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91"/>
  </p:notesMasterIdLst>
  <p:sldIdLst>
    <p:sldId id="258" r:id="rId2"/>
    <p:sldId id="326" r:id="rId3"/>
    <p:sldId id="327" r:id="rId4"/>
    <p:sldId id="324" r:id="rId5"/>
    <p:sldId id="325" r:id="rId6"/>
    <p:sldId id="328" r:id="rId7"/>
    <p:sldId id="329" r:id="rId8"/>
    <p:sldId id="331" r:id="rId9"/>
    <p:sldId id="333" r:id="rId10"/>
    <p:sldId id="332" r:id="rId11"/>
    <p:sldId id="334" r:id="rId12"/>
    <p:sldId id="330" r:id="rId13"/>
    <p:sldId id="335" r:id="rId14"/>
    <p:sldId id="338" r:id="rId15"/>
    <p:sldId id="339" r:id="rId16"/>
    <p:sldId id="336" r:id="rId17"/>
    <p:sldId id="337" r:id="rId18"/>
    <p:sldId id="385" r:id="rId19"/>
    <p:sldId id="386" r:id="rId20"/>
    <p:sldId id="387" r:id="rId21"/>
    <p:sldId id="388" r:id="rId22"/>
    <p:sldId id="389" r:id="rId23"/>
    <p:sldId id="390" r:id="rId24"/>
    <p:sldId id="391" r:id="rId25"/>
    <p:sldId id="397" r:id="rId26"/>
    <p:sldId id="392" r:id="rId27"/>
    <p:sldId id="393" r:id="rId28"/>
    <p:sldId id="394" r:id="rId29"/>
    <p:sldId id="396" r:id="rId30"/>
    <p:sldId id="400" r:id="rId31"/>
    <p:sldId id="489" r:id="rId32"/>
    <p:sldId id="401" r:id="rId33"/>
    <p:sldId id="404" r:id="rId34"/>
    <p:sldId id="408" r:id="rId35"/>
    <p:sldId id="490" r:id="rId36"/>
    <p:sldId id="491" r:id="rId37"/>
    <p:sldId id="492" r:id="rId38"/>
    <p:sldId id="493" r:id="rId39"/>
    <p:sldId id="480" r:id="rId40"/>
    <p:sldId id="342" r:id="rId41"/>
    <p:sldId id="341" r:id="rId42"/>
    <p:sldId id="343" r:id="rId43"/>
    <p:sldId id="344" r:id="rId44"/>
    <p:sldId id="345" r:id="rId45"/>
    <p:sldId id="346" r:id="rId46"/>
    <p:sldId id="379" r:id="rId47"/>
    <p:sldId id="348" r:id="rId48"/>
    <p:sldId id="349" r:id="rId49"/>
    <p:sldId id="495" r:id="rId50"/>
    <p:sldId id="496" r:id="rId51"/>
    <p:sldId id="433" r:id="rId52"/>
    <p:sldId id="435" r:id="rId53"/>
    <p:sldId id="436" r:id="rId54"/>
    <p:sldId id="439" r:id="rId55"/>
    <p:sldId id="409" r:id="rId56"/>
    <p:sldId id="437" r:id="rId57"/>
    <p:sldId id="441" r:id="rId58"/>
    <p:sldId id="440" r:id="rId59"/>
    <p:sldId id="416" r:id="rId60"/>
    <p:sldId id="442" r:id="rId61"/>
    <p:sldId id="418" r:id="rId62"/>
    <p:sldId id="443" r:id="rId63"/>
    <p:sldId id="444" r:id="rId64"/>
    <p:sldId id="427" r:id="rId65"/>
    <p:sldId id="445" r:id="rId66"/>
    <p:sldId id="446" r:id="rId67"/>
    <p:sldId id="447" r:id="rId68"/>
    <p:sldId id="448" r:id="rId69"/>
    <p:sldId id="449" r:id="rId70"/>
    <p:sldId id="450" r:id="rId71"/>
    <p:sldId id="451" r:id="rId72"/>
    <p:sldId id="452" r:id="rId73"/>
    <p:sldId id="453" r:id="rId74"/>
    <p:sldId id="454" r:id="rId75"/>
    <p:sldId id="455" r:id="rId76"/>
    <p:sldId id="456" r:id="rId77"/>
    <p:sldId id="457" r:id="rId78"/>
    <p:sldId id="458" r:id="rId79"/>
    <p:sldId id="459" r:id="rId80"/>
    <p:sldId id="460" r:id="rId81"/>
    <p:sldId id="462" r:id="rId82"/>
    <p:sldId id="463" r:id="rId83"/>
    <p:sldId id="481" r:id="rId84"/>
    <p:sldId id="482" r:id="rId85"/>
    <p:sldId id="483" r:id="rId86"/>
    <p:sldId id="484" r:id="rId87"/>
    <p:sldId id="485" r:id="rId88"/>
    <p:sldId id="486" r:id="rId89"/>
    <p:sldId id="488" r:id="rId90"/>
  </p:sldIdLst>
  <p:sldSz cx="9144000" cy="6858000" type="screen4x3"/>
  <p:notesSz cx="6858000" cy="9144000"/>
  <p:defaultTextStyle>
    <a:defPPr>
      <a:defRPr lang="uk-UA"/>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6600"/>
    <a:srgbClr val="FF3300"/>
    <a:srgbClr val="FFFF00"/>
    <a:srgbClr val="00FF00"/>
    <a:srgbClr val="FF91FF"/>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88" autoAdjust="0"/>
    <p:restoredTop sz="94660"/>
  </p:normalViewPr>
  <p:slideViewPr>
    <p:cSldViewPr>
      <p:cViewPr varScale="1">
        <p:scale>
          <a:sx n="109" d="100"/>
          <a:sy n="109" d="100"/>
        </p:scale>
        <p:origin x="189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_rels/data1.xml.rels><?xml version="1.0" encoding="UTF-8" standalone="yes"?>
<Relationships xmlns="http://schemas.openxmlformats.org/package/2006/relationships"><Relationship Id="rId1" Type="http://schemas.openxmlformats.org/officeDocument/2006/relationships/image" Target="../media/image27.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27.jpe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BF65D8-5339-48B3-BA7B-FE81D80585A6}" type="doc">
      <dgm:prSet loTypeId="urn:microsoft.com/office/officeart/2005/8/layout/radial2" loCatId="relationship" qsTypeId="urn:microsoft.com/office/officeart/2005/8/quickstyle/3d2" qsCatId="3D" csTypeId="urn:microsoft.com/office/officeart/2005/8/colors/accent2_2" csCatId="accent2" phldr="1"/>
      <dgm:spPr/>
      <dgm:t>
        <a:bodyPr/>
        <a:lstStyle/>
        <a:p>
          <a:endParaRPr lang="ru-RU"/>
        </a:p>
      </dgm:t>
    </dgm:pt>
    <dgm:pt modelId="{54351F3D-A95B-479D-84E8-570D9F2C0F9D}">
      <dgm:prSet phldrT="[Текст]" custT="1"/>
      <dgm:spPr/>
      <dgm:t>
        <a:bodyPr/>
        <a:lstStyle/>
        <a:p>
          <a:r>
            <a:rPr lang="uk-UA" sz="4000" b="1" dirty="0" smtClean="0"/>
            <a:t>Зоб</a:t>
          </a:r>
          <a:endParaRPr lang="ru-RU" sz="4000" b="1" dirty="0"/>
        </a:p>
      </dgm:t>
    </dgm:pt>
    <dgm:pt modelId="{15FB09D1-2D0B-4BEA-A82E-FE0586084A56}" type="parTrans" cxnId="{4C235049-D6BD-42B8-B9CC-AF9DD60959B1}">
      <dgm:prSet/>
      <dgm:spPr/>
      <dgm:t>
        <a:bodyPr/>
        <a:lstStyle/>
        <a:p>
          <a:endParaRPr lang="ru-RU"/>
        </a:p>
      </dgm:t>
    </dgm:pt>
    <dgm:pt modelId="{A611EC0B-DA55-4961-BAF3-DAE79EC21221}" type="sibTrans" cxnId="{4C235049-D6BD-42B8-B9CC-AF9DD60959B1}">
      <dgm:prSet/>
      <dgm:spPr/>
      <dgm:t>
        <a:bodyPr/>
        <a:lstStyle/>
        <a:p>
          <a:endParaRPr lang="ru-RU"/>
        </a:p>
      </dgm:t>
    </dgm:pt>
    <dgm:pt modelId="{FF41538F-DFDC-41F1-96F8-AB2FB75FAD91}">
      <dgm:prSet phldrT="[Текст]"/>
      <dgm:spPr/>
      <dgm:t>
        <a:bodyPr/>
        <a:lstStyle/>
        <a:p>
          <a:r>
            <a:rPr lang="en-US" dirty="0" smtClean="0"/>
            <a:t>HYPERTHYROIDISM</a:t>
          </a:r>
          <a:endParaRPr lang="ru-RU" dirty="0"/>
        </a:p>
      </dgm:t>
    </dgm:pt>
    <dgm:pt modelId="{82D5C932-6BDA-4FE0-BB79-BBC696A0C999}" type="parTrans" cxnId="{6D17C091-BB91-49F4-8095-E3EE59469D75}">
      <dgm:prSet/>
      <dgm:spPr/>
      <dgm:t>
        <a:bodyPr/>
        <a:lstStyle/>
        <a:p>
          <a:endParaRPr lang="ru-RU"/>
        </a:p>
      </dgm:t>
    </dgm:pt>
    <dgm:pt modelId="{BC33E143-C478-4FA2-AA8B-6F7BABC7B84E}" type="sibTrans" cxnId="{6D17C091-BB91-49F4-8095-E3EE59469D75}">
      <dgm:prSet/>
      <dgm:spPr/>
      <dgm:t>
        <a:bodyPr/>
        <a:lstStyle/>
        <a:p>
          <a:endParaRPr lang="ru-RU"/>
        </a:p>
      </dgm:t>
    </dgm:pt>
    <dgm:pt modelId="{F85B1DC6-E8C6-4526-91A3-44646F91F640}">
      <dgm:prSet phldrT="[Текст]"/>
      <dgm:spPr/>
      <dgm:t>
        <a:bodyPr/>
        <a:lstStyle/>
        <a:p>
          <a:r>
            <a:rPr lang="en-US" dirty="0" smtClean="0"/>
            <a:t>HYPOTHYROIDISM</a:t>
          </a:r>
          <a:endParaRPr lang="ru-RU" dirty="0"/>
        </a:p>
      </dgm:t>
    </dgm:pt>
    <dgm:pt modelId="{573D5CF1-62EB-4036-8FFD-846A6CE097DF}" type="parTrans" cxnId="{39C196A8-FF4D-4FB6-B42A-C074F2E1F6F9}">
      <dgm:prSet/>
      <dgm:spPr/>
      <dgm:t>
        <a:bodyPr/>
        <a:lstStyle/>
        <a:p>
          <a:endParaRPr lang="ru-RU"/>
        </a:p>
      </dgm:t>
    </dgm:pt>
    <dgm:pt modelId="{8B9879C0-BD19-4488-B336-00221027E43C}" type="sibTrans" cxnId="{39C196A8-FF4D-4FB6-B42A-C074F2E1F6F9}">
      <dgm:prSet/>
      <dgm:spPr/>
      <dgm:t>
        <a:bodyPr/>
        <a:lstStyle/>
        <a:p>
          <a:endParaRPr lang="ru-RU"/>
        </a:p>
      </dgm:t>
    </dgm:pt>
    <dgm:pt modelId="{760579C3-CD14-4F68-B905-A6CCFCFCB661}">
      <dgm:prSet phldrT="[Текст]"/>
      <dgm:spPr/>
      <dgm:t>
        <a:bodyPr/>
        <a:lstStyle/>
        <a:p>
          <a:r>
            <a:rPr lang="en-US" dirty="0" smtClean="0"/>
            <a:t>EUTHYROIDISM</a:t>
          </a:r>
          <a:endParaRPr lang="ru-RU" dirty="0"/>
        </a:p>
      </dgm:t>
    </dgm:pt>
    <dgm:pt modelId="{D6788605-1DF0-4315-97AB-5189AB3787E8}" type="parTrans" cxnId="{7E0A357C-AF40-43A8-9B83-F47A2B428CC7}">
      <dgm:prSet/>
      <dgm:spPr/>
      <dgm:t>
        <a:bodyPr/>
        <a:lstStyle/>
        <a:p>
          <a:endParaRPr lang="ru-RU"/>
        </a:p>
      </dgm:t>
    </dgm:pt>
    <dgm:pt modelId="{6B2F9A7C-840E-42AA-AA11-D99668CA6B95}" type="sibTrans" cxnId="{7E0A357C-AF40-43A8-9B83-F47A2B428CC7}">
      <dgm:prSet/>
      <dgm:spPr/>
      <dgm:t>
        <a:bodyPr/>
        <a:lstStyle/>
        <a:p>
          <a:endParaRPr lang="ru-RU"/>
        </a:p>
      </dgm:t>
    </dgm:pt>
    <dgm:pt modelId="{E1D9DB39-BF44-4B2D-9D19-0C53B62795EC}" type="pres">
      <dgm:prSet presAssocID="{82BF65D8-5339-48B3-BA7B-FE81D80585A6}" presName="composite" presStyleCnt="0">
        <dgm:presLayoutVars>
          <dgm:chMax val="5"/>
          <dgm:dir/>
          <dgm:animLvl val="ctr"/>
          <dgm:resizeHandles val="exact"/>
        </dgm:presLayoutVars>
      </dgm:prSet>
      <dgm:spPr/>
      <dgm:t>
        <a:bodyPr/>
        <a:lstStyle/>
        <a:p>
          <a:endParaRPr lang="ru-RU"/>
        </a:p>
      </dgm:t>
    </dgm:pt>
    <dgm:pt modelId="{54107C62-2F3E-4FB6-8C81-F35F3A430655}" type="pres">
      <dgm:prSet presAssocID="{82BF65D8-5339-48B3-BA7B-FE81D80585A6}" presName="cycle" presStyleCnt="0"/>
      <dgm:spPr/>
    </dgm:pt>
    <dgm:pt modelId="{47D973EC-3F11-4B57-8FB5-11CCBC5B2EE2}" type="pres">
      <dgm:prSet presAssocID="{82BF65D8-5339-48B3-BA7B-FE81D80585A6}" presName="centerShape" presStyleCnt="0"/>
      <dgm:spPr/>
    </dgm:pt>
    <dgm:pt modelId="{F7C03567-9291-4493-9D67-9FB04D2363D1}" type="pres">
      <dgm:prSet presAssocID="{82BF65D8-5339-48B3-BA7B-FE81D80585A6}" presName="connSite" presStyleLbl="node1" presStyleIdx="0" presStyleCnt="2"/>
      <dgm:spPr/>
    </dgm:pt>
    <dgm:pt modelId="{DED47DB2-8076-4F41-ACF1-D35159FC1405}" type="pres">
      <dgm:prSet presAssocID="{82BF65D8-5339-48B3-BA7B-FE81D80585A6}" presName="visible" presStyleLbl="node1" presStyleIdx="0" presStyleCnt="2" custScaleX="102086" custScaleY="84421" custLinFactNeighborX="1556" custLinFactNeighborY="-2078"/>
      <dgm:spPr>
        <a:prstGeom prst="rect">
          <a:avLst/>
        </a:prstGeom>
        <a:blipFill dpi="0" rotWithShape="0">
          <a:blip xmlns:r="http://schemas.openxmlformats.org/officeDocument/2006/relationships" r:embed="rId1"/>
          <a:srcRect/>
          <a:stretch>
            <a:fillRect l="1591" r="1591"/>
          </a:stretch>
        </a:blipFill>
      </dgm:spPr>
      <dgm:t>
        <a:bodyPr/>
        <a:lstStyle/>
        <a:p>
          <a:endParaRPr lang="ru-RU"/>
        </a:p>
      </dgm:t>
    </dgm:pt>
    <dgm:pt modelId="{7B545A3F-D215-48DA-A511-41F710F5C62B}" type="pres">
      <dgm:prSet presAssocID="{15FB09D1-2D0B-4BEA-A82E-FE0586084A56}" presName="Name25" presStyleLbl="parChTrans1D1" presStyleIdx="0" presStyleCnt="1"/>
      <dgm:spPr/>
      <dgm:t>
        <a:bodyPr/>
        <a:lstStyle/>
        <a:p>
          <a:endParaRPr lang="ru-RU"/>
        </a:p>
      </dgm:t>
    </dgm:pt>
    <dgm:pt modelId="{876757AF-1577-43D3-A9BC-4EE419E00A58}" type="pres">
      <dgm:prSet presAssocID="{54351F3D-A95B-479D-84E8-570D9F2C0F9D}" presName="node" presStyleCnt="0"/>
      <dgm:spPr/>
    </dgm:pt>
    <dgm:pt modelId="{6CF556AE-5C8A-40CD-B543-B288411A5C39}" type="pres">
      <dgm:prSet presAssocID="{54351F3D-A95B-479D-84E8-570D9F2C0F9D}" presName="parentNode" presStyleLbl="node1" presStyleIdx="1" presStyleCnt="2">
        <dgm:presLayoutVars>
          <dgm:chMax val="1"/>
          <dgm:bulletEnabled val="1"/>
        </dgm:presLayoutVars>
      </dgm:prSet>
      <dgm:spPr/>
      <dgm:t>
        <a:bodyPr/>
        <a:lstStyle/>
        <a:p>
          <a:endParaRPr lang="ru-RU"/>
        </a:p>
      </dgm:t>
    </dgm:pt>
    <dgm:pt modelId="{B1B6491F-5E73-4666-8470-6E42D6C5B906}" type="pres">
      <dgm:prSet presAssocID="{54351F3D-A95B-479D-84E8-570D9F2C0F9D}" presName="childNode" presStyleLbl="revTx" presStyleIdx="0" presStyleCnt="1">
        <dgm:presLayoutVars>
          <dgm:bulletEnabled val="1"/>
        </dgm:presLayoutVars>
      </dgm:prSet>
      <dgm:spPr/>
      <dgm:t>
        <a:bodyPr/>
        <a:lstStyle/>
        <a:p>
          <a:endParaRPr lang="ru-RU"/>
        </a:p>
      </dgm:t>
    </dgm:pt>
  </dgm:ptLst>
  <dgm:cxnLst>
    <dgm:cxn modelId="{C0C7D2B7-809B-42BA-8E54-232F81B89B2E}" type="presOf" srcId="{F85B1DC6-E8C6-4526-91A3-44646F91F640}" destId="{B1B6491F-5E73-4666-8470-6E42D6C5B906}" srcOrd="0" destOrd="1" presId="urn:microsoft.com/office/officeart/2005/8/layout/radial2"/>
    <dgm:cxn modelId="{989B7A6A-979C-4ABB-B6C0-993F423DD7D4}" type="presOf" srcId="{760579C3-CD14-4F68-B905-A6CCFCFCB661}" destId="{B1B6491F-5E73-4666-8470-6E42D6C5B906}" srcOrd="0" destOrd="2" presId="urn:microsoft.com/office/officeart/2005/8/layout/radial2"/>
    <dgm:cxn modelId="{A5B749D0-A3EF-4110-8DD2-C7947BD8CE82}" type="presOf" srcId="{15FB09D1-2D0B-4BEA-A82E-FE0586084A56}" destId="{7B545A3F-D215-48DA-A511-41F710F5C62B}" srcOrd="0" destOrd="0" presId="urn:microsoft.com/office/officeart/2005/8/layout/radial2"/>
    <dgm:cxn modelId="{4C235049-D6BD-42B8-B9CC-AF9DD60959B1}" srcId="{82BF65D8-5339-48B3-BA7B-FE81D80585A6}" destId="{54351F3D-A95B-479D-84E8-570D9F2C0F9D}" srcOrd="0" destOrd="0" parTransId="{15FB09D1-2D0B-4BEA-A82E-FE0586084A56}" sibTransId="{A611EC0B-DA55-4961-BAF3-DAE79EC21221}"/>
    <dgm:cxn modelId="{60E8F235-838A-45BE-91C3-CFEA0B0D2748}" type="presOf" srcId="{54351F3D-A95B-479D-84E8-570D9F2C0F9D}" destId="{6CF556AE-5C8A-40CD-B543-B288411A5C39}" srcOrd="0" destOrd="0" presId="urn:microsoft.com/office/officeart/2005/8/layout/radial2"/>
    <dgm:cxn modelId="{042D74FE-3437-46E7-B9F7-D660F9D99F7D}" type="presOf" srcId="{FF41538F-DFDC-41F1-96F8-AB2FB75FAD91}" destId="{B1B6491F-5E73-4666-8470-6E42D6C5B906}" srcOrd="0" destOrd="0" presId="urn:microsoft.com/office/officeart/2005/8/layout/radial2"/>
    <dgm:cxn modelId="{39C196A8-FF4D-4FB6-B42A-C074F2E1F6F9}" srcId="{54351F3D-A95B-479D-84E8-570D9F2C0F9D}" destId="{F85B1DC6-E8C6-4526-91A3-44646F91F640}" srcOrd="1" destOrd="0" parTransId="{573D5CF1-62EB-4036-8FFD-846A6CE097DF}" sibTransId="{8B9879C0-BD19-4488-B336-00221027E43C}"/>
    <dgm:cxn modelId="{7E0A357C-AF40-43A8-9B83-F47A2B428CC7}" srcId="{54351F3D-A95B-479D-84E8-570D9F2C0F9D}" destId="{760579C3-CD14-4F68-B905-A6CCFCFCB661}" srcOrd="2" destOrd="0" parTransId="{D6788605-1DF0-4315-97AB-5189AB3787E8}" sibTransId="{6B2F9A7C-840E-42AA-AA11-D99668CA6B95}"/>
    <dgm:cxn modelId="{6D17C091-BB91-49F4-8095-E3EE59469D75}" srcId="{54351F3D-A95B-479D-84E8-570D9F2C0F9D}" destId="{FF41538F-DFDC-41F1-96F8-AB2FB75FAD91}" srcOrd="0" destOrd="0" parTransId="{82D5C932-6BDA-4FE0-BB79-BBC696A0C999}" sibTransId="{BC33E143-C478-4FA2-AA8B-6F7BABC7B84E}"/>
    <dgm:cxn modelId="{267C7079-1753-485E-95D4-9BFEEE4F4186}" type="presOf" srcId="{82BF65D8-5339-48B3-BA7B-FE81D80585A6}" destId="{E1D9DB39-BF44-4B2D-9D19-0C53B62795EC}" srcOrd="0" destOrd="0" presId="urn:microsoft.com/office/officeart/2005/8/layout/radial2"/>
    <dgm:cxn modelId="{79DC5B15-1418-4497-B4E1-4AEA252DEEBE}" type="presParOf" srcId="{E1D9DB39-BF44-4B2D-9D19-0C53B62795EC}" destId="{54107C62-2F3E-4FB6-8C81-F35F3A430655}" srcOrd="0" destOrd="0" presId="urn:microsoft.com/office/officeart/2005/8/layout/radial2"/>
    <dgm:cxn modelId="{E05A7414-929C-4B92-A75A-86319CBB61E9}" type="presParOf" srcId="{54107C62-2F3E-4FB6-8C81-F35F3A430655}" destId="{47D973EC-3F11-4B57-8FB5-11CCBC5B2EE2}" srcOrd="0" destOrd="0" presId="urn:microsoft.com/office/officeart/2005/8/layout/radial2"/>
    <dgm:cxn modelId="{482BEB2A-EE34-4148-A3F9-73CB944143E7}" type="presParOf" srcId="{47D973EC-3F11-4B57-8FB5-11CCBC5B2EE2}" destId="{F7C03567-9291-4493-9D67-9FB04D2363D1}" srcOrd="0" destOrd="0" presId="urn:microsoft.com/office/officeart/2005/8/layout/radial2"/>
    <dgm:cxn modelId="{F75AE35D-E3B2-454F-A50F-266050CE1E4B}" type="presParOf" srcId="{47D973EC-3F11-4B57-8FB5-11CCBC5B2EE2}" destId="{DED47DB2-8076-4F41-ACF1-D35159FC1405}" srcOrd="1" destOrd="0" presId="urn:microsoft.com/office/officeart/2005/8/layout/radial2"/>
    <dgm:cxn modelId="{D3C14E4A-B486-4B1D-BA9C-A9F29E7EDFC6}" type="presParOf" srcId="{54107C62-2F3E-4FB6-8C81-F35F3A430655}" destId="{7B545A3F-D215-48DA-A511-41F710F5C62B}" srcOrd="1" destOrd="0" presId="urn:microsoft.com/office/officeart/2005/8/layout/radial2"/>
    <dgm:cxn modelId="{13823383-2C00-4DAA-BCF9-84B7CAB5D701}" type="presParOf" srcId="{54107C62-2F3E-4FB6-8C81-F35F3A430655}" destId="{876757AF-1577-43D3-A9BC-4EE419E00A58}" srcOrd="2" destOrd="0" presId="urn:microsoft.com/office/officeart/2005/8/layout/radial2"/>
    <dgm:cxn modelId="{5634360D-A108-4086-8109-D5AAC60E5DBF}" type="presParOf" srcId="{876757AF-1577-43D3-A9BC-4EE419E00A58}" destId="{6CF556AE-5C8A-40CD-B543-B288411A5C39}" srcOrd="0" destOrd="0" presId="urn:microsoft.com/office/officeart/2005/8/layout/radial2"/>
    <dgm:cxn modelId="{97A49C93-B4B0-4FD7-89C8-D26BB553970F}" type="presParOf" srcId="{876757AF-1577-43D3-A9BC-4EE419E00A58}" destId="{B1B6491F-5E73-4666-8470-6E42D6C5B906}"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45A3F-D215-48DA-A511-41F710F5C62B}">
      <dsp:nvSpPr>
        <dsp:cNvPr id="0" name=""/>
        <dsp:cNvSpPr/>
      </dsp:nvSpPr>
      <dsp:spPr>
        <a:xfrm>
          <a:off x="2961519" y="3098290"/>
          <a:ext cx="800270" cy="68115"/>
        </a:xfrm>
        <a:custGeom>
          <a:avLst/>
          <a:gdLst/>
          <a:ahLst/>
          <a:cxnLst/>
          <a:rect l="0" t="0" r="0" b="0"/>
          <a:pathLst>
            <a:path>
              <a:moveTo>
                <a:pt x="0" y="34057"/>
              </a:moveTo>
              <a:lnTo>
                <a:pt x="800270" y="34057"/>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ED47DB2-8076-4F41-ACF1-D35159FC1405}">
      <dsp:nvSpPr>
        <dsp:cNvPr id="0" name=""/>
        <dsp:cNvSpPr/>
      </dsp:nvSpPr>
      <dsp:spPr>
        <a:xfrm>
          <a:off x="38054" y="1599853"/>
          <a:ext cx="3532434" cy="2921180"/>
        </a:xfrm>
        <a:prstGeom prst="rect">
          <a:avLst/>
        </a:prstGeom>
        <a:blipFill dpi="0" rotWithShape="0">
          <a:blip xmlns:r="http://schemas.openxmlformats.org/officeDocument/2006/relationships" r:embed="rId1"/>
          <a:srcRect/>
          <a:stretch>
            <a:fillRect l="1591" r="1591"/>
          </a:stretch>
        </a:blip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CF556AE-5C8A-40CD-B543-B288411A5C39}">
      <dsp:nvSpPr>
        <dsp:cNvPr id="0" name=""/>
        <dsp:cNvSpPr/>
      </dsp:nvSpPr>
      <dsp:spPr>
        <a:xfrm>
          <a:off x="3761790" y="2094271"/>
          <a:ext cx="2076152" cy="207615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uk-UA" sz="4000" b="1" kern="1200" dirty="0" smtClean="0"/>
            <a:t>Зоб</a:t>
          </a:r>
          <a:endParaRPr lang="ru-RU" sz="4000" b="1" kern="1200" dirty="0"/>
        </a:p>
      </dsp:txBody>
      <dsp:txXfrm>
        <a:off x="4065835" y="2398316"/>
        <a:ext cx="1468062" cy="1468062"/>
      </dsp:txXfrm>
    </dsp:sp>
    <dsp:sp modelId="{B1B6491F-5E73-4666-8470-6E42D6C5B906}">
      <dsp:nvSpPr>
        <dsp:cNvPr id="0" name=""/>
        <dsp:cNvSpPr/>
      </dsp:nvSpPr>
      <dsp:spPr>
        <a:xfrm>
          <a:off x="6045558" y="2094271"/>
          <a:ext cx="3114228" cy="2076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t>HYPERTHYROIDISM</a:t>
          </a:r>
          <a:endParaRPr lang="ru-RU" sz="2300" kern="1200" dirty="0"/>
        </a:p>
        <a:p>
          <a:pPr marL="228600" lvl="1" indent="-228600" algn="l" defTabSz="1022350">
            <a:lnSpc>
              <a:spcPct val="90000"/>
            </a:lnSpc>
            <a:spcBef>
              <a:spcPct val="0"/>
            </a:spcBef>
            <a:spcAft>
              <a:spcPct val="15000"/>
            </a:spcAft>
            <a:buChar char="••"/>
          </a:pPr>
          <a:r>
            <a:rPr lang="en-US" sz="2300" kern="1200" dirty="0" smtClean="0"/>
            <a:t>HYPOTHYROIDISM</a:t>
          </a:r>
          <a:endParaRPr lang="ru-RU" sz="2300" kern="1200" dirty="0"/>
        </a:p>
        <a:p>
          <a:pPr marL="228600" lvl="1" indent="-228600" algn="l" defTabSz="1022350">
            <a:lnSpc>
              <a:spcPct val="90000"/>
            </a:lnSpc>
            <a:spcBef>
              <a:spcPct val="0"/>
            </a:spcBef>
            <a:spcAft>
              <a:spcPct val="15000"/>
            </a:spcAft>
            <a:buChar char="••"/>
          </a:pPr>
          <a:r>
            <a:rPr lang="en-US" sz="2300" kern="1200" dirty="0" smtClean="0"/>
            <a:t>EUTHYROIDISM</a:t>
          </a:r>
          <a:endParaRPr lang="ru-RU" sz="2300" kern="1200" dirty="0"/>
        </a:p>
      </dsp:txBody>
      <dsp:txXfrm>
        <a:off x="6045558" y="2094271"/>
        <a:ext cx="3114228" cy="2076152"/>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cs typeface="+mn-cs"/>
              </a:defRPr>
            </a:lvl1pPr>
          </a:lstStyle>
          <a:p>
            <a:pPr>
              <a:defRPr/>
            </a:pPr>
            <a:endParaRPr lang="uk-UA"/>
          </a:p>
        </p:txBody>
      </p:sp>
      <p:sp>
        <p:nvSpPr>
          <p:cNvPr id="552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cs typeface="+mn-cs"/>
              </a:defRPr>
            </a:lvl1pPr>
          </a:lstStyle>
          <a:p>
            <a:pPr>
              <a:defRPr/>
            </a:pPr>
            <a:endParaRPr lang="uk-UA"/>
          </a:p>
        </p:txBody>
      </p:sp>
      <p:sp>
        <p:nvSpPr>
          <p:cNvPr id="99332"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53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noProof="0" smtClean="0"/>
              <a:t>Образец текста</a:t>
            </a:r>
          </a:p>
          <a:p>
            <a:pPr lvl="1"/>
            <a:r>
              <a:rPr lang="uk-UA" noProof="0" smtClean="0"/>
              <a:t>Второй уровень</a:t>
            </a:r>
          </a:p>
          <a:p>
            <a:pPr lvl="2"/>
            <a:r>
              <a:rPr lang="uk-UA" noProof="0" smtClean="0"/>
              <a:t>Третий уровень</a:t>
            </a:r>
          </a:p>
          <a:p>
            <a:pPr lvl="3"/>
            <a:r>
              <a:rPr lang="uk-UA" noProof="0" smtClean="0"/>
              <a:t>Четвертый уровень</a:t>
            </a:r>
          </a:p>
          <a:p>
            <a:pPr lvl="4"/>
            <a:r>
              <a:rPr lang="uk-UA" noProof="0" smtClean="0"/>
              <a:t>Пятый уровень</a:t>
            </a:r>
          </a:p>
        </p:txBody>
      </p:sp>
      <p:sp>
        <p:nvSpPr>
          <p:cNvPr id="553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cs typeface="+mn-cs"/>
              </a:defRPr>
            </a:lvl1pPr>
          </a:lstStyle>
          <a:p>
            <a:pPr>
              <a:defRPr/>
            </a:pPr>
            <a:endParaRPr lang="uk-UA"/>
          </a:p>
        </p:txBody>
      </p:sp>
      <p:sp>
        <p:nvSpPr>
          <p:cNvPr id="553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CF970FE-1079-4698-9D66-F490DFA9AB51}" type="slidenum">
              <a:rPr lang="uk-UA" altLang="en-US"/>
              <a:pPr/>
              <a:t>‹#›</a:t>
            </a:fld>
            <a:endParaRPr lang="uk-UA"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Образ слайда 1"/>
          <p:cNvSpPr>
            <a:spLocks noGrp="1" noRot="1" noChangeAspect="1" noTextEdit="1"/>
          </p:cNvSpPr>
          <p:nvPr>
            <p:ph type="sldImg"/>
          </p:nvPr>
        </p:nvSpPr>
        <p:spPr>
          <a:ln/>
        </p:spPr>
      </p:sp>
      <p:sp>
        <p:nvSpPr>
          <p:cNvPr id="100355" name="Заметки 2"/>
          <p:cNvSpPr>
            <a:spLocks noGrp="1"/>
          </p:cNvSpPr>
          <p:nvPr>
            <p:ph type="body" idx="1"/>
          </p:nvPr>
        </p:nvSpPr>
        <p:spPr>
          <a:noFill/>
        </p:spPr>
        <p:txBody>
          <a:bodyPr/>
          <a:lstStyle/>
          <a:p>
            <a:endParaRPr lang="ru-RU" altLang="en-US" smtClean="0">
              <a:latin typeface="Arial" panose="020B0604020202020204" pitchFamily="34" charset="0"/>
            </a:endParaRPr>
          </a:p>
        </p:txBody>
      </p:sp>
      <p:sp>
        <p:nvSpPr>
          <p:cNvPr id="4" name="Номер слайда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112F7B3-1795-412F-B46A-D34F5A957AE2}" type="slidenum">
              <a:rPr lang="uk-UA" altLang="en-US"/>
              <a:pPr eaLnBrk="1" hangingPunct="1"/>
              <a:t>4</a:t>
            </a:fld>
            <a:endParaRPr lang="uk-UA"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Образ слайда 1"/>
          <p:cNvSpPr>
            <a:spLocks noGrp="1" noRot="1" noChangeAspect="1" noTextEdit="1"/>
          </p:cNvSpPr>
          <p:nvPr>
            <p:ph type="sldImg"/>
          </p:nvPr>
        </p:nvSpPr>
        <p:spPr>
          <a:ln/>
        </p:spPr>
      </p:sp>
      <p:sp>
        <p:nvSpPr>
          <p:cNvPr id="101379" name="Заметки 2"/>
          <p:cNvSpPr>
            <a:spLocks noGrp="1"/>
          </p:cNvSpPr>
          <p:nvPr>
            <p:ph type="body" idx="1"/>
          </p:nvPr>
        </p:nvSpPr>
        <p:spPr>
          <a:noFill/>
        </p:spPr>
        <p:txBody>
          <a:bodyPr/>
          <a:lstStyle/>
          <a:p>
            <a:endParaRPr lang="ru-RU" altLang="en-US" smtClean="0">
              <a:latin typeface="Arial" panose="020B0604020202020204" pitchFamily="34" charset="0"/>
            </a:endParaRPr>
          </a:p>
        </p:txBody>
      </p:sp>
      <p:sp>
        <p:nvSpPr>
          <p:cNvPr id="4" name="Номер слайда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058644-C565-48AD-8215-FC9958760A8F}" type="slidenum">
              <a:rPr lang="uk-UA" altLang="en-US"/>
              <a:pPr eaLnBrk="1" hangingPunct="1"/>
              <a:t>49</a:t>
            </a:fld>
            <a:endParaRPr lang="uk-UA"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ctrTitle"/>
          </p:nvPr>
        </p:nvSpPr>
        <p:spPr>
          <a:xfrm>
            <a:off x="2701925" y="2130425"/>
            <a:ext cx="4800600" cy="1470025"/>
          </a:xfrm>
        </p:spPr>
        <p:txBody>
          <a:bodyPr anchor="ctr"/>
          <a:lstStyle>
            <a:lvl1pPr>
              <a:defRPr/>
            </a:lvl1pPr>
          </a:lstStyle>
          <a:p>
            <a:pPr lvl="0"/>
            <a:r>
              <a:rPr lang="en-US" noProof="0" smtClean="0"/>
              <a:t>Образец заголовка</a:t>
            </a:r>
          </a:p>
        </p:txBody>
      </p:sp>
      <p:sp>
        <p:nvSpPr>
          <p:cNvPr id="73731" name="Rectangle 3"/>
          <p:cNvSpPr>
            <a:spLocks noGrp="1" noChangeArrowheads="1"/>
          </p:cNvSpPr>
          <p:nvPr>
            <p:ph type="subTitle" idx="1"/>
          </p:nvPr>
        </p:nvSpPr>
        <p:spPr>
          <a:xfrm>
            <a:off x="2701925" y="3886200"/>
            <a:ext cx="4114800" cy="1752600"/>
          </a:xfrm>
        </p:spPr>
        <p:txBody>
          <a:bodyPr/>
          <a:lstStyle>
            <a:lvl1pPr marL="0" indent="0">
              <a:buClr>
                <a:srgbClr val="FFFFFF"/>
              </a:buClr>
              <a:buFontTx/>
              <a:buNone/>
              <a:defRPr sz="1800"/>
            </a:lvl1pPr>
          </a:lstStyle>
          <a:p>
            <a:pPr lvl="0"/>
            <a:r>
              <a:rPr lang="en-US" noProof="0" smtClean="0"/>
              <a:t>Образец подзаголовка</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DE7E3A92-C6E3-4E69-B6AB-2149F5017F72}" type="slidenum">
              <a:rPr lang="en-US" altLang="en-US"/>
              <a:pPr/>
              <a:t>‹#›</a:t>
            </a:fld>
            <a:endParaRPr lang="en-US" altLang="en-US"/>
          </a:p>
        </p:txBody>
      </p:sp>
    </p:spTree>
    <p:extLst>
      <p:ext uri="{BB962C8B-B14F-4D97-AF65-F5344CB8AC3E}">
        <p14:creationId xmlns:p14="http://schemas.microsoft.com/office/powerpoint/2010/main" val="1006684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22F9B0D-9E5A-4840-99C8-F7B9A470068B}" type="slidenum">
              <a:rPr lang="en-US" altLang="en-US"/>
              <a:pPr/>
              <a:t>‹#›</a:t>
            </a:fld>
            <a:endParaRPr lang="en-US" altLang="en-US"/>
          </a:p>
        </p:txBody>
      </p:sp>
    </p:spTree>
    <p:extLst>
      <p:ext uri="{BB962C8B-B14F-4D97-AF65-F5344CB8AC3E}">
        <p14:creationId xmlns:p14="http://schemas.microsoft.com/office/powerpoint/2010/main" val="877166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E798CFD-4022-4EE8-B318-780E629E3699}" type="slidenum">
              <a:rPr lang="en-US" altLang="en-US"/>
              <a:pPr/>
              <a:t>‹#›</a:t>
            </a:fld>
            <a:endParaRPr lang="en-US" altLang="en-US"/>
          </a:p>
        </p:txBody>
      </p:sp>
    </p:spTree>
    <p:extLst>
      <p:ext uri="{BB962C8B-B14F-4D97-AF65-F5344CB8AC3E}">
        <p14:creationId xmlns:p14="http://schemas.microsoft.com/office/powerpoint/2010/main" val="1530819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2693988" y="1600200"/>
            <a:ext cx="3086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5932488" y="1600200"/>
            <a:ext cx="3087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2D9DC40-ACFA-4A1E-A09A-CEFCE2B7087C}" type="slidenum">
              <a:rPr lang="en-US" altLang="en-US"/>
              <a:pPr/>
              <a:t>‹#›</a:t>
            </a:fld>
            <a:endParaRPr lang="en-US" altLang="en-US"/>
          </a:p>
        </p:txBody>
      </p:sp>
    </p:spTree>
    <p:extLst>
      <p:ext uri="{BB962C8B-B14F-4D97-AF65-F5344CB8AC3E}">
        <p14:creationId xmlns:p14="http://schemas.microsoft.com/office/powerpoint/2010/main" val="584929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D3F8783-45CC-436D-8CF1-77E3DF42B5B1}" type="slidenum">
              <a:rPr lang="en-US" altLang="en-US"/>
              <a:pPr/>
              <a:t>‹#›</a:t>
            </a:fld>
            <a:endParaRPr lang="en-US" altLang="en-US"/>
          </a:p>
        </p:txBody>
      </p:sp>
    </p:spTree>
    <p:extLst>
      <p:ext uri="{BB962C8B-B14F-4D97-AF65-F5344CB8AC3E}">
        <p14:creationId xmlns:p14="http://schemas.microsoft.com/office/powerpoint/2010/main" val="1059918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CAC4E175-9011-409D-A1FA-4FE853D6E2A8}" type="slidenum">
              <a:rPr lang="en-US" altLang="en-US"/>
              <a:pPr/>
              <a:t>‹#›</a:t>
            </a:fld>
            <a:endParaRPr lang="en-US" altLang="en-US"/>
          </a:p>
        </p:txBody>
      </p:sp>
    </p:spTree>
    <p:extLst>
      <p:ext uri="{BB962C8B-B14F-4D97-AF65-F5344CB8AC3E}">
        <p14:creationId xmlns:p14="http://schemas.microsoft.com/office/powerpoint/2010/main" val="1308836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995FF8DB-C082-4635-A62B-292036FE0FE2}" type="slidenum">
              <a:rPr lang="en-US" altLang="en-US"/>
              <a:pPr/>
              <a:t>‹#›</a:t>
            </a:fld>
            <a:endParaRPr lang="en-US" altLang="en-US"/>
          </a:p>
        </p:txBody>
      </p:sp>
    </p:spTree>
    <p:extLst>
      <p:ext uri="{BB962C8B-B14F-4D97-AF65-F5344CB8AC3E}">
        <p14:creationId xmlns:p14="http://schemas.microsoft.com/office/powerpoint/2010/main" val="972518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66AE424-59FB-4A83-A5B7-430E0AA1D227}" type="slidenum">
              <a:rPr lang="en-US" altLang="en-US"/>
              <a:pPr/>
              <a:t>‹#›</a:t>
            </a:fld>
            <a:endParaRPr lang="en-US" altLang="en-US"/>
          </a:p>
        </p:txBody>
      </p:sp>
    </p:spTree>
    <p:extLst>
      <p:ext uri="{BB962C8B-B14F-4D97-AF65-F5344CB8AC3E}">
        <p14:creationId xmlns:p14="http://schemas.microsoft.com/office/powerpoint/2010/main" val="1965743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47748D2-A3AB-4E11-AFED-360DF2656511}" type="slidenum">
              <a:rPr lang="en-US" altLang="en-US"/>
              <a:pPr/>
              <a:t>‹#›</a:t>
            </a:fld>
            <a:endParaRPr lang="en-US" altLang="en-US"/>
          </a:p>
        </p:txBody>
      </p:sp>
    </p:spTree>
    <p:extLst>
      <p:ext uri="{BB962C8B-B14F-4D97-AF65-F5344CB8AC3E}">
        <p14:creationId xmlns:p14="http://schemas.microsoft.com/office/powerpoint/2010/main" val="2651719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BB49DF-108C-48DB-BB51-2F4280BEFC29}" type="slidenum">
              <a:rPr lang="en-US" altLang="en-US"/>
              <a:pPr/>
              <a:t>‹#›</a:t>
            </a:fld>
            <a:endParaRPr lang="en-US" altLang="en-US"/>
          </a:p>
        </p:txBody>
      </p:sp>
    </p:spTree>
    <p:extLst>
      <p:ext uri="{BB962C8B-B14F-4D97-AF65-F5344CB8AC3E}">
        <p14:creationId xmlns:p14="http://schemas.microsoft.com/office/powerpoint/2010/main" val="2039663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439025" y="274638"/>
            <a:ext cx="158115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693988" y="274638"/>
            <a:ext cx="4592637"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2E34D6D-03C6-4172-BDA1-FA5272F9752B}" type="slidenum">
              <a:rPr lang="en-US" altLang="en-US"/>
              <a:pPr/>
              <a:t>‹#›</a:t>
            </a:fld>
            <a:endParaRPr lang="en-US" altLang="en-US"/>
          </a:p>
        </p:txBody>
      </p:sp>
    </p:spTree>
    <p:extLst>
      <p:ext uri="{BB962C8B-B14F-4D97-AF65-F5344CB8AC3E}">
        <p14:creationId xmlns:p14="http://schemas.microsoft.com/office/powerpoint/2010/main" val="2457555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p:txBody>
          <a:bodyPr/>
          <a:lstStyle>
            <a:lvl1pPr>
              <a:defRPr/>
            </a:lvl1pPr>
          </a:lstStyle>
          <a:p>
            <a:pPr>
              <a:defRPr/>
            </a:pPr>
            <a:endParaRPr lang="uk-UA"/>
          </a:p>
        </p:txBody>
      </p:sp>
      <p:sp>
        <p:nvSpPr>
          <p:cNvPr id="6" name="Rectangle 5"/>
          <p:cNvSpPr>
            <a:spLocks noGrp="1" noChangeArrowheads="1"/>
          </p:cNvSpPr>
          <p:nvPr>
            <p:ph type="ftr" sz="quarter" idx="11"/>
          </p:nvPr>
        </p:nvSpPr>
        <p:spPr/>
        <p:txBody>
          <a:bodyPr/>
          <a:lstStyle>
            <a:lvl1pPr>
              <a:defRPr/>
            </a:lvl1pPr>
          </a:lstStyle>
          <a:p>
            <a:pPr>
              <a:defRPr/>
            </a:pPr>
            <a:endParaRPr lang="uk-UA"/>
          </a:p>
        </p:txBody>
      </p:sp>
      <p:sp>
        <p:nvSpPr>
          <p:cNvPr id="7" name="Rectangle 6"/>
          <p:cNvSpPr>
            <a:spLocks noGrp="1" noChangeArrowheads="1"/>
          </p:cNvSpPr>
          <p:nvPr>
            <p:ph type="sldNum" sz="quarter" idx="12"/>
          </p:nvPr>
        </p:nvSpPr>
        <p:spPr/>
        <p:txBody>
          <a:bodyPr/>
          <a:lstStyle>
            <a:lvl1pPr>
              <a:defRPr/>
            </a:lvl1pPr>
          </a:lstStyle>
          <a:p>
            <a:fld id="{8C480073-B5B0-4608-9FF4-F8B0338C7043}" type="slidenum">
              <a:rPr lang="uk-UA" altLang="en-US"/>
              <a:pPr/>
              <a:t>‹#›</a:t>
            </a:fld>
            <a:endParaRPr lang="uk-UA" altLang="en-US"/>
          </a:p>
        </p:txBody>
      </p:sp>
    </p:spTree>
    <p:extLst>
      <p:ext uri="{BB962C8B-B14F-4D97-AF65-F5344CB8AC3E}">
        <p14:creationId xmlns:p14="http://schemas.microsoft.com/office/powerpoint/2010/main" val="2608147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430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600200"/>
            <a:ext cx="8229600" cy="4530725"/>
          </a:xfrm>
        </p:spPr>
        <p:txBody>
          <a:bodyPr/>
          <a:lstStyle/>
          <a:p>
            <a:pPr lvl="0"/>
            <a:endParaRPr lang="ru-RU" noProof="0" smtClean="0"/>
          </a:p>
        </p:txBody>
      </p:sp>
      <p:sp>
        <p:nvSpPr>
          <p:cNvPr id="4" name="Rectangle 23"/>
          <p:cNvSpPr>
            <a:spLocks noGrp="1" noChangeArrowheads="1"/>
          </p:cNvSpPr>
          <p:nvPr>
            <p:ph type="dt" sz="half" idx="10"/>
          </p:nvPr>
        </p:nvSpPr>
        <p:spPr/>
        <p:txBody>
          <a:bodyPr/>
          <a:lstStyle>
            <a:lvl1pPr>
              <a:defRPr/>
            </a:lvl1pPr>
          </a:lstStyle>
          <a:p>
            <a:pPr>
              <a:defRPr/>
            </a:pPr>
            <a:endParaRPr lang="ru-RU"/>
          </a:p>
        </p:txBody>
      </p:sp>
      <p:sp>
        <p:nvSpPr>
          <p:cNvPr id="5" name="Rectangle 24"/>
          <p:cNvSpPr>
            <a:spLocks noGrp="1" noChangeArrowheads="1"/>
          </p:cNvSpPr>
          <p:nvPr>
            <p:ph type="ftr" sz="quarter" idx="11"/>
          </p:nvPr>
        </p:nvSpPr>
        <p:spPr/>
        <p:txBody>
          <a:bodyPr/>
          <a:lstStyle>
            <a:lvl1pPr>
              <a:defRPr/>
            </a:lvl1pPr>
          </a:lstStyle>
          <a:p>
            <a:pPr>
              <a:defRPr/>
            </a:pPr>
            <a:endParaRPr lang="ru-RU"/>
          </a:p>
        </p:txBody>
      </p:sp>
      <p:sp>
        <p:nvSpPr>
          <p:cNvPr id="6" name="Rectangle 25"/>
          <p:cNvSpPr>
            <a:spLocks noGrp="1" noChangeArrowheads="1"/>
          </p:cNvSpPr>
          <p:nvPr>
            <p:ph type="sldNum" sz="quarter" idx="12"/>
          </p:nvPr>
        </p:nvSpPr>
        <p:spPr/>
        <p:txBody>
          <a:bodyPr/>
          <a:lstStyle>
            <a:lvl1pPr>
              <a:defRPr/>
            </a:lvl1pPr>
          </a:lstStyle>
          <a:p>
            <a:fld id="{691CBD0C-4AF2-48EE-9890-EEF282DF5584}" type="slidenum">
              <a:rPr lang="ru-RU" altLang="en-US"/>
              <a:pPr/>
              <a:t>‹#›</a:t>
            </a:fld>
            <a:endParaRPr lang="ru-RU" altLang="en-US"/>
          </a:p>
        </p:txBody>
      </p:sp>
    </p:spTree>
    <p:extLst>
      <p:ext uri="{BB962C8B-B14F-4D97-AF65-F5344CB8AC3E}">
        <p14:creationId xmlns:p14="http://schemas.microsoft.com/office/powerpoint/2010/main" val="25954544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OverTx">
  <p:cSld name="Заголовок и два объекта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half" idx="3"/>
          </p:nvPr>
        </p:nvSpPr>
        <p:spPr>
          <a:xfrm>
            <a:off x="457200" y="3938588"/>
            <a:ext cx="8229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p:txBody>
          <a:bodyPr/>
          <a:lstStyle>
            <a:lvl1pPr>
              <a:defRPr/>
            </a:lvl1pPr>
          </a:lstStyle>
          <a:p>
            <a:pPr>
              <a:defRPr/>
            </a:pPr>
            <a:endParaRPr lang="uk-UA"/>
          </a:p>
        </p:txBody>
      </p:sp>
      <p:sp>
        <p:nvSpPr>
          <p:cNvPr id="7" name="Rectangle 5"/>
          <p:cNvSpPr>
            <a:spLocks noGrp="1" noChangeArrowheads="1"/>
          </p:cNvSpPr>
          <p:nvPr>
            <p:ph type="ftr" sz="quarter" idx="11"/>
          </p:nvPr>
        </p:nvSpPr>
        <p:spPr/>
        <p:txBody>
          <a:bodyPr/>
          <a:lstStyle>
            <a:lvl1pPr>
              <a:defRPr/>
            </a:lvl1pPr>
          </a:lstStyle>
          <a:p>
            <a:pPr>
              <a:defRPr/>
            </a:pPr>
            <a:endParaRPr lang="uk-UA"/>
          </a:p>
        </p:txBody>
      </p:sp>
      <p:sp>
        <p:nvSpPr>
          <p:cNvPr id="8" name="Rectangle 6"/>
          <p:cNvSpPr>
            <a:spLocks noGrp="1" noChangeArrowheads="1"/>
          </p:cNvSpPr>
          <p:nvPr>
            <p:ph type="sldNum" sz="quarter" idx="12"/>
          </p:nvPr>
        </p:nvSpPr>
        <p:spPr/>
        <p:txBody>
          <a:bodyPr/>
          <a:lstStyle>
            <a:lvl1pPr>
              <a:defRPr/>
            </a:lvl1pPr>
          </a:lstStyle>
          <a:p>
            <a:fld id="{0004893D-DFEF-4AA0-B0C4-D973577A2DD5}" type="slidenum">
              <a:rPr lang="uk-UA" altLang="en-US"/>
              <a:pPr/>
              <a:t>‹#›</a:t>
            </a:fld>
            <a:endParaRPr lang="uk-UA" altLang="en-US"/>
          </a:p>
        </p:txBody>
      </p:sp>
    </p:spTree>
    <p:extLst>
      <p:ext uri="{BB962C8B-B14F-4D97-AF65-F5344CB8AC3E}">
        <p14:creationId xmlns:p14="http://schemas.microsoft.com/office/powerpoint/2010/main" val="1838628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p:txBody>
          <a:bodyPr/>
          <a:lstStyle>
            <a:lvl1pPr>
              <a:defRPr/>
            </a:lvl1pPr>
          </a:lstStyle>
          <a:p>
            <a:pPr>
              <a:defRPr/>
            </a:pPr>
            <a:endParaRPr lang="uk-UA"/>
          </a:p>
        </p:txBody>
      </p:sp>
      <p:sp>
        <p:nvSpPr>
          <p:cNvPr id="6" name="Rectangle 5"/>
          <p:cNvSpPr>
            <a:spLocks noGrp="1" noChangeArrowheads="1"/>
          </p:cNvSpPr>
          <p:nvPr>
            <p:ph type="ftr" sz="quarter" idx="11"/>
          </p:nvPr>
        </p:nvSpPr>
        <p:spPr/>
        <p:txBody>
          <a:bodyPr/>
          <a:lstStyle>
            <a:lvl1pPr>
              <a:defRPr/>
            </a:lvl1pPr>
          </a:lstStyle>
          <a:p>
            <a:pPr>
              <a:defRPr/>
            </a:pPr>
            <a:endParaRPr lang="uk-UA"/>
          </a:p>
        </p:txBody>
      </p:sp>
      <p:sp>
        <p:nvSpPr>
          <p:cNvPr id="7" name="Rectangle 6"/>
          <p:cNvSpPr>
            <a:spLocks noGrp="1" noChangeArrowheads="1"/>
          </p:cNvSpPr>
          <p:nvPr>
            <p:ph type="sldNum" sz="quarter" idx="12"/>
          </p:nvPr>
        </p:nvSpPr>
        <p:spPr/>
        <p:txBody>
          <a:bodyPr/>
          <a:lstStyle>
            <a:lvl1pPr>
              <a:defRPr/>
            </a:lvl1pPr>
          </a:lstStyle>
          <a:p>
            <a:fld id="{42DD3CC3-17E1-4D1E-99B7-0A5C6B136C3A}" type="slidenum">
              <a:rPr lang="uk-UA" altLang="en-US"/>
              <a:pPr/>
              <a:t>‹#›</a:t>
            </a:fld>
            <a:endParaRPr lang="uk-UA" altLang="en-US"/>
          </a:p>
        </p:txBody>
      </p:sp>
    </p:spTree>
    <p:extLst>
      <p:ext uri="{BB962C8B-B14F-4D97-AF65-F5344CB8AC3E}">
        <p14:creationId xmlns:p14="http://schemas.microsoft.com/office/powerpoint/2010/main" val="4042947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1.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7"/>
            </p:custDataLst>
          </p:nvPr>
        </p:nvSpPr>
        <p:spPr bwMode="auto">
          <a:xfrm>
            <a:off x="2703513" y="274638"/>
            <a:ext cx="6316662" cy="1143000"/>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Образец заголовка</a:t>
            </a:r>
          </a:p>
        </p:txBody>
      </p:sp>
      <p:sp>
        <p:nvSpPr>
          <p:cNvPr id="1027" name="Rectangle 3"/>
          <p:cNvSpPr>
            <a:spLocks noGrp="1" noChangeArrowheads="1"/>
          </p:cNvSpPr>
          <p:nvPr>
            <p:ph type="body" idx="1"/>
            <p:custDataLst>
              <p:tags r:id="rId18"/>
            </p:custDataLst>
          </p:nvPr>
        </p:nvSpPr>
        <p:spPr bwMode="auto">
          <a:xfrm>
            <a:off x="2693988" y="1600200"/>
            <a:ext cx="6326187" cy="4525963"/>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Образец текста</a:t>
            </a:r>
          </a:p>
          <a:p>
            <a:pPr lvl="1"/>
            <a:r>
              <a:rPr lang="en-US" altLang="en-US" smtClean="0"/>
              <a:t>Второй уровень</a:t>
            </a:r>
          </a:p>
          <a:p>
            <a:pPr lvl="2"/>
            <a:r>
              <a:rPr lang="en-US" altLang="en-US" smtClean="0"/>
              <a:t>Третий уровень</a:t>
            </a:r>
          </a:p>
          <a:p>
            <a:pPr lvl="3"/>
            <a:r>
              <a:rPr lang="en-US" altLang="en-US" smtClean="0"/>
              <a:t>Четвертый уровень</a:t>
            </a:r>
          </a:p>
          <a:p>
            <a:pPr lvl="4"/>
            <a:r>
              <a:rPr lang="en-US" altLang="en-US" smtClean="0"/>
              <a:t>Пятый уровень</a:t>
            </a:r>
          </a:p>
        </p:txBody>
      </p:sp>
      <p:sp>
        <p:nvSpPr>
          <p:cNvPr id="7270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endParaRPr lang="en-US"/>
          </a:p>
        </p:txBody>
      </p:sp>
      <p:sp>
        <p:nvSpPr>
          <p:cNvPr id="7270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endParaRPr lang="en-US"/>
          </a:p>
        </p:txBody>
      </p:sp>
      <p:sp>
        <p:nvSpPr>
          <p:cNvPr id="7271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E646AE2-DD95-493B-875B-CECCFF482820}"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874"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5" r:id="rId12"/>
    <p:sldLayoutId id="2147483876" r:id="rId13"/>
    <p:sldLayoutId id="2147483877" r:id="rId14"/>
    <p:sldLayoutId id="2147483878" r:id="rId15"/>
  </p:sldLayoutIdLst>
  <p:txStyles>
    <p:titleStyle>
      <a:lvl1pPr algn="l" rtl="0" eaLnBrk="0" fontAlgn="base" hangingPunct="0">
        <a:spcBef>
          <a:spcPct val="0"/>
        </a:spcBef>
        <a:spcAft>
          <a:spcPct val="0"/>
        </a:spcAft>
        <a:buClr>
          <a:srgbClr val="000000"/>
        </a:buClr>
        <a:buSzPct val="100000"/>
        <a:defRPr sz="3200">
          <a:solidFill>
            <a:schemeClr val="tx1"/>
          </a:solidFill>
          <a:latin typeface="+mj-lt"/>
          <a:ea typeface="+mj-ea"/>
          <a:cs typeface="+mj-cs"/>
        </a:defRPr>
      </a:lvl1pPr>
      <a:lvl2pPr algn="l" rtl="0" eaLnBrk="0" fontAlgn="base" hangingPunct="0">
        <a:spcBef>
          <a:spcPct val="0"/>
        </a:spcBef>
        <a:spcAft>
          <a:spcPct val="0"/>
        </a:spcAft>
        <a:buClr>
          <a:srgbClr val="000000"/>
        </a:buClr>
        <a:buSzPct val="100000"/>
        <a:defRPr sz="3200">
          <a:solidFill>
            <a:schemeClr val="tx1"/>
          </a:solidFill>
          <a:latin typeface="Arial" charset="0"/>
          <a:cs typeface="Arial" charset="0"/>
        </a:defRPr>
      </a:lvl2pPr>
      <a:lvl3pPr algn="l" rtl="0" eaLnBrk="0" fontAlgn="base" hangingPunct="0">
        <a:spcBef>
          <a:spcPct val="0"/>
        </a:spcBef>
        <a:spcAft>
          <a:spcPct val="0"/>
        </a:spcAft>
        <a:buClr>
          <a:srgbClr val="000000"/>
        </a:buClr>
        <a:buSzPct val="100000"/>
        <a:defRPr sz="3200">
          <a:solidFill>
            <a:schemeClr val="tx1"/>
          </a:solidFill>
          <a:latin typeface="Arial" charset="0"/>
          <a:cs typeface="Arial" charset="0"/>
        </a:defRPr>
      </a:lvl3pPr>
      <a:lvl4pPr algn="l" rtl="0" eaLnBrk="0" fontAlgn="base" hangingPunct="0">
        <a:spcBef>
          <a:spcPct val="0"/>
        </a:spcBef>
        <a:spcAft>
          <a:spcPct val="0"/>
        </a:spcAft>
        <a:buClr>
          <a:srgbClr val="000000"/>
        </a:buClr>
        <a:buSzPct val="100000"/>
        <a:defRPr sz="3200">
          <a:solidFill>
            <a:schemeClr val="tx1"/>
          </a:solidFill>
          <a:latin typeface="Arial" charset="0"/>
          <a:cs typeface="Arial" charset="0"/>
        </a:defRPr>
      </a:lvl4pPr>
      <a:lvl5pPr algn="l" rtl="0" eaLnBrk="0" fontAlgn="base" hangingPunct="0">
        <a:spcBef>
          <a:spcPct val="0"/>
        </a:spcBef>
        <a:spcAft>
          <a:spcPct val="0"/>
        </a:spcAft>
        <a:buClr>
          <a:srgbClr val="000000"/>
        </a:buClr>
        <a:buSzPct val="100000"/>
        <a:defRPr sz="3200">
          <a:solidFill>
            <a:schemeClr val="tx1"/>
          </a:solidFill>
          <a:latin typeface="Arial" charset="0"/>
          <a:cs typeface="Arial" charset="0"/>
        </a:defRPr>
      </a:lvl5pPr>
      <a:lvl6pPr marL="457200" algn="l" rtl="0" fontAlgn="base">
        <a:spcBef>
          <a:spcPct val="0"/>
        </a:spcBef>
        <a:spcAft>
          <a:spcPct val="0"/>
        </a:spcAft>
        <a:buClr>
          <a:srgbClr val="000000"/>
        </a:buClr>
        <a:buSzPct val="100000"/>
        <a:defRPr sz="3200">
          <a:solidFill>
            <a:schemeClr val="tx1"/>
          </a:solidFill>
          <a:latin typeface="Arial" charset="0"/>
          <a:cs typeface="Arial" charset="0"/>
        </a:defRPr>
      </a:lvl6pPr>
      <a:lvl7pPr marL="914400" algn="l" rtl="0" fontAlgn="base">
        <a:spcBef>
          <a:spcPct val="0"/>
        </a:spcBef>
        <a:spcAft>
          <a:spcPct val="0"/>
        </a:spcAft>
        <a:buClr>
          <a:srgbClr val="000000"/>
        </a:buClr>
        <a:buSzPct val="100000"/>
        <a:defRPr sz="3200">
          <a:solidFill>
            <a:schemeClr val="tx1"/>
          </a:solidFill>
          <a:latin typeface="Arial" charset="0"/>
          <a:cs typeface="Arial" charset="0"/>
        </a:defRPr>
      </a:lvl7pPr>
      <a:lvl8pPr marL="1371600" algn="l" rtl="0" fontAlgn="base">
        <a:spcBef>
          <a:spcPct val="0"/>
        </a:spcBef>
        <a:spcAft>
          <a:spcPct val="0"/>
        </a:spcAft>
        <a:buClr>
          <a:srgbClr val="000000"/>
        </a:buClr>
        <a:buSzPct val="100000"/>
        <a:defRPr sz="3200">
          <a:solidFill>
            <a:schemeClr val="tx1"/>
          </a:solidFill>
          <a:latin typeface="Arial" charset="0"/>
          <a:cs typeface="Arial" charset="0"/>
        </a:defRPr>
      </a:lvl8pPr>
      <a:lvl9pPr marL="1828800" algn="l" rtl="0" fontAlgn="base">
        <a:spcBef>
          <a:spcPct val="0"/>
        </a:spcBef>
        <a:spcAft>
          <a:spcPct val="0"/>
        </a:spcAft>
        <a:buClr>
          <a:srgbClr val="000000"/>
        </a:buClr>
        <a:buSzPct val="100000"/>
        <a:defRPr sz="32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Clr>
          <a:schemeClr val="tx1"/>
        </a:buClr>
        <a:buSzPct val="10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100000"/>
        <a:buChar char="•"/>
        <a:defRPr sz="2400">
          <a:solidFill>
            <a:schemeClr val="tx1"/>
          </a:solidFill>
          <a:latin typeface="+mn-lt"/>
          <a:cs typeface="+mn-cs"/>
        </a:defRPr>
      </a:lvl2pPr>
      <a:lvl3pPr marL="1143000" indent="-228600" algn="l" rtl="0" eaLnBrk="0" fontAlgn="base" hangingPunct="0">
        <a:spcBef>
          <a:spcPct val="20000"/>
        </a:spcBef>
        <a:spcAft>
          <a:spcPct val="0"/>
        </a:spcAft>
        <a:buClr>
          <a:schemeClr val="tx1"/>
        </a:buClr>
        <a:buSzPct val="100000"/>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100000"/>
        <a:buChar char="•"/>
        <a:defRPr sz="2400">
          <a:solidFill>
            <a:schemeClr val="tx1"/>
          </a:solidFill>
          <a:latin typeface="+mn-lt"/>
          <a:cs typeface="+mn-cs"/>
        </a:defRPr>
      </a:lvl4pPr>
      <a:lvl5pPr marL="2057400" indent="-228600" algn="l" rtl="0" eaLnBrk="0" fontAlgn="base" hangingPunct="0">
        <a:spcBef>
          <a:spcPct val="20000"/>
        </a:spcBef>
        <a:spcAft>
          <a:spcPct val="0"/>
        </a:spcAft>
        <a:buClr>
          <a:schemeClr val="tx1"/>
        </a:buClr>
        <a:buSzPct val="100000"/>
        <a:buChar char="•"/>
        <a:defRPr sz="2400">
          <a:solidFill>
            <a:schemeClr val="tx1"/>
          </a:solidFill>
          <a:latin typeface="+mn-lt"/>
          <a:cs typeface="+mn-cs"/>
        </a:defRPr>
      </a:lvl5pPr>
      <a:lvl6pPr marL="2514600" indent="-228600" algn="l" rtl="0" fontAlgn="base">
        <a:spcBef>
          <a:spcPct val="20000"/>
        </a:spcBef>
        <a:spcAft>
          <a:spcPct val="0"/>
        </a:spcAft>
        <a:buClr>
          <a:schemeClr val="tx1"/>
        </a:buClr>
        <a:buSzPct val="100000"/>
        <a:buChar char="•"/>
        <a:defRPr sz="2400">
          <a:solidFill>
            <a:schemeClr val="tx1"/>
          </a:solidFill>
          <a:latin typeface="+mn-lt"/>
          <a:cs typeface="+mn-cs"/>
        </a:defRPr>
      </a:lvl6pPr>
      <a:lvl7pPr marL="2971800" indent="-228600" algn="l" rtl="0" fontAlgn="base">
        <a:spcBef>
          <a:spcPct val="20000"/>
        </a:spcBef>
        <a:spcAft>
          <a:spcPct val="0"/>
        </a:spcAft>
        <a:buClr>
          <a:schemeClr val="tx1"/>
        </a:buClr>
        <a:buSzPct val="100000"/>
        <a:buChar char="•"/>
        <a:defRPr sz="2400">
          <a:solidFill>
            <a:schemeClr val="tx1"/>
          </a:solidFill>
          <a:latin typeface="+mn-lt"/>
          <a:cs typeface="+mn-cs"/>
        </a:defRPr>
      </a:lvl7pPr>
      <a:lvl8pPr marL="3429000" indent="-228600" algn="l" rtl="0" fontAlgn="base">
        <a:spcBef>
          <a:spcPct val="20000"/>
        </a:spcBef>
        <a:spcAft>
          <a:spcPct val="0"/>
        </a:spcAft>
        <a:buClr>
          <a:schemeClr val="tx1"/>
        </a:buClr>
        <a:buSzPct val="100000"/>
        <a:buChar char="•"/>
        <a:defRPr sz="2400">
          <a:solidFill>
            <a:schemeClr val="tx1"/>
          </a:solidFill>
          <a:latin typeface="+mn-lt"/>
          <a:cs typeface="+mn-cs"/>
        </a:defRPr>
      </a:lvl8pPr>
      <a:lvl9pPr marL="3886200" indent="-228600" algn="l" rtl="0" fontAlgn="base">
        <a:spcBef>
          <a:spcPct val="20000"/>
        </a:spcBef>
        <a:spcAft>
          <a:spcPct val="0"/>
        </a:spcAft>
        <a:buClr>
          <a:schemeClr val="tx1"/>
        </a:buClr>
        <a:buSzPct val="100000"/>
        <a:buChar char="•"/>
        <a:defRPr sz="24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6.xml"/><Relationship Id="rId1" Type="http://schemas.openxmlformats.org/officeDocument/2006/relationships/video" Target="file:///D:\&#1052;&#1086;&#1080;%20&#1076;&#1086;&#1082;&#1091;&#1084;&#1077;&#1085;&#1090;&#1099;\glan2.mpg" TargetMode="Externa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ctrTitle"/>
          </p:nvPr>
        </p:nvSpPr>
        <p:spPr>
          <a:xfrm>
            <a:off x="250825" y="620713"/>
            <a:ext cx="8893175" cy="2808287"/>
          </a:xfrm>
        </p:spPr>
        <p:txBody>
          <a:bodyPr/>
          <a:lstStyle/>
          <a:p>
            <a:pPr algn="ctr" eaLnBrk="1" hangingPunct="1"/>
            <a:r>
              <a:rPr lang="ru-RU" altLang="en-US" sz="7000" smtClean="0"/>
              <a:t>ЗАХВОРЮВАННЯ ЩИТОПОДІБНО</a:t>
            </a:r>
            <a:r>
              <a:rPr lang="uk-UA" altLang="en-US" sz="7000" smtClean="0"/>
              <a:t>Ї ЗАЛОЗИ</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0"/>
            <a:ext cx="8229600" cy="914400"/>
          </a:xfrm>
        </p:spPr>
        <p:txBody>
          <a:bodyPr/>
          <a:lstStyle/>
          <a:p>
            <a:pPr eaLnBrk="1" hangingPunct="1"/>
            <a:r>
              <a:rPr lang="uk-UA" altLang="en-US" sz="3600" b="1" smtClean="0"/>
              <a:t>Анатомія щитоподібної залози</a:t>
            </a:r>
          </a:p>
        </p:txBody>
      </p:sp>
      <p:pic>
        <p:nvPicPr>
          <p:cNvPr id="8195" name="Picture 4" descr="Без имени-6"/>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1628775"/>
            <a:ext cx="4191000" cy="4419600"/>
          </a:xfrm>
        </p:spPr>
      </p:pic>
      <p:sp>
        <p:nvSpPr>
          <p:cNvPr id="3075" name="Rectangle 3"/>
          <p:cNvSpPr>
            <a:spLocks noGrp="1" noChangeArrowheads="1"/>
          </p:cNvSpPr>
          <p:nvPr>
            <p:ph type="body" sz="half" idx="2"/>
          </p:nvPr>
        </p:nvSpPr>
        <p:spPr>
          <a:xfrm>
            <a:off x="4140200" y="914400"/>
            <a:ext cx="5003800" cy="5943600"/>
          </a:xfrm>
        </p:spPr>
        <p:txBody>
          <a:bodyPr>
            <a:normAutofit lnSpcReduction="10000"/>
          </a:bodyPr>
          <a:lstStyle/>
          <a:p>
            <a:pPr indent="0" algn="just">
              <a:lnSpc>
                <a:spcPct val="150000"/>
              </a:lnSpc>
              <a:buFontTx/>
              <a:buNone/>
              <a:tabLst>
                <a:tab pos="4860925" algn="l"/>
              </a:tabLst>
              <a:defRPr/>
            </a:pPr>
            <a:r>
              <a:rPr lang="uk-UA" sz="1600" b="1" dirty="0" smtClean="0"/>
              <a:t>Щитоподібна залоза (</a:t>
            </a:r>
            <a:r>
              <a:rPr lang="en-US" sz="1600" b="1" dirty="0" err="1" smtClean="0"/>
              <a:t>glandula</a:t>
            </a:r>
            <a:r>
              <a:rPr lang="en-US" sz="1600" b="1" dirty="0" smtClean="0"/>
              <a:t> </a:t>
            </a:r>
            <a:r>
              <a:rPr lang="en-US" sz="1600" b="1" dirty="0" err="1" smtClean="0"/>
              <a:t>thyroidea</a:t>
            </a:r>
            <a:r>
              <a:rPr lang="en-US" sz="1600" b="1" dirty="0" smtClean="0"/>
              <a:t>) </a:t>
            </a:r>
            <a:r>
              <a:rPr lang="uk-UA" sz="1600" b="1" dirty="0" smtClean="0"/>
              <a:t>розташована в передній ділянці шиї і складається з:</a:t>
            </a:r>
          </a:p>
          <a:p>
            <a:pPr indent="540385" algn="just">
              <a:lnSpc>
                <a:spcPct val="150000"/>
              </a:lnSpc>
              <a:tabLst>
                <a:tab pos="4860925" algn="l"/>
              </a:tabLst>
              <a:defRPr/>
            </a:pPr>
            <a:r>
              <a:rPr lang="uk-UA" sz="1600" b="1" dirty="0" smtClean="0"/>
              <a:t>- двох </a:t>
            </a:r>
            <a:r>
              <a:rPr lang="uk-UA" sz="1600" b="1" i="1" u="sng" dirty="0" smtClean="0"/>
              <a:t>часток</a:t>
            </a:r>
            <a:r>
              <a:rPr lang="uk-UA" sz="1600" b="1" dirty="0" smtClean="0"/>
              <a:t> – правої та лівої (</a:t>
            </a:r>
            <a:r>
              <a:rPr lang="en-US" sz="1600" b="1" dirty="0" err="1" smtClean="0"/>
              <a:t>lobus</a:t>
            </a:r>
            <a:r>
              <a:rPr lang="en-US" sz="1600" b="1" dirty="0" smtClean="0"/>
              <a:t> </a:t>
            </a:r>
            <a:r>
              <a:rPr lang="en-US" sz="1600" b="1" dirty="0" err="1" smtClean="0"/>
              <a:t>dexter</a:t>
            </a:r>
            <a:r>
              <a:rPr lang="en-US" sz="1600" b="1" dirty="0" smtClean="0"/>
              <a:t> et </a:t>
            </a:r>
            <a:r>
              <a:rPr lang="en-US" sz="1600" b="1" dirty="0" err="1" smtClean="0"/>
              <a:t>lobus</a:t>
            </a:r>
            <a:r>
              <a:rPr lang="en-US" sz="1600" b="1" dirty="0" smtClean="0"/>
              <a:t> sinister);</a:t>
            </a:r>
          </a:p>
          <a:p>
            <a:pPr indent="540385" algn="just">
              <a:lnSpc>
                <a:spcPct val="150000"/>
              </a:lnSpc>
              <a:tabLst>
                <a:tab pos="4860925" algn="l"/>
              </a:tabLst>
              <a:defRPr/>
            </a:pPr>
            <a:r>
              <a:rPr lang="en-US" sz="1600" b="1" dirty="0" smtClean="0"/>
              <a:t>- </a:t>
            </a:r>
            <a:r>
              <a:rPr lang="uk-UA" sz="1600" b="1" i="1" u="sng" dirty="0" smtClean="0"/>
              <a:t>перешийка щитоподібної залози</a:t>
            </a:r>
            <a:r>
              <a:rPr lang="uk-UA" sz="1600" b="1" dirty="0" smtClean="0"/>
              <a:t> (</a:t>
            </a:r>
            <a:r>
              <a:rPr lang="en-US" sz="1600" b="1" dirty="0" smtClean="0"/>
              <a:t>isthmus </a:t>
            </a:r>
            <a:r>
              <a:rPr lang="en-US" sz="1600" b="1" dirty="0" err="1" smtClean="0"/>
              <a:t>glandulae</a:t>
            </a:r>
            <a:r>
              <a:rPr lang="en-US" sz="1600" b="1" dirty="0" smtClean="0"/>
              <a:t> </a:t>
            </a:r>
            <a:r>
              <a:rPr lang="en-US" sz="1600" b="1" dirty="0" err="1" smtClean="0"/>
              <a:t>thyroideae</a:t>
            </a:r>
            <a:r>
              <a:rPr lang="en-US" sz="1600" b="1" dirty="0" smtClean="0"/>
              <a:t>), </a:t>
            </a:r>
            <a:r>
              <a:rPr lang="uk-UA" sz="1600" b="1" dirty="0" smtClean="0"/>
              <a:t>який часто </a:t>
            </a:r>
            <a:r>
              <a:rPr lang="uk-UA" sz="1600" b="1" dirty="0" err="1" smtClean="0"/>
              <a:t>прододовжується</a:t>
            </a:r>
            <a:r>
              <a:rPr lang="uk-UA" sz="1600" b="1" dirty="0" smtClean="0"/>
              <a:t> вгору у вигляді </a:t>
            </a:r>
            <a:r>
              <a:rPr lang="uk-UA" sz="1600" b="1" i="1" dirty="0" smtClean="0"/>
              <a:t>пірамідної частки</a:t>
            </a:r>
            <a:r>
              <a:rPr lang="uk-UA" sz="1600" b="1" dirty="0" smtClean="0"/>
              <a:t> (</a:t>
            </a:r>
            <a:r>
              <a:rPr lang="en-US" sz="1600" b="1" dirty="0" err="1" smtClean="0"/>
              <a:t>lobus</a:t>
            </a:r>
            <a:r>
              <a:rPr lang="en-US" sz="1600" b="1" dirty="0" smtClean="0"/>
              <a:t> </a:t>
            </a:r>
            <a:r>
              <a:rPr lang="en-US" sz="1600" b="1" dirty="0" err="1" smtClean="0"/>
              <a:t>pyramidalis</a:t>
            </a:r>
            <a:r>
              <a:rPr lang="uk-UA" sz="1600" b="1" dirty="0" smtClean="0"/>
              <a:t>)</a:t>
            </a:r>
            <a:endParaRPr lang="ru-RU" sz="1600" b="1" dirty="0" smtClean="0"/>
          </a:p>
          <a:p>
            <a:pPr indent="540385" algn="just">
              <a:lnSpc>
                <a:spcPct val="150000"/>
              </a:lnSpc>
              <a:tabLst>
                <a:tab pos="4860925" algn="l"/>
              </a:tabLst>
              <a:defRPr/>
            </a:pPr>
            <a:r>
              <a:rPr lang="ru-RU" sz="1600" b="1" dirty="0" err="1" smtClean="0"/>
              <a:t>Бічні</a:t>
            </a:r>
            <a:r>
              <a:rPr lang="ru-RU" sz="1600" b="1" dirty="0" smtClean="0"/>
              <a:t> </a:t>
            </a:r>
            <a:r>
              <a:rPr lang="ru-RU" sz="1600" b="1" dirty="0" err="1" smtClean="0"/>
              <a:t>частки</a:t>
            </a:r>
            <a:r>
              <a:rPr lang="ru-RU" sz="1600" b="1" dirty="0" smtClean="0"/>
              <a:t> </a:t>
            </a:r>
            <a:r>
              <a:rPr lang="ru-RU" sz="1600" b="1" dirty="0" err="1" smtClean="0"/>
              <a:t>розташовані</a:t>
            </a:r>
            <a:r>
              <a:rPr lang="ru-RU" sz="1600" b="1" dirty="0" smtClean="0"/>
              <a:t> на </a:t>
            </a:r>
            <a:r>
              <a:rPr lang="ru-RU" sz="1600" b="1" dirty="0" err="1" smtClean="0"/>
              <a:t>рівні</a:t>
            </a:r>
            <a:r>
              <a:rPr lang="ru-RU" sz="1600" b="1" dirty="0" smtClean="0"/>
              <a:t> щитовидного і </a:t>
            </a:r>
            <a:r>
              <a:rPr lang="ru-RU" sz="1600" b="1" dirty="0" err="1" smtClean="0"/>
              <a:t>персневидно</a:t>
            </a:r>
            <a:r>
              <a:rPr lang="ru-RU" sz="1600" b="1" dirty="0" smtClean="0"/>
              <a:t> хряща, а </a:t>
            </a:r>
            <a:r>
              <a:rPr lang="ru-RU" sz="1600" b="1" dirty="0" err="1" smtClean="0"/>
              <a:t>нижній</a:t>
            </a:r>
            <a:r>
              <a:rPr lang="ru-RU" sz="1600" b="1" dirty="0" smtClean="0"/>
              <a:t> полюс </a:t>
            </a:r>
            <a:r>
              <a:rPr lang="ru-RU" sz="1600" b="1" dirty="0" err="1" smtClean="0"/>
              <a:t>досягає</a:t>
            </a:r>
            <a:r>
              <a:rPr lang="ru-RU" sz="1600" b="1" dirty="0" smtClean="0"/>
              <a:t> 5-6-го хряща </a:t>
            </a:r>
            <a:r>
              <a:rPr lang="ru-RU" sz="1600" b="1" dirty="0" err="1" smtClean="0"/>
              <a:t>трахеї</a:t>
            </a:r>
            <a:r>
              <a:rPr lang="ru-RU" sz="1600" b="1" dirty="0" smtClean="0"/>
              <a:t>. </a:t>
            </a:r>
          </a:p>
          <a:p>
            <a:pPr indent="540385" algn="just">
              <a:lnSpc>
                <a:spcPct val="150000"/>
              </a:lnSpc>
              <a:tabLst>
                <a:tab pos="4860925" algn="l"/>
              </a:tabLst>
              <a:defRPr/>
            </a:pPr>
            <a:r>
              <a:rPr lang="ru-RU" sz="1600" b="1" dirty="0" err="1" smtClean="0"/>
              <a:t>Додаткові</a:t>
            </a:r>
            <a:r>
              <a:rPr lang="ru-RU" sz="1600" b="1" dirty="0" smtClean="0"/>
              <a:t> (аберрантные) </a:t>
            </a:r>
            <a:r>
              <a:rPr lang="ru-RU" sz="1600" b="1" dirty="0" err="1" smtClean="0"/>
              <a:t>частки</a:t>
            </a:r>
            <a:r>
              <a:rPr lang="ru-RU" sz="1600" b="1" dirty="0" smtClean="0"/>
              <a:t> </a:t>
            </a:r>
            <a:r>
              <a:rPr lang="ru-RU" sz="1600" b="1" dirty="0" err="1" smtClean="0"/>
              <a:t>щитовидної</a:t>
            </a:r>
            <a:r>
              <a:rPr lang="ru-RU" sz="1600" b="1" dirty="0" smtClean="0"/>
              <a:t> </a:t>
            </a:r>
            <a:r>
              <a:rPr lang="ru-RU" sz="1600" b="1" dirty="0" err="1" smtClean="0"/>
              <a:t>залози</a:t>
            </a:r>
            <a:r>
              <a:rPr lang="ru-RU" sz="1600" b="1" dirty="0" smtClean="0"/>
              <a:t> </a:t>
            </a:r>
            <a:r>
              <a:rPr lang="ru-RU" sz="1600" b="1" dirty="0" err="1" smtClean="0"/>
              <a:t>можуть</a:t>
            </a:r>
            <a:r>
              <a:rPr lang="ru-RU" sz="1600" b="1" dirty="0" smtClean="0"/>
              <a:t> </a:t>
            </a:r>
            <a:r>
              <a:rPr lang="ru-RU" sz="1600" b="1" dirty="0" err="1" smtClean="0"/>
              <a:t>розташовуватися</a:t>
            </a:r>
            <a:r>
              <a:rPr lang="ru-RU" sz="1600" b="1" dirty="0" smtClean="0"/>
              <a:t> на </a:t>
            </a:r>
            <a:r>
              <a:rPr lang="ru-RU" sz="1600" b="1" dirty="0" err="1" smtClean="0"/>
              <a:t>рівні</a:t>
            </a:r>
            <a:r>
              <a:rPr lang="ru-RU" sz="1600" b="1" dirty="0" smtClean="0"/>
              <a:t> </a:t>
            </a:r>
            <a:r>
              <a:rPr lang="ru-RU" sz="1600" b="1" dirty="0" err="1" smtClean="0"/>
              <a:t>від</a:t>
            </a:r>
            <a:r>
              <a:rPr lang="ru-RU" sz="1600" b="1" dirty="0" smtClean="0"/>
              <a:t> </a:t>
            </a:r>
            <a:r>
              <a:rPr lang="ru-RU" sz="1600" b="1" dirty="0" err="1" smtClean="0"/>
              <a:t>кореня</a:t>
            </a:r>
            <a:r>
              <a:rPr lang="ru-RU" sz="1600" b="1" dirty="0" smtClean="0"/>
              <a:t> </a:t>
            </a:r>
            <a:r>
              <a:rPr lang="ru-RU" sz="1600" b="1" dirty="0" err="1" smtClean="0"/>
              <a:t>язика</a:t>
            </a:r>
            <a:r>
              <a:rPr lang="ru-RU" sz="1600" b="1" dirty="0" smtClean="0"/>
              <a:t> до дуги </a:t>
            </a:r>
            <a:r>
              <a:rPr lang="ru-RU" sz="1600" b="1" dirty="0" err="1" smtClean="0"/>
              <a:t>аорти</a:t>
            </a:r>
            <a:r>
              <a:rPr lang="ru-RU" sz="1600" b="1" dirty="0" smtClean="0"/>
              <a:t>.</a:t>
            </a:r>
            <a:endParaRPr lang="en-US" sz="1600" b="1" dirty="0" smtClean="0"/>
          </a:p>
        </p:txBody>
      </p:sp>
      <p:sp>
        <p:nvSpPr>
          <p:cNvPr id="8197" name="Rectangle 6"/>
          <p:cNvSpPr>
            <a:spLocks noChangeArrowheads="1"/>
          </p:cNvSpPr>
          <p:nvPr/>
        </p:nvSpPr>
        <p:spPr bwMode="auto">
          <a:xfrm>
            <a:off x="0" y="1773238"/>
            <a:ext cx="2195513" cy="269875"/>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t>Hyoid Bone</a:t>
            </a:r>
            <a:endParaRPr lang="uk-UA" altLang="en-US" b="1"/>
          </a:p>
        </p:txBody>
      </p:sp>
      <p:sp>
        <p:nvSpPr>
          <p:cNvPr id="8198" name="Rectangle 7"/>
          <p:cNvSpPr>
            <a:spLocks noChangeArrowheads="1"/>
          </p:cNvSpPr>
          <p:nvPr/>
        </p:nvSpPr>
        <p:spPr bwMode="auto">
          <a:xfrm>
            <a:off x="0" y="2133600"/>
            <a:ext cx="2555875" cy="4318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t>Cricothyroid Ligament</a:t>
            </a:r>
            <a:endParaRPr lang="uk-UA" altLang="en-US" b="1"/>
          </a:p>
        </p:txBody>
      </p:sp>
      <p:sp>
        <p:nvSpPr>
          <p:cNvPr id="8199" name="Rectangle 8"/>
          <p:cNvSpPr>
            <a:spLocks noChangeArrowheads="1"/>
          </p:cNvSpPr>
          <p:nvPr/>
        </p:nvSpPr>
        <p:spPr bwMode="auto">
          <a:xfrm>
            <a:off x="0" y="2781300"/>
            <a:ext cx="2051050" cy="287338"/>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t>Thyroid Cartilage</a:t>
            </a:r>
            <a:endParaRPr lang="uk-UA" altLang="en-US" b="1"/>
          </a:p>
        </p:txBody>
      </p:sp>
      <p:sp>
        <p:nvSpPr>
          <p:cNvPr id="8200" name="Rectangle 9"/>
          <p:cNvSpPr>
            <a:spLocks noChangeArrowheads="1"/>
          </p:cNvSpPr>
          <p:nvPr/>
        </p:nvSpPr>
        <p:spPr bwMode="auto">
          <a:xfrm>
            <a:off x="0" y="3357563"/>
            <a:ext cx="2051050" cy="4318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t>Cricoid Cartilage</a:t>
            </a:r>
            <a:endParaRPr lang="uk-UA" altLang="en-US" b="1"/>
          </a:p>
        </p:txBody>
      </p:sp>
      <p:sp>
        <p:nvSpPr>
          <p:cNvPr id="8201" name="Rectangle 11"/>
          <p:cNvSpPr>
            <a:spLocks noChangeArrowheads="1"/>
          </p:cNvSpPr>
          <p:nvPr/>
        </p:nvSpPr>
        <p:spPr bwMode="auto">
          <a:xfrm>
            <a:off x="449263" y="5453063"/>
            <a:ext cx="1385887" cy="4318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t>Trachea</a:t>
            </a:r>
            <a:endParaRPr lang="uk-UA" altLang="en-US" b="1"/>
          </a:p>
        </p:txBody>
      </p:sp>
      <p:sp>
        <p:nvSpPr>
          <p:cNvPr id="8202" name="Rectangle 12"/>
          <p:cNvSpPr>
            <a:spLocks noChangeArrowheads="1"/>
          </p:cNvSpPr>
          <p:nvPr/>
        </p:nvSpPr>
        <p:spPr bwMode="auto">
          <a:xfrm>
            <a:off x="0" y="3860800"/>
            <a:ext cx="1908175" cy="360363"/>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0000"/>
                </a:solidFill>
              </a:rPr>
              <a:t>Thyroid Gland</a:t>
            </a:r>
            <a:endParaRPr lang="uk-UA" altLang="en-US" b="1">
              <a:solidFill>
                <a:srgbClr val="FF0000"/>
              </a:solidFill>
            </a:endParaRPr>
          </a:p>
        </p:txBody>
      </p:sp>
      <p:sp>
        <p:nvSpPr>
          <p:cNvPr id="8203" name="Rectangle 13"/>
          <p:cNvSpPr>
            <a:spLocks noChangeArrowheads="1"/>
          </p:cNvSpPr>
          <p:nvPr/>
        </p:nvSpPr>
        <p:spPr bwMode="auto">
          <a:xfrm>
            <a:off x="0" y="4221163"/>
            <a:ext cx="1908175" cy="2159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chemeClr val="accent2"/>
                </a:solidFill>
              </a:rPr>
              <a:t>Pyramidal Lobe</a:t>
            </a:r>
            <a:endParaRPr lang="uk-UA" altLang="en-US" b="1">
              <a:solidFill>
                <a:schemeClr val="accent2"/>
              </a:solidFill>
            </a:endParaRPr>
          </a:p>
        </p:txBody>
      </p:sp>
      <p:sp>
        <p:nvSpPr>
          <p:cNvPr id="8204" name="Rectangle 15"/>
          <p:cNvSpPr>
            <a:spLocks noChangeArrowheads="1"/>
          </p:cNvSpPr>
          <p:nvPr/>
        </p:nvSpPr>
        <p:spPr bwMode="auto">
          <a:xfrm>
            <a:off x="0" y="4437063"/>
            <a:ext cx="1908175" cy="2159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chemeClr val="accent2"/>
                </a:solidFill>
              </a:rPr>
              <a:t>Right Lobe</a:t>
            </a:r>
            <a:endParaRPr lang="uk-UA" altLang="en-US" b="1">
              <a:solidFill>
                <a:schemeClr val="accent2"/>
              </a:solidFill>
            </a:endParaRPr>
          </a:p>
        </p:txBody>
      </p:sp>
      <p:sp>
        <p:nvSpPr>
          <p:cNvPr id="8205" name="Rectangle 16"/>
          <p:cNvSpPr>
            <a:spLocks noChangeArrowheads="1"/>
          </p:cNvSpPr>
          <p:nvPr/>
        </p:nvSpPr>
        <p:spPr bwMode="auto">
          <a:xfrm>
            <a:off x="0" y="4652963"/>
            <a:ext cx="1908175" cy="288925"/>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chemeClr val="accent2"/>
                </a:solidFill>
              </a:rPr>
              <a:t>Isthmus</a:t>
            </a:r>
            <a:endParaRPr lang="uk-UA" altLang="en-US" b="1">
              <a:solidFill>
                <a:schemeClr val="accent2"/>
              </a:solidFill>
            </a:endParaRPr>
          </a:p>
        </p:txBody>
      </p:sp>
      <p:sp>
        <p:nvSpPr>
          <p:cNvPr id="8206" name="Rectangle 17"/>
          <p:cNvSpPr>
            <a:spLocks noChangeArrowheads="1"/>
          </p:cNvSpPr>
          <p:nvPr/>
        </p:nvSpPr>
        <p:spPr bwMode="auto">
          <a:xfrm>
            <a:off x="0" y="4941888"/>
            <a:ext cx="1908175" cy="287337"/>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chemeClr val="accent2"/>
                </a:solidFill>
              </a:rPr>
              <a:t>Left Lobe</a:t>
            </a:r>
            <a:endParaRPr lang="uk-UA" altLang="en-US" b="1">
              <a:solidFill>
                <a:schemeClr val="accent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115888"/>
            <a:ext cx="8229600" cy="798512"/>
          </a:xfrm>
        </p:spPr>
        <p:txBody>
          <a:bodyPr/>
          <a:lstStyle/>
          <a:p>
            <a:pPr eaLnBrk="1" hangingPunct="1"/>
            <a:r>
              <a:rPr lang="uk-UA" altLang="en-US" sz="3600" b="1" smtClean="0"/>
              <a:t>Анатомія щитоподібної залози</a:t>
            </a:r>
          </a:p>
        </p:txBody>
      </p:sp>
      <p:pic>
        <p:nvPicPr>
          <p:cNvPr id="9219" name="Picture 4" descr="Без имени-6"/>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1628775"/>
            <a:ext cx="4191000" cy="4419600"/>
          </a:xfrm>
        </p:spPr>
      </p:pic>
      <p:sp>
        <p:nvSpPr>
          <p:cNvPr id="3075" name="Rectangle 3"/>
          <p:cNvSpPr>
            <a:spLocks noGrp="1" noChangeArrowheads="1"/>
          </p:cNvSpPr>
          <p:nvPr>
            <p:ph type="body" sz="half" idx="2"/>
          </p:nvPr>
        </p:nvSpPr>
        <p:spPr>
          <a:xfrm>
            <a:off x="4140200" y="1268413"/>
            <a:ext cx="4994275" cy="5491162"/>
          </a:xfrm>
        </p:spPr>
        <p:txBody>
          <a:bodyPr>
            <a:normAutofit fontScale="25000" lnSpcReduction="20000"/>
          </a:bodyPr>
          <a:lstStyle/>
          <a:p>
            <a:pPr algn="just" eaLnBrk="1" hangingPunct="1">
              <a:buFontTx/>
              <a:buNone/>
              <a:defRPr/>
            </a:pPr>
            <a:r>
              <a:rPr lang="en-US" dirty="0" smtClean="0"/>
              <a:t>	</a:t>
            </a:r>
            <a:r>
              <a:rPr lang="ru-RU" sz="11200" dirty="0" err="1" smtClean="0"/>
              <a:t>Залоза</a:t>
            </a:r>
            <a:r>
              <a:rPr lang="ru-RU" sz="11200" dirty="0"/>
              <a:t> </a:t>
            </a:r>
            <a:r>
              <a:rPr lang="ru-RU" sz="11200" dirty="0" err="1" smtClean="0"/>
              <a:t>міститься</a:t>
            </a:r>
            <a:r>
              <a:rPr lang="ru-RU" sz="11200" dirty="0" smtClean="0"/>
              <a:t> </a:t>
            </a:r>
            <a:r>
              <a:rPr lang="ru-RU" sz="11200" dirty="0"/>
              <a:t>у </a:t>
            </a:r>
            <a:r>
              <a:rPr lang="ru-RU" sz="11200" dirty="0" err="1" smtClean="0"/>
              <a:t>сполучнотканинній</a:t>
            </a:r>
            <a:r>
              <a:rPr lang="ru-RU" sz="11200" dirty="0" smtClean="0"/>
              <a:t> </a:t>
            </a:r>
            <a:r>
              <a:rPr lang="ru-RU" sz="11200" dirty="0" err="1" smtClean="0"/>
              <a:t>капсулі</a:t>
            </a:r>
            <a:r>
              <a:rPr lang="ru-RU" sz="11200" dirty="0" smtClean="0"/>
              <a:t>, </a:t>
            </a:r>
            <a:r>
              <a:rPr lang="ru-RU" sz="11200" dirty="0" err="1"/>
              <a:t>що</a:t>
            </a:r>
            <a:r>
              <a:rPr lang="ru-RU" sz="11200" dirty="0"/>
              <a:t> </a:t>
            </a:r>
            <a:r>
              <a:rPr lang="ru-RU" sz="11200" dirty="0" err="1"/>
              <a:t>складається</a:t>
            </a:r>
            <a:r>
              <a:rPr lang="ru-RU" sz="11200" dirty="0"/>
              <a:t> з </a:t>
            </a:r>
            <a:r>
              <a:rPr lang="ru-RU" sz="11200" dirty="0" err="1"/>
              <a:t>внутрішнього</a:t>
            </a:r>
            <a:r>
              <a:rPr lang="ru-RU" sz="11200" dirty="0"/>
              <a:t> і </a:t>
            </a:r>
            <a:r>
              <a:rPr lang="ru-RU" sz="11200" dirty="0" err="1"/>
              <a:t>зовнішнього</a:t>
            </a:r>
            <a:r>
              <a:rPr lang="ru-RU" sz="11200" dirty="0"/>
              <a:t> </a:t>
            </a:r>
            <a:r>
              <a:rPr lang="ru-RU" sz="11200" dirty="0" err="1"/>
              <a:t>листків</a:t>
            </a:r>
            <a:r>
              <a:rPr lang="ru-RU" sz="11200" dirty="0"/>
              <a:t>, </a:t>
            </a:r>
            <a:r>
              <a:rPr lang="ru-RU" sz="11200" dirty="0" err="1"/>
              <a:t>між</a:t>
            </a:r>
            <a:r>
              <a:rPr lang="ru-RU" sz="11200" dirty="0"/>
              <a:t> </a:t>
            </a:r>
            <a:r>
              <a:rPr lang="ru-RU" sz="11200" dirty="0" err="1"/>
              <a:t>якими</a:t>
            </a:r>
            <a:r>
              <a:rPr lang="ru-RU" sz="11200" dirty="0"/>
              <a:t> є </a:t>
            </a:r>
            <a:r>
              <a:rPr lang="ru-RU" sz="11200" dirty="0" err="1"/>
              <a:t>щілиноподібні</a:t>
            </a:r>
            <a:r>
              <a:rPr lang="ru-RU" sz="11200" dirty="0"/>
              <a:t> </a:t>
            </a:r>
            <a:r>
              <a:rPr lang="ru-RU" sz="11200" dirty="0" err="1" smtClean="0"/>
              <a:t>простори</a:t>
            </a:r>
            <a:r>
              <a:rPr lang="ru-RU" sz="11200" dirty="0" smtClean="0"/>
              <a:t>, </a:t>
            </a:r>
            <a:r>
              <a:rPr lang="ru-RU" sz="11200" dirty="0" err="1" smtClean="0"/>
              <a:t>що</a:t>
            </a:r>
            <a:r>
              <a:rPr lang="ru-RU" sz="11200" dirty="0" smtClean="0"/>
              <a:t> </a:t>
            </a:r>
            <a:r>
              <a:rPr lang="ru-RU" sz="11200" dirty="0" err="1" smtClean="0"/>
              <a:t>виконані</a:t>
            </a:r>
            <a:r>
              <a:rPr lang="ru-RU" sz="11200" dirty="0" smtClean="0"/>
              <a:t> жировою </a:t>
            </a:r>
            <a:r>
              <a:rPr lang="ru-RU" sz="11200" dirty="0" err="1"/>
              <a:t>клітковиною</a:t>
            </a:r>
            <a:r>
              <a:rPr lang="ru-RU" sz="11200" dirty="0"/>
              <a:t>, в </a:t>
            </a:r>
            <a:r>
              <a:rPr lang="ru-RU" sz="11200" dirty="0" err="1" smtClean="0"/>
              <a:t>яких</a:t>
            </a:r>
            <a:r>
              <a:rPr lang="ru-RU" sz="11200" dirty="0" smtClean="0"/>
              <a:t> </a:t>
            </a:r>
            <a:r>
              <a:rPr lang="ru-RU" sz="11200" dirty="0" err="1"/>
              <a:t>знаходяться</a:t>
            </a:r>
            <a:r>
              <a:rPr lang="ru-RU" sz="11200" dirty="0"/>
              <a:t> </a:t>
            </a:r>
            <a:r>
              <a:rPr lang="ru-RU" sz="11200" dirty="0" err="1" smtClean="0"/>
              <a:t>артеріальні</a:t>
            </a:r>
            <a:r>
              <a:rPr lang="ru-RU" sz="11200" dirty="0"/>
              <a:t>, </a:t>
            </a:r>
            <a:r>
              <a:rPr lang="ru-RU" sz="11200" dirty="0" err="1"/>
              <a:t>венозні</a:t>
            </a:r>
            <a:r>
              <a:rPr lang="ru-RU" sz="11200" dirty="0"/>
              <a:t> і </a:t>
            </a:r>
            <a:r>
              <a:rPr lang="ru-RU" sz="11200" dirty="0" err="1"/>
              <a:t>лімфатичні</a:t>
            </a:r>
            <a:r>
              <a:rPr lang="ru-RU" sz="11200" dirty="0"/>
              <a:t> </a:t>
            </a:r>
            <a:r>
              <a:rPr lang="ru-RU" sz="11200" dirty="0" err="1"/>
              <a:t>судини</a:t>
            </a:r>
            <a:r>
              <a:rPr lang="ru-RU" sz="11200" dirty="0"/>
              <a:t> </a:t>
            </a:r>
            <a:r>
              <a:rPr lang="ru-RU" sz="11200" dirty="0" err="1" smtClean="0"/>
              <a:t>щитоподібної</a:t>
            </a:r>
            <a:r>
              <a:rPr lang="ru-RU" sz="11200" dirty="0" smtClean="0"/>
              <a:t> </a:t>
            </a:r>
            <a:r>
              <a:rPr lang="ru-RU" sz="11200" dirty="0" err="1"/>
              <a:t>залози</a:t>
            </a:r>
            <a:r>
              <a:rPr lang="ru-RU" sz="11200" dirty="0"/>
              <a:t>, </a:t>
            </a:r>
            <a:r>
              <a:rPr lang="ru-RU" sz="11200" dirty="0" err="1" smtClean="0"/>
              <a:t>прищитоподібні</a:t>
            </a:r>
            <a:r>
              <a:rPr lang="ru-RU" sz="11200" dirty="0" smtClean="0"/>
              <a:t> </a:t>
            </a:r>
            <a:r>
              <a:rPr lang="ru-RU" sz="11200" dirty="0" err="1"/>
              <a:t>залози</a:t>
            </a:r>
            <a:r>
              <a:rPr lang="ru-RU" sz="11200" dirty="0"/>
              <a:t> і </a:t>
            </a:r>
            <a:r>
              <a:rPr lang="ru-RU" sz="11200" dirty="0" err="1"/>
              <a:t>поворотний</a:t>
            </a:r>
            <a:r>
              <a:rPr lang="ru-RU" sz="11200" dirty="0"/>
              <a:t> </a:t>
            </a:r>
            <a:r>
              <a:rPr lang="ru-RU" sz="11200" dirty="0" err="1"/>
              <a:t>гортанний</a:t>
            </a:r>
            <a:r>
              <a:rPr lang="ru-RU" sz="11200" dirty="0"/>
              <a:t> </a:t>
            </a:r>
            <a:r>
              <a:rPr lang="ru-RU" sz="11200" dirty="0" smtClean="0"/>
              <a:t>нерв.</a:t>
            </a:r>
            <a:r>
              <a:rPr lang="en-US" sz="11200" dirty="0" smtClean="0"/>
              <a:t>  </a:t>
            </a:r>
            <a:endParaRPr lang="en-US" sz="11200" dirty="0"/>
          </a:p>
        </p:txBody>
      </p:sp>
      <p:sp>
        <p:nvSpPr>
          <p:cNvPr id="9221" name="Rectangle 6"/>
          <p:cNvSpPr>
            <a:spLocks noChangeArrowheads="1"/>
          </p:cNvSpPr>
          <p:nvPr/>
        </p:nvSpPr>
        <p:spPr bwMode="auto">
          <a:xfrm>
            <a:off x="0" y="1773238"/>
            <a:ext cx="2195513" cy="269875"/>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FFFF"/>
                </a:solidFill>
              </a:rPr>
              <a:t>Hyoid Bone</a:t>
            </a:r>
            <a:endParaRPr lang="uk-UA" altLang="en-US" b="1">
              <a:solidFill>
                <a:srgbClr val="FFFFFF"/>
              </a:solidFill>
            </a:endParaRPr>
          </a:p>
        </p:txBody>
      </p:sp>
      <p:sp>
        <p:nvSpPr>
          <p:cNvPr id="9222" name="Rectangle 7"/>
          <p:cNvSpPr>
            <a:spLocks noChangeArrowheads="1"/>
          </p:cNvSpPr>
          <p:nvPr/>
        </p:nvSpPr>
        <p:spPr bwMode="auto">
          <a:xfrm>
            <a:off x="0" y="2133600"/>
            <a:ext cx="2555875" cy="4318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FFFF"/>
                </a:solidFill>
              </a:rPr>
              <a:t>Cricothyroid Ligament</a:t>
            </a:r>
            <a:endParaRPr lang="uk-UA" altLang="en-US" b="1">
              <a:solidFill>
                <a:srgbClr val="FFFFFF"/>
              </a:solidFill>
            </a:endParaRPr>
          </a:p>
        </p:txBody>
      </p:sp>
      <p:sp>
        <p:nvSpPr>
          <p:cNvPr id="9223" name="Rectangle 8"/>
          <p:cNvSpPr>
            <a:spLocks noChangeArrowheads="1"/>
          </p:cNvSpPr>
          <p:nvPr/>
        </p:nvSpPr>
        <p:spPr bwMode="auto">
          <a:xfrm>
            <a:off x="0" y="2781300"/>
            <a:ext cx="2051050" cy="287338"/>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FFFF"/>
                </a:solidFill>
              </a:rPr>
              <a:t>Thyroid Cartilage</a:t>
            </a:r>
            <a:endParaRPr lang="uk-UA" altLang="en-US" b="1">
              <a:solidFill>
                <a:srgbClr val="FFFFFF"/>
              </a:solidFill>
            </a:endParaRPr>
          </a:p>
        </p:txBody>
      </p:sp>
      <p:sp>
        <p:nvSpPr>
          <p:cNvPr id="9224" name="Rectangle 9"/>
          <p:cNvSpPr>
            <a:spLocks noChangeArrowheads="1"/>
          </p:cNvSpPr>
          <p:nvPr/>
        </p:nvSpPr>
        <p:spPr bwMode="auto">
          <a:xfrm>
            <a:off x="0" y="3357563"/>
            <a:ext cx="2051050" cy="4318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FFFF"/>
                </a:solidFill>
              </a:rPr>
              <a:t>Cricoid Cartilage</a:t>
            </a:r>
            <a:endParaRPr lang="uk-UA" altLang="en-US" b="1">
              <a:solidFill>
                <a:srgbClr val="FFFFFF"/>
              </a:solidFill>
            </a:endParaRPr>
          </a:p>
        </p:txBody>
      </p:sp>
      <p:sp>
        <p:nvSpPr>
          <p:cNvPr id="9225" name="Rectangle 11"/>
          <p:cNvSpPr>
            <a:spLocks noChangeArrowheads="1"/>
          </p:cNvSpPr>
          <p:nvPr/>
        </p:nvSpPr>
        <p:spPr bwMode="auto">
          <a:xfrm>
            <a:off x="449263" y="5453063"/>
            <a:ext cx="1385887" cy="4318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FFFF"/>
                </a:solidFill>
              </a:rPr>
              <a:t>Trachea</a:t>
            </a:r>
            <a:endParaRPr lang="uk-UA" altLang="en-US" b="1">
              <a:solidFill>
                <a:srgbClr val="FFFFFF"/>
              </a:solidFill>
            </a:endParaRPr>
          </a:p>
        </p:txBody>
      </p:sp>
      <p:sp>
        <p:nvSpPr>
          <p:cNvPr id="9226" name="Rectangle 12"/>
          <p:cNvSpPr>
            <a:spLocks noChangeArrowheads="1"/>
          </p:cNvSpPr>
          <p:nvPr/>
        </p:nvSpPr>
        <p:spPr bwMode="auto">
          <a:xfrm>
            <a:off x="0" y="3860800"/>
            <a:ext cx="1908175" cy="360363"/>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0000"/>
                </a:solidFill>
              </a:rPr>
              <a:t>Thyroid Gland</a:t>
            </a:r>
            <a:endParaRPr lang="uk-UA" altLang="en-US" b="1">
              <a:solidFill>
                <a:srgbClr val="FF0000"/>
              </a:solidFill>
            </a:endParaRPr>
          </a:p>
        </p:txBody>
      </p:sp>
      <p:sp>
        <p:nvSpPr>
          <p:cNvPr id="9227" name="Rectangle 13"/>
          <p:cNvSpPr>
            <a:spLocks noChangeArrowheads="1"/>
          </p:cNvSpPr>
          <p:nvPr/>
        </p:nvSpPr>
        <p:spPr bwMode="auto">
          <a:xfrm>
            <a:off x="0" y="4221163"/>
            <a:ext cx="1908175" cy="2159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B76A03"/>
                </a:solidFill>
              </a:rPr>
              <a:t>Pyramidal Lobe</a:t>
            </a:r>
            <a:endParaRPr lang="uk-UA" altLang="en-US" b="1">
              <a:solidFill>
                <a:srgbClr val="B76A03"/>
              </a:solidFill>
            </a:endParaRPr>
          </a:p>
        </p:txBody>
      </p:sp>
      <p:sp>
        <p:nvSpPr>
          <p:cNvPr id="9228" name="Rectangle 15"/>
          <p:cNvSpPr>
            <a:spLocks noChangeArrowheads="1"/>
          </p:cNvSpPr>
          <p:nvPr/>
        </p:nvSpPr>
        <p:spPr bwMode="auto">
          <a:xfrm>
            <a:off x="0" y="4437063"/>
            <a:ext cx="1908175" cy="2159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B76A03"/>
                </a:solidFill>
              </a:rPr>
              <a:t>Right Lobe</a:t>
            </a:r>
            <a:endParaRPr lang="uk-UA" altLang="en-US" b="1">
              <a:solidFill>
                <a:srgbClr val="B76A03"/>
              </a:solidFill>
            </a:endParaRPr>
          </a:p>
        </p:txBody>
      </p:sp>
      <p:sp>
        <p:nvSpPr>
          <p:cNvPr id="9229" name="Rectangle 16"/>
          <p:cNvSpPr>
            <a:spLocks noChangeArrowheads="1"/>
          </p:cNvSpPr>
          <p:nvPr/>
        </p:nvSpPr>
        <p:spPr bwMode="auto">
          <a:xfrm>
            <a:off x="0" y="4652963"/>
            <a:ext cx="1908175" cy="288925"/>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B76A03"/>
                </a:solidFill>
              </a:rPr>
              <a:t>Isthmus</a:t>
            </a:r>
            <a:endParaRPr lang="uk-UA" altLang="en-US" b="1">
              <a:solidFill>
                <a:srgbClr val="B76A03"/>
              </a:solidFill>
            </a:endParaRPr>
          </a:p>
        </p:txBody>
      </p:sp>
      <p:sp>
        <p:nvSpPr>
          <p:cNvPr id="9230" name="Rectangle 17"/>
          <p:cNvSpPr>
            <a:spLocks noChangeArrowheads="1"/>
          </p:cNvSpPr>
          <p:nvPr/>
        </p:nvSpPr>
        <p:spPr bwMode="auto">
          <a:xfrm>
            <a:off x="0" y="4941888"/>
            <a:ext cx="1908175" cy="287337"/>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B76A03"/>
                </a:solidFill>
              </a:rPr>
              <a:t>Left Lobe</a:t>
            </a:r>
            <a:endParaRPr lang="uk-UA" altLang="en-US" b="1">
              <a:solidFill>
                <a:srgbClr val="B76A03"/>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4925" y="160338"/>
            <a:ext cx="5729288" cy="630237"/>
          </a:xfrm>
        </p:spPr>
        <p:txBody>
          <a:bodyPr>
            <a:normAutofit fontScale="90000"/>
          </a:bodyPr>
          <a:lstStyle/>
          <a:p>
            <a:pPr>
              <a:defRPr/>
            </a:pPr>
            <a:r>
              <a:rPr lang="uk-UA" sz="4000" b="1" dirty="0" smtClean="0">
                <a:effectLst>
                  <a:outerShdw blurRad="38100" dist="38100" dir="2700000" algn="tl">
                    <a:srgbClr val="000000">
                      <a:alpha val="43137"/>
                    </a:srgbClr>
                  </a:outerShdw>
                </a:effectLst>
              </a:rPr>
              <a:t>Кровопостачання</a:t>
            </a:r>
            <a:r>
              <a:rPr lang="en-US" sz="4000" b="1" dirty="0" smtClean="0">
                <a:effectLst>
                  <a:outerShdw blurRad="38100" dist="38100" dir="2700000" algn="tl">
                    <a:srgbClr val="000000">
                      <a:alpha val="43137"/>
                    </a:srgbClr>
                  </a:outerShdw>
                </a:effectLst>
              </a:rPr>
              <a:t>:</a:t>
            </a:r>
            <a:endParaRPr lang="ru-RU" sz="4000" b="1" dirty="0">
              <a:effectLst>
                <a:outerShdw blurRad="38100" dist="38100" dir="2700000" algn="tl">
                  <a:srgbClr val="000000">
                    <a:alpha val="43137"/>
                  </a:srgbClr>
                </a:outerShdw>
              </a:effectLst>
            </a:endParaRPr>
          </a:p>
        </p:txBody>
      </p:sp>
      <p:sp>
        <p:nvSpPr>
          <p:cNvPr id="10243" name="AutoShape 2" descr="&amp;Ocy;&amp;tcy;&amp;ocy;&amp;bcy;&amp;rcy;&amp;acy;&amp;zhcy;&amp;acy;&amp;iecy;&amp;tcy;&amp;scy;&amp;yacy; &amp;fcy;&amp;acy;&amp;jcy;&amp;lcy; &quot;&amp;fcy;&amp;ocy;&amp;tcy;&amp;ocy;.PNG&quo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p>
        </p:txBody>
      </p:sp>
      <p:sp>
        <p:nvSpPr>
          <p:cNvPr id="10244" name="AutoShape 4" descr="&amp;Ocy;&amp;tcy;&amp;ocy;&amp;bcy;&amp;rcy;&amp;acy;&amp;zhcy;&amp;acy;&amp;iecy;&amp;tcy;&amp;scy;&amp;yacy; &amp;fcy;&amp;acy;&amp;jcy;&amp;lcy; &quot;&amp;fcy;&amp;ocy;&amp;tcy;&amp;ocy;.PNG&quot;"/>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p>
        </p:txBody>
      </p:sp>
      <p:pic>
        <p:nvPicPr>
          <p:cNvPr id="102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75" y="981075"/>
            <a:ext cx="5724525" cy="544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6" name="Rectangle 3"/>
          <p:cNvSpPr txBox="1">
            <a:spLocks noChangeArrowheads="1"/>
          </p:cNvSpPr>
          <p:nvPr/>
        </p:nvSpPr>
        <p:spPr bwMode="auto">
          <a:xfrm>
            <a:off x="5683250" y="42863"/>
            <a:ext cx="3594100" cy="681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Clr>
                <a:schemeClr val="hlink"/>
              </a:buClr>
              <a:buSzPct val="60000"/>
              <a:defRPr/>
            </a:pPr>
            <a:r>
              <a:rPr lang="uk-UA" sz="2150" b="1" dirty="0" smtClean="0">
                <a:solidFill>
                  <a:srgbClr val="FF0000"/>
                </a:solidFill>
              </a:rPr>
              <a:t>Парні верхні щитоподібні артерії від загальної сонної артерії </a:t>
            </a:r>
          </a:p>
          <a:p>
            <a:pPr eaLnBrk="1" hangingPunct="1">
              <a:spcBef>
                <a:spcPct val="20000"/>
              </a:spcBef>
              <a:buClr>
                <a:schemeClr val="hlink"/>
              </a:buClr>
              <a:buSzPct val="60000"/>
              <a:defRPr/>
            </a:pPr>
            <a:r>
              <a:rPr lang="uk-UA" sz="2150" b="1" dirty="0" smtClean="0">
                <a:solidFill>
                  <a:srgbClr val="FF0000"/>
                </a:solidFill>
              </a:rPr>
              <a:t>Парні нижні щитоподібні артерії від </a:t>
            </a:r>
            <a:r>
              <a:rPr lang="uk-UA" sz="2150" b="1" dirty="0" err="1" smtClean="0">
                <a:solidFill>
                  <a:srgbClr val="FF0000"/>
                </a:solidFill>
              </a:rPr>
              <a:t>щито-шийного</a:t>
            </a:r>
            <a:r>
              <a:rPr lang="uk-UA" sz="2150" b="1" dirty="0" smtClean="0">
                <a:solidFill>
                  <a:srgbClr val="FF0000"/>
                </a:solidFill>
              </a:rPr>
              <a:t> стовбуру підключичної артерії</a:t>
            </a:r>
          </a:p>
          <a:p>
            <a:pPr eaLnBrk="1" hangingPunct="1">
              <a:spcBef>
                <a:spcPct val="20000"/>
              </a:spcBef>
              <a:buClr>
                <a:schemeClr val="hlink"/>
              </a:buClr>
              <a:buSzPct val="60000"/>
              <a:defRPr/>
            </a:pPr>
            <a:r>
              <a:rPr lang="uk-UA" sz="2150" b="1" dirty="0" smtClean="0">
                <a:solidFill>
                  <a:srgbClr val="FF0000"/>
                </a:solidFill>
              </a:rPr>
              <a:t>А.</a:t>
            </a:r>
            <a:r>
              <a:rPr lang="en-US" sz="2150" b="1" dirty="0" err="1" smtClean="0">
                <a:solidFill>
                  <a:srgbClr val="FF0000"/>
                </a:solidFill>
              </a:rPr>
              <a:t>thyroidea</a:t>
            </a:r>
            <a:r>
              <a:rPr lang="en-US" sz="2150" b="1" dirty="0" smtClean="0">
                <a:solidFill>
                  <a:srgbClr val="FF0000"/>
                </a:solidFill>
              </a:rPr>
              <a:t> </a:t>
            </a:r>
            <a:r>
              <a:rPr lang="en-US" sz="2150" b="1" dirty="0" err="1" smtClean="0">
                <a:solidFill>
                  <a:srgbClr val="FF0000"/>
                </a:solidFill>
              </a:rPr>
              <a:t>ima</a:t>
            </a:r>
            <a:r>
              <a:rPr lang="en-US" sz="2150" b="1" dirty="0" smtClean="0">
                <a:solidFill>
                  <a:srgbClr val="FF0000"/>
                </a:solidFill>
              </a:rPr>
              <a:t> </a:t>
            </a:r>
            <a:r>
              <a:rPr lang="uk-UA" sz="2150" b="1" dirty="0" smtClean="0">
                <a:solidFill>
                  <a:srgbClr val="FF0000"/>
                </a:solidFill>
              </a:rPr>
              <a:t>від дуги аорти</a:t>
            </a:r>
            <a:endParaRPr lang="en-US" sz="2150" b="1" dirty="0" smtClean="0">
              <a:solidFill>
                <a:srgbClr val="FF0000"/>
              </a:solidFill>
            </a:endParaRPr>
          </a:p>
          <a:p>
            <a:pPr eaLnBrk="1" hangingPunct="1">
              <a:spcBef>
                <a:spcPct val="20000"/>
              </a:spcBef>
              <a:buClr>
                <a:schemeClr val="hlink"/>
              </a:buClr>
              <a:buSzPct val="60000"/>
              <a:defRPr/>
            </a:pPr>
            <a:r>
              <a:rPr lang="ru-RU" sz="2150" b="1" dirty="0" err="1" smtClean="0">
                <a:solidFill>
                  <a:srgbClr val="00B0F0"/>
                </a:solidFill>
              </a:rPr>
              <a:t>Парні</a:t>
            </a:r>
            <a:r>
              <a:rPr lang="ru-RU" sz="2150" b="1" dirty="0" smtClean="0">
                <a:solidFill>
                  <a:srgbClr val="00B0F0"/>
                </a:solidFill>
              </a:rPr>
              <a:t> </a:t>
            </a:r>
            <a:r>
              <a:rPr lang="ru-RU" sz="2150" b="1" dirty="0" err="1" smtClean="0">
                <a:solidFill>
                  <a:srgbClr val="00B0F0"/>
                </a:solidFill>
              </a:rPr>
              <a:t>верхні</a:t>
            </a:r>
            <a:r>
              <a:rPr lang="ru-RU" sz="2150" b="1" dirty="0" smtClean="0">
                <a:solidFill>
                  <a:srgbClr val="00B0F0"/>
                </a:solidFill>
              </a:rPr>
              <a:t> </a:t>
            </a:r>
            <a:r>
              <a:rPr lang="ru-RU" sz="2150" b="1" dirty="0" err="1" smtClean="0">
                <a:solidFill>
                  <a:srgbClr val="00B0F0"/>
                </a:solidFill>
              </a:rPr>
              <a:t>щитоподібні</a:t>
            </a:r>
            <a:r>
              <a:rPr lang="ru-RU" sz="2150" b="1" dirty="0" smtClean="0">
                <a:solidFill>
                  <a:srgbClr val="00B0F0"/>
                </a:solidFill>
              </a:rPr>
              <a:t> </a:t>
            </a:r>
            <a:r>
              <a:rPr lang="ru-RU" sz="2150" b="1" dirty="0" err="1" smtClean="0">
                <a:solidFill>
                  <a:srgbClr val="00B0F0"/>
                </a:solidFill>
              </a:rPr>
              <a:t>вени</a:t>
            </a:r>
            <a:endParaRPr lang="ru-RU" sz="2150" b="1" dirty="0" smtClean="0">
              <a:solidFill>
                <a:srgbClr val="00B0F0"/>
              </a:solidFill>
            </a:endParaRPr>
          </a:p>
          <a:p>
            <a:pPr eaLnBrk="1" hangingPunct="1">
              <a:spcBef>
                <a:spcPct val="20000"/>
              </a:spcBef>
              <a:buClr>
                <a:schemeClr val="hlink"/>
              </a:buClr>
              <a:buSzPct val="60000"/>
              <a:defRPr/>
            </a:pPr>
            <a:r>
              <a:rPr lang="ru-RU" sz="2150" b="1" dirty="0" err="1" smtClean="0">
                <a:solidFill>
                  <a:srgbClr val="00B0F0"/>
                </a:solidFill>
              </a:rPr>
              <a:t>Парні</a:t>
            </a:r>
            <a:r>
              <a:rPr lang="ru-RU" sz="2150" b="1" dirty="0" smtClean="0">
                <a:solidFill>
                  <a:srgbClr val="00B0F0"/>
                </a:solidFill>
              </a:rPr>
              <a:t> </a:t>
            </a:r>
            <a:r>
              <a:rPr lang="ru-RU" sz="2150" b="1" dirty="0" err="1" smtClean="0">
                <a:solidFill>
                  <a:srgbClr val="00B0F0"/>
                </a:solidFill>
              </a:rPr>
              <a:t>середні</a:t>
            </a:r>
            <a:r>
              <a:rPr lang="ru-RU" sz="2150" b="1" dirty="0" smtClean="0">
                <a:solidFill>
                  <a:srgbClr val="00B0F0"/>
                </a:solidFill>
              </a:rPr>
              <a:t> </a:t>
            </a:r>
            <a:r>
              <a:rPr lang="ru-RU" sz="2150" b="1" dirty="0" err="1" smtClean="0">
                <a:solidFill>
                  <a:srgbClr val="00B0F0"/>
                </a:solidFill>
              </a:rPr>
              <a:t>щитоподібні</a:t>
            </a:r>
            <a:r>
              <a:rPr lang="ru-RU" sz="2150" b="1" dirty="0" smtClean="0">
                <a:solidFill>
                  <a:srgbClr val="00B0F0"/>
                </a:solidFill>
              </a:rPr>
              <a:t> </a:t>
            </a:r>
            <a:r>
              <a:rPr lang="ru-RU" sz="2150" b="1" dirty="0" err="1" smtClean="0">
                <a:solidFill>
                  <a:srgbClr val="00B0F0"/>
                </a:solidFill>
              </a:rPr>
              <a:t>вени→внутрішня</a:t>
            </a:r>
            <a:r>
              <a:rPr lang="ru-RU" sz="2150" b="1" dirty="0" smtClean="0">
                <a:solidFill>
                  <a:srgbClr val="00B0F0"/>
                </a:solidFill>
              </a:rPr>
              <a:t> </a:t>
            </a:r>
            <a:r>
              <a:rPr lang="ru-RU" sz="2150" b="1" dirty="0" err="1" smtClean="0">
                <a:solidFill>
                  <a:srgbClr val="00B0F0"/>
                </a:solidFill>
              </a:rPr>
              <a:t>югулярна</a:t>
            </a:r>
            <a:r>
              <a:rPr lang="ru-RU" sz="2150" b="1" dirty="0" smtClean="0">
                <a:solidFill>
                  <a:srgbClr val="00B0F0"/>
                </a:solidFill>
              </a:rPr>
              <a:t> вена</a:t>
            </a:r>
            <a:endParaRPr lang="en-US" sz="2150" b="1" dirty="0" smtClean="0">
              <a:solidFill>
                <a:srgbClr val="00B0F0"/>
              </a:solidFill>
            </a:endParaRPr>
          </a:p>
          <a:p>
            <a:pPr eaLnBrk="1" hangingPunct="1">
              <a:spcBef>
                <a:spcPct val="20000"/>
              </a:spcBef>
              <a:buClr>
                <a:schemeClr val="hlink"/>
              </a:buClr>
              <a:buSzPct val="60000"/>
              <a:defRPr/>
            </a:pPr>
            <a:r>
              <a:rPr lang="uk-UA" sz="2150" b="1" dirty="0" smtClean="0">
                <a:solidFill>
                  <a:srgbClr val="00B0F0"/>
                </a:solidFill>
              </a:rPr>
              <a:t>Парні нижні щитоподібні вени </a:t>
            </a:r>
            <a:r>
              <a:rPr lang="ru-RU" sz="2150" b="1" dirty="0" smtClean="0">
                <a:solidFill>
                  <a:srgbClr val="00B0F0"/>
                </a:solidFill>
              </a:rPr>
              <a:t>→ </a:t>
            </a:r>
            <a:r>
              <a:rPr lang="uk-UA" sz="2150" b="1" dirty="0" err="1" smtClean="0">
                <a:solidFill>
                  <a:srgbClr val="00B0F0"/>
                </a:solidFill>
              </a:rPr>
              <a:t>брахіоцефальні</a:t>
            </a:r>
            <a:r>
              <a:rPr lang="uk-UA" sz="2150" b="1" dirty="0" smtClean="0">
                <a:solidFill>
                  <a:srgbClr val="00B0F0"/>
                </a:solidFill>
              </a:rPr>
              <a:t> вени</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765175"/>
            <a:ext cx="5329237" cy="594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3"/>
          <p:cNvSpPr txBox="1">
            <a:spLocks noChangeArrowheads="1"/>
          </p:cNvSpPr>
          <p:nvPr/>
        </p:nvSpPr>
        <p:spPr>
          <a:xfrm>
            <a:off x="5572125" y="293688"/>
            <a:ext cx="3635375" cy="5805487"/>
          </a:xfrm>
          <a:prstGeom prst="rect">
            <a:avLst/>
          </a:prstGeom>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1"/>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a:lstStyle>
          <a:p>
            <a:pPr eaLnBrk="1" hangingPunct="1">
              <a:buFontTx/>
              <a:buNone/>
              <a:defRPr/>
            </a:pPr>
            <a:r>
              <a:rPr lang="uk-UA" dirty="0" smtClean="0">
                <a:effectLst>
                  <a:outerShdw blurRad="38100" dist="38100" dir="2700000" algn="tl">
                    <a:srgbClr val="000000">
                      <a:alpha val="43137"/>
                    </a:srgbClr>
                  </a:outerShdw>
                </a:effectLst>
              </a:rPr>
              <a:t>Симпатична - </a:t>
            </a:r>
            <a:r>
              <a:rPr lang="ru-RU" dirty="0" err="1" smtClean="0">
                <a:effectLst/>
              </a:rPr>
              <a:t>гілки</a:t>
            </a:r>
            <a:r>
              <a:rPr lang="ru-RU" dirty="0" smtClean="0">
                <a:effectLst/>
              </a:rPr>
              <a:t> і </a:t>
            </a:r>
            <a:r>
              <a:rPr lang="ru-RU" dirty="0" err="1" smtClean="0">
                <a:effectLst/>
              </a:rPr>
              <a:t>шийних</a:t>
            </a:r>
            <a:r>
              <a:rPr lang="ru-RU" dirty="0" smtClean="0">
                <a:effectLst/>
              </a:rPr>
              <a:t> </a:t>
            </a:r>
            <a:r>
              <a:rPr lang="ru-RU" dirty="0" err="1">
                <a:effectLst/>
              </a:rPr>
              <a:t>вузлів</a:t>
            </a:r>
            <a:r>
              <a:rPr lang="ru-RU" dirty="0">
                <a:effectLst/>
              </a:rPr>
              <a:t> симпатичного </a:t>
            </a:r>
            <a:r>
              <a:rPr lang="ru-RU" dirty="0" err="1">
                <a:effectLst/>
              </a:rPr>
              <a:t>стовбура</a:t>
            </a:r>
            <a:r>
              <a:rPr lang="ru-RU" dirty="0">
                <a:effectLst/>
              </a:rPr>
              <a:t>. </a:t>
            </a:r>
            <a:endParaRPr lang="en-US" dirty="0" smtClean="0">
              <a:effectLst>
                <a:outerShdw blurRad="38100" dist="38100" dir="2700000" algn="tl">
                  <a:srgbClr val="000000">
                    <a:alpha val="43137"/>
                  </a:srgbClr>
                </a:outerShdw>
              </a:effectLst>
            </a:endParaRPr>
          </a:p>
          <a:p>
            <a:pPr eaLnBrk="1" hangingPunct="1">
              <a:buFontTx/>
              <a:buNone/>
              <a:defRPr/>
            </a:pPr>
            <a:endParaRPr lang="en-US" dirty="0" smtClean="0">
              <a:effectLst>
                <a:outerShdw blurRad="38100" dist="38100" dir="2700000" algn="tl">
                  <a:srgbClr val="000000">
                    <a:alpha val="43137"/>
                  </a:srgbClr>
                </a:outerShdw>
              </a:effectLst>
            </a:endParaRPr>
          </a:p>
          <a:p>
            <a:pPr eaLnBrk="1" hangingPunct="1">
              <a:buFontTx/>
              <a:buNone/>
              <a:defRPr/>
            </a:pPr>
            <a:r>
              <a:rPr lang="uk-UA" dirty="0" smtClean="0">
                <a:effectLst>
                  <a:outerShdw blurRad="38100" dist="38100" dir="2700000" algn="tl">
                    <a:srgbClr val="000000">
                      <a:alpha val="43137"/>
                    </a:srgbClr>
                  </a:outerShdw>
                </a:effectLst>
              </a:rPr>
              <a:t>Парасимпатична</a:t>
            </a:r>
            <a:r>
              <a:rPr lang="en-US" dirty="0" smtClean="0">
                <a:effectLst>
                  <a:outerShdw blurRad="38100" dist="38100" dir="2700000" algn="tl">
                    <a:srgbClr val="000000">
                      <a:alpha val="43137"/>
                    </a:srgbClr>
                  </a:outerShdw>
                </a:effectLst>
              </a:rPr>
              <a:t> – </a:t>
            </a:r>
            <a:r>
              <a:rPr lang="uk-UA" dirty="0" smtClean="0">
                <a:effectLst>
                  <a:outerShdw blurRad="38100" dist="38100" dir="2700000" algn="tl">
                    <a:srgbClr val="000000">
                      <a:alpha val="43137"/>
                    </a:srgbClr>
                  </a:outerShdw>
                </a:effectLst>
              </a:rPr>
              <a:t>гілки </a:t>
            </a:r>
            <a:r>
              <a:rPr lang="ru-RU" dirty="0" err="1" smtClean="0">
                <a:effectLst/>
              </a:rPr>
              <a:t>блукаючого</a:t>
            </a:r>
            <a:r>
              <a:rPr lang="ru-RU" dirty="0" smtClean="0">
                <a:effectLst/>
              </a:rPr>
              <a:t> нерва через </a:t>
            </a:r>
            <a:r>
              <a:rPr lang="ru-RU" dirty="0" err="1" smtClean="0">
                <a:effectLst/>
              </a:rPr>
              <a:t>гілки</a:t>
            </a:r>
            <a:r>
              <a:rPr lang="ru-RU" dirty="0" smtClean="0">
                <a:effectLst/>
              </a:rPr>
              <a:t> гортанного.</a:t>
            </a:r>
            <a:endParaRPr lang="uk-UA" dirty="0" smtClean="0">
              <a:effectLst>
                <a:outerShdw blurRad="38100" dist="38100" dir="2700000" algn="tl">
                  <a:srgbClr val="000000">
                    <a:alpha val="43137"/>
                  </a:srgbClr>
                </a:outerShdw>
              </a:effectLst>
            </a:endParaRPr>
          </a:p>
        </p:txBody>
      </p:sp>
      <p:sp>
        <p:nvSpPr>
          <p:cNvPr id="5" name="Заголовок 3"/>
          <p:cNvSpPr txBox="1">
            <a:spLocks/>
          </p:cNvSpPr>
          <p:nvPr/>
        </p:nvSpPr>
        <p:spPr>
          <a:xfrm>
            <a:off x="525463" y="-15875"/>
            <a:ext cx="3173412" cy="620713"/>
          </a:xfrm>
          <a:prstGeom prst="rect">
            <a:avLst/>
          </a:prstGeom>
        </p:spPr>
        <p:txBody>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9pPr>
          </a:lstStyle>
          <a:p>
            <a:pPr algn="l">
              <a:defRPr/>
            </a:pPr>
            <a:r>
              <a:rPr lang="uk-UA" sz="4000" dirty="0" smtClean="0"/>
              <a:t>Іннервація:</a:t>
            </a:r>
            <a:endParaRPr lang="ru-RU" sz="4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750" y="0"/>
            <a:ext cx="8218488" cy="6121400"/>
          </a:xfrm>
        </p:spPr>
        <p:txBody>
          <a:bodyPr>
            <a:normAutofit/>
          </a:bodyPr>
          <a:lstStyle/>
          <a:p>
            <a:pPr algn="ctr">
              <a:defRPr/>
            </a:pPr>
            <a:r>
              <a:rPr lang="uk-UA" b="1" dirty="0" smtClean="0">
                <a:effectLst>
                  <a:outerShdw blurRad="38100" dist="38100" dir="2700000" algn="tl">
                    <a:srgbClr val="000000">
                      <a:alpha val="43137"/>
                    </a:srgbClr>
                  </a:outerShdw>
                </a:effectLst>
              </a:rPr>
              <a:t>Знання анатомічного співвідношення щитоподібної залози, поворотного гортанного нерву та </a:t>
            </a:r>
            <a:r>
              <a:rPr lang="uk-UA" b="1" dirty="0" err="1" smtClean="0">
                <a:effectLst>
                  <a:outerShdw blurRad="38100" dist="38100" dir="2700000" algn="tl">
                    <a:srgbClr val="000000">
                      <a:alpha val="43137"/>
                    </a:srgbClr>
                  </a:outerShdw>
                </a:effectLst>
              </a:rPr>
              <a:t>зовншньої</a:t>
            </a:r>
            <a:r>
              <a:rPr lang="uk-UA" b="1" dirty="0" smtClean="0">
                <a:effectLst>
                  <a:outerShdw blurRad="38100" dist="38100" dir="2700000" algn="tl">
                    <a:srgbClr val="000000">
                      <a:alpha val="43137"/>
                    </a:srgbClr>
                  </a:outerShdw>
                </a:effectLst>
              </a:rPr>
              <a:t> гілки верхнього гортанного нерву надзвичайно важливі у хірургічному аспекті!!!</a:t>
            </a:r>
            <a:br>
              <a:rPr lang="uk-UA" b="1" dirty="0" smtClean="0">
                <a:effectLst>
                  <a:outerShdw blurRad="38100" dist="38100" dir="2700000" algn="tl">
                    <a:srgbClr val="000000">
                      <a:alpha val="43137"/>
                    </a:srgbClr>
                  </a:outerShdw>
                </a:effectLst>
              </a:rPr>
            </a:br>
            <a:r>
              <a:rPr lang="uk-UA" b="1" dirty="0" smtClean="0">
                <a:effectLst>
                  <a:outerShdw blurRad="38100" dist="38100" dir="2700000" algn="tl">
                    <a:srgbClr val="000000">
                      <a:alpha val="43137"/>
                    </a:srgbClr>
                  </a:outerShdw>
                </a:effectLst>
              </a:rPr>
              <a:t/>
            </a:r>
            <a:br>
              <a:rPr lang="uk-UA" b="1" dirty="0" smtClean="0">
                <a:effectLst>
                  <a:outerShdw blurRad="38100" dist="38100" dir="2700000" algn="tl">
                    <a:srgbClr val="000000">
                      <a:alpha val="43137"/>
                    </a:srgbClr>
                  </a:outerShdw>
                </a:effectLst>
              </a:rPr>
            </a:br>
            <a:r>
              <a:rPr lang="uk-UA" b="1" dirty="0" smtClean="0">
                <a:effectLst>
                  <a:outerShdw blurRad="38100" dist="38100" dir="2700000" algn="tl">
                    <a:srgbClr val="000000">
                      <a:alpha val="43137"/>
                    </a:srgbClr>
                  </a:outerShdw>
                </a:effectLst>
              </a:rPr>
              <a:t> Пошкодження нервів приводить до</a:t>
            </a: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 </a:t>
            </a:r>
            <a:r>
              <a:rPr lang="uk-UA" b="1" u="sng" dirty="0" smtClean="0">
                <a:solidFill>
                  <a:srgbClr val="FF0000"/>
                </a:solidFill>
                <a:effectLst>
                  <a:outerShdw blurRad="38100" dist="38100" dir="2700000" algn="tl">
                    <a:srgbClr val="000000">
                      <a:alpha val="43137"/>
                    </a:srgbClr>
                  </a:outerShdw>
                </a:effectLst>
              </a:rPr>
              <a:t>порушення фонації</a:t>
            </a:r>
            <a:br>
              <a:rPr lang="uk-UA" b="1" u="sng" dirty="0" smtClean="0">
                <a:solidFill>
                  <a:srgbClr val="FF0000"/>
                </a:solidFill>
                <a:effectLst>
                  <a:outerShdw blurRad="38100" dist="38100" dir="2700000" algn="tl">
                    <a:srgbClr val="000000">
                      <a:alpha val="43137"/>
                    </a:srgbClr>
                  </a:outerShdw>
                </a:effectLst>
              </a:rPr>
            </a:br>
            <a:r>
              <a:rPr lang="uk-UA" b="1" u="sng" dirty="0" smtClean="0">
                <a:solidFill>
                  <a:srgbClr val="FF0000"/>
                </a:solidFill>
                <a:effectLst>
                  <a:outerShdw blurRad="38100" dist="38100" dir="2700000" algn="tl">
                    <a:srgbClr val="000000">
                      <a:alpha val="43137"/>
                    </a:srgbClr>
                  </a:outerShdw>
                </a:effectLst>
              </a:rPr>
              <a:t>порушення дихання</a:t>
            </a:r>
            <a:r>
              <a:rPr lang="en-US" b="1" u="sng" dirty="0" smtClean="0">
                <a:solidFill>
                  <a:srgbClr val="FF0000"/>
                </a:solidFill>
                <a:effectLst>
                  <a:outerShdw blurRad="38100" dist="38100" dir="2700000" algn="tl">
                    <a:srgbClr val="000000">
                      <a:alpha val="43137"/>
                    </a:srgbClr>
                  </a:outerShdw>
                </a:effectLst>
              </a:rPr>
              <a:t/>
            </a:r>
            <a:br>
              <a:rPr lang="en-US" b="1" u="sng" dirty="0" smtClean="0">
                <a:solidFill>
                  <a:srgbClr val="FF0000"/>
                </a:solidFill>
                <a:effectLst>
                  <a:outerShdw blurRad="38100" dist="38100" dir="2700000" algn="tl">
                    <a:srgbClr val="000000">
                      <a:alpha val="43137"/>
                    </a:srgbClr>
                  </a:outerShdw>
                </a:effectLst>
              </a:rPr>
            </a:br>
            <a:r>
              <a:rPr lang="uk-UA" b="1" u="sng" dirty="0" err="1" smtClean="0">
                <a:solidFill>
                  <a:srgbClr val="FF0000"/>
                </a:solidFill>
                <a:effectLst>
                  <a:outerShdw blurRad="38100" dist="38100" dir="2700000" algn="tl">
                    <a:srgbClr val="000000">
                      <a:alpha val="43137"/>
                    </a:srgbClr>
                  </a:outerShdw>
                </a:effectLst>
              </a:rPr>
              <a:t>ларингоспазм</a:t>
            </a:r>
            <a:endParaRPr lang="ru-RU" b="1" u="sng"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1908175" y="188913"/>
            <a:ext cx="6911975" cy="6553200"/>
          </a:xfrm>
          <a:prstGeom prst="rect">
            <a:avLst/>
          </a:prstGeom>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1"/>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a:lstStyle>
          <a:p>
            <a:pPr algn="just" eaLnBrk="1" hangingPunct="1">
              <a:buFont typeface="Wingdings" pitchFamily="2" charset="2"/>
              <a:buChar char="q"/>
              <a:defRPr/>
            </a:pPr>
            <a:r>
              <a:rPr lang="en-US" sz="2600" b="1" dirty="0" err="1" smtClean="0">
                <a:solidFill>
                  <a:srgbClr val="FFC000"/>
                </a:solidFill>
                <a:effectLst>
                  <a:outerShdw blurRad="38100" dist="38100" dir="2700000" algn="tl">
                    <a:srgbClr val="000000">
                      <a:alpha val="43137"/>
                    </a:srgbClr>
                  </a:outerShdw>
                </a:effectLst>
              </a:rPr>
              <a:t>Nervus</a:t>
            </a:r>
            <a:r>
              <a:rPr lang="en-US" sz="2600" b="1" dirty="0" smtClean="0">
                <a:solidFill>
                  <a:srgbClr val="FFC000"/>
                </a:solidFill>
                <a:effectLst>
                  <a:outerShdw blurRad="38100" dist="38100" dir="2700000" algn="tl">
                    <a:srgbClr val="000000">
                      <a:alpha val="43137"/>
                    </a:srgbClr>
                  </a:outerShdw>
                </a:effectLst>
              </a:rPr>
              <a:t> </a:t>
            </a:r>
            <a:r>
              <a:rPr lang="en-US" sz="2600" b="1" dirty="0" err="1" smtClean="0">
                <a:solidFill>
                  <a:srgbClr val="FFC000"/>
                </a:solidFill>
                <a:effectLst>
                  <a:outerShdw blurRad="38100" dist="38100" dir="2700000" algn="tl">
                    <a:srgbClr val="000000">
                      <a:alpha val="43137"/>
                    </a:srgbClr>
                  </a:outerShdw>
                </a:effectLst>
              </a:rPr>
              <a:t>laryngeus</a:t>
            </a:r>
            <a:r>
              <a:rPr lang="en-US" sz="2600" b="1" dirty="0" smtClean="0">
                <a:solidFill>
                  <a:srgbClr val="FFC000"/>
                </a:solidFill>
                <a:effectLst>
                  <a:outerShdw blurRad="38100" dist="38100" dir="2700000" algn="tl">
                    <a:srgbClr val="000000">
                      <a:alpha val="43137"/>
                    </a:srgbClr>
                  </a:outerShdw>
                </a:effectLst>
              </a:rPr>
              <a:t> </a:t>
            </a:r>
            <a:r>
              <a:rPr lang="en-US" sz="2600" b="1" dirty="0" err="1" smtClean="0">
                <a:solidFill>
                  <a:srgbClr val="FFC000"/>
                </a:solidFill>
                <a:effectLst>
                  <a:outerShdw blurRad="38100" dist="38100" dir="2700000" algn="tl">
                    <a:srgbClr val="000000">
                      <a:alpha val="43137"/>
                    </a:srgbClr>
                  </a:outerShdw>
                </a:effectLst>
              </a:rPr>
              <a:t>recurrens</a:t>
            </a:r>
            <a:r>
              <a:rPr lang="en-US" sz="2600" b="1" dirty="0" smtClean="0">
                <a:solidFill>
                  <a:srgbClr val="FFC000"/>
                </a:solidFill>
                <a:effectLst>
                  <a:outerShdw blurRad="38100" dist="38100" dir="2700000" algn="tl">
                    <a:srgbClr val="000000">
                      <a:alpha val="43137"/>
                    </a:srgbClr>
                  </a:outerShdw>
                </a:effectLst>
              </a:rPr>
              <a:t> </a:t>
            </a:r>
            <a:r>
              <a:rPr lang="uk-UA" sz="2600" b="1" dirty="0" smtClean="0">
                <a:effectLst>
                  <a:outerShdw blurRad="38100" dist="38100" dir="2700000" algn="tl">
                    <a:srgbClr val="000000">
                      <a:alpha val="43137"/>
                    </a:srgbClr>
                  </a:outerShdw>
                </a:effectLst>
              </a:rPr>
              <a:t>іннервує м'язи гортані за виключенням </a:t>
            </a:r>
            <a:r>
              <a:rPr lang="en-US" sz="2600" b="1" dirty="0" err="1" smtClean="0">
                <a:effectLst>
                  <a:outerShdw blurRad="38100" dist="38100" dir="2700000" algn="tl">
                    <a:srgbClr val="000000">
                      <a:alpha val="43137"/>
                    </a:srgbClr>
                  </a:outerShdw>
                </a:effectLst>
              </a:rPr>
              <a:t>m.cricothyroideus</a:t>
            </a:r>
            <a:r>
              <a:rPr lang="en-US" sz="2600" b="1" dirty="0" smtClean="0">
                <a:effectLst>
                  <a:outerShdw blurRad="38100" dist="38100" dir="2700000" algn="tl">
                    <a:srgbClr val="000000">
                      <a:alpha val="43137"/>
                    </a:srgbClr>
                  </a:outerShdw>
                </a:effectLst>
              </a:rPr>
              <a:t> </a:t>
            </a:r>
          </a:p>
          <a:p>
            <a:pPr algn="just" eaLnBrk="1" hangingPunct="1">
              <a:buFont typeface="Wingdings" pitchFamily="2" charset="2"/>
              <a:buChar char="q"/>
              <a:defRPr/>
            </a:pPr>
            <a:r>
              <a:rPr lang="uk-UA" sz="2600" b="1" dirty="0" smtClean="0">
                <a:effectLst>
                  <a:outerShdw blurRad="38100" dist="38100" dir="2700000" algn="tl">
                    <a:srgbClr val="000000">
                      <a:alpha val="43137"/>
                    </a:srgbClr>
                  </a:outerShdw>
                </a:effectLst>
              </a:rPr>
              <a:t>Нижня щитоподібна артерія є маркером для </a:t>
            </a:r>
            <a:r>
              <a:rPr lang="uk-UA" sz="2600" b="1" dirty="0" err="1" smtClean="0">
                <a:effectLst>
                  <a:outerShdw blurRad="38100" dist="38100" dir="2700000" algn="tl">
                    <a:srgbClr val="000000">
                      <a:alpha val="43137"/>
                    </a:srgbClr>
                  </a:outerShdw>
                </a:effectLst>
              </a:rPr>
              <a:t>візуалізаціі</a:t>
            </a:r>
            <a:r>
              <a:rPr lang="uk-UA" sz="2600" b="1" dirty="0" smtClean="0">
                <a:effectLst>
                  <a:outerShdw blurRad="38100" dist="38100" dir="2700000" algn="tl">
                    <a:srgbClr val="000000">
                      <a:alpha val="43137"/>
                    </a:srgbClr>
                  </a:outerShdw>
                </a:effectLst>
              </a:rPr>
              <a:t> поворотного гортанного нерву </a:t>
            </a:r>
          </a:p>
          <a:p>
            <a:pPr algn="just" eaLnBrk="1" hangingPunct="1">
              <a:buFont typeface="Wingdings" pitchFamily="2" charset="2"/>
              <a:buChar char="q"/>
              <a:defRPr/>
            </a:pPr>
            <a:r>
              <a:rPr lang="uk-UA" sz="2600" b="1" dirty="0" smtClean="0">
                <a:effectLst>
                  <a:outerShdw blurRad="38100" dist="38100" dir="2700000" algn="tl">
                    <a:srgbClr val="000000">
                      <a:alpha val="43137"/>
                    </a:srgbClr>
                  </a:outerShdw>
                </a:effectLst>
              </a:rPr>
              <a:t>Пошкодження нерву веде до паралічу голосової зв'язки  на тій самій стороні</a:t>
            </a:r>
          </a:p>
          <a:p>
            <a:pPr algn="just" eaLnBrk="1" hangingPunct="1">
              <a:buFont typeface="Wingdings" pitchFamily="2" charset="2"/>
              <a:buChar char="q"/>
              <a:defRPr/>
            </a:pPr>
            <a:r>
              <a:rPr lang="uk-UA" sz="2600" b="1" dirty="0" smtClean="0">
                <a:solidFill>
                  <a:srgbClr val="FFC000"/>
                </a:solidFill>
                <a:effectLst>
                  <a:outerShdw blurRad="38100" dist="38100" dir="2700000" algn="tl">
                    <a:srgbClr val="000000">
                      <a:alpha val="43137"/>
                    </a:srgbClr>
                  </a:outerShdw>
                </a:effectLst>
              </a:rPr>
              <a:t>Зовнішня гілка верхнього гортанного нерву </a:t>
            </a:r>
            <a:r>
              <a:rPr lang="uk-UA" sz="2600" b="1" dirty="0" smtClean="0">
                <a:effectLst>
                  <a:outerShdw blurRad="38100" dist="38100" dir="2700000" algn="tl">
                    <a:srgbClr val="000000">
                      <a:alpha val="43137"/>
                    </a:srgbClr>
                  </a:outerShdw>
                </a:effectLst>
              </a:rPr>
              <a:t>іннервує </a:t>
            </a:r>
            <a:r>
              <a:rPr lang="en-US" sz="2600" b="1" dirty="0" smtClean="0">
                <a:effectLst>
                  <a:outerShdw blurRad="38100" dist="38100" dir="2700000" algn="tl">
                    <a:srgbClr val="000000">
                      <a:alpha val="43137"/>
                    </a:srgbClr>
                  </a:outerShdw>
                </a:effectLst>
              </a:rPr>
              <a:t>m</a:t>
            </a:r>
            <a:r>
              <a:rPr lang="en-US" sz="2600" b="1" dirty="0">
                <a:effectLst>
                  <a:outerShdw blurRad="38100" dist="38100" dir="2700000" algn="tl">
                    <a:srgbClr val="000000">
                      <a:alpha val="43137"/>
                    </a:srgbClr>
                  </a:outerShdw>
                </a:effectLst>
              </a:rPr>
              <a:t>. </a:t>
            </a:r>
            <a:r>
              <a:rPr lang="en-US" sz="2600" b="1" dirty="0" err="1">
                <a:effectLst>
                  <a:outerShdw blurRad="38100" dist="38100" dir="2700000" algn="tl">
                    <a:srgbClr val="000000">
                      <a:alpha val="43137"/>
                    </a:srgbClr>
                  </a:outerShdw>
                </a:effectLst>
              </a:rPr>
              <a:t>cricothyroideus</a:t>
            </a:r>
            <a:r>
              <a:rPr lang="en-US" sz="2600" b="1" dirty="0">
                <a:effectLst>
                  <a:outerShdw blurRad="38100" dist="38100" dir="2700000" algn="tl">
                    <a:srgbClr val="000000">
                      <a:alpha val="43137"/>
                    </a:srgbClr>
                  </a:outerShdw>
                </a:effectLst>
              </a:rPr>
              <a:t> </a:t>
            </a:r>
          </a:p>
          <a:p>
            <a:pPr algn="just" eaLnBrk="1" hangingPunct="1">
              <a:buFont typeface="Wingdings" pitchFamily="2" charset="2"/>
              <a:buChar char="q"/>
              <a:defRPr/>
            </a:pPr>
            <a:r>
              <a:rPr lang="uk-UA" sz="2600" b="1" dirty="0" smtClean="0">
                <a:effectLst>
                  <a:outerShdw blurRad="38100" dist="38100" dir="2700000" algn="tl">
                    <a:srgbClr val="000000">
                      <a:alpha val="43137"/>
                    </a:srgbClr>
                  </a:outerShdw>
                </a:effectLst>
              </a:rPr>
              <a:t>Розташована близько до судинної ніжки верхнього полюсу бічних часток </a:t>
            </a:r>
          </a:p>
          <a:p>
            <a:pPr algn="just" eaLnBrk="1" hangingPunct="1">
              <a:buFont typeface="Wingdings" pitchFamily="2" charset="2"/>
              <a:buChar char="q"/>
              <a:defRPr/>
            </a:pPr>
            <a:r>
              <a:rPr lang="uk-UA" sz="2600" b="1" dirty="0" smtClean="0">
                <a:effectLst>
                  <a:outerShdw blurRad="38100" dist="38100" dir="2700000" algn="tl">
                    <a:srgbClr val="000000">
                      <a:alpha val="43137"/>
                    </a:srgbClr>
                  </a:outerShdw>
                </a:effectLst>
              </a:rPr>
              <a:t>Розташування вимагає обережної перев'язки верхніх судин для уникнення пошкодження нерву</a:t>
            </a:r>
            <a:endParaRPr lang="en-US" sz="2600" b="1" dirty="0" smtClean="0">
              <a:effectLst>
                <a:outerShdw blurRad="38100" dist="38100" dir="2700000" algn="tl">
                  <a:srgbClr val="000000">
                    <a:alpha val="43137"/>
                  </a:srgbClr>
                </a:outerShdw>
              </a:effectLst>
            </a:endParaRPr>
          </a:p>
          <a:p>
            <a:pPr algn="just" eaLnBrk="1" hangingPunct="1">
              <a:buFont typeface="Wingdings" pitchFamily="2" charset="2"/>
              <a:buChar char="q"/>
              <a:defRPr/>
            </a:pPr>
            <a:endParaRPr lang="en-US" sz="2400" b="1" dirty="0">
              <a:effectLst>
                <a:outerShdw blurRad="38100" dist="38100" dir="2700000" algn="tl">
                  <a:srgbClr val="000000">
                    <a:alpha val="43137"/>
                  </a:srgbClr>
                </a:outerShdw>
              </a:effectLst>
            </a:endParaRPr>
          </a:p>
          <a:p>
            <a:pPr marL="457200" lvl="1" indent="0" algn="just" eaLnBrk="1" hangingPunct="1">
              <a:buFont typeface="Wingdings" pitchFamily="2" charset="2"/>
              <a:buNone/>
              <a:defRPr/>
            </a:pPr>
            <a:r>
              <a:rPr lang="en-US" sz="2400" b="1" dirty="0" smtClean="0">
                <a:effectLst>
                  <a:outerShdw blurRad="38100" dist="38100" dir="2700000" algn="tl">
                    <a:srgbClr val="000000">
                      <a:alpha val="43137"/>
                    </a:srgbClr>
                  </a:outerShdw>
                </a:effectLst>
              </a:rPr>
              <a:t>	</a:t>
            </a:r>
          </a:p>
          <a:p>
            <a:pPr marL="0" indent="0" algn="just" eaLnBrk="1" hangingPunct="1">
              <a:buFont typeface="Wingdings" pitchFamily="2" charset="2"/>
              <a:buNone/>
              <a:defRPr/>
            </a:pPr>
            <a:r>
              <a:rPr lang="en-US" sz="2400" b="1" dirty="0" smtClean="0">
                <a:effectLst>
                  <a:outerShdw blurRad="38100" dist="38100" dir="2700000" algn="tl">
                    <a:srgbClr val="000000">
                      <a:alpha val="43137"/>
                    </a:srgbClr>
                  </a:outerShdw>
                </a:effectLst>
              </a:rPr>
              <a:t>	</a:t>
            </a:r>
          </a:p>
          <a:p>
            <a:pPr marL="0" indent="0" algn="just" eaLnBrk="1" hangingPunct="1">
              <a:buFont typeface="Wingdings" pitchFamily="2" charset="2"/>
              <a:buNone/>
              <a:defRPr/>
            </a:pPr>
            <a:r>
              <a:rPr lang="en-US" sz="2400" b="1" dirty="0" smtClean="0">
                <a:effectLst>
                  <a:outerShdw blurRad="38100" dist="38100" dir="2700000" algn="tl">
                    <a:srgbClr val="000000">
                      <a:alpha val="43137"/>
                    </a:srgbClr>
                  </a:outerShdw>
                </a:effectLst>
              </a:rPr>
              <a:t>	</a:t>
            </a:r>
            <a:endParaRPr lang="uk-UA" sz="2400" b="1"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836613"/>
          </a:xfrm>
        </p:spPr>
        <p:txBody>
          <a:bodyPr/>
          <a:lstStyle/>
          <a:p>
            <a:pPr eaLnBrk="1" hangingPunct="1"/>
            <a:r>
              <a:rPr lang="uk-UA" altLang="en-US" sz="2800" b="1" smtClean="0"/>
              <a:t>Фолікул - структурна та функціональна одиниця щитоподібної залози </a:t>
            </a:r>
            <a:r>
              <a:rPr lang="en-US" altLang="en-US" sz="2800" b="1" smtClean="0"/>
              <a:t> </a:t>
            </a:r>
            <a:endParaRPr lang="uk-UA" altLang="en-US" sz="2800" b="1" smtClean="0"/>
          </a:p>
        </p:txBody>
      </p:sp>
      <p:sp>
        <p:nvSpPr>
          <p:cNvPr id="14339" name="Rectangle 4"/>
          <p:cNvSpPr>
            <a:spLocks noGrp="1" noChangeArrowheads="1"/>
          </p:cNvSpPr>
          <p:nvPr>
            <p:ph type="body" sz="half" idx="2"/>
          </p:nvPr>
        </p:nvSpPr>
        <p:spPr>
          <a:xfrm>
            <a:off x="4359275" y="1196975"/>
            <a:ext cx="4752975" cy="4321175"/>
          </a:xfrm>
        </p:spPr>
        <p:txBody>
          <a:bodyPr/>
          <a:lstStyle/>
          <a:p>
            <a:pPr eaLnBrk="1" hangingPunct="1"/>
            <a:r>
              <a:rPr lang="uk-UA" altLang="en-US" sz="2800" smtClean="0"/>
              <a:t>Фолікул містить коллоїд , який складається з тиреоглобуліну, глікопротеіну, що містить </a:t>
            </a:r>
            <a:r>
              <a:rPr lang="en-US" altLang="en-US" sz="2800" smtClean="0"/>
              <a:t>T</a:t>
            </a:r>
            <a:r>
              <a:rPr lang="en-US" altLang="en-US" sz="1600" smtClean="0"/>
              <a:t>3</a:t>
            </a:r>
            <a:r>
              <a:rPr lang="en-US" altLang="en-US" sz="2800" smtClean="0"/>
              <a:t> and T</a:t>
            </a:r>
            <a:r>
              <a:rPr lang="en-US" altLang="en-US" sz="1600" smtClean="0"/>
              <a:t>4</a:t>
            </a:r>
            <a:r>
              <a:rPr lang="en-US" altLang="en-US" sz="2800" smtClean="0"/>
              <a:t>)</a:t>
            </a:r>
          </a:p>
          <a:p>
            <a:pPr eaLnBrk="1" hangingPunct="1"/>
            <a:endParaRPr lang="en-US" altLang="en-US" sz="2800" smtClean="0"/>
          </a:p>
          <a:p>
            <a:pPr eaLnBrk="1" hangingPunct="1"/>
            <a:r>
              <a:rPr lang="uk-UA" altLang="en-US" sz="2800" smtClean="0"/>
              <a:t>Епітеліальні клітини</a:t>
            </a:r>
            <a:endParaRPr lang="en-US" altLang="en-US" sz="2800" smtClean="0"/>
          </a:p>
          <a:p>
            <a:pPr eaLnBrk="1" hangingPunct="1"/>
            <a:endParaRPr lang="en-US" altLang="en-US" sz="2800" smtClean="0"/>
          </a:p>
          <a:p>
            <a:pPr eaLnBrk="1" hangingPunct="1"/>
            <a:r>
              <a:rPr lang="uk-UA" altLang="en-US" sz="2800" smtClean="0"/>
              <a:t>Парафолікулярні </a:t>
            </a:r>
            <a:r>
              <a:rPr lang="en-US" altLang="en-US" sz="2800" smtClean="0"/>
              <a:t>(C-cells) (</a:t>
            </a:r>
            <a:r>
              <a:rPr lang="uk-UA" altLang="en-US" sz="2800" smtClean="0"/>
              <a:t>синтез кальцитоніну</a:t>
            </a:r>
            <a:r>
              <a:rPr lang="en-US" altLang="en-US" sz="2800" smtClean="0"/>
              <a:t>)</a:t>
            </a:r>
            <a:endParaRPr lang="uk-UA" altLang="en-US" sz="2800" smtClean="0"/>
          </a:p>
        </p:txBody>
      </p:sp>
      <p:pic>
        <p:nvPicPr>
          <p:cNvPr id="14340" name="Picture 7" descr="Без имени-7"/>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836613"/>
            <a:ext cx="4038600" cy="2668587"/>
          </a:xfrm>
        </p:spPr>
      </p:pic>
      <p:pic>
        <p:nvPicPr>
          <p:cNvPr id="14341" name="Picture 6" descr="http://people.upei.ca/bate/assets/images/303.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14675"/>
            <a:ext cx="45339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23850" y="908050"/>
            <a:ext cx="8362950" cy="1341438"/>
          </a:xfrm>
        </p:spPr>
        <p:txBody>
          <a:bodyPr/>
          <a:lstStyle/>
          <a:p>
            <a:pPr>
              <a:defRPr/>
            </a:pPr>
            <a:r>
              <a:rPr lang="uk-UA" sz="3600" b="1" dirty="0" smtClean="0">
                <a:effectLst>
                  <a:outerShdw blurRad="38100" dist="38100" dir="2700000" algn="tl">
                    <a:srgbClr val="000000">
                      <a:alpha val="43137"/>
                    </a:srgbClr>
                  </a:outerShdw>
                </a:effectLst>
              </a:rPr>
              <a:t>Синтез гормонів щитоподібної залози </a:t>
            </a:r>
            <a:r>
              <a:rPr lang="uk-UA" sz="3600" b="1" dirty="0" err="1" smtClean="0">
                <a:effectLst>
                  <a:outerShdw blurRad="38100" dist="38100" dir="2700000" algn="tl">
                    <a:srgbClr val="000000">
                      <a:alpha val="43137"/>
                    </a:srgbClr>
                  </a:outerShdw>
                </a:effectLst>
              </a:rPr>
              <a:t>залежть</a:t>
            </a:r>
            <a:r>
              <a:rPr lang="uk-UA" sz="3600" b="1" dirty="0" smtClean="0">
                <a:effectLst>
                  <a:outerShdw blurRad="38100" dist="38100" dir="2700000" algn="tl">
                    <a:srgbClr val="000000">
                      <a:alpha val="43137"/>
                    </a:srgbClr>
                  </a:outerShdw>
                </a:effectLst>
              </a:rPr>
              <a:t> від</a:t>
            </a:r>
            <a:r>
              <a:rPr lang="en-US" sz="3600" b="1" dirty="0" smtClean="0">
                <a:effectLst>
                  <a:outerShdw blurRad="38100" dist="38100" dir="2700000" algn="tl">
                    <a:srgbClr val="000000">
                      <a:alpha val="43137"/>
                    </a:srgbClr>
                  </a:outerShdw>
                </a:effectLst>
              </a:rPr>
              <a:t>:</a:t>
            </a:r>
            <a:r>
              <a:rPr lang="en-US" sz="3600" dirty="0" smtClean="0"/>
              <a:t/>
            </a:r>
            <a:br>
              <a:rPr lang="en-US" sz="3600" dirty="0" smtClean="0"/>
            </a:br>
            <a:endParaRPr lang="ru-RU" sz="3600" dirty="0"/>
          </a:p>
        </p:txBody>
      </p:sp>
      <p:sp>
        <p:nvSpPr>
          <p:cNvPr id="7" name="Rectangle 3"/>
          <p:cNvSpPr txBox="1">
            <a:spLocks noChangeArrowheads="1"/>
          </p:cNvSpPr>
          <p:nvPr/>
        </p:nvSpPr>
        <p:spPr>
          <a:xfrm>
            <a:off x="2232025" y="1773238"/>
            <a:ext cx="6911975" cy="4176712"/>
          </a:xfrm>
          <a:prstGeom prst="rect">
            <a:avLst/>
          </a:prstGeom>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1"/>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a:lstStyle>
          <a:p>
            <a:pPr algn="just" eaLnBrk="1" hangingPunct="1">
              <a:buFont typeface="Wingdings" pitchFamily="2" charset="2"/>
              <a:buChar char="q"/>
              <a:defRPr/>
            </a:pPr>
            <a:r>
              <a:rPr lang="uk-UA" sz="2600" b="1" dirty="0" smtClean="0">
                <a:effectLst/>
              </a:rPr>
              <a:t>Метаболізм йоду </a:t>
            </a:r>
            <a:r>
              <a:rPr lang="en-US" sz="2600" b="1" dirty="0" smtClean="0">
                <a:effectLst/>
              </a:rPr>
              <a:t>(</a:t>
            </a:r>
            <a:r>
              <a:rPr lang="uk-UA" sz="2600" b="1" dirty="0" smtClean="0">
                <a:effectLst/>
              </a:rPr>
              <a:t>достатня кількість екзогенного йоду, абсорбція йоду з ШКТ, екстракція із плазми щитоподібною залозою та нирками)</a:t>
            </a:r>
          </a:p>
          <a:p>
            <a:pPr algn="just" eaLnBrk="1" hangingPunct="1">
              <a:buFont typeface="Wingdings" pitchFamily="2" charset="2"/>
              <a:buChar char="q"/>
              <a:defRPr/>
            </a:pPr>
            <a:r>
              <a:rPr lang="uk-UA" sz="2600" b="1" dirty="0" smtClean="0">
                <a:effectLst/>
              </a:rPr>
              <a:t> Продукція, акумулювання, секреція гормонів щитоподібною залозою (концентрація йодиду у залозі, секреція  амінокислот, секреція </a:t>
            </a:r>
            <a:r>
              <a:rPr lang="en-US" sz="2600" b="1" dirty="0" smtClean="0">
                <a:effectLst/>
              </a:rPr>
              <a:t>T3 </a:t>
            </a:r>
            <a:r>
              <a:rPr lang="uk-UA" sz="2600" b="1" dirty="0" smtClean="0">
                <a:effectLst/>
              </a:rPr>
              <a:t>та</a:t>
            </a:r>
            <a:r>
              <a:rPr lang="en-US" sz="2600" b="1" dirty="0" smtClean="0">
                <a:effectLst/>
              </a:rPr>
              <a:t> T4</a:t>
            </a:r>
            <a:r>
              <a:rPr lang="ru-RU" sz="2600" b="1" dirty="0" smtClean="0">
                <a:effectLst/>
              </a:rPr>
              <a:t>)</a:t>
            </a:r>
            <a:r>
              <a:rPr lang="en-US" sz="2600" b="1" dirty="0" smtClean="0">
                <a:effectLst/>
              </a:rPr>
              <a:t>.</a:t>
            </a:r>
          </a:p>
          <a:p>
            <a:pPr algn="just" eaLnBrk="1" hangingPunct="1">
              <a:buFont typeface="Wingdings" pitchFamily="2" charset="2"/>
              <a:buChar char="q"/>
              <a:defRPr/>
            </a:pPr>
            <a:r>
              <a:rPr lang="uk-UA" sz="2600" b="1" dirty="0" smtClean="0">
                <a:effectLst/>
              </a:rPr>
              <a:t>Дія гормонів на різні органи і системи</a:t>
            </a:r>
            <a:endParaRPr lang="en-US" sz="2600" b="1" dirty="0" smtClean="0">
              <a:effectLst/>
            </a:endParaRPr>
          </a:p>
          <a:p>
            <a:pPr marL="0" indent="0" algn="just" eaLnBrk="1" hangingPunct="1">
              <a:buFont typeface="Wingdings" pitchFamily="2" charset="2"/>
              <a:buNone/>
              <a:defRPr/>
            </a:pPr>
            <a:r>
              <a:rPr lang="en-US" sz="2600" b="1" dirty="0" smtClean="0">
                <a:effectLst/>
              </a:rPr>
              <a:t>	</a:t>
            </a:r>
            <a:endParaRPr lang="uk-UA" sz="2600" b="1" dirty="0" smtClean="0">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title"/>
          </p:nvPr>
        </p:nvSpPr>
        <p:spPr>
          <a:xfrm>
            <a:off x="395288" y="260350"/>
            <a:ext cx="3303587" cy="765175"/>
          </a:xfrm>
        </p:spPr>
        <p:txBody>
          <a:bodyPr/>
          <a:lstStyle/>
          <a:p>
            <a:pPr algn="ctr" eaLnBrk="1" hangingPunct="1">
              <a:defRPr/>
            </a:pPr>
            <a:r>
              <a:rPr lang="uk-UA" sz="2800" b="1" dirty="0" smtClean="0">
                <a:solidFill>
                  <a:srgbClr val="FFC000"/>
                </a:solidFill>
                <a:effectLst>
                  <a:outerShdw blurRad="38100" dist="38100" dir="2700000" algn="tl">
                    <a:srgbClr val="000000">
                      <a:alpha val="43137"/>
                    </a:srgbClr>
                  </a:outerShdw>
                </a:effectLst>
              </a:rPr>
              <a:t>Регуляція синтезу гормонів</a:t>
            </a:r>
          </a:p>
        </p:txBody>
      </p:sp>
      <p:sp>
        <p:nvSpPr>
          <p:cNvPr id="16387" name="Rectangle 6"/>
          <p:cNvSpPr>
            <a:spLocks noGrp="1" noChangeArrowheads="1"/>
          </p:cNvSpPr>
          <p:nvPr>
            <p:ph type="body" sz="half" idx="2"/>
          </p:nvPr>
        </p:nvSpPr>
        <p:spPr>
          <a:xfrm>
            <a:off x="3924300" y="0"/>
            <a:ext cx="5219700" cy="6958013"/>
          </a:xfrm>
        </p:spPr>
        <p:txBody>
          <a:bodyPr/>
          <a:lstStyle/>
          <a:p>
            <a:pPr eaLnBrk="1" hangingPunct="1">
              <a:buFontTx/>
              <a:buNone/>
            </a:pPr>
            <a:r>
              <a:rPr lang="en-US" altLang="en-US" sz="2600" smtClean="0"/>
              <a:t>	</a:t>
            </a:r>
            <a:r>
              <a:rPr lang="uk-UA" altLang="en-US" sz="2300" b="1" smtClean="0"/>
              <a:t>Секреція гормонів щитоподібної залози </a:t>
            </a:r>
            <a:r>
              <a:rPr lang="en-US" altLang="en-US" sz="2300" b="1" smtClean="0">
                <a:solidFill>
                  <a:srgbClr val="FFC000"/>
                </a:solidFill>
              </a:rPr>
              <a:t>thyroxine (T4) and triiodothyronine (T3) </a:t>
            </a:r>
            <a:r>
              <a:rPr lang="uk-UA" altLang="en-US" sz="2300" b="1" smtClean="0"/>
              <a:t>відбувається під контролем стимулюючої дії ТТГ гіпофізу</a:t>
            </a:r>
            <a:r>
              <a:rPr lang="uk-UA" altLang="en-US" sz="2300" b="1" smtClean="0">
                <a:solidFill>
                  <a:srgbClr val="FFC000"/>
                </a:solidFill>
              </a:rPr>
              <a:t> Секреція ТТГ </a:t>
            </a:r>
            <a:r>
              <a:rPr lang="uk-UA" altLang="en-US" sz="2300" b="1" smtClean="0"/>
              <a:t>регулюється подвійним механізмом </a:t>
            </a:r>
            <a:r>
              <a:rPr lang="en-US" altLang="en-US" sz="2300" b="1" smtClean="0"/>
              <a:t>thyrotropin-releasing hormone (TRH);</a:t>
            </a:r>
          </a:p>
          <a:p>
            <a:pPr eaLnBrk="1" hangingPunct="1"/>
            <a:r>
              <a:rPr lang="uk-UA" altLang="en-US" sz="2300" b="1" smtClean="0"/>
              <a:t>Гормони ЩЗ</a:t>
            </a:r>
            <a:r>
              <a:rPr lang="en-US" altLang="en-US" sz="2300" b="1" smtClean="0"/>
              <a:t>.</a:t>
            </a:r>
          </a:p>
          <a:p>
            <a:pPr eaLnBrk="1" hangingPunct="1">
              <a:buFontTx/>
              <a:buNone/>
            </a:pPr>
            <a:r>
              <a:rPr lang="en-US" altLang="en-US" sz="2300" smtClean="0"/>
              <a:t>    </a:t>
            </a:r>
            <a:r>
              <a:rPr lang="uk-UA" altLang="en-US" sz="2300" smtClean="0"/>
              <a:t>Гормони ЩЗ циркулюють як у вільній, так і зв'язаній формах. ЩЗ є основним джерелом </a:t>
            </a:r>
            <a:r>
              <a:rPr lang="en-US" altLang="en-US" sz="2300" smtClean="0"/>
              <a:t> T</a:t>
            </a:r>
            <a:r>
              <a:rPr lang="en-US" altLang="en-US" sz="1900" smtClean="0"/>
              <a:t>4</a:t>
            </a:r>
            <a:r>
              <a:rPr lang="en-US" altLang="en-US" sz="2300" smtClean="0"/>
              <a:t> </a:t>
            </a:r>
            <a:r>
              <a:rPr lang="uk-UA" altLang="en-US" sz="2300" smtClean="0"/>
              <a:t>і тільки 20% </a:t>
            </a:r>
            <a:r>
              <a:rPr lang="en-US" altLang="en-US" sz="2300" smtClean="0"/>
              <a:t> T</a:t>
            </a:r>
            <a:r>
              <a:rPr lang="en-US" altLang="en-US" sz="1700" smtClean="0"/>
              <a:t>3</a:t>
            </a:r>
            <a:r>
              <a:rPr lang="en-US" altLang="en-US" sz="2300" smtClean="0"/>
              <a:t> </a:t>
            </a:r>
            <a:r>
              <a:rPr lang="uk-UA" altLang="en-US" sz="2300" smtClean="0"/>
              <a:t>секретується  ЩЗ</a:t>
            </a:r>
            <a:r>
              <a:rPr lang="en-US" altLang="en-US" sz="2300" smtClean="0"/>
              <a:t>. </a:t>
            </a:r>
            <a:r>
              <a:rPr lang="uk-UA" altLang="en-US" sz="2300" smtClean="0"/>
              <a:t>Решта </a:t>
            </a:r>
            <a:r>
              <a:rPr lang="en-US" altLang="en-US" sz="2300" smtClean="0"/>
              <a:t>80%  T3 </a:t>
            </a:r>
            <a:r>
              <a:rPr lang="uk-UA" altLang="en-US" sz="2300" smtClean="0"/>
              <a:t> ми отримуємо з переферійних тканин (переважно печінка, нирки), а також за рахунок дейодизації </a:t>
            </a:r>
            <a:r>
              <a:rPr lang="en-US" altLang="en-US" sz="2300" smtClean="0"/>
              <a:t> T4 </a:t>
            </a:r>
            <a:r>
              <a:rPr lang="uk-UA" altLang="en-US" sz="2300" smtClean="0"/>
              <a:t>в</a:t>
            </a:r>
            <a:r>
              <a:rPr lang="en-US" altLang="en-US" sz="2300" smtClean="0"/>
              <a:t> T3.</a:t>
            </a:r>
            <a:endParaRPr lang="uk-UA" altLang="en-US" sz="2300" smtClean="0"/>
          </a:p>
        </p:txBody>
      </p:sp>
      <p:pic>
        <p:nvPicPr>
          <p:cNvPr id="16388" name="Picture 7" descr="Без имени-8"/>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1628775"/>
            <a:ext cx="4038600" cy="4135438"/>
          </a:xfrm>
        </p:spPr>
      </p:pic>
      <p:sp>
        <p:nvSpPr>
          <p:cNvPr id="16389" name="Rectangle 8"/>
          <p:cNvSpPr>
            <a:spLocks noChangeArrowheads="1"/>
          </p:cNvSpPr>
          <p:nvPr/>
        </p:nvSpPr>
        <p:spPr bwMode="auto">
          <a:xfrm>
            <a:off x="2843213" y="1916113"/>
            <a:ext cx="1081087" cy="288925"/>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b="1"/>
              <a:t>Hypothalamus</a:t>
            </a:r>
            <a:endParaRPr lang="uk-UA" altLang="en-US" sz="1400" b="1"/>
          </a:p>
        </p:txBody>
      </p:sp>
      <p:sp>
        <p:nvSpPr>
          <p:cNvPr id="16390" name="Rectangle 10"/>
          <p:cNvSpPr>
            <a:spLocks noChangeArrowheads="1"/>
          </p:cNvSpPr>
          <p:nvPr/>
        </p:nvSpPr>
        <p:spPr bwMode="auto">
          <a:xfrm>
            <a:off x="358775" y="2236788"/>
            <a:ext cx="1368425" cy="2159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b="1"/>
              <a:t>TRH stimulation</a:t>
            </a:r>
            <a:endParaRPr lang="uk-UA" altLang="en-US" sz="1400" b="1"/>
          </a:p>
        </p:txBody>
      </p:sp>
      <p:sp>
        <p:nvSpPr>
          <p:cNvPr id="16391" name="Rectangle 11"/>
          <p:cNvSpPr>
            <a:spLocks noChangeArrowheads="1"/>
          </p:cNvSpPr>
          <p:nvPr/>
        </p:nvSpPr>
        <p:spPr bwMode="auto">
          <a:xfrm>
            <a:off x="1835150" y="2636838"/>
            <a:ext cx="1223963" cy="2159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b="1"/>
              <a:t>inhibition</a:t>
            </a:r>
            <a:endParaRPr lang="uk-UA" altLang="en-US" sz="1400" b="1"/>
          </a:p>
        </p:txBody>
      </p:sp>
      <p:sp>
        <p:nvSpPr>
          <p:cNvPr id="16392" name="Rectangle 12"/>
          <p:cNvSpPr>
            <a:spLocks noChangeArrowheads="1"/>
          </p:cNvSpPr>
          <p:nvPr/>
        </p:nvSpPr>
        <p:spPr bwMode="auto">
          <a:xfrm>
            <a:off x="0" y="2924175"/>
            <a:ext cx="684213" cy="360363"/>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b="1"/>
              <a:t>Pituitary</a:t>
            </a:r>
            <a:endParaRPr lang="uk-UA" altLang="en-US" sz="1400" b="1"/>
          </a:p>
        </p:txBody>
      </p:sp>
      <p:sp>
        <p:nvSpPr>
          <p:cNvPr id="16393" name="Rectangle 14"/>
          <p:cNvSpPr>
            <a:spLocks noChangeArrowheads="1"/>
          </p:cNvSpPr>
          <p:nvPr/>
        </p:nvSpPr>
        <p:spPr bwMode="auto">
          <a:xfrm>
            <a:off x="0" y="4724400"/>
            <a:ext cx="1476375" cy="217488"/>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b="1"/>
              <a:t>TSH stimulation</a:t>
            </a:r>
            <a:endParaRPr lang="uk-UA" altLang="en-US" sz="1400" b="1"/>
          </a:p>
        </p:txBody>
      </p:sp>
      <p:sp>
        <p:nvSpPr>
          <p:cNvPr id="16394" name="Rectangle 15"/>
          <p:cNvSpPr>
            <a:spLocks noChangeArrowheads="1"/>
          </p:cNvSpPr>
          <p:nvPr/>
        </p:nvSpPr>
        <p:spPr bwMode="auto">
          <a:xfrm>
            <a:off x="2916238" y="5229225"/>
            <a:ext cx="790575" cy="2159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b="1"/>
              <a:t>Thyroid</a:t>
            </a:r>
            <a:endParaRPr lang="uk-UA" altLang="en-US" sz="1400" b="1"/>
          </a:p>
        </p:txBody>
      </p:sp>
      <p:sp>
        <p:nvSpPr>
          <p:cNvPr id="16395" name="Rectangle 16"/>
          <p:cNvSpPr>
            <a:spLocks noChangeArrowheads="1"/>
          </p:cNvSpPr>
          <p:nvPr/>
        </p:nvSpPr>
        <p:spPr bwMode="auto">
          <a:xfrm>
            <a:off x="3276600" y="3789363"/>
            <a:ext cx="431800" cy="473075"/>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a:t>T</a:t>
            </a:r>
            <a:r>
              <a:rPr lang="en-US" altLang="en-US" sz="1200" b="1"/>
              <a:t>4</a:t>
            </a:r>
          </a:p>
          <a:p>
            <a:pPr algn="ctr" eaLnBrk="1" hangingPunct="1"/>
            <a:r>
              <a:rPr lang="en-US" altLang="en-US" sz="1600" b="1"/>
              <a:t>  T</a:t>
            </a:r>
            <a:r>
              <a:rPr lang="en-US" altLang="en-US" sz="1200" b="1"/>
              <a:t>3</a:t>
            </a:r>
            <a:endParaRPr lang="uk-UA" altLang="en-US" sz="1200" b="1"/>
          </a:p>
        </p:txBody>
      </p:sp>
      <p:sp>
        <p:nvSpPr>
          <p:cNvPr id="16396" name="Rectangle 17"/>
          <p:cNvSpPr>
            <a:spLocks noChangeArrowheads="1"/>
          </p:cNvSpPr>
          <p:nvPr/>
        </p:nvSpPr>
        <p:spPr bwMode="auto">
          <a:xfrm>
            <a:off x="1042988" y="3968750"/>
            <a:ext cx="576262" cy="2159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b="1"/>
              <a:t>Liver</a:t>
            </a:r>
            <a:endParaRPr lang="uk-UA" altLang="en-US" sz="1400" b="1"/>
          </a:p>
        </p:txBody>
      </p:sp>
      <p:sp>
        <p:nvSpPr>
          <p:cNvPr id="16397" name="Rectangle 18"/>
          <p:cNvSpPr>
            <a:spLocks noChangeArrowheads="1"/>
          </p:cNvSpPr>
          <p:nvPr/>
        </p:nvSpPr>
        <p:spPr bwMode="auto">
          <a:xfrm>
            <a:off x="1692275" y="4076700"/>
            <a:ext cx="431800" cy="504825"/>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000" b="1"/>
              <a:t>Thyroid</a:t>
            </a:r>
          </a:p>
          <a:p>
            <a:pPr algn="ctr" eaLnBrk="1" hangingPunct="1"/>
            <a:r>
              <a:rPr lang="en-US" altLang="en-US" sz="1000" b="1"/>
              <a:t>Binding</a:t>
            </a:r>
          </a:p>
          <a:p>
            <a:pPr algn="ctr" eaLnBrk="1" hangingPunct="1"/>
            <a:r>
              <a:rPr lang="en-US" altLang="en-US" sz="1000" b="1"/>
              <a:t>proteins</a:t>
            </a:r>
            <a:endParaRPr lang="uk-UA" altLang="en-US" sz="1000" b="1"/>
          </a:p>
        </p:txBody>
      </p:sp>
      <p:sp>
        <p:nvSpPr>
          <p:cNvPr id="16398" name="Rectangle 20"/>
          <p:cNvSpPr>
            <a:spLocks noChangeArrowheads="1"/>
          </p:cNvSpPr>
          <p:nvPr/>
        </p:nvSpPr>
        <p:spPr bwMode="auto">
          <a:xfrm>
            <a:off x="1476375" y="3284538"/>
            <a:ext cx="2303463" cy="144462"/>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b="1"/>
              <a:t>Free hormone         Bound hormone</a:t>
            </a:r>
            <a:endParaRPr lang="uk-UA" altLang="en-US" sz="1100" b="1"/>
          </a:p>
        </p:txBody>
      </p:sp>
      <p:sp>
        <p:nvSpPr>
          <p:cNvPr id="16399" name="Line 21"/>
          <p:cNvSpPr>
            <a:spLocks noChangeShapeType="1"/>
          </p:cNvSpPr>
          <p:nvPr/>
        </p:nvSpPr>
        <p:spPr bwMode="auto">
          <a:xfrm>
            <a:off x="2411413" y="3357563"/>
            <a:ext cx="2889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0" name="Line 22"/>
          <p:cNvSpPr>
            <a:spLocks noChangeShapeType="1"/>
          </p:cNvSpPr>
          <p:nvPr/>
        </p:nvSpPr>
        <p:spPr bwMode="auto">
          <a:xfrm flipH="1">
            <a:off x="2411413" y="3429000"/>
            <a:ext cx="3603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260350"/>
            <a:ext cx="9144000" cy="908050"/>
          </a:xfrm>
        </p:spPr>
        <p:txBody>
          <a:bodyPr/>
          <a:lstStyle/>
          <a:p>
            <a:pPr eaLnBrk="1" hangingPunct="1"/>
            <a:r>
              <a:rPr lang="uk-UA" altLang="en-US" sz="3600" b="1" smtClean="0"/>
              <a:t>Фізіологічні ефекти гормонів ЩЗ</a:t>
            </a:r>
            <a:r>
              <a:rPr lang="en-US" altLang="en-US" sz="4000" smtClean="0"/>
              <a:t> </a:t>
            </a:r>
            <a:endParaRPr lang="ru-RU" altLang="en-US" sz="4000" smtClean="0"/>
          </a:p>
        </p:txBody>
      </p:sp>
      <p:sp>
        <p:nvSpPr>
          <p:cNvPr id="17411" name="Rectangle 3"/>
          <p:cNvSpPr>
            <a:spLocks noGrp="1" noChangeArrowheads="1"/>
          </p:cNvSpPr>
          <p:nvPr>
            <p:ph type="body" idx="1"/>
          </p:nvPr>
        </p:nvSpPr>
        <p:spPr>
          <a:xfrm>
            <a:off x="0" y="1412875"/>
            <a:ext cx="9144000" cy="4897438"/>
          </a:xfrm>
        </p:spPr>
        <p:txBody>
          <a:bodyPr/>
          <a:lstStyle/>
          <a:p>
            <a:pPr marL="609600" indent="-609600" eaLnBrk="1" hangingPunct="1">
              <a:buFont typeface="Wingdings" panose="05000000000000000000" pitchFamily="2" charset="2"/>
              <a:buAutoNum type="arabicPeriod"/>
            </a:pPr>
            <a:r>
              <a:rPr lang="en-US" altLang="en-US" sz="2600" smtClean="0"/>
              <a:t>Increasing of protein metabolism in virtually every body tissue</a:t>
            </a:r>
          </a:p>
          <a:p>
            <a:pPr marL="609600" indent="-609600" eaLnBrk="1" hangingPunct="1">
              <a:buFont typeface="Wingdings" panose="05000000000000000000" pitchFamily="2" charset="2"/>
              <a:buAutoNum type="arabicPeriod"/>
            </a:pPr>
            <a:r>
              <a:rPr lang="en-US" altLang="en-US" sz="2600" smtClean="0"/>
              <a:t>Increasing of O</a:t>
            </a:r>
            <a:r>
              <a:rPr lang="en-US" altLang="en-US" sz="2000" smtClean="0"/>
              <a:t>2</a:t>
            </a:r>
            <a:r>
              <a:rPr lang="en-US" altLang="en-US" sz="2600" smtClean="0"/>
              <a:t> consumption by increasing the activity of Na+ H+ ATPase (Na pump), primarily in tissues responsible for basal O</a:t>
            </a:r>
            <a:r>
              <a:rPr lang="en-US" altLang="en-US" sz="2000" smtClean="0"/>
              <a:t>2</a:t>
            </a:r>
            <a:r>
              <a:rPr lang="en-US" altLang="en-US" sz="2600" smtClean="0"/>
              <a:t> consumption (i.e., liver, kidney, heart and skeletal muscle).)</a:t>
            </a:r>
          </a:p>
          <a:p>
            <a:pPr marL="609600" indent="-609600" eaLnBrk="1" hangingPunct="1">
              <a:buFont typeface="Wingdings" panose="05000000000000000000" pitchFamily="2" charset="2"/>
              <a:buAutoNum type="arabicPeriod"/>
            </a:pPr>
            <a:r>
              <a:rPr lang="en-US" altLang="en-US" sz="2600" smtClean="0"/>
              <a:t>Stimulation of erythropoesis</a:t>
            </a:r>
          </a:p>
          <a:p>
            <a:pPr marL="609600" indent="-609600" eaLnBrk="1" hangingPunct="1">
              <a:buFont typeface="Wingdings" panose="05000000000000000000" pitchFamily="2" charset="2"/>
              <a:buAutoNum type="arabicPeriod"/>
            </a:pPr>
            <a:r>
              <a:rPr lang="en-US" altLang="en-US" sz="2600" smtClean="0"/>
              <a:t>Positive chrono- inotropic effects on myocardium</a:t>
            </a:r>
          </a:p>
          <a:p>
            <a:pPr marL="609600" indent="-609600" eaLnBrk="1" hangingPunct="1">
              <a:buFont typeface="Wingdings" panose="05000000000000000000" pitchFamily="2" charset="2"/>
              <a:buAutoNum type="arabicPeriod"/>
            </a:pPr>
            <a:r>
              <a:rPr lang="en-US" altLang="en-US" sz="2600" smtClean="0"/>
              <a:t>Achievement of formation of nervous system and skeleton in perinatal period</a:t>
            </a:r>
            <a:endParaRPr lang="ru-RU" altLang="en-US" sz="2600" smtClean="0"/>
          </a:p>
        </p:txBody>
      </p:sp>
      <p:pic>
        <p:nvPicPr>
          <p:cNvPr id="17412" name="Picture 5" descr="http://web.lfhk.cuni.cz/patfyz/Intranet/Tables/60/12.1.jpg"/>
          <p:cNvPicPr>
            <a:picLocks noChangeAspect="1" noChangeArrowheads="1"/>
          </p:cNvPicPr>
          <p:nvPr/>
        </p:nvPicPr>
        <p:blipFill>
          <a:blip r:embed="rId2">
            <a:extLst>
              <a:ext uri="{28A0092B-C50C-407E-A947-70E740481C1C}">
                <a14:useLocalDpi xmlns:a14="http://schemas.microsoft.com/office/drawing/2010/main" val="0"/>
              </a:ext>
            </a:extLst>
          </a:blip>
          <a:srcRect l="1936" t="12949" b="-322"/>
          <a:stretch>
            <a:fillRect/>
          </a:stretch>
        </p:blipFill>
        <p:spPr bwMode="auto">
          <a:xfrm>
            <a:off x="82550" y="1357313"/>
            <a:ext cx="9039225" cy="484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23850" y="88900"/>
            <a:ext cx="8353425" cy="963613"/>
          </a:xfrm>
        </p:spPr>
        <p:txBody>
          <a:bodyPr/>
          <a:lstStyle/>
          <a:p>
            <a:pPr>
              <a:defRPr/>
            </a:pPr>
            <a:r>
              <a:rPr lang="uk-UA" sz="3000" b="1" dirty="0" smtClean="0">
                <a:effectLst>
                  <a:outerShdw blurRad="38100" dist="38100" dir="2700000" algn="tl">
                    <a:srgbClr val="000000">
                      <a:alpha val="43137"/>
                    </a:srgbClr>
                  </a:outerShdw>
                </a:effectLst>
              </a:rPr>
              <a:t>Алгоритм обстеження пацієнтів із патологією ЩЗ:</a:t>
            </a:r>
            <a:endParaRPr lang="ru-RU" sz="3000" b="1" dirty="0">
              <a:effectLst>
                <a:outerShdw blurRad="38100" dist="38100" dir="2700000" algn="tl">
                  <a:srgbClr val="000000">
                    <a:alpha val="43137"/>
                  </a:srgbClr>
                </a:outerShdw>
              </a:effectLst>
            </a:endParaRPr>
          </a:p>
        </p:txBody>
      </p:sp>
      <p:sp>
        <p:nvSpPr>
          <p:cNvPr id="18435" name="Объект 4"/>
          <p:cNvSpPr>
            <a:spLocks noGrp="1"/>
          </p:cNvSpPr>
          <p:nvPr>
            <p:ph idx="1"/>
          </p:nvPr>
        </p:nvSpPr>
        <p:spPr>
          <a:xfrm>
            <a:off x="2268538" y="1484313"/>
            <a:ext cx="6623050" cy="4968875"/>
          </a:xfrm>
        </p:spPr>
        <p:txBody>
          <a:bodyPr/>
          <a:lstStyle/>
          <a:p>
            <a:pPr>
              <a:buFont typeface="Wingdings" panose="05000000000000000000" pitchFamily="2" charset="2"/>
              <a:buChar char="q"/>
            </a:pPr>
            <a:r>
              <a:rPr lang="uk-UA" altLang="en-US" sz="2500" b="1" smtClean="0">
                <a:solidFill>
                  <a:srgbClr val="FFC000"/>
                </a:solidFill>
              </a:rPr>
              <a:t>Анамнез</a:t>
            </a:r>
            <a:r>
              <a:rPr lang="en-US" altLang="en-US" sz="2500" b="1" smtClean="0"/>
              <a:t>  :</a:t>
            </a:r>
          </a:p>
          <a:p>
            <a:pPr>
              <a:buFontTx/>
              <a:buChar char="-"/>
            </a:pPr>
            <a:r>
              <a:rPr lang="uk-UA" altLang="en-US" sz="2500" b="1" smtClean="0"/>
              <a:t>Визначення функціонального стану (гіпер-/гіпофункція)</a:t>
            </a:r>
            <a:endParaRPr lang="en-US" altLang="en-US" sz="2500" b="1" smtClean="0"/>
          </a:p>
          <a:p>
            <a:pPr>
              <a:buFontTx/>
              <a:buChar char="-"/>
            </a:pPr>
            <a:r>
              <a:rPr lang="uk-UA" altLang="en-US" sz="2500" b="1" smtClean="0"/>
              <a:t>Симптоми компресії (дисфагія, дисфонія, диспноє) </a:t>
            </a:r>
          </a:p>
          <a:p>
            <a:pPr>
              <a:buFontTx/>
              <a:buChar char="-"/>
            </a:pPr>
            <a:r>
              <a:rPr lang="uk-UA" altLang="en-US" sz="2500" b="1" smtClean="0"/>
              <a:t>Порушення функції поворотного гортанного нерву (зміни голосу)</a:t>
            </a:r>
          </a:p>
          <a:p>
            <a:pPr>
              <a:buFontTx/>
              <a:buChar char="-"/>
            </a:pPr>
            <a:r>
              <a:rPr lang="uk-UA" altLang="en-US" sz="2500" b="1" smtClean="0"/>
              <a:t> Наявність збільшення ЩЗ (тривалість, прогресування збільшення, біль) </a:t>
            </a:r>
          </a:p>
          <a:p>
            <a:pPr>
              <a:buFontTx/>
              <a:buChar char="-"/>
            </a:pPr>
            <a:r>
              <a:rPr lang="uk-UA" altLang="en-US" sz="2500" b="1" smtClean="0"/>
              <a:t>Сімейний анамнез</a:t>
            </a:r>
            <a:endParaRPr lang="en-US" altLang="en-US" sz="2500" b="1" smtClean="0"/>
          </a:p>
          <a:p>
            <a:pPr>
              <a:buFontTx/>
              <a:buChar char="-"/>
            </a:pPr>
            <a:endParaRPr lang="ru-RU" altLang="en-US" sz="2500" b="1"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8313" y="333375"/>
            <a:ext cx="8193087" cy="725488"/>
          </a:xfrm>
        </p:spPr>
        <p:txBody>
          <a:bodyPr/>
          <a:lstStyle/>
          <a:p>
            <a:pPr>
              <a:defRPr/>
            </a:pPr>
            <a:r>
              <a:rPr lang="uk-UA" sz="3000" b="1" dirty="0" smtClean="0">
                <a:solidFill>
                  <a:srgbClr val="FFFFFF"/>
                </a:solidFill>
                <a:effectLst>
                  <a:outerShdw blurRad="38100" dist="38100" dir="2700000" algn="tl">
                    <a:srgbClr val="000000">
                      <a:alpha val="43137"/>
                    </a:srgbClr>
                  </a:outerShdw>
                </a:effectLst>
              </a:rPr>
              <a:t>Алгоритм обстеження </a:t>
            </a:r>
            <a:r>
              <a:rPr lang="uk-UA" sz="3000" b="1" dirty="0">
                <a:solidFill>
                  <a:srgbClr val="FFFFFF"/>
                </a:solidFill>
                <a:effectLst>
                  <a:outerShdw blurRad="38100" dist="38100" dir="2700000" algn="tl">
                    <a:srgbClr val="000000">
                      <a:alpha val="43137"/>
                    </a:srgbClr>
                  </a:outerShdw>
                </a:effectLst>
              </a:rPr>
              <a:t>пацієнтів із патологією </a:t>
            </a:r>
            <a:r>
              <a:rPr lang="uk-UA" sz="3000" b="1" dirty="0" smtClean="0">
                <a:solidFill>
                  <a:srgbClr val="FFFFFF"/>
                </a:solidFill>
                <a:effectLst>
                  <a:outerShdw blurRad="38100" dist="38100" dir="2700000" algn="tl">
                    <a:srgbClr val="000000">
                      <a:alpha val="43137"/>
                    </a:srgbClr>
                  </a:outerShdw>
                </a:effectLst>
              </a:rPr>
              <a:t>ЩЗ:</a:t>
            </a:r>
            <a:endParaRPr lang="ru-RU" sz="3000" b="1" dirty="0">
              <a:effectLst>
                <a:outerShdw blurRad="38100" dist="38100" dir="2700000" algn="tl">
                  <a:srgbClr val="000000">
                    <a:alpha val="43137"/>
                  </a:srgbClr>
                </a:outerShdw>
              </a:effectLst>
            </a:endParaRPr>
          </a:p>
        </p:txBody>
      </p:sp>
      <p:sp>
        <p:nvSpPr>
          <p:cNvPr id="5" name="Объект 4"/>
          <p:cNvSpPr>
            <a:spLocks noGrp="1"/>
          </p:cNvSpPr>
          <p:nvPr>
            <p:ph idx="1"/>
          </p:nvPr>
        </p:nvSpPr>
        <p:spPr>
          <a:xfrm>
            <a:off x="2195513" y="1370013"/>
            <a:ext cx="6624637" cy="5510212"/>
          </a:xfrm>
        </p:spPr>
        <p:txBody>
          <a:bodyPr/>
          <a:lstStyle/>
          <a:p>
            <a:pPr>
              <a:buFont typeface="Wingdings" pitchFamily="2" charset="2"/>
              <a:buChar char="q"/>
              <a:defRPr/>
            </a:pPr>
            <a:r>
              <a:rPr lang="uk-UA" sz="2500" b="1" dirty="0" err="1" smtClean="0">
                <a:solidFill>
                  <a:srgbClr val="FFC000"/>
                </a:solidFill>
              </a:rPr>
              <a:t>Фізикальне</a:t>
            </a:r>
            <a:r>
              <a:rPr lang="uk-UA" sz="2500" b="1" dirty="0" smtClean="0">
                <a:solidFill>
                  <a:srgbClr val="FFC000"/>
                </a:solidFill>
              </a:rPr>
              <a:t> обстеження:</a:t>
            </a:r>
            <a:endParaRPr lang="en-US" sz="2500" b="1" dirty="0" smtClean="0"/>
          </a:p>
          <a:p>
            <a:pPr marL="0" indent="0">
              <a:buFontTx/>
              <a:buNone/>
              <a:defRPr/>
            </a:pPr>
            <a:r>
              <a:rPr lang="uk-UA" sz="2500" b="1" dirty="0" smtClean="0"/>
              <a:t>Ретельне обстеження ЩЗ та сусідніх структур шиї</a:t>
            </a:r>
            <a:r>
              <a:rPr lang="en-US" sz="2500" b="1" dirty="0" smtClean="0"/>
              <a:t> </a:t>
            </a:r>
            <a:endParaRPr lang="uk-UA" sz="2500" b="1" dirty="0" smtClean="0"/>
          </a:p>
          <a:p>
            <a:pPr marL="0" indent="0">
              <a:buFontTx/>
              <a:buNone/>
              <a:defRPr/>
            </a:pPr>
            <a:endParaRPr lang="uk-UA" sz="2500" b="1" dirty="0" smtClean="0"/>
          </a:p>
          <a:p>
            <a:pPr marL="0" indent="0">
              <a:buFontTx/>
              <a:buNone/>
              <a:defRPr/>
            </a:pPr>
            <a:r>
              <a:rPr lang="uk-UA" sz="2500" b="1" dirty="0" smtClean="0">
                <a:solidFill>
                  <a:srgbClr val="FF0000"/>
                </a:solidFill>
              </a:rPr>
              <a:t>Пальпація </a:t>
            </a:r>
            <a:endParaRPr lang="en-US" sz="2500" b="1" dirty="0" smtClean="0"/>
          </a:p>
          <a:p>
            <a:pPr>
              <a:buFontTx/>
              <a:buChar char="-"/>
              <a:defRPr/>
            </a:pPr>
            <a:r>
              <a:rPr lang="uk-UA" sz="2500" b="1" dirty="0" smtClean="0">
                <a:solidFill>
                  <a:srgbClr val="FF0000"/>
                </a:solidFill>
              </a:rPr>
              <a:t>Консистенція тканини ЩЗ </a:t>
            </a:r>
            <a:r>
              <a:rPr lang="en-US" sz="2500" b="1" dirty="0" smtClean="0"/>
              <a:t> (</a:t>
            </a:r>
            <a:r>
              <a:rPr lang="uk-UA" sz="2500" b="1" dirty="0" err="1" smtClean="0"/>
              <a:t>мяка</a:t>
            </a:r>
            <a:r>
              <a:rPr lang="uk-UA" sz="2500" b="1" dirty="0" smtClean="0"/>
              <a:t>, еластична, щільна) </a:t>
            </a:r>
            <a:endParaRPr lang="en-US" sz="2500" b="1" dirty="0" smtClean="0"/>
          </a:p>
          <a:p>
            <a:pPr>
              <a:buFontTx/>
              <a:buChar char="-"/>
              <a:defRPr/>
            </a:pPr>
            <a:r>
              <a:rPr lang="uk-UA" sz="2500" b="1" dirty="0" err="1" smtClean="0">
                <a:solidFill>
                  <a:srgbClr val="FF0000"/>
                </a:solidFill>
              </a:rPr>
              <a:t>Регіонарні</a:t>
            </a:r>
            <a:r>
              <a:rPr lang="uk-UA" sz="2500" b="1" dirty="0" smtClean="0">
                <a:solidFill>
                  <a:srgbClr val="FF0000"/>
                </a:solidFill>
              </a:rPr>
              <a:t> л/в </a:t>
            </a:r>
            <a:endParaRPr lang="ru-RU" sz="25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glan2.mp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179388" y="908050"/>
            <a:ext cx="4257675"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p:cNvSpPr>
            <a:spLocks noGrp="1" noChangeArrowheads="1"/>
          </p:cNvSpPr>
          <p:nvPr>
            <p:ph type="title"/>
          </p:nvPr>
        </p:nvSpPr>
        <p:spPr>
          <a:xfrm>
            <a:off x="0" y="0"/>
            <a:ext cx="9144000" cy="685800"/>
          </a:xfrm>
        </p:spPr>
        <p:txBody>
          <a:bodyPr/>
          <a:lstStyle/>
          <a:p>
            <a:pPr algn="ctr" eaLnBrk="1" hangingPunct="1"/>
            <a:r>
              <a:rPr lang="uk-UA" altLang="en-US" b="1" smtClean="0"/>
              <a:t>Пальпація ЩЗ</a:t>
            </a:r>
            <a:endParaRPr lang="ru-RU" altLang="en-US" b="1" smtClean="0"/>
          </a:p>
        </p:txBody>
      </p:sp>
      <p:pic>
        <p:nvPicPr>
          <p:cNvPr id="20484" name="Picture 8" descr="http://129.176.211.24/images/thyroid-nodule-clinic-1-2co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744788"/>
            <a:ext cx="4202113" cy="377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video>
              <p:cMediaNode>
                <p:cTn id="2" fill="hold" display="0">
                  <p:stCondLst>
                    <p:cond delay="indefinite"/>
                  </p:stCondLst>
                  <p:endCondLst>
                    <p:cond evt="onNext" delay="0">
                      <p:tgtEl>
                        <p:sldTgt/>
                      </p:tgtEl>
                    </p:cond>
                    <p:cond evt="onPrev" delay="0">
                      <p:tgtEl>
                        <p:sldTgt/>
                      </p:tgtEl>
                    </p:cond>
                  </p:endCondLst>
                </p:cTn>
                <p:tgtEl>
                  <p:spTgt spid="20483"/>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506" name="Picture 2" descr="slzob46"/>
          <p:cNvPicPr>
            <a:picLocks noChangeAspect="1" noChangeArrowheads="1"/>
          </p:cNvPicPr>
          <p:nvPr/>
        </p:nvPicPr>
        <p:blipFill>
          <a:blip r:embed="rId2">
            <a:extLst>
              <a:ext uri="{28A0092B-C50C-407E-A947-70E740481C1C}">
                <a14:useLocalDpi xmlns:a14="http://schemas.microsoft.com/office/drawing/2010/main" val="0"/>
              </a:ext>
            </a:extLst>
          </a:blip>
          <a:srcRect l="4079" t="34544"/>
          <a:stretch>
            <a:fillRect/>
          </a:stretch>
        </p:blipFill>
        <p:spPr bwMode="auto">
          <a:xfrm>
            <a:off x="4741863" y="298450"/>
            <a:ext cx="4035425" cy="385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2"/>
          <p:cNvSpPr txBox="1">
            <a:spLocks noChangeArrowheads="1"/>
          </p:cNvSpPr>
          <p:nvPr/>
        </p:nvSpPr>
        <p:spPr bwMode="auto">
          <a:xfrm>
            <a:off x="169863" y="981075"/>
            <a:ext cx="4572000" cy="685800"/>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100000"/>
            </a:pPr>
            <a:r>
              <a:rPr lang="uk-UA" altLang="en-US" sz="3200" b="1"/>
              <a:t>Пальпація ЩЗ</a:t>
            </a:r>
            <a:endParaRPr lang="ru-RU" altLang="en-US" sz="3200" b="1"/>
          </a:p>
        </p:txBody>
      </p:sp>
      <p:pic>
        <p:nvPicPr>
          <p:cNvPr id="21508" name="Picture 2" descr="slzob37"/>
          <p:cNvPicPr>
            <a:picLocks noChangeAspect="1" noChangeArrowheads="1"/>
          </p:cNvPicPr>
          <p:nvPr/>
        </p:nvPicPr>
        <p:blipFill>
          <a:blip r:embed="rId3">
            <a:extLst>
              <a:ext uri="{28A0092B-C50C-407E-A947-70E740481C1C}">
                <a14:useLocalDpi xmlns:a14="http://schemas.microsoft.com/office/drawing/2010/main" val="0"/>
              </a:ext>
            </a:extLst>
          </a:blip>
          <a:srcRect t="34995" r="6129"/>
          <a:stretch>
            <a:fillRect/>
          </a:stretch>
        </p:blipFill>
        <p:spPr bwMode="auto">
          <a:xfrm>
            <a:off x="152400" y="2438400"/>
            <a:ext cx="396240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50825" y="88900"/>
            <a:ext cx="8642350" cy="892175"/>
          </a:xfrm>
        </p:spPr>
        <p:txBody>
          <a:bodyPr/>
          <a:lstStyle/>
          <a:p>
            <a:pPr>
              <a:defRPr/>
            </a:pPr>
            <a:r>
              <a:rPr lang="uk-UA" sz="3000" b="1" dirty="0">
                <a:solidFill>
                  <a:srgbClr val="FFFFFF"/>
                </a:solidFill>
                <a:effectLst>
                  <a:outerShdw blurRad="38100" dist="38100" dir="2700000" algn="tl">
                    <a:srgbClr val="000000">
                      <a:alpha val="43137"/>
                    </a:srgbClr>
                  </a:outerShdw>
                </a:effectLst>
              </a:rPr>
              <a:t>Алгоритм обстеження пацієнтів із патологією ЩЗ:</a:t>
            </a:r>
            <a:endParaRPr lang="ru-RU" sz="3000" b="1" dirty="0">
              <a:effectLst>
                <a:outerShdw blurRad="38100" dist="38100" dir="2700000" algn="tl">
                  <a:srgbClr val="000000">
                    <a:alpha val="43137"/>
                  </a:srgbClr>
                </a:outerShdw>
              </a:effectLst>
            </a:endParaRPr>
          </a:p>
        </p:txBody>
      </p:sp>
      <p:sp>
        <p:nvSpPr>
          <p:cNvPr id="22531" name="Объект 4"/>
          <p:cNvSpPr>
            <a:spLocks noGrp="1"/>
          </p:cNvSpPr>
          <p:nvPr>
            <p:ph idx="1"/>
          </p:nvPr>
        </p:nvSpPr>
        <p:spPr>
          <a:xfrm>
            <a:off x="2195513" y="962025"/>
            <a:ext cx="6948487" cy="6021388"/>
          </a:xfrm>
        </p:spPr>
        <p:txBody>
          <a:bodyPr/>
          <a:lstStyle/>
          <a:p>
            <a:pPr>
              <a:buFont typeface="Wingdings" pitchFamily="2" charset="2"/>
              <a:buChar char="q"/>
              <a:defRPr/>
            </a:pPr>
            <a:r>
              <a:rPr lang="uk-UA" sz="2200" b="1" dirty="0" smtClean="0">
                <a:solidFill>
                  <a:srgbClr val="FFC000"/>
                </a:solidFill>
              </a:rPr>
              <a:t>Функціональні тести</a:t>
            </a:r>
            <a:endParaRPr lang="en-US" sz="2200" b="1" dirty="0" smtClean="0"/>
          </a:p>
          <a:p>
            <a:pPr algn="just">
              <a:buFontTx/>
              <a:buChar char="-"/>
              <a:defRPr/>
            </a:pPr>
            <a:r>
              <a:rPr lang="en-US" sz="2200" b="1" dirty="0" smtClean="0">
                <a:solidFill>
                  <a:srgbClr val="FF0000"/>
                </a:solidFill>
              </a:rPr>
              <a:t>TSH</a:t>
            </a:r>
            <a:r>
              <a:rPr lang="en-US" sz="2200" b="1" dirty="0" smtClean="0"/>
              <a:t> – </a:t>
            </a:r>
            <a:r>
              <a:rPr lang="uk-UA" sz="2200" b="1" dirty="0" smtClean="0"/>
              <a:t>найбільш інформативний тест для визначення функції ЩЗ. </a:t>
            </a:r>
          </a:p>
          <a:p>
            <a:pPr marL="0" indent="0" algn="just">
              <a:buFontTx/>
              <a:buNone/>
              <a:defRPr/>
            </a:pPr>
            <a:r>
              <a:rPr lang="en-GB" sz="2200" b="1" dirty="0" smtClean="0">
                <a:cs typeface="Times New Roman" pitchFamily="18" charset="0"/>
              </a:rPr>
              <a:t>(</a:t>
            </a:r>
            <a:r>
              <a:rPr lang="uk-UA" sz="2200" b="1" dirty="0" smtClean="0">
                <a:cs typeface="Times New Roman" pitchFamily="18" charset="0"/>
              </a:rPr>
              <a:t>норма </a:t>
            </a:r>
            <a:r>
              <a:rPr lang="en-GB" sz="2200" b="1" dirty="0" smtClean="0">
                <a:cs typeface="Times New Roman" pitchFamily="18" charset="0"/>
              </a:rPr>
              <a:t>0.</a:t>
            </a:r>
            <a:r>
              <a:rPr lang="uk-UA" sz="2200" b="1" dirty="0" smtClean="0">
                <a:cs typeface="Times New Roman" pitchFamily="18" charset="0"/>
              </a:rPr>
              <a:t>4</a:t>
            </a:r>
            <a:r>
              <a:rPr lang="en-GB" sz="2200" b="1" dirty="0" smtClean="0">
                <a:cs typeface="Times New Roman" pitchFamily="18" charset="0"/>
              </a:rPr>
              <a:t>-</a:t>
            </a:r>
            <a:r>
              <a:rPr lang="uk-UA" sz="2200" b="1" dirty="0" smtClean="0">
                <a:cs typeface="Times New Roman" pitchFamily="18" charset="0"/>
              </a:rPr>
              <a:t>4</a:t>
            </a:r>
            <a:r>
              <a:rPr lang="en-GB" sz="2200" b="1" dirty="0" smtClean="0">
                <a:cs typeface="Times New Roman" pitchFamily="18" charset="0"/>
              </a:rPr>
              <a:t>.0 </a:t>
            </a:r>
            <a:r>
              <a:rPr lang="uk-UA" sz="2200" b="1" dirty="0" err="1" smtClean="0">
                <a:cs typeface="Times New Roman" pitchFamily="18" charset="0"/>
              </a:rPr>
              <a:t>мк</a:t>
            </a:r>
            <a:r>
              <a:rPr lang="uk-UA" sz="2200" b="1" dirty="0" smtClean="0">
                <a:cs typeface="Times New Roman" pitchFamily="18" charset="0"/>
              </a:rPr>
              <a:t> МЕ</a:t>
            </a:r>
            <a:r>
              <a:rPr lang="en-GB" sz="2200" b="1" dirty="0" smtClean="0">
                <a:cs typeface="Times New Roman" pitchFamily="18" charset="0"/>
              </a:rPr>
              <a:t>/</a:t>
            </a:r>
            <a:r>
              <a:rPr lang="uk-UA" sz="2200" b="1" dirty="0" err="1" smtClean="0">
                <a:cs typeface="Times New Roman" pitchFamily="18" charset="0"/>
              </a:rPr>
              <a:t>мл</a:t>
            </a:r>
            <a:r>
              <a:rPr lang="en-GB" sz="2200" b="1" dirty="0" smtClean="0">
                <a:cs typeface="Times New Roman" pitchFamily="18" charset="0"/>
              </a:rPr>
              <a:t>)</a:t>
            </a:r>
            <a:endParaRPr lang="uk-UA" sz="2200" b="1" dirty="0" smtClean="0">
              <a:cs typeface="Times New Roman" pitchFamily="18" charset="0"/>
            </a:endParaRPr>
          </a:p>
          <a:p>
            <a:pPr marL="0" indent="0" algn="just">
              <a:buFontTx/>
              <a:buNone/>
              <a:defRPr/>
            </a:pPr>
            <a:r>
              <a:rPr lang="en-GB" sz="2200" b="1" dirty="0" smtClean="0">
                <a:cs typeface="Times New Roman" pitchFamily="18" charset="0"/>
              </a:rPr>
              <a:t> </a:t>
            </a:r>
            <a:endParaRPr lang="uk-UA" sz="1100" b="1" dirty="0" smtClean="0">
              <a:cs typeface="Times New Roman" pitchFamily="18" charset="0"/>
            </a:endParaRPr>
          </a:p>
          <a:p>
            <a:pPr marL="0" indent="0" algn="just">
              <a:buFontTx/>
              <a:buNone/>
              <a:defRPr/>
            </a:pPr>
            <a:r>
              <a:rPr lang="uk-UA" sz="2200" b="1" dirty="0" smtClean="0">
                <a:cs typeface="Times New Roman" pitchFamily="18" charset="0"/>
              </a:rPr>
              <a:t>При відсутності патології гіпофізу </a:t>
            </a:r>
            <a:r>
              <a:rPr lang="uk-UA" sz="2200" b="1" dirty="0" smtClean="0">
                <a:solidFill>
                  <a:srgbClr val="FFC000"/>
                </a:solidFill>
                <a:cs typeface="Times New Roman" pitchFamily="18" charset="0"/>
              </a:rPr>
              <a:t>підвищення ТТГ </a:t>
            </a:r>
            <a:r>
              <a:rPr lang="uk-UA" sz="2200" b="1" dirty="0" smtClean="0">
                <a:cs typeface="Times New Roman" pitchFamily="18" charset="0"/>
              </a:rPr>
              <a:t>- </a:t>
            </a:r>
            <a:r>
              <a:rPr lang="uk-UA" sz="2200" b="1" dirty="0" smtClean="0">
                <a:solidFill>
                  <a:srgbClr val="FF3300"/>
                </a:solidFill>
                <a:cs typeface="Times New Roman" pitchFamily="18" charset="0"/>
              </a:rPr>
              <a:t>гіпотиреоз</a:t>
            </a:r>
            <a:endParaRPr lang="uk-UA" sz="2200" b="1" dirty="0" smtClean="0">
              <a:cs typeface="Times New Roman" pitchFamily="18" charset="0"/>
            </a:endParaRPr>
          </a:p>
          <a:p>
            <a:pPr marL="0" indent="0" algn="just">
              <a:buFontTx/>
              <a:buNone/>
              <a:defRPr/>
            </a:pPr>
            <a:r>
              <a:rPr lang="uk-UA" sz="2200" b="1" dirty="0" err="1" smtClean="0">
                <a:solidFill>
                  <a:srgbClr val="FFC000"/>
                </a:solidFill>
                <a:cs typeface="Times New Roman" pitchFamily="18" charset="0"/>
              </a:rPr>
              <a:t>супресія</a:t>
            </a:r>
            <a:r>
              <a:rPr lang="uk-UA" sz="2200" b="1" dirty="0" smtClean="0">
                <a:cs typeface="Times New Roman" pitchFamily="18" charset="0"/>
              </a:rPr>
              <a:t> </a:t>
            </a:r>
            <a:r>
              <a:rPr lang="uk-UA" sz="2200" b="1" dirty="0" smtClean="0">
                <a:solidFill>
                  <a:srgbClr val="FFC000"/>
                </a:solidFill>
                <a:cs typeface="Times New Roman" pitchFamily="18" charset="0"/>
              </a:rPr>
              <a:t>ТТГ - </a:t>
            </a:r>
            <a:r>
              <a:rPr lang="uk-UA" sz="2200" b="1" dirty="0" smtClean="0">
                <a:cs typeface="Times New Roman" pitchFamily="18" charset="0"/>
              </a:rPr>
              <a:t> </a:t>
            </a:r>
            <a:r>
              <a:rPr lang="uk-UA" sz="2200" b="1" dirty="0" smtClean="0">
                <a:solidFill>
                  <a:srgbClr val="FF3300"/>
                </a:solidFill>
                <a:cs typeface="Times New Roman" pitchFamily="18" charset="0"/>
              </a:rPr>
              <a:t>гіпертиреоз</a:t>
            </a:r>
            <a:endParaRPr lang="uk-UA" sz="2200" b="1" dirty="0" smtClean="0">
              <a:cs typeface="Times New Roman" pitchFamily="18" charset="0"/>
            </a:endParaRPr>
          </a:p>
          <a:p>
            <a:pPr marL="0" indent="0" algn="just">
              <a:buFontTx/>
              <a:buNone/>
              <a:defRPr/>
            </a:pPr>
            <a:r>
              <a:rPr lang="uk-UA" sz="2200" b="1" dirty="0" smtClean="0">
                <a:solidFill>
                  <a:srgbClr val="FFC000"/>
                </a:solidFill>
                <a:cs typeface="Times New Roman" pitchFamily="18" charset="0"/>
              </a:rPr>
              <a:t>норма</a:t>
            </a:r>
            <a:r>
              <a:rPr lang="uk-UA" sz="2200" b="1" dirty="0" smtClean="0">
                <a:cs typeface="Times New Roman" pitchFamily="18" charset="0"/>
              </a:rPr>
              <a:t> </a:t>
            </a:r>
            <a:r>
              <a:rPr lang="uk-UA" sz="2200" b="1" dirty="0" smtClean="0">
                <a:solidFill>
                  <a:srgbClr val="FFC000"/>
                </a:solidFill>
                <a:cs typeface="Times New Roman" pitchFamily="18" charset="0"/>
              </a:rPr>
              <a:t>ТТГ</a:t>
            </a:r>
            <a:r>
              <a:rPr lang="uk-UA" sz="2200" b="1" dirty="0" smtClean="0">
                <a:cs typeface="Times New Roman" pitchFamily="18" charset="0"/>
              </a:rPr>
              <a:t> -  </a:t>
            </a:r>
            <a:r>
              <a:rPr lang="uk-UA" sz="2200" b="1" dirty="0" err="1" smtClean="0">
                <a:solidFill>
                  <a:srgbClr val="FF3300"/>
                </a:solidFill>
                <a:cs typeface="Times New Roman" pitchFamily="18" charset="0"/>
              </a:rPr>
              <a:t>еутиреоз</a:t>
            </a:r>
            <a:endParaRPr lang="uk-UA" sz="2200" b="1" dirty="0" smtClean="0">
              <a:solidFill>
                <a:srgbClr val="FF3300"/>
              </a:solidFill>
              <a:cs typeface="Times New Roman" pitchFamily="18" charset="0"/>
            </a:endParaRPr>
          </a:p>
          <a:p>
            <a:pPr algn="just">
              <a:buFontTx/>
              <a:buChar char="-"/>
              <a:defRPr/>
            </a:pPr>
            <a:endParaRPr lang="uk-UA" sz="1100" b="1" dirty="0" smtClean="0">
              <a:cs typeface="Times New Roman" pitchFamily="18" charset="0"/>
            </a:endParaRPr>
          </a:p>
          <a:p>
            <a:pPr>
              <a:buFontTx/>
              <a:buChar char="-"/>
              <a:defRPr/>
            </a:pPr>
            <a:r>
              <a:rPr lang="uk-UA" sz="2200" b="1" dirty="0" err="1" smtClean="0">
                <a:solidFill>
                  <a:srgbClr val="FF0000"/>
                </a:solidFill>
              </a:rPr>
              <a:t>Віьний</a:t>
            </a:r>
            <a:r>
              <a:rPr lang="en-US" sz="2200" b="1" dirty="0" smtClean="0">
                <a:solidFill>
                  <a:srgbClr val="FF0000"/>
                </a:solidFill>
              </a:rPr>
              <a:t> T4 </a:t>
            </a:r>
            <a:r>
              <a:rPr lang="uk-UA" sz="2200" b="1" dirty="0" smtClean="0">
                <a:solidFill>
                  <a:srgbClr val="FF0000"/>
                </a:solidFill>
              </a:rPr>
              <a:t> </a:t>
            </a:r>
            <a:r>
              <a:rPr lang="uk-UA" sz="2200" b="1" dirty="0" smtClean="0"/>
              <a:t>корелює з функціональним станом ЩЗ</a:t>
            </a:r>
          </a:p>
          <a:p>
            <a:pPr marL="0" indent="0" algn="just">
              <a:buClr>
                <a:srgbClr val="FFFFFF"/>
              </a:buClr>
              <a:buFontTx/>
              <a:buNone/>
              <a:defRPr/>
            </a:pPr>
            <a:r>
              <a:rPr lang="uk-UA" sz="2200" b="1" dirty="0">
                <a:solidFill>
                  <a:srgbClr val="FFFFFF"/>
                </a:solidFill>
                <a:cs typeface="Times New Roman" pitchFamily="18" charset="0"/>
              </a:rPr>
              <a:t>Визначення </a:t>
            </a:r>
            <a:r>
              <a:rPr lang="uk-UA" sz="2200" b="1" dirty="0">
                <a:solidFill>
                  <a:srgbClr val="FF0000"/>
                </a:solidFill>
                <a:cs typeface="Times New Roman" pitchFamily="18" charset="0"/>
              </a:rPr>
              <a:t>рівня </a:t>
            </a:r>
            <a:r>
              <a:rPr lang="en-GB" sz="2200" b="1" dirty="0">
                <a:solidFill>
                  <a:srgbClr val="FF0000"/>
                </a:solidFill>
                <a:cs typeface="Times New Roman" pitchFamily="18" charset="0"/>
              </a:rPr>
              <a:t>TSH </a:t>
            </a:r>
            <a:r>
              <a:rPr lang="uk-UA" sz="2200" b="1" dirty="0">
                <a:solidFill>
                  <a:srgbClr val="FF0000"/>
                </a:solidFill>
                <a:cs typeface="Times New Roman" pitchFamily="18" charset="0"/>
              </a:rPr>
              <a:t>та </a:t>
            </a:r>
            <a:r>
              <a:rPr lang="en-GB" sz="2200" b="1" dirty="0">
                <a:solidFill>
                  <a:srgbClr val="FF0000"/>
                </a:solidFill>
                <a:cs typeface="Times New Roman" pitchFamily="18" charset="0"/>
              </a:rPr>
              <a:t> free T</a:t>
            </a:r>
            <a:r>
              <a:rPr lang="en-GB" sz="2200" b="1" baseline="-30000" dirty="0">
                <a:solidFill>
                  <a:srgbClr val="FF0000"/>
                </a:solidFill>
                <a:cs typeface="Times New Roman" pitchFamily="18" charset="0"/>
              </a:rPr>
              <a:t>4</a:t>
            </a:r>
            <a:r>
              <a:rPr lang="en-GB" sz="2200" b="1" dirty="0">
                <a:solidFill>
                  <a:srgbClr val="FF0000"/>
                </a:solidFill>
                <a:cs typeface="Times New Roman" pitchFamily="18" charset="0"/>
              </a:rPr>
              <a:t> (FT</a:t>
            </a:r>
            <a:r>
              <a:rPr lang="en-GB" sz="2200" b="1" baseline="-30000" dirty="0">
                <a:solidFill>
                  <a:srgbClr val="FF0000"/>
                </a:solidFill>
                <a:cs typeface="Times New Roman" pitchFamily="18" charset="0"/>
              </a:rPr>
              <a:t>4</a:t>
            </a:r>
            <a:r>
              <a:rPr lang="en-GB" sz="2200" b="1" dirty="0">
                <a:solidFill>
                  <a:srgbClr val="FF0000"/>
                </a:solidFill>
                <a:cs typeface="Times New Roman" pitchFamily="18" charset="0"/>
              </a:rPr>
              <a:t>) </a:t>
            </a:r>
            <a:endParaRPr lang="uk-UA" sz="2200" b="1" dirty="0">
              <a:solidFill>
                <a:srgbClr val="FF0000"/>
              </a:solidFill>
              <a:cs typeface="Times New Roman" pitchFamily="18" charset="0"/>
            </a:endParaRPr>
          </a:p>
          <a:p>
            <a:pPr marL="0" indent="0" algn="just">
              <a:buClr>
                <a:srgbClr val="FFFFFF"/>
              </a:buClr>
              <a:buFontTx/>
              <a:buNone/>
              <a:defRPr/>
            </a:pPr>
            <a:r>
              <a:rPr lang="uk-UA" sz="2200" b="1" dirty="0">
                <a:solidFill>
                  <a:srgbClr val="FFFFFF"/>
                </a:solidFill>
                <a:cs typeface="Times New Roman" pitchFamily="18" charset="0"/>
              </a:rPr>
              <a:t>Найбільш ефективна комбінація тестів для </a:t>
            </a:r>
            <a:r>
              <a:rPr lang="uk-UA" sz="2200" b="1" dirty="0" err="1">
                <a:solidFill>
                  <a:srgbClr val="FFFFFF"/>
                </a:solidFill>
                <a:cs typeface="Times New Roman" pitchFamily="18" charset="0"/>
              </a:rPr>
              <a:t>для</a:t>
            </a:r>
            <a:r>
              <a:rPr lang="uk-UA" sz="2200" b="1" dirty="0">
                <a:solidFill>
                  <a:srgbClr val="FFFFFF"/>
                </a:solidFill>
                <a:cs typeface="Times New Roman" pitchFamily="18" charset="0"/>
              </a:rPr>
              <a:t> діагностики функціонального стану ЩЗ. </a:t>
            </a:r>
            <a:endParaRPr lang="en-US" sz="2200" b="1" dirty="0">
              <a:solidFill>
                <a:srgbClr val="FFFFFF"/>
              </a:solidFill>
            </a:endParaRPr>
          </a:p>
          <a:p>
            <a:pPr marL="0" indent="0">
              <a:buClr>
                <a:srgbClr val="FFFFFF"/>
              </a:buClr>
              <a:buFontTx/>
              <a:buNone/>
              <a:defRPr/>
            </a:pPr>
            <a:endParaRPr lang="en-US" sz="2500" b="1" dirty="0">
              <a:solidFill>
                <a:srgbClr val="FFFFFF"/>
              </a:solidFill>
            </a:endParaRPr>
          </a:p>
          <a:p>
            <a:pPr>
              <a:buFontTx/>
              <a:buChar char="-"/>
              <a:defRPr/>
            </a:pPr>
            <a:endParaRPr lang="en-US" b="1"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8313" y="260350"/>
            <a:ext cx="8193087" cy="725488"/>
          </a:xfrm>
        </p:spPr>
        <p:txBody>
          <a:bodyPr/>
          <a:lstStyle/>
          <a:p>
            <a:pPr>
              <a:defRPr/>
            </a:pPr>
            <a:r>
              <a:rPr lang="uk-UA" sz="3000" b="1" dirty="0">
                <a:solidFill>
                  <a:srgbClr val="FFFFFF"/>
                </a:solidFill>
                <a:effectLst>
                  <a:outerShdw blurRad="38100" dist="38100" dir="2700000" algn="tl">
                    <a:srgbClr val="000000">
                      <a:alpha val="43137"/>
                    </a:srgbClr>
                  </a:outerShdw>
                </a:effectLst>
              </a:rPr>
              <a:t>Алгоритм обстеження пацієнтів із патологією ЩЗ:</a:t>
            </a:r>
            <a:endParaRPr lang="ru-RU" sz="3000" b="1" dirty="0">
              <a:effectLst>
                <a:outerShdw blurRad="38100" dist="38100" dir="2700000" algn="tl">
                  <a:srgbClr val="000000">
                    <a:alpha val="43137"/>
                  </a:srgbClr>
                </a:outerShdw>
              </a:effectLst>
            </a:endParaRPr>
          </a:p>
        </p:txBody>
      </p:sp>
      <p:sp>
        <p:nvSpPr>
          <p:cNvPr id="5" name="Объект 4"/>
          <p:cNvSpPr>
            <a:spLocks noGrp="1"/>
          </p:cNvSpPr>
          <p:nvPr>
            <p:ph idx="1"/>
          </p:nvPr>
        </p:nvSpPr>
        <p:spPr>
          <a:xfrm>
            <a:off x="2339975" y="1052513"/>
            <a:ext cx="6624638" cy="5518150"/>
          </a:xfrm>
        </p:spPr>
        <p:txBody>
          <a:bodyPr/>
          <a:lstStyle/>
          <a:p>
            <a:pPr>
              <a:buFont typeface="Wingdings" pitchFamily="2" charset="2"/>
              <a:buChar char="q"/>
              <a:defRPr/>
            </a:pPr>
            <a:r>
              <a:rPr lang="uk-UA" sz="2800" b="1" dirty="0" smtClean="0">
                <a:solidFill>
                  <a:srgbClr val="FFC000"/>
                </a:solidFill>
              </a:rPr>
              <a:t>Функціональні тести</a:t>
            </a:r>
            <a:endParaRPr lang="en-US" sz="2800" b="1" dirty="0" smtClean="0"/>
          </a:p>
          <a:p>
            <a:pPr marL="0" indent="0">
              <a:buFontTx/>
              <a:buNone/>
              <a:defRPr/>
            </a:pPr>
            <a:endParaRPr lang="en-US" sz="2800" b="1" dirty="0" smtClean="0">
              <a:solidFill>
                <a:srgbClr val="FFC000"/>
              </a:solidFill>
            </a:endParaRPr>
          </a:p>
          <a:p>
            <a:pPr>
              <a:buFontTx/>
              <a:buChar char="-"/>
              <a:defRPr/>
            </a:pPr>
            <a:r>
              <a:rPr lang="en-GB" sz="2800" b="1" dirty="0" smtClean="0">
                <a:solidFill>
                  <a:srgbClr val="FF0000"/>
                </a:solidFill>
                <a:cs typeface="Times New Roman" pitchFamily="18" charset="0"/>
              </a:rPr>
              <a:t>T</a:t>
            </a:r>
            <a:r>
              <a:rPr lang="en-GB" sz="2800" b="1" baseline="-30000" dirty="0" smtClean="0">
                <a:solidFill>
                  <a:srgbClr val="FF0000"/>
                </a:solidFill>
                <a:cs typeface="Times New Roman" pitchFamily="18" charset="0"/>
              </a:rPr>
              <a:t>3</a:t>
            </a:r>
            <a:r>
              <a:rPr lang="en-GB" sz="2800" dirty="0" smtClean="0">
                <a:solidFill>
                  <a:srgbClr val="FF0000"/>
                </a:solidFill>
                <a:cs typeface="Times New Roman" pitchFamily="18" charset="0"/>
              </a:rPr>
              <a:t> </a:t>
            </a:r>
            <a:r>
              <a:rPr lang="en-GB" sz="2800" dirty="0">
                <a:cs typeface="Times New Roman" pitchFamily="18" charset="0"/>
              </a:rPr>
              <a:t>(80-200 </a:t>
            </a:r>
            <a:r>
              <a:rPr lang="en-GB" sz="2800" dirty="0" err="1">
                <a:cs typeface="Times New Roman" pitchFamily="18" charset="0"/>
              </a:rPr>
              <a:t>ng</a:t>
            </a:r>
            <a:r>
              <a:rPr lang="en-GB" sz="2800" dirty="0">
                <a:cs typeface="Times New Roman" pitchFamily="18" charset="0"/>
              </a:rPr>
              <a:t>/</a:t>
            </a:r>
            <a:r>
              <a:rPr lang="en-GB" sz="2800" dirty="0" err="1">
                <a:cs typeface="Times New Roman" pitchFamily="18" charset="0"/>
              </a:rPr>
              <a:t>dL</a:t>
            </a:r>
            <a:r>
              <a:rPr lang="en-GB" sz="2800" dirty="0">
                <a:cs typeface="Times New Roman" pitchFamily="18" charset="0"/>
              </a:rPr>
              <a:t>) </a:t>
            </a:r>
            <a:r>
              <a:rPr lang="uk-UA" sz="2800" dirty="0" smtClean="0">
                <a:cs typeface="Times New Roman" pitchFamily="18" charset="0"/>
              </a:rPr>
              <a:t>тест для діагностики гіпотиреозу. Інформативний у пацієнтів при підозрі на гіпотиреоз, при </a:t>
            </a:r>
            <a:r>
              <a:rPr lang="uk-UA" sz="2800" dirty="0" err="1" smtClean="0">
                <a:cs typeface="Times New Roman" pitchFamily="18" charset="0"/>
              </a:rPr>
              <a:t>супресії</a:t>
            </a:r>
            <a:r>
              <a:rPr lang="uk-UA" sz="2800" dirty="0" smtClean="0">
                <a:cs typeface="Times New Roman" pitchFamily="18" charset="0"/>
              </a:rPr>
              <a:t> ТТГ </a:t>
            </a:r>
          </a:p>
          <a:p>
            <a:pPr>
              <a:buFontTx/>
              <a:buChar char="-"/>
              <a:defRPr/>
            </a:pPr>
            <a:r>
              <a:rPr lang="en-US" sz="2800" b="1" dirty="0" smtClean="0"/>
              <a:t>- </a:t>
            </a:r>
            <a:r>
              <a:rPr lang="en-US" b="1" dirty="0" smtClean="0">
                <a:solidFill>
                  <a:srgbClr val="FF0000"/>
                </a:solidFill>
              </a:rPr>
              <a:t>RAIU</a:t>
            </a:r>
            <a:r>
              <a:rPr lang="en-US" b="1" dirty="0" smtClean="0"/>
              <a:t> </a:t>
            </a:r>
            <a:r>
              <a:rPr lang="uk-UA" b="1" dirty="0" smtClean="0"/>
              <a:t>(</a:t>
            </a:r>
            <a:r>
              <a:rPr lang="en-US" b="1" dirty="0"/>
              <a:t>thyroid-reactive iodine </a:t>
            </a:r>
            <a:r>
              <a:rPr lang="en-US" b="1" dirty="0" smtClean="0"/>
              <a:t>uptake</a:t>
            </a:r>
            <a:r>
              <a:rPr lang="uk-UA" b="1" dirty="0" err="1" smtClean="0"/>
              <a:t>-сканування</a:t>
            </a:r>
            <a:r>
              <a:rPr lang="uk-UA" b="1" dirty="0" smtClean="0"/>
              <a:t> з радіоактивним йодом) залежить від функціонального стану ЩЗ </a:t>
            </a:r>
            <a:r>
              <a:rPr lang="en-US" b="1" dirty="0" smtClean="0"/>
              <a:t> </a:t>
            </a:r>
            <a:r>
              <a:rPr lang="en-US" b="1" dirty="0"/>
              <a:t>(N 5-30%, </a:t>
            </a:r>
            <a:r>
              <a:rPr lang="uk-UA" b="1" dirty="0" smtClean="0"/>
              <a:t>підвищений при дифузному токсичному зобі)</a:t>
            </a:r>
            <a:endParaRPr lang="en-US" b="1" dirty="0"/>
          </a:p>
          <a:p>
            <a:pPr>
              <a:buFontTx/>
              <a:buChar char="-"/>
              <a:defRPr/>
            </a:pPr>
            <a:endParaRPr lang="en-US" b="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07950" y="88900"/>
            <a:ext cx="8569325" cy="963613"/>
          </a:xfrm>
        </p:spPr>
        <p:txBody>
          <a:bodyPr/>
          <a:lstStyle/>
          <a:p>
            <a:pPr>
              <a:defRPr/>
            </a:pPr>
            <a:r>
              <a:rPr lang="uk-UA" sz="3000" b="1" dirty="0">
                <a:solidFill>
                  <a:srgbClr val="FFFFFF"/>
                </a:solidFill>
                <a:effectLst>
                  <a:outerShdw blurRad="38100" dist="38100" dir="2700000" algn="tl">
                    <a:srgbClr val="000000">
                      <a:alpha val="43137"/>
                    </a:srgbClr>
                  </a:outerShdw>
                </a:effectLst>
              </a:rPr>
              <a:t>Алгоритм обстеження пацієнтів із патологією ЩЗ:</a:t>
            </a:r>
            <a:endParaRPr lang="ru-RU" sz="3000" b="1" dirty="0">
              <a:effectLst>
                <a:outerShdw blurRad="38100" dist="38100" dir="2700000" algn="tl">
                  <a:srgbClr val="000000">
                    <a:alpha val="43137"/>
                  </a:srgbClr>
                </a:outerShdw>
              </a:effectLst>
            </a:endParaRPr>
          </a:p>
        </p:txBody>
      </p:sp>
      <p:sp>
        <p:nvSpPr>
          <p:cNvPr id="5" name="Объект 4"/>
          <p:cNvSpPr>
            <a:spLocks noGrp="1"/>
          </p:cNvSpPr>
          <p:nvPr>
            <p:ph idx="1"/>
          </p:nvPr>
        </p:nvSpPr>
        <p:spPr>
          <a:xfrm>
            <a:off x="2339975" y="1052513"/>
            <a:ext cx="6624638" cy="5518150"/>
          </a:xfrm>
        </p:spPr>
        <p:txBody>
          <a:bodyPr/>
          <a:lstStyle/>
          <a:p>
            <a:pPr>
              <a:buFont typeface="Wingdings" pitchFamily="2" charset="2"/>
              <a:buChar char="q"/>
              <a:defRPr/>
            </a:pPr>
            <a:r>
              <a:rPr lang="en-US" sz="2800" b="1" dirty="0" smtClean="0">
                <a:solidFill>
                  <a:srgbClr val="FFC000"/>
                </a:solidFill>
              </a:rPr>
              <a:t>Thyroid function tests</a:t>
            </a:r>
            <a:endParaRPr lang="en-US" sz="1000" b="1" dirty="0" smtClean="0">
              <a:solidFill>
                <a:srgbClr val="FFC000"/>
              </a:solidFill>
            </a:endParaRPr>
          </a:p>
          <a:p>
            <a:pPr marL="0" indent="0">
              <a:buFontTx/>
              <a:buNone/>
              <a:defRPr/>
            </a:pPr>
            <a:endParaRPr lang="en-US" sz="1000" b="1" dirty="0" smtClean="0">
              <a:solidFill>
                <a:srgbClr val="FFC000"/>
              </a:solidFill>
            </a:endParaRPr>
          </a:p>
          <a:p>
            <a:pPr>
              <a:buFontTx/>
              <a:buChar char="-"/>
              <a:defRPr/>
            </a:pPr>
            <a:r>
              <a:rPr lang="en-US" sz="2800" b="1" dirty="0" err="1" smtClean="0">
                <a:solidFill>
                  <a:srgbClr val="FF0000"/>
                </a:solidFill>
              </a:rPr>
              <a:t>Antimicrosomal</a:t>
            </a:r>
            <a:r>
              <a:rPr lang="uk-UA" sz="2800" b="1" dirty="0" smtClean="0">
                <a:solidFill>
                  <a:srgbClr val="FF0000"/>
                </a:solidFill>
              </a:rPr>
              <a:t> (АМС)</a:t>
            </a:r>
            <a:r>
              <a:rPr lang="en-US" sz="2800" b="1" dirty="0" smtClean="0">
                <a:solidFill>
                  <a:srgbClr val="FF0000"/>
                </a:solidFill>
              </a:rPr>
              <a:t>, </a:t>
            </a:r>
            <a:r>
              <a:rPr lang="en-US" sz="2800" b="1" dirty="0" err="1" smtClean="0">
                <a:solidFill>
                  <a:srgbClr val="FF0000"/>
                </a:solidFill>
              </a:rPr>
              <a:t>antithyroglobulin</a:t>
            </a:r>
            <a:r>
              <a:rPr lang="en-US" sz="2800" b="1" dirty="0" smtClean="0">
                <a:solidFill>
                  <a:srgbClr val="FF0000"/>
                </a:solidFill>
              </a:rPr>
              <a:t> antibodies </a:t>
            </a:r>
            <a:r>
              <a:rPr lang="uk-UA" sz="2800" b="1" dirty="0" smtClean="0">
                <a:solidFill>
                  <a:srgbClr val="FF0000"/>
                </a:solidFill>
              </a:rPr>
              <a:t> (АТТГ)  </a:t>
            </a:r>
            <a:r>
              <a:rPr lang="en-US" sz="2800" b="1" dirty="0" smtClean="0"/>
              <a:t>(</a:t>
            </a:r>
            <a:r>
              <a:rPr lang="uk-UA" sz="2800" b="1" dirty="0" smtClean="0"/>
              <a:t>підвищені при ДТЗ та </a:t>
            </a:r>
            <a:r>
              <a:rPr lang="uk-UA" sz="2800" b="1" dirty="0" err="1" smtClean="0"/>
              <a:t>аутоімунному</a:t>
            </a:r>
            <a:r>
              <a:rPr lang="uk-UA" sz="2800" b="1" dirty="0" smtClean="0"/>
              <a:t> </a:t>
            </a:r>
            <a:r>
              <a:rPr lang="uk-UA" sz="2800" b="1" dirty="0" err="1" smtClean="0"/>
              <a:t>тиреоїдіті</a:t>
            </a:r>
            <a:r>
              <a:rPr lang="uk-UA" sz="2800" b="1" dirty="0" smtClean="0"/>
              <a:t>) </a:t>
            </a:r>
          </a:p>
          <a:p>
            <a:pPr>
              <a:buFontTx/>
              <a:buChar char="-"/>
              <a:defRPr/>
            </a:pPr>
            <a:r>
              <a:rPr lang="en-US" sz="2800" b="1" dirty="0" smtClean="0">
                <a:solidFill>
                  <a:srgbClr val="FF0000"/>
                </a:solidFill>
              </a:rPr>
              <a:t>Thyroid stimulating immunoglobulin (TSI</a:t>
            </a:r>
            <a:r>
              <a:rPr lang="uk-UA" sz="2800" b="1" dirty="0" smtClean="0">
                <a:solidFill>
                  <a:srgbClr val="FF0000"/>
                </a:solidFill>
              </a:rPr>
              <a:t>/ТСІ</a:t>
            </a:r>
            <a:r>
              <a:rPr lang="en-US" sz="2800" b="1" dirty="0" smtClean="0">
                <a:solidFill>
                  <a:srgbClr val="FF0000"/>
                </a:solidFill>
              </a:rPr>
              <a:t>) </a:t>
            </a:r>
            <a:r>
              <a:rPr lang="en-US" sz="2800" b="1" dirty="0" smtClean="0"/>
              <a:t>– </a:t>
            </a:r>
            <a:r>
              <a:rPr lang="uk-UA" sz="2800" b="1" dirty="0" err="1" smtClean="0"/>
              <a:t>аутоАТ</a:t>
            </a:r>
            <a:r>
              <a:rPr lang="uk-UA" sz="2800" b="1" dirty="0" smtClean="0"/>
              <a:t> до ТТГ рецепторів ( ДТЗ)</a:t>
            </a:r>
            <a:endParaRPr lang="en-US" sz="2800" b="1" dirty="0" smtClean="0"/>
          </a:p>
          <a:p>
            <a:pPr>
              <a:buFontTx/>
              <a:buChar char="-"/>
              <a:defRPr/>
            </a:pPr>
            <a:r>
              <a:rPr lang="en-US" sz="2800" b="1" dirty="0" smtClean="0">
                <a:solidFill>
                  <a:srgbClr val="FF0000"/>
                </a:solidFill>
              </a:rPr>
              <a:t>Serum thyroglobulin </a:t>
            </a:r>
            <a:r>
              <a:rPr lang="en-US" sz="2800" b="1" dirty="0" smtClean="0"/>
              <a:t>(</a:t>
            </a:r>
            <a:r>
              <a:rPr lang="uk-UA" sz="2800" b="1" dirty="0" smtClean="0"/>
              <a:t>контроль адекватності лікування та спостереження у віддаленому періоді при раку ЩЗ) </a:t>
            </a:r>
            <a:r>
              <a:rPr lang="en-US" sz="2800" b="1" dirty="0" smtClean="0"/>
              <a:t>   </a:t>
            </a:r>
          </a:p>
          <a:p>
            <a:pPr>
              <a:buFontTx/>
              <a:buChar char="-"/>
              <a:defRPr/>
            </a:pPr>
            <a:endParaRPr lang="en-US" b="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07950" y="404813"/>
            <a:ext cx="9144000" cy="611187"/>
          </a:xfrm>
        </p:spPr>
        <p:txBody>
          <a:bodyPr/>
          <a:lstStyle/>
          <a:p>
            <a:pPr eaLnBrk="1" hangingPunct="1"/>
            <a:r>
              <a:rPr lang="uk-UA" altLang="en-US" sz="3600" b="1" smtClean="0">
                <a:cs typeface="Times New Roman" panose="02020603050405020304" pitchFamily="18" charset="0"/>
              </a:rPr>
              <a:t>Алгоритм функціональних тестів </a:t>
            </a:r>
            <a:br>
              <a:rPr lang="uk-UA" altLang="en-US" sz="3600" b="1" smtClean="0">
                <a:cs typeface="Times New Roman" panose="02020603050405020304" pitchFamily="18" charset="0"/>
              </a:rPr>
            </a:br>
            <a:r>
              <a:rPr lang="en-GB" altLang="en-US" sz="2800" b="1" smtClean="0">
                <a:cs typeface="Times New Roman" panose="02020603050405020304" pitchFamily="18" charset="0"/>
              </a:rPr>
              <a:t>(</a:t>
            </a:r>
            <a:r>
              <a:rPr lang="en-GB" altLang="en-US" sz="2800" b="1" i="1" smtClean="0">
                <a:cs typeface="Times New Roman" panose="02020603050405020304" pitchFamily="18" charset="0"/>
              </a:rPr>
              <a:t>Clin Lab Med</a:t>
            </a:r>
            <a:r>
              <a:rPr lang="en-GB" altLang="en-US" sz="2800" b="1" smtClean="0">
                <a:cs typeface="Times New Roman" panose="02020603050405020304" pitchFamily="18" charset="0"/>
              </a:rPr>
              <a:t> 13:673, 1993) </a:t>
            </a:r>
            <a:endParaRPr lang="uk-UA" altLang="en-US" sz="2800" b="1" smtClean="0">
              <a:cs typeface="Times New Roman" panose="02020603050405020304" pitchFamily="18" charset="0"/>
            </a:endParaRPr>
          </a:p>
        </p:txBody>
      </p:sp>
      <p:sp>
        <p:nvSpPr>
          <p:cNvPr id="25603" name="Rectangle 3"/>
          <p:cNvSpPr>
            <a:spLocks noGrp="1" noChangeArrowheads="1"/>
          </p:cNvSpPr>
          <p:nvPr>
            <p:ph type="body" idx="1"/>
          </p:nvPr>
        </p:nvSpPr>
        <p:spPr>
          <a:xfrm>
            <a:off x="2195513" y="1052513"/>
            <a:ext cx="6704012" cy="5105400"/>
          </a:xfrm>
        </p:spPr>
        <p:txBody>
          <a:bodyPr/>
          <a:lstStyle/>
          <a:p>
            <a:pPr eaLnBrk="1" hangingPunct="1">
              <a:buFontTx/>
              <a:buNone/>
            </a:pPr>
            <a:r>
              <a:rPr lang="en-GB" altLang="en-US" smtClean="0">
                <a:cs typeface="Times New Roman" panose="02020603050405020304" pitchFamily="18" charset="0"/>
              </a:rPr>
              <a:t>	</a:t>
            </a:r>
            <a:r>
              <a:rPr lang="uk-UA" altLang="en-US" sz="2800" b="1" smtClean="0">
                <a:solidFill>
                  <a:srgbClr val="FFC000"/>
                </a:solidFill>
                <a:cs typeface="Times New Roman" panose="02020603050405020304" pitchFamily="18" charset="0"/>
              </a:rPr>
              <a:t>Первинний тест – визначення ТТГ.</a:t>
            </a:r>
          </a:p>
          <a:p>
            <a:pPr eaLnBrk="1" hangingPunct="1">
              <a:buFontTx/>
              <a:buNone/>
            </a:pPr>
            <a:r>
              <a:rPr lang="uk-UA" altLang="en-US" smtClean="0">
                <a:cs typeface="Times New Roman" panose="02020603050405020304" pitchFamily="18" charset="0"/>
              </a:rPr>
              <a:t> </a:t>
            </a:r>
            <a:r>
              <a:rPr lang="uk-UA" altLang="en-US" b="1" smtClean="0">
                <a:cs typeface="Times New Roman" panose="02020603050405020304" pitchFamily="18" charset="0"/>
              </a:rPr>
              <a:t>Якщо норма – нема потреби в подальших обстеженнях! </a:t>
            </a:r>
          </a:p>
          <a:p>
            <a:pPr eaLnBrk="1" hangingPunct="1">
              <a:buFontTx/>
              <a:buNone/>
            </a:pPr>
            <a:r>
              <a:rPr lang="uk-UA" altLang="en-US" sz="2600" b="1" smtClean="0">
                <a:cs typeface="Times New Roman" panose="02020603050405020304" pitchFamily="18" charset="0"/>
              </a:rPr>
              <a:t>↑</a:t>
            </a:r>
            <a:r>
              <a:rPr lang="en-GB" altLang="en-US" sz="2600" b="1" smtClean="0">
                <a:solidFill>
                  <a:srgbClr val="FF0000"/>
                </a:solidFill>
                <a:cs typeface="Times New Roman" panose="02020603050405020304" pitchFamily="18" charset="0"/>
              </a:rPr>
              <a:t>sTSH</a:t>
            </a:r>
            <a:r>
              <a:rPr lang="uk-UA" altLang="en-US" sz="2600" b="1" smtClean="0">
                <a:cs typeface="Times New Roman" panose="02020603050405020304" pitchFamily="18" charset="0"/>
              </a:rPr>
              <a:t>- </a:t>
            </a:r>
            <a:r>
              <a:rPr lang="en-GB" altLang="en-US" sz="2600" b="1" smtClean="0">
                <a:cs typeface="Times New Roman" panose="02020603050405020304" pitchFamily="18" charset="0"/>
              </a:rPr>
              <a:t> </a:t>
            </a:r>
            <a:r>
              <a:rPr lang="uk-UA" altLang="en-US" sz="2600" b="1" smtClean="0">
                <a:cs typeface="Times New Roman" panose="02020603050405020304" pitchFamily="18" charset="0"/>
              </a:rPr>
              <a:t>визначаємо </a:t>
            </a:r>
            <a:r>
              <a:rPr lang="en-GB" altLang="en-US" sz="2600" b="1" smtClean="0">
                <a:cs typeface="Times New Roman" panose="02020603050405020304" pitchFamily="18" charset="0"/>
              </a:rPr>
              <a:t>FT</a:t>
            </a:r>
            <a:r>
              <a:rPr lang="en-GB" altLang="en-US" sz="2600" b="1" baseline="-30000" smtClean="0">
                <a:cs typeface="Times New Roman" panose="02020603050405020304" pitchFamily="18" charset="0"/>
              </a:rPr>
              <a:t>4</a:t>
            </a:r>
            <a:r>
              <a:rPr lang="en-GB" altLang="en-US" sz="2600" b="1" smtClean="0">
                <a:cs typeface="Times New Roman" panose="02020603050405020304" pitchFamily="18" charset="0"/>
              </a:rPr>
              <a:t>I</a:t>
            </a:r>
            <a:r>
              <a:rPr lang="uk-UA" altLang="en-US" sz="2600" b="1" smtClean="0">
                <a:cs typeface="Times New Roman" panose="02020603050405020304" pitchFamily="18" charset="0"/>
              </a:rPr>
              <a:t>, АМС АТ для підтвердження </a:t>
            </a:r>
            <a:r>
              <a:rPr lang="en-GB" altLang="en-US" sz="2600" b="1" smtClean="0">
                <a:cs typeface="Times New Roman" panose="02020603050405020304" pitchFamily="18" charset="0"/>
              </a:rPr>
              <a:t> </a:t>
            </a:r>
            <a:r>
              <a:rPr lang="uk-UA" altLang="en-US" sz="2600" b="1" smtClean="0">
                <a:solidFill>
                  <a:srgbClr val="FF0000"/>
                </a:solidFill>
                <a:cs typeface="Times New Roman" panose="02020603050405020304" pitchFamily="18" charset="0"/>
              </a:rPr>
              <a:t>гіпотиреозу</a:t>
            </a:r>
            <a:r>
              <a:rPr lang="uk-UA" altLang="en-US" sz="2600" b="1" smtClean="0">
                <a:cs typeface="Times New Roman" panose="02020603050405020304" pitchFamily="18" charset="0"/>
              </a:rPr>
              <a:t>, переважно аутоімунного  генезу</a:t>
            </a:r>
          </a:p>
          <a:p>
            <a:pPr eaLnBrk="1" hangingPunct="1">
              <a:buFontTx/>
              <a:buNone/>
            </a:pPr>
            <a:endParaRPr lang="uk-UA" altLang="en-US" sz="2600" b="1" smtClean="0">
              <a:cs typeface="Times New Roman" panose="02020603050405020304" pitchFamily="18" charset="0"/>
            </a:endParaRPr>
          </a:p>
          <a:p>
            <a:pPr eaLnBrk="1" hangingPunct="1">
              <a:buFontTx/>
              <a:buNone/>
            </a:pPr>
            <a:r>
              <a:rPr lang="en-GB" altLang="en-US" sz="2600" b="1" smtClean="0">
                <a:cs typeface="Times New Roman" panose="02020603050405020304" pitchFamily="18" charset="0"/>
              </a:rPr>
              <a:t>  </a:t>
            </a:r>
            <a:r>
              <a:rPr lang="uk-UA" altLang="en-US" sz="2600" b="1" smtClean="0">
                <a:cs typeface="Times New Roman" panose="02020603050405020304" pitchFamily="18" charset="0"/>
              </a:rPr>
              <a:t>↓</a:t>
            </a:r>
            <a:r>
              <a:rPr lang="en-GB" altLang="en-US" sz="2600" b="1" smtClean="0">
                <a:solidFill>
                  <a:srgbClr val="FF0000"/>
                </a:solidFill>
                <a:cs typeface="Times New Roman" panose="02020603050405020304" pitchFamily="18" charset="0"/>
              </a:rPr>
              <a:t>sTSH</a:t>
            </a:r>
            <a:r>
              <a:rPr lang="uk-UA" altLang="en-US" sz="2600" b="1" smtClean="0">
                <a:cs typeface="Times New Roman" panose="02020603050405020304" pitchFamily="18" charset="0"/>
              </a:rPr>
              <a:t> – визначаємо </a:t>
            </a:r>
            <a:r>
              <a:rPr lang="en-GB" altLang="en-US" sz="2600" b="1" smtClean="0">
                <a:cs typeface="Times New Roman" panose="02020603050405020304" pitchFamily="18" charset="0"/>
              </a:rPr>
              <a:t>FT</a:t>
            </a:r>
            <a:r>
              <a:rPr lang="en-GB" altLang="en-US" sz="2600" b="1" baseline="-30000" smtClean="0">
                <a:cs typeface="Times New Roman" panose="02020603050405020304" pitchFamily="18" charset="0"/>
              </a:rPr>
              <a:t>4</a:t>
            </a:r>
            <a:r>
              <a:rPr lang="en-GB" altLang="en-US" sz="2600" b="1" smtClean="0">
                <a:cs typeface="Times New Roman" panose="02020603050405020304" pitchFamily="18" charset="0"/>
              </a:rPr>
              <a:t>I </a:t>
            </a:r>
            <a:r>
              <a:rPr lang="uk-UA" altLang="en-US" sz="2600" b="1" smtClean="0">
                <a:cs typeface="Times New Roman" panose="02020603050405020304" pitchFamily="18" charset="0"/>
              </a:rPr>
              <a:t>для діагностики первинного </a:t>
            </a:r>
            <a:r>
              <a:rPr lang="uk-UA" altLang="en-US" sz="2600" b="1" smtClean="0">
                <a:solidFill>
                  <a:srgbClr val="FF0000"/>
                </a:solidFill>
                <a:cs typeface="Times New Roman" panose="02020603050405020304" pitchFamily="18" charset="0"/>
              </a:rPr>
              <a:t>гіпертиреозу </a:t>
            </a:r>
          </a:p>
          <a:p>
            <a:pPr eaLnBrk="1" hangingPunct="1">
              <a:buFontTx/>
              <a:buNone/>
            </a:pPr>
            <a:endParaRPr lang="uk-UA" altLang="en-US" sz="2600" b="1" smtClean="0">
              <a:solidFill>
                <a:srgbClr val="FF0000"/>
              </a:solidFill>
              <a:cs typeface="Times New Roman" panose="02020603050405020304" pitchFamily="18" charset="0"/>
            </a:endParaRPr>
          </a:p>
          <a:p>
            <a:pPr eaLnBrk="1" hangingPunct="1">
              <a:buFontTx/>
              <a:buNone/>
            </a:pPr>
            <a:r>
              <a:rPr lang="uk-UA" altLang="en-US" sz="2600" b="1" smtClean="0">
                <a:cs typeface="Times New Roman" panose="02020603050405020304" pitchFamily="18" charset="0"/>
              </a:rPr>
              <a:t> </a:t>
            </a:r>
            <a:r>
              <a:rPr lang="uk-UA" altLang="en-US" sz="2600" b="1" smtClean="0">
                <a:solidFill>
                  <a:srgbClr val="FFFFFF"/>
                </a:solidFill>
                <a:cs typeface="Times New Roman" panose="02020603050405020304" pitchFamily="18" charset="0"/>
              </a:rPr>
              <a:t>↓ </a:t>
            </a:r>
            <a:r>
              <a:rPr lang="en-GB" altLang="en-US" sz="2600" b="1" smtClean="0">
                <a:solidFill>
                  <a:srgbClr val="FF0000"/>
                </a:solidFill>
                <a:cs typeface="Times New Roman" panose="02020603050405020304" pitchFamily="18" charset="0"/>
              </a:rPr>
              <a:t>TSH </a:t>
            </a:r>
            <a:r>
              <a:rPr lang="uk-UA" altLang="en-US" sz="2600" b="1" smtClean="0">
                <a:solidFill>
                  <a:srgbClr val="FF0000"/>
                </a:solidFill>
                <a:cs typeface="Times New Roman" panose="02020603050405020304" pitchFamily="18" charset="0"/>
              </a:rPr>
              <a:t>, а </a:t>
            </a:r>
            <a:r>
              <a:rPr lang="en-GB" altLang="en-US" sz="2600" b="1" smtClean="0">
                <a:solidFill>
                  <a:srgbClr val="FF0000"/>
                </a:solidFill>
                <a:cs typeface="Times New Roman" panose="02020603050405020304" pitchFamily="18" charset="0"/>
              </a:rPr>
              <a:t>FT</a:t>
            </a:r>
            <a:r>
              <a:rPr lang="en-GB" altLang="en-US" sz="2600" b="1" baseline="-30000" smtClean="0">
                <a:solidFill>
                  <a:srgbClr val="FF0000"/>
                </a:solidFill>
                <a:cs typeface="Times New Roman" panose="02020603050405020304" pitchFamily="18" charset="0"/>
              </a:rPr>
              <a:t>4</a:t>
            </a:r>
            <a:r>
              <a:rPr lang="en-GB" altLang="en-US" sz="2600" b="1" smtClean="0">
                <a:solidFill>
                  <a:srgbClr val="FF0000"/>
                </a:solidFill>
                <a:cs typeface="Times New Roman" panose="02020603050405020304" pitchFamily="18" charset="0"/>
              </a:rPr>
              <a:t>I</a:t>
            </a:r>
            <a:r>
              <a:rPr lang="uk-UA" altLang="en-US" sz="2600" b="1" smtClean="0">
                <a:solidFill>
                  <a:srgbClr val="FF0000"/>
                </a:solidFill>
                <a:cs typeface="Times New Roman" panose="02020603050405020304" pitchFamily="18" charset="0"/>
              </a:rPr>
              <a:t> норма</a:t>
            </a:r>
            <a:r>
              <a:rPr lang="uk-UA" altLang="en-US" sz="2600" b="1" smtClean="0">
                <a:cs typeface="Times New Roman" panose="02020603050405020304" pitchFamily="18" charset="0"/>
              </a:rPr>
              <a:t> – слід визначити </a:t>
            </a:r>
            <a:r>
              <a:rPr lang="en-GB" altLang="en-US" sz="2600" b="1" smtClean="0">
                <a:cs typeface="Times New Roman" panose="02020603050405020304" pitchFamily="18" charset="0"/>
              </a:rPr>
              <a:t> T</a:t>
            </a:r>
            <a:r>
              <a:rPr lang="en-GB" altLang="en-US" sz="2600" b="1" baseline="-30000" smtClean="0">
                <a:cs typeface="Times New Roman" panose="02020603050405020304" pitchFamily="18" charset="0"/>
              </a:rPr>
              <a:t>3</a:t>
            </a:r>
            <a:r>
              <a:rPr lang="en-GB" altLang="en-US" sz="2600" b="1" smtClean="0">
                <a:cs typeface="Times New Roman" panose="02020603050405020304" pitchFamily="18" charset="0"/>
              </a:rPr>
              <a:t> </a:t>
            </a:r>
            <a:r>
              <a:rPr lang="uk-UA" altLang="en-US" sz="2600" b="1" smtClean="0">
                <a:cs typeface="Times New Roman" panose="02020603050405020304" pitchFamily="18" charset="0"/>
              </a:rPr>
              <a:t>для діагностики </a:t>
            </a:r>
            <a:r>
              <a:rPr lang="en-GB" altLang="en-US" sz="2600" b="1" smtClean="0">
                <a:cs typeface="Times New Roman" panose="02020603050405020304" pitchFamily="18" charset="0"/>
              </a:rPr>
              <a:t>T</a:t>
            </a:r>
            <a:r>
              <a:rPr lang="en-GB" altLang="en-US" sz="2600" b="1" baseline="-30000" smtClean="0">
                <a:cs typeface="Times New Roman" panose="02020603050405020304" pitchFamily="18" charset="0"/>
              </a:rPr>
              <a:t>3</a:t>
            </a:r>
            <a:r>
              <a:rPr lang="en-GB" altLang="en-US" sz="2600" b="1" smtClean="0">
                <a:cs typeface="Times New Roman" panose="02020603050405020304" pitchFamily="18" charset="0"/>
              </a:rPr>
              <a:t> </a:t>
            </a:r>
            <a:r>
              <a:rPr lang="uk-UA" altLang="en-US" sz="2600" b="1" smtClean="0">
                <a:solidFill>
                  <a:srgbClr val="FF0000"/>
                </a:solidFill>
                <a:cs typeface="Times New Roman" panose="02020603050405020304" pitchFamily="18" charset="0"/>
              </a:rPr>
              <a:t>тиреотоксикозу</a:t>
            </a:r>
            <a:r>
              <a:rPr lang="en-GB" altLang="en-US" sz="2600" b="1" smtClean="0">
                <a:solidFill>
                  <a:srgbClr val="FF0000"/>
                </a:solidFill>
                <a:cs typeface="Times New Roman" panose="02020603050405020304" pitchFamily="18" charset="0"/>
              </a:rPr>
              <a:t>.</a:t>
            </a:r>
            <a:r>
              <a:rPr lang="ru-RU" altLang="en-US" sz="2600" b="1" smtClean="0">
                <a:solidFill>
                  <a:srgbClr val="FF0000"/>
                </a:solidFill>
                <a:cs typeface="Times New Roman" panose="02020603050405020304" pitchFamily="18" charset="0"/>
              </a:rPr>
              <a:t> </a:t>
            </a:r>
            <a:endParaRPr lang="uk-UA" altLang="en-US" sz="2600" b="1" smtClean="0">
              <a:solidFill>
                <a:srgbClr val="FF0000"/>
              </a:solidFill>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вал 2"/>
          <p:cNvSpPr/>
          <p:nvPr/>
        </p:nvSpPr>
        <p:spPr>
          <a:xfrm>
            <a:off x="0" y="3573463"/>
            <a:ext cx="2663825" cy="234791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 name="Заголовок 3"/>
          <p:cNvSpPr>
            <a:spLocks noGrp="1"/>
          </p:cNvSpPr>
          <p:nvPr>
            <p:ph type="title"/>
          </p:nvPr>
        </p:nvSpPr>
        <p:spPr>
          <a:xfrm>
            <a:off x="179388" y="476250"/>
            <a:ext cx="8553450" cy="725488"/>
          </a:xfrm>
        </p:spPr>
        <p:txBody>
          <a:bodyPr/>
          <a:lstStyle/>
          <a:p>
            <a:pPr>
              <a:defRPr/>
            </a:pPr>
            <a:r>
              <a:rPr lang="uk-UA" sz="3000" b="1" dirty="0">
                <a:solidFill>
                  <a:srgbClr val="FFFFFF"/>
                </a:solidFill>
                <a:effectLst>
                  <a:outerShdw blurRad="38100" dist="38100" dir="2700000" algn="tl">
                    <a:srgbClr val="000000">
                      <a:alpha val="43137"/>
                    </a:srgbClr>
                  </a:outerShdw>
                </a:effectLst>
              </a:rPr>
              <a:t>Алгоритм обстеження пацієнтів із патологією ЩЗ:</a:t>
            </a:r>
            <a:endParaRPr lang="ru-RU" b="1" dirty="0">
              <a:effectLst>
                <a:outerShdw blurRad="38100" dist="38100" dir="2700000" algn="tl">
                  <a:srgbClr val="000000">
                    <a:alpha val="43137"/>
                  </a:srgbClr>
                </a:outerShdw>
              </a:effectLst>
            </a:endParaRPr>
          </a:p>
        </p:txBody>
      </p:sp>
      <p:sp>
        <p:nvSpPr>
          <p:cNvPr id="5" name="Объект 4"/>
          <p:cNvSpPr>
            <a:spLocks noGrp="1"/>
          </p:cNvSpPr>
          <p:nvPr>
            <p:ph idx="1"/>
          </p:nvPr>
        </p:nvSpPr>
        <p:spPr>
          <a:xfrm>
            <a:off x="374650" y="3811588"/>
            <a:ext cx="1914525" cy="1871662"/>
          </a:xfrm>
        </p:spPr>
        <p:txBody>
          <a:bodyPr/>
          <a:lstStyle/>
          <a:p>
            <a:pPr marL="0" indent="0" algn="just">
              <a:buFontTx/>
              <a:buNone/>
              <a:defRPr/>
            </a:pPr>
            <a:r>
              <a:rPr lang="uk-UA" sz="2000" b="1" dirty="0" smtClean="0">
                <a:cs typeface="Times New Roman" pitchFamily="18" charset="0"/>
              </a:rPr>
              <a:t>Діагностика </a:t>
            </a:r>
          </a:p>
          <a:p>
            <a:pPr marL="0" indent="0" algn="just">
              <a:buFontTx/>
              <a:buNone/>
              <a:defRPr/>
            </a:pPr>
            <a:r>
              <a:rPr lang="uk-UA" sz="2000" b="1" dirty="0" err="1" smtClean="0">
                <a:cs typeface="Times New Roman" pitchFamily="18" charset="0"/>
              </a:rPr>
              <a:t>загрудинної</a:t>
            </a:r>
            <a:r>
              <a:rPr lang="uk-UA" sz="2000" b="1" dirty="0" smtClean="0">
                <a:cs typeface="Times New Roman" pitchFamily="18" charset="0"/>
              </a:rPr>
              <a:t> </a:t>
            </a:r>
          </a:p>
          <a:p>
            <a:pPr marL="0" indent="0" algn="just">
              <a:buFontTx/>
              <a:buNone/>
              <a:defRPr/>
            </a:pPr>
            <a:r>
              <a:rPr lang="uk-UA" sz="2000" b="1" dirty="0" smtClean="0">
                <a:cs typeface="Times New Roman" pitchFamily="18" charset="0"/>
              </a:rPr>
              <a:t>локалізації</a:t>
            </a:r>
          </a:p>
          <a:p>
            <a:pPr marL="0" indent="0" algn="just">
              <a:buFontTx/>
              <a:buNone/>
              <a:defRPr/>
            </a:pPr>
            <a:r>
              <a:rPr lang="uk-UA" sz="2000" b="1" dirty="0">
                <a:cs typeface="Times New Roman" pitchFamily="18" charset="0"/>
              </a:rPr>
              <a:t>т</a:t>
            </a:r>
            <a:r>
              <a:rPr lang="uk-UA" sz="2000" b="1" dirty="0" smtClean="0">
                <a:cs typeface="Times New Roman" pitchFamily="18" charset="0"/>
              </a:rPr>
              <a:t>канини ЩЗ</a:t>
            </a:r>
            <a:endParaRPr lang="uk-UA" sz="2000" b="1" dirty="0">
              <a:cs typeface="Times New Roman" pitchFamily="18" charset="0"/>
            </a:endParaRPr>
          </a:p>
          <a:p>
            <a:pPr>
              <a:buFontTx/>
              <a:buChar char="-"/>
              <a:defRPr/>
            </a:pPr>
            <a:endParaRPr lang="en-US" sz="2800" b="1" dirty="0"/>
          </a:p>
        </p:txBody>
      </p:sp>
      <p:sp>
        <p:nvSpPr>
          <p:cNvPr id="6" name="Объект 4"/>
          <p:cNvSpPr txBox="1">
            <a:spLocks/>
          </p:cNvSpPr>
          <p:nvPr/>
        </p:nvSpPr>
        <p:spPr bwMode="auto">
          <a:xfrm>
            <a:off x="3492500" y="1700213"/>
            <a:ext cx="5472113" cy="4581525"/>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lr>
                <a:schemeClr val="tx1"/>
              </a:buClr>
              <a:buSzPct val="10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100000"/>
              <a:buChar char="•"/>
              <a:defRPr sz="2400">
                <a:solidFill>
                  <a:schemeClr val="tx1"/>
                </a:solidFill>
                <a:latin typeface="+mn-lt"/>
                <a:cs typeface="+mn-cs"/>
              </a:defRPr>
            </a:lvl2pPr>
            <a:lvl3pPr marL="1143000" indent="-228600" algn="l" rtl="0" eaLnBrk="0" fontAlgn="base" hangingPunct="0">
              <a:spcBef>
                <a:spcPct val="20000"/>
              </a:spcBef>
              <a:spcAft>
                <a:spcPct val="0"/>
              </a:spcAft>
              <a:buClr>
                <a:schemeClr val="tx1"/>
              </a:buClr>
              <a:buSzPct val="100000"/>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100000"/>
              <a:buChar char="•"/>
              <a:defRPr sz="2400">
                <a:solidFill>
                  <a:schemeClr val="tx1"/>
                </a:solidFill>
                <a:latin typeface="+mn-lt"/>
                <a:cs typeface="+mn-cs"/>
              </a:defRPr>
            </a:lvl4pPr>
            <a:lvl5pPr marL="2057400" indent="-228600" algn="l" rtl="0" eaLnBrk="0" fontAlgn="base" hangingPunct="0">
              <a:spcBef>
                <a:spcPct val="20000"/>
              </a:spcBef>
              <a:spcAft>
                <a:spcPct val="0"/>
              </a:spcAft>
              <a:buClr>
                <a:schemeClr val="tx1"/>
              </a:buClr>
              <a:buSzPct val="100000"/>
              <a:buChar char="•"/>
              <a:defRPr sz="2400">
                <a:solidFill>
                  <a:schemeClr val="tx1"/>
                </a:solidFill>
                <a:latin typeface="+mn-lt"/>
                <a:cs typeface="+mn-cs"/>
              </a:defRPr>
            </a:lvl5pPr>
            <a:lvl6pPr marL="2514600" indent="-228600" algn="l" rtl="0" fontAlgn="base">
              <a:spcBef>
                <a:spcPct val="20000"/>
              </a:spcBef>
              <a:spcAft>
                <a:spcPct val="0"/>
              </a:spcAft>
              <a:buClr>
                <a:schemeClr val="tx1"/>
              </a:buClr>
              <a:buSzPct val="100000"/>
              <a:buChar char="•"/>
              <a:defRPr sz="2400">
                <a:solidFill>
                  <a:schemeClr val="tx1"/>
                </a:solidFill>
                <a:latin typeface="+mn-lt"/>
                <a:cs typeface="+mn-cs"/>
              </a:defRPr>
            </a:lvl6pPr>
            <a:lvl7pPr marL="2971800" indent="-228600" algn="l" rtl="0" fontAlgn="base">
              <a:spcBef>
                <a:spcPct val="20000"/>
              </a:spcBef>
              <a:spcAft>
                <a:spcPct val="0"/>
              </a:spcAft>
              <a:buClr>
                <a:schemeClr val="tx1"/>
              </a:buClr>
              <a:buSzPct val="100000"/>
              <a:buChar char="•"/>
              <a:defRPr sz="2400">
                <a:solidFill>
                  <a:schemeClr val="tx1"/>
                </a:solidFill>
                <a:latin typeface="+mn-lt"/>
                <a:cs typeface="+mn-cs"/>
              </a:defRPr>
            </a:lvl7pPr>
            <a:lvl8pPr marL="3429000" indent="-228600" algn="l" rtl="0" fontAlgn="base">
              <a:spcBef>
                <a:spcPct val="20000"/>
              </a:spcBef>
              <a:spcAft>
                <a:spcPct val="0"/>
              </a:spcAft>
              <a:buClr>
                <a:schemeClr val="tx1"/>
              </a:buClr>
              <a:buSzPct val="100000"/>
              <a:buChar char="•"/>
              <a:defRPr sz="2400">
                <a:solidFill>
                  <a:schemeClr val="tx1"/>
                </a:solidFill>
                <a:latin typeface="+mn-lt"/>
                <a:cs typeface="+mn-cs"/>
              </a:defRPr>
            </a:lvl8pPr>
            <a:lvl9pPr marL="3886200" indent="-228600" algn="l" rtl="0" fontAlgn="base">
              <a:spcBef>
                <a:spcPct val="20000"/>
              </a:spcBef>
              <a:spcAft>
                <a:spcPct val="0"/>
              </a:spcAft>
              <a:buClr>
                <a:schemeClr val="tx1"/>
              </a:buClr>
              <a:buSzPct val="100000"/>
              <a:buChar char="•"/>
              <a:defRPr sz="2400">
                <a:solidFill>
                  <a:schemeClr val="tx1"/>
                </a:solidFill>
                <a:latin typeface="+mn-lt"/>
                <a:cs typeface="+mn-cs"/>
              </a:defRPr>
            </a:lvl9pPr>
          </a:lstStyle>
          <a:p>
            <a:pPr>
              <a:buFont typeface="Wingdings" pitchFamily="2" charset="2"/>
              <a:buChar char="q"/>
              <a:defRPr/>
            </a:pPr>
            <a:r>
              <a:rPr lang="uk-UA" sz="2800" b="1" dirty="0" smtClean="0">
                <a:solidFill>
                  <a:srgbClr val="FFC000"/>
                </a:solidFill>
              </a:rPr>
              <a:t>Методи </a:t>
            </a:r>
            <a:r>
              <a:rPr lang="uk-UA" sz="2800" b="1" dirty="0" err="1" smtClean="0">
                <a:solidFill>
                  <a:srgbClr val="FFC000"/>
                </a:solidFill>
              </a:rPr>
              <a:t>візуалізаціі</a:t>
            </a:r>
            <a:r>
              <a:rPr lang="uk-UA" sz="2800" b="1" dirty="0" smtClean="0">
                <a:solidFill>
                  <a:srgbClr val="FFC000"/>
                </a:solidFill>
              </a:rPr>
              <a:t> ЩЗ</a:t>
            </a:r>
            <a:endParaRPr lang="en-US" sz="2800" b="1" dirty="0" smtClean="0">
              <a:solidFill>
                <a:srgbClr val="FFC000"/>
              </a:solidFill>
            </a:endParaRPr>
          </a:p>
          <a:p>
            <a:pPr marL="0" indent="0">
              <a:buFontTx/>
              <a:buNone/>
              <a:defRPr/>
            </a:pPr>
            <a:endParaRPr lang="en-US" sz="2800" b="1" dirty="0" smtClean="0">
              <a:solidFill>
                <a:srgbClr val="FFC000"/>
              </a:solidFill>
            </a:endParaRPr>
          </a:p>
          <a:p>
            <a:pPr>
              <a:buFontTx/>
              <a:buChar char="-"/>
              <a:defRPr/>
            </a:pPr>
            <a:r>
              <a:rPr lang="uk-UA" sz="2800" b="1" dirty="0" smtClean="0"/>
              <a:t>УСГ</a:t>
            </a:r>
            <a:endParaRPr lang="en-US" sz="2800" b="1" dirty="0" smtClean="0"/>
          </a:p>
          <a:p>
            <a:pPr>
              <a:buFontTx/>
              <a:buChar char="-"/>
              <a:defRPr/>
            </a:pPr>
            <a:r>
              <a:rPr lang="uk-UA" sz="2800" b="1" dirty="0" smtClean="0"/>
              <a:t>Радіоізотопне сканування</a:t>
            </a:r>
            <a:endParaRPr lang="en-US" sz="2800" b="1" dirty="0" smtClean="0"/>
          </a:p>
          <a:p>
            <a:pPr>
              <a:buFontTx/>
              <a:buChar char="-"/>
              <a:defRPr/>
            </a:pPr>
            <a:r>
              <a:rPr lang="uk-UA" sz="2800" b="1" dirty="0" smtClean="0"/>
              <a:t>Рентген обстеження</a:t>
            </a:r>
            <a:endParaRPr lang="en-US" sz="2800" b="1" dirty="0" smtClean="0"/>
          </a:p>
          <a:p>
            <a:pPr>
              <a:buFontTx/>
              <a:buChar char="-"/>
              <a:defRPr/>
            </a:pPr>
            <a:r>
              <a:rPr lang="uk-UA" sz="2800" b="1" dirty="0" smtClean="0"/>
              <a:t>КТ</a:t>
            </a:r>
            <a:endParaRPr lang="en-US" sz="2800" b="1" dirty="0" smtClean="0"/>
          </a:p>
          <a:p>
            <a:pPr>
              <a:buFontTx/>
              <a:buChar char="-"/>
              <a:defRPr/>
            </a:pPr>
            <a:r>
              <a:rPr lang="uk-UA" sz="2800" b="1" dirty="0" smtClean="0"/>
              <a:t>МРТ</a:t>
            </a:r>
            <a:endParaRPr lang="en-US" sz="2800" b="1" dirty="0"/>
          </a:p>
        </p:txBody>
      </p:sp>
      <p:sp>
        <p:nvSpPr>
          <p:cNvPr id="2" name="Левая фигурная скобка 1"/>
          <p:cNvSpPr/>
          <p:nvPr/>
        </p:nvSpPr>
        <p:spPr>
          <a:xfrm>
            <a:off x="2700338" y="3738563"/>
            <a:ext cx="792162" cy="2017712"/>
          </a:xfrm>
          <a:prstGeom prst="leftBrace">
            <a:avLst>
              <a:gd name="adj1" fmla="val 46375"/>
              <a:gd name="adj2" fmla="val 49313"/>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ru-RU" sz="8000" b="1" i="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79388" y="188913"/>
            <a:ext cx="9144000" cy="611187"/>
          </a:xfrm>
        </p:spPr>
        <p:txBody>
          <a:bodyPr/>
          <a:lstStyle/>
          <a:p>
            <a:pPr eaLnBrk="1" hangingPunct="1"/>
            <a:r>
              <a:rPr lang="uk-UA" altLang="en-US" sz="3600" b="1" smtClean="0">
                <a:cs typeface="Times New Roman" panose="02020603050405020304" pitchFamily="18" charset="0"/>
              </a:rPr>
              <a:t>УСГ ЩЗ</a:t>
            </a:r>
          </a:p>
        </p:txBody>
      </p:sp>
      <p:sp>
        <p:nvSpPr>
          <p:cNvPr id="27651" name="Rectangle 3"/>
          <p:cNvSpPr>
            <a:spLocks noGrp="1" noChangeArrowheads="1"/>
          </p:cNvSpPr>
          <p:nvPr>
            <p:ph type="body" idx="1"/>
          </p:nvPr>
        </p:nvSpPr>
        <p:spPr>
          <a:xfrm>
            <a:off x="2843213" y="981075"/>
            <a:ext cx="6148387" cy="5724525"/>
          </a:xfrm>
        </p:spPr>
        <p:txBody>
          <a:bodyPr/>
          <a:lstStyle/>
          <a:p>
            <a:pPr algn="just" eaLnBrk="1" hangingPunct="1">
              <a:lnSpc>
                <a:spcPct val="90000"/>
              </a:lnSpc>
              <a:buFontTx/>
              <a:buNone/>
            </a:pPr>
            <a:r>
              <a:rPr lang="en-GB" altLang="en-US" b="1" smtClean="0">
                <a:cs typeface="Times New Roman" panose="02020603050405020304" pitchFamily="18" charset="0"/>
              </a:rPr>
              <a:t>	</a:t>
            </a:r>
            <a:r>
              <a:rPr lang="en-GB" altLang="en-US" sz="2500" b="1" smtClean="0">
                <a:solidFill>
                  <a:srgbClr val="FFC000"/>
                </a:solidFill>
                <a:cs typeface="Times New Roman" panose="02020603050405020304" pitchFamily="18" charset="0"/>
              </a:rPr>
              <a:t>Thyroid ultrasonography with high-frequency </a:t>
            </a:r>
            <a:r>
              <a:rPr lang="en-GB" altLang="en-US" sz="2500" b="1" smtClean="0">
                <a:cs typeface="Times New Roman" panose="02020603050405020304" pitchFamily="18" charset="0"/>
              </a:rPr>
              <a:t>(7.5-10.0 MHz) </a:t>
            </a:r>
            <a:r>
              <a:rPr lang="uk-UA" altLang="en-US" sz="2500" b="1" smtClean="0">
                <a:cs typeface="Times New Roman" panose="02020603050405020304" pitchFamily="18" charset="0"/>
              </a:rPr>
              <a:t>визначення обєму залози кількості та характеру вузлів, вторинних ознак малігнізації :</a:t>
            </a:r>
          </a:p>
          <a:p>
            <a:pPr algn="just" eaLnBrk="1" hangingPunct="1">
              <a:lnSpc>
                <a:spcPct val="90000"/>
              </a:lnSpc>
              <a:buFontTx/>
              <a:buNone/>
            </a:pPr>
            <a:endParaRPr lang="uk-UA" altLang="en-US" sz="2500" b="1" smtClean="0">
              <a:cs typeface="Times New Roman" panose="02020603050405020304" pitchFamily="18" charset="0"/>
            </a:endParaRPr>
          </a:p>
          <a:p>
            <a:pPr algn="just" eaLnBrk="1" hangingPunct="1">
              <a:lnSpc>
                <a:spcPct val="90000"/>
              </a:lnSpc>
              <a:buFontTx/>
              <a:buNone/>
            </a:pPr>
            <a:r>
              <a:rPr lang="uk-UA" altLang="en-US" sz="2500" b="1" smtClean="0">
                <a:cs typeface="Times New Roman" panose="02020603050405020304" pitchFamily="18" charset="0"/>
              </a:rPr>
              <a:t>-гіпоехогенність</a:t>
            </a:r>
          </a:p>
          <a:p>
            <a:pPr algn="just" eaLnBrk="1" hangingPunct="1">
              <a:lnSpc>
                <a:spcPct val="90000"/>
              </a:lnSpc>
              <a:buFontTx/>
              <a:buNone/>
            </a:pPr>
            <a:r>
              <a:rPr lang="uk-UA" altLang="en-US" sz="2500" b="1" smtClean="0">
                <a:cs typeface="Times New Roman" panose="02020603050405020304" pitchFamily="18" charset="0"/>
              </a:rPr>
              <a:t>-нечіткість контурів</a:t>
            </a:r>
          </a:p>
          <a:p>
            <a:pPr algn="just" eaLnBrk="1" hangingPunct="1">
              <a:lnSpc>
                <a:spcPct val="90000"/>
              </a:lnSpc>
              <a:buFontTx/>
              <a:buNone/>
            </a:pPr>
            <a:r>
              <a:rPr lang="uk-UA" altLang="en-US" sz="2500" b="1" smtClean="0">
                <a:cs typeface="Times New Roman" panose="02020603050405020304" pitchFamily="18" charset="0"/>
              </a:rPr>
              <a:t>-мікрокальцинати.</a:t>
            </a:r>
          </a:p>
          <a:p>
            <a:pPr algn="just" eaLnBrk="1" hangingPunct="1">
              <a:lnSpc>
                <a:spcPct val="90000"/>
              </a:lnSpc>
              <a:buFontTx/>
              <a:buNone/>
            </a:pPr>
            <a:r>
              <a:rPr lang="en-GB" altLang="en-US" sz="2500" b="1" smtClean="0">
                <a:cs typeface="Times New Roman" panose="02020603050405020304" pitchFamily="18" charset="0"/>
              </a:rPr>
              <a:t> </a:t>
            </a:r>
          </a:p>
          <a:p>
            <a:pPr algn="just" eaLnBrk="1" hangingPunct="1">
              <a:lnSpc>
                <a:spcPct val="90000"/>
              </a:lnSpc>
              <a:buFontTx/>
              <a:buNone/>
            </a:pPr>
            <a:r>
              <a:rPr lang="en-GB" altLang="en-US" sz="2500" b="1" smtClean="0">
                <a:cs typeface="Times New Roman" panose="02020603050405020304" pitchFamily="18" charset="0"/>
              </a:rPr>
              <a:t>	</a:t>
            </a:r>
            <a:r>
              <a:rPr lang="uk-UA" altLang="en-US" sz="2500" b="1" smtClean="0">
                <a:solidFill>
                  <a:srgbClr val="FFC000"/>
                </a:solidFill>
                <a:cs typeface="Times New Roman" panose="02020603050405020304" pitchFamily="18" charset="0"/>
              </a:rPr>
              <a:t>ТАПБ та пункційна аспірація кіст ЩЗ </a:t>
            </a:r>
            <a:r>
              <a:rPr lang="uk-UA" altLang="en-US" sz="2500" b="1" smtClean="0">
                <a:cs typeface="Times New Roman" panose="02020603050405020304" pitchFamily="18" charset="0"/>
              </a:rPr>
              <a:t> під контролем УСГ </a:t>
            </a:r>
          </a:p>
          <a:p>
            <a:pPr algn="just" eaLnBrk="1" hangingPunct="1">
              <a:lnSpc>
                <a:spcPct val="90000"/>
              </a:lnSpc>
              <a:buFontTx/>
              <a:buNone/>
            </a:pPr>
            <a:r>
              <a:rPr lang="uk-UA" altLang="en-US" sz="2500" b="1" smtClean="0">
                <a:cs typeface="Times New Roman" panose="02020603050405020304" pitchFamily="18" charset="0"/>
              </a:rPr>
              <a:t>Малігнізація кіст ≥ </a:t>
            </a:r>
            <a:r>
              <a:rPr lang="en-GB" altLang="en-US" sz="2500" b="1" smtClean="0">
                <a:cs typeface="Times New Roman" panose="02020603050405020304" pitchFamily="18" charset="0"/>
              </a:rPr>
              <a:t>3 cm</a:t>
            </a:r>
            <a:r>
              <a:rPr lang="uk-UA" altLang="en-US" sz="2500" b="1" smtClean="0">
                <a:cs typeface="Times New Roman" panose="02020603050405020304" pitchFamily="18" charset="0"/>
              </a:rPr>
              <a:t> – до 14%!!!</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8674" name="Picture 3" descr="5_1_3"/>
          <p:cNvPicPr>
            <a:picLocks noChangeAspect="1" noChangeArrowheads="1"/>
          </p:cNvPicPr>
          <p:nvPr/>
        </p:nvPicPr>
        <p:blipFill>
          <a:blip r:embed="rId2">
            <a:lum bright="34000" contrast="40000"/>
            <a:extLst>
              <a:ext uri="{28A0092B-C50C-407E-A947-70E740481C1C}">
                <a14:useLocalDpi xmlns:a14="http://schemas.microsoft.com/office/drawing/2010/main" val="0"/>
              </a:ext>
            </a:extLst>
          </a:blip>
          <a:srcRect t="5882"/>
          <a:stretch>
            <a:fillRect/>
          </a:stretch>
        </p:blipFill>
        <p:spPr bwMode="auto">
          <a:xfrm>
            <a:off x="395288" y="852488"/>
            <a:ext cx="8074025" cy="584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2"/>
          <p:cNvSpPr>
            <a:spLocks noGrp="1" noChangeArrowheads="1"/>
          </p:cNvSpPr>
          <p:nvPr>
            <p:ph type="title"/>
          </p:nvPr>
        </p:nvSpPr>
        <p:spPr>
          <a:xfrm>
            <a:off x="323850" y="30163"/>
            <a:ext cx="6248400" cy="655637"/>
          </a:xfrm>
        </p:spPr>
        <p:txBody>
          <a:bodyPr/>
          <a:lstStyle/>
          <a:p>
            <a:pPr eaLnBrk="1" hangingPunct="1"/>
            <a:r>
              <a:rPr lang="uk-UA" altLang="en-US" sz="3600" b="1" smtClean="0"/>
              <a:t>Вузловий зоб</a:t>
            </a:r>
            <a:endParaRPr lang="ru-RU" altLang="en-US" sz="3600" b="1"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9698" name="Picture 3" descr="5_1_4"/>
          <p:cNvPicPr>
            <a:picLocks noChangeAspect="1" noChangeArrowheads="1"/>
          </p:cNvPicPr>
          <p:nvPr/>
        </p:nvPicPr>
        <p:blipFill>
          <a:blip r:embed="rId2">
            <a:lum bright="16000"/>
            <a:extLst>
              <a:ext uri="{28A0092B-C50C-407E-A947-70E740481C1C}">
                <a14:useLocalDpi xmlns:a14="http://schemas.microsoft.com/office/drawing/2010/main" val="0"/>
              </a:ext>
            </a:extLst>
          </a:blip>
          <a:srcRect t="6982"/>
          <a:stretch>
            <a:fillRect/>
          </a:stretch>
        </p:blipFill>
        <p:spPr bwMode="auto">
          <a:xfrm>
            <a:off x="250825" y="1341438"/>
            <a:ext cx="8137525"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2"/>
          <p:cNvSpPr>
            <a:spLocks noGrp="1" noChangeArrowheads="1"/>
          </p:cNvSpPr>
          <p:nvPr>
            <p:ph type="title"/>
          </p:nvPr>
        </p:nvSpPr>
        <p:spPr>
          <a:xfrm>
            <a:off x="312738" y="36513"/>
            <a:ext cx="6103937" cy="655637"/>
          </a:xfrm>
        </p:spPr>
        <p:txBody>
          <a:bodyPr/>
          <a:lstStyle/>
          <a:p>
            <a:pPr eaLnBrk="1" hangingPunct="1"/>
            <a:r>
              <a:rPr lang="uk-UA" altLang="en-US" b="1" smtClean="0"/>
              <a:t>Кіста ЩЗ</a:t>
            </a:r>
            <a:endParaRPr lang="ru-RU" altLang="en-US" b="1"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188913"/>
            <a:ext cx="9144000" cy="685800"/>
          </a:xfrm>
        </p:spPr>
        <p:txBody>
          <a:bodyPr/>
          <a:lstStyle/>
          <a:p>
            <a:pPr eaLnBrk="1" hangingPunct="1"/>
            <a:r>
              <a:rPr lang="uk-UA" altLang="en-US" sz="4400" b="1" smtClean="0">
                <a:cs typeface="Times New Roman" panose="02020603050405020304" pitchFamily="18" charset="0"/>
              </a:rPr>
              <a:t>Радіоізотопне сканування</a:t>
            </a:r>
          </a:p>
        </p:txBody>
      </p:sp>
      <p:sp>
        <p:nvSpPr>
          <p:cNvPr id="31747" name="Rectangle 3"/>
          <p:cNvSpPr>
            <a:spLocks noGrp="1" noChangeArrowheads="1"/>
          </p:cNvSpPr>
          <p:nvPr>
            <p:ph type="body" idx="1"/>
          </p:nvPr>
        </p:nvSpPr>
        <p:spPr>
          <a:xfrm>
            <a:off x="2627313" y="908050"/>
            <a:ext cx="6321425" cy="5505450"/>
          </a:xfrm>
        </p:spPr>
        <p:txBody>
          <a:bodyPr/>
          <a:lstStyle/>
          <a:p>
            <a:pPr algn="just" eaLnBrk="1" hangingPunct="1">
              <a:buFont typeface="Wingdings" pitchFamily="2" charset="2"/>
              <a:buChar char="§"/>
              <a:defRPr/>
            </a:pPr>
            <a:r>
              <a:rPr lang="en-GB" b="1" dirty="0" smtClean="0">
                <a:solidFill>
                  <a:srgbClr val="FFC000"/>
                </a:solidFill>
                <a:cs typeface="Times New Roman" pitchFamily="18" charset="0"/>
              </a:rPr>
              <a:t>Technetium thyroid scanning </a:t>
            </a:r>
            <a:r>
              <a:rPr lang="en-GB" b="1" dirty="0" smtClean="0">
                <a:cs typeface="Times New Roman" pitchFamily="18" charset="0"/>
              </a:rPr>
              <a:t>20</a:t>
            </a:r>
            <a:r>
              <a:rPr lang="uk-UA" b="1" dirty="0" err="1" smtClean="0">
                <a:cs typeface="Times New Roman" pitchFamily="18" charset="0"/>
              </a:rPr>
              <a:t>хв</a:t>
            </a:r>
            <a:r>
              <a:rPr lang="uk-UA" b="1" dirty="0" smtClean="0">
                <a:cs typeface="Times New Roman" pitchFamily="18" charset="0"/>
              </a:rPr>
              <a:t> після в/</a:t>
            </a:r>
            <a:r>
              <a:rPr lang="uk-UA" b="1" dirty="0" err="1" smtClean="0">
                <a:cs typeface="Times New Roman" pitchFamily="18" charset="0"/>
              </a:rPr>
              <a:t>в</a:t>
            </a:r>
            <a:r>
              <a:rPr lang="uk-UA" b="1" dirty="0" smtClean="0">
                <a:cs typeface="Times New Roman" pitchFamily="18" charset="0"/>
              </a:rPr>
              <a:t> введення </a:t>
            </a:r>
            <a:r>
              <a:rPr lang="en-GB" b="1" dirty="0" smtClean="0">
                <a:cs typeface="Times New Roman" pitchFamily="18" charset="0"/>
              </a:rPr>
              <a:t>technetium-99m (</a:t>
            </a:r>
            <a:r>
              <a:rPr lang="en-GB" b="1" baseline="30000" dirty="0" smtClean="0">
                <a:cs typeface="Times New Roman" pitchFamily="18" charset="0"/>
              </a:rPr>
              <a:t>99m</a:t>
            </a:r>
            <a:r>
              <a:rPr lang="en-GB" b="1" dirty="0" smtClean="0">
                <a:cs typeface="Times New Roman" pitchFamily="18" charset="0"/>
              </a:rPr>
              <a:t>Tc) </a:t>
            </a:r>
            <a:r>
              <a:rPr lang="uk-UA" b="1" dirty="0" smtClean="0">
                <a:cs typeface="Times New Roman" pitchFamily="18" charset="0"/>
              </a:rPr>
              <a:t>– визначення розмірів, локалізації ЩЗ, диференціація </a:t>
            </a:r>
            <a:r>
              <a:rPr lang="uk-UA" b="1" dirty="0" err="1" smtClean="0">
                <a:cs typeface="Times New Roman" pitchFamily="18" charset="0"/>
              </a:rPr>
              <a:t>солітарних</a:t>
            </a:r>
            <a:r>
              <a:rPr lang="uk-UA" b="1" dirty="0" smtClean="0">
                <a:cs typeface="Times New Roman" pitchFamily="18" charset="0"/>
              </a:rPr>
              <a:t> функціональних вузлів із </a:t>
            </a:r>
            <a:r>
              <a:rPr lang="uk-UA" b="1" dirty="0" err="1" smtClean="0">
                <a:cs typeface="Times New Roman" pitchFamily="18" charset="0"/>
              </a:rPr>
              <a:t>багатовузловим</a:t>
            </a:r>
            <a:r>
              <a:rPr lang="uk-UA" b="1" dirty="0" smtClean="0">
                <a:cs typeface="Times New Roman" pitchFamily="18" charset="0"/>
              </a:rPr>
              <a:t> зобом та ДТЗ.</a:t>
            </a:r>
          </a:p>
          <a:p>
            <a:pPr algn="just" eaLnBrk="1" hangingPunct="1">
              <a:buFont typeface="Wingdings" pitchFamily="2" charset="2"/>
              <a:buChar char="§"/>
              <a:defRPr/>
            </a:pPr>
            <a:r>
              <a:rPr lang="uk-UA" b="1" dirty="0" err="1" smtClean="0">
                <a:cs typeface="Times New Roman" pitchFamily="18" charset="0"/>
              </a:rPr>
              <a:t>Гіпофункціональні</a:t>
            </a:r>
            <a:r>
              <a:rPr lang="uk-UA" b="1" dirty="0" smtClean="0">
                <a:cs typeface="Times New Roman" pitchFamily="18" charset="0"/>
              </a:rPr>
              <a:t> зони </a:t>
            </a:r>
            <a:r>
              <a:rPr lang="en-GB" b="1" dirty="0" smtClean="0">
                <a:cs typeface="Times New Roman" pitchFamily="18" charset="0"/>
              </a:rPr>
              <a:t>(</a:t>
            </a:r>
            <a:r>
              <a:rPr lang="uk-UA" b="1" dirty="0" smtClean="0">
                <a:cs typeface="Times New Roman" pitchFamily="18" charset="0"/>
              </a:rPr>
              <a:t>кісти, неоплазми, </a:t>
            </a:r>
            <a:r>
              <a:rPr lang="uk-UA" b="1" dirty="0" err="1" smtClean="0">
                <a:cs typeface="Times New Roman" pitchFamily="18" charset="0"/>
              </a:rPr>
              <a:t>аутоімунні</a:t>
            </a:r>
            <a:r>
              <a:rPr lang="uk-UA" b="1" dirty="0" smtClean="0">
                <a:cs typeface="Times New Roman" pitchFamily="18" charset="0"/>
              </a:rPr>
              <a:t> вузли </a:t>
            </a:r>
            <a:r>
              <a:rPr lang="en-GB" b="1" dirty="0" smtClean="0">
                <a:cs typeface="Times New Roman" pitchFamily="18" charset="0"/>
              </a:rPr>
              <a:t>«</a:t>
            </a:r>
            <a:r>
              <a:rPr lang="uk-UA" b="1" dirty="0" smtClean="0">
                <a:cs typeface="Times New Roman" pitchFamily="18" charset="0"/>
              </a:rPr>
              <a:t>холодні»</a:t>
            </a:r>
            <a:r>
              <a:rPr lang="uk-UA" b="1" dirty="0">
                <a:cs typeface="Times New Roman" pitchFamily="18" charset="0"/>
              </a:rPr>
              <a:t> </a:t>
            </a:r>
            <a:r>
              <a:rPr lang="uk-UA" b="1" dirty="0" smtClean="0">
                <a:cs typeface="Times New Roman" pitchFamily="18" charset="0"/>
              </a:rPr>
              <a:t>вузли, ділянки з підвищенням </a:t>
            </a:r>
            <a:r>
              <a:rPr lang="uk-UA" b="1" dirty="0" err="1" smtClean="0">
                <a:cs typeface="Times New Roman" pitchFamily="18" charset="0"/>
              </a:rPr>
              <a:t>ситнетичної</a:t>
            </a:r>
            <a:r>
              <a:rPr lang="uk-UA" b="1" dirty="0" smtClean="0">
                <a:cs typeface="Times New Roman" pitchFamily="18" charset="0"/>
              </a:rPr>
              <a:t> функції – «гарячі» вузли</a:t>
            </a:r>
            <a:r>
              <a:rPr lang="en-GB" dirty="0" smtClean="0">
                <a:cs typeface="Times New Roman" pitchFamily="18" charset="0"/>
              </a:rPr>
              <a:t>.</a:t>
            </a:r>
            <a:endParaRPr lang="uk-UA" dirty="0" smtClean="0">
              <a:cs typeface="Times New Roman" pitchFamily="18" charset="0"/>
            </a:endParaRPr>
          </a:p>
          <a:p>
            <a:pPr algn="just" eaLnBrk="1" hangingPunct="1">
              <a:buFont typeface="Wingdings" pitchFamily="2" charset="2"/>
              <a:buChar char="§"/>
              <a:defRPr/>
            </a:pPr>
            <a:endParaRPr lang="uk-UA" dirty="0">
              <a:cs typeface="Times New Roman" pitchFamily="18" charset="0"/>
            </a:endParaRPr>
          </a:p>
          <a:p>
            <a:pPr marL="0" indent="0" algn="just" eaLnBrk="1" hangingPunct="1">
              <a:buFontTx/>
              <a:buNone/>
              <a:defRPr/>
            </a:pPr>
            <a:r>
              <a:rPr lang="uk-UA" dirty="0">
                <a:solidFill>
                  <a:srgbClr val="FFC000"/>
                </a:solidFill>
                <a:cs typeface="Times New Roman" pitchFamily="18" charset="0"/>
              </a:rPr>
              <a:t>М</a:t>
            </a:r>
            <a:r>
              <a:rPr lang="uk-UA" dirty="0" smtClean="0">
                <a:solidFill>
                  <a:srgbClr val="FFC000"/>
                </a:solidFill>
                <a:cs typeface="Times New Roman" pitchFamily="18" charset="0"/>
              </a:rPr>
              <a:t>алігнізація переважно характерна  для «холодних» вузлів</a:t>
            </a:r>
            <a:endParaRPr lang="en-GB" dirty="0" smtClean="0">
              <a:solidFill>
                <a:srgbClr val="FFC000"/>
              </a:solidFill>
              <a:cs typeface="Times New Roman" pitchFamily="18"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0"/>
            <a:ext cx="9144000" cy="685800"/>
          </a:xfrm>
        </p:spPr>
        <p:txBody>
          <a:bodyPr/>
          <a:lstStyle/>
          <a:p>
            <a:pPr eaLnBrk="1" hangingPunct="1"/>
            <a:r>
              <a:rPr lang="uk-UA" altLang="en-US" sz="4400" b="1" smtClean="0">
                <a:solidFill>
                  <a:srgbClr val="FFFFFF"/>
                </a:solidFill>
                <a:cs typeface="Times New Roman" panose="02020603050405020304" pitchFamily="18" charset="0"/>
              </a:rPr>
              <a:t>Радіоізотопне сканування</a:t>
            </a:r>
            <a:endParaRPr lang="uk-UA" altLang="en-US" sz="4400" b="1" smtClean="0">
              <a:cs typeface="Times New Roman" panose="02020603050405020304" pitchFamily="18" charset="0"/>
            </a:endParaRPr>
          </a:p>
        </p:txBody>
      </p:sp>
      <p:sp>
        <p:nvSpPr>
          <p:cNvPr id="32771" name="Rectangle 3"/>
          <p:cNvSpPr>
            <a:spLocks noGrp="1" noChangeArrowheads="1"/>
          </p:cNvSpPr>
          <p:nvPr>
            <p:ph type="body" idx="1"/>
          </p:nvPr>
        </p:nvSpPr>
        <p:spPr>
          <a:xfrm>
            <a:off x="2268538" y="1125538"/>
            <a:ext cx="6751637" cy="5505450"/>
          </a:xfrm>
        </p:spPr>
        <p:txBody>
          <a:bodyPr/>
          <a:lstStyle/>
          <a:p>
            <a:pPr eaLnBrk="1" hangingPunct="1">
              <a:buFont typeface="Wingdings" pitchFamily="2" charset="2"/>
              <a:buChar char="§"/>
              <a:defRPr/>
            </a:pPr>
            <a:r>
              <a:rPr lang="en-GB" sz="2600" b="1" baseline="30000" dirty="0" smtClean="0">
                <a:solidFill>
                  <a:srgbClr val="FFC000"/>
                </a:solidFill>
                <a:cs typeface="Times New Roman" pitchFamily="18" charset="0"/>
              </a:rPr>
              <a:t>99m</a:t>
            </a:r>
            <a:r>
              <a:rPr lang="en-GB" sz="2600" b="1" dirty="0" smtClean="0">
                <a:solidFill>
                  <a:srgbClr val="FFC000"/>
                </a:solidFill>
                <a:cs typeface="Times New Roman" pitchFamily="18" charset="0"/>
              </a:rPr>
              <a:t>Tc</a:t>
            </a:r>
            <a:r>
              <a:rPr lang="en-GB" sz="2600" b="1" dirty="0" smtClean="0">
                <a:cs typeface="Times New Roman" pitchFamily="18" charset="0"/>
              </a:rPr>
              <a:t> thyroid scans</a:t>
            </a:r>
            <a:r>
              <a:rPr lang="uk-UA" sz="2600" b="1" dirty="0" smtClean="0">
                <a:cs typeface="Times New Roman" pitchFamily="18" charset="0"/>
              </a:rPr>
              <a:t> - </a:t>
            </a:r>
            <a:r>
              <a:rPr lang="en-GB" sz="2600" b="1" dirty="0" smtClean="0">
                <a:cs typeface="Times New Roman" pitchFamily="18" charset="0"/>
              </a:rPr>
              <a:t> </a:t>
            </a:r>
            <a:r>
              <a:rPr lang="uk-UA" sz="2600" b="1" dirty="0" smtClean="0">
                <a:cs typeface="Times New Roman" pitchFamily="18" charset="0"/>
              </a:rPr>
              <a:t>як додатковий метод для визначення ризику малігнізації у пацієнтів з невизначеною цитологією вузлових утворень або при гіпертиреозі при підозрі на токсичні аденоми. </a:t>
            </a:r>
          </a:p>
          <a:p>
            <a:pPr marL="0" indent="0" eaLnBrk="1" hangingPunct="1">
              <a:buFontTx/>
              <a:buNone/>
              <a:defRPr/>
            </a:pPr>
            <a:endParaRPr lang="en-GB" sz="2600" b="1" dirty="0" smtClean="0">
              <a:cs typeface="Times New Roman" pitchFamily="18" charset="0"/>
            </a:endParaRPr>
          </a:p>
          <a:p>
            <a:pPr eaLnBrk="1" hangingPunct="1">
              <a:buFont typeface="Wingdings" pitchFamily="2" charset="2"/>
              <a:buChar char="§"/>
              <a:defRPr/>
            </a:pPr>
            <a:r>
              <a:rPr lang="uk-UA" sz="2600" b="1" dirty="0" smtClean="0">
                <a:cs typeface="Times New Roman" pitchFamily="18" charset="0"/>
              </a:rPr>
              <a:t>Сканування ЩЗ через </a:t>
            </a:r>
            <a:r>
              <a:rPr lang="en-GB" sz="2600" b="1" dirty="0" smtClean="0">
                <a:cs typeface="Times New Roman" pitchFamily="18" charset="0"/>
              </a:rPr>
              <a:t>4-24 </a:t>
            </a:r>
            <a:r>
              <a:rPr lang="uk-UA" sz="2600" b="1" dirty="0" err="1" smtClean="0">
                <a:cs typeface="Times New Roman" pitchFamily="18" charset="0"/>
              </a:rPr>
              <a:t>год</a:t>
            </a:r>
            <a:r>
              <a:rPr lang="uk-UA" sz="2600" b="1" dirty="0" smtClean="0">
                <a:cs typeface="Times New Roman" pitchFamily="18" charset="0"/>
              </a:rPr>
              <a:t> після </a:t>
            </a:r>
            <a:r>
              <a:rPr lang="en-GB" sz="2600" b="1" dirty="0" smtClean="0">
                <a:cs typeface="Times New Roman" pitchFamily="18" charset="0"/>
              </a:rPr>
              <a:t> </a:t>
            </a:r>
            <a:r>
              <a:rPr lang="en-GB" sz="2600" b="1" dirty="0" smtClean="0">
                <a:solidFill>
                  <a:srgbClr val="FFC000"/>
                </a:solidFill>
                <a:cs typeface="Times New Roman" pitchFamily="18" charset="0"/>
              </a:rPr>
              <a:t>iodine-131 (</a:t>
            </a:r>
            <a:r>
              <a:rPr lang="en-GB" sz="2600" b="1" baseline="30000" dirty="0" smtClean="0">
                <a:solidFill>
                  <a:srgbClr val="FFC000"/>
                </a:solidFill>
                <a:cs typeface="Times New Roman" pitchFamily="18" charset="0"/>
              </a:rPr>
              <a:t>131</a:t>
            </a:r>
            <a:r>
              <a:rPr lang="en-GB" sz="2600" b="1" dirty="0" smtClean="0">
                <a:solidFill>
                  <a:srgbClr val="FFC000"/>
                </a:solidFill>
                <a:cs typeface="Times New Roman" pitchFamily="18" charset="0"/>
              </a:rPr>
              <a:t>I) </a:t>
            </a:r>
            <a:r>
              <a:rPr lang="uk-UA" sz="2600" b="1" dirty="0" smtClean="0">
                <a:solidFill>
                  <a:srgbClr val="FFC000"/>
                </a:solidFill>
                <a:cs typeface="Times New Roman" pitchFamily="18" charset="0"/>
              </a:rPr>
              <a:t> </a:t>
            </a:r>
            <a:r>
              <a:rPr lang="en-US" sz="2600" b="1" dirty="0" smtClean="0">
                <a:cs typeface="Times New Roman" pitchFamily="18" charset="0"/>
              </a:rPr>
              <a:t>per </a:t>
            </a:r>
            <a:r>
              <a:rPr lang="en-US" sz="2600" b="1" dirty="0" err="1" smtClean="0">
                <a:cs typeface="Times New Roman" pitchFamily="18" charset="0"/>
              </a:rPr>
              <a:t>os</a:t>
            </a:r>
            <a:r>
              <a:rPr lang="en-US" sz="2600" b="1" dirty="0" smtClean="0">
                <a:cs typeface="Times New Roman" pitchFamily="18" charset="0"/>
              </a:rPr>
              <a:t> </a:t>
            </a:r>
            <a:r>
              <a:rPr lang="uk-UA" sz="2600" b="1" dirty="0" smtClean="0">
                <a:cs typeface="Times New Roman" pitchFamily="18" charset="0"/>
              </a:rPr>
              <a:t> - визначення </a:t>
            </a:r>
            <a:r>
              <a:rPr lang="uk-UA" sz="2600" b="1" dirty="0" err="1" smtClean="0">
                <a:cs typeface="Times New Roman" pitchFamily="18" charset="0"/>
              </a:rPr>
              <a:t>метастичного</a:t>
            </a:r>
            <a:r>
              <a:rPr lang="uk-UA" sz="2600" b="1" dirty="0" smtClean="0">
                <a:cs typeface="Times New Roman" pitchFamily="18" charset="0"/>
              </a:rPr>
              <a:t> ураження та /або підтвердження ДТЗ. </a:t>
            </a:r>
            <a:endParaRPr lang="en-GB" sz="2800" b="1" dirty="0" smtClean="0">
              <a:cs typeface="Times New Roman" pitchFamily="18" charset="0"/>
            </a:endParaRPr>
          </a:p>
          <a:p>
            <a:pPr eaLnBrk="1" hangingPunct="1">
              <a:buFontTx/>
              <a:buNone/>
              <a:defRPr/>
            </a:pPr>
            <a:r>
              <a:rPr lang="en-GB" sz="2800" b="1" dirty="0" smtClean="0">
                <a:cs typeface="Times New Roman" pitchFamily="18" charset="0"/>
              </a:rPr>
              <a:t>	</a:t>
            </a:r>
            <a:endParaRPr lang="uk-UA" sz="2800" b="1" dirty="0" smtClean="0">
              <a:cs typeface="Times New Roman" pitchFamily="18"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050" descr="slzob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66825"/>
            <a:ext cx="8839200" cy="538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2051"/>
          <p:cNvSpPr>
            <a:spLocks noGrp="1" noChangeArrowheads="1"/>
          </p:cNvSpPr>
          <p:nvPr>
            <p:ph type="title"/>
          </p:nvPr>
        </p:nvSpPr>
        <p:spPr>
          <a:xfrm>
            <a:off x="-22225" y="188913"/>
            <a:ext cx="9144000" cy="601662"/>
          </a:xfrm>
        </p:spPr>
        <p:txBody>
          <a:bodyPr/>
          <a:lstStyle/>
          <a:p>
            <a:pPr eaLnBrk="1" hangingPunct="1"/>
            <a:r>
              <a:rPr lang="en-GB" altLang="en-US" sz="2800" b="1" smtClean="0">
                <a:cs typeface="Times New Roman" panose="02020603050405020304" pitchFamily="18" charset="0"/>
              </a:rPr>
              <a:t>Radionuclide thyroid scans of normal thyroid gland</a:t>
            </a:r>
            <a:endParaRPr lang="ru-RU" altLang="en-US" sz="2800" b="1" smtClean="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slzob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03338"/>
            <a:ext cx="8839200" cy="536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Rectangle 3"/>
          <p:cNvSpPr>
            <a:spLocks noGrp="1" noChangeArrowheads="1"/>
          </p:cNvSpPr>
          <p:nvPr>
            <p:ph type="title"/>
          </p:nvPr>
        </p:nvSpPr>
        <p:spPr>
          <a:xfrm>
            <a:off x="14288" y="260350"/>
            <a:ext cx="9129712" cy="820738"/>
          </a:xfrm>
        </p:spPr>
        <p:txBody>
          <a:bodyPr/>
          <a:lstStyle/>
          <a:p>
            <a:pPr algn="ctr" eaLnBrk="1" hangingPunct="1"/>
            <a:r>
              <a:rPr lang="en-GB" altLang="en-US" sz="2800" b="1" smtClean="0">
                <a:cs typeface="Times New Roman" panose="02020603050405020304" pitchFamily="18" charset="0"/>
              </a:rPr>
              <a:t>Radionuclide thyroid scans of thyroid gland (</a:t>
            </a:r>
            <a:r>
              <a:rPr lang="uk-UA" altLang="en-US" sz="2800" b="1" smtClean="0">
                <a:cs typeface="Times New Roman" panose="02020603050405020304" pitchFamily="18" charset="0"/>
              </a:rPr>
              <a:t>багатовузловий зоб</a:t>
            </a:r>
            <a:r>
              <a:rPr lang="en-GB" altLang="en-US" sz="2800" b="1" smtClean="0">
                <a:cs typeface="Times New Roman" panose="02020603050405020304" pitchFamily="18" charset="0"/>
              </a:rPr>
              <a:t>)</a:t>
            </a:r>
            <a:endParaRPr lang="ru-RU" altLang="en-US" sz="2800" b="1" smtClean="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9050" y="404813"/>
            <a:ext cx="9182100" cy="593725"/>
          </a:xfrm>
        </p:spPr>
        <p:txBody>
          <a:bodyPr/>
          <a:lstStyle/>
          <a:p>
            <a:pPr algn="ctr" eaLnBrk="1" hangingPunct="1"/>
            <a:r>
              <a:rPr lang="en-GB" altLang="en-US" sz="2400" b="1" smtClean="0">
                <a:cs typeface="Times New Roman" panose="02020603050405020304" pitchFamily="18" charset="0"/>
              </a:rPr>
              <a:t>Radionuclide thyroid scans of thyroid gland</a:t>
            </a:r>
            <a:r>
              <a:rPr lang="uk-UA" altLang="en-US" sz="2400" b="1" smtClean="0">
                <a:cs typeface="Times New Roman" panose="02020603050405020304" pitchFamily="18" charset="0"/>
              </a:rPr>
              <a:t/>
            </a:r>
            <a:br>
              <a:rPr lang="uk-UA" altLang="en-US" sz="2400" b="1" smtClean="0">
                <a:cs typeface="Times New Roman" panose="02020603050405020304" pitchFamily="18" charset="0"/>
              </a:rPr>
            </a:br>
            <a:r>
              <a:rPr lang="en-GB" altLang="en-US" sz="2400" b="1" smtClean="0">
                <a:cs typeface="Times New Roman" panose="02020603050405020304" pitchFamily="18" charset="0"/>
              </a:rPr>
              <a:t> (</a:t>
            </a:r>
            <a:r>
              <a:rPr lang="uk-UA" altLang="en-US" sz="2400" b="1" smtClean="0">
                <a:cs typeface="Times New Roman" panose="02020603050405020304" pitchFamily="18" charset="0"/>
              </a:rPr>
              <a:t>Дифузний зоб</a:t>
            </a:r>
            <a:r>
              <a:rPr lang="en-GB" altLang="en-US" sz="2400" b="1" smtClean="0">
                <a:cs typeface="Times New Roman" panose="02020603050405020304" pitchFamily="18" charset="0"/>
              </a:rPr>
              <a:t>)</a:t>
            </a:r>
            <a:endParaRPr lang="ru-RU" altLang="en-US" sz="2400" b="1" smtClean="0">
              <a:cs typeface="Times New Roman" panose="02020603050405020304" pitchFamily="18" charset="0"/>
            </a:endParaRPr>
          </a:p>
        </p:txBody>
      </p:sp>
      <p:pic>
        <p:nvPicPr>
          <p:cNvPr id="34819" name="Picture 3" descr="slzob07"/>
          <p:cNvPicPr>
            <a:picLocks noChangeAspect="1" noChangeArrowheads="1"/>
          </p:cNvPicPr>
          <p:nvPr/>
        </p:nvPicPr>
        <p:blipFill>
          <a:blip r:embed="rId2">
            <a:extLst>
              <a:ext uri="{28A0092B-C50C-407E-A947-70E740481C1C}">
                <a14:useLocalDpi xmlns:a14="http://schemas.microsoft.com/office/drawing/2010/main" val="0"/>
              </a:ext>
            </a:extLst>
          </a:blip>
          <a:srcRect t="1964" r="926"/>
          <a:stretch>
            <a:fillRect/>
          </a:stretch>
        </p:blipFill>
        <p:spPr bwMode="auto">
          <a:xfrm>
            <a:off x="304800" y="1371600"/>
            <a:ext cx="86106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descr="slzob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68413"/>
            <a:ext cx="8153400" cy="529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Rectangle 6"/>
          <p:cNvSpPr>
            <a:spLocks noGrp="1" noChangeArrowheads="1"/>
          </p:cNvSpPr>
          <p:nvPr>
            <p:ph type="title"/>
          </p:nvPr>
        </p:nvSpPr>
        <p:spPr>
          <a:xfrm>
            <a:off x="0" y="0"/>
            <a:ext cx="9144000" cy="1143000"/>
          </a:xfrm>
        </p:spPr>
        <p:txBody>
          <a:bodyPr/>
          <a:lstStyle/>
          <a:p>
            <a:pPr algn="ctr" eaLnBrk="1" hangingPunct="1"/>
            <a:r>
              <a:rPr lang="en-GB" altLang="en-US" b="1" smtClean="0">
                <a:cs typeface="Times New Roman" panose="02020603050405020304" pitchFamily="18" charset="0"/>
              </a:rPr>
              <a:t>Radionuclide thyroid scans of thyroid gland (</a:t>
            </a:r>
            <a:r>
              <a:rPr lang="uk-UA" altLang="en-US" b="1" smtClean="0">
                <a:cs typeface="Times New Roman" panose="02020603050405020304" pitchFamily="18" charset="0"/>
              </a:rPr>
              <a:t>вузловий зоб</a:t>
            </a:r>
            <a:r>
              <a:rPr lang="en-GB" altLang="en-US" b="1" smtClean="0">
                <a:cs typeface="Times New Roman" panose="02020603050405020304" pitchFamily="18" charset="0"/>
              </a:rPr>
              <a:t>)</a:t>
            </a:r>
            <a:endParaRPr lang="ru-RU" altLang="en-US" b="1" smtClean="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title"/>
          </p:nvPr>
        </p:nvSpPr>
        <p:spPr>
          <a:xfrm>
            <a:off x="4862513" y="509588"/>
            <a:ext cx="3887787" cy="2087562"/>
          </a:xfrm>
        </p:spPr>
        <p:txBody>
          <a:bodyPr/>
          <a:lstStyle/>
          <a:p>
            <a:pPr eaLnBrk="1" hangingPunct="1"/>
            <a:r>
              <a:rPr lang="uk-UA" altLang="en-US" sz="3600" b="1" smtClean="0"/>
              <a:t>Загрудинний зоб</a:t>
            </a:r>
            <a:r>
              <a:rPr lang="en-US" altLang="en-US" sz="3600" b="1" smtClean="0"/>
              <a:t/>
            </a:r>
            <a:br>
              <a:rPr lang="en-US" altLang="en-US" sz="3600" b="1" smtClean="0"/>
            </a:br>
            <a:r>
              <a:rPr lang="uk-UA" altLang="en-US" sz="3600" b="1" smtClean="0"/>
              <a:t>КТ</a:t>
            </a:r>
            <a:r>
              <a:rPr lang="ru-RU" altLang="en-US" sz="3600" b="1" smtClean="0"/>
              <a:t>)</a:t>
            </a:r>
          </a:p>
        </p:txBody>
      </p:sp>
      <p:pic>
        <p:nvPicPr>
          <p:cNvPr id="36867" name="Picture 5" descr="&amp;tcy;&amp;ocy;&amp;rcy;&amp;acy;&amp;kcy;&amp;ocy;&amp;tcy;&amp;ocy;&amp;mcy;&amp;icy;&amp;yacy;"/>
          <p:cNvPicPr>
            <a:picLocks noChangeAspect="1" noChangeArrowheads="1"/>
          </p:cNvPicPr>
          <p:nvPr/>
        </p:nvPicPr>
        <p:blipFill>
          <a:blip r:embed="rId2">
            <a:extLst>
              <a:ext uri="{28A0092B-C50C-407E-A947-70E740481C1C}">
                <a14:useLocalDpi xmlns:a14="http://schemas.microsoft.com/office/drawing/2010/main" val="0"/>
              </a:ext>
            </a:extLst>
          </a:blip>
          <a:srcRect l="11601" t="16841" r="13403" b="3770"/>
          <a:stretch>
            <a:fillRect/>
          </a:stretch>
        </p:blipFill>
        <p:spPr bwMode="auto">
          <a:xfrm>
            <a:off x="323850" y="115888"/>
            <a:ext cx="3600450"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7" descr="&amp;tcy;&amp;ocy;&amp;rcy;&amp;acy;&amp;kcy;&amp;ocy;&amp;tcy;&amp;ocy;&amp;mcy;&amp;icy;&amp;yacy; &amp;fcy;&amp;ocy;&amp;tcy;&amp;ocy;"/>
          <p:cNvPicPr>
            <a:picLocks noChangeAspect="1" noChangeArrowheads="1"/>
          </p:cNvPicPr>
          <p:nvPr/>
        </p:nvPicPr>
        <p:blipFill>
          <a:blip r:embed="rId3">
            <a:extLst>
              <a:ext uri="{28A0092B-C50C-407E-A947-70E740481C1C}">
                <a14:useLocalDpi xmlns:a14="http://schemas.microsoft.com/office/drawing/2010/main" val="0"/>
              </a:ext>
            </a:extLst>
          </a:blip>
          <a:srcRect l="7957" t="12318" r="1376" b="5661"/>
          <a:stretch>
            <a:fillRect/>
          </a:stretch>
        </p:blipFill>
        <p:spPr bwMode="auto">
          <a:xfrm>
            <a:off x="4787900" y="3068638"/>
            <a:ext cx="3887788"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p:nvPr>
        </p:nvSpPr>
        <p:spPr>
          <a:xfrm>
            <a:off x="1187450" y="260350"/>
            <a:ext cx="6316663" cy="1143000"/>
          </a:xfrm>
        </p:spPr>
        <p:txBody>
          <a:bodyPr/>
          <a:lstStyle/>
          <a:p>
            <a:pPr algn="ctr"/>
            <a:r>
              <a:rPr lang="uk-UA" altLang="en-US" sz="4000" smtClean="0"/>
              <a:t>Загрудинний зоб</a:t>
            </a:r>
            <a:endParaRPr lang="ru-RU" altLang="en-US" sz="4000" smtClean="0"/>
          </a:p>
        </p:txBody>
      </p:sp>
      <p:pic>
        <p:nvPicPr>
          <p:cNvPr id="37891" name="Picture 2" descr="&amp;kcy;&amp;rcy;&amp;ucy;&amp;pcy;&amp;ncy;&amp;ycy;&amp;jcy; &amp;zcy;&amp;acy;&amp;gcy;&amp;rcy;&amp;ucy;&amp;dcy;&amp;icy;&amp;ncy;&amp;ncy;&amp;ycy;&amp;jcy; &amp;zcy;&amp;ocy;&amp;bcy; &amp;ocy;&amp;pcy;&amp;iecy;&amp;rcy;&amp;acy;&amp;tscy;&amp;icy;&amp;yacy;"/>
          <p:cNvPicPr>
            <a:picLocks noChangeAspect="1" noChangeArrowheads="1"/>
          </p:cNvPicPr>
          <p:nvPr/>
        </p:nvPicPr>
        <p:blipFill>
          <a:blip r:embed="rId2">
            <a:extLst>
              <a:ext uri="{28A0092B-C50C-407E-A947-70E740481C1C}">
                <a14:useLocalDpi xmlns:a14="http://schemas.microsoft.com/office/drawing/2010/main" val="0"/>
              </a:ext>
            </a:extLst>
          </a:blip>
          <a:srcRect l="1662" t="23544" r="2867" b="4672"/>
          <a:stretch>
            <a:fillRect/>
          </a:stretch>
        </p:blipFill>
        <p:spPr bwMode="auto">
          <a:xfrm>
            <a:off x="250825" y="2133600"/>
            <a:ext cx="8424863" cy="354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slzob19"/>
          <p:cNvPicPr>
            <a:picLocks noChangeAspect="1" noChangeArrowheads="1"/>
          </p:cNvPicPr>
          <p:nvPr/>
        </p:nvPicPr>
        <p:blipFill>
          <a:blip r:embed="rId2">
            <a:extLst>
              <a:ext uri="{28A0092B-C50C-407E-A947-70E740481C1C}">
                <a14:useLocalDpi xmlns:a14="http://schemas.microsoft.com/office/drawing/2010/main" val="0"/>
              </a:ext>
            </a:extLst>
          </a:blip>
          <a:srcRect t="6113" r="1053"/>
          <a:stretch>
            <a:fillRect/>
          </a:stretch>
        </p:blipFill>
        <p:spPr bwMode="auto">
          <a:xfrm>
            <a:off x="152400" y="1295400"/>
            <a:ext cx="8839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3"/>
          <p:cNvSpPr>
            <a:spLocks noGrp="1" noChangeArrowheads="1"/>
          </p:cNvSpPr>
          <p:nvPr>
            <p:ph type="title"/>
          </p:nvPr>
        </p:nvSpPr>
        <p:spPr>
          <a:xfrm>
            <a:off x="207963" y="188913"/>
            <a:ext cx="9144000" cy="742950"/>
          </a:xfrm>
        </p:spPr>
        <p:txBody>
          <a:bodyPr/>
          <a:lstStyle/>
          <a:p>
            <a:pPr eaLnBrk="1" hangingPunct="1"/>
            <a:r>
              <a:rPr lang="uk-UA" altLang="en-US" sz="3600" b="1" smtClean="0"/>
              <a:t>Загрудинний зоб</a:t>
            </a:r>
            <a:endParaRPr lang="ru-RU" altLang="en-US" sz="3600" b="1" smtClean="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slzob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15888"/>
            <a:ext cx="4679950" cy="652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Rectangle 3"/>
          <p:cNvSpPr>
            <a:spLocks noGrp="1" noChangeArrowheads="1"/>
          </p:cNvSpPr>
          <p:nvPr>
            <p:ph type="title"/>
          </p:nvPr>
        </p:nvSpPr>
        <p:spPr>
          <a:xfrm>
            <a:off x="5435600" y="1989138"/>
            <a:ext cx="3168650" cy="1069975"/>
          </a:xfrm>
        </p:spPr>
        <p:txBody>
          <a:bodyPr/>
          <a:lstStyle/>
          <a:p>
            <a:pPr eaLnBrk="1" hangingPunct="1"/>
            <a:r>
              <a:rPr lang="uk-UA" altLang="en-US" sz="3600" b="1" smtClean="0">
                <a:solidFill>
                  <a:srgbClr val="FFFFFF"/>
                </a:solidFill>
              </a:rPr>
              <a:t>Загрудинний зоб</a:t>
            </a:r>
            <a:endParaRPr lang="ru-RU" altLang="en-US" sz="3600" b="1"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050"/>
          <p:cNvSpPr>
            <a:spLocks noGrp="1" noChangeArrowheads="1"/>
          </p:cNvSpPr>
          <p:nvPr>
            <p:ph type="title"/>
          </p:nvPr>
        </p:nvSpPr>
        <p:spPr>
          <a:xfrm>
            <a:off x="201613" y="476250"/>
            <a:ext cx="8388350" cy="628650"/>
          </a:xfrm>
        </p:spPr>
        <p:txBody>
          <a:bodyPr/>
          <a:lstStyle/>
          <a:p>
            <a:pPr eaLnBrk="1" hangingPunct="1"/>
            <a:r>
              <a:rPr lang="uk-UA" altLang="en-US" sz="3600" b="1" smtClean="0"/>
              <a:t>Деформація трахеї</a:t>
            </a:r>
            <a:endParaRPr lang="ru-RU" altLang="en-US" sz="3600" b="1" smtClean="0"/>
          </a:p>
        </p:txBody>
      </p:sp>
      <p:pic>
        <p:nvPicPr>
          <p:cNvPr id="40963" name="Picture 2051" descr="slzob42"/>
          <p:cNvPicPr>
            <a:picLocks noChangeAspect="1" noChangeArrowheads="1"/>
          </p:cNvPicPr>
          <p:nvPr/>
        </p:nvPicPr>
        <p:blipFill>
          <a:blip r:embed="rId2">
            <a:extLst>
              <a:ext uri="{28A0092B-C50C-407E-A947-70E740481C1C}">
                <a14:useLocalDpi xmlns:a14="http://schemas.microsoft.com/office/drawing/2010/main" val="0"/>
              </a:ext>
            </a:extLst>
          </a:blip>
          <a:srcRect l="1785"/>
          <a:stretch>
            <a:fillRect/>
          </a:stretch>
        </p:blipFill>
        <p:spPr bwMode="auto">
          <a:xfrm>
            <a:off x="228600" y="1712913"/>
            <a:ext cx="8763000" cy="493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619250" y="19050"/>
            <a:ext cx="5207000" cy="796925"/>
          </a:xfrm>
        </p:spPr>
        <p:txBody>
          <a:bodyPr/>
          <a:lstStyle/>
          <a:p>
            <a:pPr eaLnBrk="1" hangingPunct="1">
              <a:defRPr/>
            </a:pPr>
            <a:r>
              <a:rPr lang="uk-UA" sz="4000" b="1" dirty="0" err="1" smtClean="0">
                <a:latin typeface="+mn-lt"/>
              </a:rPr>
              <a:t>„Вузловий</a:t>
            </a:r>
            <a:r>
              <a:rPr lang="uk-UA" sz="4000" b="1" dirty="0" smtClean="0">
                <a:latin typeface="+mn-lt"/>
              </a:rPr>
              <a:t> зоб” </a:t>
            </a:r>
          </a:p>
        </p:txBody>
      </p:sp>
      <p:sp>
        <p:nvSpPr>
          <p:cNvPr id="41987" name="Rectangle 3"/>
          <p:cNvSpPr>
            <a:spLocks noGrp="1" noChangeArrowheads="1"/>
          </p:cNvSpPr>
          <p:nvPr>
            <p:ph type="body" idx="1"/>
          </p:nvPr>
        </p:nvSpPr>
        <p:spPr>
          <a:xfrm>
            <a:off x="5508625" y="2565400"/>
            <a:ext cx="3635375" cy="3887788"/>
          </a:xfrm>
        </p:spPr>
        <p:txBody>
          <a:bodyPr/>
          <a:lstStyle/>
          <a:p>
            <a:pPr>
              <a:buClr>
                <a:srgbClr val="FFFFCC"/>
              </a:buClr>
            </a:pPr>
            <a:r>
              <a:rPr lang="ru-RU" altLang="en-US" b="1" smtClean="0">
                <a:solidFill>
                  <a:srgbClr val="FFFFFF"/>
                </a:solidFill>
              </a:rPr>
              <a:t>Вузли мають тенденцію до росту, можуть бути різного ґенезу, призводять до збільшення об’єму ЩЗ, можуть викликати деформацію шиї, компресію органів шиї та косметичні дефекти. </a:t>
            </a:r>
          </a:p>
          <a:p>
            <a:pPr eaLnBrk="1" hangingPunct="1"/>
            <a:endParaRPr lang="uk-UA" altLang="en-US" smtClean="0"/>
          </a:p>
        </p:txBody>
      </p:sp>
      <p:pic>
        <p:nvPicPr>
          <p:cNvPr id="419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3213100"/>
            <a:ext cx="5614988" cy="270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9" name="Rectangle 3"/>
          <p:cNvSpPr txBox="1">
            <a:spLocks noChangeArrowheads="1"/>
          </p:cNvSpPr>
          <p:nvPr/>
        </p:nvSpPr>
        <p:spPr bwMode="auto">
          <a:xfrm>
            <a:off x="323850" y="836613"/>
            <a:ext cx="8208963" cy="1728787"/>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chemeClr val="tx1"/>
              </a:buClr>
              <a:buSzPct val="100000"/>
              <a:buFontTx/>
              <a:buChar char="•"/>
            </a:pPr>
            <a:r>
              <a:rPr lang="uk-UA" altLang="en-US" sz="2400" b="1"/>
              <a:t>Наявність обмеженого ЩЗ, що виявляється при пальпації або іншими методами і відрізняється від навколишньої тканини залози щільністю або іншими характеристиками</a:t>
            </a:r>
            <a:endParaRPr lang="en-US" altLang="en-US" sz="2400" b="1"/>
          </a:p>
          <a:p>
            <a:pPr eaLnBrk="1" hangingPunct="1">
              <a:spcBef>
                <a:spcPct val="20000"/>
              </a:spcBef>
              <a:buClr>
                <a:schemeClr val="tx1"/>
              </a:buClr>
              <a:buSzPct val="100000"/>
              <a:buFontTx/>
              <a:buChar char="•"/>
            </a:pPr>
            <a:r>
              <a:rPr lang="uk-UA" altLang="en-US" sz="2400" b="1"/>
              <a:t> </a:t>
            </a:r>
          </a:p>
          <a:p>
            <a:pPr eaLnBrk="1" hangingPunct="1">
              <a:spcBef>
                <a:spcPct val="20000"/>
              </a:spcBef>
              <a:buClr>
                <a:schemeClr val="tx1"/>
              </a:buClr>
              <a:buSzPct val="100000"/>
              <a:buFontTx/>
              <a:buChar char="•"/>
            </a:pPr>
            <a:endParaRPr lang="uk-UA" altLang="en-US" sz="24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ъект 2"/>
          <p:cNvSpPr>
            <a:spLocks noGrp="1"/>
          </p:cNvSpPr>
          <p:nvPr>
            <p:ph idx="1"/>
          </p:nvPr>
        </p:nvSpPr>
        <p:spPr>
          <a:xfrm>
            <a:off x="3276600" y="404813"/>
            <a:ext cx="5410200" cy="6048375"/>
          </a:xfrm>
        </p:spPr>
        <p:txBody>
          <a:bodyPr/>
          <a:lstStyle/>
          <a:p>
            <a:r>
              <a:rPr lang="ru-RU" altLang="en-US" b="1" smtClean="0"/>
              <a:t>За даними великих популяційних досліджень, розповсюдженість вузлів, що пальпуються, складає від 3 до 7% в популяції. </a:t>
            </a:r>
            <a:endParaRPr lang="en-US" altLang="en-US" b="1" smtClean="0"/>
          </a:p>
          <a:p>
            <a:endParaRPr lang="ru-RU" altLang="en-US" b="1" smtClean="0"/>
          </a:p>
          <a:p>
            <a:r>
              <a:rPr lang="ru-RU" altLang="en-US" b="1" smtClean="0"/>
              <a:t>За допомогою УС</a:t>
            </a:r>
            <a:r>
              <a:rPr lang="uk-UA" altLang="en-US" b="1" smtClean="0"/>
              <a:t>Г </a:t>
            </a:r>
            <a:r>
              <a:rPr lang="ru-RU" altLang="en-US" b="1" smtClean="0"/>
              <a:t>ЩЗ вдається виявити вузлові утвори, що клінічно не виявились, у 20-76% населення, що співпадає з даними аутопсійних досліджень. Крім того, 20-48% носіїв солітарного вузла (за результатами пальпації) мають додаткові вузли згідно УСГ</a:t>
            </a:r>
            <a:r>
              <a:rPr lang="ru-RU" altLang="en-US" smtClean="0"/>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35375" y="692150"/>
            <a:ext cx="5195888" cy="5761038"/>
          </a:xfrm>
        </p:spPr>
        <p:txBody>
          <a:bodyPr/>
          <a:lstStyle/>
          <a:p>
            <a:pPr>
              <a:defRPr/>
            </a:pPr>
            <a:r>
              <a:rPr lang="ru-RU" sz="2800" b="1" dirty="0" err="1" smtClean="0"/>
              <a:t>Основний</a:t>
            </a:r>
            <a:r>
              <a:rPr lang="ru-RU" sz="2800" b="1" dirty="0" smtClean="0"/>
              <a:t> </a:t>
            </a:r>
            <a:r>
              <a:rPr lang="ru-RU" sz="2800" b="1" dirty="0" err="1" smtClean="0"/>
              <a:t>ризик</a:t>
            </a:r>
            <a:r>
              <a:rPr lang="ru-RU" sz="2800" b="1" dirty="0" smtClean="0"/>
              <a:t> для </a:t>
            </a:r>
            <a:r>
              <a:rPr lang="ru-RU" sz="2800" b="1" dirty="0" err="1" smtClean="0"/>
              <a:t>пацієнтів</a:t>
            </a:r>
            <a:r>
              <a:rPr lang="ru-RU" sz="2800" b="1" dirty="0" smtClean="0"/>
              <a:t> з </a:t>
            </a:r>
            <a:r>
              <a:rPr lang="ru-RU" sz="2800" b="1" dirty="0" err="1" smtClean="0"/>
              <a:t>вузлами</a:t>
            </a:r>
            <a:r>
              <a:rPr lang="ru-RU" sz="2800" b="1" dirty="0" smtClean="0"/>
              <a:t> ЩЗ </a:t>
            </a:r>
            <a:r>
              <a:rPr lang="ru-RU" sz="2800" b="1" dirty="0" err="1" smtClean="0"/>
              <a:t>обумовлений</a:t>
            </a:r>
            <a:r>
              <a:rPr lang="ru-RU" sz="2800" b="1" dirty="0" smtClean="0"/>
              <a:t> </a:t>
            </a:r>
            <a:r>
              <a:rPr lang="ru-RU" sz="2800" b="1" dirty="0" err="1" smtClean="0"/>
              <a:t>тим</a:t>
            </a:r>
            <a:r>
              <a:rPr lang="ru-RU" sz="2800" b="1" dirty="0" smtClean="0"/>
              <a:t>, </a:t>
            </a:r>
            <a:r>
              <a:rPr lang="ru-RU" sz="2800" b="1" dirty="0" err="1" smtClean="0"/>
              <a:t>що</a:t>
            </a:r>
            <a:r>
              <a:rPr lang="ru-RU" sz="2800" b="1" dirty="0" smtClean="0"/>
              <a:t> </a:t>
            </a:r>
            <a:r>
              <a:rPr lang="ru-RU" sz="2800" b="1" dirty="0" err="1" smtClean="0"/>
              <a:t>вузол</a:t>
            </a:r>
            <a:r>
              <a:rPr lang="ru-RU" sz="2800" b="1" dirty="0" smtClean="0"/>
              <a:t> </a:t>
            </a:r>
            <a:r>
              <a:rPr lang="ru-RU" sz="2800" b="1" dirty="0" err="1" smtClean="0"/>
              <a:t>потенційно</a:t>
            </a:r>
            <a:r>
              <a:rPr lang="ru-RU" sz="2800" b="1" dirty="0" smtClean="0"/>
              <a:t>  </a:t>
            </a:r>
            <a:r>
              <a:rPr lang="ru-RU" sz="2800" b="1" dirty="0" err="1" smtClean="0"/>
              <a:t>виявитись</a:t>
            </a:r>
            <a:r>
              <a:rPr lang="ru-RU" sz="2800" b="1" dirty="0" smtClean="0"/>
              <a:t> </a:t>
            </a:r>
            <a:r>
              <a:rPr lang="ru-RU" sz="2800" b="1" dirty="0" err="1" smtClean="0"/>
              <a:t>злоякісною</a:t>
            </a:r>
            <a:r>
              <a:rPr lang="ru-RU" sz="2800" b="1" dirty="0" smtClean="0"/>
              <a:t> </a:t>
            </a:r>
            <a:r>
              <a:rPr lang="ru-RU" sz="2800" b="1" dirty="0" err="1" smtClean="0"/>
              <a:t>пухлиною</a:t>
            </a:r>
            <a:r>
              <a:rPr lang="ru-RU" sz="2800" b="1" dirty="0" smtClean="0"/>
              <a:t>.</a:t>
            </a:r>
          </a:p>
          <a:p>
            <a:pPr marL="0" indent="0">
              <a:buFont typeface="Wingdings" pitchFamily="2" charset="2"/>
              <a:buNone/>
              <a:defRPr/>
            </a:pPr>
            <a:endParaRPr lang="ru-RU" sz="2800" b="1" dirty="0" smtClean="0"/>
          </a:p>
          <a:p>
            <a:pPr>
              <a:defRPr/>
            </a:pPr>
            <a:r>
              <a:rPr lang="ru-RU" sz="2800" b="1" dirty="0" err="1" smtClean="0"/>
              <a:t>Клінічне</a:t>
            </a:r>
            <a:r>
              <a:rPr lang="ru-RU" sz="2800" b="1" dirty="0" smtClean="0"/>
              <a:t> </a:t>
            </a:r>
            <a:r>
              <a:rPr lang="ru-RU" sz="2800" b="1" dirty="0" err="1" smtClean="0"/>
              <a:t>поняття</a:t>
            </a:r>
            <a:r>
              <a:rPr lang="ru-RU" sz="2800" b="1" dirty="0" smtClean="0"/>
              <a:t> «</a:t>
            </a:r>
            <a:r>
              <a:rPr lang="ru-RU" sz="2800" b="1" dirty="0" err="1" smtClean="0"/>
              <a:t>вузловий</a:t>
            </a:r>
            <a:r>
              <a:rPr lang="ru-RU" sz="2800" b="1" dirty="0" smtClean="0"/>
              <a:t> зоб» </a:t>
            </a:r>
            <a:r>
              <a:rPr lang="ru-RU" sz="2800" b="1" dirty="0" err="1" smtClean="0"/>
              <a:t>об’єднує</a:t>
            </a:r>
            <a:r>
              <a:rPr lang="ru-RU" sz="2800" b="1" dirty="0" smtClean="0"/>
              <a:t> </a:t>
            </a:r>
            <a:r>
              <a:rPr lang="ru-RU" sz="2800" b="1" dirty="0" err="1" smtClean="0"/>
              <a:t>морфологічно</a:t>
            </a:r>
            <a:r>
              <a:rPr lang="ru-RU" sz="2800" b="1" dirty="0" smtClean="0"/>
              <a:t> </a:t>
            </a:r>
            <a:r>
              <a:rPr lang="ru-RU" sz="2800" b="1" dirty="0" err="1" smtClean="0"/>
              <a:t>різноманітні</a:t>
            </a:r>
            <a:r>
              <a:rPr lang="ru-RU" sz="2800" b="1" dirty="0" smtClean="0"/>
              <a:t> </a:t>
            </a:r>
            <a:r>
              <a:rPr lang="ru-RU" sz="2800" b="1" dirty="0" err="1" smtClean="0"/>
              <a:t>патологічні</a:t>
            </a:r>
            <a:r>
              <a:rPr lang="ru-RU" sz="2800" b="1" dirty="0" smtClean="0"/>
              <a:t> </a:t>
            </a:r>
            <a:r>
              <a:rPr lang="ru-RU" sz="2800" b="1" dirty="0" err="1" smtClean="0"/>
              <a:t>стани</a:t>
            </a:r>
            <a:r>
              <a:rPr lang="ru-RU" sz="2800" b="1" dirty="0" smtClean="0"/>
              <a:t> ЩЗ, як </a:t>
            </a:r>
            <a:r>
              <a:rPr lang="ru-RU" sz="2800" b="1" dirty="0" err="1" smtClean="0"/>
              <a:t>доброякісні</a:t>
            </a:r>
            <a:r>
              <a:rPr lang="ru-RU" sz="2800" b="1" dirty="0" smtClean="0"/>
              <a:t>, так і </a:t>
            </a:r>
            <a:r>
              <a:rPr lang="ru-RU" sz="2800" b="1" dirty="0" err="1" smtClean="0"/>
              <a:t>злоякісні</a:t>
            </a:r>
            <a:r>
              <a:rPr lang="ru-RU" sz="2800" b="1" dirty="0" smtClean="0"/>
              <a:t>.</a:t>
            </a:r>
          </a:p>
          <a:p>
            <a:pPr>
              <a:defRPr/>
            </a:pPr>
            <a:endParaRPr lang="ru-RU"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Текст 2"/>
          <p:cNvSpPr>
            <a:spLocks noGrp="1"/>
          </p:cNvSpPr>
          <p:nvPr>
            <p:ph type="body" idx="1"/>
          </p:nvPr>
        </p:nvSpPr>
        <p:spPr>
          <a:xfrm>
            <a:off x="323850" y="333375"/>
            <a:ext cx="4040188" cy="639763"/>
          </a:xfrm>
        </p:spPr>
        <p:txBody>
          <a:bodyPr/>
          <a:lstStyle/>
          <a:p>
            <a:r>
              <a:rPr lang="uk-UA" altLang="en-US" sz="2800" smtClean="0">
                <a:solidFill>
                  <a:schemeClr val="tx2"/>
                </a:solidFill>
              </a:rPr>
              <a:t>Доброякісна патологія</a:t>
            </a:r>
            <a:endParaRPr lang="ru-RU" altLang="en-US" sz="2800" smtClean="0">
              <a:solidFill>
                <a:schemeClr val="tx2"/>
              </a:solidFill>
            </a:endParaRPr>
          </a:p>
        </p:txBody>
      </p:sp>
      <p:sp>
        <p:nvSpPr>
          <p:cNvPr id="4" name="Объект 3"/>
          <p:cNvSpPr>
            <a:spLocks noGrp="1"/>
          </p:cNvSpPr>
          <p:nvPr>
            <p:ph sz="half" idx="2"/>
          </p:nvPr>
        </p:nvSpPr>
        <p:spPr>
          <a:xfrm>
            <a:off x="468313" y="1628775"/>
            <a:ext cx="4029075" cy="4568825"/>
          </a:xfrm>
        </p:spPr>
        <p:txBody>
          <a:bodyPr/>
          <a:lstStyle/>
          <a:p>
            <a:pPr>
              <a:defRPr/>
            </a:pPr>
            <a:r>
              <a:rPr lang="ru-RU" b="1" dirty="0" err="1">
                <a:effectLst>
                  <a:outerShdw blurRad="38100" dist="38100" dir="2700000" algn="tl">
                    <a:srgbClr val="000000">
                      <a:alpha val="43137"/>
                    </a:srgbClr>
                  </a:outerShdw>
                </a:effectLst>
              </a:rPr>
              <a:t>вузловий</a:t>
            </a:r>
            <a:r>
              <a:rPr lang="ru-RU" b="1" dirty="0">
                <a:effectLst>
                  <a:outerShdw blurRad="38100" dist="38100" dir="2700000" algn="tl">
                    <a:srgbClr val="000000">
                      <a:alpha val="43137"/>
                    </a:srgbClr>
                  </a:outerShdw>
                </a:effectLst>
              </a:rPr>
              <a:t> </a:t>
            </a:r>
            <a:r>
              <a:rPr lang="ru-RU" b="1" dirty="0" smtClean="0">
                <a:effectLst>
                  <a:outerShdw blurRad="38100" dist="38100" dir="2700000" algn="tl">
                    <a:srgbClr val="000000">
                      <a:alpha val="43137"/>
                    </a:srgbClr>
                  </a:outerShdw>
                </a:effectLst>
              </a:rPr>
              <a:t>зоб</a:t>
            </a:r>
          </a:p>
          <a:p>
            <a:pPr>
              <a:defRPr/>
            </a:pPr>
            <a:r>
              <a:rPr lang="ru-RU" b="1" dirty="0" err="1">
                <a:effectLst>
                  <a:outerShdw blurRad="38100" dist="38100" dir="2700000" algn="tl">
                    <a:srgbClr val="000000">
                      <a:alpha val="43137"/>
                    </a:srgbClr>
                  </a:outerShdw>
                </a:effectLst>
              </a:rPr>
              <a:t>аутоімунний</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тиреоїдит</a:t>
            </a:r>
            <a:r>
              <a:rPr lang="ru-RU" b="1" dirty="0">
                <a:effectLst>
                  <a:outerShdw blurRad="38100" dist="38100" dir="2700000" algn="tl">
                    <a:srgbClr val="000000">
                      <a:alpha val="43137"/>
                    </a:srgbClr>
                  </a:outerShdw>
                </a:effectLst>
              </a:rPr>
              <a:t> </a:t>
            </a:r>
            <a:endParaRPr lang="ru-RU" b="1" dirty="0" smtClean="0">
              <a:effectLst>
                <a:outerShdw blurRad="38100" dist="38100" dir="2700000" algn="tl">
                  <a:srgbClr val="000000">
                    <a:alpha val="43137"/>
                  </a:srgbClr>
                </a:outerShdw>
              </a:effectLst>
            </a:endParaRPr>
          </a:p>
          <a:p>
            <a:pPr>
              <a:defRPr/>
            </a:pPr>
            <a:r>
              <a:rPr lang="ru-RU" b="1" dirty="0">
                <a:effectLst>
                  <a:outerShdw blurRad="38100" dist="38100" dir="2700000" algn="tl">
                    <a:srgbClr val="000000">
                      <a:alpha val="43137"/>
                    </a:srgbClr>
                  </a:outerShdw>
                </a:effectLst>
              </a:rPr>
              <a:t>проста </a:t>
            </a:r>
            <a:r>
              <a:rPr lang="ru-RU" b="1" dirty="0" err="1">
                <a:effectLst>
                  <a:outerShdw blurRad="38100" dist="38100" dir="2700000" algn="tl">
                    <a:srgbClr val="000000">
                      <a:alpha val="43137"/>
                    </a:srgbClr>
                  </a:outerShdw>
                </a:effectLst>
              </a:rPr>
              <a:t>або</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геморагічна</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кіста</a:t>
            </a:r>
            <a:r>
              <a:rPr lang="ru-RU" b="1" dirty="0">
                <a:effectLst>
                  <a:outerShdw blurRad="38100" dist="38100" dir="2700000" algn="tl">
                    <a:srgbClr val="000000">
                      <a:alpha val="43137"/>
                    </a:srgbClr>
                  </a:outerShdw>
                </a:effectLst>
              </a:rPr>
              <a:t> </a:t>
            </a:r>
            <a:endParaRPr lang="ru-RU" b="1" dirty="0" smtClean="0">
              <a:effectLst>
                <a:outerShdw blurRad="38100" dist="38100" dir="2700000" algn="tl">
                  <a:srgbClr val="000000">
                    <a:alpha val="43137"/>
                  </a:srgbClr>
                </a:outerShdw>
              </a:effectLst>
            </a:endParaRPr>
          </a:p>
          <a:p>
            <a:pPr>
              <a:defRPr/>
            </a:pPr>
            <a:r>
              <a:rPr lang="ru-RU" b="1" dirty="0" err="1">
                <a:effectLst>
                  <a:outerShdw blurRad="38100" dist="38100" dir="2700000" algn="tl">
                    <a:srgbClr val="000000">
                      <a:alpha val="43137"/>
                    </a:srgbClr>
                  </a:outerShdw>
                </a:effectLst>
              </a:rPr>
              <a:t>фолікулярна</a:t>
            </a:r>
            <a:r>
              <a:rPr lang="ru-RU" b="1" dirty="0">
                <a:effectLst>
                  <a:outerShdw blurRad="38100" dist="38100" dir="2700000" algn="tl">
                    <a:srgbClr val="000000">
                      <a:alpha val="43137"/>
                    </a:srgbClr>
                  </a:outerShdw>
                </a:effectLst>
              </a:rPr>
              <a:t> </a:t>
            </a:r>
            <a:r>
              <a:rPr lang="ru-RU" b="1" dirty="0" smtClean="0">
                <a:effectLst>
                  <a:outerShdw blurRad="38100" dist="38100" dir="2700000" algn="tl">
                    <a:srgbClr val="000000">
                      <a:alpha val="43137"/>
                    </a:srgbClr>
                  </a:outerShdw>
                </a:effectLst>
              </a:rPr>
              <a:t>аденома</a:t>
            </a:r>
          </a:p>
          <a:p>
            <a:pPr>
              <a:defRPr/>
            </a:pPr>
            <a:r>
              <a:rPr lang="ru-RU" b="1" dirty="0" smtClean="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підгострий</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тиреоїдит</a:t>
            </a:r>
            <a:r>
              <a:rPr lang="ru-RU" b="1" dirty="0">
                <a:effectLst>
                  <a:outerShdw blurRad="38100" dist="38100" dir="2700000" algn="tl">
                    <a:srgbClr val="000000">
                      <a:alpha val="43137"/>
                    </a:srgbClr>
                  </a:outerShdw>
                </a:effectLst>
              </a:rPr>
              <a:t/>
            </a:r>
            <a:br>
              <a:rPr lang="ru-RU" b="1" dirty="0">
                <a:effectLst>
                  <a:outerShdw blurRad="38100" dist="38100" dir="2700000" algn="tl">
                    <a:srgbClr val="000000">
                      <a:alpha val="43137"/>
                    </a:srgbClr>
                  </a:outerShdw>
                </a:effectLst>
              </a:rPr>
            </a:br>
            <a:r>
              <a:rPr lang="ru-RU" b="1" dirty="0">
                <a:effectLst>
                  <a:outerShdw blurRad="38100" dist="38100" dir="2700000" algn="tl">
                    <a:srgbClr val="000000">
                      <a:alpha val="43137"/>
                    </a:srgbClr>
                  </a:outerShdw>
                </a:effectLst>
              </a:rPr>
              <a:t/>
            </a:r>
            <a:br>
              <a:rPr lang="ru-RU" b="1"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
            </a:r>
            <a:br>
              <a:rPr lang="ru-RU" dirty="0">
                <a:effectLst>
                  <a:outerShdw blurRad="38100" dist="38100" dir="2700000" algn="tl">
                    <a:srgbClr val="000000">
                      <a:alpha val="43137"/>
                    </a:srgbClr>
                  </a:outerShdw>
                </a:effectLst>
              </a:rPr>
            </a:br>
            <a:r>
              <a:rPr lang="ru-RU" dirty="0"/>
              <a:t/>
            </a:r>
            <a:br>
              <a:rPr lang="ru-RU" dirty="0"/>
            </a:br>
            <a:endParaRPr lang="ru-RU" dirty="0"/>
          </a:p>
        </p:txBody>
      </p:sp>
      <p:sp>
        <p:nvSpPr>
          <p:cNvPr id="45060" name="Текст 4"/>
          <p:cNvSpPr>
            <a:spLocks noGrp="1"/>
          </p:cNvSpPr>
          <p:nvPr>
            <p:ph type="body" sz="quarter" idx="3"/>
          </p:nvPr>
        </p:nvSpPr>
        <p:spPr>
          <a:xfrm>
            <a:off x="4643438" y="333375"/>
            <a:ext cx="4043362" cy="647700"/>
          </a:xfrm>
        </p:spPr>
        <p:txBody>
          <a:bodyPr/>
          <a:lstStyle/>
          <a:p>
            <a:r>
              <a:rPr lang="uk-UA" altLang="en-US" sz="2800" smtClean="0">
                <a:solidFill>
                  <a:schemeClr val="tx2"/>
                </a:solidFill>
              </a:rPr>
              <a:t>Злоякісна патологія</a:t>
            </a:r>
            <a:endParaRPr lang="ru-RU" altLang="en-US" sz="2800" smtClean="0">
              <a:solidFill>
                <a:schemeClr val="tx2"/>
              </a:solidFill>
            </a:endParaRPr>
          </a:p>
        </p:txBody>
      </p:sp>
      <p:sp>
        <p:nvSpPr>
          <p:cNvPr id="6" name="Объект 5"/>
          <p:cNvSpPr>
            <a:spLocks noGrp="1"/>
          </p:cNvSpPr>
          <p:nvPr>
            <p:ph sz="quarter" idx="4"/>
          </p:nvPr>
        </p:nvSpPr>
        <p:spPr>
          <a:xfrm>
            <a:off x="4643438" y="1484313"/>
            <a:ext cx="4043362" cy="5373687"/>
          </a:xfrm>
        </p:spPr>
        <p:txBody>
          <a:bodyPr/>
          <a:lstStyle/>
          <a:p>
            <a:pPr>
              <a:defRPr/>
            </a:pPr>
            <a:r>
              <a:rPr lang="ru-RU" b="1" dirty="0" err="1">
                <a:effectLst>
                  <a:outerShdw blurRad="38100" dist="38100" dir="2700000" algn="tl">
                    <a:srgbClr val="000000">
                      <a:alpha val="43137"/>
                    </a:srgbClr>
                  </a:outerShdw>
                </a:effectLst>
              </a:rPr>
              <a:t>папілярний</a:t>
            </a:r>
            <a:r>
              <a:rPr lang="ru-RU" b="1" dirty="0">
                <a:effectLst>
                  <a:outerShdw blurRad="38100" dist="38100" dir="2700000" algn="tl">
                    <a:srgbClr val="000000">
                      <a:alpha val="43137"/>
                    </a:srgbClr>
                  </a:outerShdw>
                </a:effectLst>
              </a:rPr>
              <a:t> </a:t>
            </a:r>
            <a:r>
              <a:rPr lang="ru-RU" b="1" dirty="0" smtClean="0">
                <a:effectLst>
                  <a:outerShdw blurRad="38100" dist="38100" dir="2700000" algn="tl">
                    <a:srgbClr val="000000">
                      <a:alpha val="43137"/>
                    </a:srgbClr>
                  </a:outerShdw>
                </a:effectLst>
              </a:rPr>
              <a:t>рак</a:t>
            </a:r>
          </a:p>
          <a:p>
            <a:pPr>
              <a:defRPr/>
            </a:pPr>
            <a:r>
              <a:rPr lang="ru-RU" b="1" dirty="0" err="1" smtClean="0">
                <a:effectLst>
                  <a:outerShdw blurRad="38100" dist="38100" dir="2700000" algn="tl">
                    <a:srgbClr val="000000">
                      <a:alpha val="43137"/>
                    </a:srgbClr>
                  </a:outerShdw>
                </a:effectLst>
              </a:rPr>
              <a:t>фолікулярний</a:t>
            </a:r>
            <a:r>
              <a:rPr lang="ru-RU" b="1" dirty="0" smtClean="0">
                <a:effectLst>
                  <a:outerShdw blurRad="38100" dist="38100" dir="2700000" algn="tl">
                    <a:srgbClr val="000000">
                      <a:alpha val="43137"/>
                    </a:srgbClr>
                  </a:outerShdw>
                </a:effectLst>
              </a:rPr>
              <a:t> </a:t>
            </a:r>
            <a:r>
              <a:rPr lang="ru-RU" b="1" dirty="0">
                <a:effectLst>
                  <a:outerShdw blurRad="38100" dist="38100" dir="2700000" algn="tl">
                    <a:srgbClr val="000000">
                      <a:alpha val="43137"/>
                    </a:srgbClr>
                  </a:outerShdw>
                </a:effectLst>
              </a:rPr>
              <a:t>рак </a:t>
            </a:r>
            <a:endParaRPr lang="ru-RU" b="1" dirty="0" smtClean="0">
              <a:effectLst>
                <a:outerShdw blurRad="38100" dist="38100" dir="2700000" algn="tl">
                  <a:srgbClr val="000000">
                    <a:alpha val="43137"/>
                  </a:srgbClr>
                </a:outerShdw>
              </a:effectLst>
            </a:endParaRPr>
          </a:p>
          <a:p>
            <a:pPr>
              <a:defRPr/>
            </a:pPr>
            <a:r>
              <a:rPr lang="ru-RU" b="1" dirty="0" err="1">
                <a:effectLst>
                  <a:outerShdw blurRad="38100" dist="38100" dir="2700000" algn="tl">
                    <a:srgbClr val="000000">
                      <a:alpha val="43137"/>
                    </a:srgbClr>
                  </a:outerShdw>
                </a:effectLst>
              </a:rPr>
              <a:t>гюртлеклітинний</a:t>
            </a:r>
            <a:r>
              <a:rPr lang="ru-RU" b="1" dirty="0">
                <a:effectLst>
                  <a:outerShdw blurRad="38100" dist="38100" dir="2700000" algn="tl">
                    <a:srgbClr val="000000">
                      <a:alpha val="43137"/>
                    </a:srgbClr>
                  </a:outerShdw>
                </a:effectLst>
              </a:rPr>
              <a:t> </a:t>
            </a:r>
            <a:r>
              <a:rPr lang="ru-RU" b="1" dirty="0" smtClean="0">
                <a:effectLst>
                  <a:outerShdw blurRad="38100" dist="38100" dir="2700000" algn="tl">
                    <a:srgbClr val="000000">
                      <a:alpha val="43137"/>
                    </a:srgbClr>
                  </a:outerShdw>
                </a:effectLst>
              </a:rPr>
              <a:t>рак</a:t>
            </a:r>
          </a:p>
          <a:p>
            <a:pPr>
              <a:defRPr/>
            </a:pPr>
            <a:r>
              <a:rPr lang="ru-RU" b="1" dirty="0" err="1">
                <a:effectLst>
                  <a:outerShdw blurRad="38100" dist="38100" dir="2700000" algn="tl">
                    <a:srgbClr val="000000">
                      <a:alpha val="43137"/>
                    </a:srgbClr>
                  </a:outerShdw>
                </a:effectLst>
              </a:rPr>
              <a:t>низькодиференційований</a:t>
            </a:r>
            <a:r>
              <a:rPr lang="ru-RU" b="1" dirty="0">
                <a:effectLst>
                  <a:outerShdw blurRad="38100" dist="38100" dir="2700000" algn="tl">
                    <a:srgbClr val="000000">
                      <a:alpha val="43137"/>
                    </a:srgbClr>
                  </a:outerShdw>
                </a:effectLst>
              </a:rPr>
              <a:t> рак </a:t>
            </a:r>
            <a:endParaRPr lang="ru-RU" b="1" dirty="0" smtClean="0">
              <a:effectLst>
                <a:outerShdw blurRad="38100" dist="38100" dir="2700000" algn="tl">
                  <a:srgbClr val="000000">
                    <a:alpha val="43137"/>
                  </a:srgbClr>
                </a:outerShdw>
              </a:effectLst>
            </a:endParaRPr>
          </a:p>
          <a:p>
            <a:pPr>
              <a:defRPr/>
            </a:pPr>
            <a:r>
              <a:rPr lang="ru-RU" b="1" dirty="0" err="1">
                <a:effectLst>
                  <a:outerShdw blurRad="38100" dist="38100" dir="2700000" algn="tl">
                    <a:srgbClr val="000000">
                      <a:alpha val="43137"/>
                    </a:srgbClr>
                  </a:outerShdw>
                </a:effectLst>
              </a:rPr>
              <a:t>медулярний</a:t>
            </a:r>
            <a:r>
              <a:rPr lang="ru-RU" b="1" dirty="0">
                <a:effectLst>
                  <a:outerShdw blurRad="38100" dist="38100" dir="2700000" algn="tl">
                    <a:srgbClr val="000000">
                      <a:alpha val="43137"/>
                    </a:srgbClr>
                  </a:outerShdw>
                </a:effectLst>
              </a:rPr>
              <a:t> </a:t>
            </a:r>
            <a:r>
              <a:rPr lang="ru-RU" b="1" dirty="0" smtClean="0">
                <a:effectLst>
                  <a:outerShdw blurRad="38100" dist="38100" dir="2700000" algn="tl">
                    <a:srgbClr val="000000">
                      <a:alpha val="43137"/>
                    </a:srgbClr>
                  </a:outerShdw>
                </a:effectLst>
              </a:rPr>
              <a:t>рак</a:t>
            </a:r>
          </a:p>
          <a:p>
            <a:pPr>
              <a:defRPr/>
            </a:pPr>
            <a:r>
              <a:rPr lang="ru-RU" b="1" dirty="0" err="1" smtClean="0">
                <a:effectLst>
                  <a:outerShdw blurRad="38100" dist="38100" dir="2700000" algn="tl">
                    <a:srgbClr val="000000">
                      <a:alpha val="43137"/>
                    </a:srgbClr>
                  </a:outerShdw>
                </a:effectLst>
              </a:rPr>
              <a:t>анапластичний</a:t>
            </a:r>
            <a:r>
              <a:rPr lang="ru-RU" b="1" dirty="0" smtClean="0">
                <a:effectLst>
                  <a:outerShdw blurRad="38100" dist="38100" dir="2700000" algn="tl">
                    <a:srgbClr val="000000">
                      <a:alpha val="43137"/>
                    </a:srgbClr>
                  </a:outerShdw>
                </a:effectLst>
              </a:rPr>
              <a:t> </a:t>
            </a:r>
            <a:r>
              <a:rPr lang="ru-RU" b="1" dirty="0">
                <a:effectLst>
                  <a:outerShdw blurRad="38100" dist="38100" dir="2700000" algn="tl">
                    <a:srgbClr val="000000">
                      <a:alpha val="43137"/>
                    </a:srgbClr>
                  </a:outerShdw>
                </a:effectLst>
              </a:rPr>
              <a:t>рак </a:t>
            </a:r>
            <a:endParaRPr lang="ru-RU" b="1" dirty="0" smtClean="0">
              <a:effectLst>
                <a:outerShdw blurRad="38100" dist="38100" dir="2700000" algn="tl">
                  <a:srgbClr val="000000">
                    <a:alpha val="43137"/>
                  </a:srgbClr>
                </a:outerShdw>
              </a:effectLst>
            </a:endParaRPr>
          </a:p>
          <a:p>
            <a:pPr>
              <a:defRPr/>
            </a:pPr>
            <a:r>
              <a:rPr lang="ru-RU" b="1" dirty="0" err="1">
                <a:effectLst>
                  <a:outerShdw blurRad="38100" dist="38100" dir="2700000" algn="tl">
                    <a:srgbClr val="000000">
                      <a:alpha val="43137"/>
                    </a:srgbClr>
                  </a:outerShdw>
                </a:effectLst>
              </a:rPr>
              <a:t>первинна</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лімфома</a:t>
            </a:r>
            <a:r>
              <a:rPr lang="ru-RU" b="1" dirty="0">
                <a:effectLst>
                  <a:outerShdw blurRad="38100" dist="38100" dir="2700000" algn="tl">
                    <a:srgbClr val="000000">
                      <a:alpha val="43137"/>
                    </a:srgbClr>
                  </a:outerShdw>
                </a:effectLst>
              </a:rPr>
              <a:t> </a:t>
            </a:r>
            <a:r>
              <a:rPr lang="ru-RU" b="1" dirty="0" smtClean="0">
                <a:effectLst>
                  <a:outerShdw blurRad="38100" dist="38100" dir="2700000" algn="tl">
                    <a:srgbClr val="000000">
                      <a:alpha val="43137"/>
                    </a:srgbClr>
                  </a:outerShdw>
                </a:effectLst>
              </a:rPr>
              <a:t>ЩЗ</a:t>
            </a:r>
          </a:p>
          <a:p>
            <a:pPr>
              <a:defRPr/>
            </a:pPr>
            <a:r>
              <a:rPr lang="ru-RU" b="1" dirty="0">
                <a:effectLst>
                  <a:outerShdw blurRad="38100" dist="38100" dir="2700000" algn="tl">
                    <a:srgbClr val="000000">
                      <a:alpha val="43137"/>
                    </a:srgbClr>
                  </a:outerShdw>
                </a:effectLst>
              </a:rPr>
              <a:t>с</a:t>
            </a:r>
            <a:r>
              <a:rPr lang="ru-RU" b="1" dirty="0" smtClean="0">
                <a:effectLst>
                  <a:outerShdw blurRad="38100" dist="38100" dir="2700000" algn="tl">
                    <a:srgbClr val="000000">
                      <a:alpha val="43137"/>
                    </a:srgbClr>
                  </a:outerShdw>
                </a:effectLst>
              </a:rPr>
              <a:t>аркома</a:t>
            </a:r>
          </a:p>
          <a:p>
            <a:pPr>
              <a:defRPr/>
            </a:pPr>
            <a:r>
              <a:rPr lang="ru-RU" b="1" dirty="0">
                <a:effectLst>
                  <a:outerShdw blurRad="38100" dist="38100" dir="2700000" algn="tl">
                    <a:srgbClr val="000000">
                      <a:alpha val="43137"/>
                    </a:srgbClr>
                  </a:outerShdw>
                </a:effectLst>
              </a:rPr>
              <a:t>тератома та </a:t>
            </a:r>
            <a:r>
              <a:rPr lang="ru-RU" b="1" dirty="0" err="1">
                <a:effectLst>
                  <a:outerShdw blurRad="38100" dist="38100" dir="2700000" algn="tl">
                    <a:srgbClr val="000000">
                      <a:alpha val="43137"/>
                    </a:srgbClr>
                  </a:outerShdw>
                </a:effectLst>
              </a:rPr>
              <a:t>змішані</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пухлини</a:t>
            </a:r>
            <a:r>
              <a:rPr lang="ru-RU" b="1" dirty="0">
                <a:effectLst>
                  <a:outerShdw blurRad="38100" dist="38100" dir="2700000" algn="tl">
                    <a:srgbClr val="000000">
                      <a:alpha val="43137"/>
                    </a:srgbClr>
                  </a:outerShdw>
                </a:effectLst>
              </a:rPr>
              <a:t> </a:t>
            </a:r>
            <a:endParaRPr lang="ru-RU" b="1" dirty="0" smtClean="0">
              <a:effectLst>
                <a:outerShdw blurRad="38100" dist="38100" dir="2700000" algn="tl">
                  <a:srgbClr val="000000">
                    <a:alpha val="43137"/>
                  </a:srgbClr>
                </a:outerShdw>
              </a:effectLst>
            </a:endParaRPr>
          </a:p>
          <a:p>
            <a:pPr>
              <a:defRPr/>
            </a:pPr>
            <a:r>
              <a:rPr lang="ru-RU" b="1" dirty="0" err="1" smtClean="0">
                <a:effectLst>
                  <a:outerShdw blurRad="38100" dist="38100" dir="2700000" algn="tl">
                    <a:srgbClr val="000000">
                      <a:alpha val="43137"/>
                    </a:srgbClr>
                  </a:outerShdw>
                </a:effectLst>
              </a:rPr>
              <a:t>метастатичні</a:t>
            </a:r>
            <a:r>
              <a:rPr lang="ru-RU" b="1" dirty="0" smtClean="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пухлин</a:t>
            </a:r>
            <a:r>
              <a:rPr lang="ru-RU" b="1" dirty="0" err="1"/>
              <a:t>и</a:t>
            </a:r>
            <a:r>
              <a:rPr lang="ru-RU" dirty="0"/>
              <a:t/>
            </a:r>
            <a:br>
              <a:rPr lang="ru-RU" dirty="0"/>
            </a:br>
            <a:r>
              <a:rPr lang="ru-RU" dirty="0"/>
              <a:t/>
            </a:r>
            <a:br>
              <a:rPr lang="ru-RU" dirty="0"/>
            </a:br>
            <a:r>
              <a:rPr lang="ru-RU" dirty="0"/>
              <a:t/>
            </a:r>
            <a:br>
              <a:rPr lang="ru-RU" dirty="0"/>
            </a:b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1"/>
          <p:cNvSpPr>
            <a:spLocks noGrp="1"/>
          </p:cNvSpPr>
          <p:nvPr>
            <p:ph type="title"/>
          </p:nvPr>
        </p:nvSpPr>
        <p:spPr>
          <a:xfrm>
            <a:off x="468313" y="0"/>
            <a:ext cx="8229600" cy="1143000"/>
          </a:xfrm>
        </p:spPr>
        <p:txBody>
          <a:bodyPr/>
          <a:lstStyle/>
          <a:p>
            <a:r>
              <a:rPr lang="en-US" altLang="en-US" b="1" smtClean="0"/>
              <a:t>Recommended iodine intake</a:t>
            </a:r>
            <a:r>
              <a:rPr lang="en-US" altLang="en-US" smtClean="0"/>
              <a:t/>
            </a:r>
            <a:br>
              <a:rPr lang="en-US" altLang="en-US" smtClean="0"/>
            </a:br>
            <a:endParaRPr lang="ru-RU" altLang="en-US" smtClean="0"/>
          </a:p>
        </p:txBody>
      </p:sp>
      <p:sp>
        <p:nvSpPr>
          <p:cNvPr id="46083" name="Содержимое 2"/>
          <p:cNvSpPr>
            <a:spLocks noGrp="1"/>
          </p:cNvSpPr>
          <p:nvPr>
            <p:ph idx="1"/>
          </p:nvPr>
        </p:nvSpPr>
        <p:spPr>
          <a:xfrm>
            <a:off x="2843213" y="908050"/>
            <a:ext cx="5926137" cy="4968875"/>
          </a:xfrm>
        </p:spPr>
        <p:txBody>
          <a:bodyPr/>
          <a:lstStyle/>
          <a:p>
            <a:pPr>
              <a:buFontTx/>
              <a:buNone/>
            </a:pPr>
            <a:r>
              <a:rPr lang="en-US" altLang="en-US" smtClean="0"/>
              <a:t>	</a:t>
            </a:r>
            <a:r>
              <a:rPr lang="en-US" altLang="en-US" sz="3000" smtClean="0"/>
              <a:t>UNICEF, ICCIDD, and WHO recommend that the daily intake  of iodine should be as follows: </a:t>
            </a:r>
          </a:p>
          <a:p>
            <a:r>
              <a:rPr lang="en-US" altLang="en-US" sz="3000" smtClean="0"/>
              <a:t>90 μg for preschool children (0 to 59 months);</a:t>
            </a:r>
          </a:p>
          <a:p>
            <a:r>
              <a:rPr lang="en-US" altLang="en-US" sz="3000" smtClean="0"/>
              <a:t>120 μg for schoolchildren (6 to 12 years);</a:t>
            </a:r>
          </a:p>
          <a:p>
            <a:r>
              <a:rPr lang="en-US" altLang="en-US" sz="3000" smtClean="0"/>
              <a:t>150 μg for adolescents (above 12 years) and adults; </a:t>
            </a:r>
          </a:p>
          <a:p>
            <a:r>
              <a:rPr lang="en-US" altLang="en-US" sz="3000" smtClean="0"/>
              <a:t>250 μg for pregnant and lactating women. </a:t>
            </a:r>
          </a:p>
          <a:p>
            <a:endParaRPr lang="ru-RU" altLang="en-US"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1026"/>
          <p:cNvSpPr>
            <a:spLocks noGrp="1" noChangeArrowheads="1"/>
          </p:cNvSpPr>
          <p:nvPr>
            <p:ph type="title"/>
          </p:nvPr>
        </p:nvSpPr>
        <p:spPr>
          <a:xfrm>
            <a:off x="179388" y="620713"/>
            <a:ext cx="9202737" cy="733425"/>
          </a:xfrm>
        </p:spPr>
        <p:txBody>
          <a:bodyPr/>
          <a:lstStyle/>
          <a:p>
            <a:pPr eaLnBrk="1" hangingPunct="1"/>
            <a:r>
              <a:rPr lang="uk-UA" altLang="en-US" sz="3600" b="1" smtClean="0"/>
              <a:t>Класифікація за характером збільшення ЩЗ</a:t>
            </a:r>
          </a:p>
        </p:txBody>
      </p:sp>
      <p:sp>
        <p:nvSpPr>
          <p:cNvPr id="47107" name="Rectangle 1027"/>
          <p:cNvSpPr>
            <a:spLocks noGrp="1" noChangeArrowheads="1"/>
          </p:cNvSpPr>
          <p:nvPr>
            <p:ph type="body" idx="1"/>
          </p:nvPr>
        </p:nvSpPr>
        <p:spPr>
          <a:xfrm>
            <a:off x="3851275" y="2565400"/>
            <a:ext cx="4746625" cy="2232025"/>
          </a:xfrm>
        </p:spPr>
        <p:txBody>
          <a:bodyPr/>
          <a:lstStyle/>
          <a:p>
            <a:pPr eaLnBrk="1" hangingPunct="1"/>
            <a:r>
              <a:rPr lang="uk-UA" altLang="en-US" sz="3600" b="1" smtClean="0">
                <a:solidFill>
                  <a:srgbClr val="FFC000"/>
                </a:solidFill>
              </a:rPr>
              <a:t>Дифузний зоб;</a:t>
            </a:r>
          </a:p>
          <a:p>
            <a:pPr eaLnBrk="1" hangingPunct="1"/>
            <a:r>
              <a:rPr lang="uk-UA" altLang="en-US" sz="3600" b="1" smtClean="0">
                <a:solidFill>
                  <a:srgbClr val="FFC000"/>
                </a:solidFill>
              </a:rPr>
              <a:t>Вузловий зоб;</a:t>
            </a:r>
          </a:p>
          <a:p>
            <a:pPr eaLnBrk="1" hangingPunct="1"/>
            <a:r>
              <a:rPr lang="uk-UA" altLang="en-US" sz="3600" b="1" smtClean="0">
                <a:solidFill>
                  <a:srgbClr val="FFC000"/>
                </a:solidFill>
              </a:rPr>
              <a:t>Змішаний.</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0" y="260648"/>
          <a:ext cx="9144000"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22225" y="115888"/>
            <a:ext cx="8726488" cy="838200"/>
          </a:xfrm>
        </p:spPr>
        <p:txBody>
          <a:bodyPr/>
          <a:lstStyle/>
          <a:p>
            <a:pPr eaLnBrk="1" hangingPunct="1"/>
            <a:r>
              <a:rPr lang="en-US" altLang="en-US" sz="3000" b="1" smtClean="0"/>
              <a:t>Degrees of thyroid gland enlargement</a:t>
            </a:r>
            <a:br>
              <a:rPr lang="en-US" altLang="en-US" sz="3000" b="1" smtClean="0"/>
            </a:br>
            <a:r>
              <a:rPr lang="uk-UA" altLang="en-US" sz="3000" b="1" smtClean="0"/>
              <a:t>(</a:t>
            </a:r>
            <a:r>
              <a:rPr lang="en-US" altLang="en-US" sz="3000" b="1" smtClean="0"/>
              <a:t>WHO</a:t>
            </a:r>
            <a:r>
              <a:rPr lang="uk-UA" altLang="en-US" sz="3000" b="1" smtClean="0"/>
              <a:t>,  1994)</a:t>
            </a:r>
          </a:p>
        </p:txBody>
      </p:sp>
      <p:sp>
        <p:nvSpPr>
          <p:cNvPr id="49155" name="Rectangle 3"/>
          <p:cNvSpPr>
            <a:spLocks noGrp="1" noChangeArrowheads="1"/>
          </p:cNvSpPr>
          <p:nvPr>
            <p:ph type="body" sz="half" idx="3"/>
          </p:nvPr>
        </p:nvSpPr>
        <p:spPr>
          <a:xfrm>
            <a:off x="0" y="2743200"/>
            <a:ext cx="9144000" cy="4343400"/>
          </a:xfrm>
        </p:spPr>
        <p:txBody>
          <a:bodyPr/>
          <a:lstStyle/>
          <a:p>
            <a:pPr eaLnBrk="1" hangingPunct="1"/>
            <a:endParaRPr lang="ru-RU" altLang="en-US" sz="2800" smtClean="0"/>
          </a:p>
        </p:txBody>
      </p:sp>
      <p:pic>
        <p:nvPicPr>
          <p:cNvPr id="49156" name="Picture 4" descr="Без имени-5"/>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0" y="1052513"/>
            <a:ext cx="4589463" cy="3384550"/>
          </a:xfrm>
          <a:noFill/>
        </p:spPr>
      </p:pic>
      <p:pic>
        <p:nvPicPr>
          <p:cNvPr id="49157" name="Picture 5" descr="Без имени-18"/>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l="-2" t="40297" r="-2863"/>
          <a:stretch>
            <a:fillRect/>
          </a:stretch>
        </p:blipFill>
        <p:spPr>
          <a:xfrm>
            <a:off x="4716463" y="1484313"/>
            <a:ext cx="4330700" cy="1635125"/>
          </a:xfrm>
          <a:noFill/>
        </p:spPr>
      </p:pic>
      <p:graphicFrame>
        <p:nvGraphicFramePr>
          <p:cNvPr id="81926" name="Group 6"/>
          <p:cNvGraphicFramePr>
            <a:graphicFrameLocks noGrp="1"/>
          </p:cNvGraphicFramePr>
          <p:nvPr/>
        </p:nvGraphicFramePr>
        <p:xfrm>
          <a:off x="3708400" y="4462463"/>
          <a:ext cx="5327650" cy="2395702"/>
        </p:xfrm>
        <a:graphic>
          <a:graphicData uri="http://schemas.openxmlformats.org/drawingml/2006/table">
            <a:tbl>
              <a:tblPr/>
              <a:tblGrid>
                <a:gridCol w="5327650">
                  <a:extLst>
                    <a:ext uri="{9D8B030D-6E8A-4147-A177-3AD203B41FA5}">
                      <a16:colId xmlns:a16="http://schemas.microsoft.com/office/drawing/2014/main" val="20000"/>
                    </a:ext>
                  </a:extLst>
                </a:gridCol>
              </a:tblGrid>
              <a:tr h="239553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uk-UA" sz="2800" b="1" i="0" u="none" strike="noStrike" cap="none" normalizeH="0" baseline="0" dirty="0" smtClean="0">
                          <a:ln>
                            <a:noFill/>
                          </a:ln>
                          <a:solidFill>
                            <a:schemeClr val="tx1"/>
                          </a:solidFill>
                          <a:effectLst/>
                          <a:latin typeface="Arial" pitchFamily="34" charset="0"/>
                        </a:rPr>
                        <a:t>0 –</a:t>
                      </a:r>
                      <a:r>
                        <a:rPr kumimoji="0" lang="en-US" sz="2800" b="1" i="0" u="none" strike="noStrike" cap="none" normalizeH="0" baseline="0" dirty="0" smtClean="0">
                          <a:ln>
                            <a:noFill/>
                          </a:ln>
                          <a:solidFill>
                            <a:schemeClr val="tx1"/>
                          </a:solidFill>
                          <a:effectLst/>
                          <a:latin typeface="Arial" pitchFamily="34" charset="0"/>
                        </a:rPr>
                        <a:t>goiter is absent</a:t>
                      </a:r>
                      <a:endParaRPr kumimoji="0" lang="uk-UA" sz="2800" b="1" i="0" u="none" strike="noStrike" cap="none" normalizeH="0" baseline="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uk-UA" sz="2800" b="1" i="0" u="none" strike="noStrike" cap="none" normalizeH="0" baseline="0" dirty="0" smtClean="0">
                          <a:ln>
                            <a:noFill/>
                          </a:ln>
                          <a:solidFill>
                            <a:schemeClr val="tx1"/>
                          </a:solidFill>
                          <a:effectLst/>
                          <a:latin typeface="Arial" pitchFamily="34" charset="0"/>
                        </a:rPr>
                        <a:t>1- </a:t>
                      </a:r>
                      <a:r>
                        <a:rPr kumimoji="0" lang="en-US" sz="2800" b="1" i="0" u="none" strike="noStrike" cap="none" normalizeH="0" baseline="0" dirty="0" smtClean="0">
                          <a:ln>
                            <a:noFill/>
                          </a:ln>
                          <a:solidFill>
                            <a:schemeClr val="tx1"/>
                          </a:solidFill>
                          <a:effectLst/>
                          <a:latin typeface="Arial" pitchFamily="34" charset="0"/>
                        </a:rPr>
                        <a:t>we can palpate but can’t see</a:t>
                      </a:r>
                      <a:r>
                        <a:rPr kumimoji="0" lang="uk-UA" sz="2800" b="1" i="0" u="none" strike="noStrike" cap="none" normalizeH="0" baseline="0" dirty="0" smtClean="0">
                          <a:ln>
                            <a:noFill/>
                          </a:ln>
                          <a:solidFill>
                            <a:schemeClr val="tx1"/>
                          </a:solidFill>
                          <a:effectLst/>
                          <a:latin typeface="Arial" pitchFamily="34" charset="0"/>
                        </a:rPr>
                        <a:t> </a:t>
                      </a:r>
                      <a:endParaRPr kumimoji="0" lang="en-US" sz="2800" b="1" i="0" u="none" strike="noStrike" cap="none" normalizeH="0" baseline="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uk-UA" sz="2800" b="1" i="0" u="none" strike="noStrike" cap="none" normalizeH="0" baseline="0" dirty="0" smtClean="0">
                          <a:ln>
                            <a:noFill/>
                          </a:ln>
                          <a:solidFill>
                            <a:schemeClr val="tx1"/>
                          </a:solidFill>
                          <a:effectLst/>
                          <a:latin typeface="Arial" pitchFamily="34" charset="0"/>
                        </a:rPr>
                        <a:t>2 – </a:t>
                      </a:r>
                      <a:r>
                        <a:rPr kumimoji="0" lang="en-US" sz="2800" b="1" i="0" u="none" strike="noStrike" cap="none" normalizeH="0" baseline="0" dirty="0" smtClean="0">
                          <a:ln>
                            <a:noFill/>
                          </a:ln>
                          <a:solidFill>
                            <a:schemeClr val="tx1"/>
                          </a:solidFill>
                          <a:effectLst/>
                          <a:latin typeface="Arial" pitchFamily="34" charset="0"/>
                        </a:rPr>
                        <a:t>thyroid gland can be palpated and seen </a:t>
                      </a:r>
                      <a:endParaRPr kumimoji="0" lang="uk-UA" sz="2800" b="1" i="0" u="none" strike="noStrike" cap="none" normalizeH="0" baseline="0" dirty="0" smtClean="0">
                        <a:ln>
                          <a:noFill/>
                        </a:ln>
                        <a:solidFill>
                          <a:schemeClr val="tx1"/>
                        </a:solidFill>
                        <a:effectLst/>
                        <a:latin typeface="Arial" pitchFamily="34" charset="0"/>
                      </a:endParaRPr>
                    </a:p>
                  </a:txBody>
                  <a:tcPr marL="91419" marR="91419"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07950" y="188913"/>
            <a:ext cx="9144000" cy="611187"/>
          </a:xfrm>
        </p:spPr>
        <p:txBody>
          <a:bodyPr/>
          <a:lstStyle/>
          <a:p>
            <a:pPr eaLnBrk="1" hangingPunct="1"/>
            <a:r>
              <a:rPr lang="uk-UA" altLang="en-US" sz="3600" b="1" smtClean="0"/>
              <a:t>Ступені збільшення ЩЗ</a:t>
            </a:r>
          </a:p>
        </p:txBody>
      </p:sp>
      <p:sp>
        <p:nvSpPr>
          <p:cNvPr id="50179" name="Rectangle 3"/>
          <p:cNvSpPr>
            <a:spLocks noGrp="1" noChangeArrowheads="1"/>
          </p:cNvSpPr>
          <p:nvPr>
            <p:ph type="body" idx="1"/>
          </p:nvPr>
        </p:nvSpPr>
        <p:spPr>
          <a:xfrm>
            <a:off x="2555875" y="873125"/>
            <a:ext cx="6608763" cy="5940425"/>
          </a:xfrm>
        </p:spPr>
        <p:txBody>
          <a:bodyPr/>
          <a:lstStyle/>
          <a:p>
            <a:pPr eaLnBrk="1" hangingPunct="1">
              <a:buClrTx/>
              <a:buSzTx/>
            </a:pPr>
            <a:r>
              <a:rPr lang="uk-UA" altLang="en-US" sz="2600" b="1" smtClean="0">
                <a:solidFill>
                  <a:srgbClr val="FFFFFF"/>
                </a:solidFill>
              </a:rPr>
              <a:t>0 ст. – щитовидна залоза не пальпується;</a:t>
            </a:r>
          </a:p>
          <a:p>
            <a:pPr eaLnBrk="1" hangingPunct="1">
              <a:buClrTx/>
              <a:buSzTx/>
            </a:pPr>
            <a:r>
              <a:rPr lang="uk-UA" altLang="en-US" sz="2600" b="1" smtClean="0">
                <a:solidFill>
                  <a:srgbClr val="FFFFFF"/>
                </a:solidFill>
              </a:rPr>
              <a:t>І ст. – пальпується перешийок залози, який помітний при ковтанні;</a:t>
            </a:r>
          </a:p>
          <a:p>
            <a:pPr eaLnBrk="1" hangingPunct="1">
              <a:buClrTx/>
              <a:buSzTx/>
            </a:pPr>
            <a:r>
              <a:rPr lang="uk-UA" altLang="en-US" sz="2600" b="1" smtClean="0">
                <a:solidFill>
                  <a:srgbClr val="FFFFFF"/>
                </a:solidFill>
              </a:rPr>
              <a:t>ІІ ст. – пальпується вся залоза, її помітно при ковтанні;</a:t>
            </a:r>
          </a:p>
          <a:p>
            <a:pPr eaLnBrk="1" hangingPunct="1">
              <a:buClrTx/>
              <a:buSzTx/>
            </a:pPr>
            <a:r>
              <a:rPr lang="uk-UA" altLang="en-US" sz="2600" b="1" smtClean="0">
                <a:solidFill>
                  <a:srgbClr val="FFFFFF"/>
                </a:solidFill>
              </a:rPr>
              <a:t>ІІІ ст. – збільшення залози призводить до помітного рівномірного потовщення шиї («товста шия»);</a:t>
            </a:r>
          </a:p>
          <a:p>
            <a:pPr eaLnBrk="1" hangingPunct="1">
              <a:buClrTx/>
              <a:buSzTx/>
            </a:pPr>
            <a:r>
              <a:rPr lang="uk-UA" altLang="en-US" sz="2600" b="1" smtClean="0">
                <a:solidFill>
                  <a:srgbClr val="FFFFFF"/>
                </a:solidFill>
              </a:rPr>
              <a:t>ІV ст. – залоза значно збільшена, різко деформує шию;</a:t>
            </a:r>
          </a:p>
          <a:p>
            <a:pPr eaLnBrk="1" hangingPunct="1">
              <a:buClrTx/>
              <a:buSzTx/>
            </a:pPr>
            <a:r>
              <a:rPr lang="uk-UA" altLang="en-US" sz="2600" b="1" smtClean="0">
                <a:solidFill>
                  <a:srgbClr val="FFFFFF"/>
                </a:solidFill>
              </a:rPr>
              <a:t>V ст. – збільшення досягає значних розмірів (зоб великих розмірів).</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02" name="Picture 2" descr="slzob03"/>
          <p:cNvPicPr>
            <a:picLocks noChangeAspect="1" noChangeArrowheads="1"/>
          </p:cNvPicPr>
          <p:nvPr/>
        </p:nvPicPr>
        <p:blipFill>
          <a:blip r:embed="rId2">
            <a:extLst>
              <a:ext uri="{28A0092B-C50C-407E-A947-70E740481C1C}">
                <a14:useLocalDpi xmlns:a14="http://schemas.microsoft.com/office/drawing/2010/main" val="0"/>
              </a:ext>
            </a:extLst>
          </a:blip>
          <a:srcRect l="1724" t="2386" r="862"/>
          <a:stretch>
            <a:fillRect/>
          </a:stretch>
        </p:blipFill>
        <p:spPr bwMode="auto">
          <a:xfrm>
            <a:off x="179388" y="333375"/>
            <a:ext cx="4537075"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Rectangle 3"/>
          <p:cNvSpPr>
            <a:spLocks noGrp="1" noChangeArrowheads="1"/>
          </p:cNvSpPr>
          <p:nvPr>
            <p:ph type="title"/>
          </p:nvPr>
        </p:nvSpPr>
        <p:spPr>
          <a:xfrm>
            <a:off x="4716463" y="549275"/>
            <a:ext cx="4248150" cy="1143000"/>
          </a:xfrm>
        </p:spPr>
        <p:txBody>
          <a:bodyPr/>
          <a:lstStyle/>
          <a:p>
            <a:pPr eaLnBrk="1" hangingPunct="1"/>
            <a:r>
              <a:rPr lang="uk-UA" altLang="en-US" smtClean="0"/>
              <a:t>Вузловий зоб ІІІ ст</a:t>
            </a:r>
            <a:endParaRPr lang="ru-RU" altLang="en-US" smtClean="0"/>
          </a:p>
        </p:txBody>
      </p:sp>
      <p:pic>
        <p:nvPicPr>
          <p:cNvPr id="51204" name="Picture 2" descr="slzob04"/>
          <p:cNvPicPr>
            <a:picLocks noChangeAspect="1" noChangeArrowheads="1"/>
          </p:cNvPicPr>
          <p:nvPr/>
        </p:nvPicPr>
        <p:blipFill>
          <a:blip r:embed="rId3">
            <a:extLst>
              <a:ext uri="{28A0092B-C50C-407E-A947-70E740481C1C}">
                <a14:useLocalDpi xmlns:a14="http://schemas.microsoft.com/office/drawing/2010/main" val="0"/>
              </a:ext>
            </a:extLst>
          </a:blip>
          <a:srcRect l="-19193" t="32870" r="19193" b="1903"/>
          <a:stretch>
            <a:fillRect/>
          </a:stretch>
        </p:blipFill>
        <p:spPr bwMode="auto">
          <a:xfrm>
            <a:off x="3635375" y="2605088"/>
            <a:ext cx="5329238" cy="427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5" name="Rectangle 3"/>
          <p:cNvSpPr txBox="1">
            <a:spLocks noChangeArrowheads="1"/>
          </p:cNvSpPr>
          <p:nvPr/>
        </p:nvSpPr>
        <p:spPr bwMode="auto">
          <a:xfrm>
            <a:off x="14288" y="4765675"/>
            <a:ext cx="4654550" cy="1143000"/>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100000"/>
            </a:pPr>
            <a:r>
              <a:rPr lang="uk-UA" altLang="en-US" sz="3200"/>
              <a:t>Вузловий зоб </a:t>
            </a:r>
            <a:r>
              <a:rPr lang="en-US" altLang="en-US" sz="3200"/>
              <a:t>IV </a:t>
            </a:r>
            <a:r>
              <a:rPr lang="uk-UA" altLang="en-US" sz="3200"/>
              <a:t>ст</a:t>
            </a:r>
            <a:r>
              <a:rPr lang="ru-RU" altLang="en-US" sz="3200"/>
              <a:t> </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2226" name="Picture 4" descr="slzob50"/>
          <p:cNvPicPr>
            <a:picLocks noChangeAspect="1" noChangeArrowheads="1"/>
          </p:cNvPicPr>
          <p:nvPr/>
        </p:nvPicPr>
        <p:blipFill>
          <a:blip r:embed="rId2">
            <a:extLst>
              <a:ext uri="{28A0092B-C50C-407E-A947-70E740481C1C}">
                <a14:useLocalDpi xmlns:a14="http://schemas.microsoft.com/office/drawing/2010/main" val="0"/>
              </a:ext>
            </a:extLst>
          </a:blip>
          <a:srcRect l="2325" t="37141"/>
          <a:stretch>
            <a:fillRect/>
          </a:stretch>
        </p:blipFill>
        <p:spPr bwMode="auto">
          <a:xfrm>
            <a:off x="4719638" y="2203450"/>
            <a:ext cx="4354512" cy="364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Picture 2" descr="slzob49"/>
          <p:cNvPicPr>
            <a:picLocks noChangeAspect="1" noChangeArrowheads="1"/>
          </p:cNvPicPr>
          <p:nvPr/>
        </p:nvPicPr>
        <p:blipFill>
          <a:blip r:embed="rId3">
            <a:extLst>
              <a:ext uri="{28A0092B-C50C-407E-A947-70E740481C1C}">
                <a14:useLocalDpi xmlns:a14="http://schemas.microsoft.com/office/drawing/2010/main" val="0"/>
              </a:ext>
            </a:extLst>
          </a:blip>
          <a:srcRect t="36472" r="3746" b="2817"/>
          <a:stretch>
            <a:fillRect/>
          </a:stretch>
        </p:blipFill>
        <p:spPr bwMode="auto">
          <a:xfrm>
            <a:off x="12700" y="692150"/>
            <a:ext cx="4141788" cy="378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Rectangle 3"/>
          <p:cNvSpPr>
            <a:spLocks noGrp="1" noChangeArrowheads="1"/>
          </p:cNvSpPr>
          <p:nvPr>
            <p:ph type="title"/>
          </p:nvPr>
        </p:nvSpPr>
        <p:spPr>
          <a:xfrm>
            <a:off x="12700" y="5949950"/>
            <a:ext cx="5364163" cy="685800"/>
          </a:xfrm>
        </p:spPr>
        <p:txBody>
          <a:bodyPr/>
          <a:lstStyle/>
          <a:p>
            <a:pPr eaLnBrk="1" hangingPunct="1"/>
            <a:endParaRPr lang="ru-RU" altLang="en-US" b="1" smtClean="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27"/>
          <p:cNvSpPr txBox="1">
            <a:spLocks noChangeArrowheads="1"/>
          </p:cNvSpPr>
          <p:nvPr/>
        </p:nvSpPr>
        <p:spPr bwMode="auto">
          <a:xfrm>
            <a:off x="2906713" y="1484313"/>
            <a:ext cx="6118225"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chemeClr val="tx1"/>
              </a:buClr>
              <a:buSzPct val="100000"/>
              <a:buFont typeface="Wingdings" panose="05000000000000000000" pitchFamily="2" charset="2"/>
              <a:buChar char="Ø"/>
            </a:pPr>
            <a:r>
              <a:rPr lang="uk-UA" altLang="en-US" sz="2400" b="1">
                <a:cs typeface="Times New Roman" panose="02020603050405020304" pitchFamily="18" charset="0"/>
              </a:rPr>
              <a:t>Безсимптомний перебіг, наявність утворення по передній поверхні </a:t>
            </a:r>
          </a:p>
          <a:p>
            <a:pPr eaLnBrk="1" hangingPunct="1">
              <a:spcBef>
                <a:spcPct val="20000"/>
              </a:spcBef>
              <a:buClr>
                <a:schemeClr val="tx1"/>
              </a:buClr>
              <a:buSzPct val="100000"/>
              <a:buFont typeface="Wingdings" panose="05000000000000000000" pitchFamily="2" charset="2"/>
              <a:buChar char="Ø"/>
            </a:pPr>
            <a:r>
              <a:rPr lang="uk-UA" altLang="en-US" sz="2400" b="1">
                <a:cs typeface="Times New Roman" panose="02020603050405020304" pitchFamily="18" charset="0"/>
              </a:rPr>
              <a:t>Компресія стравоходу, трахеї (дисфагія, порушення дихання)</a:t>
            </a:r>
          </a:p>
          <a:p>
            <a:pPr eaLnBrk="1" hangingPunct="1">
              <a:spcBef>
                <a:spcPct val="20000"/>
              </a:spcBef>
              <a:buClr>
                <a:schemeClr val="tx1"/>
              </a:buClr>
              <a:buSzPct val="100000"/>
              <a:buFont typeface="Wingdings" panose="05000000000000000000" pitchFamily="2" charset="2"/>
              <a:buChar char="Ø"/>
            </a:pPr>
            <a:r>
              <a:rPr lang="uk-UA" altLang="en-US" sz="2400" b="1">
                <a:cs typeface="Times New Roman" panose="02020603050405020304" pitchFamily="18" charset="0"/>
              </a:rPr>
              <a:t>Ознаки паралічу поворотного гортанного нерву </a:t>
            </a:r>
          </a:p>
          <a:p>
            <a:pPr eaLnBrk="1" hangingPunct="1">
              <a:spcBef>
                <a:spcPct val="20000"/>
              </a:spcBef>
              <a:buClr>
                <a:schemeClr val="tx1"/>
              </a:buClr>
              <a:buSzPct val="100000"/>
              <a:buFont typeface="Wingdings" panose="05000000000000000000" pitchFamily="2" charset="2"/>
              <a:buChar char="Ø"/>
            </a:pPr>
            <a:r>
              <a:rPr lang="uk-UA" altLang="en-US" sz="2400" b="1">
                <a:cs typeface="Times New Roman" panose="02020603050405020304" pitchFamily="18" charset="0"/>
              </a:rPr>
              <a:t>Раптовий біль у звязку із крововиливом у вузол ЩЗ  або кісту. </a:t>
            </a:r>
          </a:p>
        </p:txBody>
      </p:sp>
      <p:sp>
        <p:nvSpPr>
          <p:cNvPr id="53251" name="Прямоугольник 3"/>
          <p:cNvSpPr>
            <a:spLocks noChangeArrowheads="1"/>
          </p:cNvSpPr>
          <p:nvPr/>
        </p:nvSpPr>
        <p:spPr bwMode="auto">
          <a:xfrm>
            <a:off x="107950" y="322263"/>
            <a:ext cx="89265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uk-UA" altLang="en-US" sz="3600" b="1">
                <a:cs typeface="Times New Roman" panose="02020603050405020304" pitchFamily="18" charset="0"/>
              </a:rPr>
              <a:t>КЛІНІКА ЕУТИРЕОЇДНОГО ЗОБУ</a:t>
            </a:r>
            <a:endParaRPr lang="ru-RU" altLang="en-US" sz="3600" b="1"/>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1026"/>
          <p:cNvSpPr>
            <a:spLocks noGrp="1" noChangeArrowheads="1"/>
          </p:cNvSpPr>
          <p:nvPr>
            <p:ph type="title"/>
          </p:nvPr>
        </p:nvSpPr>
        <p:spPr>
          <a:xfrm>
            <a:off x="395288" y="115888"/>
            <a:ext cx="5832475" cy="684212"/>
          </a:xfrm>
        </p:spPr>
        <p:txBody>
          <a:bodyPr/>
          <a:lstStyle/>
          <a:p>
            <a:pPr eaLnBrk="1" hangingPunct="1"/>
            <a:r>
              <a:rPr lang="uk-UA" altLang="en-US" sz="3600" b="1" smtClean="0">
                <a:cs typeface="Times New Roman" panose="02020603050405020304" pitchFamily="18" charset="0"/>
              </a:rPr>
              <a:t>Клініка гіпертиреозу</a:t>
            </a:r>
          </a:p>
        </p:txBody>
      </p:sp>
      <p:sp>
        <p:nvSpPr>
          <p:cNvPr id="54275" name="Rectangle 1027"/>
          <p:cNvSpPr>
            <a:spLocks noGrp="1" noChangeArrowheads="1"/>
          </p:cNvSpPr>
          <p:nvPr>
            <p:ph type="body" idx="1"/>
          </p:nvPr>
        </p:nvSpPr>
        <p:spPr>
          <a:xfrm>
            <a:off x="2843213" y="836613"/>
            <a:ext cx="6470650" cy="5864225"/>
          </a:xfrm>
        </p:spPr>
        <p:txBody>
          <a:bodyPr/>
          <a:lstStyle/>
          <a:p>
            <a:pPr eaLnBrk="1" hangingPunct="1">
              <a:buFont typeface="Wingdings" panose="05000000000000000000" pitchFamily="2" charset="2"/>
              <a:buChar char="Ø"/>
            </a:pPr>
            <a:r>
              <a:rPr lang="uk-UA" altLang="en-US" sz="2600" smtClean="0">
                <a:cs typeface="Times New Roman" panose="02020603050405020304" pitchFamily="18" charset="0"/>
              </a:rPr>
              <a:t>втрата ваги </a:t>
            </a:r>
          </a:p>
          <a:p>
            <a:pPr eaLnBrk="1" hangingPunct="1">
              <a:buFont typeface="Wingdings" panose="05000000000000000000" pitchFamily="2" charset="2"/>
              <a:buChar char="Ø"/>
            </a:pPr>
            <a:r>
              <a:rPr lang="uk-UA" altLang="en-US" sz="2600" smtClean="0">
                <a:cs typeface="Times New Roman" panose="02020603050405020304" pitchFamily="18" charset="0"/>
              </a:rPr>
              <a:t>підвищенна пітливість, непереносимість тепла тепла, спрага</a:t>
            </a:r>
          </a:p>
          <a:p>
            <a:pPr eaLnBrk="1" hangingPunct="1">
              <a:buFont typeface="Wingdings" panose="05000000000000000000" pitchFamily="2" charset="2"/>
              <a:buChar char="Ø"/>
            </a:pPr>
            <a:r>
              <a:rPr lang="uk-UA" altLang="en-US" sz="2600" smtClean="0">
                <a:cs typeface="Times New Roman" panose="02020603050405020304" pitchFamily="18" charset="0"/>
              </a:rPr>
              <a:t> шкіра  - волога, тепла </a:t>
            </a:r>
          </a:p>
          <a:p>
            <a:pPr eaLnBrk="1" hangingPunct="1">
              <a:buFont typeface="Wingdings" panose="05000000000000000000" pitchFamily="2" charset="2"/>
              <a:buChar char="Ø"/>
            </a:pPr>
            <a:r>
              <a:rPr lang="uk-UA" altLang="en-US" sz="2600" smtClean="0">
                <a:cs typeface="Times New Roman" panose="02020603050405020304" pitchFamily="18" charset="0"/>
              </a:rPr>
              <a:t>синусова тахікардія або фібриляція передсердь , серцева недостатність</a:t>
            </a:r>
          </a:p>
          <a:p>
            <a:pPr eaLnBrk="1" hangingPunct="1">
              <a:buFont typeface="Wingdings" panose="05000000000000000000" pitchFamily="2" charset="2"/>
              <a:buChar char="Ø"/>
            </a:pPr>
            <a:r>
              <a:rPr lang="uk-UA" altLang="en-US" sz="2600" smtClean="0">
                <a:cs typeface="Times New Roman" panose="02020603050405020304" pitchFamily="18" charset="0"/>
              </a:rPr>
              <a:t>тремор, гіперрефлексія</a:t>
            </a:r>
          </a:p>
          <a:p>
            <a:pPr eaLnBrk="1" hangingPunct="1">
              <a:buClr>
                <a:srgbClr val="FFFFFF"/>
              </a:buClr>
              <a:buFont typeface="Wingdings" panose="05000000000000000000" pitchFamily="2" charset="2"/>
              <a:buChar char="Ø"/>
            </a:pPr>
            <a:r>
              <a:rPr lang="uk-UA" altLang="en-US" sz="2600" smtClean="0">
                <a:cs typeface="Times New Roman" panose="02020603050405020304" pitchFamily="18" charset="0"/>
              </a:rPr>
              <a:t>безсоння</a:t>
            </a:r>
          </a:p>
          <a:p>
            <a:pPr eaLnBrk="1" hangingPunct="1">
              <a:buClr>
                <a:srgbClr val="FFFFFF"/>
              </a:buClr>
              <a:buFont typeface="Wingdings" panose="05000000000000000000" pitchFamily="2" charset="2"/>
              <a:buChar char="Ø"/>
            </a:pPr>
            <a:r>
              <a:rPr lang="uk-UA" altLang="en-US" sz="2600" smtClean="0">
                <a:solidFill>
                  <a:srgbClr val="FFFFFF"/>
                </a:solidFill>
                <a:cs typeface="Times New Roman" panose="02020603050405020304" pitchFamily="18" charset="0"/>
              </a:rPr>
              <a:t>стоншення волосся</a:t>
            </a:r>
          </a:p>
          <a:p>
            <a:pPr eaLnBrk="1" hangingPunct="1">
              <a:buClr>
                <a:srgbClr val="FFFFFF"/>
              </a:buClr>
              <a:buFont typeface="Wingdings" panose="05000000000000000000" pitchFamily="2" charset="2"/>
              <a:buChar char="Ø"/>
            </a:pPr>
            <a:r>
              <a:rPr lang="uk-UA" altLang="en-US" sz="2600" smtClean="0">
                <a:solidFill>
                  <a:srgbClr val="FFFFFF"/>
                </a:solidFill>
                <a:cs typeface="Times New Roman" panose="02020603050405020304" pitchFamily="18" charset="0"/>
              </a:rPr>
              <a:t>м'язева слабість</a:t>
            </a:r>
          </a:p>
          <a:p>
            <a:pPr eaLnBrk="1" hangingPunct="1">
              <a:buClr>
                <a:srgbClr val="FFFFFF"/>
              </a:buClr>
              <a:buFont typeface="Wingdings" panose="05000000000000000000" pitchFamily="2" charset="2"/>
              <a:buChar char="Ø"/>
            </a:pPr>
            <a:r>
              <a:rPr lang="uk-UA" altLang="en-US" sz="2600" smtClean="0">
                <a:solidFill>
                  <a:srgbClr val="FFFFFF"/>
                </a:solidFill>
                <a:cs typeface="Times New Roman" panose="02020603050405020304" pitchFamily="18" charset="0"/>
              </a:rPr>
              <a:t>набряки м'яких тканин гомілки</a:t>
            </a:r>
          </a:p>
          <a:p>
            <a:pPr eaLnBrk="1" hangingPunct="1">
              <a:buClr>
                <a:srgbClr val="FFFFFF"/>
              </a:buClr>
              <a:buFont typeface="Wingdings" panose="05000000000000000000" pitchFamily="2" charset="2"/>
              <a:buChar char="Ø"/>
            </a:pPr>
            <a:r>
              <a:rPr lang="uk-UA" altLang="en-US" sz="2600" smtClean="0">
                <a:solidFill>
                  <a:srgbClr val="FFFFFF"/>
                </a:solidFill>
                <a:cs typeface="Times New Roman" panose="02020603050405020304" pitchFamily="18" charset="0"/>
              </a:rPr>
              <a:t>проноси</a:t>
            </a:r>
          </a:p>
          <a:p>
            <a:pPr eaLnBrk="1" hangingPunct="1">
              <a:buClr>
                <a:srgbClr val="FFFFFF"/>
              </a:buClr>
              <a:buFont typeface="Wingdings" panose="05000000000000000000" pitchFamily="2" charset="2"/>
              <a:buChar char="Ø"/>
            </a:pPr>
            <a:r>
              <a:rPr lang="uk-UA" altLang="en-US" sz="2600" smtClean="0">
                <a:solidFill>
                  <a:srgbClr val="FFFFFF"/>
                </a:solidFill>
                <a:cs typeface="Times New Roman" panose="02020603050405020304" pitchFamily="18" charset="0"/>
              </a:rPr>
              <a:t>офтальмопатія</a:t>
            </a:r>
          </a:p>
          <a:p>
            <a:pPr eaLnBrk="1" hangingPunct="1">
              <a:buFont typeface="Wingdings" panose="05000000000000000000" pitchFamily="2" charset="2"/>
              <a:buChar char="Ø"/>
            </a:pPr>
            <a:endParaRPr lang="uk-UA" altLang="en-US" sz="3000" smtClean="0">
              <a:cs typeface="Times New Roman" panose="02020603050405020304" pitchFamily="18" charset="0"/>
            </a:endParaRPr>
          </a:p>
          <a:p>
            <a:pPr eaLnBrk="1" hangingPunct="1">
              <a:buFont typeface="Wingdings" panose="05000000000000000000" pitchFamily="2" charset="2"/>
              <a:buChar char="Ø"/>
            </a:pPr>
            <a:endParaRPr lang="uk-UA" altLang="en-US" sz="3000" smtClean="0">
              <a:cs typeface="Times New Roman" panose="02020603050405020304" pitchFamily="18" charset="0"/>
            </a:endParaRPr>
          </a:p>
          <a:p>
            <a:pPr eaLnBrk="1" hangingPunct="1">
              <a:buFont typeface="Wingdings" panose="05000000000000000000" pitchFamily="2" charset="2"/>
              <a:buChar char="Ø"/>
            </a:pPr>
            <a:endParaRPr lang="uk-UA" altLang="en-US" sz="3000" smtClean="0">
              <a:cs typeface="Times New Roman" panose="02020603050405020304" pitchFamily="18" charset="0"/>
            </a:endParaRPr>
          </a:p>
          <a:p>
            <a:pPr eaLnBrk="1" hangingPunct="1">
              <a:buFont typeface="Wingdings" panose="05000000000000000000" pitchFamily="2" charset="2"/>
              <a:buChar char="Ø"/>
            </a:pPr>
            <a:endParaRPr lang="uk-UA" altLang="en-US" sz="3000" smtClean="0">
              <a:cs typeface="Times New Roman" panose="02020603050405020304" pitchFamily="18" charset="0"/>
            </a:endParaRPr>
          </a:p>
          <a:p>
            <a:pPr eaLnBrk="1" hangingPunct="1">
              <a:buFont typeface="Wingdings" panose="05000000000000000000" pitchFamily="2" charset="2"/>
              <a:buChar char="Ø"/>
            </a:pPr>
            <a:endParaRPr lang="en-GB" altLang="en-US" sz="3000" smtClean="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07950" y="0"/>
            <a:ext cx="9144000" cy="827088"/>
          </a:xfrm>
        </p:spPr>
        <p:txBody>
          <a:bodyPr/>
          <a:lstStyle/>
          <a:p>
            <a:pPr eaLnBrk="1" hangingPunct="1"/>
            <a:r>
              <a:rPr lang="uk-UA" altLang="en-US" b="1" smtClean="0">
                <a:cs typeface="Times New Roman" panose="02020603050405020304" pitchFamily="18" charset="0"/>
              </a:rPr>
              <a:t>Клініка гіпотиреозу</a:t>
            </a:r>
          </a:p>
        </p:txBody>
      </p:sp>
      <p:pic>
        <p:nvPicPr>
          <p:cNvPr id="55299" name="Рисунок 5"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908050"/>
            <a:ext cx="8713787" cy="56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77730" y="1057885"/>
            <a:ext cx="2952328" cy="719953"/>
          </a:xfrm>
          <a:prstGeom prst="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Анамнез, об'єктивне обстеження, </a:t>
            </a:r>
            <a:r>
              <a:rPr lang="en-US" sz="2000" b="1" dirty="0">
                <a:solidFill>
                  <a:schemeClr val="accent5">
                    <a:lumMod val="25000"/>
                  </a:schemeClr>
                </a:solidFill>
              </a:rPr>
              <a:t>TSH</a:t>
            </a:r>
            <a:endParaRPr lang="ru-RU" sz="2000" b="1" dirty="0">
              <a:solidFill>
                <a:schemeClr val="accent5">
                  <a:lumMod val="25000"/>
                </a:schemeClr>
              </a:solidFill>
            </a:endParaRPr>
          </a:p>
        </p:txBody>
      </p:sp>
      <p:sp>
        <p:nvSpPr>
          <p:cNvPr id="3" name="Прямоугольник 2"/>
          <p:cNvSpPr/>
          <p:nvPr/>
        </p:nvSpPr>
        <p:spPr>
          <a:xfrm>
            <a:off x="6530175" y="1057885"/>
            <a:ext cx="2431290" cy="714929"/>
          </a:xfrm>
          <a:prstGeom prst="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en-US" sz="2000" b="1" dirty="0">
                <a:solidFill>
                  <a:schemeClr val="accent5">
                    <a:lumMod val="25000"/>
                  </a:schemeClr>
                </a:solidFill>
              </a:rPr>
              <a:t>N /    </a:t>
            </a:r>
            <a:r>
              <a:rPr lang="uk-UA" sz="2000" b="1" dirty="0">
                <a:solidFill>
                  <a:schemeClr val="accent5">
                    <a:lumMod val="25000"/>
                  </a:schemeClr>
                </a:solidFill>
              </a:rPr>
              <a:t> </a:t>
            </a:r>
            <a:r>
              <a:rPr lang="en-US" sz="2000" b="1" dirty="0">
                <a:solidFill>
                  <a:schemeClr val="accent5">
                    <a:lumMod val="25000"/>
                  </a:schemeClr>
                </a:solidFill>
              </a:rPr>
              <a:t>TSH</a:t>
            </a:r>
            <a:endParaRPr lang="ru-RU" sz="2000" b="1" dirty="0">
              <a:solidFill>
                <a:schemeClr val="accent5">
                  <a:lumMod val="25000"/>
                </a:schemeClr>
              </a:solidFill>
            </a:endParaRPr>
          </a:p>
        </p:txBody>
      </p:sp>
      <p:sp>
        <p:nvSpPr>
          <p:cNvPr id="6" name="Блок-схема: процесс 5"/>
          <p:cNvSpPr/>
          <p:nvPr/>
        </p:nvSpPr>
        <p:spPr>
          <a:xfrm>
            <a:off x="3126814" y="2429258"/>
            <a:ext cx="2560037" cy="915235"/>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Не функціонуючий вузол</a:t>
            </a:r>
            <a:endParaRPr lang="ru-RU" sz="2000" b="1" dirty="0">
              <a:solidFill>
                <a:schemeClr val="accent5">
                  <a:lumMod val="25000"/>
                </a:schemeClr>
              </a:solidFill>
            </a:endParaRPr>
          </a:p>
        </p:txBody>
      </p:sp>
      <p:sp>
        <p:nvSpPr>
          <p:cNvPr id="7" name="Блок-схема: процесс 6"/>
          <p:cNvSpPr/>
          <p:nvPr/>
        </p:nvSpPr>
        <p:spPr>
          <a:xfrm>
            <a:off x="6729217" y="2273308"/>
            <a:ext cx="2232248" cy="613568"/>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Діагностичне УСД</a:t>
            </a:r>
            <a:endParaRPr lang="ru-RU" sz="2000" b="1" dirty="0">
              <a:solidFill>
                <a:schemeClr val="accent5">
                  <a:lumMod val="25000"/>
                </a:schemeClr>
              </a:solidFill>
            </a:endParaRPr>
          </a:p>
        </p:txBody>
      </p:sp>
      <p:sp>
        <p:nvSpPr>
          <p:cNvPr id="8" name="Блок-схема: процесс 7"/>
          <p:cNvSpPr/>
          <p:nvPr/>
        </p:nvSpPr>
        <p:spPr>
          <a:xfrm>
            <a:off x="6714449" y="3477469"/>
            <a:ext cx="2232248" cy="393093"/>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 вузол</a:t>
            </a:r>
            <a:endParaRPr lang="ru-RU" sz="2000" b="1" dirty="0">
              <a:solidFill>
                <a:schemeClr val="accent5">
                  <a:lumMod val="25000"/>
                </a:schemeClr>
              </a:solidFill>
            </a:endParaRPr>
          </a:p>
        </p:txBody>
      </p:sp>
      <p:sp>
        <p:nvSpPr>
          <p:cNvPr id="9" name="Блок-схема: процесс 8"/>
          <p:cNvSpPr/>
          <p:nvPr/>
        </p:nvSpPr>
        <p:spPr>
          <a:xfrm>
            <a:off x="3174384" y="3881293"/>
            <a:ext cx="2293493" cy="414942"/>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b="1" dirty="0">
                <a:solidFill>
                  <a:schemeClr val="accent5">
                    <a:lumMod val="25000"/>
                  </a:schemeClr>
                </a:solidFill>
              </a:rPr>
              <a:t> «+» вузол</a:t>
            </a:r>
            <a:endParaRPr lang="ru-RU" b="1" dirty="0">
              <a:solidFill>
                <a:schemeClr val="accent5">
                  <a:lumMod val="25000"/>
                </a:schemeClr>
              </a:solidFill>
            </a:endParaRPr>
          </a:p>
        </p:txBody>
      </p:sp>
      <p:sp>
        <p:nvSpPr>
          <p:cNvPr id="10" name="Прямоугольник 9"/>
          <p:cNvSpPr/>
          <p:nvPr/>
        </p:nvSpPr>
        <p:spPr>
          <a:xfrm>
            <a:off x="6372201" y="4349039"/>
            <a:ext cx="1307212" cy="315549"/>
          </a:xfrm>
          <a:prstGeom prst="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en-US" sz="2000" b="1" dirty="0">
                <a:solidFill>
                  <a:schemeClr val="accent5">
                    <a:lumMod val="25000"/>
                  </a:schemeClr>
                </a:solidFill>
              </a:rPr>
              <a:t>N </a:t>
            </a:r>
            <a:r>
              <a:rPr lang="uk-UA" sz="2000" b="1" dirty="0">
                <a:solidFill>
                  <a:schemeClr val="accent5">
                    <a:lumMod val="25000"/>
                  </a:schemeClr>
                </a:solidFill>
              </a:rPr>
              <a:t> </a:t>
            </a:r>
            <a:r>
              <a:rPr lang="en-US" sz="2000" b="1" dirty="0">
                <a:solidFill>
                  <a:schemeClr val="accent5">
                    <a:lumMod val="25000"/>
                  </a:schemeClr>
                </a:solidFill>
              </a:rPr>
              <a:t>TSH</a:t>
            </a:r>
            <a:endParaRPr lang="ru-RU" sz="2000" b="1" dirty="0">
              <a:solidFill>
                <a:schemeClr val="accent5">
                  <a:lumMod val="25000"/>
                </a:schemeClr>
              </a:solidFill>
            </a:endParaRPr>
          </a:p>
        </p:txBody>
      </p:sp>
      <p:sp>
        <p:nvSpPr>
          <p:cNvPr id="11" name="Прямоугольник 10"/>
          <p:cNvSpPr/>
          <p:nvPr/>
        </p:nvSpPr>
        <p:spPr>
          <a:xfrm>
            <a:off x="7923887" y="4349038"/>
            <a:ext cx="1220113" cy="315549"/>
          </a:xfrm>
          <a:prstGeom prst="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en-US" sz="2000" b="1" dirty="0">
                <a:solidFill>
                  <a:schemeClr val="accent5">
                    <a:lumMod val="25000"/>
                  </a:schemeClr>
                </a:solidFill>
              </a:rPr>
              <a:t>TSH</a:t>
            </a:r>
            <a:endParaRPr lang="ru-RU" sz="2000" b="1" dirty="0">
              <a:solidFill>
                <a:schemeClr val="accent5">
                  <a:lumMod val="25000"/>
                </a:schemeClr>
              </a:solidFill>
            </a:endParaRPr>
          </a:p>
        </p:txBody>
      </p:sp>
      <p:sp>
        <p:nvSpPr>
          <p:cNvPr id="13" name="Прямоугольник 12"/>
          <p:cNvSpPr/>
          <p:nvPr/>
        </p:nvSpPr>
        <p:spPr>
          <a:xfrm>
            <a:off x="76106" y="1052862"/>
            <a:ext cx="2016223" cy="635535"/>
          </a:xfrm>
          <a:prstGeom prst="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en-US" sz="2000" b="1" dirty="0">
                <a:solidFill>
                  <a:schemeClr val="accent5">
                    <a:lumMod val="25000"/>
                  </a:schemeClr>
                </a:solidFill>
              </a:rPr>
              <a:t>TSH</a:t>
            </a:r>
            <a:endParaRPr lang="ru-RU" sz="2000" b="1" dirty="0">
              <a:solidFill>
                <a:schemeClr val="accent5">
                  <a:lumMod val="25000"/>
                </a:schemeClr>
              </a:solidFill>
            </a:endParaRPr>
          </a:p>
        </p:txBody>
      </p:sp>
      <p:sp>
        <p:nvSpPr>
          <p:cNvPr id="14" name="Прямоугольник 13"/>
          <p:cNvSpPr/>
          <p:nvPr/>
        </p:nvSpPr>
        <p:spPr>
          <a:xfrm>
            <a:off x="111172" y="2429259"/>
            <a:ext cx="2016224" cy="915235"/>
          </a:xfrm>
          <a:prstGeom prst="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en-US" sz="2000" b="1" dirty="0">
                <a:solidFill>
                  <a:schemeClr val="accent5">
                    <a:lumMod val="25000"/>
                  </a:schemeClr>
                </a:solidFill>
              </a:rPr>
              <a:t>123 I / 99 </a:t>
            </a:r>
            <a:r>
              <a:rPr lang="en-US" sz="2000" b="1" dirty="0" err="1">
                <a:solidFill>
                  <a:schemeClr val="accent5">
                    <a:lumMod val="25000"/>
                  </a:schemeClr>
                </a:solidFill>
              </a:rPr>
              <a:t>Tc</a:t>
            </a:r>
            <a:r>
              <a:rPr lang="en-US" sz="2000" b="1" dirty="0">
                <a:solidFill>
                  <a:schemeClr val="accent5">
                    <a:lumMod val="25000"/>
                  </a:schemeClr>
                </a:solidFill>
              </a:rPr>
              <a:t> Scan</a:t>
            </a:r>
            <a:r>
              <a:rPr lang="en-US" sz="2000" b="1" dirty="0">
                <a:solidFill>
                  <a:schemeClr val="tx2"/>
                </a:solidFill>
              </a:rPr>
              <a:t>  </a:t>
            </a:r>
            <a:endParaRPr lang="ru-RU" sz="2000" b="1" dirty="0">
              <a:solidFill>
                <a:schemeClr val="tx2"/>
              </a:solidFill>
            </a:endParaRPr>
          </a:p>
        </p:txBody>
      </p:sp>
      <p:sp>
        <p:nvSpPr>
          <p:cNvPr id="15" name="Блок-схема: процесс 14"/>
          <p:cNvSpPr/>
          <p:nvPr/>
        </p:nvSpPr>
        <p:spPr>
          <a:xfrm>
            <a:off x="172439" y="4352083"/>
            <a:ext cx="2026095" cy="393093"/>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Гіперфункція</a:t>
            </a:r>
            <a:endParaRPr lang="ru-RU" sz="2000" b="1" dirty="0">
              <a:solidFill>
                <a:schemeClr val="accent5">
                  <a:lumMod val="25000"/>
                </a:schemeClr>
              </a:solidFill>
            </a:endParaRPr>
          </a:p>
        </p:txBody>
      </p:sp>
      <p:sp>
        <p:nvSpPr>
          <p:cNvPr id="16" name="Блок-схема: процесс 15"/>
          <p:cNvSpPr/>
          <p:nvPr/>
        </p:nvSpPr>
        <p:spPr>
          <a:xfrm>
            <a:off x="224283" y="5865262"/>
            <a:ext cx="2026096" cy="612648"/>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Лікування гіпертиреозу</a:t>
            </a:r>
            <a:endParaRPr lang="ru-RU" sz="2000" b="1" dirty="0">
              <a:solidFill>
                <a:schemeClr val="accent5">
                  <a:lumMod val="25000"/>
                </a:schemeClr>
              </a:solidFill>
            </a:endParaRPr>
          </a:p>
        </p:txBody>
      </p:sp>
      <p:sp>
        <p:nvSpPr>
          <p:cNvPr id="17" name="Блок-схема: процесс 16"/>
          <p:cNvSpPr/>
          <p:nvPr/>
        </p:nvSpPr>
        <p:spPr>
          <a:xfrm>
            <a:off x="7293406" y="5451146"/>
            <a:ext cx="1798133" cy="981614"/>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Лікування гіпертиреозу</a:t>
            </a:r>
            <a:endParaRPr lang="ru-RU" sz="2000" b="1" dirty="0">
              <a:solidFill>
                <a:schemeClr val="accent5">
                  <a:lumMod val="25000"/>
                </a:schemeClr>
              </a:solidFill>
            </a:endParaRPr>
          </a:p>
        </p:txBody>
      </p:sp>
      <p:sp>
        <p:nvSpPr>
          <p:cNvPr id="18" name="Блок-схема: процесс 17"/>
          <p:cNvSpPr/>
          <p:nvPr/>
        </p:nvSpPr>
        <p:spPr>
          <a:xfrm>
            <a:off x="5597478" y="5426779"/>
            <a:ext cx="1549445" cy="744806"/>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ТАПБ не показана</a:t>
            </a:r>
            <a:endParaRPr lang="ru-RU" sz="2000" b="1" dirty="0">
              <a:solidFill>
                <a:schemeClr val="accent5">
                  <a:lumMod val="25000"/>
                </a:schemeClr>
              </a:solidFill>
            </a:endParaRPr>
          </a:p>
        </p:txBody>
      </p:sp>
      <p:sp>
        <p:nvSpPr>
          <p:cNvPr id="19" name="Блок-схема: процесс 18"/>
          <p:cNvSpPr/>
          <p:nvPr/>
        </p:nvSpPr>
        <p:spPr>
          <a:xfrm>
            <a:off x="3124614" y="4857683"/>
            <a:ext cx="2304256" cy="387188"/>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b="1" dirty="0">
                <a:solidFill>
                  <a:schemeClr val="accent5">
                    <a:lumMod val="25000"/>
                  </a:schemeClr>
                </a:solidFill>
              </a:rPr>
              <a:t>ТАПБ</a:t>
            </a:r>
            <a:endParaRPr lang="ru-RU" b="1" dirty="0">
              <a:solidFill>
                <a:schemeClr val="accent5">
                  <a:lumMod val="25000"/>
                </a:schemeClr>
              </a:solidFill>
            </a:endParaRPr>
          </a:p>
        </p:txBody>
      </p:sp>
      <p:sp>
        <p:nvSpPr>
          <p:cNvPr id="20" name="Блок-схема: процесс 19"/>
          <p:cNvSpPr/>
          <p:nvPr/>
        </p:nvSpPr>
        <p:spPr>
          <a:xfrm>
            <a:off x="3132642" y="5910412"/>
            <a:ext cx="2304256" cy="522348"/>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ru-RU" b="1" dirty="0" err="1">
                <a:solidFill>
                  <a:schemeClr val="accent5">
                    <a:lumMod val="25000"/>
                  </a:schemeClr>
                </a:solidFill>
              </a:rPr>
              <a:t>Оцінка</a:t>
            </a:r>
            <a:r>
              <a:rPr lang="ru-RU" b="1" dirty="0">
                <a:solidFill>
                  <a:schemeClr val="accent5">
                    <a:lumMod val="25000"/>
                  </a:schemeClr>
                </a:solidFill>
              </a:rPr>
              <a:t> </a:t>
            </a:r>
            <a:r>
              <a:rPr lang="ru-RU" b="1" dirty="0" err="1">
                <a:solidFill>
                  <a:schemeClr val="accent5">
                    <a:lumMod val="25000"/>
                  </a:schemeClr>
                </a:solidFill>
              </a:rPr>
              <a:t>результатів</a:t>
            </a:r>
            <a:r>
              <a:rPr lang="ru-RU" b="1" dirty="0">
                <a:solidFill>
                  <a:schemeClr val="accent5">
                    <a:lumMod val="25000"/>
                  </a:schemeClr>
                </a:solidFill>
              </a:rPr>
              <a:t> ТАПБ</a:t>
            </a:r>
          </a:p>
        </p:txBody>
      </p:sp>
      <p:cxnSp>
        <p:nvCxnSpPr>
          <p:cNvPr id="34" name="Прямая со стрелкой 33"/>
          <p:cNvCxnSpPr/>
          <p:nvPr/>
        </p:nvCxnSpPr>
        <p:spPr>
          <a:xfrm flipH="1">
            <a:off x="7345363" y="3854450"/>
            <a:ext cx="333375" cy="4953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6" name="Прямая со стрелкой 35"/>
          <p:cNvCxnSpPr/>
          <p:nvPr/>
        </p:nvCxnSpPr>
        <p:spPr>
          <a:xfrm>
            <a:off x="8001000" y="3840163"/>
            <a:ext cx="533400" cy="4413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9" name="Прямая со стрелкой 38"/>
          <p:cNvCxnSpPr/>
          <p:nvPr/>
        </p:nvCxnSpPr>
        <p:spPr>
          <a:xfrm>
            <a:off x="7831138" y="2944813"/>
            <a:ext cx="0" cy="515937"/>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0" name="Прямая со стрелкой 39"/>
          <p:cNvCxnSpPr/>
          <p:nvPr/>
        </p:nvCxnSpPr>
        <p:spPr>
          <a:xfrm flipH="1">
            <a:off x="8388350" y="4803775"/>
            <a:ext cx="0" cy="5349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1" name="Прямая со стрелкой 40"/>
          <p:cNvCxnSpPr/>
          <p:nvPr/>
        </p:nvCxnSpPr>
        <p:spPr>
          <a:xfrm flipH="1">
            <a:off x="6875463" y="4791075"/>
            <a:ext cx="1587" cy="4968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6" name="Прямая со стрелкой 45"/>
          <p:cNvCxnSpPr/>
          <p:nvPr/>
        </p:nvCxnSpPr>
        <p:spPr>
          <a:xfrm>
            <a:off x="7820025" y="1778000"/>
            <a:ext cx="0" cy="4953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50" name="Прямая со стрелкой 49"/>
          <p:cNvCxnSpPr/>
          <p:nvPr/>
        </p:nvCxnSpPr>
        <p:spPr>
          <a:xfrm>
            <a:off x="1116013" y="3492500"/>
            <a:ext cx="3175" cy="67627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51" name="Прямая со стрелкой 50"/>
          <p:cNvCxnSpPr/>
          <p:nvPr/>
        </p:nvCxnSpPr>
        <p:spPr>
          <a:xfrm>
            <a:off x="1079500" y="1778000"/>
            <a:ext cx="0" cy="6064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54" name="Прямая со стрелкой 53"/>
          <p:cNvCxnSpPr/>
          <p:nvPr/>
        </p:nvCxnSpPr>
        <p:spPr>
          <a:xfrm>
            <a:off x="1101725" y="4940300"/>
            <a:ext cx="4763" cy="67786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55" name="Прямая со стрелкой 54"/>
          <p:cNvCxnSpPr/>
          <p:nvPr/>
        </p:nvCxnSpPr>
        <p:spPr>
          <a:xfrm flipH="1">
            <a:off x="4305300" y="1822450"/>
            <a:ext cx="0" cy="56197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57" name="Прямая со стрелкой 56"/>
          <p:cNvCxnSpPr/>
          <p:nvPr/>
        </p:nvCxnSpPr>
        <p:spPr>
          <a:xfrm flipH="1">
            <a:off x="4303713" y="3179763"/>
            <a:ext cx="1587" cy="56197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58" name="Прямая со стрелкой 57"/>
          <p:cNvCxnSpPr/>
          <p:nvPr/>
        </p:nvCxnSpPr>
        <p:spPr>
          <a:xfrm flipH="1">
            <a:off x="5318125" y="2944813"/>
            <a:ext cx="1708150" cy="72866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71" name="Прямая со стрелкой 70"/>
          <p:cNvCxnSpPr/>
          <p:nvPr/>
        </p:nvCxnSpPr>
        <p:spPr>
          <a:xfrm>
            <a:off x="4278313" y="4351338"/>
            <a:ext cx="6350" cy="4826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74" name="Прямая со стрелкой 73"/>
          <p:cNvCxnSpPr/>
          <p:nvPr/>
        </p:nvCxnSpPr>
        <p:spPr>
          <a:xfrm flipH="1">
            <a:off x="4278313" y="5319713"/>
            <a:ext cx="0" cy="56197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75" name="Прямая со стрелкой 74"/>
          <p:cNvCxnSpPr/>
          <p:nvPr/>
        </p:nvCxnSpPr>
        <p:spPr>
          <a:xfrm>
            <a:off x="2198688" y="2847975"/>
            <a:ext cx="876300"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78" name="Прямая со стрелкой 77"/>
          <p:cNvCxnSpPr/>
          <p:nvPr/>
        </p:nvCxnSpPr>
        <p:spPr>
          <a:xfrm>
            <a:off x="5780088" y="2770188"/>
            <a:ext cx="876300"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79" name="Прямая со стрелкой 78"/>
          <p:cNvCxnSpPr/>
          <p:nvPr/>
        </p:nvCxnSpPr>
        <p:spPr>
          <a:xfrm flipH="1">
            <a:off x="2198688" y="1385888"/>
            <a:ext cx="544512"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80" name="Прямая со стрелкой 79"/>
          <p:cNvCxnSpPr/>
          <p:nvPr/>
        </p:nvCxnSpPr>
        <p:spPr>
          <a:xfrm flipV="1">
            <a:off x="5829300" y="1417638"/>
            <a:ext cx="590550" cy="317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2" name="Стрелка вверх 91"/>
          <p:cNvSpPr/>
          <p:nvPr/>
        </p:nvSpPr>
        <p:spPr>
          <a:xfrm>
            <a:off x="7618413" y="1295400"/>
            <a:ext cx="112712" cy="180975"/>
          </a:xfrm>
          <a:prstGeom prst="up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ru-RU"/>
          </a:p>
        </p:txBody>
      </p:sp>
      <p:sp>
        <p:nvSpPr>
          <p:cNvPr id="94" name="Стрелка вниз 93"/>
          <p:cNvSpPr/>
          <p:nvPr/>
        </p:nvSpPr>
        <p:spPr>
          <a:xfrm>
            <a:off x="628650" y="1282700"/>
            <a:ext cx="127000" cy="25241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ru-RU"/>
          </a:p>
        </p:txBody>
      </p:sp>
      <p:sp>
        <p:nvSpPr>
          <p:cNvPr id="96" name="Rectangle 2"/>
          <p:cNvSpPr txBox="1">
            <a:spLocks noChangeArrowheads="1"/>
          </p:cNvSpPr>
          <p:nvPr/>
        </p:nvSpPr>
        <p:spPr>
          <a:xfrm>
            <a:off x="157163" y="1588"/>
            <a:ext cx="8789987" cy="987425"/>
          </a:xfrm>
          <a:prstGeom prst="rect">
            <a:avLst/>
          </a:prstGeom>
        </p:spPr>
        <p:txBody>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9pPr>
          </a:lstStyle>
          <a:p>
            <a:pPr eaLnBrk="1" hangingPunct="1">
              <a:defRPr/>
            </a:pPr>
            <a:r>
              <a:rPr lang="uk-UA" sz="3200" dirty="0" smtClean="0"/>
              <a:t>Тактика введення хворих з вузловими утвореннями ЩЗ</a:t>
            </a:r>
          </a:p>
        </p:txBody>
      </p:sp>
      <p:sp>
        <p:nvSpPr>
          <p:cNvPr id="42" name="Стрелка вверх 41"/>
          <p:cNvSpPr/>
          <p:nvPr/>
        </p:nvSpPr>
        <p:spPr>
          <a:xfrm flipH="1">
            <a:off x="8083550" y="4351338"/>
            <a:ext cx="166688" cy="306387"/>
          </a:xfrm>
          <a:prstGeom prst="up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Блок-схема: процесс 19"/>
          <p:cNvSpPr/>
          <p:nvPr/>
        </p:nvSpPr>
        <p:spPr>
          <a:xfrm>
            <a:off x="262372" y="6163856"/>
            <a:ext cx="2304256" cy="577512"/>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Доброякісне утворення</a:t>
            </a:r>
            <a:endParaRPr lang="ru-RU" sz="2000" b="1" dirty="0">
              <a:solidFill>
                <a:schemeClr val="accent5">
                  <a:lumMod val="25000"/>
                </a:schemeClr>
              </a:solidFill>
            </a:endParaRPr>
          </a:p>
        </p:txBody>
      </p:sp>
      <p:sp>
        <p:nvSpPr>
          <p:cNvPr id="2" name="Блок-схема: процесс 1"/>
          <p:cNvSpPr/>
          <p:nvPr/>
        </p:nvSpPr>
        <p:spPr>
          <a:xfrm>
            <a:off x="2474787" y="260648"/>
            <a:ext cx="3809715" cy="522348"/>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ru-RU" sz="2400" b="1" dirty="0" err="1">
                <a:solidFill>
                  <a:schemeClr val="accent5">
                    <a:lumMod val="25000"/>
                  </a:schemeClr>
                </a:solidFill>
              </a:rPr>
              <a:t>Результати</a:t>
            </a:r>
            <a:r>
              <a:rPr lang="ru-RU" sz="2400" b="1" dirty="0">
                <a:solidFill>
                  <a:schemeClr val="accent5">
                    <a:lumMod val="25000"/>
                  </a:schemeClr>
                </a:solidFill>
              </a:rPr>
              <a:t> ТАПБ</a:t>
            </a:r>
          </a:p>
        </p:txBody>
      </p:sp>
      <p:sp>
        <p:nvSpPr>
          <p:cNvPr id="3" name="Блок-схема: процесс 2"/>
          <p:cNvSpPr/>
          <p:nvPr/>
        </p:nvSpPr>
        <p:spPr>
          <a:xfrm>
            <a:off x="351710" y="1124745"/>
            <a:ext cx="2123077" cy="886816"/>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ru-RU" sz="2000" b="1" dirty="0">
                <a:solidFill>
                  <a:schemeClr val="accent5">
                    <a:lumMod val="25000"/>
                  </a:schemeClr>
                </a:solidFill>
              </a:rPr>
              <a:t>Не</a:t>
            </a:r>
            <a:r>
              <a:rPr lang="uk-UA" sz="2000" b="1" dirty="0">
                <a:solidFill>
                  <a:schemeClr val="accent5">
                    <a:lumMod val="25000"/>
                  </a:schemeClr>
                </a:solidFill>
              </a:rPr>
              <a:t>і</a:t>
            </a:r>
            <a:r>
              <a:rPr lang="ru-RU" sz="2000" b="1" dirty="0" err="1">
                <a:solidFill>
                  <a:schemeClr val="accent5">
                    <a:lumMod val="25000"/>
                  </a:schemeClr>
                </a:solidFill>
              </a:rPr>
              <a:t>нформативні</a:t>
            </a:r>
            <a:endParaRPr lang="ru-RU" sz="2000" b="1" dirty="0">
              <a:solidFill>
                <a:schemeClr val="accent5">
                  <a:lumMod val="25000"/>
                </a:schemeClr>
              </a:solidFill>
            </a:endParaRPr>
          </a:p>
        </p:txBody>
      </p:sp>
      <p:sp>
        <p:nvSpPr>
          <p:cNvPr id="4" name="Блок-схема: процесс 3"/>
          <p:cNvSpPr/>
          <p:nvPr/>
        </p:nvSpPr>
        <p:spPr>
          <a:xfrm>
            <a:off x="226369" y="2401496"/>
            <a:ext cx="2376263" cy="612648"/>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Фолікулярний рак</a:t>
            </a:r>
            <a:endParaRPr lang="ru-RU" sz="2000" b="1" dirty="0">
              <a:solidFill>
                <a:schemeClr val="accent5">
                  <a:lumMod val="25000"/>
                </a:schemeClr>
              </a:solidFill>
            </a:endParaRPr>
          </a:p>
        </p:txBody>
      </p:sp>
      <p:sp>
        <p:nvSpPr>
          <p:cNvPr id="6" name="Блок-схема: процесс 5"/>
          <p:cNvSpPr/>
          <p:nvPr/>
        </p:nvSpPr>
        <p:spPr>
          <a:xfrm>
            <a:off x="262372" y="3318753"/>
            <a:ext cx="2376263" cy="612648"/>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b="1" dirty="0">
                <a:solidFill>
                  <a:schemeClr val="accent5">
                    <a:lumMod val="25000"/>
                  </a:schemeClr>
                </a:solidFill>
              </a:rPr>
              <a:t>Підозра на фолікулярний рак</a:t>
            </a:r>
            <a:endParaRPr lang="ru-RU" b="1" dirty="0">
              <a:solidFill>
                <a:schemeClr val="accent5">
                  <a:lumMod val="25000"/>
                </a:schemeClr>
              </a:solidFill>
            </a:endParaRPr>
          </a:p>
        </p:txBody>
      </p:sp>
      <p:sp>
        <p:nvSpPr>
          <p:cNvPr id="13" name="Блок-схема: процесс 12"/>
          <p:cNvSpPr/>
          <p:nvPr/>
        </p:nvSpPr>
        <p:spPr>
          <a:xfrm>
            <a:off x="294775" y="4501327"/>
            <a:ext cx="2376264" cy="774434"/>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b="1" dirty="0">
                <a:solidFill>
                  <a:schemeClr val="accent5">
                    <a:lumMod val="25000"/>
                  </a:schemeClr>
                </a:solidFill>
              </a:rPr>
              <a:t>Сумнівна відповідь /невизначений тип утворення</a:t>
            </a:r>
            <a:endParaRPr lang="ru-RU" b="1" dirty="0">
              <a:solidFill>
                <a:schemeClr val="accent5">
                  <a:lumMod val="25000"/>
                </a:schemeClr>
              </a:solidFill>
            </a:endParaRPr>
          </a:p>
        </p:txBody>
      </p:sp>
      <p:sp>
        <p:nvSpPr>
          <p:cNvPr id="21" name="Блок-схема: процесс 20"/>
          <p:cNvSpPr/>
          <p:nvPr/>
        </p:nvSpPr>
        <p:spPr>
          <a:xfrm>
            <a:off x="2997115" y="1192991"/>
            <a:ext cx="1415229" cy="587469"/>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Повторна </a:t>
            </a:r>
          </a:p>
          <a:p>
            <a:pPr algn="ctr">
              <a:defRPr/>
            </a:pPr>
            <a:r>
              <a:rPr lang="uk-UA" sz="2000" b="1" dirty="0">
                <a:solidFill>
                  <a:schemeClr val="accent5">
                    <a:lumMod val="25000"/>
                  </a:schemeClr>
                </a:solidFill>
              </a:rPr>
              <a:t>ТАПБ</a:t>
            </a:r>
            <a:endParaRPr lang="ru-RU" sz="2000" b="1" dirty="0">
              <a:solidFill>
                <a:schemeClr val="accent5">
                  <a:lumMod val="25000"/>
                </a:schemeClr>
              </a:solidFill>
            </a:endParaRPr>
          </a:p>
        </p:txBody>
      </p:sp>
      <p:sp>
        <p:nvSpPr>
          <p:cNvPr id="22" name="Блок-схема: процесс 21"/>
          <p:cNvSpPr/>
          <p:nvPr/>
        </p:nvSpPr>
        <p:spPr>
          <a:xfrm>
            <a:off x="3730994" y="2647985"/>
            <a:ext cx="2160240" cy="732318"/>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err="1">
                <a:solidFill>
                  <a:schemeClr val="accent5">
                    <a:lumMod val="25000"/>
                  </a:schemeClr>
                </a:solidFill>
              </a:rPr>
              <a:t>Предопераційне</a:t>
            </a:r>
            <a:r>
              <a:rPr lang="uk-UA" sz="2000" b="1" dirty="0">
                <a:solidFill>
                  <a:schemeClr val="accent5">
                    <a:lumMod val="25000"/>
                  </a:schemeClr>
                </a:solidFill>
              </a:rPr>
              <a:t> </a:t>
            </a:r>
          </a:p>
          <a:p>
            <a:pPr algn="ctr">
              <a:defRPr/>
            </a:pPr>
            <a:r>
              <a:rPr lang="uk-UA" sz="2000" b="1" dirty="0">
                <a:solidFill>
                  <a:schemeClr val="accent5">
                    <a:lumMod val="25000"/>
                  </a:schemeClr>
                </a:solidFill>
              </a:rPr>
              <a:t>УСД</a:t>
            </a:r>
            <a:endParaRPr lang="ru-RU" sz="2000" b="1" dirty="0">
              <a:solidFill>
                <a:schemeClr val="accent5">
                  <a:lumMod val="25000"/>
                </a:schemeClr>
              </a:solidFill>
            </a:endParaRPr>
          </a:p>
        </p:txBody>
      </p:sp>
      <p:sp>
        <p:nvSpPr>
          <p:cNvPr id="23" name="Блок-схема: процесс 22"/>
          <p:cNvSpPr/>
          <p:nvPr/>
        </p:nvSpPr>
        <p:spPr>
          <a:xfrm>
            <a:off x="4883122" y="1192991"/>
            <a:ext cx="2160240" cy="571499"/>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Неінформативні</a:t>
            </a:r>
            <a:endParaRPr lang="ru-RU" sz="2000" b="1" dirty="0">
              <a:solidFill>
                <a:schemeClr val="accent5">
                  <a:lumMod val="25000"/>
                </a:schemeClr>
              </a:solidFill>
            </a:endParaRPr>
          </a:p>
        </p:txBody>
      </p:sp>
      <p:sp>
        <p:nvSpPr>
          <p:cNvPr id="24" name="Блок-схема: процесс 23"/>
          <p:cNvSpPr/>
          <p:nvPr/>
        </p:nvSpPr>
        <p:spPr>
          <a:xfrm>
            <a:off x="7383508" y="980729"/>
            <a:ext cx="1760491" cy="1055889"/>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b="1" dirty="0">
                <a:solidFill>
                  <a:schemeClr val="accent5">
                    <a:lumMod val="25000"/>
                  </a:schemeClr>
                </a:solidFill>
              </a:rPr>
              <a:t>Операція / спостереження</a:t>
            </a:r>
            <a:endParaRPr lang="ru-RU" b="1" dirty="0">
              <a:solidFill>
                <a:schemeClr val="accent5">
                  <a:lumMod val="25000"/>
                </a:schemeClr>
              </a:solidFill>
            </a:endParaRPr>
          </a:p>
        </p:txBody>
      </p:sp>
      <p:sp>
        <p:nvSpPr>
          <p:cNvPr id="33" name="Блок-схема: процесс 32"/>
          <p:cNvSpPr/>
          <p:nvPr/>
        </p:nvSpPr>
        <p:spPr>
          <a:xfrm>
            <a:off x="7056026" y="2816154"/>
            <a:ext cx="1368651" cy="612648"/>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Операція</a:t>
            </a:r>
            <a:endParaRPr lang="ru-RU" sz="2000" b="1" dirty="0">
              <a:solidFill>
                <a:schemeClr val="accent5">
                  <a:lumMod val="25000"/>
                </a:schemeClr>
              </a:solidFill>
            </a:endParaRPr>
          </a:p>
        </p:txBody>
      </p:sp>
      <p:sp>
        <p:nvSpPr>
          <p:cNvPr id="25" name="Блок-схема: процесс 24"/>
          <p:cNvSpPr/>
          <p:nvPr/>
        </p:nvSpPr>
        <p:spPr>
          <a:xfrm>
            <a:off x="3342776" y="3887872"/>
            <a:ext cx="3178527" cy="1014590"/>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Неоплазма </a:t>
            </a:r>
            <a:r>
              <a:rPr lang="ru-RU" sz="2000" b="1" i="1" dirty="0" err="1">
                <a:solidFill>
                  <a:schemeClr val="accent5">
                    <a:lumMod val="25000"/>
                  </a:schemeClr>
                </a:solidFill>
              </a:rPr>
              <a:t>Гертля</a:t>
            </a:r>
            <a:r>
              <a:rPr lang="ru-RU" sz="2000" b="1" dirty="0">
                <a:solidFill>
                  <a:schemeClr val="accent5">
                    <a:lumMod val="25000"/>
                  </a:schemeClr>
                </a:solidFill>
              </a:rPr>
              <a:t> (</a:t>
            </a:r>
            <a:r>
              <a:rPr lang="ru-RU" sz="2000" b="1" dirty="0" err="1">
                <a:solidFill>
                  <a:schemeClr val="accent5">
                    <a:lumMod val="25000"/>
                  </a:schemeClr>
                </a:solidFill>
              </a:rPr>
              <a:t>оксифільноклітинна</a:t>
            </a:r>
            <a:r>
              <a:rPr lang="ru-RU" sz="2000" b="1" dirty="0">
                <a:solidFill>
                  <a:schemeClr val="accent5">
                    <a:lumMod val="25000"/>
                  </a:schemeClr>
                </a:solidFill>
              </a:rPr>
              <a:t> аденома )</a:t>
            </a:r>
          </a:p>
        </p:txBody>
      </p:sp>
      <p:sp>
        <p:nvSpPr>
          <p:cNvPr id="26" name="Блок-схема: процесс 25"/>
          <p:cNvSpPr/>
          <p:nvPr/>
        </p:nvSpPr>
        <p:spPr>
          <a:xfrm>
            <a:off x="3771158" y="5107597"/>
            <a:ext cx="2321762" cy="612648"/>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Фолікулярна неоплазма</a:t>
            </a:r>
            <a:endParaRPr lang="ru-RU" sz="2000" b="1" dirty="0">
              <a:solidFill>
                <a:schemeClr val="accent5">
                  <a:lumMod val="25000"/>
                </a:schemeClr>
              </a:solidFill>
            </a:endParaRPr>
          </a:p>
        </p:txBody>
      </p:sp>
      <p:sp>
        <p:nvSpPr>
          <p:cNvPr id="27" name="Блок-схема: процесс 26"/>
          <p:cNvSpPr/>
          <p:nvPr/>
        </p:nvSpPr>
        <p:spPr>
          <a:xfrm>
            <a:off x="7017548" y="4874813"/>
            <a:ext cx="2015072" cy="912594"/>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123 І </a:t>
            </a:r>
            <a:r>
              <a:rPr lang="en-US" sz="2000" b="1" dirty="0">
                <a:solidFill>
                  <a:schemeClr val="accent5">
                    <a:lumMod val="25000"/>
                  </a:schemeClr>
                </a:solidFill>
              </a:rPr>
              <a:t>Scan</a:t>
            </a:r>
            <a:r>
              <a:rPr lang="uk-UA" sz="2000" b="1" dirty="0">
                <a:solidFill>
                  <a:schemeClr val="accent5">
                    <a:lumMod val="25000"/>
                  </a:schemeClr>
                </a:solidFill>
              </a:rPr>
              <a:t>, якщо</a:t>
            </a:r>
          </a:p>
          <a:p>
            <a:pPr algn="ctr">
              <a:defRPr/>
            </a:pPr>
            <a:r>
              <a:rPr lang="en-US" sz="2000" b="1" dirty="0">
                <a:solidFill>
                  <a:schemeClr val="accent5">
                    <a:lumMod val="25000"/>
                  </a:schemeClr>
                </a:solidFill>
              </a:rPr>
              <a:t> </a:t>
            </a:r>
            <a:r>
              <a:rPr lang="uk-UA" sz="2000" b="1" dirty="0">
                <a:solidFill>
                  <a:schemeClr val="accent5">
                    <a:lumMod val="25000"/>
                  </a:schemeClr>
                </a:solidFill>
              </a:rPr>
              <a:t>/ </a:t>
            </a:r>
            <a:r>
              <a:rPr lang="en-US" sz="2000" b="1" dirty="0">
                <a:solidFill>
                  <a:schemeClr val="accent5">
                    <a:lumMod val="25000"/>
                  </a:schemeClr>
                </a:solidFill>
              </a:rPr>
              <a:t>N    TSH </a:t>
            </a:r>
            <a:endParaRPr lang="ru-RU" sz="2000" b="1" dirty="0">
              <a:solidFill>
                <a:schemeClr val="accent5">
                  <a:lumMod val="25000"/>
                </a:schemeClr>
              </a:solidFill>
            </a:endParaRPr>
          </a:p>
        </p:txBody>
      </p:sp>
      <p:sp>
        <p:nvSpPr>
          <p:cNvPr id="28" name="Блок-схема: процесс 27"/>
          <p:cNvSpPr/>
          <p:nvPr/>
        </p:nvSpPr>
        <p:spPr>
          <a:xfrm>
            <a:off x="7367393" y="3756231"/>
            <a:ext cx="1663944" cy="612648"/>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ru-RU" sz="2000" b="1" dirty="0">
                <a:solidFill>
                  <a:schemeClr val="accent5">
                    <a:lumMod val="25000"/>
                  </a:schemeClr>
                </a:solidFill>
              </a:rPr>
              <a:t>Нема </a:t>
            </a:r>
          </a:p>
          <a:p>
            <a:pPr algn="ctr">
              <a:defRPr/>
            </a:pPr>
            <a:r>
              <a:rPr lang="ru-RU" sz="2000" b="1" dirty="0" err="1">
                <a:solidFill>
                  <a:schemeClr val="accent5">
                    <a:lumMod val="25000"/>
                  </a:schemeClr>
                </a:solidFill>
              </a:rPr>
              <a:t>гіперфункц</a:t>
            </a:r>
            <a:r>
              <a:rPr lang="uk-UA" sz="2000" b="1" dirty="0" err="1">
                <a:solidFill>
                  <a:schemeClr val="accent5">
                    <a:lumMod val="25000"/>
                  </a:schemeClr>
                </a:solidFill>
              </a:rPr>
              <a:t>ії</a:t>
            </a:r>
            <a:endParaRPr lang="ru-RU" sz="2000" b="1" dirty="0">
              <a:solidFill>
                <a:schemeClr val="accent5">
                  <a:lumMod val="25000"/>
                </a:schemeClr>
              </a:solidFill>
            </a:endParaRPr>
          </a:p>
        </p:txBody>
      </p:sp>
      <p:sp>
        <p:nvSpPr>
          <p:cNvPr id="36" name="Стрелка вниз 35"/>
          <p:cNvSpPr/>
          <p:nvPr/>
        </p:nvSpPr>
        <p:spPr>
          <a:xfrm>
            <a:off x="7319963" y="5518150"/>
            <a:ext cx="127000" cy="25241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ru-RU"/>
          </a:p>
        </p:txBody>
      </p:sp>
      <p:sp>
        <p:nvSpPr>
          <p:cNvPr id="29" name="Левая круглая скобка 28"/>
          <p:cNvSpPr/>
          <p:nvPr/>
        </p:nvSpPr>
        <p:spPr>
          <a:xfrm>
            <a:off x="107950" y="1341438"/>
            <a:ext cx="153988" cy="5016500"/>
          </a:xfrm>
          <a:prstGeom prst="leftBracket">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ru-RU" b="1" dirty="0">
              <a:solidFill>
                <a:schemeClr val="accent5">
                  <a:lumMod val="25000"/>
                </a:schemeClr>
              </a:solidFill>
            </a:endParaRPr>
          </a:p>
        </p:txBody>
      </p:sp>
      <p:cxnSp>
        <p:nvCxnSpPr>
          <p:cNvPr id="38" name="Прямая со стрелкой 37"/>
          <p:cNvCxnSpPr/>
          <p:nvPr/>
        </p:nvCxnSpPr>
        <p:spPr>
          <a:xfrm>
            <a:off x="2789238" y="2708275"/>
            <a:ext cx="835025" cy="3063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9" name="Прямая со стрелкой 38"/>
          <p:cNvCxnSpPr/>
          <p:nvPr/>
        </p:nvCxnSpPr>
        <p:spPr>
          <a:xfrm flipV="1">
            <a:off x="2640013" y="3270250"/>
            <a:ext cx="982662" cy="48577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2" name="Прямая со стрелкой 41"/>
          <p:cNvCxnSpPr/>
          <p:nvPr/>
        </p:nvCxnSpPr>
        <p:spPr>
          <a:xfrm>
            <a:off x="5922963" y="3038475"/>
            <a:ext cx="922337"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9" name="Прямая со стрелкой 48"/>
          <p:cNvCxnSpPr/>
          <p:nvPr/>
        </p:nvCxnSpPr>
        <p:spPr>
          <a:xfrm flipV="1">
            <a:off x="7740650" y="3429000"/>
            <a:ext cx="0" cy="26511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57" name="Прямая со стрелкой 56"/>
          <p:cNvCxnSpPr/>
          <p:nvPr/>
        </p:nvCxnSpPr>
        <p:spPr>
          <a:xfrm flipV="1">
            <a:off x="8124825" y="4395788"/>
            <a:ext cx="0" cy="43656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62" name="Прямая со стрелкой 61"/>
          <p:cNvCxnSpPr/>
          <p:nvPr/>
        </p:nvCxnSpPr>
        <p:spPr>
          <a:xfrm flipV="1">
            <a:off x="2700338" y="4308475"/>
            <a:ext cx="642937" cy="38576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65" name="Прямая со стрелкой 64"/>
          <p:cNvCxnSpPr/>
          <p:nvPr/>
        </p:nvCxnSpPr>
        <p:spPr>
          <a:xfrm>
            <a:off x="2747963" y="4984750"/>
            <a:ext cx="876300" cy="36036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73" name="Прямая со стрелкой 72"/>
          <p:cNvCxnSpPr/>
          <p:nvPr/>
        </p:nvCxnSpPr>
        <p:spPr>
          <a:xfrm flipV="1">
            <a:off x="6172200" y="5330825"/>
            <a:ext cx="846138" cy="142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75" name="Прямая со стрелкой 74"/>
          <p:cNvCxnSpPr/>
          <p:nvPr/>
        </p:nvCxnSpPr>
        <p:spPr>
          <a:xfrm flipV="1">
            <a:off x="6092825" y="3270250"/>
            <a:ext cx="752475" cy="42386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81" name="Блок-схема: процесс 80"/>
          <p:cNvSpPr/>
          <p:nvPr/>
        </p:nvSpPr>
        <p:spPr>
          <a:xfrm>
            <a:off x="3658986" y="6148585"/>
            <a:ext cx="2304256" cy="577512"/>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err="1">
                <a:solidFill>
                  <a:schemeClr val="accent5">
                    <a:lumMod val="25000"/>
                  </a:schemeClr>
                </a:solidFill>
              </a:rPr>
              <a:t>Спотереження</a:t>
            </a:r>
            <a:endParaRPr lang="ru-RU" sz="2000" b="1" dirty="0">
              <a:solidFill>
                <a:schemeClr val="accent5">
                  <a:lumMod val="25000"/>
                </a:schemeClr>
              </a:solidFill>
            </a:endParaRPr>
          </a:p>
        </p:txBody>
      </p:sp>
      <p:sp>
        <p:nvSpPr>
          <p:cNvPr id="85" name="Блок-схема: процесс 84"/>
          <p:cNvSpPr/>
          <p:nvPr/>
        </p:nvSpPr>
        <p:spPr>
          <a:xfrm>
            <a:off x="7017548" y="6163856"/>
            <a:ext cx="1874932" cy="577512"/>
          </a:xfrm>
          <a:prstGeom prst="flowChartProcess">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a:defRPr/>
            </a:pPr>
            <a:r>
              <a:rPr lang="uk-UA" sz="2000" b="1" dirty="0">
                <a:solidFill>
                  <a:schemeClr val="accent5">
                    <a:lumMod val="25000"/>
                  </a:schemeClr>
                </a:solidFill>
              </a:rPr>
              <a:t>Гіперфункція</a:t>
            </a:r>
            <a:endParaRPr lang="ru-RU" sz="2000" b="1" dirty="0">
              <a:solidFill>
                <a:schemeClr val="accent5">
                  <a:lumMod val="25000"/>
                </a:schemeClr>
              </a:solidFill>
            </a:endParaRPr>
          </a:p>
        </p:txBody>
      </p:sp>
      <p:cxnSp>
        <p:nvCxnSpPr>
          <p:cNvPr id="87" name="Прямая со стрелкой 86"/>
          <p:cNvCxnSpPr/>
          <p:nvPr/>
        </p:nvCxnSpPr>
        <p:spPr>
          <a:xfrm>
            <a:off x="8015288" y="5867400"/>
            <a:ext cx="0" cy="2809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91" name="Прямая со стрелкой 90"/>
          <p:cNvCxnSpPr/>
          <p:nvPr/>
        </p:nvCxnSpPr>
        <p:spPr>
          <a:xfrm flipH="1" flipV="1">
            <a:off x="6061075" y="6437313"/>
            <a:ext cx="784225" cy="1587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96" name="Прямая со стрелкой 95"/>
          <p:cNvCxnSpPr/>
          <p:nvPr/>
        </p:nvCxnSpPr>
        <p:spPr>
          <a:xfrm flipV="1">
            <a:off x="2735263" y="6437313"/>
            <a:ext cx="776287" cy="1587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02" name="Прямая со стрелкой 101"/>
          <p:cNvCxnSpPr/>
          <p:nvPr/>
        </p:nvCxnSpPr>
        <p:spPr>
          <a:xfrm flipV="1">
            <a:off x="2566988" y="1554163"/>
            <a:ext cx="382587" cy="14287"/>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10" name="Прямая со стрелкой 109"/>
          <p:cNvCxnSpPr/>
          <p:nvPr/>
        </p:nvCxnSpPr>
        <p:spPr>
          <a:xfrm flipV="1">
            <a:off x="4411663" y="1477963"/>
            <a:ext cx="471487" cy="95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14" name="Прямая со стрелкой 113"/>
          <p:cNvCxnSpPr/>
          <p:nvPr/>
        </p:nvCxnSpPr>
        <p:spPr>
          <a:xfrm>
            <a:off x="7043738" y="1477963"/>
            <a:ext cx="339725" cy="95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50825" y="0"/>
            <a:ext cx="8677275" cy="1295400"/>
          </a:xfrm>
        </p:spPr>
        <p:txBody>
          <a:bodyPr/>
          <a:lstStyle/>
          <a:p>
            <a:pPr algn="ctr" eaLnBrk="1" hangingPunct="1"/>
            <a:r>
              <a:rPr lang="uk-UA" altLang="en-US" sz="3600" b="1" smtClean="0">
                <a:cs typeface="Times New Roman" panose="02020603050405020304" pitchFamily="18" charset="0"/>
              </a:rPr>
              <a:t>ДИФУЗНИЙ ТОКСИЧНИЙ ЗОБ</a:t>
            </a:r>
            <a:br>
              <a:rPr lang="uk-UA" altLang="en-US" sz="3600" b="1" smtClean="0">
                <a:cs typeface="Times New Roman" panose="02020603050405020304" pitchFamily="18" charset="0"/>
              </a:rPr>
            </a:br>
            <a:r>
              <a:rPr lang="en-GB" altLang="en-US" sz="4000" b="1" smtClean="0">
                <a:solidFill>
                  <a:srgbClr val="FFC000"/>
                </a:solidFill>
                <a:cs typeface="Times New Roman" panose="02020603050405020304" pitchFamily="18" charset="0"/>
              </a:rPr>
              <a:t>Graves' disease </a:t>
            </a:r>
            <a:endParaRPr lang="uk-UA" altLang="en-US" sz="4000" b="1" smtClean="0">
              <a:solidFill>
                <a:srgbClr val="FFC000"/>
              </a:solidFill>
              <a:cs typeface="Times New Roman" panose="02020603050405020304" pitchFamily="18" charset="0"/>
            </a:endParaRPr>
          </a:p>
        </p:txBody>
      </p:sp>
      <p:sp>
        <p:nvSpPr>
          <p:cNvPr id="58371" name="Rectangle 3"/>
          <p:cNvSpPr>
            <a:spLocks noGrp="1" noChangeArrowheads="1"/>
          </p:cNvSpPr>
          <p:nvPr>
            <p:ph type="body" idx="1"/>
          </p:nvPr>
        </p:nvSpPr>
        <p:spPr>
          <a:xfrm>
            <a:off x="2339975" y="1673225"/>
            <a:ext cx="6624638" cy="5184775"/>
          </a:xfrm>
        </p:spPr>
        <p:txBody>
          <a:bodyPr/>
          <a:lstStyle/>
          <a:p>
            <a:pPr algn="just" eaLnBrk="1" hangingPunct="1">
              <a:lnSpc>
                <a:spcPct val="90000"/>
              </a:lnSpc>
              <a:buFontTx/>
              <a:buNone/>
            </a:pPr>
            <a:r>
              <a:rPr lang="uk-UA" altLang="en-US" sz="3000" smtClean="0">
                <a:cs typeface="Times New Roman" panose="02020603050405020304" pitchFamily="18" charset="0"/>
              </a:rPr>
              <a:t>   </a:t>
            </a:r>
            <a:r>
              <a:rPr lang="en-GB" altLang="en-US" sz="3000" smtClean="0">
                <a:cs typeface="Times New Roman" panose="02020603050405020304" pitchFamily="18" charset="0"/>
              </a:rPr>
              <a:t>Autoimmune diffuse toxic goiter</a:t>
            </a:r>
            <a:r>
              <a:rPr lang="uk-UA" altLang="en-US" sz="3000" smtClean="0">
                <a:cs typeface="Times New Roman" panose="02020603050405020304" pitchFamily="18" charset="0"/>
              </a:rPr>
              <a:t> </a:t>
            </a:r>
            <a:r>
              <a:rPr lang="en-GB" altLang="en-US" sz="3000" smtClean="0">
                <a:cs typeface="Times New Roman" panose="02020603050405020304" pitchFamily="18" charset="0"/>
              </a:rPr>
              <a:t>(Graves' disease) </a:t>
            </a:r>
            <a:r>
              <a:rPr lang="uk-UA" altLang="en-US" sz="3000" smtClean="0">
                <a:cs typeface="Times New Roman" panose="02020603050405020304" pitchFamily="18" charset="0"/>
              </a:rPr>
              <a:t>найбільш часта причина гіпертиреозу, у більшості випадків причиною є дія  тиреостимулюючих імуноглобулінів рецепторів ТТГ.</a:t>
            </a:r>
          </a:p>
          <a:p>
            <a:pPr algn="just" eaLnBrk="1" hangingPunct="1">
              <a:lnSpc>
                <a:spcPct val="90000"/>
              </a:lnSpc>
              <a:buFontTx/>
              <a:buNone/>
            </a:pPr>
            <a:r>
              <a:rPr lang="uk-UA" altLang="en-US" sz="3000" smtClean="0">
                <a:cs typeface="Times New Roman" panose="02020603050405020304" pitchFamily="18" charset="0"/>
              </a:rPr>
              <a:t> </a:t>
            </a:r>
            <a:endParaRPr lang="en-GB" altLang="en-US" sz="3000" smtClean="0">
              <a:cs typeface="Times New Roman" panose="02020603050405020304" pitchFamily="18" charset="0"/>
            </a:endParaRPr>
          </a:p>
          <a:p>
            <a:pPr algn="just" eaLnBrk="1" hangingPunct="1">
              <a:lnSpc>
                <a:spcPct val="90000"/>
              </a:lnSpc>
              <a:buFontTx/>
              <a:buNone/>
            </a:pPr>
            <a:r>
              <a:rPr lang="uk-UA" altLang="en-US" sz="3000" smtClean="0">
                <a:solidFill>
                  <a:srgbClr val="FFC000"/>
                </a:solidFill>
                <a:cs typeface="Times New Roman" panose="02020603050405020304" pitchFamily="18" charset="0"/>
              </a:rPr>
              <a:t>Лікування: </a:t>
            </a:r>
          </a:p>
          <a:p>
            <a:pPr algn="just" eaLnBrk="1" hangingPunct="1">
              <a:lnSpc>
                <a:spcPct val="90000"/>
              </a:lnSpc>
              <a:buFontTx/>
              <a:buNone/>
            </a:pPr>
            <a:r>
              <a:rPr lang="uk-UA" altLang="en-US" sz="3000" smtClean="0">
                <a:cs typeface="Times New Roman" panose="02020603050405020304" pitchFamily="18" charset="0"/>
              </a:rPr>
              <a:t>тиреостатики</a:t>
            </a:r>
          </a:p>
          <a:p>
            <a:pPr algn="just" eaLnBrk="1" hangingPunct="1">
              <a:lnSpc>
                <a:spcPct val="90000"/>
              </a:lnSpc>
              <a:buFontTx/>
              <a:buNone/>
            </a:pPr>
            <a:r>
              <a:rPr lang="uk-UA" altLang="en-US" sz="3000" smtClean="0">
                <a:cs typeface="Times New Roman" panose="02020603050405020304" pitchFamily="18" charset="0"/>
              </a:rPr>
              <a:t>радіоактивний йод </a:t>
            </a:r>
          </a:p>
          <a:p>
            <a:pPr algn="just" eaLnBrk="1" hangingPunct="1">
              <a:lnSpc>
                <a:spcPct val="90000"/>
              </a:lnSpc>
              <a:buFontTx/>
              <a:buNone/>
            </a:pPr>
            <a:r>
              <a:rPr lang="uk-UA" altLang="en-US" sz="3000" smtClean="0">
                <a:cs typeface="Times New Roman" panose="02020603050405020304" pitchFamily="18" charset="0"/>
              </a:rPr>
              <a:t>хірургічне. </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234950" y="271463"/>
            <a:ext cx="8677275" cy="890587"/>
          </a:xfrm>
        </p:spPr>
        <p:txBody>
          <a:bodyPr/>
          <a:lstStyle/>
          <a:p>
            <a:pPr eaLnBrk="1" hangingPunct="1"/>
            <a:r>
              <a:rPr lang="uk-UA" altLang="en-US" sz="4000" b="1" smtClean="0">
                <a:cs typeface="Times New Roman" panose="02020603050405020304" pitchFamily="18" charset="0"/>
              </a:rPr>
              <a:t>Клінічна тріада ДТЗ:</a:t>
            </a:r>
          </a:p>
        </p:txBody>
      </p:sp>
      <p:sp>
        <p:nvSpPr>
          <p:cNvPr id="148483" name="Rectangle 3"/>
          <p:cNvSpPr>
            <a:spLocks noGrp="1" noChangeArrowheads="1"/>
          </p:cNvSpPr>
          <p:nvPr>
            <p:ph type="body" idx="1"/>
          </p:nvPr>
        </p:nvSpPr>
        <p:spPr>
          <a:xfrm>
            <a:off x="3851275" y="2276475"/>
            <a:ext cx="4033838" cy="3600450"/>
          </a:xfrm>
        </p:spPr>
        <p:txBody>
          <a:bodyPr/>
          <a:lstStyle/>
          <a:p>
            <a:pPr algn="just" eaLnBrk="1" hangingPunct="1">
              <a:lnSpc>
                <a:spcPct val="90000"/>
              </a:lnSpc>
              <a:buFont typeface="Wingdings" pitchFamily="2" charset="2"/>
              <a:buChar char="Ø"/>
              <a:defRPr/>
            </a:pPr>
            <a:r>
              <a:rPr lang="uk-UA" sz="3600" b="1" dirty="0" smtClean="0">
                <a:cs typeface="Times New Roman" pitchFamily="18" charset="0"/>
              </a:rPr>
              <a:t>Зоб</a:t>
            </a:r>
            <a:endParaRPr lang="en-US" sz="3600" b="1" dirty="0" smtClean="0">
              <a:cs typeface="Times New Roman" pitchFamily="18" charset="0"/>
            </a:endParaRPr>
          </a:p>
          <a:p>
            <a:pPr algn="just" eaLnBrk="1" hangingPunct="1">
              <a:lnSpc>
                <a:spcPct val="90000"/>
              </a:lnSpc>
              <a:buFont typeface="Wingdings" pitchFamily="2" charset="2"/>
              <a:buChar char="Ø"/>
              <a:defRPr/>
            </a:pPr>
            <a:r>
              <a:rPr lang="uk-UA" sz="3600" b="1" dirty="0" smtClean="0">
                <a:cs typeface="Times New Roman" pitchFamily="18" charset="0"/>
              </a:rPr>
              <a:t>Тиреотоксикоз</a:t>
            </a:r>
            <a:endParaRPr lang="en-US" sz="3600" b="1" dirty="0" smtClean="0">
              <a:cs typeface="Times New Roman" pitchFamily="18" charset="0"/>
            </a:endParaRPr>
          </a:p>
          <a:p>
            <a:pPr algn="just" eaLnBrk="1" hangingPunct="1">
              <a:lnSpc>
                <a:spcPct val="90000"/>
              </a:lnSpc>
              <a:buFont typeface="Wingdings" pitchFamily="2" charset="2"/>
              <a:buChar char="Ø"/>
              <a:defRPr/>
            </a:pPr>
            <a:r>
              <a:rPr lang="uk-UA" sz="3600" b="1" dirty="0" smtClean="0">
                <a:cs typeface="Times New Roman" pitchFamily="18" charset="0"/>
              </a:rPr>
              <a:t>Екзофтальм</a:t>
            </a:r>
            <a:endParaRPr lang="en-US" sz="3600" b="1" dirty="0" smtClean="0">
              <a:cs typeface="Times New Roman" pitchFamily="18" charset="0"/>
            </a:endParaRPr>
          </a:p>
          <a:p>
            <a:pPr algn="just" eaLnBrk="1" hangingPunct="1">
              <a:lnSpc>
                <a:spcPct val="90000"/>
              </a:lnSpc>
              <a:buFont typeface="Wingdings" pitchFamily="2" charset="2"/>
              <a:buChar char="Ø"/>
              <a:defRPr/>
            </a:pPr>
            <a:endParaRPr lang="en-US" sz="3600" b="1" dirty="0" smtClean="0">
              <a:cs typeface="Times New Roman" pitchFamily="18" charset="0"/>
            </a:endParaRPr>
          </a:p>
          <a:p>
            <a:pPr marL="0" indent="0" algn="ctr" eaLnBrk="1" hangingPunct="1">
              <a:lnSpc>
                <a:spcPct val="90000"/>
              </a:lnSpc>
              <a:buFontTx/>
              <a:buNone/>
              <a:defRPr/>
            </a:pPr>
            <a:r>
              <a:rPr lang="uk-UA" sz="2800" b="1" dirty="0" smtClean="0">
                <a:solidFill>
                  <a:srgbClr val="FFC000"/>
                </a:solidFill>
                <a:cs typeface="Times New Roman" pitchFamily="18" charset="0"/>
              </a:rPr>
              <a:t>Ізольовані симптоми або комбінація</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9388" y="188913"/>
            <a:ext cx="8677275" cy="890587"/>
          </a:xfrm>
        </p:spPr>
        <p:txBody>
          <a:bodyPr/>
          <a:lstStyle/>
          <a:p>
            <a:pPr eaLnBrk="1" hangingPunct="1"/>
            <a:r>
              <a:rPr lang="uk-UA" altLang="en-US" sz="3600" b="1" smtClean="0">
                <a:cs typeface="Times New Roman" panose="02020603050405020304" pitchFamily="18" charset="0"/>
              </a:rPr>
              <a:t>Очні симптоми при ДТЗ:</a:t>
            </a:r>
          </a:p>
        </p:txBody>
      </p:sp>
      <p:sp>
        <p:nvSpPr>
          <p:cNvPr id="148483" name="Rectangle 3"/>
          <p:cNvSpPr>
            <a:spLocks noGrp="1" noChangeArrowheads="1"/>
          </p:cNvSpPr>
          <p:nvPr>
            <p:ph type="body" idx="1"/>
          </p:nvPr>
        </p:nvSpPr>
        <p:spPr>
          <a:xfrm>
            <a:off x="2771775" y="1773238"/>
            <a:ext cx="5976938" cy="4319587"/>
          </a:xfrm>
        </p:spPr>
        <p:txBody>
          <a:bodyPr/>
          <a:lstStyle/>
          <a:p>
            <a:pPr algn="just" eaLnBrk="1" hangingPunct="1">
              <a:lnSpc>
                <a:spcPct val="90000"/>
              </a:lnSpc>
              <a:buFont typeface="Wingdings" pitchFamily="2" charset="2"/>
              <a:buChar char="§"/>
              <a:defRPr/>
            </a:pPr>
            <a:r>
              <a:rPr lang="en-US" sz="3000" b="1" dirty="0" smtClean="0">
                <a:cs typeface="Times New Roman" pitchFamily="18" charset="0"/>
              </a:rPr>
              <a:t>Spasm of the upper lid retraction</a:t>
            </a:r>
          </a:p>
          <a:p>
            <a:pPr algn="just" eaLnBrk="1" hangingPunct="1">
              <a:lnSpc>
                <a:spcPct val="90000"/>
              </a:lnSpc>
              <a:buFont typeface="Wingdings" pitchFamily="2" charset="2"/>
              <a:buChar char="§"/>
              <a:defRPr/>
            </a:pPr>
            <a:r>
              <a:rPr lang="en-US" sz="3000" b="1" dirty="0" smtClean="0">
                <a:cs typeface="Times New Roman" pitchFamily="18" charset="0"/>
              </a:rPr>
              <a:t>External </a:t>
            </a:r>
            <a:r>
              <a:rPr lang="en-US" sz="3000" b="1" dirty="0" err="1" smtClean="0">
                <a:cs typeface="Times New Roman" pitchFamily="18" charset="0"/>
              </a:rPr>
              <a:t>ophtalmoplegia</a:t>
            </a:r>
            <a:endParaRPr lang="en-US" sz="3000" b="1" dirty="0" smtClean="0">
              <a:cs typeface="Times New Roman" pitchFamily="18" charset="0"/>
            </a:endParaRPr>
          </a:p>
          <a:p>
            <a:pPr algn="just" eaLnBrk="1" hangingPunct="1">
              <a:lnSpc>
                <a:spcPct val="90000"/>
              </a:lnSpc>
              <a:buFont typeface="Wingdings" pitchFamily="2" charset="2"/>
              <a:buChar char="§"/>
              <a:defRPr/>
            </a:pPr>
            <a:r>
              <a:rPr lang="en-US" sz="3000" b="1" dirty="0" err="1" smtClean="0">
                <a:cs typeface="Times New Roman" pitchFamily="18" charset="0"/>
              </a:rPr>
              <a:t>Exophtalmos</a:t>
            </a:r>
            <a:r>
              <a:rPr lang="en-US" sz="3000" b="1" dirty="0" smtClean="0">
                <a:cs typeface="Times New Roman" pitchFamily="18" charset="0"/>
              </a:rPr>
              <a:t> with </a:t>
            </a:r>
            <a:r>
              <a:rPr lang="en-US" sz="3000" b="1" dirty="0" err="1" smtClean="0">
                <a:cs typeface="Times New Roman" pitchFamily="18" charset="0"/>
              </a:rPr>
              <a:t>proptosis</a:t>
            </a:r>
            <a:endParaRPr lang="en-US" sz="3000" b="1" dirty="0" smtClean="0">
              <a:cs typeface="Times New Roman" pitchFamily="18" charset="0"/>
            </a:endParaRPr>
          </a:p>
          <a:p>
            <a:pPr algn="just" eaLnBrk="1" hangingPunct="1">
              <a:lnSpc>
                <a:spcPct val="90000"/>
              </a:lnSpc>
              <a:buFont typeface="Wingdings" pitchFamily="2" charset="2"/>
              <a:buChar char="§"/>
              <a:defRPr/>
            </a:pPr>
            <a:r>
              <a:rPr lang="en-US" sz="3000" b="1" dirty="0" smtClean="0">
                <a:cs typeface="Times New Roman" pitchFamily="18" charset="0"/>
              </a:rPr>
              <a:t>Supraorbital and </a:t>
            </a:r>
            <a:r>
              <a:rPr lang="en-US" sz="3000" b="1" dirty="0" err="1" smtClean="0">
                <a:cs typeface="Times New Roman" pitchFamily="18" charset="0"/>
              </a:rPr>
              <a:t>infraorbital</a:t>
            </a:r>
            <a:r>
              <a:rPr lang="en-US" sz="3000" b="1" dirty="0" smtClean="0">
                <a:cs typeface="Times New Roman" pitchFamily="18" charset="0"/>
              </a:rPr>
              <a:t> swelling</a:t>
            </a:r>
          </a:p>
          <a:p>
            <a:pPr algn="just" eaLnBrk="1" hangingPunct="1">
              <a:lnSpc>
                <a:spcPct val="90000"/>
              </a:lnSpc>
              <a:buFont typeface="Wingdings" pitchFamily="2" charset="2"/>
              <a:buChar char="§"/>
              <a:defRPr/>
            </a:pPr>
            <a:r>
              <a:rPr lang="en-US" sz="3000" b="1" dirty="0" smtClean="0">
                <a:cs typeface="Times New Roman" pitchFamily="18" charset="0"/>
              </a:rPr>
              <a:t>Venous congestion and edema</a:t>
            </a:r>
            <a:r>
              <a:rPr lang="ru-RU" sz="3000" b="1" dirty="0" smtClean="0">
                <a:cs typeface="Times New Roman" pitchFamily="18" charset="0"/>
              </a:rPr>
              <a:t> </a:t>
            </a:r>
            <a:r>
              <a:rPr lang="en-US" sz="3000" b="1" dirty="0" smtClean="0">
                <a:cs typeface="Times New Roman" pitchFamily="18" charset="0"/>
              </a:rPr>
              <a:t> - sign of “malignant </a:t>
            </a:r>
            <a:r>
              <a:rPr lang="en-US" sz="3000" b="1" dirty="0" err="1" smtClean="0">
                <a:cs typeface="Times New Roman" pitchFamily="18" charset="0"/>
              </a:rPr>
              <a:t>exophtalmus</a:t>
            </a:r>
            <a:r>
              <a:rPr lang="en-US" sz="3000" b="1" dirty="0" smtClean="0">
                <a:cs typeface="Times New Roman" pitchFamily="18" charset="0"/>
              </a:rPr>
              <a:t>”</a:t>
            </a:r>
          </a:p>
          <a:p>
            <a:pPr marL="0" indent="0" algn="just" eaLnBrk="1" hangingPunct="1">
              <a:lnSpc>
                <a:spcPct val="90000"/>
              </a:lnSpc>
              <a:buFontTx/>
              <a:buNone/>
              <a:defRPr/>
            </a:pPr>
            <a:endParaRPr lang="en-US" sz="3600" b="1" dirty="0" smtClean="0">
              <a:cs typeface="Times New Roman" pitchFamily="18" charset="0"/>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79388" y="188913"/>
            <a:ext cx="8677275" cy="890587"/>
          </a:xfrm>
        </p:spPr>
        <p:txBody>
          <a:bodyPr/>
          <a:lstStyle/>
          <a:p>
            <a:pPr eaLnBrk="1" hangingPunct="1"/>
            <a:r>
              <a:rPr lang="uk-UA" altLang="en-US" sz="4000" b="1" smtClean="0">
                <a:solidFill>
                  <a:srgbClr val="FFFFFF"/>
                </a:solidFill>
                <a:cs typeface="Times New Roman" panose="02020603050405020304" pitchFamily="18" charset="0"/>
              </a:rPr>
              <a:t>Очні симптоми при ДТЗ</a:t>
            </a:r>
            <a:r>
              <a:rPr lang="uk-UA" altLang="en-US" sz="3600" b="1" smtClean="0">
                <a:solidFill>
                  <a:srgbClr val="FFFFFF"/>
                </a:solidFill>
                <a:cs typeface="Times New Roman" panose="02020603050405020304" pitchFamily="18" charset="0"/>
              </a:rPr>
              <a:t>:</a:t>
            </a:r>
            <a:endParaRPr lang="uk-UA" altLang="en-US" sz="4000" b="1" smtClean="0">
              <a:cs typeface="Times New Roman" panose="02020603050405020304" pitchFamily="18" charset="0"/>
            </a:endParaRPr>
          </a:p>
        </p:txBody>
      </p:sp>
      <p:sp>
        <p:nvSpPr>
          <p:cNvPr id="148483" name="Rectangle 3"/>
          <p:cNvSpPr>
            <a:spLocks noGrp="1" noChangeArrowheads="1"/>
          </p:cNvSpPr>
          <p:nvPr>
            <p:ph type="body" idx="1"/>
          </p:nvPr>
        </p:nvSpPr>
        <p:spPr>
          <a:xfrm>
            <a:off x="2411413" y="1628775"/>
            <a:ext cx="6553200" cy="4895850"/>
          </a:xfrm>
        </p:spPr>
        <p:txBody>
          <a:bodyPr/>
          <a:lstStyle/>
          <a:p>
            <a:pPr algn="just">
              <a:defRPr/>
            </a:pPr>
            <a:r>
              <a:rPr lang="en-US" sz="2800" dirty="0" err="1"/>
              <a:t>Graefe's</a:t>
            </a:r>
            <a:r>
              <a:rPr lang="en-US" sz="2800" dirty="0"/>
              <a:t> sign – the upper lid </a:t>
            </a:r>
            <a:r>
              <a:rPr lang="en-US" sz="2800" dirty="0" smtClean="0"/>
              <a:t>lags </a:t>
            </a:r>
            <a:r>
              <a:rPr lang="en-US" sz="2800" dirty="0"/>
              <a:t>when the patient looks downward; </a:t>
            </a:r>
            <a:endParaRPr lang="ru-RU" sz="2800" dirty="0"/>
          </a:p>
          <a:p>
            <a:pPr algn="just">
              <a:defRPr/>
            </a:pPr>
            <a:r>
              <a:rPr lang="en-US" sz="2800" dirty="0" err="1" smtClean="0"/>
              <a:t>Stellwag's</a:t>
            </a:r>
            <a:r>
              <a:rPr lang="en-US" sz="2800" dirty="0" smtClean="0"/>
              <a:t> </a:t>
            </a:r>
            <a:r>
              <a:rPr lang="en-US" sz="2800" dirty="0"/>
              <a:t>sign – infrequent  winking; </a:t>
            </a:r>
            <a:endParaRPr lang="ru-RU" sz="2800" dirty="0"/>
          </a:p>
          <a:p>
            <a:pPr algn="just">
              <a:defRPr/>
            </a:pPr>
            <a:r>
              <a:rPr lang="en-US" sz="2800" dirty="0" err="1" smtClean="0"/>
              <a:t>Mebius</a:t>
            </a:r>
            <a:r>
              <a:rPr lang="en-US" sz="2800" dirty="0"/>
              <a:t>' sign – a weakness of convergence; </a:t>
            </a:r>
            <a:endParaRPr lang="ru-RU" sz="2800" dirty="0"/>
          </a:p>
          <a:p>
            <a:pPr algn="just">
              <a:defRPr/>
            </a:pPr>
            <a:r>
              <a:rPr lang="en-US" sz="2800" dirty="0" err="1" smtClean="0"/>
              <a:t>Dalrymple's</a:t>
            </a:r>
            <a:r>
              <a:rPr lang="en-US" sz="2800" dirty="0" smtClean="0"/>
              <a:t> </a:t>
            </a:r>
            <a:r>
              <a:rPr lang="en-US" sz="2800" dirty="0"/>
              <a:t>sign </a:t>
            </a:r>
            <a:r>
              <a:rPr lang="en-US" sz="2800" dirty="0" smtClean="0"/>
              <a:t>– </a:t>
            </a:r>
            <a:r>
              <a:rPr lang="en-US" sz="2800" dirty="0"/>
              <a:t>wide palpebral fissure; </a:t>
            </a:r>
            <a:endParaRPr lang="ru-RU" sz="2800" dirty="0"/>
          </a:p>
          <a:p>
            <a:pPr algn="just">
              <a:defRPr/>
            </a:pPr>
            <a:r>
              <a:rPr lang="en-US" sz="2800" dirty="0" smtClean="0"/>
              <a:t>Kocher's </a:t>
            </a:r>
            <a:r>
              <a:rPr lang="en-US" sz="2800" dirty="0"/>
              <a:t>sign – retraction of the upper eyelid at prompt change of view. </a:t>
            </a:r>
            <a:endParaRPr lang="ru-RU" sz="2800" dirty="0"/>
          </a:p>
          <a:p>
            <a:pPr marL="0" indent="0" algn="just" eaLnBrk="1" hangingPunct="1">
              <a:lnSpc>
                <a:spcPct val="90000"/>
              </a:lnSpc>
              <a:buFontTx/>
              <a:buNone/>
              <a:defRPr/>
            </a:pPr>
            <a:endParaRPr lang="en-US" sz="3600" b="1" dirty="0" smtClean="0">
              <a:cs typeface="Times New Roman" pitchFamily="18" charset="0"/>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2466" name="Picture 2" descr="slzob40"/>
          <p:cNvPicPr>
            <a:picLocks noChangeAspect="1" noChangeArrowheads="1"/>
          </p:cNvPicPr>
          <p:nvPr/>
        </p:nvPicPr>
        <p:blipFill>
          <a:blip r:embed="rId2">
            <a:extLst>
              <a:ext uri="{28A0092B-C50C-407E-A947-70E740481C1C}">
                <a14:useLocalDpi xmlns:a14="http://schemas.microsoft.com/office/drawing/2010/main" val="0"/>
              </a:ext>
            </a:extLst>
          </a:blip>
          <a:srcRect b="22589"/>
          <a:stretch>
            <a:fillRect/>
          </a:stretch>
        </p:blipFill>
        <p:spPr bwMode="auto">
          <a:xfrm>
            <a:off x="152400" y="152400"/>
            <a:ext cx="4318000" cy="505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Rectangle 3"/>
          <p:cNvSpPr>
            <a:spLocks noGrp="1" noChangeArrowheads="1"/>
          </p:cNvSpPr>
          <p:nvPr>
            <p:ph type="title"/>
          </p:nvPr>
        </p:nvSpPr>
        <p:spPr>
          <a:xfrm>
            <a:off x="517525" y="5373688"/>
            <a:ext cx="3960813" cy="1298575"/>
          </a:xfrm>
        </p:spPr>
        <p:txBody>
          <a:bodyPr/>
          <a:lstStyle/>
          <a:p>
            <a:pPr algn="ctr" eaLnBrk="1" hangingPunct="1"/>
            <a:r>
              <a:rPr lang="uk-UA" altLang="en-US" sz="4000" b="1" smtClean="0"/>
              <a:t>ДТЗ</a:t>
            </a:r>
            <a:br>
              <a:rPr lang="uk-UA" altLang="en-US" sz="4000" b="1" smtClean="0"/>
            </a:br>
            <a:r>
              <a:rPr lang="uk-UA" altLang="en-US" sz="4000" b="1" smtClean="0"/>
              <a:t>екзофтальм</a:t>
            </a:r>
            <a:endParaRPr lang="ru-RU" altLang="en-US" sz="4000" b="1" smtClean="0"/>
          </a:p>
        </p:txBody>
      </p:sp>
      <p:pic>
        <p:nvPicPr>
          <p:cNvPr id="62468" name="Picture 2" descr="slzob39"/>
          <p:cNvPicPr>
            <a:picLocks noChangeAspect="1" noChangeArrowheads="1"/>
          </p:cNvPicPr>
          <p:nvPr/>
        </p:nvPicPr>
        <p:blipFill>
          <a:blip r:embed="rId3">
            <a:extLst>
              <a:ext uri="{28A0092B-C50C-407E-A947-70E740481C1C}">
                <a14:useLocalDpi xmlns:a14="http://schemas.microsoft.com/office/drawing/2010/main" val="0"/>
              </a:ext>
            </a:extLst>
          </a:blip>
          <a:srcRect t="9695" r="2962" b="525"/>
          <a:stretch>
            <a:fillRect/>
          </a:stretch>
        </p:blipFill>
        <p:spPr bwMode="auto">
          <a:xfrm>
            <a:off x="4859338" y="1196975"/>
            <a:ext cx="3951287" cy="532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79388" y="188913"/>
            <a:ext cx="8677275" cy="890587"/>
          </a:xfrm>
        </p:spPr>
        <p:txBody>
          <a:bodyPr/>
          <a:lstStyle/>
          <a:p>
            <a:pPr eaLnBrk="1" hangingPunct="1"/>
            <a:r>
              <a:rPr lang="uk-UA" altLang="en-US" sz="3600" b="1" smtClean="0"/>
              <a:t>Ступені важкості тиреотоксикозу </a:t>
            </a:r>
            <a:endParaRPr lang="uk-UA" altLang="en-US" sz="3600" b="1" smtClean="0">
              <a:cs typeface="Times New Roman" panose="02020603050405020304" pitchFamily="18" charset="0"/>
            </a:endParaRPr>
          </a:p>
        </p:txBody>
      </p:sp>
      <p:sp>
        <p:nvSpPr>
          <p:cNvPr id="148483" name="Rectangle 3"/>
          <p:cNvSpPr>
            <a:spLocks noGrp="1" noChangeArrowheads="1"/>
          </p:cNvSpPr>
          <p:nvPr>
            <p:ph type="body" idx="1"/>
          </p:nvPr>
        </p:nvSpPr>
        <p:spPr>
          <a:xfrm>
            <a:off x="2771775" y="1412875"/>
            <a:ext cx="6121400" cy="5040313"/>
          </a:xfrm>
        </p:spPr>
        <p:txBody>
          <a:bodyPr/>
          <a:lstStyle/>
          <a:p>
            <a:pPr>
              <a:defRPr/>
            </a:pPr>
            <a:r>
              <a:rPr lang="uk-UA" sz="2800" b="1" dirty="0" smtClean="0">
                <a:solidFill>
                  <a:srgbClr val="FFC000"/>
                </a:solidFill>
              </a:rPr>
              <a:t>Легкий</a:t>
            </a:r>
            <a:r>
              <a:rPr lang="en-US" sz="2800" b="1" dirty="0" smtClean="0"/>
              <a:t>:</a:t>
            </a:r>
          </a:p>
          <a:p>
            <a:pPr marL="0" indent="0">
              <a:buFontTx/>
              <a:buNone/>
              <a:defRPr/>
            </a:pPr>
            <a:r>
              <a:rPr lang="uk-UA" sz="2800" dirty="0" smtClean="0"/>
              <a:t>-ЧСС</a:t>
            </a:r>
            <a:r>
              <a:rPr lang="en-US" sz="2800" dirty="0" smtClean="0"/>
              <a:t> 100 per min</a:t>
            </a:r>
            <a:r>
              <a:rPr lang="en-US" sz="2800" dirty="0"/>
              <a:t>, </a:t>
            </a:r>
            <a:r>
              <a:rPr lang="en-US" sz="2800" dirty="0" smtClean="0"/>
              <a:t> </a:t>
            </a:r>
          </a:p>
          <a:p>
            <a:pPr marL="0" indent="0">
              <a:buFontTx/>
              <a:buNone/>
              <a:defRPr/>
            </a:pPr>
            <a:r>
              <a:rPr lang="uk-UA" sz="2800" dirty="0" err="1" smtClean="0"/>
              <a:t>-втрата</a:t>
            </a:r>
            <a:r>
              <a:rPr lang="uk-UA" sz="2800" dirty="0" smtClean="0"/>
              <a:t> ваги </a:t>
            </a:r>
            <a:r>
              <a:rPr lang="en-US" sz="2800" dirty="0" smtClean="0"/>
              <a:t>3-5 </a:t>
            </a:r>
            <a:r>
              <a:rPr lang="en-US" sz="2800" dirty="0"/>
              <a:t>kg, </a:t>
            </a:r>
            <a:endParaRPr lang="en-US" sz="2800" dirty="0" smtClean="0"/>
          </a:p>
          <a:p>
            <a:pPr marL="0" indent="0">
              <a:buFontTx/>
              <a:buNone/>
              <a:defRPr/>
            </a:pPr>
            <a:r>
              <a:rPr lang="uk-UA" sz="2800" dirty="0" err="1" smtClean="0"/>
              <a:t>-пітливість</a:t>
            </a:r>
            <a:r>
              <a:rPr lang="uk-UA" sz="2800" dirty="0" smtClean="0"/>
              <a:t>, очні симптоми відсутні </a:t>
            </a:r>
          </a:p>
          <a:p>
            <a:pPr marL="0" indent="0">
              <a:buFontTx/>
              <a:buNone/>
              <a:defRPr/>
            </a:pPr>
            <a:r>
              <a:rPr lang="uk-UA" sz="2800" dirty="0" smtClean="0"/>
              <a:t>-АТ норм</a:t>
            </a:r>
          </a:p>
          <a:p>
            <a:pPr marL="0" indent="0">
              <a:buFontTx/>
              <a:buNone/>
              <a:defRPr/>
            </a:pPr>
            <a:r>
              <a:rPr lang="uk-UA" sz="2800" dirty="0" err="1" smtClean="0"/>
              <a:t>-основний</a:t>
            </a:r>
            <a:r>
              <a:rPr lang="uk-UA" sz="2800" dirty="0" smtClean="0"/>
              <a:t> обмін </a:t>
            </a:r>
            <a:r>
              <a:rPr lang="en-US" sz="2800" dirty="0" smtClean="0"/>
              <a:t>+30 </a:t>
            </a:r>
            <a:r>
              <a:rPr lang="en-US" sz="2800" dirty="0"/>
              <a:t>%, </a:t>
            </a:r>
            <a:endParaRPr lang="uk-UA" sz="2800" dirty="0" smtClean="0"/>
          </a:p>
          <a:p>
            <a:pPr marL="0" indent="0">
              <a:buFontTx/>
              <a:buNone/>
              <a:defRPr/>
            </a:pPr>
            <a:r>
              <a:rPr lang="uk-UA" sz="2800" dirty="0" err="1" smtClean="0"/>
              <a:t>-підвищення</a:t>
            </a:r>
            <a:r>
              <a:rPr lang="uk-UA" sz="2800" dirty="0" smtClean="0"/>
              <a:t> накопичення радіоізотопу (більше 30% через 24 </a:t>
            </a:r>
            <a:r>
              <a:rPr lang="uk-UA" sz="2800" dirty="0" err="1" smtClean="0"/>
              <a:t>год</a:t>
            </a:r>
            <a:r>
              <a:rPr lang="uk-UA" sz="2800" dirty="0" smtClean="0"/>
              <a:t>)</a:t>
            </a:r>
            <a:r>
              <a:rPr lang="en-US" sz="2800" dirty="0" smtClean="0"/>
              <a:t>.</a:t>
            </a:r>
            <a:endParaRPr lang="ru-RU" sz="2800" dirty="0"/>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79388" y="188913"/>
            <a:ext cx="8677275" cy="890587"/>
          </a:xfrm>
        </p:spPr>
        <p:txBody>
          <a:bodyPr/>
          <a:lstStyle/>
          <a:p>
            <a:pPr eaLnBrk="1" hangingPunct="1"/>
            <a:r>
              <a:rPr lang="en-US" altLang="en-US" sz="4000" smtClean="0"/>
              <a:t> </a:t>
            </a:r>
            <a:r>
              <a:rPr lang="uk-UA" altLang="en-US" sz="3600" b="1" smtClean="0">
                <a:solidFill>
                  <a:srgbClr val="FFFFFF"/>
                </a:solidFill>
              </a:rPr>
              <a:t>Ступені важкості тиреотоксикозу </a:t>
            </a:r>
            <a:endParaRPr lang="uk-UA" altLang="en-US" sz="4000" b="1" smtClean="0">
              <a:cs typeface="Times New Roman" panose="02020603050405020304" pitchFamily="18" charset="0"/>
            </a:endParaRPr>
          </a:p>
        </p:txBody>
      </p:sp>
      <p:sp>
        <p:nvSpPr>
          <p:cNvPr id="148483" name="Rectangle 3"/>
          <p:cNvSpPr>
            <a:spLocks noGrp="1" noChangeArrowheads="1"/>
          </p:cNvSpPr>
          <p:nvPr>
            <p:ph type="body" idx="1"/>
          </p:nvPr>
        </p:nvSpPr>
        <p:spPr>
          <a:xfrm>
            <a:off x="2771775" y="1557338"/>
            <a:ext cx="5903913" cy="5040312"/>
          </a:xfrm>
        </p:spPr>
        <p:txBody>
          <a:bodyPr/>
          <a:lstStyle/>
          <a:p>
            <a:pPr algn="just">
              <a:defRPr/>
            </a:pPr>
            <a:r>
              <a:rPr lang="uk-UA" sz="2800" b="1" dirty="0">
                <a:solidFill>
                  <a:srgbClr val="FFC000"/>
                </a:solidFill>
              </a:rPr>
              <a:t>С</a:t>
            </a:r>
            <a:r>
              <a:rPr lang="uk-UA" sz="2800" b="1" dirty="0" smtClean="0">
                <a:solidFill>
                  <a:srgbClr val="FFC000"/>
                </a:solidFill>
              </a:rPr>
              <a:t>ередня</a:t>
            </a:r>
            <a:r>
              <a:rPr lang="en-US" sz="2800" b="1" dirty="0" smtClean="0">
                <a:solidFill>
                  <a:srgbClr val="FFC000"/>
                </a:solidFill>
              </a:rPr>
              <a:t> </a:t>
            </a:r>
            <a:r>
              <a:rPr lang="en-US" sz="2800" dirty="0" smtClean="0"/>
              <a:t>: </a:t>
            </a:r>
          </a:p>
          <a:p>
            <a:pPr marL="0" indent="0" algn="just">
              <a:buFontTx/>
              <a:buNone/>
              <a:defRPr/>
            </a:pPr>
            <a:r>
              <a:rPr lang="uk-UA" sz="2800" dirty="0" err="1" smtClean="0"/>
              <a:t>-</a:t>
            </a:r>
            <a:r>
              <a:rPr lang="uk-UA" sz="2800" b="1" dirty="0" err="1" smtClean="0"/>
              <a:t>Втрата</a:t>
            </a:r>
            <a:r>
              <a:rPr lang="uk-UA" sz="2800" b="1" dirty="0" smtClean="0"/>
              <a:t> ваги </a:t>
            </a:r>
            <a:r>
              <a:rPr lang="en-US" sz="2800" b="1" dirty="0" smtClean="0"/>
              <a:t>8-10 kg</a:t>
            </a:r>
          </a:p>
          <a:p>
            <a:pPr marL="0" indent="0" algn="just">
              <a:buFontTx/>
              <a:buNone/>
              <a:defRPr/>
            </a:pPr>
            <a:r>
              <a:rPr lang="uk-UA" sz="2800" b="1" dirty="0" err="1" smtClean="0"/>
              <a:t>-Тахікардія</a:t>
            </a:r>
            <a:r>
              <a:rPr lang="uk-UA" sz="2800" b="1" dirty="0" smtClean="0"/>
              <a:t> </a:t>
            </a:r>
            <a:r>
              <a:rPr lang="en-US" sz="2800" b="1" dirty="0" smtClean="0"/>
              <a:t>101-120 per min</a:t>
            </a:r>
          </a:p>
          <a:p>
            <a:pPr marL="0" indent="0" algn="just">
              <a:buFontTx/>
              <a:buNone/>
              <a:defRPr/>
            </a:pPr>
            <a:r>
              <a:rPr lang="uk-UA" sz="2800" b="1" dirty="0" err="1" smtClean="0"/>
              <a:t>-Підвищення</a:t>
            </a:r>
            <a:r>
              <a:rPr lang="uk-UA" sz="2800" b="1" dirty="0" smtClean="0"/>
              <a:t> систолічного при  зниженні або нормальному </a:t>
            </a:r>
            <a:r>
              <a:rPr lang="uk-UA" sz="2800" b="1" dirty="0" err="1" smtClean="0"/>
              <a:t>-діастолічного</a:t>
            </a:r>
            <a:r>
              <a:rPr lang="uk-UA" sz="2800" b="1" dirty="0" smtClean="0"/>
              <a:t> тиску </a:t>
            </a:r>
          </a:p>
          <a:p>
            <a:pPr marL="0" indent="0" algn="just">
              <a:buFontTx/>
              <a:buNone/>
              <a:defRPr/>
            </a:pPr>
            <a:r>
              <a:rPr lang="uk-UA" sz="2800" b="1" dirty="0" err="1" smtClean="0"/>
              <a:t>-Екзофтальм</a:t>
            </a:r>
            <a:endParaRPr lang="uk-UA" sz="2800" b="1" dirty="0" smtClean="0"/>
          </a:p>
          <a:p>
            <a:pPr marL="0" indent="0" algn="just">
              <a:buFontTx/>
              <a:buNone/>
              <a:defRPr/>
            </a:pPr>
            <a:r>
              <a:rPr lang="uk-UA" sz="2800" b="1" dirty="0" err="1" smtClean="0"/>
              <a:t>-Основний</a:t>
            </a:r>
            <a:r>
              <a:rPr lang="uk-UA" sz="2800" b="1" dirty="0" smtClean="0"/>
              <a:t> обмін </a:t>
            </a:r>
            <a:r>
              <a:rPr lang="en-US" sz="2800" b="1" dirty="0" smtClean="0"/>
              <a:t>+31-50 %</a:t>
            </a:r>
          </a:p>
          <a:p>
            <a:pPr marL="0" indent="0" algn="just">
              <a:buFontTx/>
              <a:buNone/>
              <a:defRPr/>
            </a:pPr>
            <a:r>
              <a:rPr lang="uk-UA" sz="2800" b="1" dirty="0" err="1" smtClean="0"/>
              <a:t>-Надлишкове</a:t>
            </a:r>
            <a:r>
              <a:rPr lang="uk-UA" sz="2800" b="1" dirty="0" smtClean="0"/>
              <a:t> накопичення радіоізотопу з перших годин</a:t>
            </a:r>
            <a:endParaRPr lang="ru-RU" sz="2800" b="1" dirty="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79388" y="7938"/>
            <a:ext cx="8677275" cy="892175"/>
          </a:xfrm>
        </p:spPr>
        <p:txBody>
          <a:bodyPr/>
          <a:lstStyle/>
          <a:p>
            <a:pPr eaLnBrk="1" hangingPunct="1"/>
            <a:r>
              <a:rPr lang="en-US" altLang="en-US" sz="4000" smtClean="0"/>
              <a:t> </a:t>
            </a:r>
            <a:r>
              <a:rPr lang="uk-UA" altLang="en-US" sz="3600" b="1" smtClean="0">
                <a:solidFill>
                  <a:srgbClr val="FFFFFF"/>
                </a:solidFill>
              </a:rPr>
              <a:t>Ступені важкості тиреотоксикозу </a:t>
            </a:r>
            <a:endParaRPr lang="uk-UA" altLang="en-US" sz="4000" b="1" smtClean="0">
              <a:cs typeface="Times New Roman" panose="02020603050405020304" pitchFamily="18" charset="0"/>
            </a:endParaRPr>
          </a:p>
        </p:txBody>
      </p:sp>
      <p:sp>
        <p:nvSpPr>
          <p:cNvPr id="148483" name="Rectangle 3"/>
          <p:cNvSpPr>
            <a:spLocks noGrp="1" noChangeArrowheads="1"/>
          </p:cNvSpPr>
          <p:nvPr>
            <p:ph type="body" idx="1"/>
          </p:nvPr>
        </p:nvSpPr>
        <p:spPr>
          <a:xfrm>
            <a:off x="2268538" y="1268413"/>
            <a:ext cx="6480175" cy="5329237"/>
          </a:xfrm>
        </p:spPr>
        <p:txBody>
          <a:bodyPr/>
          <a:lstStyle/>
          <a:p>
            <a:pPr algn="just">
              <a:defRPr/>
            </a:pPr>
            <a:r>
              <a:rPr lang="en-US" sz="2800" b="1" dirty="0" smtClean="0"/>
              <a:t> </a:t>
            </a:r>
            <a:r>
              <a:rPr lang="uk-UA" sz="2800" b="1" dirty="0" smtClean="0">
                <a:solidFill>
                  <a:srgbClr val="FFC000"/>
                </a:solidFill>
              </a:rPr>
              <a:t>Важка</a:t>
            </a:r>
            <a:r>
              <a:rPr lang="en-US" sz="2800" dirty="0" smtClean="0"/>
              <a:t>: </a:t>
            </a:r>
          </a:p>
          <a:p>
            <a:pPr marL="0" indent="0" algn="just">
              <a:buFontTx/>
              <a:buNone/>
              <a:defRPr/>
            </a:pPr>
            <a:r>
              <a:rPr lang="uk-UA" sz="2800" dirty="0" smtClean="0"/>
              <a:t>- </a:t>
            </a:r>
            <a:r>
              <a:rPr lang="uk-UA" sz="2800" b="1" dirty="0" smtClean="0"/>
              <a:t>ЧСС більше 120 </a:t>
            </a:r>
            <a:r>
              <a:rPr lang="en-US" sz="2800" b="1" dirty="0" smtClean="0"/>
              <a:t>per minute; </a:t>
            </a:r>
          </a:p>
          <a:p>
            <a:pPr algn="just">
              <a:buFontTx/>
              <a:buChar char="-"/>
              <a:defRPr/>
            </a:pPr>
            <a:r>
              <a:rPr lang="uk-UA" sz="2800" b="1" dirty="0" smtClean="0"/>
              <a:t>Аритмія </a:t>
            </a:r>
          </a:p>
          <a:p>
            <a:pPr algn="just">
              <a:buFontTx/>
              <a:buChar char="-"/>
              <a:defRPr/>
            </a:pPr>
            <a:r>
              <a:rPr lang="uk-UA" sz="2800" b="1" dirty="0" smtClean="0"/>
              <a:t>Тремор, пітливість</a:t>
            </a:r>
          </a:p>
          <a:p>
            <a:pPr algn="just">
              <a:buFontTx/>
              <a:buChar char="-"/>
              <a:defRPr/>
            </a:pPr>
            <a:r>
              <a:rPr lang="uk-UA" sz="2800" b="1" dirty="0" smtClean="0"/>
              <a:t>Підвищення АТ</a:t>
            </a:r>
          </a:p>
          <a:p>
            <a:pPr algn="just">
              <a:buFontTx/>
              <a:buChar char="-"/>
              <a:defRPr/>
            </a:pPr>
            <a:r>
              <a:rPr lang="uk-UA" sz="2800" b="1" dirty="0" err="1" smtClean="0"/>
              <a:t>Офтальмопатія</a:t>
            </a:r>
            <a:endParaRPr lang="uk-UA" sz="2800" b="1" dirty="0" smtClean="0"/>
          </a:p>
          <a:p>
            <a:pPr algn="just">
              <a:buFontTx/>
              <a:buChar char="-"/>
              <a:defRPr/>
            </a:pPr>
            <a:r>
              <a:rPr lang="uk-UA" sz="2800" b="1" dirty="0" smtClean="0"/>
              <a:t>Втрата ваги понад 10кг</a:t>
            </a:r>
          </a:p>
          <a:p>
            <a:pPr algn="just">
              <a:buFontTx/>
              <a:buChar char="-"/>
              <a:defRPr/>
            </a:pPr>
            <a:r>
              <a:rPr lang="uk-UA" sz="2800" b="1" dirty="0" smtClean="0"/>
              <a:t>Основний обмін </a:t>
            </a:r>
            <a:r>
              <a:rPr lang="en-US" sz="2800" b="1" dirty="0" smtClean="0"/>
              <a:t>+</a:t>
            </a:r>
            <a:r>
              <a:rPr lang="en-US" sz="2800" b="1" dirty="0"/>
              <a:t>50 </a:t>
            </a:r>
            <a:r>
              <a:rPr lang="en-US" sz="2800" b="1" dirty="0" smtClean="0"/>
              <a:t>% ;</a:t>
            </a:r>
            <a:endParaRPr lang="uk-UA" sz="2800" b="1" dirty="0" smtClean="0"/>
          </a:p>
          <a:p>
            <a:pPr algn="just">
              <a:buFontTx/>
              <a:buChar char="-"/>
              <a:defRPr/>
            </a:pPr>
            <a:r>
              <a:rPr lang="uk-UA" sz="2800" b="1" dirty="0" smtClean="0"/>
              <a:t>Максимальне накопичення радіоізотопу вже через 4-6 годин</a:t>
            </a:r>
            <a:endParaRPr lang="en-US" sz="2800" b="1" dirty="0" smtClean="0"/>
          </a:p>
          <a:p>
            <a:pPr algn="just" eaLnBrk="1" hangingPunct="1">
              <a:lnSpc>
                <a:spcPct val="90000"/>
              </a:lnSpc>
              <a:buFont typeface="Wingdings" pitchFamily="2" charset="2"/>
              <a:buChar char="Ø"/>
              <a:defRPr/>
            </a:pPr>
            <a:endParaRPr lang="en-US" sz="2800" b="1" dirty="0" smtClean="0">
              <a:cs typeface="Times New Roman" pitchFamily="18" charset="0"/>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4288" y="476250"/>
            <a:ext cx="9144000" cy="685800"/>
          </a:xfrm>
        </p:spPr>
        <p:txBody>
          <a:bodyPr/>
          <a:lstStyle/>
          <a:p>
            <a:pPr algn="ctr" eaLnBrk="1" hangingPunct="1"/>
            <a:r>
              <a:rPr lang="uk-UA" altLang="en-US" sz="4000" b="1" smtClean="0">
                <a:cs typeface="Times New Roman" panose="02020603050405020304" pitchFamily="18" charset="0"/>
              </a:rPr>
              <a:t>Лікування ДТЗ</a:t>
            </a:r>
          </a:p>
        </p:txBody>
      </p:sp>
      <p:sp>
        <p:nvSpPr>
          <p:cNvPr id="149507" name="Rectangle 3"/>
          <p:cNvSpPr>
            <a:spLocks noGrp="1" noChangeArrowheads="1"/>
          </p:cNvSpPr>
          <p:nvPr>
            <p:ph type="body" idx="1"/>
          </p:nvPr>
        </p:nvSpPr>
        <p:spPr>
          <a:xfrm>
            <a:off x="4211638" y="2492375"/>
            <a:ext cx="4464050" cy="2951163"/>
          </a:xfrm>
        </p:spPr>
        <p:txBody>
          <a:bodyPr/>
          <a:lstStyle/>
          <a:p>
            <a:pPr algn="just" eaLnBrk="1" hangingPunct="1">
              <a:lnSpc>
                <a:spcPct val="90000"/>
              </a:lnSpc>
              <a:buFont typeface="Wingdings" pitchFamily="2" charset="2"/>
              <a:buChar char="Ø"/>
              <a:defRPr/>
            </a:pPr>
            <a:r>
              <a:rPr lang="uk-UA" sz="3200" b="1" dirty="0" err="1" smtClean="0">
                <a:cs typeface="Times New Roman" pitchFamily="18" charset="0"/>
              </a:rPr>
              <a:t>тиреостатики</a:t>
            </a:r>
            <a:endParaRPr lang="en-GB" sz="3200" b="1" dirty="0" smtClean="0">
              <a:cs typeface="Times New Roman" pitchFamily="18" charset="0"/>
            </a:endParaRPr>
          </a:p>
          <a:p>
            <a:pPr algn="just" eaLnBrk="1" hangingPunct="1">
              <a:lnSpc>
                <a:spcPct val="90000"/>
              </a:lnSpc>
              <a:buFont typeface="Wingdings" pitchFamily="2" charset="2"/>
              <a:buChar char="Ø"/>
              <a:defRPr/>
            </a:pPr>
            <a:r>
              <a:rPr lang="uk-UA" sz="3200" b="1" dirty="0">
                <a:cs typeface="Times New Roman" pitchFamily="18" charset="0"/>
              </a:rPr>
              <a:t>р</a:t>
            </a:r>
            <a:r>
              <a:rPr lang="uk-UA" sz="3200" b="1" dirty="0" smtClean="0">
                <a:cs typeface="Times New Roman" pitchFamily="18" charset="0"/>
              </a:rPr>
              <a:t>адіоактивний йод</a:t>
            </a:r>
            <a:endParaRPr lang="en-GB" sz="3200" b="1" dirty="0" smtClean="0">
              <a:cs typeface="Times New Roman" pitchFamily="18" charset="0"/>
            </a:endParaRPr>
          </a:p>
          <a:p>
            <a:pPr algn="just" eaLnBrk="1" hangingPunct="1">
              <a:lnSpc>
                <a:spcPct val="90000"/>
              </a:lnSpc>
              <a:buFont typeface="Wingdings" pitchFamily="2" charset="2"/>
              <a:buChar char="Ø"/>
              <a:defRPr/>
            </a:pPr>
            <a:r>
              <a:rPr lang="uk-UA" sz="3200" b="1" dirty="0" smtClean="0">
                <a:cs typeface="Times New Roman" pitchFamily="18" charset="0"/>
              </a:rPr>
              <a:t>хірургія</a:t>
            </a:r>
            <a:endParaRPr lang="en-GB" sz="3200" b="1" dirty="0" smtClean="0">
              <a:cs typeface="Times New Roman" pitchFamily="18" charset="0"/>
            </a:endParaRPr>
          </a:p>
          <a:p>
            <a:pPr algn="just" eaLnBrk="1" hangingPunct="1">
              <a:buFontTx/>
              <a:buNone/>
              <a:defRPr/>
            </a:pPr>
            <a:endParaRPr lang="en-GB" sz="3200" b="1" dirty="0" smtClean="0">
              <a:cs typeface="Times New Roman" pitchFamily="18" charset="0"/>
            </a:endParaRPr>
          </a:p>
          <a:p>
            <a:pPr marL="0" indent="0" algn="just" eaLnBrk="1" hangingPunct="1">
              <a:buFontTx/>
              <a:buNone/>
              <a:defRPr/>
            </a:pPr>
            <a:endParaRPr lang="en-GB" sz="3200" b="1" dirty="0" smtClean="0">
              <a:cs typeface="Times New Roman" pitchFamily="18" charset="0"/>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0"/>
            <a:ext cx="9144000" cy="685800"/>
          </a:xfrm>
        </p:spPr>
        <p:txBody>
          <a:bodyPr/>
          <a:lstStyle/>
          <a:p>
            <a:pPr algn="ctr" eaLnBrk="1" hangingPunct="1"/>
            <a:r>
              <a:rPr lang="uk-UA" altLang="en-US" sz="4000" b="1" smtClean="0">
                <a:cs typeface="Times New Roman" panose="02020603050405020304" pitchFamily="18" charset="0"/>
              </a:rPr>
              <a:t>Лікування ДТЗ</a:t>
            </a:r>
          </a:p>
        </p:txBody>
      </p:sp>
      <p:sp>
        <p:nvSpPr>
          <p:cNvPr id="67587" name="Rectangle 3"/>
          <p:cNvSpPr>
            <a:spLocks noGrp="1" noChangeArrowheads="1"/>
          </p:cNvSpPr>
          <p:nvPr>
            <p:ph type="body" idx="1"/>
          </p:nvPr>
        </p:nvSpPr>
        <p:spPr>
          <a:xfrm>
            <a:off x="180975" y="620713"/>
            <a:ext cx="8929688" cy="5832475"/>
          </a:xfrm>
        </p:spPr>
        <p:txBody>
          <a:bodyPr/>
          <a:lstStyle/>
          <a:p>
            <a:pPr algn="just" eaLnBrk="1" hangingPunct="1">
              <a:buFontTx/>
              <a:buNone/>
            </a:pPr>
            <a:r>
              <a:rPr lang="en-GB" altLang="en-US" smtClean="0">
                <a:cs typeface="Times New Roman" panose="02020603050405020304" pitchFamily="18" charset="0"/>
              </a:rPr>
              <a:t>	</a:t>
            </a:r>
            <a:r>
              <a:rPr lang="en-GB" altLang="en-US" b="1" smtClean="0">
                <a:solidFill>
                  <a:srgbClr val="FF0000"/>
                </a:solidFill>
                <a:cs typeface="Times New Roman" panose="02020603050405020304" pitchFamily="18" charset="0"/>
              </a:rPr>
              <a:t>1.</a:t>
            </a:r>
            <a:r>
              <a:rPr lang="en-GB" altLang="en-US" b="1" smtClean="0">
                <a:cs typeface="Times New Roman" panose="02020603050405020304" pitchFamily="18" charset="0"/>
              </a:rPr>
              <a:t> </a:t>
            </a:r>
            <a:r>
              <a:rPr lang="uk-UA" altLang="en-US" b="1" smtClean="0">
                <a:cs typeface="Times New Roman" panose="02020603050405020304" pitchFamily="18" charset="0"/>
              </a:rPr>
              <a:t>Тиреостатики </a:t>
            </a:r>
          </a:p>
          <a:p>
            <a:pPr algn="just" eaLnBrk="1" hangingPunct="1">
              <a:buFontTx/>
              <a:buNone/>
            </a:pPr>
            <a:r>
              <a:rPr lang="uk-UA" altLang="en-US" b="1" smtClean="0">
                <a:cs typeface="Times New Roman" panose="02020603050405020304" pitchFamily="18" charset="0"/>
              </a:rPr>
              <a:t>    </a:t>
            </a:r>
            <a:r>
              <a:rPr lang="en-GB" altLang="en-US" b="1" smtClean="0">
                <a:cs typeface="Times New Roman" panose="02020603050405020304" pitchFamily="18" charset="0"/>
              </a:rPr>
              <a:t>Thionamide</a:t>
            </a:r>
            <a:r>
              <a:rPr lang="uk-UA" altLang="en-US" b="1" smtClean="0">
                <a:cs typeface="Times New Roman" panose="02020603050405020304" pitchFamily="18" charset="0"/>
              </a:rPr>
              <a:t>:</a:t>
            </a:r>
            <a:endParaRPr lang="en-GB" altLang="en-US" b="1" smtClean="0">
              <a:cs typeface="Times New Roman" panose="02020603050405020304" pitchFamily="18" charset="0"/>
            </a:endParaRPr>
          </a:p>
          <a:p>
            <a:pPr algn="just" eaLnBrk="1" hangingPunct="1">
              <a:buFontTx/>
              <a:buNone/>
            </a:pPr>
            <a:r>
              <a:rPr lang="en-GB" altLang="en-US" b="1" smtClean="0">
                <a:cs typeface="Times New Roman" panose="02020603050405020304" pitchFamily="18" charset="0"/>
              </a:rPr>
              <a:t>	Propylthiouracil (PTU) </a:t>
            </a:r>
            <a:r>
              <a:rPr lang="uk-UA" altLang="en-US" b="1" smtClean="0">
                <a:cs typeface="Times New Roman" panose="02020603050405020304" pitchFamily="18" charset="0"/>
              </a:rPr>
              <a:t>,</a:t>
            </a:r>
            <a:r>
              <a:rPr lang="en-GB" altLang="en-US" b="1" smtClean="0">
                <a:cs typeface="Times New Roman" panose="02020603050405020304" pitchFamily="18" charset="0"/>
              </a:rPr>
              <a:t> Methimazole (USA),</a:t>
            </a:r>
            <a:r>
              <a:rPr lang="en-GB" altLang="en-US" b="1" smtClean="0"/>
              <a:t> </a:t>
            </a:r>
          </a:p>
          <a:p>
            <a:pPr algn="just" eaLnBrk="1" hangingPunct="1">
              <a:buFontTx/>
              <a:buNone/>
            </a:pPr>
            <a:r>
              <a:rPr lang="en-GB" altLang="en-US" b="1" smtClean="0"/>
              <a:t>	</a:t>
            </a:r>
            <a:r>
              <a:rPr lang="en-GB" altLang="en-US" b="1" smtClean="0">
                <a:solidFill>
                  <a:srgbClr val="FF6600"/>
                </a:solidFill>
              </a:rPr>
              <a:t>Thyrozol 40-60mg</a:t>
            </a:r>
            <a:r>
              <a:rPr lang="en-GB" altLang="en-US" b="1" smtClean="0">
                <a:solidFill>
                  <a:srgbClr val="FF6600"/>
                </a:solidFill>
                <a:cs typeface="Times New Roman" panose="02020603050405020304" pitchFamily="18" charset="0"/>
              </a:rPr>
              <a:t> (Ukraine) </a:t>
            </a:r>
            <a:endParaRPr lang="uk-UA" altLang="en-US" b="1" smtClean="0">
              <a:solidFill>
                <a:srgbClr val="FF6600"/>
              </a:solidFill>
              <a:cs typeface="Times New Roman" panose="02020603050405020304" pitchFamily="18" charset="0"/>
            </a:endParaRPr>
          </a:p>
          <a:p>
            <a:pPr algn="just" eaLnBrk="1" hangingPunct="1">
              <a:buFontTx/>
              <a:buNone/>
            </a:pPr>
            <a:r>
              <a:rPr lang="en-GB" altLang="en-US" b="1" smtClean="0">
                <a:cs typeface="Times New Roman" panose="02020603050405020304" pitchFamily="18" charset="0"/>
              </a:rPr>
              <a:t>	</a:t>
            </a:r>
            <a:r>
              <a:rPr lang="uk-UA" altLang="en-US" b="1" smtClean="0">
                <a:cs typeface="Times New Roman" panose="02020603050405020304" pitchFamily="18" charset="0"/>
              </a:rPr>
              <a:t>Тиреостатики застосовують з метою підготовки до оперативного лікування або абляційної рідіойод терапії.</a:t>
            </a:r>
          </a:p>
          <a:p>
            <a:pPr algn="just" eaLnBrk="1" hangingPunct="1">
              <a:buFontTx/>
              <a:buNone/>
            </a:pPr>
            <a:r>
              <a:rPr lang="uk-UA" altLang="en-US" b="1" smtClean="0">
                <a:cs typeface="Times New Roman" panose="02020603050405020304" pitchFamily="18" charset="0"/>
              </a:rPr>
              <a:t>   </a:t>
            </a:r>
            <a:r>
              <a:rPr lang="en-GB" altLang="en-US" b="1" smtClean="0">
                <a:cs typeface="Times New Roman" panose="02020603050405020304" pitchFamily="18" charset="0"/>
              </a:rPr>
              <a:t>PTU</a:t>
            </a:r>
            <a:r>
              <a:rPr lang="uk-UA" altLang="en-US" b="1" smtClean="0">
                <a:cs typeface="Times New Roman" panose="02020603050405020304" pitchFamily="18" charset="0"/>
              </a:rPr>
              <a:t> можуть бути призначені при вагітності особливо при необхідності оперативного лікування (тиреоїдектомії) у другому триместрі</a:t>
            </a:r>
          </a:p>
          <a:p>
            <a:pPr algn="just" eaLnBrk="1" hangingPunct="1">
              <a:buFontTx/>
              <a:buNone/>
            </a:pPr>
            <a:r>
              <a:rPr lang="uk-UA" altLang="en-US" b="1" smtClean="0">
                <a:cs typeface="Times New Roman" panose="02020603050405020304" pitchFamily="18" charset="0"/>
              </a:rPr>
              <a:t> </a:t>
            </a:r>
            <a:endParaRPr lang="en-GB" altLang="en-US" b="1" smtClean="0">
              <a:cs typeface="Times New Roman" panose="02020603050405020304" pitchFamily="18" charset="0"/>
            </a:endParaRPr>
          </a:p>
          <a:p>
            <a:pPr algn="just" eaLnBrk="1" hangingPunct="1">
              <a:buFontTx/>
              <a:buNone/>
            </a:pPr>
            <a:r>
              <a:rPr lang="en-GB" altLang="en-US" b="1" smtClean="0">
                <a:cs typeface="Times New Roman" panose="02020603050405020304" pitchFamily="18" charset="0"/>
              </a:rPr>
              <a:t> 	</a:t>
            </a:r>
            <a:r>
              <a:rPr lang="uk-UA" altLang="en-US" b="1" smtClean="0">
                <a:solidFill>
                  <a:srgbClr val="FFC000"/>
                </a:solidFill>
                <a:cs typeface="Times New Roman" panose="02020603050405020304" pitchFamily="18" charset="0"/>
              </a:rPr>
              <a:t>Тривала ремісія </a:t>
            </a:r>
            <a:r>
              <a:rPr lang="en-GB" altLang="en-US" b="1" smtClean="0">
                <a:solidFill>
                  <a:srgbClr val="FFC000"/>
                </a:solidFill>
                <a:cs typeface="Times New Roman" panose="02020603050405020304" pitchFamily="18" charset="0"/>
              </a:rPr>
              <a:t>20-30% </a:t>
            </a:r>
            <a:r>
              <a:rPr lang="uk-UA" altLang="en-US" b="1" smtClean="0">
                <a:solidFill>
                  <a:srgbClr val="FFC000"/>
                </a:solidFill>
                <a:cs typeface="Times New Roman" panose="02020603050405020304" pitchFamily="18" charset="0"/>
              </a:rPr>
              <a:t>пацієнтів</a:t>
            </a:r>
            <a:r>
              <a:rPr lang="en-GB" altLang="en-US" b="1" smtClean="0">
                <a:solidFill>
                  <a:srgbClr val="FFC000"/>
                </a:solidFill>
                <a:cs typeface="Times New Roman" panose="02020603050405020304" pitchFamily="18" charset="0"/>
              </a:rPr>
              <a:t>. </a:t>
            </a:r>
          </a:p>
          <a:p>
            <a:pPr algn="just" eaLnBrk="1" hangingPunct="1">
              <a:buFontTx/>
              <a:buNone/>
            </a:pPr>
            <a:r>
              <a:rPr lang="en-GB" altLang="en-US" b="1" smtClean="0">
                <a:cs typeface="Times New Roman" panose="02020603050405020304" pitchFamily="18" charset="0"/>
              </a:rPr>
              <a:t>	</a:t>
            </a:r>
            <a:r>
              <a:rPr lang="uk-UA" altLang="en-US" b="1" smtClean="0">
                <a:solidFill>
                  <a:srgbClr val="FF0000"/>
                </a:solidFill>
                <a:cs typeface="Times New Roman" panose="02020603050405020304" pitchFamily="18" charset="0"/>
              </a:rPr>
              <a:t>Побічні ефекти </a:t>
            </a:r>
            <a:r>
              <a:rPr lang="en-GB" altLang="en-US" b="1" smtClean="0">
                <a:cs typeface="Times New Roman" panose="02020603050405020304" pitchFamily="18" charset="0"/>
              </a:rPr>
              <a:t>3-12% (</a:t>
            </a:r>
            <a:r>
              <a:rPr lang="uk-UA" altLang="en-US" b="1" smtClean="0">
                <a:cs typeface="Times New Roman" panose="02020603050405020304" pitchFamily="18" charset="0"/>
              </a:rPr>
              <a:t>висипка на шкірі, гарячка, периферійні неврити, поліартрити, агранулоцитоз, апластична анемія)</a:t>
            </a:r>
            <a:r>
              <a:rPr lang="en-GB" altLang="en-US" b="1" smtClean="0">
                <a:cs typeface="Times New Roman" panose="02020603050405020304" pitchFamily="18" charset="0"/>
              </a:rPr>
              <a:t>.</a:t>
            </a:r>
          </a:p>
          <a:p>
            <a:pPr algn="just" eaLnBrk="1" hangingPunct="1">
              <a:buFontTx/>
              <a:buNone/>
            </a:pPr>
            <a:r>
              <a:rPr lang="en-GB" altLang="en-US" smtClean="0"/>
              <a:t>	</a:t>
            </a:r>
          </a:p>
          <a:p>
            <a:pPr eaLnBrk="1" hangingPunct="1">
              <a:buFontTx/>
              <a:buNone/>
            </a:pPr>
            <a:endParaRPr lang="uk-UA" altLang="en-US" smtClean="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0" y="0"/>
            <a:ext cx="9144000" cy="685800"/>
          </a:xfrm>
        </p:spPr>
        <p:txBody>
          <a:bodyPr/>
          <a:lstStyle/>
          <a:p>
            <a:pPr eaLnBrk="1" hangingPunct="1"/>
            <a:r>
              <a:rPr lang="uk-UA" altLang="en-US" sz="4000" b="1" smtClean="0">
                <a:solidFill>
                  <a:srgbClr val="FFFFFF"/>
                </a:solidFill>
                <a:cs typeface="Times New Roman" panose="02020603050405020304" pitchFamily="18" charset="0"/>
              </a:rPr>
              <a:t>Лікування ДТЗ</a:t>
            </a:r>
            <a:endParaRPr lang="uk-UA" altLang="en-US" sz="4400" smtClean="0">
              <a:cs typeface="Times New Roman" panose="02020603050405020304" pitchFamily="18" charset="0"/>
            </a:endParaRPr>
          </a:p>
        </p:txBody>
      </p:sp>
      <p:sp>
        <p:nvSpPr>
          <p:cNvPr id="68611" name="Rectangle 3"/>
          <p:cNvSpPr>
            <a:spLocks noGrp="1" noChangeArrowheads="1"/>
          </p:cNvSpPr>
          <p:nvPr>
            <p:ph type="body" idx="1"/>
          </p:nvPr>
        </p:nvSpPr>
        <p:spPr>
          <a:xfrm>
            <a:off x="1763713" y="838200"/>
            <a:ext cx="7227887" cy="5867400"/>
          </a:xfrm>
        </p:spPr>
        <p:txBody>
          <a:bodyPr/>
          <a:lstStyle/>
          <a:p>
            <a:pPr algn="just" eaLnBrk="1" hangingPunct="1">
              <a:lnSpc>
                <a:spcPct val="90000"/>
              </a:lnSpc>
              <a:buFontTx/>
              <a:buNone/>
            </a:pPr>
            <a:r>
              <a:rPr lang="en-GB" altLang="en-US" sz="2800" smtClean="0">
                <a:cs typeface="Times New Roman" panose="02020603050405020304" pitchFamily="18" charset="0"/>
              </a:rPr>
              <a:t>	</a:t>
            </a:r>
            <a:r>
              <a:rPr lang="en-GB" altLang="en-US" sz="2800" b="1" smtClean="0">
                <a:solidFill>
                  <a:srgbClr val="FF0000"/>
                </a:solidFill>
                <a:cs typeface="Times New Roman" panose="02020603050405020304" pitchFamily="18" charset="0"/>
              </a:rPr>
              <a:t>2. </a:t>
            </a:r>
            <a:r>
              <a:rPr lang="uk-UA" altLang="en-US" sz="2800" smtClean="0">
                <a:cs typeface="Times New Roman" panose="02020603050405020304" pitchFamily="18" charset="0"/>
              </a:rPr>
              <a:t>Абляційна радіойодтерапія </a:t>
            </a:r>
          </a:p>
          <a:p>
            <a:pPr algn="just" eaLnBrk="1" hangingPunct="1">
              <a:lnSpc>
                <a:spcPct val="90000"/>
              </a:lnSpc>
              <a:buFontTx/>
              <a:buNone/>
            </a:pPr>
            <a:endParaRPr lang="uk-UA" altLang="en-US" sz="2800" smtClean="0">
              <a:cs typeface="Times New Roman" panose="02020603050405020304" pitchFamily="18" charset="0"/>
            </a:endParaRPr>
          </a:p>
          <a:p>
            <a:pPr algn="just" eaLnBrk="1" hangingPunct="1">
              <a:lnSpc>
                <a:spcPct val="90000"/>
              </a:lnSpc>
              <a:buFontTx/>
              <a:buNone/>
            </a:pPr>
            <a:r>
              <a:rPr lang="en-GB" altLang="en-US" sz="2800" smtClean="0">
                <a:cs typeface="Times New Roman" panose="02020603050405020304" pitchFamily="18" charset="0"/>
              </a:rPr>
              <a:t>	A dose of 5-10 mCi of </a:t>
            </a:r>
            <a:r>
              <a:rPr lang="en-GB" altLang="en-US" sz="2800" baseline="30000" smtClean="0">
                <a:cs typeface="Times New Roman" panose="02020603050405020304" pitchFamily="18" charset="0"/>
              </a:rPr>
              <a:t>131</a:t>
            </a:r>
            <a:r>
              <a:rPr lang="en-GB" altLang="en-US" sz="2800" smtClean="0">
                <a:cs typeface="Times New Roman" panose="02020603050405020304" pitchFamily="18" charset="0"/>
              </a:rPr>
              <a:t>I is given orally and is effective in 75% of cases after 4-12 weeks. In the 25% of patients require more than one dose.</a:t>
            </a:r>
            <a:endParaRPr lang="uk-UA" altLang="en-US" sz="2800" smtClean="0">
              <a:cs typeface="Times New Roman" panose="02020603050405020304" pitchFamily="18" charset="0"/>
            </a:endParaRPr>
          </a:p>
          <a:p>
            <a:pPr algn="just" eaLnBrk="1" hangingPunct="1">
              <a:lnSpc>
                <a:spcPct val="90000"/>
              </a:lnSpc>
              <a:buFontTx/>
              <a:buNone/>
            </a:pPr>
            <a:r>
              <a:rPr lang="en-GB" altLang="en-US" sz="2800" smtClean="0">
                <a:cs typeface="Times New Roman" panose="02020603050405020304" pitchFamily="18" charset="0"/>
              </a:rPr>
              <a:t> </a:t>
            </a:r>
          </a:p>
          <a:p>
            <a:pPr algn="just" eaLnBrk="1" hangingPunct="1">
              <a:lnSpc>
                <a:spcPct val="90000"/>
              </a:lnSpc>
              <a:buFontTx/>
              <a:buNone/>
            </a:pPr>
            <a:r>
              <a:rPr lang="en-GB" altLang="en-US" sz="2800" smtClean="0">
                <a:cs typeface="Times New Roman" panose="02020603050405020304" pitchFamily="18" charset="0"/>
              </a:rPr>
              <a:t>	</a:t>
            </a:r>
            <a:r>
              <a:rPr lang="uk-UA" altLang="en-US" sz="2800" smtClean="0">
                <a:cs typeface="Times New Roman" panose="02020603050405020304" pitchFamily="18" charset="0"/>
              </a:rPr>
              <a:t>У 70 % після лікування розвивається стійкий гіпотиреоз, що потребує замісної терапії</a:t>
            </a:r>
            <a:r>
              <a:rPr lang="en-GB" altLang="en-US" sz="2800" smtClean="0">
                <a:cs typeface="Times New Roman" panose="02020603050405020304" pitchFamily="18" charset="0"/>
              </a:rPr>
              <a:t>. </a:t>
            </a:r>
            <a:endParaRPr lang="uk-UA" altLang="en-US" sz="2800" smtClean="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0"/>
            <a:ext cx="9144000" cy="685800"/>
          </a:xfrm>
        </p:spPr>
        <p:txBody>
          <a:bodyPr/>
          <a:lstStyle/>
          <a:p>
            <a:pPr eaLnBrk="1" hangingPunct="1"/>
            <a:r>
              <a:rPr lang="en-GB" altLang="en-US" sz="3600" b="1" smtClean="0">
                <a:solidFill>
                  <a:srgbClr val="FF0000"/>
                </a:solidFill>
                <a:cs typeface="Times New Roman" panose="02020603050405020304" pitchFamily="18" charset="0"/>
              </a:rPr>
              <a:t>3</a:t>
            </a:r>
            <a:r>
              <a:rPr lang="en-GB" altLang="en-US" sz="4000" smtClean="0">
                <a:solidFill>
                  <a:srgbClr val="FF0000"/>
                </a:solidFill>
                <a:cs typeface="Times New Roman" panose="02020603050405020304" pitchFamily="18" charset="0"/>
              </a:rPr>
              <a:t>.</a:t>
            </a:r>
            <a:r>
              <a:rPr lang="en-GB" altLang="en-US" sz="4000" smtClean="0">
                <a:cs typeface="Times New Roman" panose="02020603050405020304" pitchFamily="18" charset="0"/>
              </a:rPr>
              <a:t> </a:t>
            </a:r>
            <a:r>
              <a:rPr lang="uk-UA" altLang="en-US" sz="3600" b="1" smtClean="0">
                <a:cs typeface="Times New Roman" panose="02020603050405020304" pitchFamily="18" charset="0"/>
              </a:rPr>
              <a:t>Хірургічне лікування</a:t>
            </a:r>
          </a:p>
        </p:txBody>
      </p:sp>
      <p:sp>
        <p:nvSpPr>
          <p:cNvPr id="69635" name="Rectangle 3"/>
          <p:cNvSpPr>
            <a:spLocks noGrp="1" noChangeArrowheads="1"/>
          </p:cNvSpPr>
          <p:nvPr>
            <p:ph type="body" idx="1"/>
          </p:nvPr>
        </p:nvSpPr>
        <p:spPr>
          <a:xfrm>
            <a:off x="2268538" y="549275"/>
            <a:ext cx="6578600" cy="5832475"/>
          </a:xfrm>
        </p:spPr>
        <p:txBody>
          <a:bodyPr/>
          <a:lstStyle/>
          <a:p>
            <a:pPr eaLnBrk="1" hangingPunct="1">
              <a:lnSpc>
                <a:spcPct val="90000"/>
              </a:lnSpc>
              <a:buFontTx/>
              <a:buNone/>
            </a:pPr>
            <a:endParaRPr lang="en-GB" altLang="en-US" sz="1000" smtClean="0">
              <a:cs typeface="Times New Roman" panose="02020603050405020304" pitchFamily="18" charset="0"/>
            </a:endParaRPr>
          </a:p>
          <a:p>
            <a:pPr algn="just" eaLnBrk="1" hangingPunct="1">
              <a:lnSpc>
                <a:spcPct val="90000"/>
              </a:lnSpc>
              <a:buFontTx/>
              <a:buNone/>
            </a:pPr>
            <a:r>
              <a:rPr lang="en-GB" altLang="en-US" b="1" smtClean="0">
                <a:solidFill>
                  <a:srgbClr val="FFC000"/>
                </a:solidFill>
                <a:cs typeface="Times New Roman" panose="02020603050405020304" pitchFamily="18" charset="0"/>
              </a:rPr>
              <a:t>	</a:t>
            </a:r>
            <a:endParaRPr lang="en-GB" altLang="en-US" sz="800" b="1" smtClean="0">
              <a:cs typeface="Times New Roman" panose="02020603050405020304" pitchFamily="18" charset="0"/>
            </a:endParaRPr>
          </a:p>
          <a:p>
            <a:pPr algn="just" eaLnBrk="1" hangingPunct="1">
              <a:lnSpc>
                <a:spcPct val="90000"/>
              </a:lnSpc>
              <a:buFontTx/>
              <a:buNone/>
            </a:pPr>
            <a:r>
              <a:rPr lang="en-GB" altLang="en-US" smtClean="0">
                <a:cs typeface="Times New Roman" panose="02020603050405020304" pitchFamily="18" charset="0"/>
              </a:rPr>
              <a:t>	</a:t>
            </a:r>
            <a:r>
              <a:rPr lang="uk-UA" altLang="en-US" sz="3200" b="1" smtClean="0">
                <a:solidFill>
                  <a:srgbClr val="FFC000"/>
                </a:solidFill>
                <a:cs typeface="Times New Roman" panose="02020603050405020304" pitchFamily="18" charset="0"/>
              </a:rPr>
              <a:t>Тиреоїдектомія</a:t>
            </a:r>
            <a:endParaRPr lang="en-GB" altLang="en-US" sz="3200" b="1" smtClean="0">
              <a:solidFill>
                <a:srgbClr val="FFC000"/>
              </a:solidFill>
              <a:cs typeface="Times New Roman" panose="02020603050405020304" pitchFamily="18" charset="0"/>
            </a:endParaRPr>
          </a:p>
          <a:p>
            <a:pPr algn="just" eaLnBrk="1" hangingPunct="1">
              <a:lnSpc>
                <a:spcPct val="90000"/>
              </a:lnSpc>
              <a:buFontTx/>
              <a:buNone/>
            </a:pPr>
            <a:r>
              <a:rPr lang="en-GB" altLang="en-US" sz="3200" b="1" smtClean="0">
                <a:solidFill>
                  <a:srgbClr val="FFC000"/>
                </a:solidFill>
                <a:cs typeface="Times New Roman" panose="02020603050405020304" pitchFamily="18" charset="0"/>
              </a:rPr>
              <a:t>	</a:t>
            </a:r>
            <a:r>
              <a:rPr lang="uk-UA" altLang="en-US" sz="3200" b="1" smtClean="0">
                <a:cs typeface="Times New Roman" panose="02020603050405020304" pitchFamily="18" charset="0"/>
              </a:rPr>
              <a:t>Зниження ризику рецидиву тиреотоксикозу  </a:t>
            </a:r>
          </a:p>
          <a:p>
            <a:pPr algn="just" eaLnBrk="1" hangingPunct="1">
              <a:lnSpc>
                <a:spcPct val="90000"/>
              </a:lnSpc>
              <a:buFontTx/>
              <a:buNone/>
            </a:pPr>
            <a:r>
              <a:rPr lang="uk-UA" altLang="en-US" sz="3200" b="1" smtClean="0">
                <a:cs typeface="Times New Roman" panose="02020603050405020304" pitchFamily="18" charset="0"/>
              </a:rPr>
              <a:t>    Ризик пошкодження поворотного гортанного нерву та гіпопаратиреозу при виконанні операцій досвідченими хірургами </a:t>
            </a:r>
            <a:r>
              <a:rPr lang="en-GB" altLang="en-US" sz="3200" smtClean="0">
                <a:cs typeface="Times New Roman" panose="02020603050405020304" pitchFamily="18" charset="0"/>
              </a:rPr>
              <a:t>&lt;1</a:t>
            </a:r>
            <a:r>
              <a:rPr lang="en-GB" altLang="en-US" sz="3200" b="1" smtClean="0">
                <a:cs typeface="Times New Roman" panose="02020603050405020304" pitchFamily="18" charset="0"/>
              </a:rPr>
              <a:t>%</a:t>
            </a:r>
            <a:r>
              <a:rPr lang="uk-UA" altLang="en-US" sz="3200" b="1" smtClean="0">
                <a:cs typeface="Times New Roman" panose="02020603050405020304" pitchFamily="18" charset="0"/>
              </a:rPr>
              <a:t>.</a:t>
            </a:r>
            <a:r>
              <a:rPr lang="en-GB" altLang="en-US" sz="3200" b="1" smtClean="0">
                <a:cs typeface="Times New Roman" panose="02020603050405020304" pitchFamily="18" charset="0"/>
              </a:rPr>
              <a:t> </a:t>
            </a:r>
            <a:endParaRPr lang="uk-UA" altLang="en-US" sz="3200" b="1" smtClean="0">
              <a:cs typeface="Times New Roman" panose="02020603050405020304" pitchFamily="18" charset="0"/>
            </a:endParaRPr>
          </a:p>
          <a:p>
            <a:pPr algn="just" eaLnBrk="1" hangingPunct="1">
              <a:lnSpc>
                <a:spcPct val="90000"/>
              </a:lnSpc>
              <a:buFontTx/>
              <a:buNone/>
            </a:pPr>
            <a:endParaRPr lang="en-GB" altLang="en-US" b="1" smtClean="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6"/>
          <p:cNvSpPr>
            <a:spLocks noGrp="1" noChangeArrowheads="1"/>
          </p:cNvSpPr>
          <p:nvPr>
            <p:ph type="title"/>
          </p:nvPr>
        </p:nvSpPr>
        <p:spPr>
          <a:xfrm>
            <a:off x="457200" y="277813"/>
            <a:ext cx="3394075" cy="847725"/>
          </a:xfrm>
        </p:spPr>
        <p:txBody>
          <a:bodyPr/>
          <a:lstStyle/>
          <a:p>
            <a:pPr eaLnBrk="1" hangingPunct="1"/>
            <a:r>
              <a:rPr lang="uk-UA" altLang="en-US" b="1" smtClean="0"/>
              <a:t>Тиреоїдектомія</a:t>
            </a:r>
          </a:p>
        </p:txBody>
      </p:sp>
      <p:pic>
        <p:nvPicPr>
          <p:cNvPr id="70659" name="Picture 5" descr="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489450" y="549275"/>
            <a:ext cx="4643438" cy="4525963"/>
          </a:xfrm>
          <a:noFill/>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06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5038"/>
            <a:ext cx="4638675"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79388" y="260350"/>
            <a:ext cx="8964612" cy="544513"/>
          </a:xfrm>
        </p:spPr>
        <p:txBody>
          <a:bodyPr/>
          <a:lstStyle/>
          <a:p>
            <a:pPr algn="ctr" eaLnBrk="1" hangingPunct="1"/>
            <a:r>
              <a:rPr lang="uk-UA" altLang="en-US" b="1" smtClean="0">
                <a:cs typeface="Times New Roman" panose="02020603050405020304" pitchFamily="18" charset="0"/>
              </a:rPr>
              <a:t>Ускладнення хірургічного лікування</a:t>
            </a:r>
          </a:p>
        </p:txBody>
      </p:sp>
      <p:sp>
        <p:nvSpPr>
          <p:cNvPr id="71683" name="Rectangle 3"/>
          <p:cNvSpPr>
            <a:spLocks noGrp="1" noChangeArrowheads="1"/>
          </p:cNvSpPr>
          <p:nvPr>
            <p:ph type="body" idx="1"/>
          </p:nvPr>
        </p:nvSpPr>
        <p:spPr>
          <a:xfrm>
            <a:off x="2124075" y="1143000"/>
            <a:ext cx="6867525" cy="5562600"/>
          </a:xfrm>
        </p:spPr>
        <p:txBody>
          <a:bodyPr/>
          <a:lstStyle/>
          <a:p>
            <a:pPr eaLnBrk="1" hangingPunct="1">
              <a:buFontTx/>
              <a:buNone/>
            </a:pPr>
            <a:r>
              <a:rPr lang="en-GB" altLang="en-US" sz="3200" b="1" smtClean="0">
                <a:solidFill>
                  <a:srgbClr val="FF0000"/>
                </a:solidFill>
                <a:cs typeface="Times New Roman" panose="02020603050405020304" pitchFamily="18" charset="0"/>
              </a:rPr>
              <a:t>	</a:t>
            </a:r>
            <a:r>
              <a:rPr lang="uk-UA" altLang="en-US" sz="3200" b="1" smtClean="0">
                <a:solidFill>
                  <a:srgbClr val="FF0000"/>
                </a:solidFill>
                <a:cs typeface="Times New Roman" panose="02020603050405020304" pitchFamily="18" charset="0"/>
              </a:rPr>
              <a:t>Кровотечі </a:t>
            </a:r>
          </a:p>
          <a:p>
            <a:pPr eaLnBrk="1" hangingPunct="1">
              <a:buFontTx/>
              <a:buNone/>
            </a:pPr>
            <a:r>
              <a:rPr lang="en-GB" altLang="en-US" sz="3600" b="1" smtClean="0">
                <a:solidFill>
                  <a:srgbClr val="FF0000"/>
                </a:solidFill>
                <a:cs typeface="Times New Roman" panose="02020603050405020304" pitchFamily="18" charset="0"/>
              </a:rPr>
              <a:t> </a:t>
            </a:r>
            <a:r>
              <a:rPr lang="uk-UA" altLang="en-US" sz="3200" smtClean="0">
                <a:cs typeface="Times New Roman" panose="02020603050405020304" pitchFamily="18" charset="0"/>
              </a:rPr>
              <a:t> </a:t>
            </a:r>
            <a:r>
              <a:rPr lang="en-GB" altLang="en-US" sz="3200" smtClean="0">
                <a:cs typeface="Times New Roman" panose="02020603050405020304" pitchFamily="18" charset="0"/>
              </a:rPr>
              <a:t> a rare but serious complication that usually occurs within 6 hours of surgery. Management can require control of the airway by endotracheal intubation and can rarely mandate urgent opening of incision and evacuation of hematoma before returning to the operating room for wound irrigation and ligation of the bleeding point.</a:t>
            </a:r>
            <a:r>
              <a:rPr lang="ru-RU" altLang="en-US" sz="3200" smtClean="0">
                <a:cs typeface="Times New Roman" panose="02020603050405020304" pitchFamily="18" charset="0"/>
              </a:rPr>
              <a:t> </a:t>
            </a:r>
            <a:endParaRPr lang="uk-UA" altLang="en-US" sz="3200" smtClean="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79388" y="260350"/>
            <a:ext cx="8964612" cy="544513"/>
          </a:xfrm>
        </p:spPr>
        <p:txBody>
          <a:bodyPr/>
          <a:lstStyle/>
          <a:p>
            <a:pPr algn="ctr" eaLnBrk="1" hangingPunct="1"/>
            <a:r>
              <a:rPr lang="uk-UA" altLang="en-US" b="1" smtClean="0">
                <a:solidFill>
                  <a:srgbClr val="FFFFFF"/>
                </a:solidFill>
                <a:cs typeface="Times New Roman" panose="02020603050405020304" pitchFamily="18" charset="0"/>
              </a:rPr>
              <a:t>Ускладнення хірургічного лікування</a:t>
            </a:r>
            <a:endParaRPr lang="uk-UA" altLang="en-US" b="1" smtClean="0">
              <a:cs typeface="Times New Roman" panose="02020603050405020304" pitchFamily="18" charset="0"/>
            </a:endParaRPr>
          </a:p>
        </p:txBody>
      </p:sp>
      <p:sp>
        <p:nvSpPr>
          <p:cNvPr id="72707" name="Rectangle 3"/>
          <p:cNvSpPr>
            <a:spLocks noGrp="1" noChangeArrowheads="1"/>
          </p:cNvSpPr>
          <p:nvPr>
            <p:ph type="body" idx="1"/>
          </p:nvPr>
        </p:nvSpPr>
        <p:spPr>
          <a:xfrm>
            <a:off x="179388" y="908050"/>
            <a:ext cx="8812212" cy="5797550"/>
          </a:xfrm>
        </p:spPr>
        <p:txBody>
          <a:bodyPr/>
          <a:lstStyle/>
          <a:p>
            <a:pPr algn="just" eaLnBrk="1" hangingPunct="1">
              <a:lnSpc>
                <a:spcPct val="90000"/>
              </a:lnSpc>
              <a:buFontTx/>
              <a:buNone/>
            </a:pPr>
            <a:r>
              <a:rPr lang="en-GB" altLang="en-US" sz="3600" b="1" smtClean="0">
                <a:solidFill>
                  <a:srgbClr val="FF0000"/>
                </a:solidFill>
                <a:cs typeface="Times New Roman" panose="02020603050405020304" pitchFamily="18" charset="0"/>
              </a:rPr>
              <a:t>	</a:t>
            </a:r>
            <a:r>
              <a:rPr lang="uk-UA" altLang="en-US" sz="2700" b="1" smtClean="0">
                <a:solidFill>
                  <a:srgbClr val="FF0000"/>
                </a:solidFill>
                <a:cs typeface="Times New Roman" panose="02020603050405020304" pitchFamily="18" charset="0"/>
              </a:rPr>
              <a:t>Транзиторна гіпокальціємія </a:t>
            </a:r>
            <a:r>
              <a:rPr lang="en-GB" altLang="en-US" sz="2700" smtClean="0">
                <a:cs typeface="Times New Roman" panose="02020603050405020304" pitchFamily="18" charset="0"/>
              </a:rPr>
              <a:t>commonly occurs in 24-48 hours after surgery but infrequently requires treatment. Patients who are markedly symptomatic or who have serum calcium below 7 mg/dL are given 10-20 mL of 10% calcium gluconate IV over 1-2 minutes followed by temporary oral calcium carbonate (500 mg). More prolonged intravenous replacement is achieved by mixing 6 ampules of 10% calcium gluconate (540 mg elemental calcium) in D5W, 500 mL, for infusion at 1 mL/kg per hour. </a:t>
            </a:r>
            <a:endParaRPr lang="uk-UA" altLang="en-US" sz="2700" smtClean="0">
              <a:cs typeface="Times New Roman" panose="02020603050405020304" pitchFamily="18" charset="0"/>
            </a:endParaRPr>
          </a:p>
          <a:p>
            <a:pPr algn="just" eaLnBrk="1" hangingPunct="1">
              <a:lnSpc>
                <a:spcPct val="90000"/>
              </a:lnSpc>
              <a:buFontTx/>
              <a:buNone/>
            </a:pPr>
            <a:r>
              <a:rPr lang="uk-UA" altLang="en-US" sz="2700" smtClean="0">
                <a:solidFill>
                  <a:srgbClr val="FF0000"/>
                </a:solidFill>
                <a:cs typeface="Times New Roman" panose="02020603050405020304" pitchFamily="18" charset="0"/>
              </a:rPr>
              <a:t>   </a:t>
            </a:r>
            <a:r>
              <a:rPr lang="uk-UA" altLang="en-US" sz="2700" b="1" smtClean="0">
                <a:solidFill>
                  <a:srgbClr val="FF0000"/>
                </a:solidFill>
                <a:cs typeface="Times New Roman" panose="02020603050405020304" pitchFamily="18" charset="0"/>
              </a:rPr>
              <a:t>Стійкий гіпопаратиреоз </a:t>
            </a:r>
            <a:r>
              <a:rPr lang="en-GB" altLang="en-US" sz="2700" smtClean="0">
                <a:cs typeface="Times New Roman" panose="02020603050405020304" pitchFamily="18" charset="0"/>
              </a:rPr>
              <a:t>is uncommon after total thyroidectomy. Normal parathyroid tissue removed or devascularized at the time of total thyroidectomy may be autotransplanted into sternocleidomastoid muscle to prevent postoperative hypocalcemia .</a:t>
            </a:r>
            <a:endParaRPr lang="uk-UA" altLang="en-US" sz="2700" smtClean="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179388" y="260350"/>
            <a:ext cx="8964612" cy="544513"/>
          </a:xfrm>
        </p:spPr>
        <p:txBody>
          <a:bodyPr/>
          <a:lstStyle/>
          <a:p>
            <a:pPr algn="ctr" eaLnBrk="1" hangingPunct="1"/>
            <a:r>
              <a:rPr lang="uk-UA" altLang="en-US" sz="3600" b="1" smtClean="0">
                <a:solidFill>
                  <a:srgbClr val="FFFFFF"/>
                </a:solidFill>
                <a:cs typeface="Times New Roman" panose="02020603050405020304" pitchFamily="18" charset="0"/>
              </a:rPr>
              <a:t>Ускладнення хірургічного лікування</a:t>
            </a:r>
            <a:endParaRPr lang="uk-UA" altLang="en-US" sz="3600" b="1" smtClean="0">
              <a:cs typeface="Times New Roman" panose="02020603050405020304" pitchFamily="18" charset="0"/>
            </a:endParaRPr>
          </a:p>
        </p:txBody>
      </p:sp>
      <p:sp>
        <p:nvSpPr>
          <p:cNvPr id="73731" name="Rectangle 3"/>
          <p:cNvSpPr>
            <a:spLocks noGrp="1" noChangeArrowheads="1"/>
          </p:cNvSpPr>
          <p:nvPr>
            <p:ph type="body" idx="1"/>
          </p:nvPr>
        </p:nvSpPr>
        <p:spPr>
          <a:xfrm>
            <a:off x="179388" y="908050"/>
            <a:ext cx="8812212" cy="5797550"/>
          </a:xfrm>
        </p:spPr>
        <p:txBody>
          <a:bodyPr/>
          <a:lstStyle/>
          <a:p>
            <a:pPr algn="just" eaLnBrk="1" hangingPunct="1">
              <a:lnSpc>
                <a:spcPct val="90000"/>
              </a:lnSpc>
              <a:buFontTx/>
              <a:buNone/>
            </a:pPr>
            <a:r>
              <a:rPr lang="en-GB" altLang="en-US" sz="3600" b="1" smtClean="0">
                <a:solidFill>
                  <a:srgbClr val="FF0000"/>
                </a:solidFill>
                <a:cs typeface="Times New Roman" panose="02020603050405020304" pitchFamily="18" charset="0"/>
              </a:rPr>
              <a:t>	</a:t>
            </a:r>
            <a:r>
              <a:rPr lang="uk-UA" altLang="en-US" sz="3200" b="1" smtClean="0">
                <a:cs typeface="Times New Roman" panose="02020603050405020304" pitchFamily="18" charset="0"/>
              </a:rPr>
              <a:t>Пошкодження </a:t>
            </a:r>
            <a:r>
              <a:rPr lang="uk-UA" altLang="en-US" sz="3200" b="1" smtClean="0">
                <a:solidFill>
                  <a:srgbClr val="FF0000"/>
                </a:solidFill>
                <a:cs typeface="Times New Roman" panose="02020603050405020304" pitchFamily="18" charset="0"/>
              </a:rPr>
              <a:t>поворотного гортанного нерву </a:t>
            </a:r>
            <a:r>
              <a:rPr lang="en-GB" altLang="en-US" sz="2800" smtClean="0">
                <a:cs typeface="Times New Roman" panose="02020603050405020304" pitchFamily="18" charset="0"/>
              </a:rPr>
              <a:t>is a devastating complication of thyroidectomy that should occur rarely (&lt;1%). Unilateral RLN injury causes hoarseness, and bilateral injury compromises the airway, necessitating tracheostomy. Repeat neck exploration, thyroidectomy for extensive goiter or Graves' disease, and thyroidectomy for fixed, locally invasive cancers are procedures particularly prone to RLN injury. Intentional (as with locally invasive cancer) or inadvertent transection of the RLN can be repaired primarily or with a nerve graft, </a:t>
            </a:r>
            <a:r>
              <a:rPr lang="en-GB" altLang="en-US" sz="2800" u="sng" smtClean="0">
                <a:cs typeface="Times New Roman" panose="02020603050405020304" pitchFamily="18" charset="0"/>
              </a:rPr>
              <a:t>although the efficacy of these repairs is not known</a:t>
            </a:r>
            <a:r>
              <a:rPr lang="en-GB" altLang="en-US" sz="2800" smtClean="0">
                <a:cs typeface="Times New Roman" panose="02020603050405020304" pitchFamily="18" charset="0"/>
              </a:rPr>
              <a:t>. Temporary RLN palsies can occur during thyroidectomy, and these usually resolve over a period of 4-6 weeks. </a:t>
            </a:r>
            <a:endParaRPr lang="uk-UA" altLang="en-US" sz="2800" smtClean="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53988" y="333375"/>
            <a:ext cx="8964612" cy="1223963"/>
          </a:xfrm>
        </p:spPr>
        <p:txBody>
          <a:bodyPr/>
          <a:lstStyle/>
          <a:p>
            <a:pPr eaLnBrk="1" hangingPunct="1"/>
            <a:r>
              <a:rPr lang="uk-UA" altLang="en-US" sz="4000" b="1" smtClean="0">
                <a:solidFill>
                  <a:srgbClr val="FFFFFF"/>
                </a:solidFill>
                <a:cs typeface="Times New Roman" panose="02020603050405020304" pitchFamily="18" charset="0"/>
              </a:rPr>
              <a:t>Ускладнення хірургічного лікування:</a:t>
            </a:r>
            <a:endParaRPr lang="uk-UA" altLang="en-US" sz="4000" b="1" smtClean="0">
              <a:cs typeface="Times New Roman" panose="02020603050405020304" pitchFamily="18" charset="0"/>
            </a:endParaRPr>
          </a:p>
        </p:txBody>
      </p:sp>
      <p:sp>
        <p:nvSpPr>
          <p:cNvPr id="74755" name="Rectangle 3"/>
          <p:cNvSpPr>
            <a:spLocks noGrp="1" noChangeArrowheads="1"/>
          </p:cNvSpPr>
          <p:nvPr>
            <p:ph type="body" idx="1"/>
          </p:nvPr>
        </p:nvSpPr>
        <p:spPr>
          <a:xfrm>
            <a:off x="2484438" y="1989138"/>
            <a:ext cx="6507162" cy="4716462"/>
          </a:xfrm>
        </p:spPr>
        <p:txBody>
          <a:bodyPr/>
          <a:lstStyle/>
          <a:p>
            <a:pPr algn="just" eaLnBrk="1" hangingPunct="1">
              <a:buFontTx/>
              <a:buNone/>
            </a:pPr>
            <a:r>
              <a:rPr lang="en-GB" altLang="en-US" sz="3600" b="1" smtClean="0">
                <a:solidFill>
                  <a:srgbClr val="FF0000"/>
                </a:solidFill>
                <a:cs typeface="Times New Roman" panose="02020603050405020304" pitchFamily="18" charset="0"/>
              </a:rPr>
              <a:t>	</a:t>
            </a:r>
            <a:r>
              <a:rPr lang="uk-UA" altLang="en-US" sz="3600" smtClean="0">
                <a:cs typeface="Times New Roman" panose="02020603050405020304" pitchFamily="18" charset="0"/>
              </a:rPr>
              <a:t>Пошкодження </a:t>
            </a:r>
            <a:r>
              <a:rPr lang="uk-UA" altLang="en-US" sz="3600" smtClean="0">
                <a:solidFill>
                  <a:srgbClr val="FF0000"/>
                </a:solidFill>
                <a:cs typeface="Times New Roman" panose="02020603050405020304" pitchFamily="18" charset="0"/>
              </a:rPr>
              <a:t>зовнішньої гілки верхнього гортанного нерву </a:t>
            </a:r>
            <a:r>
              <a:rPr lang="uk-UA" altLang="en-US" sz="3600" smtClean="0">
                <a:cs typeface="Times New Roman" panose="02020603050405020304" pitchFamily="18" charset="0"/>
              </a:rPr>
              <a:t>можливо під час перев'язки верхніх щитоподібних судин. Результат – зміна голосу. </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79388" y="260350"/>
            <a:ext cx="8964612" cy="544513"/>
          </a:xfrm>
        </p:spPr>
        <p:txBody>
          <a:bodyPr/>
          <a:lstStyle/>
          <a:p>
            <a:pPr algn="ctr" eaLnBrk="1" hangingPunct="1"/>
            <a:r>
              <a:rPr lang="uk-UA" altLang="en-US" b="1" smtClean="0">
                <a:cs typeface="Times New Roman" panose="02020603050405020304" pitchFamily="18" charset="0"/>
              </a:rPr>
              <a:t>Тиреотоксичний криз </a:t>
            </a:r>
          </a:p>
        </p:txBody>
      </p:sp>
      <p:sp>
        <p:nvSpPr>
          <p:cNvPr id="75779" name="Rectangle 3"/>
          <p:cNvSpPr>
            <a:spLocks noGrp="1" noChangeArrowheads="1"/>
          </p:cNvSpPr>
          <p:nvPr>
            <p:ph type="body" idx="1"/>
          </p:nvPr>
        </p:nvSpPr>
        <p:spPr>
          <a:xfrm>
            <a:off x="5940425" y="1204913"/>
            <a:ext cx="2879725" cy="5392737"/>
          </a:xfrm>
        </p:spPr>
        <p:txBody>
          <a:bodyPr/>
          <a:lstStyle/>
          <a:p>
            <a:pPr algn="just" eaLnBrk="1" hangingPunct="1">
              <a:buFontTx/>
              <a:buNone/>
            </a:pPr>
            <a:r>
              <a:rPr lang="en-US" altLang="en-US" sz="3200" smtClean="0">
                <a:solidFill>
                  <a:srgbClr val="FFC000"/>
                </a:solidFill>
                <a:cs typeface="Times New Roman" panose="02020603050405020304" pitchFamily="18" charset="0"/>
              </a:rPr>
              <a:t>Manifestation:</a:t>
            </a:r>
          </a:p>
          <a:p>
            <a:pPr algn="just" eaLnBrk="1" hangingPunct="1">
              <a:buFontTx/>
              <a:buNone/>
            </a:pPr>
            <a:r>
              <a:rPr lang="en-US" altLang="en-US" smtClean="0">
                <a:cs typeface="Times New Roman" panose="02020603050405020304" pitchFamily="18" charset="0"/>
              </a:rPr>
              <a:t>extreme irritability</a:t>
            </a:r>
          </a:p>
          <a:p>
            <a:pPr algn="just" eaLnBrk="1" hangingPunct="1">
              <a:buFontTx/>
              <a:buNone/>
            </a:pPr>
            <a:r>
              <a:rPr lang="en-US" altLang="en-US" smtClean="0">
                <a:cs typeface="Times New Roman" panose="02020603050405020304" pitchFamily="18" charset="0"/>
              </a:rPr>
              <a:t>delirium</a:t>
            </a:r>
          </a:p>
          <a:p>
            <a:pPr algn="just" eaLnBrk="1" hangingPunct="1">
              <a:buFontTx/>
              <a:buNone/>
            </a:pPr>
            <a:r>
              <a:rPr lang="en-US" altLang="en-US" smtClean="0">
                <a:cs typeface="Times New Roman" panose="02020603050405020304" pitchFamily="18" charset="0"/>
              </a:rPr>
              <a:t>coma</a:t>
            </a:r>
          </a:p>
          <a:p>
            <a:pPr algn="just" eaLnBrk="1" hangingPunct="1">
              <a:buFontTx/>
              <a:buNone/>
            </a:pPr>
            <a:r>
              <a:rPr lang="en-US" altLang="en-US" smtClean="0">
                <a:cs typeface="Times New Roman" panose="02020603050405020304" pitchFamily="18" charset="0"/>
              </a:rPr>
              <a:t>tachycardia</a:t>
            </a:r>
          </a:p>
          <a:p>
            <a:pPr algn="just" eaLnBrk="1" hangingPunct="1">
              <a:buFontTx/>
              <a:buNone/>
            </a:pPr>
            <a:r>
              <a:rPr lang="en-US" altLang="en-US" smtClean="0">
                <a:cs typeface="Times New Roman" panose="02020603050405020304" pitchFamily="18" charset="0"/>
              </a:rPr>
              <a:t>restlesness</a:t>
            </a:r>
          </a:p>
          <a:p>
            <a:pPr algn="just" eaLnBrk="1" hangingPunct="1">
              <a:buFontTx/>
              <a:buNone/>
            </a:pPr>
            <a:r>
              <a:rPr lang="en-US" altLang="en-US" smtClean="0">
                <a:cs typeface="Times New Roman" panose="02020603050405020304" pitchFamily="18" charset="0"/>
              </a:rPr>
              <a:t>vomiting</a:t>
            </a:r>
          </a:p>
          <a:p>
            <a:pPr algn="just" eaLnBrk="1" hangingPunct="1">
              <a:buFontTx/>
              <a:buNone/>
            </a:pPr>
            <a:r>
              <a:rPr lang="en-US" altLang="en-US" smtClean="0">
                <a:cs typeface="Times New Roman" panose="02020603050405020304" pitchFamily="18" charset="0"/>
              </a:rPr>
              <a:t>jaundice</a:t>
            </a:r>
          </a:p>
          <a:p>
            <a:pPr algn="just" eaLnBrk="1" hangingPunct="1">
              <a:buFontTx/>
              <a:buNone/>
            </a:pPr>
            <a:r>
              <a:rPr lang="en-US" altLang="en-US" smtClean="0">
                <a:cs typeface="Times New Roman" panose="02020603050405020304" pitchFamily="18" charset="0"/>
              </a:rPr>
              <a:t>hypotension</a:t>
            </a:r>
          </a:p>
          <a:p>
            <a:pPr algn="just" eaLnBrk="1" hangingPunct="1">
              <a:buFontTx/>
              <a:buNone/>
            </a:pPr>
            <a:r>
              <a:rPr lang="en-US" altLang="en-US" smtClean="0">
                <a:cs typeface="Times New Roman" panose="02020603050405020304" pitchFamily="18" charset="0"/>
              </a:rPr>
              <a:t>diarrhea</a:t>
            </a:r>
          </a:p>
          <a:p>
            <a:pPr algn="just" eaLnBrk="1" hangingPunct="1">
              <a:buFontTx/>
              <a:buNone/>
            </a:pPr>
            <a:r>
              <a:rPr lang="en-US" altLang="en-US" smtClean="0">
                <a:cs typeface="Times New Roman" panose="02020603050405020304" pitchFamily="18" charset="0"/>
              </a:rPr>
              <a:t>dehydration</a:t>
            </a:r>
          </a:p>
          <a:p>
            <a:pPr algn="just" eaLnBrk="1" hangingPunct="1">
              <a:buFontTx/>
              <a:buNone/>
            </a:pPr>
            <a:r>
              <a:rPr lang="en-US" altLang="en-US" smtClean="0">
                <a:cs typeface="Times New Roman" panose="02020603050405020304" pitchFamily="18" charset="0"/>
              </a:rPr>
              <a:t>high fever</a:t>
            </a:r>
          </a:p>
          <a:p>
            <a:pPr algn="just" eaLnBrk="1" hangingPunct="1">
              <a:buFontTx/>
              <a:buNone/>
            </a:pPr>
            <a:endParaRPr lang="en-US" altLang="en-US" sz="3200" smtClean="0">
              <a:cs typeface="Times New Roman" panose="02020603050405020304" pitchFamily="18" charset="0"/>
            </a:endParaRPr>
          </a:p>
          <a:p>
            <a:pPr algn="just" eaLnBrk="1" hangingPunct="1">
              <a:buFontTx/>
              <a:buNone/>
            </a:pPr>
            <a:endParaRPr lang="uk-UA" altLang="en-US" sz="3200" smtClean="0">
              <a:cs typeface="Times New Roman" panose="02020603050405020304" pitchFamily="18" charset="0"/>
            </a:endParaRPr>
          </a:p>
        </p:txBody>
      </p:sp>
      <p:sp>
        <p:nvSpPr>
          <p:cNvPr id="75780" name="Rectangle 3"/>
          <p:cNvSpPr txBox="1">
            <a:spLocks noChangeArrowheads="1"/>
          </p:cNvSpPr>
          <p:nvPr/>
        </p:nvSpPr>
        <p:spPr bwMode="auto">
          <a:xfrm>
            <a:off x="323850" y="1035050"/>
            <a:ext cx="4535488" cy="5346700"/>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20000"/>
              </a:spcBef>
              <a:buClr>
                <a:schemeClr val="tx1"/>
              </a:buClr>
              <a:buSzPct val="100000"/>
            </a:pPr>
            <a:r>
              <a:rPr lang="en-US" altLang="en-US" sz="2800">
                <a:solidFill>
                  <a:srgbClr val="FF0000"/>
                </a:solidFill>
                <a:cs typeface="Times New Roman" panose="02020603050405020304" pitchFamily="18" charset="0"/>
              </a:rPr>
              <a:t>	</a:t>
            </a:r>
            <a:r>
              <a:rPr lang="en-US" altLang="en-US" sz="2800" b="1">
                <a:solidFill>
                  <a:srgbClr val="FF0000"/>
                </a:solidFill>
                <a:cs typeface="Times New Roman" panose="02020603050405020304" pitchFamily="18" charset="0"/>
              </a:rPr>
              <a:t>Extreme form of thyrotoxicosis</a:t>
            </a:r>
          </a:p>
          <a:p>
            <a:pPr algn="just" eaLnBrk="1" hangingPunct="1">
              <a:spcBef>
                <a:spcPct val="20000"/>
              </a:spcBef>
              <a:buClr>
                <a:schemeClr val="tx1"/>
              </a:buClr>
              <a:buSzPct val="100000"/>
            </a:pPr>
            <a:r>
              <a:rPr lang="en-US" altLang="en-US" sz="2800" b="1">
                <a:solidFill>
                  <a:srgbClr val="FF0000"/>
                </a:solidFill>
                <a:cs typeface="Times New Roman" panose="02020603050405020304" pitchFamily="18" charset="0"/>
              </a:rPr>
              <a:t>	</a:t>
            </a:r>
            <a:r>
              <a:rPr lang="en-US" altLang="en-US" sz="2800" b="1" u="sng">
                <a:solidFill>
                  <a:srgbClr val="FF0000"/>
                </a:solidFill>
                <a:cs typeface="Times New Roman" panose="02020603050405020304" pitchFamily="18" charset="0"/>
              </a:rPr>
              <a:t>Endocrine emergency</a:t>
            </a:r>
          </a:p>
          <a:p>
            <a:pPr algn="just" eaLnBrk="1" hangingPunct="1">
              <a:spcBef>
                <a:spcPct val="20000"/>
              </a:spcBef>
              <a:buClr>
                <a:schemeClr val="tx1"/>
              </a:buClr>
              <a:buSzPct val="100000"/>
            </a:pPr>
            <a:endParaRPr lang="en-US" altLang="en-US" sz="2800" b="1" u="sng">
              <a:solidFill>
                <a:srgbClr val="FF0000"/>
              </a:solidFill>
              <a:cs typeface="Times New Roman" panose="02020603050405020304" pitchFamily="18" charset="0"/>
            </a:endParaRPr>
          </a:p>
          <a:p>
            <a:pPr algn="just" eaLnBrk="1" hangingPunct="1">
              <a:spcBef>
                <a:spcPct val="20000"/>
              </a:spcBef>
              <a:buClr>
                <a:schemeClr val="tx1"/>
              </a:buClr>
              <a:buSzPct val="100000"/>
            </a:pPr>
            <a:r>
              <a:rPr lang="en-US" altLang="en-US" sz="2800" b="1">
                <a:cs typeface="Times New Roman" panose="02020603050405020304" pitchFamily="18" charset="0"/>
              </a:rPr>
              <a:t>		Precipitated by:</a:t>
            </a:r>
          </a:p>
          <a:p>
            <a:pPr algn="just" eaLnBrk="1" hangingPunct="1">
              <a:spcBef>
                <a:spcPct val="20000"/>
              </a:spcBef>
              <a:buClr>
                <a:schemeClr val="tx1"/>
              </a:buClr>
              <a:buSzPct val="100000"/>
            </a:pPr>
            <a:r>
              <a:rPr lang="en-US" altLang="en-US" sz="2800" b="1">
                <a:cs typeface="Times New Roman" panose="02020603050405020304" pitchFamily="18" charset="0"/>
              </a:rPr>
              <a:t>			Stres</a:t>
            </a:r>
          </a:p>
          <a:p>
            <a:pPr algn="just" eaLnBrk="1" hangingPunct="1">
              <a:spcBef>
                <a:spcPct val="20000"/>
              </a:spcBef>
              <a:buClr>
                <a:schemeClr val="tx1"/>
              </a:buClr>
              <a:buSzPct val="100000"/>
            </a:pPr>
            <a:r>
              <a:rPr lang="en-US" altLang="en-US" sz="2800" b="1">
                <a:cs typeface="Times New Roman" panose="02020603050405020304" pitchFamily="18" charset="0"/>
              </a:rPr>
              <a:t>			Infection </a:t>
            </a:r>
          </a:p>
          <a:p>
            <a:pPr algn="just" eaLnBrk="1" hangingPunct="1">
              <a:spcBef>
                <a:spcPct val="20000"/>
              </a:spcBef>
              <a:buClr>
                <a:schemeClr val="tx1"/>
              </a:buClr>
              <a:buSzPct val="100000"/>
            </a:pPr>
            <a:r>
              <a:rPr lang="en-US" altLang="en-US" sz="2800" b="1">
                <a:cs typeface="Times New Roman" panose="02020603050405020304" pitchFamily="18" charset="0"/>
              </a:rPr>
              <a:t>			Surgery</a:t>
            </a:r>
          </a:p>
          <a:p>
            <a:pPr algn="just" eaLnBrk="1" hangingPunct="1">
              <a:spcBef>
                <a:spcPct val="20000"/>
              </a:spcBef>
              <a:buClr>
                <a:schemeClr val="tx1"/>
              </a:buClr>
              <a:buSzPct val="100000"/>
            </a:pPr>
            <a:r>
              <a:rPr lang="en-US" altLang="en-US" sz="3200" b="1">
                <a:cs typeface="Times New Roman" panose="02020603050405020304" pitchFamily="18" charset="0"/>
              </a:rPr>
              <a:t>			Trauma</a:t>
            </a:r>
          </a:p>
          <a:p>
            <a:pPr algn="just" eaLnBrk="1" hangingPunct="1">
              <a:spcBef>
                <a:spcPct val="20000"/>
              </a:spcBef>
              <a:buClr>
                <a:schemeClr val="tx1"/>
              </a:buClr>
              <a:buSzPct val="100000"/>
            </a:pPr>
            <a:endParaRPr lang="en-US" altLang="en-US" sz="3200">
              <a:cs typeface="Times New Roman" panose="02020603050405020304" pitchFamily="18" charset="0"/>
            </a:endParaRPr>
          </a:p>
          <a:p>
            <a:pPr algn="just" eaLnBrk="1" hangingPunct="1">
              <a:spcBef>
                <a:spcPct val="20000"/>
              </a:spcBef>
              <a:buClr>
                <a:schemeClr val="tx1"/>
              </a:buClr>
              <a:buSzPct val="100000"/>
            </a:pPr>
            <a:endParaRPr lang="uk-UA" altLang="en-US" sz="320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179388" y="260350"/>
            <a:ext cx="8964612" cy="544513"/>
          </a:xfrm>
        </p:spPr>
        <p:txBody>
          <a:bodyPr/>
          <a:lstStyle/>
          <a:p>
            <a:pPr eaLnBrk="1" hangingPunct="1"/>
            <a:r>
              <a:rPr lang="en-GB" altLang="en-US" b="1" smtClean="0">
                <a:cs typeface="Times New Roman" panose="02020603050405020304" pitchFamily="18" charset="0"/>
              </a:rPr>
              <a:t>THYROID STORM TREATMENT</a:t>
            </a:r>
            <a:endParaRPr lang="uk-UA" altLang="en-US" b="1" smtClean="0">
              <a:cs typeface="Times New Roman" panose="02020603050405020304" pitchFamily="18" charset="0"/>
            </a:endParaRPr>
          </a:p>
        </p:txBody>
      </p:sp>
      <p:sp>
        <p:nvSpPr>
          <p:cNvPr id="76803" name="Rectangle 3"/>
          <p:cNvSpPr txBox="1">
            <a:spLocks noChangeArrowheads="1"/>
          </p:cNvSpPr>
          <p:nvPr/>
        </p:nvSpPr>
        <p:spPr bwMode="auto">
          <a:xfrm>
            <a:off x="5219700" y="2438400"/>
            <a:ext cx="3600450" cy="4230688"/>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20000"/>
              </a:spcBef>
              <a:buClr>
                <a:schemeClr val="tx1"/>
              </a:buClr>
              <a:buSzPct val="100000"/>
            </a:pPr>
            <a:r>
              <a:rPr lang="en-US" altLang="en-US" sz="2800">
                <a:solidFill>
                  <a:srgbClr val="FF0000"/>
                </a:solidFill>
                <a:cs typeface="Times New Roman" panose="02020603050405020304" pitchFamily="18" charset="0"/>
              </a:rPr>
              <a:t>	</a:t>
            </a:r>
            <a:endParaRPr lang="en-US" altLang="en-US" sz="2800" b="1" u="sng">
              <a:solidFill>
                <a:srgbClr val="FF0000"/>
              </a:solidFill>
              <a:cs typeface="Times New Roman" panose="02020603050405020304" pitchFamily="18" charset="0"/>
            </a:endParaRPr>
          </a:p>
          <a:p>
            <a:pPr algn="just" eaLnBrk="1" hangingPunct="1">
              <a:spcBef>
                <a:spcPct val="20000"/>
              </a:spcBef>
              <a:buClr>
                <a:schemeClr val="tx1"/>
              </a:buClr>
              <a:buSzPct val="100000"/>
            </a:pPr>
            <a:r>
              <a:rPr lang="en-US" altLang="en-US" sz="2800" b="1">
                <a:cs typeface="Times New Roman" panose="02020603050405020304" pitchFamily="18" charset="0"/>
              </a:rPr>
              <a:t>	</a:t>
            </a:r>
            <a:r>
              <a:rPr lang="en-US" altLang="en-US" sz="2800" b="1">
                <a:solidFill>
                  <a:srgbClr val="FFC000"/>
                </a:solidFill>
                <a:cs typeface="Times New Roman" panose="02020603050405020304" pitchFamily="18" charset="0"/>
              </a:rPr>
              <a:t>Therapy for hyperthyroidism</a:t>
            </a:r>
          </a:p>
          <a:p>
            <a:pPr algn="just" eaLnBrk="1" hangingPunct="1">
              <a:spcBef>
                <a:spcPct val="20000"/>
              </a:spcBef>
              <a:buClr>
                <a:schemeClr val="tx1"/>
              </a:buClr>
              <a:buSzPct val="100000"/>
              <a:buFontTx/>
              <a:buChar char="-"/>
            </a:pPr>
            <a:r>
              <a:rPr lang="en-US" altLang="en-US" sz="2800" b="1">
                <a:cs typeface="Times New Roman" panose="02020603050405020304" pitchFamily="18" charset="0"/>
              </a:rPr>
              <a:t>Antithyroid drugs</a:t>
            </a:r>
          </a:p>
          <a:p>
            <a:pPr algn="just" eaLnBrk="1" hangingPunct="1">
              <a:spcBef>
                <a:spcPct val="20000"/>
              </a:spcBef>
              <a:buClr>
                <a:schemeClr val="tx1"/>
              </a:buClr>
              <a:buSzPct val="100000"/>
              <a:buFontTx/>
              <a:buChar char="-"/>
            </a:pPr>
            <a:r>
              <a:rPr lang="en-US" altLang="en-US" sz="2800" b="1">
                <a:cs typeface="Times New Roman" panose="02020603050405020304" pitchFamily="18" charset="0"/>
              </a:rPr>
              <a:t>RAI treatment</a:t>
            </a:r>
          </a:p>
          <a:p>
            <a:pPr algn="just" eaLnBrk="1" hangingPunct="1">
              <a:spcBef>
                <a:spcPct val="20000"/>
              </a:spcBef>
              <a:buClr>
                <a:schemeClr val="tx1"/>
              </a:buClr>
              <a:buSzPct val="100000"/>
              <a:buFontTx/>
              <a:buChar char="-"/>
            </a:pPr>
            <a:r>
              <a:rPr lang="en-US" altLang="en-US" sz="2800" b="1">
                <a:cs typeface="Times New Roman" panose="02020603050405020304" pitchFamily="18" charset="0"/>
              </a:rPr>
              <a:t>Adrenergic antagonists</a:t>
            </a:r>
          </a:p>
          <a:p>
            <a:pPr algn="just" eaLnBrk="1" hangingPunct="1">
              <a:spcBef>
                <a:spcPct val="20000"/>
              </a:spcBef>
              <a:buClr>
                <a:schemeClr val="tx1"/>
              </a:buClr>
              <a:buSzPct val="100000"/>
              <a:buFontTx/>
              <a:buChar char="-"/>
            </a:pPr>
            <a:r>
              <a:rPr lang="en-US" altLang="en-US" sz="2800" b="1">
                <a:cs typeface="Times New Roman" panose="02020603050405020304" pitchFamily="18" charset="0"/>
              </a:rPr>
              <a:t>glucocorticoids</a:t>
            </a:r>
          </a:p>
          <a:p>
            <a:pPr algn="just" eaLnBrk="1" hangingPunct="1">
              <a:spcBef>
                <a:spcPct val="20000"/>
              </a:spcBef>
              <a:buClr>
                <a:schemeClr val="tx1"/>
              </a:buClr>
              <a:buSzPct val="100000"/>
            </a:pPr>
            <a:endParaRPr lang="uk-UA" altLang="en-US" sz="3200">
              <a:cs typeface="Times New Roman" panose="02020603050405020304" pitchFamily="18" charset="0"/>
            </a:endParaRPr>
          </a:p>
        </p:txBody>
      </p:sp>
      <p:sp>
        <p:nvSpPr>
          <p:cNvPr id="76804" name="Rectangle 3"/>
          <p:cNvSpPr txBox="1">
            <a:spLocks noChangeArrowheads="1"/>
          </p:cNvSpPr>
          <p:nvPr/>
        </p:nvSpPr>
        <p:spPr bwMode="auto">
          <a:xfrm>
            <a:off x="1152525" y="765175"/>
            <a:ext cx="4067175" cy="3789363"/>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20000"/>
              </a:spcBef>
              <a:buClr>
                <a:schemeClr val="tx1"/>
              </a:buClr>
              <a:buSzPct val="100000"/>
            </a:pPr>
            <a:r>
              <a:rPr lang="en-US" altLang="en-US" sz="2800">
                <a:solidFill>
                  <a:srgbClr val="FF0000"/>
                </a:solidFill>
                <a:cs typeface="Times New Roman" panose="02020603050405020304" pitchFamily="18" charset="0"/>
              </a:rPr>
              <a:t>	</a:t>
            </a:r>
            <a:endParaRPr lang="en-US" altLang="en-US" sz="2800" b="1" u="sng">
              <a:solidFill>
                <a:srgbClr val="FF0000"/>
              </a:solidFill>
              <a:cs typeface="Times New Roman" panose="02020603050405020304" pitchFamily="18" charset="0"/>
            </a:endParaRPr>
          </a:p>
          <a:p>
            <a:pPr algn="just" eaLnBrk="1" hangingPunct="1">
              <a:spcBef>
                <a:spcPct val="20000"/>
              </a:spcBef>
              <a:buClr>
                <a:schemeClr val="tx1"/>
              </a:buClr>
              <a:buSzPct val="100000"/>
            </a:pPr>
            <a:r>
              <a:rPr lang="en-US" altLang="en-US" sz="2800" b="1">
                <a:solidFill>
                  <a:srgbClr val="FFC000"/>
                </a:solidFill>
                <a:cs typeface="Times New Roman" panose="02020603050405020304" pitchFamily="18" charset="0"/>
              </a:rPr>
              <a:t>Supportive treatment:</a:t>
            </a:r>
          </a:p>
          <a:p>
            <a:pPr algn="just" eaLnBrk="1" hangingPunct="1">
              <a:spcBef>
                <a:spcPct val="20000"/>
              </a:spcBef>
              <a:buClr>
                <a:schemeClr val="tx1"/>
              </a:buClr>
              <a:buSzPct val="100000"/>
              <a:buFontTx/>
              <a:buChar char="-"/>
            </a:pPr>
            <a:r>
              <a:rPr lang="en-US" altLang="en-US" sz="2800" b="1">
                <a:cs typeface="Times New Roman" panose="02020603050405020304" pitchFamily="18" charset="0"/>
              </a:rPr>
              <a:t>saline and glucose hydration</a:t>
            </a:r>
          </a:p>
          <a:p>
            <a:pPr algn="just" eaLnBrk="1" hangingPunct="1">
              <a:spcBef>
                <a:spcPct val="20000"/>
              </a:spcBef>
              <a:buClr>
                <a:schemeClr val="tx1"/>
              </a:buClr>
              <a:buSzPct val="100000"/>
              <a:buFontTx/>
              <a:buChar char="-"/>
            </a:pPr>
            <a:r>
              <a:rPr lang="en-US" altLang="en-US" sz="2800" b="1">
                <a:cs typeface="Times New Roman" panose="02020603050405020304" pitchFamily="18" charset="0"/>
              </a:rPr>
              <a:t>glucocorticoids</a:t>
            </a:r>
          </a:p>
          <a:p>
            <a:pPr algn="just" eaLnBrk="1" hangingPunct="1">
              <a:spcBef>
                <a:spcPct val="20000"/>
              </a:spcBef>
              <a:buClr>
                <a:schemeClr val="tx1"/>
              </a:buClr>
              <a:buSzPct val="100000"/>
              <a:buFontTx/>
              <a:buChar char="-"/>
            </a:pPr>
            <a:r>
              <a:rPr lang="en-US" altLang="en-US" sz="2800" b="1">
                <a:cs typeface="Times New Roman" panose="02020603050405020304" pitchFamily="18" charset="0"/>
              </a:rPr>
              <a:t>gxygen</a:t>
            </a:r>
          </a:p>
          <a:p>
            <a:pPr algn="just" eaLnBrk="1" hangingPunct="1">
              <a:spcBef>
                <a:spcPct val="20000"/>
              </a:spcBef>
              <a:buClr>
                <a:schemeClr val="tx1"/>
              </a:buClr>
              <a:buSzPct val="100000"/>
              <a:buFontTx/>
              <a:buChar char="-"/>
            </a:pPr>
            <a:r>
              <a:rPr lang="en-US" altLang="en-US" sz="2800" b="1">
                <a:cs typeface="Times New Roman" panose="02020603050405020304" pitchFamily="18" charset="0"/>
              </a:rPr>
              <a:t>cooling blankets</a:t>
            </a:r>
            <a:endParaRPr lang="en-US" altLang="en-US" sz="3200">
              <a:cs typeface="Times New Roman" panose="02020603050405020304" pitchFamily="18" charset="0"/>
            </a:endParaRPr>
          </a:p>
          <a:p>
            <a:pPr algn="just" eaLnBrk="1" hangingPunct="1">
              <a:spcBef>
                <a:spcPct val="20000"/>
              </a:spcBef>
              <a:buClr>
                <a:schemeClr val="tx1"/>
              </a:buClr>
              <a:buSzPct val="100000"/>
            </a:pPr>
            <a:endParaRPr lang="uk-UA" altLang="en-US" sz="320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23850" y="115888"/>
            <a:ext cx="3924300" cy="793750"/>
          </a:xfrm>
        </p:spPr>
        <p:txBody>
          <a:bodyPr/>
          <a:lstStyle/>
          <a:p>
            <a:pPr eaLnBrk="1" hangingPunct="1"/>
            <a:r>
              <a:rPr lang="en-US" altLang="en-US" sz="4000" b="1" smtClean="0"/>
              <a:t>Thyroiditis</a:t>
            </a:r>
            <a:endParaRPr lang="ru-RU" altLang="en-US" sz="4000" b="1" smtClean="0"/>
          </a:p>
        </p:txBody>
      </p:sp>
      <p:sp>
        <p:nvSpPr>
          <p:cNvPr id="77827" name="Rectangle 3"/>
          <p:cNvSpPr>
            <a:spLocks noGrp="1" noChangeArrowheads="1"/>
          </p:cNvSpPr>
          <p:nvPr>
            <p:ph type="body" idx="1"/>
          </p:nvPr>
        </p:nvSpPr>
        <p:spPr>
          <a:xfrm>
            <a:off x="3760788" y="620713"/>
            <a:ext cx="5364162" cy="5661025"/>
          </a:xfrm>
        </p:spPr>
        <p:txBody>
          <a:bodyPr/>
          <a:lstStyle/>
          <a:p>
            <a:pPr eaLnBrk="1" hangingPunct="1">
              <a:buFontTx/>
              <a:buNone/>
            </a:pPr>
            <a:r>
              <a:rPr lang="en-US" altLang="en-US" smtClean="0"/>
              <a:t> </a:t>
            </a:r>
            <a:r>
              <a:rPr lang="en-US" altLang="en-US" sz="3200" smtClean="0"/>
              <a:t>The various types of thyroiditis encompass a heterogeneous group of inflammatory disorders of diverse etiologies and clinical features.</a:t>
            </a:r>
          </a:p>
          <a:p>
            <a:pPr eaLnBrk="1" hangingPunct="1">
              <a:buFontTx/>
              <a:buNone/>
            </a:pPr>
            <a:r>
              <a:rPr lang="en-US" altLang="en-US" sz="3200" smtClean="0"/>
              <a:t>With all forms of thyroiditis, destruction of the normal architecture of the thyroid follicular occurs, yet each disorder has distinctive histologic characteristics</a:t>
            </a:r>
            <a:r>
              <a:rPr lang="en-US" altLang="en-US" b="1" smtClean="0"/>
              <a:t>.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body" idx="1"/>
          </p:nvPr>
        </p:nvSpPr>
        <p:spPr>
          <a:xfrm>
            <a:off x="3708400" y="908050"/>
            <a:ext cx="4967288" cy="5257800"/>
          </a:xfrm>
        </p:spPr>
        <p:txBody>
          <a:bodyPr/>
          <a:lstStyle/>
          <a:p>
            <a:pPr marL="609600" indent="-609600" eaLnBrk="1" hangingPunct="1">
              <a:lnSpc>
                <a:spcPct val="90000"/>
              </a:lnSpc>
              <a:buFontTx/>
              <a:buAutoNum type="arabicPeriod"/>
            </a:pPr>
            <a:r>
              <a:rPr lang="en-US" altLang="en-US" sz="2800" smtClean="0"/>
              <a:t>Acute thyroiditis.</a:t>
            </a:r>
          </a:p>
          <a:p>
            <a:pPr marL="609600" indent="-609600" eaLnBrk="1" hangingPunct="1">
              <a:lnSpc>
                <a:spcPct val="90000"/>
              </a:lnSpc>
              <a:buFontTx/>
              <a:buAutoNum type="arabicPeriod"/>
            </a:pPr>
            <a:r>
              <a:rPr lang="en-US" altLang="en-US" sz="2800" smtClean="0"/>
              <a:t>Subacute thyroiditis:</a:t>
            </a:r>
          </a:p>
          <a:p>
            <a:pPr marL="609600" indent="-609600" eaLnBrk="1" hangingPunct="1">
              <a:lnSpc>
                <a:spcPct val="90000"/>
              </a:lnSpc>
            </a:pPr>
            <a:r>
              <a:rPr lang="en-US" altLang="en-US" sz="2800" smtClean="0"/>
              <a:t>subacute granulamatous thyroiditis;</a:t>
            </a:r>
          </a:p>
          <a:p>
            <a:pPr marL="609600" indent="-609600" eaLnBrk="1" hangingPunct="1">
              <a:lnSpc>
                <a:spcPct val="90000"/>
              </a:lnSpc>
            </a:pPr>
            <a:r>
              <a:rPr lang="en-US" altLang="en-US" sz="2800" smtClean="0"/>
              <a:t>subacute lymphocytous thyroiditis.</a:t>
            </a:r>
          </a:p>
          <a:p>
            <a:pPr marL="609600" indent="-609600" eaLnBrk="1" hangingPunct="1">
              <a:lnSpc>
                <a:spcPct val="90000"/>
              </a:lnSpc>
              <a:buFontTx/>
              <a:buAutoNum type="arabicPeriod" startAt="3"/>
            </a:pPr>
            <a:r>
              <a:rPr lang="en-US" altLang="en-US" sz="2800" smtClean="0"/>
              <a:t>Chronic thyroiditis:</a:t>
            </a:r>
          </a:p>
          <a:p>
            <a:pPr marL="609600" indent="-609600" eaLnBrk="1" hangingPunct="1">
              <a:lnSpc>
                <a:spcPct val="90000"/>
              </a:lnSpc>
            </a:pPr>
            <a:r>
              <a:rPr lang="en-US" altLang="en-US" sz="2800" smtClean="0"/>
              <a:t>Hashimoto thyroiditis;</a:t>
            </a:r>
            <a:endParaRPr lang="ru-RU" altLang="en-US" sz="2800" smtClean="0"/>
          </a:p>
          <a:p>
            <a:pPr marL="609600" indent="-609600" eaLnBrk="1" hangingPunct="1">
              <a:lnSpc>
                <a:spcPct val="90000"/>
              </a:lnSpc>
            </a:pPr>
            <a:r>
              <a:rPr lang="ru-RU" altLang="en-US" sz="2800" smtClean="0"/>
              <a:t>Ridel struma</a:t>
            </a:r>
            <a:r>
              <a:rPr lang="en-US" altLang="en-US" sz="2800" smtClean="0"/>
              <a:t>.</a:t>
            </a:r>
          </a:p>
          <a:p>
            <a:pPr marL="609600" indent="-609600" eaLnBrk="1" hangingPunct="1">
              <a:lnSpc>
                <a:spcPct val="90000"/>
              </a:lnSpc>
              <a:buFontTx/>
              <a:buAutoNum type="arabicPeriod" startAt="4"/>
            </a:pPr>
            <a:r>
              <a:rPr lang="en-US" altLang="en-US" sz="2800" smtClean="0"/>
              <a:t>Specific thyroiditis. </a:t>
            </a:r>
          </a:p>
          <a:p>
            <a:pPr marL="609600" indent="-609600" eaLnBrk="1" hangingPunct="1">
              <a:lnSpc>
                <a:spcPct val="90000"/>
              </a:lnSpc>
              <a:buFontTx/>
              <a:buAutoNum type="arabicPeriod" startAt="4"/>
            </a:pPr>
            <a:r>
              <a:rPr lang="en-US" altLang="en-US" sz="2800" smtClean="0"/>
              <a:t>Thyroiditis caused by mechanical or physical factors.</a:t>
            </a:r>
            <a:endParaRPr lang="ru-RU" altLang="en-US" sz="2800" smtClean="0"/>
          </a:p>
        </p:txBody>
      </p:sp>
      <p:sp>
        <p:nvSpPr>
          <p:cNvPr id="78851" name="Rectangle 3"/>
          <p:cNvSpPr>
            <a:spLocks noGrp="1" noChangeArrowheads="1"/>
          </p:cNvSpPr>
          <p:nvPr>
            <p:ph type="title"/>
          </p:nvPr>
        </p:nvSpPr>
        <p:spPr>
          <a:xfrm>
            <a:off x="468313" y="188913"/>
            <a:ext cx="3814762" cy="690562"/>
          </a:xfrm>
        </p:spPr>
        <p:txBody>
          <a:bodyPr/>
          <a:lstStyle/>
          <a:p>
            <a:pPr eaLnBrk="1" hangingPunct="1"/>
            <a:r>
              <a:rPr lang="en-US" altLang="en-US" sz="4000" b="1" smtClean="0"/>
              <a:t>Classification</a:t>
            </a:r>
            <a:endParaRPr lang="ru-RU" altLang="en-US" sz="4000" b="1"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323850" y="0"/>
            <a:ext cx="8229600" cy="1008063"/>
          </a:xfrm>
        </p:spPr>
        <p:txBody>
          <a:bodyPr/>
          <a:lstStyle/>
          <a:p>
            <a:pPr eaLnBrk="1" hangingPunct="1">
              <a:lnSpc>
                <a:spcPct val="70000"/>
              </a:lnSpc>
            </a:pPr>
            <a:r>
              <a:rPr lang="en-US" altLang="en-US" sz="4000" b="1" smtClean="0"/>
              <a:t>Acute thyroiditis</a:t>
            </a:r>
            <a:r>
              <a:rPr lang="en-US" altLang="en-US" sz="4000" b="1" i="1" smtClean="0"/>
              <a:t/>
            </a:r>
            <a:br>
              <a:rPr lang="en-US" altLang="en-US" sz="4000" b="1" i="1" smtClean="0"/>
            </a:br>
            <a:r>
              <a:rPr lang="en-US" altLang="en-US" smtClean="0"/>
              <a:t>is an acute bacterial inflammation</a:t>
            </a:r>
            <a:r>
              <a:rPr lang="en-US" altLang="en-US" b="1" i="1" smtClean="0"/>
              <a:t> </a:t>
            </a:r>
            <a:endParaRPr lang="ru-RU" altLang="en-US" i="1" smtClean="0"/>
          </a:p>
        </p:txBody>
      </p:sp>
      <p:sp>
        <p:nvSpPr>
          <p:cNvPr id="79875" name="Rectangle 3"/>
          <p:cNvSpPr>
            <a:spLocks noGrp="1" noChangeArrowheads="1"/>
          </p:cNvSpPr>
          <p:nvPr>
            <p:ph type="body" sz="half" idx="1"/>
          </p:nvPr>
        </p:nvSpPr>
        <p:spPr>
          <a:xfrm>
            <a:off x="0" y="1341438"/>
            <a:ext cx="3348038" cy="5516562"/>
          </a:xfrm>
        </p:spPr>
        <p:txBody>
          <a:bodyPr/>
          <a:lstStyle/>
          <a:p>
            <a:pPr eaLnBrk="1" hangingPunct="1">
              <a:lnSpc>
                <a:spcPct val="80000"/>
              </a:lnSpc>
              <a:buFontTx/>
              <a:buNone/>
            </a:pPr>
            <a:r>
              <a:rPr lang="en-US" altLang="en-US" sz="2400" b="1" i="1" smtClean="0">
                <a:solidFill>
                  <a:srgbClr val="FFC000"/>
                </a:solidFill>
              </a:rPr>
              <a:t>Etiology:</a:t>
            </a:r>
            <a:r>
              <a:rPr lang="en-US" altLang="en-US" sz="2400" smtClean="0"/>
              <a:t> </a:t>
            </a:r>
            <a:r>
              <a:rPr lang="en-US" altLang="en-US" sz="2400" u="sng" smtClean="0"/>
              <a:t>a bacterial pathogen</a:t>
            </a:r>
            <a:r>
              <a:rPr lang="en-US" altLang="en-US" sz="2400" smtClean="0"/>
              <a:t>:</a:t>
            </a:r>
          </a:p>
          <a:p>
            <a:pPr eaLnBrk="1" hangingPunct="1">
              <a:lnSpc>
                <a:spcPct val="80000"/>
              </a:lnSpc>
              <a:buFontTx/>
              <a:buChar char="-"/>
            </a:pPr>
            <a:r>
              <a:rPr lang="en-US" altLang="en-US" sz="2400" smtClean="0"/>
              <a:t>St. aureus, </a:t>
            </a:r>
          </a:p>
          <a:p>
            <a:pPr eaLnBrk="1" hangingPunct="1">
              <a:lnSpc>
                <a:spcPct val="80000"/>
              </a:lnSpc>
              <a:buFontTx/>
              <a:buChar char="-"/>
            </a:pPr>
            <a:r>
              <a:rPr lang="en-US" altLang="en-US" sz="2400" smtClean="0"/>
              <a:t>Str. hemolyticus, </a:t>
            </a:r>
          </a:p>
          <a:p>
            <a:pPr eaLnBrk="1" hangingPunct="1">
              <a:lnSpc>
                <a:spcPct val="80000"/>
              </a:lnSpc>
              <a:buFontTx/>
              <a:buChar char="-"/>
            </a:pPr>
            <a:r>
              <a:rPr lang="en-US" altLang="en-US" sz="2400" smtClean="0"/>
              <a:t>Str. pneumonie, </a:t>
            </a:r>
          </a:p>
          <a:p>
            <a:pPr eaLnBrk="1" hangingPunct="1">
              <a:lnSpc>
                <a:spcPct val="80000"/>
              </a:lnSpc>
              <a:buFontTx/>
              <a:buChar char="-"/>
            </a:pPr>
            <a:r>
              <a:rPr lang="en-US" altLang="en-US" sz="2400" smtClean="0"/>
              <a:t>anaerobic organisms, </a:t>
            </a:r>
          </a:p>
          <a:p>
            <a:pPr eaLnBrk="1" hangingPunct="1">
              <a:lnSpc>
                <a:spcPct val="80000"/>
              </a:lnSpc>
              <a:buFontTx/>
              <a:buChar char="-"/>
            </a:pPr>
            <a:r>
              <a:rPr lang="en-US" altLang="en-US" sz="2400" smtClean="0"/>
              <a:t>E. coli, </a:t>
            </a:r>
          </a:p>
          <a:p>
            <a:pPr eaLnBrk="1" hangingPunct="1">
              <a:lnSpc>
                <a:spcPct val="80000"/>
              </a:lnSpc>
              <a:buFontTx/>
              <a:buChar char="-"/>
            </a:pPr>
            <a:r>
              <a:rPr lang="en-US" altLang="en-US" sz="2400" smtClean="0"/>
              <a:t>coccidiodomycosis. </a:t>
            </a:r>
          </a:p>
          <a:p>
            <a:pPr eaLnBrk="1" hangingPunct="1">
              <a:lnSpc>
                <a:spcPct val="80000"/>
              </a:lnSpc>
              <a:buFontTx/>
              <a:buNone/>
            </a:pPr>
            <a:r>
              <a:rPr lang="en-US" altLang="en-US" sz="2400" u="sng" smtClean="0"/>
              <a:t>Infection</a:t>
            </a:r>
            <a:r>
              <a:rPr lang="en-US" altLang="en-US" sz="2400" smtClean="0"/>
              <a:t> occurs either </a:t>
            </a:r>
          </a:p>
          <a:p>
            <a:pPr eaLnBrk="1" hangingPunct="1">
              <a:lnSpc>
                <a:spcPct val="80000"/>
              </a:lnSpc>
              <a:buFontTx/>
              <a:buChar char="-"/>
            </a:pPr>
            <a:r>
              <a:rPr lang="en-US" altLang="en-US" sz="2400" smtClean="0"/>
              <a:t>secondary to hematogenous or lymphatic spread, </a:t>
            </a:r>
          </a:p>
          <a:p>
            <a:pPr eaLnBrk="1" hangingPunct="1">
              <a:lnSpc>
                <a:spcPct val="80000"/>
              </a:lnSpc>
              <a:buFontTx/>
              <a:buChar char="-"/>
            </a:pPr>
            <a:r>
              <a:rPr lang="en-US" altLang="en-US" sz="2400" smtClean="0"/>
              <a:t>or direct introduction of an infective agent by trauma. </a:t>
            </a:r>
          </a:p>
        </p:txBody>
      </p:sp>
      <p:sp>
        <p:nvSpPr>
          <p:cNvPr id="79876" name="Rectangle 4"/>
          <p:cNvSpPr>
            <a:spLocks noGrp="1" noChangeArrowheads="1"/>
          </p:cNvSpPr>
          <p:nvPr>
            <p:ph type="body" sz="half" idx="2"/>
          </p:nvPr>
        </p:nvSpPr>
        <p:spPr>
          <a:xfrm>
            <a:off x="3492500" y="1196975"/>
            <a:ext cx="5651500" cy="5472113"/>
          </a:xfrm>
        </p:spPr>
        <p:txBody>
          <a:bodyPr/>
          <a:lstStyle/>
          <a:p>
            <a:pPr eaLnBrk="1" hangingPunct="1">
              <a:lnSpc>
                <a:spcPct val="80000"/>
              </a:lnSpc>
              <a:buFontTx/>
              <a:buNone/>
            </a:pPr>
            <a:r>
              <a:rPr lang="en-US" altLang="en-US" sz="2600" b="1" smtClean="0">
                <a:solidFill>
                  <a:srgbClr val="FFC000"/>
                </a:solidFill>
              </a:rPr>
              <a:t>Clinical signs</a:t>
            </a:r>
            <a:r>
              <a:rPr lang="en-US" altLang="en-US" sz="2600" smtClean="0">
                <a:solidFill>
                  <a:srgbClr val="FFC000"/>
                </a:solidFill>
              </a:rPr>
              <a:t>: </a:t>
            </a:r>
            <a:r>
              <a:rPr lang="en-US" altLang="en-US" sz="2600" smtClean="0"/>
              <a:t>fever, chills and other signs of abscess formation. </a:t>
            </a:r>
          </a:p>
          <a:p>
            <a:pPr eaLnBrk="1" hangingPunct="1">
              <a:lnSpc>
                <a:spcPct val="80000"/>
              </a:lnSpc>
              <a:buFontTx/>
              <a:buNone/>
            </a:pPr>
            <a:r>
              <a:rPr lang="en-US" altLang="en-US" sz="2600" smtClean="0"/>
              <a:t>Anterior neck swelling and pain radiating to the ear or mandible.</a:t>
            </a:r>
          </a:p>
          <a:p>
            <a:pPr eaLnBrk="1" hangingPunct="1">
              <a:lnSpc>
                <a:spcPct val="80000"/>
              </a:lnSpc>
              <a:buFontTx/>
              <a:buNone/>
            </a:pPr>
            <a:r>
              <a:rPr lang="en-US" altLang="en-US" sz="2600" i="1" smtClean="0"/>
              <a:t>The physical examination</a:t>
            </a:r>
            <a:r>
              <a:rPr lang="en-US" altLang="en-US" sz="2600" smtClean="0"/>
              <a:t> suggests the presence of an abscess, with erythema of the skin, marked tenderness to palpation, and at times fluctuance.</a:t>
            </a:r>
            <a:endParaRPr lang="ru-RU" altLang="en-US" sz="2600" smtClean="0"/>
          </a:p>
          <a:p>
            <a:pPr eaLnBrk="1" hangingPunct="1">
              <a:lnSpc>
                <a:spcPct val="80000"/>
              </a:lnSpc>
              <a:buFontTx/>
              <a:buNone/>
            </a:pPr>
            <a:r>
              <a:rPr lang="en-US" altLang="en-US" sz="2600" b="1" smtClean="0">
                <a:solidFill>
                  <a:srgbClr val="FFC000"/>
                </a:solidFill>
              </a:rPr>
              <a:t>Laboratory</a:t>
            </a:r>
            <a:r>
              <a:rPr lang="en-US" altLang="en-US" sz="2600" smtClean="0">
                <a:solidFill>
                  <a:srgbClr val="FFC000"/>
                </a:solidFill>
              </a:rPr>
              <a:t>: </a:t>
            </a:r>
          </a:p>
          <a:p>
            <a:pPr eaLnBrk="1" hangingPunct="1">
              <a:lnSpc>
                <a:spcPct val="80000"/>
              </a:lnSpc>
              <a:buFontTx/>
              <a:buNone/>
            </a:pPr>
            <a:r>
              <a:rPr lang="en-US" altLang="en-US" sz="2600" smtClean="0"/>
              <a:t>Leucocytosis with a left shift, </a:t>
            </a:r>
          </a:p>
          <a:p>
            <a:pPr eaLnBrk="1" hangingPunct="1">
              <a:lnSpc>
                <a:spcPct val="80000"/>
              </a:lnSpc>
              <a:buFontTx/>
              <a:buNone/>
            </a:pPr>
            <a:r>
              <a:rPr lang="en-US" altLang="en-US" sz="2600" smtClean="0"/>
              <a:t>increased ESR. </a:t>
            </a:r>
          </a:p>
          <a:p>
            <a:pPr eaLnBrk="1" hangingPunct="1">
              <a:lnSpc>
                <a:spcPct val="80000"/>
              </a:lnSpc>
              <a:buFontTx/>
              <a:buNone/>
            </a:pPr>
            <a:r>
              <a:rPr lang="en-US" altLang="en-US" sz="2600" smtClean="0"/>
              <a:t>Thyroid hormone concentrations in blood are normal, although hyperthyroxinemia has been reported</a:t>
            </a:r>
            <a:endParaRPr lang="uk-UA" altLang="en-US" sz="260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107950" y="188913"/>
            <a:ext cx="3178175" cy="687387"/>
          </a:xfrm>
        </p:spPr>
        <p:txBody>
          <a:bodyPr/>
          <a:lstStyle/>
          <a:p>
            <a:pPr eaLnBrk="1" hangingPunct="1"/>
            <a:r>
              <a:rPr lang="en-US" altLang="en-US" sz="4000" b="1" smtClean="0"/>
              <a:t>Treatment</a:t>
            </a:r>
            <a:endParaRPr lang="ru-RU" altLang="en-US" sz="4000" b="1" smtClean="0"/>
          </a:p>
        </p:txBody>
      </p:sp>
      <p:sp>
        <p:nvSpPr>
          <p:cNvPr id="50179" name="Rectangle 3"/>
          <p:cNvSpPr>
            <a:spLocks noGrp="1" noChangeArrowheads="1"/>
          </p:cNvSpPr>
          <p:nvPr>
            <p:ph type="body" idx="1"/>
          </p:nvPr>
        </p:nvSpPr>
        <p:spPr>
          <a:xfrm>
            <a:off x="3119438" y="260350"/>
            <a:ext cx="6011862" cy="5761038"/>
          </a:xfrm>
        </p:spPr>
        <p:txBody>
          <a:bodyPr/>
          <a:lstStyle/>
          <a:p>
            <a:pPr eaLnBrk="1" hangingPunct="1">
              <a:lnSpc>
                <a:spcPct val="90000"/>
              </a:lnSpc>
              <a:buFontTx/>
              <a:buChar char="-"/>
              <a:defRPr/>
            </a:pPr>
            <a:r>
              <a:rPr lang="en-US" sz="3200" dirty="0" smtClean="0"/>
              <a:t>Patient should be treated at surgical department. </a:t>
            </a:r>
          </a:p>
          <a:p>
            <a:pPr eaLnBrk="1" hangingPunct="1">
              <a:lnSpc>
                <a:spcPct val="90000"/>
              </a:lnSpc>
              <a:buFontTx/>
              <a:buChar char="-"/>
              <a:defRPr/>
            </a:pPr>
            <a:r>
              <a:rPr lang="en-US" sz="3200" dirty="0" smtClean="0"/>
              <a:t>Parental antibiotics should be administered according to the  specific pathogen. </a:t>
            </a:r>
          </a:p>
          <a:p>
            <a:pPr eaLnBrk="1" hangingPunct="1">
              <a:lnSpc>
                <a:spcPct val="90000"/>
              </a:lnSpc>
              <a:buFontTx/>
              <a:buChar char="-"/>
              <a:defRPr/>
            </a:pPr>
            <a:r>
              <a:rPr lang="en-US" sz="3200" dirty="0" smtClean="0"/>
              <a:t>If </a:t>
            </a:r>
            <a:r>
              <a:rPr lang="en-US" sz="3200" dirty="0" err="1" smtClean="0"/>
              <a:t>fluctuance</a:t>
            </a:r>
            <a:r>
              <a:rPr lang="en-US" sz="3200" dirty="0" smtClean="0"/>
              <a:t> is present, incision and drainage might be required. </a:t>
            </a:r>
          </a:p>
          <a:p>
            <a:pPr eaLnBrk="1" hangingPunct="1">
              <a:lnSpc>
                <a:spcPct val="90000"/>
              </a:lnSpc>
              <a:buFontTx/>
              <a:buChar char="-"/>
              <a:defRPr/>
            </a:pPr>
            <a:r>
              <a:rPr lang="en-US" sz="3200" dirty="0" smtClean="0"/>
              <a:t>Bacterial thyroiditis must be treated early and aggressively, since abscess formation can occasionally dissect downward into the mediastinum</a:t>
            </a:r>
            <a:r>
              <a:rPr lang="en-US" sz="2800" dirty="0" smtClean="0"/>
              <a:t>. </a:t>
            </a:r>
          </a:p>
          <a:p>
            <a:pPr marL="0" indent="0" eaLnBrk="1" hangingPunct="1">
              <a:lnSpc>
                <a:spcPct val="90000"/>
              </a:lnSpc>
              <a:buFontTx/>
              <a:buNone/>
              <a:defRPr/>
            </a:pPr>
            <a:endParaRPr lang="ru-RU" sz="2800" dirty="0"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179388" y="188913"/>
            <a:ext cx="8532812" cy="2232025"/>
          </a:xfrm>
        </p:spPr>
        <p:txBody>
          <a:bodyPr/>
          <a:lstStyle/>
          <a:p>
            <a:pPr eaLnBrk="1" hangingPunct="1"/>
            <a:r>
              <a:rPr lang="en-US" altLang="en-US" sz="4000" b="1" smtClean="0"/>
              <a:t>Subacute thyroiditis</a:t>
            </a:r>
            <a:r>
              <a:rPr lang="en-US" altLang="en-US" sz="4000" b="1" i="1" smtClean="0"/>
              <a:t> </a:t>
            </a:r>
            <a:br>
              <a:rPr lang="en-US" altLang="en-US" sz="4000" b="1" i="1" smtClean="0"/>
            </a:br>
            <a:r>
              <a:rPr lang="en-US" altLang="en-US" smtClean="0"/>
              <a:t>an acute inflammatory disease of the thyroid probably caused by a virus with a destruction of thyrocytes</a:t>
            </a:r>
            <a:endParaRPr lang="ru-RU" altLang="en-US" smtClean="0"/>
          </a:p>
        </p:txBody>
      </p:sp>
      <p:sp>
        <p:nvSpPr>
          <p:cNvPr id="81923" name="Rectangle 3"/>
          <p:cNvSpPr>
            <a:spLocks noGrp="1" noChangeArrowheads="1"/>
          </p:cNvSpPr>
          <p:nvPr>
            <p:ph type="body" idx="1"/>
          </p:nvPr>
        </p:nvSpPr>
        <p:spPr>
          <a:xfrm>
            <a:off x="5219700" y="2997200"/>
            <a:ext cx="3467100" cy="3344863"/>
          </a:xfrm>
        </p:spPr>
        <p:txBody>
          <a:bodyPr/>
          <a:lstStyle/>
          <a:p>
            <a:pPr eaLnBrk="1" hangingPunct="1"/>
            <a:r>
              <a:rPr lang="en-US" altLang="en-US" sz="2800" b="1" smtClean="0"/>
              <a:t>subacute granulamatous thyroiditis;</a:t>
            </a:r>
          </a:p>
          <a:p>
            <a:pPr eaLnBrk="1" hangingPunct="1"/>
            <a:r>
              <a:rPr lang="en-US" altLang="en-US" sz="2800" b="1" smtClean="0"/>
              <a:t>subacute lymphocytous thyroiditis.</a:t>
            </a:r>
            <a:endParaRPr lang="ru-RU" altLang="en-US" sz="2800" b="1" smtClean="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30163" y="4763"/>
            <a:ext cx="7956550" cy="720725"/>
          </a:xfrm>
        </p:spPr>
        <p:txBody>
          <a:bodyPr/>
          <a:lstStyle/>
          <a:p>
            <a:pPr eaLnBrk="1" hangingPunct="1"/>
            <a:r>
              <a:rPr lang="en-US" altLang="en-US" sz="4000" b="1" smtClean="0"/>
              <a:t>Subacute thyroiditis</a:t>
            </a:r>
            <a:endParaRPr lang="ru-RU" altLang="en-US" sz="4000" b="1" smtClean="0"/>
          </a:p>
        </p:txBody>
      </p:sp>
      <p:sp>
        <p:nvSpPr>
          <p:cNvPr id="82947" name="Rectangle 3"/>
          <p:cNvSpPr>
            <a:spLocks noGrp="1" noChangeArrowheads="1"/>
          </p:cNvSpPr>
          <p:nvPr>
            <p:ph type="body" sz="half" idx="1"/>
          </p:nvPr>
        </p:nvSpPr>
        <p:spPr>
          <a:xfrm>
            <a:off x="0" y="908050"/>
            <a:ext cx="3563938" cy="5949950"/>
          </a:xfrm>
        </p:spPr>
        <p:txBody>
          <a:bodyPr/>
          <a:lstStyle/>
          <a:p>
            <a:pPr eaLnBrk="1" hangingPunct="1">
              <a:lnSpc>
                <a:spcPct val="80000"/>
              </a:lnSpc>
              <a:buFontTx/>
              <a:buNone/>
            </a:pPr>
            <a:r>
              <a:rPr lang="en-US" altLang="en-US" sz="2600" b="1" smtClean="0">
                <a:solidFill>
                  <a:srgbClr val="FFC000"/>
                </a:solidFill>
              </a:rPr>
              <a:t>Etiology</a:t>
            </a:r>
          </a:p>
          <a:p>
            <a:pPr eaLnBrk="1" hangingPunct="1">
              <a:lnSpc>
                <a:spcPct val="80000"/>
              </a:lnSpc>
              <a:buFontTx/>
              <a:buChar char="-"/>
            </a:pPr>
            <a:r>
              <a:rPr lang="en-US" altLang="en-US" sz="2600" smtClean="0"/>
              <a:t>Coxsackie virus</a:t>
            </a:r>
          </a:p>
          <a:p>
            <a:pPr eaLnBrk="1" hangingPunct="1">
              <a:lnSpc>
                <a:spcPct val="80000"/>
              </a:lnSpc>
              <a:buFontTx/>
              <a:buChar char="-"/>
            </a:pPr>
            <a:r>
              <a:rPr lang="en-US" altLang="en-US" sz="2600" smtClean="0"/>
              <a:t>Adenovirus</a:t>
            </a:r>
          </a:p>
          <a:p>
            <a:pPr eaLnBrk="1" hangingPunct="1">
              <a:lnSpc>
                <a:spcPct val="80000"/>
              </a:lnSpc>
              <a:buFontTx/>
              <a:buChar char="-"/>
            </a:pPr>
            <a:r>
              <a:rPr lang="en-US" altLang="en-US" sz="2600" smtClean="0"/>
              <a:t>Mumps</a:t>
            </a:r>
          </a:p>
          <a:p>
            <a:pPr eaLnBrk="1" hangingPunct="1">
              <a:lnSpc>
                <a:spcPct val="80000"/>
              </a:lnSpc>
              <a:buFontTx/>
              <a:buChar char="-"/>
            </a:pPr>
            <a:r>
              <a:rPr lang="en-US" altLang="en-US" sz="2600" smtClean="0"/>
              <a:t>Echovirus</a:t>
            </a:r>
          </a:p>
          <a:p>
            <a:pPr eaLnBrk="1" hangingPunct="1">
              <a:lnSpc>
                <a:spcPct val="80000"/>
              </a:lnSpc>
              <a:buFontTx/>
              <a:buChar char="-"/>
            </a:pPr>
            <a:r>
              <a:rPr lang="en-US" altLang="en-US" sz="2600" smtClean="0"/>
              <a:t>Influenza</a:t>
            </a:r>
          </a:p>
          <a:p>
            <a:pPr eaLnBrk="1" hangingPunct="1">
              <a:lnSpc>
                <a:spcPct val="80000"/>
              </a:lnSpc>
              <a:buFontTx/>
              <a:buChar char="-"/>
            </a:pPr>
            <a:r>
              <a:rPr lang="en-US" altLang="en-US" sz="2600" smtClean="0"/>
              <a:t>Epstein-Barr viruses</a:t>
            </a:r>
          </a:p>
          <a:p>
            <a:pPr eaLnBrk="1" hangingPunct="1">
              <a:lnSpc>
                <a:spcPct val="80000"/>
              </a:lnSpc>
              <a:buFontTx/>
              <a:buNone/>
            </a:pPr>
            <a:r>
              <a:rPr lang="en-US" altLang="en-US" sz="2600" smtClean="0"/>
              <a:t>A genetic predisposition is likely because of the association of HLA-BW 35 histocompatibility antigens</a:t>
            </a:r>
            <a:r>
              <a:rPr lang="en-US" altLang="en-US" sz="2000" smtClean="0"/>
              <a:t>.</a:t>
            </a:r>
            <a:endParaRPr lang="ru-RU" altLang="en-US" sz="2000" smtClean="0"/>
          </a:p>
        </p:txBody>
      </p:sp>
      <p:sp>
        <p:nvSpPr>
          <p:cNvPr id="82948" name="Rectangle 4"/>
          <p:cNvSpPr>
            <a:spLocks noGrp="1" noChangeArrowheads="1"/>
          </p:cNvSpPr>
          <p:nvPr>
            <p:ph type="body" sz="half" idx="2"/>
          </p:nvPr>
        </p:nvSpPr>
        <p:spPr>
          <a:xfrm>
            <a:off x="3492500" y="765175"/>
            <a:ext cx="5651500" cy="6092825"/>
          </a:xfrm>
        </p:spPr>
        <p:txBody>
          <a:bodyPr/>
          <a:lstStyle/>
          <a:p>
            <a:pPr eaLnBrk="1" hangingPunct="1">
              <a:lnSpc>
                <a:spcPct val="80000"/>
              </a:lnSpc>
              <a:buFontTx/>
              <a:buNone/>
            </a:pPr>
            <a:r>
              <a:rPr lang="en-US" altLang="en-US" b="1" smtClean="0">
                <a:solidFill>
                  <a:srgbClr val="FFC000"/>
                </a:solidFill>
              </a:rPr>
              <a:t>Clinical signs</a:t>
            </a:r>
            <a:r>
              <a:rPr lang="en-US" altLang="en-US" sz="2200" b="1" smtClean="0">
                <a:solidFill>
                  <a:srgbClr val="FFC000"/>
                </a:solidFill>
              </a:rPr>
              <a:t> </a:t>
            </a:r>
          </a:p>
          <a:p>
            <a:pPr eaLnBrk="1" hangingPunct="1">
              <a:lnSpc>
                <a:spcPct val="80000"/>
              </a:lnSpc>
              <a:buFontTx/>
              <a:buChar char="-"/>
            </a:pPr>
            <a:r>
              <a:rPr lang="en-US" altLang="en-US" sz="2300" smtClean="0"/>
              <a:t>unilateral anterior neck pain, often associated with unilateral radiation of pain to the ear or mandible. </a:t>
            </a:r>
          </a:p>
          <a:p>
            <a:pPr eaLnBrk="1" hangingPunct="1">
              <a:lnSpc>
                <a:spcPct val="80000"/>
              </a:lnSpc>
              <a:buFontTx/>
              <a:buChar char="-"/>
            </a:pPr>
            <a:r>
              <a:rPr lang="en-US" altLang="en-US" sz="2300" smtClean="0"/>
              <a:t>Pain is often proceeded by a few weeks prodrome of myalgias, low-grade fever, malaise and sore throat. </a:t>
            </a:r>
          </a:p>
          <a:p>
            <a:pPr eaLnBrk="1" hangingPunct="1">
              <a:lnSpc>
                <a:spcPct val="80000"/>
              </a:lnSpc>
              <a:buFontTx/>
              <a:buChar char="-"/>
            </a:pPr>
            <a:r>
              <a:rPr lang="en-US" altLang="en-US" sz="2300" smtClean="0"/>
              <a:t>Dysphagia</a:t>
            </a:r>
          </a:p>
          <a:p>
            <a:pPr eaLnBrk="1" hangingPunct="1">
              <a:lnSpc>
                <a:spcPct val="80000"/>
              </a:lnSpc>
              <a:buFontTx/>
              <a:buChar char="-"/>
            </a:pPr>
            <a:r>
              <a:rPr lang="en-US" altLang="en-US" sz="2300" smtClean="0"/>
              <a:t>Symptoms of hyperthyroidism</a:t>
            </a:r>
            <a:r>
              <a:rPr lang="en-US" altLang="en-US" sz="2200" smtClean="0"/>
              <a:t> </a:t>
            </a:r>
          </a:p>
          <a:p>
            <a:pPr eaLnBrk="1" hangingPunct="1">
              <a:lnSpc>
                <a:spcPct val="80000"/>
              </a:lnSpc>
              <a:buFontTx/>
              <a:buNone/>
            </a:pPr>
            <a:r>
              <a:rPr lang="en-US" altLang="en-US" i="1" smtClean="0">
                <a:solidFill>
                  <a:srgbClr val="FFC000"/>
                </a:solidFill>
              </a:rPr>
              <a:t>Physical examination</a:t>
            </a:r>
            <a:r>
              <a:rPr lang="en-US" altLang="en-US" sz="2200" i="1" smtClean="0"/>
              <a:t>:</a:t>
            </a:r>
            <a:r>
              <a:rPr lang="en-US" altLang="en-US" sz="2200" smtClean="0"/>
              <a:t> </a:t>
            </a:r>
            <a:r>
              <a:rPr lang="en-US" altLang="en-US" sz="2300" smtClean="0"/>
              <a:t>an exquisitely tender, very hard, nodular enlargement, which is most often unilateral. </a:t>
            </a:r>
          </a:p>
          <a:p>
            <a:pPr eaLnBrk="1" hangingPunct="1">
              <a:lnSpc>
                <a:spcPct val="80000"/>
              </a:lnSpc>
              <a:buFontTx/>
              <a:buChar char="-"/>
            </a:pPr>
            <a:r>
              <a:rPr lang="en-US" altLang="en-US" sz="2300" smtClean="0"/>
              <a:t>Tenderness is often so extreme that palpation is limited. </a:t>
            </a:r>
          </a:p>
          <a:p>
            <a:pPr eaLnBrk="1" hangingPunct="1">
              <a:lnSpc>
                <a:spcPct val="80000"/>
              </a:lnSpc>
              <a:buFontTx/>
              <a:buChar char="-"/>
            </a:pPr>
            <a:r>
              <a:rPr lang="en-US" altLang="en-US" sz="2300" smtClean="0"/>
              <a:t>Tachycardia, a widened pulse pressure, warm skin and diaphoresis are also observed when hyperthyroidism is present.</a:t>
            </a:r>
            <a:endParaRPr lang="uk-UA" altLang="en-US" sz="230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11113" y="-171450"/>
            <a:ext cx="9144000" cy="777875"/>
          </a:xfrm>
        </p:spPr>
        <p:txBody>
          <a:bodyPr/>
          <a:lstStyle/>
          <a:p>
            <a:pPr eaLnBrk="1" hangingPunct="1"/>
            <a:r>
              <a:rPr lang="en-US" altLang="en-US" sz="4000" b="1" smtClean="0"/>
              <a:t>Subacute thyroiditis</a:t>
            </a:r>
            <a:endParaRPr lang="uk-UA" altLang="en-US" sz="4000" b="1" smtClean="0"/>
          </a:p>
        </p:txBody>
      </p:sp>
      <p:sp>
        <p:nvSpPr>
          <p:cNvPr id="83971" name="Rectangle 3"/>
          <p:cNvSpPr>
            <a:spLocks noGrp="1" noChangeArrowheads="1"/>
          </p:cNvSpPr>
          <p:nvPr>
            <p:ph type="body" idx="1"/>
          </p:nvPr>
        </p:nvSpPr>
        <p:spPr>
          <a:xfrm>
            <a:off x="0" y="692150"/>
            <a:ext cx="9144000" cy="6165850"/>
          </a:xfrm>
        </p:spPr>
        <p:txBody>
          <a:bodyPr/>
          <a:lstStyle/>
          <a:p>
            <a:pPr eaLnBrk="1" hangingPunct="1">
              <a:lnSpc>
                <a:spcPct val="80000"/>
              </a:lnSpc>
            </a:pPr>
            <a:r>
              <a:rPr lang="en-US" altLang="en-US" sz="2600" b="1" i="1" smtClean="0">
                <a:solidFill>
                  <a:srgbClr val="FFC000"/>
                </a:solidFill>
              </a:rPr>
              <a:t>Laboratory findings</a:t>
            </a:r>
          </a:p>
          <a:p>
            <a:pPr eaLnBrk="1" hangingPunct="1">
              <a:lnSpc>
                <a:spcPct val="80000"/>
              </a:lnSpc>
              <a:buFontTx/>
              <a:buChar char="-"/>
            </a:pPr>
            <a:r>
              <a:rPr lang="en-US" altLang="en-US" smtClean="0"/>
              <a:t>Early in the disease we can find an increase in T4, a decrease in RAI uptake (often 0), leucocytosis and a high ESR. </a:t>
            </a:r>
          </a:p>
          <a:p>
            <a:pPr eaLnBrk="1" hangingPunct="1">
              <a:lnSpc>
                <a:spcPct val="80000"/>
              </a:lnSpc>
              <a:buFontTx/>
              <a:buChar char="-"/>
            </a:pPr>
            <a:r>
              <a:rPr lang="en-US" altLang="en-US" smtClean="0"/>
              <a:t>After a several weeks, the T4, is decreased and the RAI uptake remains low. </a:t>
            </a:r>
          </a:p>
          <a:p>
            <a:pPr eaLnBrk="1" hangingPunct="1">
              <a:lnSpc>
                <a:spcPct val="80000"/>
              </a:lnSpc>
              <a:buFontTx/>
              <a:buChar char="-"/>
            </a:pPr>
            <a:r>
              <a:rPr lang="en-US" altLang="en-US" smtClean="0"/>
              <a:t>Full recovery is the rule; rarely, patients may become hypothyroid.</a:t>
            </a:r>
            <a:endParaRPr lang="ru-RU" altLang="en-US" smtClean="0"/>
          </a:p>
          <a:p>
            <a:pPr eaLnBrk="1" hangingPunct="1">
              <a:lnSpc>
                <a:spcPct val="80000"/>
              </a:lnSpc>
            </a:pPr>
            <a:r>
              <a:rPr lang="en-US" altLang="en-US" sz="2600" b="1" i="1" smtClean="0">
                <a:solidFill>
                  <a:srgbClr val="FFC000"/>
                </a:solidFill>
              </a:rPr>
              <a:t>Treatment</a:t>
            </a:r>
          </a:p>
          <a:p>
            <a:pPr eaLnBrk="1" hangingPunct="1">
              <a:lnSpc>
                <a:spcPct val="80000"/>
              </a:lnSpc>
              <a:buFontTx/>
              <a:buNone/>
            </a:pPr>
            <a:r>
              <a:rPr lang="en-US" altLang="en-US" smtClean="0"/>
              <a:t>- An acute phase lasts from 4-8 weeks, during which treatment is symptomatic (aspirin 600 mg q 3-4 h, prednisolone 10-20 mg orally tid; after 1 week prednisolone can be tapered by 5 mg every 2-3 days; thus glucocorticoids are usually not required for longer than several weeks. </a:t>
            </a:r>
          </a:p>
          <a:p>
            <a:pPr eaLnBrk="1" hangingPunct="1">
              <a:lnSpc>
                <a:spcPct val="80000"/>
              </a:lnSpc>
              <a:buFontTx/>
              <a:buChar char="-"/>
            </a:pPr>
            <a:r>
              <a:rPr lang="en-US" altLang="en-US" smtClean="0"/>
              <a:t>Symptomatic therapy due to the phase (hyperthyroid – anrithyroid drugs, beta-blockers, hypothyroid – thyroid hormone replacement (levothyroxine 100-150 mkg/day). </a:t>
            </a:r>
          </a:p>
          <a:p>
            <a:pPr eaLnBrk="1" hangingPunct="1">
              <a:lnSpc>
                <a:spcPct val="80000"/>
              </a:lnSpc>
            </a:pPr>
            <a:r>
              <a:rPr lang="en-US" altLang="en-US" smtClean="0"/>
              <a:t>Following the hypothyroid phase recovery occurs, and the normal histologic features and secretory capacity of the thyroid are restored.</a:t>
            </a:r>
            <a:endParaRPr lang="uk-UA" altLang="en-US" i="1"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4" descr="http://images.radiopaedia.org/images/1784259/e5956508fe461ee0cf9261283a446e_big_gallery.jpg"/>
          <p:cNvPicPr>
            <a:picLocks noChangeAspect="1" noChangeArrowheads="1"/>
          </p:cNvPicPr>
          <p:nvPr/>
        </p:nvPicPr>
        <p:blipFill>
          <a:blip r:embed="rId2">
            <a:extLst>
              <a:ext uri="{28A0092B-C50C-407E-A947-70E740481C1C}">
                <a14:useLocalDpi xmlns:a14="http://schemas.microsoft.com/office/drawing/2010/main" val="0"/>
              </a:ext>
            </a:extLst>
          </a:blip>
          <a:srcRect t="9001" r="23392"/>
          <a:stretch>
            <a:fillRect/>
          </a:stretch>
        </p:blipFill>
        <p:spPr bwMode="auto">
          <a:xfrm>
            <a:off x="4546600" y="0"/>
            <a:ext cx="4597400" cy="409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Прямоугольник 3"/>
          <p:cNvSpPr>
            <a:spLocks noChangeArrowheads="1"/>
          </p:cNvSpPr>
          <p:nvPr/>
        </p:nvSpPr>
        <p:spPr bwMode="auto">
          <a:xfrm>
            <a:off x="0" y="5876925"/>
            <a:ext cx="9144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a:t>Ultrasound of the right lobe of the thyroid demonstrates an ill-defined irregular region of heterogeneous hypoechogenicity without elevation of flow on Colour Doppler examination </a:t>
            </a:r>
            <a:endParaRPr lang="ru-RU" altLang="en-US" sz="2000"/>
          </a:p>
        </p:txBody>
      </p:sp>
      <p:pic>
        <p:nvPicPr>
          <p:cNvPr id="84996" name="Picture 2" descr="http://images.radiopaedia.org/images/1784270/d91ab7ccc8f16dedc49e0ff886c148_big_galle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2875"/>
            <a:ext cx="536416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0" y="188913"/>
            <a:ext cx="6516688" cy="1439862"/>
          </a:xfrm>
        </p:spPr>
        <p:txBody>
          <a:bodyPr/>
          <a:lstStyle/>
          <a:p>
            <a:pPr eaLnBrk="1" hangingPunct="1"/>
            <a:r>
              <a:rPr lang="en-US" altLang="en-US" b="1" smtClean="0"/>
              <a:t>Chronic thyroiditis</a:t>
            </a:r>
            <a:r>
              <a:rPr lang="en-US" altLang="en-US" u="sng" smtClean="0"/>
              <a:t/>
            </a:r>
            <a:br>
              <a:rPr lang="en-US" altLang="en-US" u="sng" smtClean="0"/>
            </a:br>
            <a:r>
              <a:rPr lang="en-US" altLang="en-US" u="sng" smtClean="0"/>
              <a:t>Hashimoto thyroiditis (chronic lymphocytic thyroiditis) HT</a:t>
            </a:r>
            <a:endParaRPr lang="uk-UA" altLang="en-US" i="1" smtClean="0"/>
          </a:p>
        </p:txBody>
      </p:sp>
      <p:sp>
        <p:nvSpPr>
          <p:cNvPr id="86019" name="Rectangle 3"/>
          <p:cNvSpPr>
            <a:spLocks noGrp="1" noChangeArrowheads="1"/>
          </p:cNvSpPr>
          <p:nvPr>
            <p:ph type="body" sz="half" idx="1"/>
          </p:nvPr>
        </p:nvSpPr>
        <p:spPr>
          <a:xfrm>
            <a:off x="0" y="1557338"/>
            <a:ext cx="9144000" cy="5300662"/>
          </a:xfrm>
        </p:spPr>
        <p:txBody>
          <a:bodyPr/>
          <a:lstStyle/>
          <a:p>
            <a:pPr eaLnBrk="1" hangingPunct="1"/>
            <a:r>
              <a:rPr lang="en-US" altLang="en-US" b="1" smtClean="0"/>
              <a:t>HT is an organ - specific autoimmune</a:t>
            </a:r>
          </a:p>
          <a:p>
            <a:pPr eaLnBrk="1" hangingPunct="1">
              <a:buFontTx/>
              <a:buNone/>
            </a:pPr>
            <a:r>
              <a:rPr lang="en-US" altLang="en-US" b="1" smtClean="0"/>
              <a:t> disorder, a chronic inflammation of </a:t>
            </a:r>
          </a:p>
          <a:p>
            <a:pPr eaLnBrk="1" hangingPunct="1">
              <a:buFontTx/>
              <a:buNone/>
            </a:pPr>
            <a:r>
              <a:rPr lang="en-US" altLang="en-US" b="1" smtClean="0"/>
              <a:t>the thyroid with lymphocytic infiltration </a:t>
            </a:r>
          </a:p>
          <a:p>
            <a:pPr eaLnBrk="1" hangingPunct="1">
              <a:buFontTx/>
              <a:buNone/>
            </a:pPr>
            <a:r>
              <a:rPr lang="en-US" altLang="en-US" b="1" smtClean="0"/>
              <a:t>of the gland generally though to be</a:t>
            </a:r>
          </a:p>
          <a:p>
            <a:pPr eaLnBrk="1" hangingPunct="1">
              <a:buFontTx/>
              <a:buNone/>
            </a:pPr>
            <a:r>
              <a:rPr lang="en-US" altLang="en-US" b="1" smtClean="0"/>
              <a:t> caused by autoimmune factors.</a:t>
            </a:r>
          </a:p>
          <a:p>
            <a:pPr eaLnBrk="1" hangingPunct="1">
              <a:buFontTx/>
              <a:buNone/>
            </a:pPr>
            <a:r>
              <a:rPr lang="en-US" altLang="en-US" b="1" smtClean="0"/>
              <a:t>It is more prevalent (8:1) in woman than men and is most frequent between the ages of 30 and 50 . </a:t>
            </a:r>
          </a:p>
          <a:p>
            <a:pPr eaLnBrk="1" hangingPunct="1">
              <a:buFontTx/>
              <a:buNone/>
            </a:pPr>
            <a:r>
              <a:rPr lang="en-US" altLang="en-US" b="1" smtClean="0"/>
              <a:t>A family history of thyroid disorders is common, and incidence is increased in patients with chromosomal disorders, including Turners, Down and Klinefelters syndromes. </a:t>
            </a:r>
          </a:p>
          <a:p>
            <a:pPr eaLnBrk="1" hangingPunct="1">
              <a:buFontTx/>
              <a:buNone/>
            </a:pPr>
            <a:r>
              <a:rPr lang="en-US" altLang="en-US" b="1" smtClean="0"/>
              <a:t>Histologic studies reveal extensive infiltration of lymphocytes in the thyroid.</a:t>
            </a:r>
            <a:endParaRPr lang="uk-UA" altLang="en-US" b="1" smtClean="0"/>
          </a:p>
        </p:txBody>
      </p:sp>
      <p:pic>
        <p:nvPicPr>
          <p:cNvPr id="86020" name="Picture 4" descr="Без имени-10"/>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97638" y="0"/>
            <a:ext cx="2646362" cy="3716338"/>
          </a:xfr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179388" y="404813"/>
            <a:ext cx="2401887" cy="981075"/>
          </a:xfrm>
        </p:spPr>
        <p:txBody>
          <a:bodyPr/>
          <a:lstStyle/>
          <a:p>
            <a:pPr eaLnBrk="1" hangingPunct="1"/>
            <a:r>
              <a:rPr lang="en-US" altLang="en-US" b="1" smtClean="0"/>
              <a:t>Clinical </a:t>
            </a:r>
            <a:br>
              <a:rPr lang="en-US" altLang="en-US" b="1" smtClean="0"/>
            </a:br>
            <a:r>
              <a:rPr lang="en-US" altLang="en-US" b="1" smtClean="0"/>
              <a:t>features</a:t>
            </a:r>
            <a:endParaRPr lang="ru-RU" altLang="en-US" b="1" smtClean="0"/>
          </a:p>
        </p:txBody>
      </p:sp>
      <p:sp>
        <p:nvSpPr>
          <p:cNvPr id="87043" name="Rectangle 3"/>
          <p:cNvSpPr>
            <a:spLocks noGrp="1" noChangeArrowheads="1"/>
          </p:cNvSpPr>
          <p:nvPr>
            <p:ph type="body" idx="1"/>
          </p:nvPr>
        </p:nvSpPr>
        <p:spPr>
          <a:xfrm>
            <a:off x="1835150" y="260350"/>
            <a:ext cx="7296150" cy="5805488"/>
          </a:xfrm>
        </p:spPr>
        <p:txBody>
          <a:bodyPr/>
          <a:lstStyle/>
          <a:p>
            <a:pPr algn="just" eaLnBrk="1" hangingPunct="1">
              <a:lnSpc>
                <a:spcPct val="80000"/>
              </a:lnSpc>
              <a:buFontTx/>
              <a:buNone/>
            </a:pPr>
            <a:r>
              <a:rPr lang="en-US" altLang="en-US" sz="2800" smtClean="0"/>
              <a:t>   </a:t>
            </a:r>
            <a:r>
              <a:rPr lang="en-US" altLang="en-US" sz="2600" smtClean="0"/>
              <a:t>HT is characterized by a wide spectrum of clinical features, ranging from no symptoms and the presence of small goiter to frank myxedema.</a:t>
            </a:r>
          </a:p>
          <a:p>
            <a:pPr algn="just" eaLnBrk="1" hangingPunct="1">
              <a:lnSpc>
                <a:spcPct val="80000"/>
              </a:lnSpc>
              <a:buFontTx/>
              <a:buChar char="-"/>
            </a:pPr>
            <a:r>
              <a:rPr lang="en-US" altLang="en-US" sz="2600" smtClean="0"/>
              <a:t>sensation of tightness in the area of the anterior neck </a:t>
            </a:r>
          </a:p>
          <a:p>
            <a:pPr algn="just" eaLnBrk="1" hangingPunct="1">
              <a:lnSpc>
                <a:spcPct val="80000"/>
              </a:lnSpc>
              <a:buFontTx/>
              <a:buChar char="-"/>
            </a:pPr>
            <a:r>
              <a:rPr lang="en-US" altLang="en-US" sz="2600" smtClean="0"/>
              <a:t>mild dysphagia. </a:t>
            </a:r>
          </a:p>
          <a:p>
            <a:pPr algn="just" eaLnBrk="1" hangingPunct="1">
              <a:lnSpc>
                <a:spcPct val="80000"/>
              </a:lnSpc>
              <a:buFontTx/>
              <a:buNone/>
            </a:pPr>
            <a:r>
              <a:rPr lang="en-US" altLang="en-US" sz="2600" smtClean="0"/>
              <a:t>   </a:t>
            </a:r>
            <a:r>
              <a:rPr lang="en-US" altLang="en-US" sz="2600" smtClean="0">
                <a:solidFill>
                  <a:srgbClr val="FFC000"/>
                </a:solidFill>
              </a:rPr>
              <a:t>Physical examination </a:t>
            </a:r>
            <a:r>
              <a:rPr lang="en-US" altLang="en-US" sz="2600" smtClean="0"/>
              <a:t>usually discloses a symmetrically enlarged, very firm goiter, a smooth or knobby consistency. Occasionally patients present with a single thyroid nodule.</a:t>
            </a:r>
          </a:p>
          <a:p>
            <a:pPr algn="just" eaLnBrk="1" hangingPunct="1">
              <a:lnSpc>
                <a:spcPct val="80000"/>
              </a:lnSpc>
              <a:buFontTx/>
              <a:buNone/>
            </a:pPr>
            <a:r>
              <a:rPr lang="en-US" altLang="en-US" sz="2600" smtClean="0"/>
              <a:t>   A small group of patients have a form of HT termed primary idiopathic hypothyroidism, goiter is usually absent in this group (atrophic form of HT).</a:t>
            </a:r>
          </a:p>
          <a:p>
            <a:pPr algn="just" eaLnBrk="1" hangingPunct="1">
              <a:lnSpc>
                <a:spcPct val="80000"/>
              </a:lnSpc>
              <a:buFontTx/>
              <a:buNone/>
            </a:pPr>
            <a:r>
              <a:rPr lang="en-US" altLang="en-US" sz="2600" smtClean="0"/>
              <a:t>   Yet a small subset of patients(probably 2-4%) present with hyperthyroidism and have so-called hashitoxicosis (hypertrophy form of HT).</a:t>
            </a:r>
            <a:endParaRPr lang="ru-RU" altLang="en-US" sz="2600" smtClean="0"/>
          </a:p>
          <a:p>
            <a:pPr eaLnBrk="1" hangingPunct="1">
              <a:lnSpc>
                <a:spcPct val="80000"/>
              </a:lnSpc>
              <a:buFontTx/>
              <a:buNone/>
            </a:pPr>
            <a:endParaRPr lang="ru-RU" altLang="en-US" sz="2600" smtClean="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179388" y="0"/>
            <a:ext cx="8229600" cy="647700"/>
          </a:xfrm>
        </p:spPr>
        <p:txBody>
          <a:bodyPr/>
          <a:lstStyle/>
          <a:p>
            <a:pPr eaLnBrk="1" hangingPunct="1"/>
            <a:r>
              <a:rPr lang="en-US" altLang="en-US" sz="4000" b="1" smtClean="0"/>
              <a:t>L</a:t>
            </a:r>
            <a:r>
              <a:rPr lang="ru-RU" altLang="en-US" sz="4000" b="1" smtClean="0"/>
              <a:t>aboratory findings</a:t>
            </a:r>
          </a:p>
        </p:txBody>
      </p:sp>
      <p:sp>
        <p:nvSpPr>
          <p:cNvPr id="88067" name="Rectangle 3"/>
          <p:cNvSpPr>
            <a:spLocks noGrp="1" noChangeArrowheads="1"/>
          </p:cNvSpPr>
          <p:nvPr>
            <p:ph type="body" sz="half" idx="1"/>
          </p:nvPr>
        </p:nvSpPr>
        <p:spPr>
          <a:xfrm>
            <a:off x="0" y="765175"/>
            <a:ext cx="8748713" cy="5832475"/>
          </a:xfrm>
        </p:spPr>
        <p:txBody>
          <a:bodyPr/>
          <a:lstStyle/>
          <a:p>
            <a:pPr marL="609600" indent="-609600" algn="just" eaLnBrk="1" hangingPunct="1">
              <a:lnSpc>
                <a:spcPct val="90000"/>
              </a:lnSpc>
              <a:buFontTx/>
              <a:buAutoNum type="arabicPeriod"/>
            </a:pPr>
            <a:r>
              <a:rPr lang="en-US" altLang="en-US" sz="2800" smtClean="0"/>
              <a:t>early in the disease - high titers of antithyroid (antimicrosomal) antibodies. Late in the disease, the patient develops hypothyroidism with a decreased in T4,T3  and antibodies in this stage are usually no longer detectable; </a:t>
            </a:r>
          </a:p>
          <a:p>
            <a:pPr marL="609600" indent="-609600" algn="just" eaLnBrk="1" hangingPunct="1">
              <a:lnSpc>
                <a:spcPct val="90000"/>
              </a:lnSpc>
              <a:buFontTx/>
              <a:buAutoNum type="arabicPeriod"/>
            </a:pPr>
            <a:r>
              <a:rPr lang="en-US" altLang="en-US" sz="2800" smtClean="0"/>
              <a:t>the thyroid scan typically shows a irregular pattern of iodine uptake;</a:t>
            </a:r>
          </a:p>
          <a:p>
            <a:pPr marL="609600" indent="-609600" algn="just" eaLnBrk="1" hangingPunct="1">
              <a:lnSpc>
                <a:spcPct val="90000"/>
              </a:lnSpc>
              <a:buFontTx/>
              <a:buAutoNum type="arabicPeriod"/>
            </a:pPr>
            <a:r>
              <a:rPr lang="en-US" altLang="en-US" sz="2800" smtClean="0"/>
              <a:t>fine-needle biopsy of </a:t>
            </a:r>
          </a:p>
          <a:p>
            <a:pPr marL="609600" indent="-609600" algn="just" eaLnBrk="1" hangingPunct="1">
              <a:lnSpc>
                <a:spcPct val="90000"/>
              </a:lnSpc>
              <a:buFontTx/>
              <a:buNone/>
            </a:pPr>
            <a:r>
              <a:rPr lang="en-US" altLang="en-US" sz="2800" smtClean="0"/>
              <a:t>	the nodule or enlarging</a:t>
            </a:r>
          </a:p>
          <a:p>
            <a:pPr marL="609600" indent="-609600" algn="just" eaLnBrk="1" hangingPunct="1">
              <a:lnSpc>
                <a:spcPct val="90000"/>
              </a:lnSpc>
              <a:buFontTx/>
              <a:buNone/>
            </a:pPr>
            <a:r>
              <a:rPr lang="en-US" altLang="en-US" sz="2800" smtClean="0"/>
              <a:t>	 area	should be done</a:t>
            </a:r>
          </a:p>
          <a:p>
            <a:pPr marL="609600" indent="-609600" algn="just" eaLnBrk="1" hangingPunct="1">
              <a:lnSpc>
                <a:spcPct val="90000"/>
              </a:lnSpc>
              <a:buFontTx/>
              <a:buNone/>
            </a:pPr>
            <a:r>
              <a:rPr lang="en-US" altLang="en-US" sz="2800" smtClean="0"/>
              <a:t> 	to rule out a </a:t>
            </a:r>
          </a:p>
          <a:p>
            <a:pPr marL="609600" indent="-609600" algn="just" eaLnBrk="1" hangingPunct="1">
              <a:lnSpc>
                <a:spcPct val="90000"/>
              </a:lnSpc>
              <a:buFontTx/>
              <a:buNone/>
            </a:pPr>
            <a:r>
              <a:rPr lang="en-US" altLang="en-US" sz="2800" smtClean="0"/>
              <a:t>	coexistent neoplasm. </a:t>
            </a:r>
            <a:endParaRPr lang="ru-RU" altLang="en-US" sz="2800" smtClean="0"/>
          </a:p>
        </p:txBody>
      </p:sp>
      <p:pic>
        <p:nvPicPr>
          <p:cNvPr id="88068" name="Picture 4" descr="Без имени-9"/>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16463" y="4076700"/>
            <a:ext cx="4038600" cy="2582863"/>
          </a:xfrm>
          <a:noFill/>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Прямоугольник 2"/>
          <p:cNvSpPr>
            <a:spLocks noChangeArrowheads="1"/>
          </p:cNvSpPr>
          <p:nvPr/>
        </p:nvSpPr>
        <p:spPr bwMode="auto">
          <a:xfrm>
            <a:off x="465138" y="234950"/>
            <a:ext cx="22669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b="1"/>
              <a:t>US of thyroid gland</a:t>
            </a:r>
          </a:p>
        </p:txBody>
      </p:sp>
      <p:pic>
        <p:nvPicPr>
          <p:cNvPr id="89091" name="Picture 4" descr="http://images.radiopaedia.org/images/557262/08926d4edcad6fee17c6ee66362f10_big_galle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0"/>
            <a:ext cx="600075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2" name="Picture 2" descr="http://images.radiopaedia.org/images/557261/5ea52afb3ec4c14f6a6b237e0d0011_big_galle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9138"/>
            <a:ext cx="5905500" cy="363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70538"/>
            <a:ext cx="8569325"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0" y="0"/>
            <a:ext cx="9144000" cy="908050"/>
          </a:xfrm>
        </p:spPr>
        <p:txBody>
          <a:bodyPr/>
          <a:lstStyle/>
          <a:p>
            <a:pPr eaLnBrk="1" hangingPunct="1"/>
            <a:r>
              <a:rPr lang="en-US" altLang="en-US" sz="4000" b="1" smtClean="0"/>
              <a:t>Treatment</a:t>
            </a:r>
            <a:endParaRPr lang="ru-RU" altLang="en-US" sz="4000" b="1" smtClean="0"/>
          </a:p>
        </p:txBody>
      </p:sp>
      <p:sp>
        <p:nvSpPr>
          <p:cNvPr id="90115" name="Rectangle 3"/>
          <p:cNvSpPr>
            <a:spLocks noGrp="1" noChangeArrowheads="1"/>
          </p:cNvSpPr>
          <p:nvPr>
            <p:ph type="body" idx="1"/>
          </p:nvPr>
        </p:nvSpPr>
        <p:spPr>
          <a:xfrm>
            <a:off x="2771775" y="333375"/>
            <a:ext cx="6227763" cy="6524625"/>
          </a:xfrm>
        </p:spPr>
        <p:txBody>
          <a:bodyPr/>
          <a:lstStyle/>
          <a:p>
            <a:pPr algn="just" eaLnBrk="1" hangingPunct="1">
              <a:buFont typeface="Wingdings" panose="05000000000000000000" pitchFamily="2" charset="2"/>
              <a:buChar char="Ø"/>
            </a:pPr>
            <a:r>
              <a:rPr lang="en-US" altLang="en-US" sz="2800" smtClean="0"/>
              <a:t>lifelong replacement with thyroid hormone to correct and prevent hypothyroidism. The average oral replacement dose with L-thyroxine is 100 to 150 mkg/day;</a:t>
            </a:r>
          </a:p>
          <a:p>
            <a:pPr algn="just" eaLnBrk="1" hangingPunct="1">
              <a:buFont typeface="Wingdings" panose="05000000000000000000" pitchFamily="2" charset="2"/>
              <a:buChar char="Ø"/>
            </a:pPr>
            <a:r>
              <a:rPr lang="en-US" altLang="en-US" sz="2800" smtClean="0"/>
              <a:t>glucocorticoids have been reported to be effective in HT when true is a rapidly enlarging goiter associating with pressure symptoms;</a:t>
            </a:r>
          </a:p>
          <a:p>
            <a:pPr algn="just" eaLnBrk="1" hangingPunct="1">
              <a:buFont typeface="Wingdings" panose="05000000000000000000" pitchFamily="2" charset="2"/>
              <a:buChar char="Ø"/>
            </a:pPr>
            <a:r>
              <a:rPr lang="en-US" altLang="en-US" sz="2800" smtClean="0"/>
              <a:t>s</a:t>
            </a:r>
            <a:r>
              <a:rPr lang="ru-RU" altLang="en-US" sz="2800" smtClean="0"/>
              <a:t>ymptomatic therapy</a:t>
            </a:r>
            <a:endParaRPr lang="en-US" altLang="en-US" sz="2800" smtClean="0"/>
          </a:p>
          <a:p>
            <a:pPr algn="just" eaLnBrk="1" hangingPunct="1">
              <a:buFont typeface="Wingdings" panose="05000000000000000000" pitchFamily="2" charset="2"/>
              <a:buChar char="Ø"/>
            </a:pPr>
            <a:r>
              <a:rPr lang="en-US" altLang="en-US" sz="2800" smtClean="0"/>
              <a:t>surgery in case of compression of neck organs and suspicion on malignant tumors (thyroidectomy</a:t>
            </a:r>
            <a:r>
              <a:rPr lang="en-US" altLang="en-US" smtClean="0"/>
              <a:t>)</a:t>
            </a:r>
            <a:endParaRPr lang="ru-RU" altLang="en-US" smtClean="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0" y="0"/>
            <a:ext cx="9144000" cy="908050"/>
          </a:xfrm>
        </p:spPr>
        <p:txBody>
          <a:bodyPr/>
          <a:lstStyle/>
          <a:p>
            <a:pPr eaLnBrk="1" hangingPunct="1"/>
            <a:r>
              <a:rPr lang="en-US" altLang="en-US" sz="4000" b="1" smtClean="0"/>
              <a:t>Riedel's Thyroiditis </a:t>
            </a:r>
            <a:endParaRPr lang="ru-RU" altLang="en-US" sz="4000" b="1" smtClean="0"/>
          </a:p>
        </p:txBody>
      </p:sp>
      <p:sp>
        <p:nvSpPr>
          <p:cNvPr id="91139" name="Rectangle 3"/>
          <p:cNvSpPr>
            <a:spLocks noGrp="1" noChangeArrowheads="1"/>
          </p:cNvSpPr>
          <p:nvPr>
            <p:ph type="body" idx="1"/>
          </p:nvPr>
        </p:nvSpPr>
        <p:spPr>
          <a:xfrm>
            <a:off x="2627313" y="1557338"/>
            <a:ext cx="6300787" cy="4319587"/>
          </a:xfrm>
        </p:spPr>
        <p:txBody>
          <a:bodyPr/>
          <a:lstStyle/>
          <a:p>
            <a:pPr marL="0" indent="0" algn="just" eaLnBrk="1" hangingPunct="1">
              <a:buFontTx/>
              <a:buNone/>
            </a:pPr>
            <a:r>
              <a:rPr lang="en-US" altLang="en-US" sz="3200" b="1" smtClean="0"/>
              <a:t>Invasive fibrous Riedel's thyroiditis (synonyms – Riedel's goiter, "woody" goiter) is the extremely rare pathology, which consist of 0,005 % of persons undergone the surgery for different thyroid lesions. The disease described by Riedel in 1894 and 1897, occurs mainly in males.</a:t>
            </a:r>
            <a:endParaRPr lang="ru-RU" altLang="en-US" sz="3200" b="1"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0" y="0"/>
            <a:ext cx="9144000" cy="908050"/>
          </a:xfrm>
        </p:spPr>
        <p:txBody>
          <a:bodyPr/>
          <a:lstStyle/>
          <a:p>
            <a:pPr eaLnBrk="1" hangingPunct="1"/>
            <a:r>
              <a:rPr lang="en-US" altLang="en-US" sz="4000" b="1" smtClean="0"/>
              <a:t>Riedel's Thyroiditis </a:t>
            </a:r>
            <a:endParaRPr lang="ru-RU" altLang="en-US" sz="4000" b="1" smtClean="0"/>
          </a:p>
        </p:txBody>
      </p:sp>
      <p:sp>
        <p:nvSpPr>
          <p:cNvPr id="92163" name="Rectangle 3"/>
          <p:cNvSpPr>
            <a:spLocks noGrp="1" noChangeArrowheads="1"/>
          </p:cNvSpPr>
          <p:nvPr>
            <p:ph type="body" idx="1"/>
          </p:nvPr>
        </p:nvSpPr>
        <p:spPr>
          <a:xfrm>
            <a:off x="2627313" y="1125538"/>
            <a:ext cx="6300787" cy="5543550"/>
          </a:xfrm>
        </p:spPr>
        <p:txBody>
          <a:bodyPr/>
          <a:lstStyle/>
          <a:p>
            <a:pPr algn="just"/>
            <a:r>
              <a:rPr lang="en-US" altLang="en-US" sz="2800" smtClean="0"/>
              <a:t>The </a:t>
            </a:r>
            <a:r>
              <a:rPr lang="en-US" altLang="en-US" sz="2800" smtClean="0">
                <a:solidFill>
                  <a:srgbClr val="FFC000"/>
                </a:solidFill>
              </a:rPr>
              <a:t>etiology</a:t>
            </a:r>
            <a:r>
              <a:rPr lang="en-US" altLang="en-US" sz="2800" smtClean="0"/>
              <a:t> of the disease is still unknown. </a:t>
            </a:r>
          </a:p>
          <a:p>
            <a:pPr algn="just"/>
            <a:r>
              <a:rPr lang="en-US" altLang="en-US" sz="2800" smtClean="0"/>
              <a:t>There is the hypothesis that the Riedel's thyroiditis is the similar to such diseases, as idiopathic fibrous mediastinitis, sclerosing cholangitis and retrobulbar fibrosis. </a:t>
            </a:r>
          </a:p>
          <a:p>
            <a:pPr algn="just"/>
            <a:r>
              <a:rPr lang="en-US" altLang="en-US" sz="2800" smtClean="0"/>
              <a:t>It gives the suggestion that can be the manifestation of one disease. </a:t>
            </a:r>
          </a:p>
          <a:p>
            <a:pPr algn="just"/>
            <a:r>
              <a:rPr lang="en-US" altLang="en-US" sz="2800" smtClean="0"/>
              <a:t>Some authors suggest its infectious origin, though there are no reliable findings. </a:t>
            </a:r>
            <a:endParaRPr lang="ru-RU" altLang="en-US" sz="2800"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82550" y="0"/>
            <a:ext cx="9144000" cy="792163"/>
          </a:xfrm>
        </p:spPr>
        <p:txBody>
          <a:bodyPr/>
          <a:lstStyle/>
          <a:p>
            <a:pPr eaLnBrk="1" hangingPunct="1"/>
            <a:r>
              <a:rPr lang="en-US" altLang="en-US" sz="3600" b="1" smtClean="0"/>
              <a:t>Riedel's Thyroiditis Clinical Symptoms </a:t>
            </a:r>
            <a:endParaRPr lang="ru-RU" altLang="en-US" sz="3600" b="1" smtClean="0"/>
          </a:p>
        </p:txBody>
      </p:sp>
      <p:sp>
        <p:nvSpPr>
          <p:cNvPr id="93187" name="Rectangle 3"/>
          <p:cNvSpPr>
            <a:spLocks noGrp="1" noChangeArrowheads="1"/>
          </p:cNvSpPr>
          <p:nvPr>
            <p:ph type="body" idx="1"/>
          </p:nvPr>
        </p:nvSpPr>
        <p:spPr>
          <a:xfrm>
            <a:off x="4564063" y="3068638"/>
            <a:ext cx="4284662" cy="3240087"/>
          </a:xfrm>
        </p:spPr>
        <p:txBody>
          <a:bodyPr/>
          <a:lstStyle/>
          <a:p>
            <a:r>
              <a:rPr lang="en-US" altLang="en-US" sz="2800" b="1" smtClean="0"/>
              <a:t>goiter</a:t>
            </a:r>
          </a:p>
          <a:p>
            <a:r>
              <a:rPr lang="en-US" altLang="en-US" sz="2800" b="1" smtClean="0"/>
              <a:t> dysphagia </a:t>
            </a:r>
          </a:p>
          <a:p>
            <a:r>
              <a:rPr lang="en-US" altLang="en-US" sz="2800" b="1" smtClean="0"/>
              <a:t>difficult respiration </a:t>
            </a:r>
          </a:p>
          <a:p>
            <a:r>
              <a:rPr lang="en-US" altLang="en-US" sz="2800" b="1" smtClean="0"/>
              <a:t>changes of a vote quality (chestvoice) down to aphonia </a:t>
            </a:r>
          </a:p>
        </p:txBody>
      </p:sp>
      <p:sp>
        <p:nvSpPr>
          <p:cNvPr id="93188" name="Rectangle 3"/>
          <p:cNvSpPr txBox="1">
            <a:spLocks noChangeArrowheads="1"/>
          </p:cNvSpPr>
          <p:nvPr/>
        </p:nvSpPr>
        <p:spPr bwMode="auto">
          <a:xfrm>
            <a:off x="150813" y="1052513"/>
            <a:ext cx="8640762" cy="1152525"/>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spcBef>
                <a:spcPct val="20000"/>
              </a:spcBef>
              <a:buClr>
                <a:schemeClr val="tx1"/>
              </a:buClr>
              <a:buSzPct val="100000"/>
            </a:pPr>
            <a:r>
              <a:rPr lang="en-US" altLang="en-US" sz="2400"/>
              <a:t>The gland becomes of woody or iron consistence, with change of configuration. </a:t>
            </a:r>
          </a:p>
          <a:p>
            <a:pPr algn="just">
              <a:spcBef>
                <a:spcPct val="20000"/>
              </a:spcBef>
              <a:buClr>
                <a:schemeClr val="tx1"/>
              </a:buClr>
              <a:buSzPct val="100000"/>
            </a:pPr>
            <a:r>
              <a:rPr lang="en-US" altLang="en-US" sz="2400"/>
              <a:t>Frequently observed the signs of tracheal and esophageal compression. </a:t>
            </a:r>
            <a:endParaRPr lang="ru-RU" altLang="en-US" sz="240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0"/>
            <a:ext cx="9144000" cy="908050"/>
          </a:xfrm>
        </p:spPr>
        <p:txBody>
          <a:bodyPr/>
          <a:lstStyle/>
          <a:p>
            <a:pPr eaLnBrk="1" hangingPunct="1"/>
            <a:r>
              <a:rPr lang="en-US" altLang="en-US" sz="4000" b="1" smtClean="0"/>
              <a:t>Riedel's Thyroiditis </a:t>
            </a:r>
            <a:endParaRPr lang="ru-RU" altLang="en-US" sz="4000" b="1" smtClean="0"/>
          </a:p>
        </p:txBody>
      </p:sp>
      <p:sp>
        <p:nvSpPr>
          <p:cNvPr id="60419" name="Rectangle 3"/>
          <p:cNvSpPr>
            <a:spLocks noGrp="1" noChangeArrowheads="1"/>
          </p:cNvSpPr>
          <p:nvPr>
            <p:ph type="body" idx="1"/>
          </p:nvPr>
        </p:nvSpPr>
        <p:spPr>
          <a:xfrm>
            <a:off x="2484438" y="1268413"/>
            <a:ext cx="6372225" cy="5473700"/>
          </a:xfrm>
        </p:spPr>
        <p:txBody>
          <a:bodyPr/>
          <a:lstStyle/>
          <a:p>
            <a:pPr algn="just">
              <a:defRPr/>
            </a:pPr>
            <a:r>
              <a:rPr lang="en-US" dirty="0" smtClean="0"/>
              <a:t>The disease is characterized by severe "malignant" course with aggressive growth of a fibrous tissue, which can go on even after thyroid resection and after repeated operations for goiter relapse. </a:t>
            </a:r>
            <a:endParaRPr lang="ru-RU" dirty="0" smtClean="0"/>
          </a:p>
          <a:p>
            <a:pPr algn="just">
              <a:defRPr/>
            </a:pPr>
            <a:r>
              <a:rPr lang="en-US" dirty="0" smtClean="0"/>
              <a:t>The function of the gland commonly preserved, though occasionally the course of disease complicated with hypothyroidism. </a:t>
            </a:r>
            <a:endParaRPr lang="ru-RU" dirty="0" smtClean="0"/>
          </a:p>
          <a:p>
            <a:pPr algn="just">
              <a:defRPr/>
            </a:pPr>
            <a:r>
              <a:rPr lang="en-US" dirty="0" smtClean="0"/>
              <a:t>The most common complication of the disease is compression of organs and tissues of the neck, which results in dysphagia, dyspnea, and vocal changes. </a:t>
            </a:r>
            <a:endParaRPr lang="ru-RU" dirty="0" smtClean="0"/>
          </a:p>
          <a:p>
            <a:pPr marL="0" indent="0" algn="just" eaLnBrk="1" hangingPunct="1">
              <a:buFontTx/>
              <a:buNone/>
              <a:defRPr/>
            </a:pPr>
            <a:endParaRPr lang="ru-RU" b="1" dirty="0" smtClean="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0" y="0"/>
            <a:ext cx="9144000" cy="908050"/>
          </a:xfrm>
        </p:spPr>
        <p:txBody>
          <a:bodyPr/>
          <a:lstStyle/>
          <a:p>
            <a:pPr eaLnBrk="1" hangingPunct="1"/>
            <a:r>
              <a:rPr lang="en-US" altLang="en-US" sz="4000" b="1" smtClean="0"/>
              <a:t>Riedel's Thyroiditis Diagnostics </a:t>
            </a:r>
            <a:endParaRPr lang="ru-RU" altLang="en-US" sz="4000" b="1" smtClean="0"/>
          </a:p>
        </p:txBody>
      </p:sp>
      <p:sp>
        <p:nvSpPr>
          <p:cNvPr id="95235" name="Rectangle 3"/>
          <p:cNvSpPr>
            <a:spLocks noGrp="1" noChangeArrowheads="1"/>
          </p:cNvSpPr>
          <p:nvPr>
            <p:ph type="body" idx="1"/>
          </p:nvPr>
        </p:nvSpPr>
        <p:spPr>
          <a:xfrm>
            <a:off x="3851275" y="1341438"/>
            <a:ext cx="4860925" cy="4319587"/>
          </a:xfrm>
        </p:spPr>
        <p:txBody>
          <a:bodyPr/>
          <a:lstStyle/>
          <a:p>
            <a:pPr marL="457200" indent="-457200">
              <a:buFontTx/>
              <a:buAutoNum type="arabicPeriod"/>
            </a:pPr>
            <a:r>
              <a:rPr lang="en-US" altLang="en-US" sz="2800" b="1" smtClean="0"/>
              <a:t>Physical examination </a:t>
            </a:r>
          </a:p>
          <a:p>
            <a:pPr marL="457200" indent="-457200">
              <a:buFontTx/>
              <a:buAutoNum type="arabicPeriod"/>
            </a:pPr>
            <a:r>
              <a:rPr lang="en-US" altLang="en-US" sz="2800" b="1" smtClean="0"/>
              <a:t>Sonography of thyroid gland</a:t>
            </a:r>
            <a:endParaRPr lang="ru-RU" altLang="en-US" sz="2800" b="1" smtClean="0"/>
          </a:p>
          <a:p>
            <a:pPr marL="457200" indent="-457200">
              <a:buFontTx/>
              <a:buAutoNum type="arabicPeriod"/>
            </a:pPr>
            <a:r>
              <a:rPr lang="en-US" altLang="en-US" sz="2800" b="1" smtClean="0"/>
              <a:t>Scanning of thyroid gland </a:t>
            </a:r>
            <a:endParaRPr lang="ru-RU" altLang="en-US" sz="2800" b="1" smtClean="0"/>
          </a:p>
          <a:p>
            <a:pPr marL="457200" indent="-457200">
              <a:buFontTx/>
              <a:buAutoNum type="arabicPeriod"/>
            </a:pPr>
            <a:r>
              <a:rPr lang="en-US" altLang="en-US" sz="2800" b="1" smtClean="0"/>
              <a:t>Puncture biopsy of thyroid      gland</a:t>
            </a:r>
            <a:endParaRPr lang="ru-RU" altLang="en-US" sz="2800" b="1" smtClean="0"/>
          </a:p>
          <a:p>
            <a:pPr marL="457200" indent="-457200">
              <a:buFontTx/>
              <a:buAutoNum type="arabicPeriod"/>
            </a:pPr>
            <a:r>
              <a:rPr lang="en-US" altLang="en-US" sz="2800" b="1" smtClean="0"/>
              <a:t>Morphological investigation of thyroid tissue during surgical management</a:t>
            </a:r>
            <a:endParaRPr lang="ru-RU" altLang="en-US" sz="2800" b="1" smtClean="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0" y="0"/>
            <a:ext cx="9144000" cy="908050"/>
          </a:xfrm>
        </p:spPr>
        <p:txBody>
          <a:bodyPr/>
          <a:lstStyle/>
          <a:p>
            <a:pPr eaLnBrk="1" hangingPunct="1"/>
            <a:r>
              <a:rPr lang="en-US" altLang="en-US" sz="4000" b="1" smtClean="0"/>
              <a:t>Riedel's Thyroiditis </a:t>
            </a:r>
            <a:endParaRPr lang="ru-RU" altLang="en-US" sz="4000" b="1" smtClean="0"/>
          </a:p>
        </p:txBody>
      </p:sp>
      <p:sp>
        <p:nvSpPr>
          <p:cNvPr id="96259" name="Rectangle 3"/>
          <p:cNvSpPr>
            <a:spLocks noGrp="1" noChangeArrowheads="1"/>
          </p:cNvSpPr>
          <p:nvPr>
            <p:ph type="body" idx="1"/>
          </p:nvPr>
        </p:nvSpPr>
        <p:spPr>
          <a:xfrm>
            <a:off x="2339975" y="981075"/>
            <a:ext cx="6516688" cy="5761038"/>
          </a:xfrm>
        </p:spPr>
        <p:txBody>
          <a:bodyPr/>
          <a:lstStyle/>
          <a:p>
            <a:pPr marL="0" indent="0" algn="just">
              <a:buFontTx/>
              <a:buNone/>
            </a:pPr>
            <a:r>
              <a:rPr lang="en-US" altLang="en-US" smtClean="0"/>
              <a:t>Riedel's thyroiditis is necessary</a:t>
            </a:r>
            <a:r>
              <a:rPr lang="en-US" altLang="en-US" smtClean="0">
                <a:solidFill>
                  <a:srgbClr val="FFC000"/>
                </a:solidFill>
              </a:rPr>
              <a:t> to differentiate with thyroid cancer</a:t>
            </a:r>
            <a:r>
              <a:rPr lang="en-US" altLang="en-US" smtClean="0"/>
              <a:t>. Such sings as nodular character, metastases in lymph nodes of neck and paralysis of recurrent nerves, are characteristic for cancer. Owing to high density of Riedel's thyroiditis a puncture biopsy of the thyroid is usually hardly performed. Thus, it is necessary to carry out </a:t>
            </a:r>
            <a:r>
              <a:rPr lang="en-US" altLang="en-US" smtClean="0">
                <a:solidFill>
                  <a:srgbClr val="FF0000"/>
                </a:solidFill>
              </a:rPr>
              <a:t>intraoperative histological investigation</a:t>
            </a:r>
            <a:r>
              <a:rPr lang="en-US" altLang="en-US" smtClean="0"/>
              <a:t>.</a:t>
            </a:r>
          </a:p>
          <a:p>
            <a:pPr marL="0" indent="0" algn="just">
              <a:buFontTx/>
              <a:buNone/>
            </a:pPr>
            <a:r>
              <a:rPr lang="en-US" altLang="en-US" smtClean="0"/>
              <a:t> </a:t>
            </a:r>
            <a:endParaRPr lang="ru-RU" altLang="en-US" smtClean="0"/>
          </a:p>
          <a:p>
            <a:pPr marL="0" indent="0" algn="just">
              <a:buFontTx/>
              <a:buNone/>
            </a:pPr>
            <a:r>
              <a:rPr lang="en-US" altLang="en-US" smtClean="0"/>
              <a:t>Macroscopically the adhesion of neck muscles with thyroid capsule is observed. The tissue of the gland is grey, with pink foci, according to consistence resemble cartilage and homogeneous on incision. </a:t>
            </a:r>
            <a:endParaRPr lang="ru-RU" altLang="en-US"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0" y="0"/>
            <a:ext cx="9144000" cy="908050"/>
          </a:xfrm>
        </p:spPr>
        <p:txBody>
          <a:bodyPr/>
          <a:lstStyle/>
          <a:p>
            <a:pPr eaLnBrk="1" hangingPunct="1"/>
            <a:r>
              <a:rPr lang="uk-UA" altLang="en-US" sz="4400" b="1" smtClean="0"/>
              <a:t>Лікування тиреоідіту Ріделя</a:t>
            </a:r>
            <a:endParaRPr lang="ru-RU" altLang="en-US" sz="4400" b="1" smtClean="0"/>
          </a:p>
        </p:txBody>
      </p:sp>
      <p:sp>
        <p:nvSpPr>
          <p:cNvPr id="97283" name="Rectangle 3"/>
          <p:cNvSpPr>
            <a:spLocks noGrp="1" noChangeArrowheads="1"/>
          </p:cNvSpPr>
          <p:nvPr>
            <p:ph type="body" idx="1"/>
          </p:nvPr>
        </p:nvSpPr>
        <p:spPr>
          <a:xfrm>
            <a:off x="2843213" y="2708275"/>
            <a:ext cx="5580062" cy="1657350"/>
          </a:xfrm>
        </p:spPr>
        <p:txBody>
          <a:bodyPr/>
          <a:lstStyle/>
          <a:p>
            <a:pPr marL="0" indent="0" algn="just">
              <a:buFontTx/>
              <a:buNone/>
            </a:pPr>
            <a:r>
              <a:rPr lang="uk-UA" altLang="en-US" sz="3400" b="1" smtClean="0"/>
              <a:t>Хірургічне -  - тиреоїдектомія</a:t>
            </a:r>
            <a:endParaRPr lang="en-US" altLang="en-US" sz="3400" b="1" smtClean="0"/>
          </a:p>
          <a:p>
            <a:pPr marL="0" indent="0" algn="just">
              <a:buFontTx/>
              <a:buNone/>
            </a:pPr>
            <a:r>
              <a:rPr lang="en-US" altLang="en-US" sz="3400" smtClean="0"/>
              <a:t> </a:t>
            </a:r>
          </a:p>
          <a:p>
            <a:pPr marL="0" indent="0" algn="just">
              <a:buFontTx/>
              <a:buNone/>
            </a:pPr>
            <a:r>
              <a:rPr lang="en-US" altLang="en-US" sz="3400" smtClean="0"/>
              <a:t> </a:t>
            </a:r>
            <a:endParaRPr lang="ru-RU" altLang="en-US" sz="340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heme/theme1.xml><?xml version="1.0" encoding="utf-8"?>
<a:theme xmlns:a="http://schemas.openxmlformats.org/drawingml/2006/main" name="med_0091_slide">
  <a:themeElements>
    <a:clrScheme name="med_0091_slide 2">
      <a:dk1>
        <a:srgbClr val="7D7D7D"/>
      </a:dk1>
      <a:lt1>
        <a:srgbClr val="FFFFFF"/>
      </a:lt1>
      <a:dk2>
        <a:srgbClr val="00008B"/>
      </a:dk2>
      <a:lt2>
        <a:srgbClr val="FFFFFF"/>
      </a:lt2>
      <a:accent1>
        <a:srgbClr val="A759FF"/>
      </a:accent1>
      <a:accent2>
        <a:srgbClr val="5959FF"/>
      </a:accent2>
      <a:accent3>
        <a:srgbClr val="AAAAC4"/>
      </a:accent3>
      <a:accent4>
        <a:srgbClr val="DADADA"/>
      </a:accent4>
      <a:accent5>
        <a:srgbClr val="D0B5FF"/>
      </a:accent5>
      <a:accent6>
        <a:srgbClr val="5050E7"/>
      </a:accent6>
      <a:hlink>
        <a:srgbClr val="63ABF5"/>
      </a:hlink>
      <a:folHlink>
        <a:srgbClr val="BFBFFF"/>
      </a:folHlink>
    </a:clrScheme>
    <a:fontScheme name="med_0091_slide">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ed_0091_slide 1">
        <a:dk1>
          <a:srgbClr val="7D7D7D"/>
        </a:dk1>
        <a:lt1>
          <a:srgbClr val="FFFFFF"/>
        </a:lt1>
        <a:dk2>
          <a:srgbClr val="00008B"/>
        </a:dk2>
        <a:lt2>
          <a:srgbClr val="FFFFFF"/>
        </a:lt2>
        <a:accent1>
          <a:srgbClr val="0000F7"/>
        </a:accent1>
        <a:accent2>
          <a:srgbClr val="6B6DFF"/>
        </a:accent2>
        <a:accent3>
          <a:srgbClr val="AAAAC4"/>
        </a:accent3>
        <a:accent4>
          <a:srgbClr val="DADADA"/>
        </a:accent4>
        <a:accent5>
          <a:srgbClr val="AAAAFA"/>
        </a:accent5>
        <a:accent6>
          <a:srgbClr val="6062E7"/>
        </a:accent6>
        <a:hlink>
          <a:srgbClr val="9492D6"/>
        </a:hlink>
        <a:folHlink>
          <a:srgbClr val="CACAEB"/>
        </a:folHlink>
      </a:clrScheme>
      <a:clrMap bg1="dk2" tx1="lt1" bg2="dk1" tx2="lt2" accent1="accent1" accent2="accent2" accent3="accent3" accent4="accent4" accent5="accent5" accent6="accent6" hlink="hlink" folHlink="folHlink"/>
    </a:extraClrScheme>
    <a:extraClrScheme>
      <a:clrScheme name="med_0091_slide 2">
        <a:dk1>
          <a:srgbClr val="7D7D7D"/>
        </a:dk1>
        <a:lt1>
          <a:srgbClr val="FFFFFF"/>
        </a:lt1>
        <a:dk2>
          <a:srgbClr val="00008B"/>
        </a:dk2>
        <a:lt2>
          <a:srgbClr val="FFFFFF"/>
        </a:lt2>
        <a:accent1>
          <a:srgbClr val="A759FF"/>
        </a:accent1>
        <a:accent2>
          <a:srgbClr val="5959FF"/>
        </a:accent2>
        <a:accent3>
          <a:srgbClr val="AAAAC4"/>
        </a:accent3>
        <a:accent4>
          <a:srgbClr val="DADADA"/>
        </a:accent4>
        <a:accent5>
          <a:srgbClr val="D0B5FF"/>
        </a:accent5>
        <a:accent6>
          <a:srgbClr val="5050E7"/>
        </a:accent6>
        <a:hlink>
          <a:srgbClr val="63ABF5"/>
        </a:hlink>
        <a:folHlink>
          <a:srgbClr val="BFBFFF"/>
        </a:folHlink>
      </a:clrScheme>
      <a:clrMap bg1="dk2" tx1="lt1" bg2="dk1" tx2="lt2" accent1="accent1" accent2="accent2" accent3="accent3" accent4="accent4" accent5="accent5" accent6="accent6" hlink="hlink" folHlink="folHlink"/>
    </a:extraClrScheme>
    <a:extraClrScheme>
      <a:clrScheme name="med_0091_slide 3">
        <a:dk1>
          <a:srgbClr val="7D7D7D"/>
        </a:dk1>
        <a:lt1>
          <a:srgbClr val="FFFFFF"/>
        </a:lt1>
        <a:dk2>
          <a:srgbClr val="00008B"/>
        </a:dk2>
        <a:lt2>
          <a:srgbClr val="FFFFFF"/>
        </a:lt2>
        <a:accent1>
          <a:srgbClr val="5959FF"/>
        </a:accent1>
        <a:accent2>
          <a:srgbClr val="FFB459"/>
        </a:accent2>
        <a:accent3>
          <a:srgbClr val="AAAAC4"/>
        </a:accent3>
        <a:accent4>
          <a:srgbClr val="DADADA"/>
        </a:accent4>
        <a:accent5>
          <a:srgbClr val="B5B5FF"/>
        </a:accent5>
        <a:accent6>
          <a:srgbClr val="E7A350"/>
        </a:accent6>
        <a:hlink>
          <a:srgbClr val="FFF859"/>
        </a:hlink>
        <a:folHlink>
          <a:srgbClr val="9FE8F9"/>
        </a:folHlink>
      </a:clrScheme>
      <a:clrMap bg1="dk2" tx1="lt1" bg2="dk1" tx2="lt2" accent1="accent1" accent2="accent2" accent3="accent3" accent4="accent4" accent5="accent5" accent6="accent6" hlink="hlink" folHlink="folHlink"/>
    </a:extraClrScheme>
    <a:extraClrScheme>
      <a:clrScheme name="med_0091_slide 4">
        <a:dk1>
          <a:srgbClr val="7D7D7D"/>
        </a:dk1>
        <a:lt1>
          <a:srgbClr val="FFFFFF"/>
        </a:lt1>
        <a:dk2>
          <a:srgbClr val="00008B"/>
        </a:dk2>
        <a:lt2>
          <a:srgbClr val="FFFFFF"/>
        </a:lt2>
        <a:accent1>
          <a:srgbClr val="FF5975"/>
        </a:accent1>
        <a:accent2>
          <a:srgbClr val="5959FF"/>
        </a:accent2>
        <a:accent3>
          <a:srgbClr val="AAAAC4"/>
        </a:accent3>
        <a:accent4>
          <a:srgbClr val="DADADA"/>
        </a:accent4>
        <a:accent5>
          <a:srgbClr val="FFB5BD"/>
        </a:accent5>
        <a:accent6>
          <a:srgbClr val="5050E7"/>
        </a:accent6>
        <a:hlink>
          <a:srgbClr val="A7F561"/>
        </a:hlink>
        <a:folHlink>
          <a:srgbClr val="FFD659"/>
        </a:folHlink>
      </a:clrScheme>
      <a:clrMap bg1="dk2" tx1="lt1" bg2="dk1" tx2="lt2" accent1="accent1" accent2="accent2" accent3="accent3" accent4="accent4" accent5="accent5" accent6="accent6" hlink="hlink" folHlink="folHlink"/>
    </a:extraClrScheme>
    <a:extraClrScheme>
      <a:clrScheme name="med_0091_slide 5">
        <a:dk1>
          <a:srgbClr val="000000"/>
        </a:dk1>
        <a:lt1>
          <a:srgbClr val="FFFFFF"/>
        </a:lt1>
        <a:dk2>
          <a:srgbClr val="000000"/>
        </a:dk2>
        <a:lt2>
          <a:srgbClr val="B2B2B2"/>
        </a:lt2>
        <a:accent1>
          <a:srgbClr val="0000F7"/>
        </a:accent1>
        <a:accent2>
          <a:srgbClr val="6B6DFF"/>
        </a:accent2>
        <a:accent3>
          <a:srgbClr val="FFFFFF"/>
        </a:accent3>
        <a:accent4>
          <a:srgbClr val="000000"/>
        </a:accent4>
        <a:accent5>
          <a:srgbClr val="AAAAFA"/>
        </a:accent5>
        <a:accent6>
          <a:srgbClr val="6062E7"/>
        </a:accent6>
        <a:hlink>
          <a:srgbClr val="9492D6"/>
        </a:hlink>
        <a:folHlink>
          <a:srgbClr val="CACAEB"/>
        </a:folHlink>
      </a:clrScheme>
      <a:clrMap bg1="lt1" tx1="dk1" bg2="lt2" tx2="dk2" accent1="accent1" accent2="accent2" accent3="accent3" accent4="accent4" accent5="accent5" accent6="accent6" hlink="hlink" folHlink="folHlink"/>
    </a:extraClrScheme>
    <a:extraClrScheme>
      <a:clrScheme name="med_0091_slide 6">
        <a:dk1>
          <a:srgbClr val="000000"/>
        </a:dk1>
        <a:lt1>
          <a:srgbClr val="FFFFFF"/>
        </a:lt1>
        <a:dk2>
          <a:srgbClr val="000000"/>
        </a:dk2>
        <a:lt2>
          <a:srgbClr val="B2B2B2"/>
        </a:lt2>
        <a:accent1>
          <a:srgbClr val="A759FF"/>
        </a:accent1>
        <a:accent2>
          <a:srgbClr val="5959FF"/>
        </a:accent2>
        <a:accent3>
          <a:srgbClr val="FFFFFF"/>
        </a:accent3>
        <a:accent4>
          <a:srgbClr val="000000"/>
        </a:accent4>
        <a:accent5>
          <a:srgbClr val="D0B5FF"/>
        </a:accent5>
        <a:accent6>
          <a:srgbClr val="5050E7"/>
        </a:accent6>
        <a:hlink>
          <a:srgbClr val="63ABF5"/>
        </a:hlink>
        <a:folHlink>
          <a:srgbClr val="BFBFFF"/>
        </a:folHlink>
      </a:clrScheme>
      <a:clrMap bg1="lt1" tx1="dk1" bg2="lt2" tx2="dk2" accent1="accent1" accent2="accent2" accent3="accent3" accent4="accent4" accent5="accent5" accent6="accent6" hlink="hlink" folHlink="folHlink"/>
    </a:extraClrScheme>
    <a:extraClrScheme>
      <a:clrScheme name="med_0091_slide 7">
        <a:dk1>
          <a:srgbClr val="000000"/>
        </a:dk1>
        <a:lt1>
          <a:srgbClr val="FFFFFF"/>
        </a:lt1>
        <a:dk2>
          <a:srgbClr val="000000"/>
        </a:dk2>
        <a:lt2>
          <a:srgbClr val="B2B2B2"/>
        </a:lt2>
        <a:accent1>
          <a:srgbClr val="5959FF"/>
        </a:accent1>
        <a:accent2>
          <a:srgbClr val="FFB459"/>
        </a:accent2>
        <a:accent3>
          <a:srgbClr val="FFFFFF"/>
        </a:accent3>
        <a:accent4>
          <a:srgbClr val="000000"/>
        </a:accent4>
        <a:accent5>
          <a:srgbClr val="B5B5FF"/>
        </a:accent5>
        <a:accent6>
          <a:srgbClr val="E7A350"/>
        </a:accent6>
        <a:hlink>
          <a:srgbClr val="FFF859"/>
        </a:hlink>
        <a:folHlink>
          <a:srgbClr val="9FE8F9"/>
        </a:folHlink>
      </a:clrScheme>
      <a:clrMap bg1="lt1" tx1="dk1" bg2="lt2" tx2="dk2" accent1="accent1" accent2="accent2" accent3="accent3" accent4="accent4" accent5="accent5" accent6="accent6" hlink="hlink" folHlink="folHlink"/>
    </a:extraClrScheme>
    <a:extraClrScheme>
      <a:clrScheme name="med_0091_slide 8">
        <a:dk1>
          <a:srgbClr val="000000"/>
        </a:dk1>
        <a:lt1>
          <a:srgbClr val="FFFFFF"/>
        </a:lt1>
        <a:dk2>
          <a:srgbClr val="000000"/>
        </a:dk2>
        <a:lt2>
          <a:srgbClr val="B2B2B2"/>
        </a:lt2>
        <a:accent1>
          <a:srgbClr val="FF5975"/>
        </a:accent1>
        <a:accent2>
          <a:srgbClr val="5959FF"/>
        </a:accent2>
        <a:accent3>
          <a:srgbClr val="FFFFFF"/>
        </a:accent3>
        <a:accent4>
          <a:srgbClr val="000000"/>
        </a:accent4>
        <a:accent5>
          <a:srgbClr val="FFB5BD"/>
        </a:accent5>
        <a:accent6>
          <a:srgbClr val="5050E7"/>
        </a:accent6>
        <a:hlink>
          <a:srgbClr val="A7F561"/>
        </a:hlink>
        <a:folHlink>
          <a:srgbClr val="FFD65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4897</TotalTime>
  <Words>3011</Words>
  <Application>Microsoft Office PowerPoint</Application>
  <PresentationFormat>Экран (4:3)</PresentationFormat>
  <Paragraphs>541</Paragraphs>
  <Slides>89</Slides>
  <Notes>2</Notes>
  <HiddenSlides>0</HiddenSlides>
  <MMClips>1</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89</vt:i4>
      </vt:variant>
    </vt:vector>
  </HeadingPairs>
  <TitlesOfParts>
    <vt:vector size="93" baseType="lpstr">
      <vt:lpstr>Arial</vt:lpstr>
      <vt:lpstr>Wingdings</vt:lpstr>
      <vt:lpstr>Times New Roman</vt:lpstr>
      <vt:lpstr>med_0091_slide</vt:lpstr>
      <vt:lpstr>ЗАХВОРЮВАННЯ ЩИТОПОДІБНОЇ ЗАЛОЗИ</vt:lpstr>
      <vt:lpstr>Анатомія щитоподібної залози</vt:lpstr>
      <vt:lpstr>Анатомія щитоподібної залози</vt:lpstr>
      <vt:lpstr>Кровопостачання:</vt:lpstr>
      <vt:lpstr>Презентация PowerPoint</vt:lpstr>
      <vt:lpstr>Знання анатомічного співвідношення щитоподібної залози, поворотного гортанного нерву та зовншньої гілки верхнього гортанного нерву надзвичайно важливі у хірургічному аспекті!!!   Пошкодження нервів приводить до  порушення фонації порушення дихання ларингоспазм</vt:lpstr>
      <vt:lpstr>Презентация PowerPoint</vt:lpstr>
      <vt:lpstr>Фолікул - структурна та функціональна одиниця щитоподібної залози  </vt:lpstr>
      <vt:lpstr>Синтез гормонів щитоподібної залози залежть від: </vt:lpstr>
      <vt:lpstr>Регуляція синтезу гормонів</vt:lpstr>
      <vt:lpstr>Фізіологічні ефекти гормонів ЩЗ </vt:lpstr>
      <vt:lpstr>Алгоритм обстеження пацієнтів із патологією ЩЗ:</vt:lpstr>
      <vt:lpstr>Алгоритм обстеження пацієнтів із патологією ЩЗ:</vt:lpstr>
      <vt:lpstr>Пальпація ЩЗ</vt:lpstr>
      <vt:lpstr>Презентация PowerPoint</vt:lpstr>
      <vt:lpstr>Алгоритм обстеження пацієнтів із патологією ЩЗ:</vt:lpstr>
      <vt:lpstr>Алгоритм обстеження пацієнтів із патологією ЩЗ:</vt:lpstr>
      <vt:lpstr>Алгоритм обстеження пацієнтів із патологією ЩЗ:</vt:lpstr>
      <vt:lpstr>Алгоритм функціональних тестів  (Clin Lab Med 13:673, 1993) </vt:lpstr>
      <vt:lpstr>Алгоритм обстеження пацієнтів із патологією ЩЗ:</vt:lpstr>
      <vt:lpstr>УСГ ЩЗ</vt:lpstr>
      <vt:lpstr>Вузловий зоб</vt:lpstr>
      <vt:lpstr>Кіста ЩЗ</vt:lpstr>
      <vt:lpstr>Радіоізотопне сканування</vt:lpstr>
      <vt:lpstr>Радіоізотопне сканування</vt:lpstr>
      <vt:lpstr>Radionuclide thyroid scans of normal thyroid gland</vt:lpstr>
      <vt:lpstr>Radionuclide thyroid scans of thyroid gland (багатовузловий зоб)</vt:lpstr>
      <vt:lpstr>Radionuclide thyroid scans of thyroid gland  (Дифузний зоб)</vt:lpstr>
      <vt:lpstr>Radionuclide thyroid scans of thyroid gland (вузловий зоб)</vt:lpstr>
      <vt:lpstr>Загрудинний зоб КТ)</vt:lpstr>
      <vt:lpstr>Загрудинний зоб</vt:lpstr>
      <vt:lpstr>Загрудинний зоб</vt:lpstr>
      <vt:lpstr>Загрудинний зоб</vt:lpstr>
      <vt:lpstr>Деформація трахеї</vt:lpstr>
      <vt:lpstr>„Вузловий зоб” </vt:lpstr>
      <vt:lpstr>Презентация PowerPoint</vt:lpstr>
      <vt:lpstr>Презентация PowerPoint</vt:lpstr>
      <vt:lpstr>Презентация PowerPoint</vt:lpstr>
      <vt:lpstr>Recommended iodine intake </vt:lpstr>
      <vt:lpstr>Класифікація за характером збільшення ЩЗ</vt:lpstr>
      <vt:lpstr>Презентация PowerPoint</vt:lpstr>
      <vt:lpstr>Degrees of thyroid gland enlargement (WHO,  1994)</vt:lpstr>
      <vt:lpstr>Ступені збільшення ЩЗ</vt:lpstr>
      <vt:lpstr>Вузловий зоб ІІІ ст</vt:lpstr>
      <vt:lpstr>Презентация PowerPoint</vt:lpstr>
      <vt:lpstr>Презентация PowerPoint</vt:lpstr>
      <vt:lpstr>Клініка гіпертиреозу</vt:lpstr>
      <vt:lpstr>Клініка гіпотиреозу</vt:lpstr>
      <vt:lpstr>Презентация PowerPoint</vt:lpstr>
      <vt:lpstr>Презентация PowerPoint</vt:lpstr>
      <vt:lpstr>ДИФУЗНИЙ ТОКСИЧНИЙ ЗОБ Graves' disease </vt:lpstr>
      <vt:lpstr>Клінічна тріада ДТЗ:</vt:lpstr>
      <vt:lpstr>Очні симптоми при ДТЗ:</vt:lpstr>
      <vt:lpstr>Очні симптоми при ДТЗ:</vt:lpstr>
      <vt:lpstr>ДТЗ екзофтальм</vt:lpstr>
      <vt:lpstr>Ступені важкості тиреотоксикозу </vt:lpstr>
      <vt:lpstr> Ступені важкості тиреотоксикозу </vt:lpstr>
      <vt:lpstr> Ступені важкості тиреотоксикозу </vt:lpstr>
      <vt:lpstr>Лікування ДТЗ</vt:lpstr>
      <vt:lpstr>Лікування ДТЗ</vt:lpstr>
      <vt:lpstr>Лікування ДТЗ</vt:lpstr>
      <vt:lpstr>3. Хірургічне лікування</vt:lpstr>
      <vt:lpstr>Тиреоїдектомія</vt:lpstr>
      <vt:lpstr>Ускладнення хірургічного лікування</vt:lpstr>
      <vt:lpstr>Ускладнення хірургічного лікування</vt:lpstr>
      <vt:lpstr>Ускладнення хірургічного лікування</vt:lpstr>
      <vt:lpstr>Ускладнення хірургічного лікування:</vt:lpstr>
      <vt:lpstr>Тиреотоксичний криз </vt:lpstr>
      <vt:lpstr>THYROID STORM TREATMENT</vt:lpstr>
      <vt:lpstr>Thyroiditis</vt:lpstr>
      <vt:lpstr>Classification</vt:lpstr>
      <vt:lpstr>Acute thyroiditis is an acute bacterial inflammation </vt:lpstr>
      <vt:lpstr>Treatment</vt:lpstr>
      <vt:lpstr>Subacute thyroiditis  an acute inflammatory disease of the thyroid probably caused by a virus with a destruction of thyrocytes</vt:lpstr>
      <vt:lpstr>Subacute thyroiditis</vt:lpstr>
      <vt:lpstr>Subacute thyroiditis</vt:lpstr>
      <vt:lpstr>Презентация PowerPoint</vt:lpstr>
      <vt:lpstr>Chronic thyroiditis Hashimoto thyroiditis (chronic lymphocytic thyroiditis) HT</vt:lpstr>
      <vt:lpstr>Clinical  features</vt:lpstr>
      <vt:lpstr>Laboratory findings</vt:lpstr>
      <vt:lpstr>Презентация PowerPoint</vt:lpstr>
      <vt:lpstr>Treatment</vt:lpstr>
      <vt:lpstr>Riedel's Thyroiditis </vt:lpstr>
      <vt:lpstr>Riedel's Thyroiditis </vt:lpstr>
      <vt:lpstr>Riedel's Thyroiditis Clinical Symptoms </vt:lpstr>
      <vt:lpstr>Riedel's Thyroiditis </vt:lpstr>
      <vt:lpstr>Riedel's Thyroiditis Diagnostics </vt:lpstr>
      <vt:lpstr>Riedel's Thyroiditis </vt:lpstr>
      <vt:lpstr>Лікування тиреоідіту Ріделя</vt:lpstr>
    </vt:vector>
  </TitlesOfParts>
  <Company>private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home user</dc:creator>
  <cp:lastModifiedBy>Сергей</cp:lastModifiedBy>
  <cp:revision>302</cp:revision>
  <dcterms:created xsi:type="dcterms:W3CDTF">2008-10-18T17:18:14Z</dcterms:created>
  <dcterms:modified xsi:type="dcterms:W3CDTF">2023-09-26T07:56:13Z</dcterms:modified>
</cp:coreProperties>
</file>