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88"/>
  </p:notesMasterIdLst>
  <p:sldIdLst>
    <p:sldId id="361" r:id="rId2"/>
    <p:sldId id="427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435" r:id="rId11"/>
    <p:sldId id="436" r:id="rId12"/>
    <p:sldId id="437" r:id="rId13"/>
    <p:sldId id="438" r:id="rId14"/>
    <p:sldId id="439" r:id="rId15"/>
    <p:sldId id="440" r:id="rId16"/>
    <p:sldId id="441" r:id="rId17"/>
    <p:sldId id="442" r:id="rId18"/>
    <p:sldId id="443" r:id="rId19"/>
    <p:sldId id="444" r:id="rId20"/>
    <p:sldId id="307" r:id="rId21"/>
    <p:sldId id="302" r:id="rId22"/>
    <p:sldId id="303" r:id="rId23"/>
    <p:sldId id="327" r:id="rId24"/>
    <p:sldId id="328" r:id="rId25"/>
    <p:sldId id="366" r:id="rId26"/>
    <p:sldId id="367" r:id="rId27"/>
    <p:sldId id="368" r:id="rId28"/>
    <p:sldId id="369" r:id="rId29"/>
    <p:sldId id="370" r:id="rId30"/>
    <p:sldId id="371" r:id="rId31"/>
    <p:sldId id="372" r:id="rId32"/>
    <p:sldId id="373" r:id="rId33"/>
    <p:sldId id="374" r:id="rId34"/>
    <p:sldId id="375" r:id="rId35"/>
    <p:sldId id="376" r:id="rId36"/>
    <p:sldId id="377" r:id="rId37"/>
    <p:sldId id="378" r:id="rId38"/>
    <p:sldId id="379" r:id="rId39"/>
    <p:sldId id="380" r:id="rId40"/>
    <p:sldId id="381" r:id="rId41"/>
    <p:sldId id="382" r:id="rId42"/>
    <p:sldId id="383" r:id="rId43"/>
    <p:sldId id="384" r:id="rId44"/>
    <p:sldId id="385" r:id="rId45"/>
    <p:sldId id="386" r:id="rId46"/>
    <p:sldId id="387" r:id="rId47"/>
    <p:sldId id="388" r:id="rId48"/>
    <p:sldId id="389" r:id="rId49"/>
    <p:sldId id="390" r:id="rId50"/>
    <p:sldId id="364" r:id="rId51"/>
    <p:sldId id="365" r:id="rId52"/>
    <p:sldId id="391" r:id="rId53"/>
    <p:sldId id="392" r:id="rId54"/>
    <p:sldId id="393" r:id="rId55"/>
    <p:sldId id="394" r:id="rId56"/>
    <p:sldId id="395" r:id="rId57"/>
    <p:sldId id="396" r:id="rId58"/>
    <p:sldId id="397" r:id="rId59"/>
    <p:sldId id="398" r:id="rId60"/>
    <p:sldId id="399" r:id="rId61"/>
    <p:sldId id="400" r:id="rId62"/>
    <p:sldId id="401" r:id="rId63"/>
    <p:sldId id="402" r:id="rId64"/>
    <p:sldId id="403" r:id="rId65"/>
    <p:sldId id="404" r:id="rId66"/>
    <p:sldId id="405" r:id="rId67"/>
    <p:sldId id="406" r:id="rId68"/>
    <p:sldId id="407" r:id="rId69"/>
    <p:sldId id="408" r:id="rId70"/>
    <p:sldId id="409" r:id="rId71"/>
    <p:sldId id="410" r:id="rId72"/>
    <p:sldId id="411" r:id="rId73"/>
    <p:sldId id="412" r:id="rId74"/>
    <p:sldId id="413" r:id="rId75"/>
    <p:sldId id="414" r:id="rId76"/>
    <p:sldId id="415" r:id="rId77"/>
    <p:sldId id="416" r:id="rId78"/>
    <p:sldId id="417" r:id="rId79"/>
    <p:sldId id="418" r:id="rId80"/>
    <p:sldId id="419" r:id="rId81"/>
    <p:sldId id="420" r:id="rId82"/>
    <p:sldId id="421" r:id="rId83"/>
    <p:sldId id="422" r:id="rId84"/>
    <p:sldId id="423" r:id="rId85"/>
    <p:sldId id="424" r:id="rId86"/>
    <p:sldId id="425" r:id="rId8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1E4"/>
    <a:srgbClr val="FE0000"/>
    <a:srgbClr val="CCFFFF"/>
    <a:srgbClr val="FFFF99"/>
    <a:srgbClr val="3333FF"/>
    <a:srgbClr val="FF1775"/>
    <a:srgbClr val="0000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43" autoAdjust="0"/>
  </p:normalViewPr>
  <p:slideViewPr>
    <p:cSldViewPr>
      <p:cViewPr varScale="1">
        <p:scale>
          <a:sx n="109" d="100"/>
          <a:sy n="109" d="100"/>
        </p:scale>
        <p:origin x="870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47019D76-58E6-43BE-BF2F-888574E5CF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0511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7112-50F2-4EE2-A588-ACB1375B4C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28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DC0F-55D9-41F0-B4A9-F622F5A02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92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95B1F-202E-4B31-A6FF-7EE5D39467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43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26E1-7256-40FC-B55B-85646C21DB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9252-B842-4A3E-B16C-641358403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56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ABC91-7A4A-4549-B1A3-57B108E70C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4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B84B-644F-45A8-A40F-C15E2F9F0C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124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864B-EDBF-45B4-90E9-DCF621C5B4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259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DCA5-668A-43AE-8485-BBE9F850EF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783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31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25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032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64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123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492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3E238-84D2-47E3-B2DE-31D6786D79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17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954C-2F56-4A86-AB55-0A6BB8618E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7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9F0460D-08DD-4AA5-9BB4-502A103AB0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203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8D85FA1-D492-401D-81A4-DA04D659B7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61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0690B57-E7A0-47C2-B20B-9FDA1F0E36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78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17DCCA4-7F94-4F0F-B7BE-4C5C6A748BD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0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F3CEA-2E00-4D62-AA32-0C73BBB9C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470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../../video/bilrot2.mpg" TargetMode="External"/><Relationship Id="rId2" Type="http://schemas.openxmlformats.org/officeDocument/2006/relationships/hyperlink" Target="../../video/4er2.mpg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../../video/4er3.mpg" TargetMode="External"/><Relationship Id="rId2" Type="http://schemas.openxmlformats.org/officeDocument/2006/relationships/hyperlink" Target="../../video/st_vag.mpg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2403475"/>
          </a:xfrm>
        </p:spPr>
        <p:txBody>
          <a:bodyPr/>
          <a:lstStyle/>
          <a:p>
            <a:r>
              <a:rPr lang="uk-UA" sz="4800" b="1" i="1" dirty="0" smtClean="0">
                <a:solidFill>
                  <a:srgbClr val="FFFF00"/>
                </a:solidFill>
              </a:rPr>
              <a:t>Ускладнення </a:t>
            </a:r>
            <a:r>
              <a:rPr lang="uk-UA" sz="4800" b="1" i="1" dirty="0">
                <a:solidFill>
                  <a:srgbClr val="FFFF00"/>
                </a:solidFill>
              </a:rPr>
              <a:t>виразкової хвороби шлунку та дванадцятипалої кишки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214313" y="1643063"/>
            <a:ext cx="850106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ru-RU" altLang="en-US" sz="4000" b="1" dirty="0">
                <a:solidFill>
                  <a:srgbClr val="FFFF00"/>
                </a:solidFill>
              </a:rPr>
              <a:t>ВИРАЗКОВА ХВОРОБА ШЛУНКУ </a:t>
            </a:r>
          </a:p>
          <a:p>
            <a:pPr algn="ctr" eaLnBrk="1" hangingPunct="1"/>
            <a:r>
              <a:rPr lang="ru-RU" altLang="en-US" sz="4000" b="1" dirty="0">
                <a:solidFill>
                  <a:srgbClr val="FFFF00"/>
                </a:solidFill>
              </a:rPr>
              <a:t>ТА ДВАНАДЦЯТИПАЛО</a:t>
            </a:r>
            <a:r>
              <a:rPr lang="uk-UA" altLang="en-US" sz="4000" b="1" dirty="0">
                <a:solidFill>
                  <a:srgbClr val="FFFF00"/>
                </a:solidFill>
              </a:rPr>
              <a:t>Ї КИШКИ</a:t>
            </a:r>
            <a:endParaRPr lang="ru-RU" alt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6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354137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b="1" dirty="0" smtClean="0">
                <a:solidFill>
                  <a:srgbClr val="FFFF00"/>
                </a:solidFill>
              </a:rPr>
              <a:t>Фактори, що призводять до розвитку ВХ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0063"/>
            <a:ext cx="8229600" cy="4360862"/>
          </a:xfrm>
        </p:spPr>
        <p:txBody>
          <a:bodyPr/>
          <a:lstStyle/>
          <a:p>
            <a:pPr eaLnBrk="1" hangingPunct="1"/>
            <a:r>
              <a:rPr lang="uk-UA" altLang="en-US" sz="2800" smtClean="0"/>
              <a:t>Інфікування Н.Р</a:t>
            </a:r>
          </a:p>
          <a:p>
            <a:pPr eaLnBrk="1" hangingPunct="1"/>
            <a:r>
              <a:rPr lang="uk-UA" altLang="en-US" sz="2800" smtClean="0"/>
              <a:t>Спадков</a:t>
            </a:r>
            <a:r>
              <a:rPr lang="en-US" altLang="en-US" sz="2800" smtClean="0"/>
              <a:t>i</a:t>
            </a:r>
            <a:r>
              <a:rPr lang="uk-UA" altLang="en-US" sz="2800" smtClean="0"/>
              <a:t>сть</a:t>
            </a:r>
          </a:p>
          <a:p>
            <a:pPr eaLnBrk="1" hangingPunct="1"/>
            <a:r>
              <a:rPr lang="uk-UA" altLang="en-US" sz="2800" smtClean="0"/>
              <a:t>Гострі і хронічні стресові ситуації</a:t>
            </a:r>
          </a:p>
          <a:p>
            <a:pPr eaLnBrk="1" hangingPunct="1"/>
            <a:r>
              <a:rPr lang="uk-UA" altLang="en-US" sz="2800" smtClean="0"/>
              <a:t>Аліментарний фактор</a:t>
            </a:r>
          </a:p>
          <a:p>
            <a:pPr eaLnBrk="1" hangingPunct="1"/>
            <a:r>
              <a:rPr lang="uk-UA" altLang="en-US" sz="2800" smtClean="0"/>
              <a:t>Зловживання алкоголем, кавою, куріння</a:t>
            </a:r>
          </a:p>
          <a:p>
            <a:pPr eaLnBrk="1" hangingPunct="1"/>
            <a:r>
              <a:rPr lang="uk-UA" altLang="en-US" sz="2800" smtClean="0"/>
              <a:t>Вплив лікарських засобів</a:t>
            </a:r>
          </a:p>
        </p:txBody>
      </p:sp>
    </p:spTree>
    <p:extLst>
      <p:ext uri="{BB962C8B-B14F-4D97-AF65-F5344CB8AC3E}">
        <p14:creationId xmlns:p14="http://schemas.microsoft.com/office/powerpoint/2010/main" val="2587005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9312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b="1" dirty="0" smtClean="0">
                <a:solidFill>
                  <a:srgbClr val="FFFF00"/>
                </a:solidFill>
              </a:rPr>
              <a:t>ПАТОГЕНЕЗ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8291512" cy="538162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dirty="0" smtClean="0"/>
              <a:t>          </a:t>
            </a:r>
            <a:r>
              <a:rPr lang="uk-UA" b="1" dirty="0" smtClean="0">
                <a:solidFill>
                  <a:srgbClr val="FF0000"/>
                </a:solidFill>
              </a:rPr>
              <a:t>Агресивні фактори</a:t>
            </a:r>
          </a:p>
          <a:p>
            <a:pPr marL="609600" indent="-609600" eaLnBrk="1" hangingPunct="1">
              <a:lnSpc>
                <a:spcPct val="90000"/>
              </a:lnSpc>
              <a:buSzPct val="80000"/>
              <a:buFontTx/>
              <a:buAutoNum type="arabicPeriod"/>
              <a:defRPr/>
            </a:pPr>
            <a:r>
              <a:rPr lang="uk-UA" sz="2400" dirty="0" smtClean="0"/>
              <a:t> </a:t>
            </a:r>
            <a:r>
              <a:rPr lang="uk-UA" sz="2400" dirty="0" err="1" smtClean="0"/>
              <a:t>Хелікобактерна</a:t>
            </a:r>
            <a:r>
              <a:rPr lang="uk-UA" sz="2400" dirty="0" smtClean="0"/>
              <a:t> інфекція.</a:t>
            </a:r>
          </a:p>
          <a:p>
            <a:pPr marL="609600" indent="-609600" eaLnBrk="1" hangingPunct="1">
              <a:lnSpc>
                <a:spcPct val="90000"/>
              </a:lnSpc>
              <a:buSzPct val="80000"/>
              <a:buFontTx/>
              <a:buAutoNum type="arabicPeriod"/>
              <a:defRPr/>
            </a:pPr>
            <a:r>
              <a:rPr lang="uk-UA" sz="2400" dirty="0" err="1" smtClean="0"/>
              <a:t>Гіперпродукція</a:t>
            </a:r>
            <a:r>
              <a:rPr lang="uk-UA" sz="2400" dirty="0" smtClean="0"/>
              <a:t> соляної кислоти.</a:t>
            </a:r>
          </a:p>
          <a:p>
            <a:pPr marL="609600" indent="-609600" eaLnBrk="1" hangingPunct="1">
              <a:lnSpc>
                <a:spcPct val="90000"/>
              </a:lnSpc>
              <a:buSzPct val="80000"/>
              <a:buFontTx/>
              <a:buAutoNum type="arabicPeriod"/>
              <a:defRPr/>
            </a:pPr>
            <a:r>
              <a:rPr lang="uk-UA" sz="2400" dirty="0" err="1" smtClean="0"/>
              <a:t>Проульцерогенні</a:t>
            </a:r>
            <a:r>
              <a:rPr lang="uk-UA" sz="2400" dirty="0" smtClean="0"/>
              <a:t> аліментарні фактори.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Зворотна дифузія водневих іонів.</a:t>
            </a:r>
          </a:p>
          <a:p>
            <a:pPr marL="609600" indent="-609600" eaLnBrk="1" hangingPunct="1">
              <a:lnSpc>
                <a:spcPct val="90000"/>
              </a:lnSpc>
              <a:buSzPct val="80000"/>
              <a:buFontTx/>
              <a:buAutoNum type="arabicPeriod"/>
              <a:defRPr/>
            </a:pPr>
            <a:r>
              <a:rPr lang="uk-UA" sz="2400" dirty="0" err="1" smtClean="0"/>
              <a:t>Гастродуоденальна</a:t>
            </a:r>
            <a:r>
              <a:rPr lang="uk-UA" sz="2400" dirty="0" smtClean="0"/>
              <a:t> </a:t>
            </a:r>
            <a:r>
              <a:rPr lang="uk-UA" sz="2400" dirty="0" err="1" smtClean="0"/>
              <a:t>дісмоторіка</a:t>
            </a:r>
            <a:r>
              <a:rPr lang="uk-UA" sz="2400" dirty="0" smtClean="0"/>
              <a:t>, ДГР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uk-UA" sz="2000" dirty="0" smtClean="0"/>
              <a:t>Прискорення </a:t>
            </a:r>
            <a:r>
              <a:rPr lang="uk-UA" sz="2000" dirty="0" err="1" smtClean="0"/>
              <a:t>моторно-евакуаторної</a:t>
            </a:r>
            <a:r>
              <a:rPr lang="uk-UA" sz="2000" dirty="0" smtClean="0"/>
              <a:t> функції шлунка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uk-UA" sz="2000" dirty="0" smtClean="0"/>
              <a:t>Зниження моторної функції шлунка і тривала затримка шлункового вмісту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400" i="1" dirty="0" smtClean="0"/>
              <a:t>Ендогенні фактори агресії: </a:t>
            </a:r>
            <a:r>
              <a:rPr lang="en-US" sz="2400" i="1" dirty="0" err="1" smtClean="0"/>
              <a:t>HCl</a:t>
            </a:r>
            <a:r>
              <a:rPr lang="en-US" sz="2400" i="1" dirty="0" smtClean="0"/>
              <a:t>, </a:t>
            </a:r>
            <a:r>
              <a:rPr lang="uk-UA" sz="2400" i="1" dirty="0" smtClean="0"/>
              <a:t>пепсин, ліпаза, жовч.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400" i="1" dirty="0" smtClean="0"/>
              <a:t>Екзогенні фактори: етанол, НПЗЗ, складові тютюнового диму.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uk-UA" sz="2400" dirty="0" smtClean="0"/>
          </a:p>
        </p:txBody>
      </p:sp>
    </p:spTree>
    <p:extLst>
      <p:ext uri="{BB962C8B-B14F-4D97-AF65-F5344CB8AC3E}">
        <p14:creationId xmlns:p14="http://schemas.microsoft.com/office/powerpoint/2010/main" val="816198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9312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b="1" dirty="0" smtClean="0">
                <a:solidFill>
                  <a:srgbClr val="FF0000"/>
                </a:solidFill>
              </a:rPr>
              <a:t>ЗАХИСНІ ФАКТОРИ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713787" cy="540067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Шар видимого нерозчиненого слизу і бікарбонатів.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Шар епітеліальних клітин шлунка, </a:t>
            </a:r>
            <a:r>
              <a:rPr lang="uk-UA" sz="2400" dirty="0" err="1" smtClean="0"/>
              <a:t>ентероцитів</a:t>
            </a:r>
            <a:r>
              <a:rPr lang="uk-UA" sz="2400" dirty="0" smtClean="0"/>
              <a:t>, які продукують слиз і бікарбонати.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err="1" smtClean="0"/>
              <a:t>Микроциркуляторное</a:t>
            </a:r>
            <a:r>
              <a:rPr lang="uk-UA" sz="2400" dirty="0" smtClean="0"/>
              <a:t> русло </a:t>
            </a:r>
            <a:r>
              <a:rPr lang="uk-UA" sz="2400" dirty="0" err="1" smtClean="0"/>
              <a:t>гастродуоденальної</a:t>
            </a:r>
            <a:r>
              <a:rPr lang="uk-UA" sz="2400" dirty="0" smtClean="0"/>
              <a:t> слизової, оптимальне кровопостачання </a:t>
            </a:r>
            <a:r>
              <a:rPr lang="uk-UA" sz="2400" dirty="0" err="1" smtClean="0"/>
              <a:t>СОШ</a:t>
            </a:r>
            <a:r>
              <a:rPr lang="uk-UA" sz="2400" dirty="0" smtClean="0"/>
              <a:t> і 12ПК. Ішемія близько 30 </a:t>
            </a:r>
            <a:r>
              <a:rPr lang="uk-UA" sz="2400" dirty="0" err="1" smtClean="0"/>
              <a:t>хв</a:t>
            </a:r>
            <a:r>
              <a:rPr lang="uk-UA" sz="2400" dirty="0" smtClean="0"/>
              <a:t> викликає некрози клітин.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Активна регенерація поверхневого епітелію. Клітини </a:t>
            </a:r>
            <a:r>
              <a:rPr lang="uk-UA" sz="2400" dirty="0" err="1" smtClean="0"/>
              <a:t>СОШ</a:t>
            </a:r>
            <a:r>
              <a:rPr lang="uk-UA" sz="2400" dirty="0" smtClean="0"/>
              <a:t> оновлюються кожні 3-5 доби.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Локальний синтез медіаторів захисту. </a:t>
            </a:r>
            <a:r>
              <a:rPr lang="uk-UA" sz="2400" dirty="0" err="1" smtClean="0"/>
              <a:t>СОШ</a:t>
            </a:r>
            <a:r>
              <a:rPr lang="uk-UA" sz="2400" dirty="0" smtClean="0"/>
              <a:t> синтезує </a:t>
            </a:r>
            <a:r>
              <a:rPr lang="uk-UA" sz="2400" dirty="0" err="1" smtClean="0"/>
              <a:t>простагландини</a:t>
            </a:r>
            <a:r>
              <a:rPr lang="uk-UA" sz="2400" dirty="0" smtClean="0"/>
              <a:t> і фактори росту: епідермальний і </a:t>
            </a:r>
            <a:r>
              <a:rPr lang="uk-UA" sz="2400" dirty="0" err="1" smtClean="0"/>
              <a:t>альфа-трансформируючий</a:t>
            </a:r>
            <a:r>
              <a:rPr lang="uk-UA" sz="2400" dirty="0" smtClean="0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err="1" smtClean="0"/>
              <a:t>Протівоульцерогенні</a:t>
            </a:r>
            <a:r>
              <a:rPr lang="uk-UA" sz="2400" dirty="0" smtClean="0"/>
              <a:t> аліментарні фактори.</a:t>
            </a:r>
          </a:p>
        </p:txBody>
      </p:sp>
    </p:spTree>
    <p:extLst>
      <p:ext uri="{BB962C8B-B14F-4D97-AF65-F5344CB8AC3E}">
        <p14:creationId xmlns:p14="http://schemas.microsoft.com/office/powerpoint/2010/main" val="1810318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4850"/>
          </a:xfrm>
        </p:spPr>
        <p:txBody>
          <a:bodyPr/>
          <a:lstStyle/>
          <a:p>
            <a:pPr eaLnBrk="1" hangingPunct="1">
              <a:defRPr/>
            </a:pPr>
            <a:r>
              <a:rPr lang="uk-UA" sz="3600" b="1" dirty="0" smtClean="0">
                <a:solidFill>
                  <a:srgbClr val="FFFF00"/>
                </a:solidFill>
              </a:rPr>
              <a:t>Класифікація виразкової хвороби</a:t>
            </a:r>
            <a:endParaRPr lang="uk-UA" sz="3600" b="1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291512" cy="5876925"/>
          </a:xfrm>
        </p:spPr>
        <p:txBody>
          <a:bodyPr>
            <a:normAutofit lnSpcReduction="10000"/>
          </a:bodyPr>
          <a:lstStyle/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800" dirty="0" smtClean="0"/>
              <a:t> </a:t>
            </a:r>
            <a:r>
              <a:rPr lang="uk-UA" sz="2800" b="1" dirty="0" smtClean="0">
                <a:solidFill>
                  <a:srgbClr val="FF0000"/>
                </a:solidFill>
              </a:rPr>
              <a:t>Етіологія</a:t>
            </a:r>
            <a:endParaRPr lang="uk-UA" sz="2600" b="1" dirty="0" smtClean="0">
              <a:solidFill>
                <a:srgbClr val="FF00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/>
              <a:t>Асоційована з </a:t>
            </a:r>
            <a:r>
              <a:rPr lang="en-US" sz="2100" dirty="0" smtClean="0"/>
              <a:t>Helicobacter pylori.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/>
              <a:t>Не асоційована з </a:t>
            </a:r>
            <a:r>
              <a:rPr lang="en-US" sz="2100" dirty="0" smtClean="0"/>
              <a:t>Helicobacter pylori.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uk-UA" sz="2100" dirty="0" smtClean="0"/>
          </a:p>
          <a:p>
            <a:pPr marL="612648" indent="-612648" algn="ctr" eaLnBrk="1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  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Локалізація виразки шлунка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612648" indent="-612648" eaLnBrk="1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Кардіального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і </a:t>
            </a: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субкардиального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відділів.</a:t>
            </a:r>
            <a:endParaRPr lang="ru-RU" sz="2100" dirty="0" smtClean="0"/>
          </a:p>
          <a:p>
            <a:pPr marL="612648" indent="-612648" eaLnBrk="1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Тіла.</a:t>
            </a:r>
            <a:endParaRPr lang="ru-RU" sz="2100" dirty="0" smtClean="0"/>
          </a:p>
          <a:p>
            <a:pPr marL="612648" indent="-612648" eaLnBrk="1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Антрального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відділу.</a:t>
            </a:r>
            <a:endParaRPr lang="ru-RU" sz="2100" dirty="0" smtClean="0"/>
          </a:p>
          <a:p>
            <a:pPr marL="612648" indent="-612648" eaLnBrk="1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Пілоричного каналу.</a:t>
            </a:r>
            <a:endParaRPr lang="ru-RU" sz="2100" dirty="0" smtClean="0"/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uk-UA" sz="2100" dirty="0" smtClean="0"/>
          </a:p>
          <a:p>
            <a:pPr marL="612648" indent="-612648" algn="ctr" eaLnBrk="1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sz="24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Виразки 12 палої кишки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612648" indent="-612648" eaLnBrk="1" hangingPunct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Цибулини (передня, задня).</a:t>
            </a:r>
            <a:endParaRPr lang="ru-RU" sz="2100" dirty="0" smtClean="0"/>
          </a:p>
          <a:p>
            <a:pPr marL="612648" indent="-612648" eaLnBrk="1" hangingPunct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Позацибулинні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виразки.</a:t>
            </a:r>
            <a:endParaRPr lang="ru-RU" sz="2100" dirty="0" smtClean="0"/>
          </a:p>
          <a:p>
            <a:pPr marL="612648" indent="-612648" eaLnBrk="1" hangingPunct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defRPr/>
            </a:pP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Гастроеюнальна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виразка, включаючи виразку анастомозу шлунка, петель тонкої кишки, яка приводить і відводить, </a:t>
            </a: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соустя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з виключенням первинної виразки тонкої кишки.</a:t>
            </a:r>
            <a:endParaRPr lang="ru-RU" sz="2100" dirty="0" smtClean="0"/>
          </a:p>
        </p:txBody>
      </p:sp>
    </p:spTree>
    <p:extLst>
      <p:ext uri="{BB962C8B-B14F-4D97-AF65-F5344CB8AC3E}">
        <p14:creationId xmlns:p14="http://schemas.microsoft.com/office/powerpoint/2010/main" val="987257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11981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900" b="1" dirty="0" smtClean="0"/>
              <a:t>                 </a:t>
            </a:r>
            <a:r>
              <a:rPr lang="uk-UA" sz="2900" b="1" dirty="0" smtClean="0">
                <a:solidFill>
                  <a:srgbClr val="FF0000"/>
                </a:solidFill>
              </a:rPr>
              <a:t>Клінічний перебіг</a:t>
            </a:r>
          </a:p>
          <a:p>
            <a:pPr eaLnBrk="1" hangingPunct="1">
              <a:defRPr/>
            </a:pP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Типові</a:t>
            </a:r>
            <a:endParaRPr lang="ru-RU" sz="2100" dirty="0" smtClean="0"/>
          </a:p>
          <a:p>
            <a:pPr eaLnBrk="1" hangingPunct="1">
              <a:defRPr/>
            </a:pP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Атипові (з атиповим больовим синдромом).</a:t>
            </a:r>
            <a:endParaRPr lang="ru-RU" sz="2100" dirty="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400" dirty="0" smtClean="0"/>
              <a:t>  </a:t>
            </a: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    </a:t>
            </a:r>
            <a:r>
              <a:rPr lang="uk-UA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Рівень шлункової секреції.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100" dirty="0" smtClean="0"/>
              <a:t>З </a:t>
            </a:r>
            <a:r>
              <a:rPr lang="ru-RU" sz="2100" dirty="0" err="1" smtClean="0"/>
              <a:t>підвищеною</a:t>
            </a:r>
            <a:r>
              <a:rPr lang="ru-RU" sz="2100" dirty="0" smtClean="0"/>
              <a:t> </a:t>
            </a:r>
            <a:r>
              <a:rPr lang="ru-RU" sz="2100" dirty="0" err="1" smtClean="0"/>
              <a:t>секрецією</a:t>
            </a:r>
            <a:endParaRPr lang="ru-RU" sz="2100" dirty="0" smtClean="0"/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100" dirty="0" smtClean="0"/>
              <a:t>З нормальною </a:t>
            </a:r>
            <a:r>
              <a:rPr lang="ru-RU" sz="2100" dirty="0" err="1" smtClean="0"/>
              <a:t>секрецією</a:t>
            </a:r>
            <a:endParaRPr lang="ru-RU" sz="2100" dirty="0" smtClean="0"/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100" dirty="0" err="1" smtClean="0"/>
              <a:t>Зі</a:t>
            </a:r>
            <a:r>
              <a:rPr lang="ru-RU" sz="2100" dirty="0" smtClean="0"/>
              <a:t> </a:t>
            </a:r>
            <a:r>
              <a:rPr lang="ru-RU" sz="2100" dirty="0" err="1" smtClean="0"/>
              <a:t>зниженою</a:t>
            </a:r>
            <a:r>
              <a:rPr lang="ru-RU" sz="2100" dirty="0" smtClean="0"/>
              <a:t> </a:t>
            </a:r>
            <a:r>
              <a:rPr lang="ru-RU" sz="2100" dirty="0" err="1" smtClean="0"/>
              <a:t>секрецією</a:t>
            </a:r>
            <a:endParaRPr lang="ru-RU" sz="2100" dirty="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900" dirty="0" smtClean="0"/>
              <a:t>                     </a:t>
            </a:r>
            <a:r>
              <a:rPr lang="uk-UA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r>
              <a:rPr lang="uk-UA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 перебігу </a:t>
            </a:r>
            <a:endParaRPr lang="uk-UA" sz="2900" b="1" dirty="0" smtClean="0">
              <a:solidFill>
                <a:srgbClr val="FF0000"/>
              </a:solidFill>
            </a:endParaRPr>
          </a:p>
          <a:p>
            <a:pPr marL="612648" indent="-612648" eaLnBrk="1" hangingPunct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Вперше виявлена виразкова хвороба</a:t>
            </a:r>
            <a:endParaRPr lang="ru-RU" sz="2100" dirty="0" smtClean="0"/>
          </a:p>
          <a:p>
            <a:pPr marL="612648" indent="-612648" eaLnBrk="1" hangingPunct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sz="21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Рецидивуючий</a:t>
            </a:r>
            <a:r>
              <a:rPr lang="uk-UA" sz="2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перебіг</a:t>
            </a:r>
            <a:endParaRPr lang="ru-RU" sz="2100" dirty="0" smtClean="0"/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000" i="1" dirty="0" smtClean="0"/>
              <a:t>З </a:t>
            </a:r>
            <a:r>
              <a:rPr lang="ru-RU" sz="2000" i="1" dirty="0" err="1" smtClean="0"/>
              <a:t>рідкісними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загостреннями</a:t>
            </a:r>
            <a:r>
              <a:rPr lang="ru-RU" sz="2000" i="1" dirty="0" smtClean="0"/>
              <a:t> (1 раз на 2-3 роки </a:t>
            </a:r>
            <a:r>
              <a:rPr lang="ru-RU" sz="2000" i="1" dirty="0" err="1" smtClean="0"/>
              <a:t>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рідше</a:t>
            </a:r>
            <a:r>
              <a:rPr lang="ru-RU" sz="2000" i="1" dirty="0" smtClean="0"/>
              <a:t>)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000" i="1" dirty="0" smtClean="0"/>
              <a:t>З </a:t>
            </a:r>
            <a:r>
              <a:rPr lang="ru-RU" sz="2000" i="1" dirty="0" err="1" smtClean="0"/>
              <a:t>щорічними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загостреннями</a:t>
            </a:r>
            <a:endParaRPr lang="ru-RU" sz="2000" i="1" dirty="0" smtClean="0"/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000" i="1" dirty="0" smtClean="0"/>
              <a:t>З </a:t>
            </a:r>
            <a:r>
              <a:rPr lang="ru-RU" sz="2000" i="1" dirty="0" err="1" smtClean="0"/>
              <a:t>частими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загостреннями</a:t>
            </a:r>
            <a:r>
              <a:rPr lang="ru-RU" sz="2000" i="1" dirty="0" smtClean="0"/>
              <a:t> (2 рази на </a:t>
            </a:r>
            <a:r>
              <a:rPr lang="ru-RU" sz="2000" i="1" dirty="0" err="1" smtClean="0"/>
              <a:t>рік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частіше</a:t>
            </a:r>
            <a:r>
              <a:rPr lang="ru-RU" sz="2000" i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7568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60350"/>
            <a:ext cx="8496300" cy="6597650"/>
          </a:xfrm>
        </p:spPr>
        <p:txBody>
          <a:bodyPr/>
          <a:lstStyle/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800" b="1" dirty="0" smtClean="0">
                <a:solidFill>
                  <a:srgbClr val="FF0000"/>
                </a:solidFill>
              </a:rPr>
              <a:t>Стадії захворювання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uk-UA" sz="2100" dirty="0" smtClean="0"/>
              <a:t>Загострення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uk-UA" sz="2100" dirty="0" smtClean="0"/>
              <a:t>Ремісія: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/>
              <a:t>Клінічна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/>
              <a:t>Анатомічна: </a:t>
            </a:r>
            <a:r>
              <a:rPr lang="uk-UA" sz="2100" i="1" dirty="0" err="1" smtClean="0"/>
              <a:t>епітелізація</a:t>
            </a:r>
            <a:r>
              <a:rPr lang="uk-UA" sz="2100" i="1" dirty="0" smtClean="0"/>
              <a:t>, рубцювання (стадія червоного рубця 4-6 тижнів, стадія білого рубця 3-6 місяців).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/>
              <a:t>Функціональна.</a:t>
            </a: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Ускладнення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Кровотеча                               3. Перфорація</a:t>
            </a:r>
            <a:endParaRPr lang="ru-RU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uk-UA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Пенетрація</a:t>
            </a: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4. </a:t>
            </a:r>
            <a:r>
              <a:rPr lang="uk-UA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Стенозування</a:t>
            </a:r>
            <a:endParaRPr lang="uk-UA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eaLnBrk="1" hangingPunct="1">
              <a:buFont typeface="+mj-lt"/>
              <a:buNone/>
              <a:defRPr/>
            </a:pP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                         5. Малігнізація.</a:t>
            </a:r>
            <a:endParaRPr lang="ru-RU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Терміни рубцювання виразок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Звичайні терміни рубцювання (виразка 12 ПК - 3-4 тижні, виразка шлунка - 6-8 тижнів)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Ті, що довго не рубцюються, резистентні (виразка 12 ПК більше 8 тижнів, виразка шлунка більше 12 тижнів).</a:t>
            </a:r>
          </a:p>
        </p:txBody>
      </p:sp>
    </p:spTree>
    <p:extLst>
      <p:ext uri="{BB962C8B-B14F-4D97-AF65-F5344CB8AC3E}">
        <p14:creationId xmlns:p14="http://schemas.microsoft.com/office/powerpoint/2010/main" val="35303194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500063"/>
            <a:ext cx="8086725" cy="609758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800" b="1" dirty="0" smtClean="0">
                <a:solidFill>
                  <a:srgbClr val="FF0000"/>
                </a:solidFill>
                <a:latin typeface="+mj-lt"/>
              </a:rPr>
              <a:t>Тип виразок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Поодинокі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Множинні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uk-UA" sz="2800" b="1" dirty="0" smtClean="0">
              <a:solidFill>
                <a:srgbClr val="FF0000"/>
              </a:solidFill>
              <a:latin typeface="+mj-lt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uk-UA" sz="2800" b="1" dirty="0" smtClean="0">
                <a:solidFill>
                  <a:srgbClr val="FF0000"/>
                </a:solidFill>
                <a:latin typeface="+mj-lt"/>
              </a:rPr>
              <a:t>Розмір виразок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Малі, діаметр до 0,5 см.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Середні, діаметр до 0,5-1 см.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Великі, діаметр 1,1-2,9 см в шлунку і 0,7 см в цибулині 12 ПК.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Гігантські, діаметр 3 см і більше для виразок шлунка, більше 2 см для виразок 12 ПК.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Поверхнева до 0,5 см в глибину від рівня слизової оболонки шлунка.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uk-UA" sz="2100" dirty="0" smtClean="0"/>
              <a:t>Глибока більше 0,5 см в глибину від рівня слизової оболонки шлунка.</a:t>
            </a:r>
            <a:endParaRPr lang="uk-UA" sz="2100" b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004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82650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b="1" dirty="0" smtClean="0">
                <a:solidFill>
                  <a:srgbClr val="FFFF00"/>
                </a:solidFill>
              </a:rPr>
              <a:t>ДІАГНОСТИКА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Клінічні критерії, особливості клінічної картини в залежності від статі, віку та локалізації виразки.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Аналіз крові, визначення групи крові, </a:t>
            </a:r>
            <a:r>
              <a:rPr lang="en-US" sz="2400" dirty="0" err="1" smtClean="0"/>
              <a:t>Rh</a:t>
            </a:r>
            <a:r>
              <a:rPr lang="en-US" sz="2400" dirty="0" smtClean="0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Дослідження калу на приховану кров.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Залізо сироватки крові.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УЗД органів черевної порожнини.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Дослідження шлункової секреції.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ФГДС з прицільною біопсією.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2400" dirty="0" smtClean="0"/>
              <a:t>R-</a:t>
            </a:r>
            <a:r>
              <a:rPr lang="uk-UA" sz="2400" dirty="0" err="1" smtClean="0"/>
              <a:t>скопія</a:t>
            </a:r>
            <a:r>
              <a:rPr lang="uk-UA" sz="2400" dirty="0" smtClean="0"/>
              <a:t> шлунка і 12 ПК.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uk-UA" sz="2400" dirty="0" smtClean="0"/>
              <a:t>Визначення Н.Р.</a:t>
            </a:r>
          </a:p>
        </p:txBody>
      </p:sp>
    </p:spTree>
    <p:extLst>
      <p:ext uri="{BB962C8B-B14F-4D97-AF65-F5344CB8AC3E}">
        <p14:creationId xmlns:p14="http://schemas.microsoft.com/office/powerpoint/2010/main" val="371687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 b="1" dirty="0" smtClean="0">
                <a:solidFill>
                  <a:srgbClr val="FFFF00"/>
                </a:solidFill>
              </a:rPr>
              <a:t>АЛГОРИТМ  ДІАГНОСТИКИ ТА ЛІКУВАННЯ ІНФЕКЦІЇ </a:t>
            </a:r>
            <a:r>
              <a:rPr lang="uk-UA" sz="2400" b="1" i="1" dirty="0" err="1" smtClean="0">
                <a:solidFill>
                  <a:srgbClr val="FFFF00"/>
                </a:solidFill>
              </a:rPr>
              <a:t>Helicobacter</a:t>
            </a:r>
            <a:r>
              <a:rPr lang="uk-UA" sz="2400" b="1" i="1" dirty="0" smtClean="0">
                <a:solidFill>
                  <a:srgbClr val="FFFF00"/>
                </a:solidFill>
              </a:rPr>
              <a:t> </a:t>
            </a:r>
            <a:r>
              <a:rPr lang="uk-UA" sz="2400" b="1" i="1" dirty="0" err="1" smtClean="0">
                <a:solidFill>
                  <a:srgbClr val="FFFF00"/>
                </a:solidFill>
              </a:rPr>
              <a:t>pylori</a:t>
            </a:r>
            <a:endParaRPr lang="uk-UA" sz="2400" b="1" i="1" dirty="0" smtClean="0">
              <a:solidFill>
                <a:srgbClr val="FFFF0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00188"/>
            <a:ext cx="8424862" cy="5000625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dirty="0" smtClean="0"/>
              <a:t>Визначення Н.</a:t>
            </a:r>
            <a:r>
              <a:rPr lang="en-US" sz="2400" dirty="0" smtClean="0"/>
              <a:t>pylori </a:t>
            </a:r>
            <a:r>
              <a:rPr lang="uk-UA" sz="2400" dirty="0" smtClean="0"/>
              <a:t>необхідно проводити в тому випадку, якщо планується </a:t>
            </a:r>
            <a:r>
              <a:rPr lang="uk-UA" sz="2400" dirty="0" err="1" smtClean="0"/>
              <a:t>ерадикаційна</a:t>
            </a:r>
            <a:r>
              <a:rPr lang="uk-UA" sz="2400" dirty="0" smtClean="0"/>
              <a:t> терапія.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dirty="0" smtClean="0"/>
              <a:t>Показаннями для обов'язкової </a:t>
            </a:r>
            <a:r>
              <a:rPr lang="uk-UA" sz="2400" dirty="0" err="1" smtClean="0"/>
              <a:t>ерадикаційної</a:t>
            </a:r>
            <a:r>
              <a:rPr lang="uk-UA" sz="2400" dirty="0" smtClean="0"/>
              <a:t> терапії інфекції Н.</a:t>
            </a:r>
            <a:r>
              <a:rPr lang="en-US" sz="2400" dirty="0" smtClean="0"/>
              <a:t>pylori </a:t>
            </a:r>
            <a:r>
              <a:rPr lang="uk-UA" sz="2400" dirty="0" smtClean="0"/>
              <a:t>слугують: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uk-UA" sz="1200" dirty="0" smtClean="0"/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uk-UA" sz="2100" dirty="0" smtClean="0"/>
              <a:t>ВХ 12 ПК і шлунка (в стадії загострення і ремісії; ускладнені форми після екстрених заходів, спрямованих на ліквідацію ускладнень).</a:t>
            </a:r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en-US" sz="2100" dirty="0" smtClean="0"/>
              <a:t>MALT-</a:t>
            </a:r>
            <a:r>
              <a:rPr lang="uk-UA" sz="2100" dirty="0" smtClean="0"/>
              <a:t>лімфома.</a:t>
            </a:r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uk-UA" sz="2100" dirty="0" smtClean="0"/>
              <a:t>Атрофічний гастрит.</a:t>
            </a:r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uk-UA" sz="2100" dirty="0" smtClean="0"/>
              <a:t>Стан після резекції шлунка з приводу раку.</a:t>
            </a:r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uk-UA" sz="2100" dirty="0" smtClean="0"/>
              <a:t>Особам, які перебувають в найближчому родинному зв’язку з хворими на рак шлунка.</a:t>
            </a:r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uk-UA" sz="2100" dirty="0" smtClean="0"/>
              <a:t>За бажанням пацієнта після всебічного обстеження.</a:t>
            </a:r>
          </a:p>
          <a:p>
            <a:pPr marL="609600" indent="-609600" eaLnBrk="1" hangingPunct="1">
              <a:lnSpc>
                <a:spcPct val="80000"/>
              </a:lnSpc>
              <a:buSzPct val="80000"/>
              <a:buFont typeface="+mj-lt"/>
              <a:buAutoNum type="arabicPeriod"/>
              <a:defRPr/>
            </a:pPr>
            <a:r>
              <a:rPr lang="uk-UA" sz="2100" dirty="0" smtClean="0"/>
              <a:t>Прийнятний варіант лікування функціональної диспепсії.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uk-UA" sz="2000" dirty="0" smtClean="0"/>
          </a:p>
        </p:txBody>
      </p:sp>
    </p:spTree>
    <p:extLst>
      <p:ext uri="{BB962C8B-B14F-4D97-AF65-F5344CB8AC3E}">
        <p14:creationId xmlns:p14="http://schemas.microsoft.com/office/powerpoint/2010/main" val="295735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91512" cy="792163"/>
          </a:xfrm>
        </p:spPr>
        <p:txBody>
          <a:bodyPr/>
          <a:lstStyle/>
          <a:p>
            <a:pPr eaLnBrk="1" hangingPunct="1">
              <a:defRPr/>
            </a:pPr>
            <a:r>
              <a:rPr lang="uk-UA" sz="2800" b="1" dirty="0" smtClean="0">
                <a:solidFill>
                  <a:srgbClr val="FFFF00"/>
                </a:solidFill>
              </a:rPr>
              <a:t>МЕТОДИ ДІАГНОСТИКИ</a:t>
            </a:r>
            <a:r>
              <a:rPr lang="uk-UA" sz="2400" b="1" dirty="0" smtClean="0">
                <a:solidFill>
                  <a:srgbClr val="FFFF00"/>
                </a:solidFill>
              </a:rPr>
              <a:t/>
            </a:r>
            <a:br>
              <a:rPr lang="uk-UA" sz="2400" b="1" dirty="0" smtClean="0">
                <a:solidFill>
                  <a:srgbClr val="FFFF00"/>
                </a:solidFill>
              </a:rPr>
            </a:br>
            <a:r>
              <a:rPr lang="ru-RU" sz="2000" i="1" dirty="0" smtClean="0"/>
              <a:t>До початку </a:t>
            </a:r>
            <a:r>
              <a:rPr lang="ru-RU" sz="2000" i="1" dirty="0" err="1" smtClean="0"/>
              <a:t>лікування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необхідно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підтвердити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наявність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Н.pylori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хоча</a:t>
            </a:r>
            <a:r>
              <a:rPr lang="ru-RU" sz="2000" i="1" dirty="0" smtClean="0"/>
              <a:t> б одним методом.</a:t>
            </a:r>
            <a:r>
              <a:rPr lang="uk-UA" sz="3200" i="1" dirty="0" smtClean="0"/>
              <a:t/>
            </a:r>
            <a:br>
              <a:rPr lang="uk-UA" sz="3200" i="1" dirty="0" smtClean="0"/>
            </a:br>
            <a:endParaRPr lang="uk-UA" sz="3200" i="1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3238"/>
            <a:ext cx="3970338" cy="4656137"/>
          </a:xfrm>
        </p:spPr>
        <p:txBody>
          <a:bodyPr>
            <a:normAutofit lnSpcReduction="10000"/>
          </a:bodyPr>
          <a:lstStyle/>
          <a:p>
            <a:pPr marL="533400" indent="-533400" algn="ctr" eaLnBrk="1" hangingPunct="1">
              <a:buFont typeface="Wingdings" panose="05000000000000000000" pitchFamily="2" charset="2"/>
              <a:buNone/>
              <a:defRPr/>
            </a:pPr>
            <a:r>
              <a:rPr lang="uk-UA" sz="1800" b="1" dirty="0" err="1" smtClean="0">
                <a:solidFill>
                  <a:srgbClr val="FF0000"/>
                </a:solidFill>
              </a:rPr>
              <a:t>Неінвазивні</a:t>
            </a:r>
            <a:r>
              <a:rPr lang="uk-UA" sz="1800" b="1" dirty="0" smtClean="0">
                <a:solidFill>
                  <a:srgbClr val="FF0000"/>
                </a:solidFill>
              </a:rPr>
              <a:t> методи </a:t>
            </a:r>
          </a:p>
          <a:p>
            <a:pPr marL="533400" indent="-533400" algn="ctr" eaLnBrk="1" hangingPunct="1">
              <a:buFont typeface="Wingdings" panose="05000000000000000000" pitchFamily="2" charset="2"/>
              <a:buNone/>
              <a:defRPr/>
            </a:pPr>
            <a:r>
              <a:rPr lang="uk-UA" sz="1800" b="1" dirty="0" smtClean="0">
                <a:solidFill>
                  <a:srgbClr val="FF0000"/>
                </a:solidFill>
              </a:rPr>
              <a:t>(не пов'язані з проведенням ЕФГДС)</a:t>
            </a:r>
          </a:p>
          <a:p>
            <a:pPr marL="533400" indent="-533400" eaLnBrk="1" hangingPunct="1">
              <a:buFont typeface="+mj-lt"/>
              <a:buAutoNum type="arabicPeriod"/>
              <a:defRPr/>
            </a:pPr>
            <a:r>
              <a:rPr lang="uk-UA" sz="1800" dirty="0" smtClean="0"/>
              <a:t>Дихальний тест з сечовиною, мічений 13С</a:t>
            </a:r>
          </a:p>
          <a:p>
            <a:pPr marL="533400" indent="-533400" eaLnBrk="1" hangingPunct="1">
              <a:buFont typeface="+mj-lt"/>
              <a:buAutoNum type="arabicPeriod"/>
              <a:defRPr/>
            </a:pPr>
            <a:r>
              <a:rPr lang="uk-UA" sz="1800" dirty="0" err="1" smtClean="0"/>
              <a:t>ПЛР-діагностика</a:t>
            </a:r>
            <a:r>
              <a:rPr lang="uk-UA" sz="1800" dirty="0" smtClean="0"/>
              <a:t> в калі</a:t>
            </a:r>
          </a:p>
          <a:p>
            <a:pPr marL="533400" indent="-533400" eaLnBrk="1" hangingPunct="1">
              <a:buFont typeface="+mj-lt"/>
              <a:buAutoNum type="arabicPeriod"/>
              <a:defRPr/>
            </a:pPr>
            <a:r>
              <a:rPr lang="uk-UA" sz="1800" dirty="0" smtClean="0"/>
              <a:t>Визначення антигену Н.</a:t>
            </a:r>
            <a:r>
              <a:rPr lang="en-US" sz="1800" dirty="0" smtClean="0"/>
              <a:t>pylori </a:t>
            </a:r>
            <a:r>
              <a:rPr lang="uk-UA" sz="1800" dirty="0" smtClean="0"/>
              <a:t>в калі (доступний в наукових цілях)</a:t>
            </a:r>
          </a:p>
          <a:p>
            <a:pPr marL="533400" indent="-533400" eaLnBrk="1" hangingPunct="1">
              <a:buFont typeface="+mj-lt"/>
              <a:buAutoNum type="arabicPeriod"/>
              <a:defRPr/>
            </a:pPr>
            <a:r>
              <a:rPr lang="uk-UA" sz="1800" dirty="0" smtClean="0"/>
              <a:t>Визначення антитіл Н.</a:t>
            </a:r>
            <a:r>
              <a:rPr lang="en-US" sz="1800" dirty="0" smtClean="0"/>
              <a:t>pylori </a:t>
            </a:r>
            <a:r>
              <a:rPr lang="uk-UA" sz="1800" dirty="0" smtClean="0"/>
              <a:t>в сироватці крові (для серологічного дослідження найчастіше використовується </a:t>
            </a:r>
            <a:r>
              <a:rPr lang="uk-UA" sz="1800" dirty="0" err="1" smtClean="0"/>
              <a:t>імуноферментний</a:t>
            </a:r>
            <a:r>
              <a:rPr lang="uk-UA" sz="1800" dirty="0" smtClean="0"/>
              <a:t> аналіз).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  <a:defRPr/>
            </a:pPr>
            <a:endParaRPr lang="uk-UA" sz="1800" dirty="0" smtClean="0"/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  <a:defRPr/>
            </a:pPr>
            <a:endParaRPr lang="uk-UA" sz="1800" b="1" dirty="0" smtClean="0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773238"/>
            <a:ext cx="3894137" cy="4535487"/>
          </a:xfrm>
        </p:spPr>
        <p:txBody>
          <a:bodyPr/>
          <a:lstStyle/>
          <a:p>
            <a:pPr marL="381000" indent="-381000" algn="ctr" eaLnBrk="1" hangingPunct="1">
              <a:buFont typeface="Wingdings" panose="05000000000000000000" pitchFamily="2" charset="2"/>
              <a:buNone/>
              <a:defRPr/>
            </a:pPr>
            <a:r>
              <a:rPr lang="uk-UA" sz="1800" b="1" dirty="0" err="1" smtClean="0">
                <a:solidFill>
                  <a:srgbClr val="FF0000"/>
                </a:solidFill>
              </a:rPr>
              <a:t>Інвазивні</a:t>
            </a:r>
            <a:r>
              <a:rPr lang="uk-UA" sz="1800" b="1" dirty="0" smtClean="0">
                <a:solidFill>
                  <a:srgbClr val="FF0000"/>
                </a:solidFill>
              </a:rPr>
              <a:t> методи (необхідне проведення ЕФГДС)</a:t>
            </a:r>
          </a:p>
          <a:p>
            <a:pPr marL="381000" indent="-381000" eaLnBrk="1" hangingPunct="1">
              <a:buFont typeface="+mj-lt"/>
              <a:buAutoNum type="arabicPeriod"/>
              <a:defRPr/>
            </a:pPr>
            <a:r>
              <a:rPr lang="uk-UA" sz="1800" dirty="0" smtClean="0"/>
              <a:t>Швидкий </a:t>
            </a:r>
            <a:r>
              <a:rPr lang="uk-UA" sz="1800" dirty="0" err="1" smtClean="0"/>
              <a:t>уреазний</a:t>
            </a:r>
            <a:r>
              <a:rPr lang="uk-UA" sz="1800" dirty="0" smtClean="0"/>
              <a:t> тест</a:t>
            </a:r>
          </a:p>
          <a:p>
            <a:pPr marL="381000" indent="-381000" eaLnBrk="1" hangingPunct="1">
              <a:buFont typeface="+mj-lt"/>
              <a:buAutoNum type="arabicPeriod"/>
              <a:defRPr/>
            </a:pPr>
            <a:r>
              <a:rPr lang="uk-UA" sz="1800" dirty="0" smtClean="0"/>
              <a:t>Гістологічне дослідження (препарати пофарбовані по </a:t>
            </a:r>
            <a:r>
              <a:rPr lang="uk-UA" sz="1800" dirty="0" err="1" smtClean="0"/>
              <a:t>Гімза</a:t>
            </a:r>
            <a:r>
              <a:rPr lang="uk-UA" sz="1800" dirty="0" smtClean="0"/>
              <a:t>, Граму і ін. методами; мазки-відбитки</a:t>
            </a:r>
          </a:p>
          <a:p>
            <a:pPr marL="381000" indent="-381000" eaLnBrk="1" hangingPunct="1">
              <a:buFont typeface="+mj-lt"/>
              <a:buAutoNum type="arabicPeriod"/>
              <a:defRPr/>
            </a:pPr>
            <a:r>
              <a:rPr lang="uk-UA" sz="1800" dirty="0" err="1" smtClean="0"/>
              <a:t>ПЛР-діагностика</a:t>
            </a:r>
            <a:r>
              <a:rPr lang="uk-UA" sz="1800" dirty="0" smtClean="0"/>
              <a:t> в </a:t>
            </a:r>
            <a:r>
              <a:rPr lang="uk-UA" sz="1800" dirty="0" err="1" smtClean="0"/>
              <a:t>біоптаті</a:t>
            </a:r>
            <a:endParaRPr lang="uk-UA" sz="1800" dirty="0" smtClean="0"/>
          </a:p>
          <a:p>
            <a:pPr marL="381000" indent="-381000" eaLnBrk="1" hangingPunct="1">
              <a:buFont typeface="+mj-lt"/>
              <a:buAutoNum type="arabicPeriod"/>
              <a:defRPr/>
            </a:pPr>
            <a:r>
              <a:rPr lang="uk-UA" sz="1800" dirty="0" smtClean="0"/>
              <a:t>Бактеріологічне дослідження (доступно в наукових цілях).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  <a:defRPr/>
            </a:pPr>
            <a:endParaRPr lang="uk-UA" sz="1800" dirty="0" smtClean="0"/>
          </a:p>
        </p:txBody>
      </p:sp>
    </p:spTree>
    <p:extLst>
      <p:ext uri="{BB962C8B-B14F-4D97-AF65-F5344CB8AC3E}">
        <p14:creationId xmlns:p14="http://schemas.microsoft.com/office/powerpoint/2010/main" val="24779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50545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Всі інгібітори протонної помпи впливають на результати діагностики інфекції Н.Р., приводячи до хибно-негативних результатів. Тому до проведення діагностичних тестів на Н.Р., бажано утриматися від призначення ІПП.</a:t>
            </a:r>
          </a:p>
          <a:p>
            <a:pPr eaLnBrk="1" hangingPunct="1">
              <a:defRPr/>
            </a:pP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Строго обов'язковий контроль </a:t>
            </a:r>
            <a:r>
              <a:rPr lang="uk-UA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ерадикації</a:t>
            </a:r>
            <a:r>
              <a:rPr lang="uk-UA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Н.Р.</a:t>
            </a:r>
          </a:p>
          <a:p>
            <a:pPr eaLnBrk="1" hangingPunct="1">
              <a:lnSpc>
                <a:spcPct val="80000"/>
              </a:lnSpc>
              <a:defRPr/>
            </a:pPr>
            <a:endParaRPr lang="uk-UA" sz="20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400" b="1" dirty="0" smtClean="0">
                <a:solidFill>
                  <a:srgbClr val="FFFF00"/>
                </a:solidFill>
              </a:rPr>
              <a:t>Методи діагностики </a:t>
            </a:r>
            <a:r>
              <a:rPr lang="uk-UA" sz="2400" b="1" dirty="0" err="1" smtClean="0">
                <a:solidFill>
                  <a:srgbClr val="FFFF00"/>
                </a:solidFill>
              </a:rPr>
              <a:t>ерадикації</a:t>
            </a:r>
            <a:r>
              <a:rPr lang="uk-UA" sz="2400" b="1" dirty="0" smtClean="0">
                <a:solidFill>
                  <a:srgbClr val="FFFF00"/>
                </a:solidFill>
              </a:rPr>
              <a:t> інфекції Н.Р.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uk-UA" sz="2100" dirty="0" smtClean="0"/>
              <a:t>Проводяться через мінімум 4 тижні після курсу </a:t>
            </a:r>
            <a:r>
              <a:rPr lang="uk-UA" sz="2100" dirty="0" err="1" smtClean="0"/>
              <a:t>антихелікобактерного</a:t>
            </a:r>
            <a:r>
              <a:rPr lang="uk-UA" sz="2100" dirty="0" smtClean="0"/>
              <a:t> лікування.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uk-UA" sz="2100" dirty="0" smtClean="0"/>
              <a:t>При використанні </a:t>
            </a:r>
            <a:r>
              <a:rPr lang="uk-UA" sz="2100" dirty="0" err="1" smtClean="0"/>
              <a:t>інвазивних</a:t>
            </a:r>
            <a:r>
              <a:rPr lang="uk-UA" sz="2100" dirty="0" smtClean="0"/>
              <a:t> методів обов'язково дослідження декількох </a:t>
            </a:r>
            <a:r>
              <a:rPr lang="uk-UA" sz="2100" dirty="0" err="1" smtClean="0"/>
              <a:t>біоптатів</a:t>
            </a:r>
            <a:r>
              <a:rPr lang="uk-UA" sz="2100" dirty="0" smtClean="0"/>
              <a:t> і з </a:t>
            </a:r>
            <a:r>
              <a:rPr lang="uk-UA" sz="2100" dirty="0" err="1" smtClean="0"/>
              <a:t>антрального</a:t>
            </a:r>
            <a:r>
              <a:rPr lang="uk-UA" sz="2100" dirty="0" smtClean="0"/>
              <a:t> відділу, і з тіла шлунка.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uk-UA" sz="2100" dirty="0" smtClean="0"/>
              <a:t>При виразковій хворобі ускладненого перебігу (кровотечі і т.д.) знижується чутливість всіх методів виявлення Н.Р.</a:t>
            </a:r>
          </a:p>
        </p:txBody>
      </p:sp>
    </p:spTree>
    <p:extLst>
      <p:ext uri="{BB962C8B-B14F-4D97-AF65-F5344CB8AC3E}">
        <p14:creationId xmlns:p14="http://schemas.microsoft.com/office/powerpoint/2010/main" val="35180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>
              <a:defRPr/>
            </a:pPr>
            <a:r>
              <a:rPr lang="uk-UA" sz="2400" b="1" dirty="0" smtClean="0">
                <a:solidFill>
                  <a:srgbClr val="FFFF00"/>
                </a:solidFill>
              </a:rPr>
              <a:t>Показання до госпіталізації хворих з виразковою хворобою (О.М.</a:t>
            </a:r>
            <a:r>
              <a:rPr lang="uk-UA" sz="2400" b="1" dirty="0" err="1" smtClean="0">
                <a:solidFill>
                  <a:srgbClr val="FFFF00"/>
                </a:solidFill>
              </a:rPr>
              <a:t>Мінушкін</a:t>
            </a:r>
            <a:r>
              <a:rPr lang="uk-UA" sz="2400" b="1" dirty="0" smtClean="0">
                <a:solidFill>
                  <a:srgbClr val="FFFF00"/>
                </a:solidFill>
              </a:rPr>
              <a:t>, 1995 р.)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91512" cy="56610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uk-UA" sz="2000" dirty="0" smtClean="0"/>
              <a:t>Вперше виявлена ​​ВХ (для виключення симптоматичних виразок, проведення диференціального діагнозу з пухлинним процесом при шлунковій локалізації виразки, визначення характеру перебігу при ВХ 12ПК.</a:t>
            </a:r>
          </a:p>
          <a:p>
            <a:pPr eaLnBrk="1" hangingPunct="1">
              <a:defRPr/>
            </a:pPr>
            <a:r>
              <a:rPr lang="uk-UA" sz="2000" dirty="0" smtClean="0"/>
              <a:t>Шлункова локалізація виразки</a:t>
            </a:r>
          </a:p>
          <a:p>
            <a:pPr eaLnBrk="1" hangingPunct="1">
              <a:defRPr/>
            </a:pPr>
            <a:r>
              <a:rPr lang="uk-UA" sz="2000" dirty="0" err="1" smtClean="0"/>
              <a:t>Постбульбарна</a:t>
            </a:r>
            <a:r>
              <a:rPr lang="uk-UA" sz="2000" dirty="0" smtClean="0"/>
              <a:t> локалізація виразки</a:t>
            </a:r>
          </a:p>
          <a:p>
            <a:pPr eaLnBrk="1" hangingPunct="1">
              <a:defRPr/>
            </a:pPr>
            <a:r>
              <a:rPr lang="uk-UA" sz="2000" dirty="0" smtClean="0"/>
              <a:t>Часті рецидиви</a:t>
            </a:r>
          </a:p>
          <a:p>
            <a:pPr eaLnBrk="1" hangingPunct="1">
              <a:defRPr/>
            </a:pPr>
            <a:r>
              <a:rPr lang="uk-UA" sz="2000" dirty="0" smtClean="0"/>
              <a:t>Ускладнений перебіг хвороби</a:t>
            </a:r>
          </a:p>
          <a:p>
            <a:pPr eaLnBrk="1" hangingPunct="1">
              <a:defRPr/>
            </a:pPr>
            <a:r>
              <a:rPr lang="uk-UA" sz="2000" dirty="0" smtClean="0"/>
              <a:t>Великі (більше 2 см) і/або глибокі виразки</a:t>
            </a:r>
          </a:p>
          <a:p>
            <a:pPr eaLnBrk="1" hangingPunct="1">
              <a:defRPr/>
            </a:pPr>
            <a:r>
              <a:rPr lang="uk-UA" sz="2000" dirty="0" smtClean="0"/>
              <a:t>Стійкий і виражений больовий синдром тривалістю більше 7 днів</a:t>
            </a:r>
          </a:p>
          <a:p>
            <a:pPr eaLnBrk="1" hangingPunct="1">
              <a:defRPr/>
            </a:pPr>
            <a:r>
              <a:rPr lang="uk-UA" sz="2000" dirty="0" smtClean="0"/>
              <a:t>Тривало (більше 4 тижнів) виразка, яка не рубцюється </a:t>
            </a:r>
          </a:p>
          <a:p>
            <a:pPr eaLnBrk="1" hangingPunct="1">
              <a:defRPr/>
            </a:pPr>
            <a:r>
              <a:rPr lang="uk-UA" sz="2000" dirty="0" smtClean="0"/>
              <a:t>Необхідність </a:t>
            </a:r>
            <a:r>
              <a:rPr lang="uk-UA" sz="2000" dirty="0" err="1" smtClean="0"/>
              <a:t>дообстеження</a:t>
            </a:r>
            <a:r>
              <a:rPr lang="uk-UA" sz="2000" dirty="0" smtClean="0"/>
              <a:t>, індивідуального підбору медикаментозних і </a:t>
            </a:r>
            <a:r>
              <a:rPr lang="uk-UA" sz="2000" dirty="0" err="1" smtClean="0"/>
              <a:t>немедикаментозних</a:t>
            </a:r>
            <a:r>
              <a:rPr lang="uk-UA" sz="2000" dirty="0" smtClean="0"/>
              <a:t> засобів лікування</a:t>
            </a:r>
          </a:p>
          <a:p>
            <a:pPr eaLnBrk="1" hangingPunct="1">
              <a:defRPr/>
            </a:pPr>
            <a:r>
              <a:rPr lang="uk-UA" sz="2000" dirty="0" smtClean="0"/>
              <a:t>Ослаблені хворі</a:t>
            </a:r>
          </a:p>
          <a:p>
            <a:pPr eaLnBrk="1" hangingPunct="1">
              <a:defRPr/>
            </a:pPr>
            <a:r>
              <a:rPr lang="uk-UA" sz="2000" dirty="0" smtClean="0"/>
              <a:t>Важкі супутні захворювання.</a:t>
            </a:r>
          </a:p>
          <a:p>
            <a:pPr eaLnBrk="1" hangingPunct="1">
              <a:defRPr/>
            </a:pPr>
            <a:endParaRPr lang="uk-UA" sz="1800" dirty="0" smtClean="0"/>
          </a:p>
          <a:p>
            <a:pPr eaLnBrk="1" hangingPunct="1">
              <a:defRPr/>
            </a:pPr>
            <a:endParaRPr lang="uk-UA" sz="1800" dirty="0" smtClean="0"/>
          </a:p>
        </p:txBody>
      </p:sp>
    </p:spTree>
    <p:extLst>
      <p:ext uri="{BB962C8B-B14F-4D97-AF65-F5344CB8AC3E}">
        <p14:creationId xmlns:p14="http://schemas.microsoft.com/office/powerpoint/2010/main" val="363139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50875"/>
          </a:xfrm>
        </p:spPr>
        <p:txBody>
          <a:bodyPr/>
          <a:lstStyle/>
          <a:p>
            <a:pPr eaLnBrk="1" hangingPunct="1">
              <a:defRPr/>
            </a:pPr>
            <a:r>
              <a:rPr lang="uk-UA" sz="2800" b="1" dirty="0" smtClean="0">
                <a:solidFill>
                  <a:srgbClr val="FFFF00"/>
                </a:solidFill>
              </a:rPr>
              <a:t>Симптоматичні виразки шлунка і 12 ПК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857250"/>
            <a:ext cx="8929687" cy="600075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uk-UA" sz="1900" dirty="0" smtClean="0"/>
              <a:t>1. Лікарські виразки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uk-UA" sz="1900" dirty="0" smtClean="0"/>
              <a:t>2. Стресові виразки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Виразки </a:t>
            </a:r>
            <a:r>
              <a:rPr lang="uk-UA" sz="1900" dirty="0" err="1" smtClean="0"/>
              <a:t>Кушинга</a:t>
            </a:r>
            <a:r>
              <a:rPr lang="uk-UA" sz="1900" dirty="0" smtClean="0"/>
              <a:t> у хворих з важкою патологією ЦНС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Виразки, що розвиваються після важких травматичних операцій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Виразки при гострому ІМ, різних видах шоку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uk-UA" sz="1900" dirty="0" smtClean="0"/>
              <a:t>3. Ендокринні виразки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Синдром </a:t>
            </a:r>
            <a:r>
              <a:rPr lang="uk-UA" sz="1900" dirty="0" err="1" smtClean="0"/>
              <a:t>Золлінгера-Еллісона</a:t>
            </a:r>
            <a:endParaRPr lang="uk-UA" sz="1900" dirty="0" smtClean="0"/>
          </a:p>
          <a:p>
            <a:pPr marL="609600" indent="-609600" eaLnBrk="1" hangingPunct="1">
              <a:defRPr/>
            </a:pPr>
            <a:r>
              <a:rPr lang="uk-UA" sz="1900" dirty="0" smtClean="0"/>
              <a:t>Виразки при </a:t>
            </a:r>
            <a:r>
              <a:rPr lang="uk-UA" sz="1900" dirty="0" err="1" smtClean="0"/>
              <a:t>гіперпаратиреозе</a:t>
            </a:r>
            <a:endParaRPr lang="uk-UA" sz="1900" dirty="0" smtClean="0"/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uk-UA" sz="1900" dirty="0" smtClean="0"/>
              <a:t>4. </a:t>
            </a:r>
            <a:r>
              <a:rPr lang="uk-UA" sz="1900" dirty="0" err="1" smtClean="0"/>
              <a:t>Гастродуоденальні</a:t>
            </a:r>
            <a:r>
              <a:rPr lang="uk-UA" sz="1900" dirty="0" smtClean="0"/>
              <a:t> виразки при захворюваннях внутрішніх органів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Атеросклероз черевної аорти, ГХ, </a:t>
            </a:r>
            <a:r>
              <a:rPr lang="uk-UA" sz="1900" dirty="0" err="1" smtClean="0"/>
              <a:t>ревматоїдний</a:t>
            </a:r>
            <a:r>
              <a:rPr lang="uk-UA" sz="1900" dirty="0" smtClean="0"/>
              <a:t> артрит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Цироз печінки, хронічний панкреатит, хвороба Крона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ХНЗЛ, цукровий діабет, еритремія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Хронічний </a:t>
            </a:r>
            <a:r>
              <a:rPr lang="uk-UA" sz="1900" dirty="0" err="1" smtClean="0"/>
              <a:t>гломерулонефрит</a:t>
            </a:r>
            <a:r>
              <a:rPr lang="uk-UA" sz="1900" dirty="0" smtClean="0"/>
              <a:t>, хронічний пієлонефрит, ХНН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Хворі похилого віку ("старечі виразки")</a:t>
            </a:r>
          </a:p>
          <a:p>
            <a:pPr marL="609600" indent="-609600" eaLnBrk="1" hangingPunct="1">
              <a:defRPr/>
            </a:pPr>
            <a:r>
              <a:rPr lang="uk-UA" sz="1900" dirty="0" smtClean="0"/>
              <a:t>Туберкульоз, сифіліс</a:t>
            </a:r>
          </a:p>
          <a:p>
            <a:pPr marL="609600" indent="-609600" eaLnBrk="1" hangingPunct="1">
              <a:defRPr/>
            </a:pPr>
            <a:endParaRPr lang="uk-UA" sz="1800" dirty="0" smtClean="0"/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endParaRPr lang="uk-UA" sz="1800" dirty="0" smtClean="0"/>
          </a:p>
        </p:txBody>
      </p:sp>
    </p:spTree>
    <p:extLst>
      <p:ext uri="{BB962C8B-B14F-4D97-AF65-F5344CB8AC3E}">
        <p14:creationId xmlns:p14="http://schemas.microsoft.com/office/powerpoint/2010/main" val="398565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sz="2400" b="1" dirty="0" err="1" smtClean="0">
                <a:solidFill>
                  <a:srgbClr val="FFFF00"/>
                </a:solidFill>
              </a:rPr>
              <a:t>Маастрихській</a:t>
            </a:r>
            <a:r>
              <a:rPr lang="uk-UA" altLang="en-US" sz="2400" b="1" dirty="0" smtClean="0">
                <a:solidFill>
                  <a:srgbClr val="FFFF00"/>
                </a:solidFill>
              </a:rPr>
              <a:t> консенсус 2015 року </a:t>
            </a:r>
            <a:br>
              <a:rPr lang="uk-UA" altLang="en-US" sz="2400" b="1" dirty="0" smtClean="0">
                <a:solidFill>
                  <a:srgbClr val="FFFF00"/>
                </a:solidFill>
              </a:rPr>
            </a:br>
            <a:r>
              <a:rPr lang="uk-UA" altLang="en-US" sz="2400" b="1" dirty="0" smtClean="0">
                <a:solidFill>
                  <a:srgbClr val="FFFF00"/>
                </a:solidFill>
              </a:rPr>
              <a:t>Схеми </a:t>
            </a:r>
            <a:r>
              <a:rPr lang="uk-UA" altLang="en-US" sz="2400" b="1" dirty="0" err="1" smtClean="0">
                <a:solidFill>
                  <a:srgbClr val="FFFF00"/>
                </a:solidFill>
              </a:rPr>
              <a:t>ерадикаційної</a:t>
            </a:r>
            <a:r>
              <a:rPr lang="uk-UA" altLang="en-US" sz="2400" b="1" dirty="0" smtClean="0">
                <a:solidFill>
                  <a:srgbClr val="FFFF00"/>
                </a:solidFill>
              </a:rPr>
              <a:t> терапії інфекції Н.Р</a:t>
            </a:r>
            <a:r>
              <a:rPr lang="uk-UA" altLang="en-US" sz="2800" b="1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400" b="1" dirty="0" smtClean="0">
                <a:solidFill>
                  <a:srgbClr val="FF0000"/>
                </a:solidFill>
              </a:rPr>
              <a:t>Терапія першої лінії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Інгібітори протонної помпи (</a:t>
            </a:r>
            <a:r>
              <a:rPr lang="uk-UA" sz="2000" dirty="0" err="1" smtClean="0"/>
              <a:t>омез</a:t>
            </a:r>
            <a:r>
              <a:rPr lang="uk-UA" sz="2000" dirty="0" smtClean="0"/>
              <a:t>, </a:t>
            </a:r>
            <a:r>
              <a:rPr lang="uk-UA" sz="2000" dirty="0" err="1" smtClean="0"/>
              <a:t>парієт</a:t>
            </a:r>
            <a:r>
              <a:rPr lang="uk-UA" sz="2000" dirty="0" smtClean="0"/>
              <a:t>, </a:t>
            </a:r>
            <a:r>
              <a:rPr lang="uk-UA" sz="2000" dirty="0" err="1" smtClean="0"/>
              <a:t>нексіум</a:t>
            </a:r>
            <a:r>
              <a:rPr lang="uk-UA" sz="2000" dirty="0" smtClean="0"/>
              <a:t>) в стандартній дозі 2 рази на день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+ </a:t>
            </a:r>
            <a:r>
              <a:rPr lang="uk-UA" sz="2000" dirty="0" err="1" smtClean="0"/>
              <a:t>Кларитроміцин</a:t>
            </a:r>
            <a:r>
              <a:rPr lang="uk-UA" sz="2000" dirty="0" smtClean="0"/>
              <a:t> 500 мг 2 рази на день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+ </a:t>
            </a:r>
            <a:r>
              <a:rPr lang="uk-UA" sz="2000" dirty="0" err="1" smtClean="0"/>
              <a:t>Амоксицилін</a:t>
            </a:r>
            <a:r>
              <a:rPr lang="uk-UA" sz="2000" dirty="0" smtClean="0"/>
              <a:t> 1000 мг 2 рази на день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Потрійна терапія призначається 10-14 днів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400" dirty="0" smtClean="0"/>
              <a:t>У разі відсутності успіху лікування призначається </a:t>
            </a:r>
            <a:r>
              <a:rPr lang="uk-UA" sz="2400" b="1" dirty="0" smtClean="0">
                <a:solidFill>
                  <a:srgbClr val="FF0000"/>
                </a:solidFill>
              </a:rPr>
              <a:t>терапія другої лінії</a:t>
            </a:r>
            <a:r>
              <a:rPr lang="uk-UA" sz="2400" dirty="0" smtClean="0"/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 Інгібітори протонної помпи у стандартній дозі 2 рази на день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+ Вісмуту </a:t>
            </a:r>
            <a:r>
              <a:rPr lang="uk-UA" sz="2000" dirty="0" err="1" smtClean="0"/>
              <a:t>субсалицилат</a:t>
            </a:r>
            <a:r>
              <a:rPr lang="uk-UA" sz="2000" dirty="0" smtClean="0"/>
              <a:t>/</a:t>
            </a:r>
            <a:r>
              <a:rPr lang="uk-UA" sz="2000" dirty="0" err="1" smtClean="0"/>
              <a:t>субцитрат</a:t>
            </a:r>
            <a:r>
              <a:rPr lang="uk-UA" sz="2000" dirty="0" smtClean="0"/>
              <a:t> 120 мг 4 рази на день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+ </a:t>
            </a:r>
            <a:r>
              <a:rPr lang="uk-UA" sz="2000" dirty="0" err="1" smtClean="0"/>
              <a:t>Метронідазол</a:t>
            </a:r>
            <a:r>
              <a:rPr lang="uk-UA" sz="2000" dirty="0" smtClean="0"/>
              <a:t> 500 мг 3 рази на день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+ Тетрациклін 500 мг 4 рази на день.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000" dirty="0" smtClean="0"/>
              <a:t>   </a:t>
            </a:r>
            <a:r>
              <a:rPr lang="uk-UA" sz="2000" dirty="0" err="1" smtClean="0"/>
              <a:t>Квадротерапія</a:t>
            </a:r>
            <a:r>
              <a:rPr lang="uk-UA" sz="2000" dirty="0" smtClean="0"/>
              <a:t> призначається 10-14 днів.</a:t>
            </a:r>
          </a:p>
        </p:txBody>
      </p:sp>
    </p:spTree>
    <p:extLst>
      <p:ext uri="{BB962C8B-B14F-4D97-AF65-F5344CB8AC3E}">
        <p14:creationId xmlns:p14="http://schemas.microsoft.com/office/powerpoint/2010/main" val="6793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uk-UA" sz="2400" dirty="0" smtClean="0"/>
              <a:t>Не можна використовувати Н2-гістаміноблокатори в потрійних схемах з </a:t>
            </a:r>
            <a:r>
              <a:rPr lang="uk-UA" sz="2400" dirty="0" err="1" smtClean="0"/>
              <a:t>метронідазолом</a:t>
            </a:r>
            <a:r>
              <a:rPr lang="uk-UA" sz="2400" dirty="0" smtClean="0"/>
              <a:t>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uk-UA" sz="2400" dirty="0" smtClean="0"/>
              <a:t>Заміна </a:t>
            </a:r>
            <a:r>
              <a:rPr lang="uk-UA" sz="2400" dirty="0" err="1" smtClean="0"/>
              <a:t>амоксициліну</a:t>
            </a:r>
            <a:r>
              <a:rPr lang="uk-UA" sz="2400" dirty="0" smtClean="0"/>
              <a:t> та </a:t>
            </a:r>
            <a:r>
              <a:rPr lang="uk-UA" sz="2400" dirty="0" err="1" smtClean="0"/>
              <a:t>кларитроміцину</a:t>
            </a:r>
            <a:r>
              <a:rPr lang="uk-UA" sz="2400" dirty="0" smtClean="0"/>
              <a:t> іншими антибіотиками неприпустима.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uk-UA" sz="2400" dirty="0" smtClean="0"/>
              <a:t>Не можна застосовувати 7-денні схеми </a:t>
            </a:r>
            <a:r>
              <a:rPr lang="uk-UA" sz="2400" dirty="0" err="1" smtClean="0"/>
              <a:t>ерадикації</a:t>
            </a:r>
            <a:r>
              <a:rPr lang="uk-UA" sz="2400" dirty="0" smtClean="0"/>
              <a:t> Н.Р., а тільки 10-14 денні.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endParaRPr lang="uk-UA" sz="2400" dirty="0" smtClean="0"/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uk-UA" sz="2400" dirty="0" smtClean="0"/>
              <a:t>Лікування потім продовжують протягом 5 тижнів при дуоденальної і 7 тижнів при шлункової локалізації виразок одноразовим призначенням </a:t>
            </a:r>
            <a:r>
              <a:rPr lang="uk-UA" sz="2400" dirty="0" err="1" smtClean="0"/>
              <a:t>інгібітора</a:t>
            </a:r>
            <a:r>
              <a:rPr lang="uk-UA" sz="2400" dirty="0" smtClean="0"/>
              <a:t> протонної помпи в 14-16 годин.</a:t>
            </a:r>
            <a:endParaRPr lang="uk-UA" sz="1600" dirty="0" smtClean="0"/>
          </a:p>
        </p:txBody>
      </p:sp>
    </p:spTree>
    <p:extLst>
      <p:ext uri="{BB962C8B-B14F-4D97-AF65-F5344CB8AC3E}">
        <p14:creationId xmlns:p14="http://schemas.microsoft.com/office/powerpoint/2010/main" val="4757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9753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dirty="0" smtClean="0"/>
              <a:t>     </a:t>
            </a:r>
            <a:r>
              <a:rPr lang="uk-UA" sz="2800" b="1" u="sng" dirty="0" smtClean="0">
                <a:solidFill>
                  <a:srgbClr val="FFFF00"/>
                </a:solidFill>
              </a:rPr>
              <a:t>Лікування </a:t>
            </a:r>
            <a:r>
              <a:rPr lang="uk-UA" sz="2800" b="1" u="sng" dirty="0" err="1" smtClean="0">
                <a:solidFill>
                  <a:srgbClr val="FFFF00"/>
                </a:solidFill>
              </a:rPr>
              <a:t>гастродуоденальних</a:t>
            </a:r>
            <a:r>
              <a:rPr lang="uk-UA" sz="2800" b="1" u="sng" dirty="0" smtClean="0">
                <a:solidFill>
                  <a:srgbClr val="FFFF00"/>
                </a:solidFill>
              </a:rPr>
              <a:t> виразок, що не асоційовані з Н.Р.</a:t>
            </a:r>
            <a:endParaRPr lang="uk-UA" b="1" u="sng" dirty="0" smtClean="0">
              <a:solidFill>
                <a:srgbClr val="FFFF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400" dirty="0" err="1" smtClean="0"/>
              <a:t>Антисекреторний</a:t>
            </a:r>
            <a:r>
              <a:rPr lang="uk-UA" sz="2400" dirty="0" smtClean="0"/>
              <a:t> препарат + антацидний препарат або </a:t>
            </a:r>
            <a:r>
              <a:rPr lang="uk-UA" sz="2400" dirty="0" err="1" smtClean="0"/>
              <a:t>сукральфат</a:t>
            </a:r>
            <a:r>
              <a:rPr lang="uk-UA" sz="2400" dirty="0" smtClean="0"/>
              <a:t> (</a:t>
            </a:r>
            <a:r>
              <a:rPr lang="uk-UA" sz="2400" dirty="0" err="1" smtClean="0"/>
              <a:t>вентер</a:t>
            </a:r>
            <a:r>
              <a:rPr lang="uk-UA" sz="2400" dirty="0" smtClean="0"/>
              <a:t>).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400" dirty="0" err="1" smtClean="0"/>
              <a:t>ФГДС-контроль</a:t>
            </a:r>
            <a:r>
              <a:rPr lang="uk-UA" sz="2400" dirty="0" smtClean="0"/>
              <a:t> при виразці шлунка і </a:t>
            </a:r>
            <a:r>
              <a:rPr lang="uk-UA" sz="2400" dirty="0" err="1" smtClean="0"/>
              <a:t>гастроеюнальной</a:t>
            </a:r>
            <a:r>
              <a:rPr lang="uk-UA" sz="2400" dirty="0" smtClean="0"/>
              <a:t> виразці через 8 тижнів, при дуоденальної виразці через 4 тижні.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uk-UA" sz="2400" dirty="0" smtClean="0"/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uk-UA" sz="2400" dirty="0" smtClean="0"/>
              <a:t>        </a:t>
            </a:r>
            <a:r>
              <a:rPr lang="uk-UA" sz="2800" b="1" u="sng" dirty="0" smtClean="0">
                <a:solidFill>
                  <a:srgbClr val="FFFF00"/>
                </a:solidFill>
              </a:rPr>
              <a:t>Лікування резистентних виразок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uk-UA" sz="2400" dirty="0" smtClean="0"/>
              <a:t>Проаналізувати раціональність терапії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uk-UA" sz="2400" dirty="0" smtClean="0"/>
              <a:t>Повторити додаткове обстеження (виключити ускладнення, інші захворювання)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uk-UA" sz="2400" dirty="0" smtClean="0"/>
              <a:t>Корекція лікування (збільшити дозу, додати </a:t>
            </a:r>
            <a:r>
              <a:rPr lang="uk-UA" sz="2400" dirty="0" err="1" smtClean="0"/>
              <a:t>цитопротекторні</a:t>
            </a:r>
            <a:r>
              <a:rPr lang="uk-UA" sz="2400" dirty="0" smtClean="0"/>
              <a:t> засоби, </a:t>
            </a:r>
            <a:r>
              <a:rPr lang="uk-UA" sz="2400" dirty="0" err="1" smtClean="0"/>
              <a:t>антациди</a:t>
            </a:r>
            <a:r>
              <a:rPr lang="uk-UA" sz="2400" dirty="0" smtClean="0"/>
              <a:t>, </a:t>
            </a:r>
            <a:r>
              <a:rPr lang="uk-UA" sz="2400" dirty="0" err="1" smtClean="0"/>
              <a:t>немедикаментозну</a:t>
            </a:r>
            <a:r>
              <a:rPr lang="uk-UA" sz="2400" dirty="0" smtClean="0"/>
              <a:t> терапію, місцевий лікувальний вплив через ендоскоп).</a:t>
            </a:r>
          </a:p>
        </p:txBody>
      </p:sp>
    </p:spTree>
    <p:extLst>
      <p:ext uri="{BB962C8B-B14F-4D97-AF65-F5344CB8AC3E}">
        <p14:creationId xmlns:p14="http://schemas.microsoft.com/office/powerpoint/2010/main" val="1616364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b="1" dirty="0" smtClean="0">
                <a:solidFill>
                  <a:srgbClr val="FFFF00"/>
                </a:solidFill>
              </a:rPr>
              <a:t>Профілактика виразкової хвороби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125538"/>
            <a:ext cx="8929687" cy="5327650"/>
          </a:xfrm>
        </p:spPr>
        <p:txBody>
          <a:bodyPr>
            <a:normAutofit lnSpcReduction="10000"/>
          </a:bodyPr>
          <a:lstStyle/>
          <a:p>
            <a:pPr marL="609600" indent="0" algn="ctr" eaLnBrk="1" hangingPunct="1">
              <a:buFont typeface="Wingdings" panose="05000000000000000000" pitchFamily="2" charset="2"/>
              <a:buNone/>
              <a:defRPr/>
            </a:pPr>
            <a:r>
              <a:rPr lang="uk-UA" sz="2400" i="1" dirty="0" smtClean="0"/>
              <a:t>Для попередження рецидивів ВХ використовують два види терапії:</a:t>
            </a:r>
          </a:p>
          <a:p>
            <a:pPr marL="609600" indent="-609600" eaLnBrk="1" hangingPunct="1">
              <a:lnSpc>
                <a:spcPct val="80000"/>
              </a:lnSpc>
              <a:buSzPct val="100000"/>
              <a:buFont typeface="+mj-lt"/>
              <a:buAutoNum type="arabicPeriod"/>
              <a:defRPr/>
            </a:pPr>
            <a:r>
              <a:rPr lang="uk-UA" sz="2400" i="1" dirty="0" smtClean="0"/>
              <a:t>Безперервна підтримуюча терапія </a:t>
            </a:r>
            <a:r>
              <a:rPr lang="uk-UA" sz="2400" i="1" dirty="0" err="1" smtClean="0"/>
              <a:t>антисекреторним</a:t>
            </a:r>
            <a:r>
              <a:rPr lang="uk-UA" sz="2400" i="1" dirty="0" smtClean="0"/>
              <a:t> препаратом в половинній дозі до року протягом кількох місяців. Показання: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i="1" dirty="0" smtClean="0"/>
              <a:t>Неефективність терапії,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i="1" dirty="0" smtClean="0"/>
              <a:t>Ускладнення ВХ,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i="1" dirty="0" smtClean="0"/>
              <a:t>Ерозивно-виразковий </a:t>
            </a:r>
            <a:r>
              <a:rPr lang="uk-UA" sz="2400" i="1" dirty="0" err="1" smtClean="0"/>
              <a:t>рефлюкс-езофагіт</a:t>
            </a:r>
            <a:r>
              <a:rPr lang="uk-UA" sz="2400" i="1" dirty="0" smtClean="0"/>
              <a:t>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i="1" dirty="0" smtClean="0"/>
              <a:t>Супутні захворювання, що вимагають застосування НПЗП,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uk-UA" sz="2400" i="1" dirty="0" smtClean="0"/>
              <a:t>Хворі старше 60 років з щорічними рецидивами.</a:t>
            </a:r>
          </a:p>
          <a:p>
            <a:pPr marL="609600" indent="-609600" eaLnBrk="1" hangingPunct="1">
              <a:lnSpc>
                <a:spcPct val="80000"/>
              </a:lnSpc>
              <a:buSzPct val="100000"/>
              <a:buFont typeface="+mj-lt"/>
              <a:buAutoNum type="arabicPeriod" startAt="2"/>
              <a:defRPr/>
            </a:pPr>
            <a:r>
              <a:rPr lang="uk-UA" sz="2400" i="1" dirty="0" smtClean="0"/>
              <a:t>Терапія "на вимогу". Прийом </a:t>
            </a:r>
            <a:r>
              <a:rPr lang="uk-UA" sz="2400" i="1" dirty="0" err="1" smtClean="0"/>
              <a:t>АСП</a:t>
            </a:r>
            <a:r>
              <a:rPr lang="uk-UA" sz="2400" i="1" dirty="0" smtClean="0"/>
              <a:t> в повній добовій дозі протягом 3 днів, потім в половинній протягом 3 тижнів показаний хворим з виразками, які зарубцювалися і достовірною </a:t>
            </a:r>
            <a:r>
              <a:rPr lang="uk-UA" sz="2400" i="1" dirty="0" err="1" smtClean="0"/>
              <a:t>ерадикацією</a:t>
            </a:r>
            <a:r>
              <a:rPr lang="uk-UA" sz="2400" i="1" dirty="0" smtClean="0"/>
              <a:t> Н.Р.</a:t>
            </a:r>
            <a:endParaRPr lang="uk-UA" sz="2000" dirty="0" smtClean="0"/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uk-UA" sz="2400" i="1" dirty="0" smtClean="0"/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uk-UA" sz="2400" dirty="0" smtClean="0"/>
          </a:p>
        </p:txBody>
      </p:sp>
    </p:spTree>
    <p:extLst>
      <p:ext uri="{BB962C8B-B14F-4D97-AF65-F5344CB8AC3E}">
        <p14:creationId xmlns:p14="http://schemas.microsoft.com/office/powerpoint/2010/main" val="51277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E0102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330" y="0"/>
            <a:ext cx="2000670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179512" y="381000"/>
            <a:ext cx="7772400" cy="1143000"/>
          </a:xfrm>
        </p:spPr>
        <p:txBody>
          <a:bodyPr/>
          <a:lstStyle/>
          <a:p>
            <a:r>
              <a:rPr lang="ru-RU" sz="4400" b="1" dirty="0" err="1">
                <a:solidFill>
                  <a:srgbClr val="FFFF00"/>
                </a:solidFill>
              </a:rPr>
              <a:t>Хірургічне</a:t>
            </a:r>
            <a:r>
              <a:rPr lang="ru-RU" sz="4400" b="1" dirty="0">
                <a:solidFill>
                  <a:srgbClr val="FFFF00"/>
                </a:solidFill>
              </a:rPr>
              <a:t> </a:t>
            </a:r>
            <a:r>
              <a:rPr lang="ru-RU" sz="4400" b="1" dirty="0" err="1">
                <a:solidFill>
                  <a:srgbClr val="FFFF00"/>
                </a:solidFill>
              </a:rPr>
              <a:t>лікування</a:t>
            </a:r>
            <a:r>
              <a:rPr lang="ru-RU" sz="4400" b="1" dirty="0">
                <a:solidFill>
                  <a:srgbClr val="FFFF00"/>
                </a:solidFill>
              </a:rPr>
              <a:t> ВХ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5029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eriod"/>
            </a:pPr>
            <a:r>
              <a:rPr lang="ru-RU" sz="4400" b="1" dirty="0">
                <a:solidFill>
                  <a:srgbClr val="0000FF"/>
                </a:solidFill>
              </a:rPr>
              <a:t>Кого </a:t>
            </a:r>
            <a:r>
              <a:rPr lang="ru-RU" sz="4400" b="1" dirty="0" err="1">
                <a:solidFill>
                  <a:srgbClr val="0000FF"/>
                </a:solidFill>
              </a:rPr>
              <a:t>оперувати</a:t>
            </a:r>
            <a:r>
              <a:rPr lang="ru-RU" sz="4400" b="1" dirty="0">
                <a:solidFill>
                  <a:srgbClr val="0000FF"/>
                </a:solidFill>
              </a:rPr>
              <a:t> ?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Char char="-"/>
            </a:pPr>
            <a:r>
              <a:rPr lang="ru-RU" sz="3600" b="1" dirty="0" err="1"/>
              <a:t>Ускладнення</a:t>
            </a:r>
            <a:r>
              <a:rPr lang="ru-RU" sz="3600" b="1" dirty="0"/>
              <a:t> ВХ, </a:t>
            </a:r>
            <a:r>
              <a:rPr lang="ru-RU" sz="3600" b="1" dirty="0" err="1"/>
              <a:t>що</a:t>
            </a:r>
            <a:r>
              <a:rPr lang="ru-RU" sz="3600" b="1" dirty="0"/>
              <a:t> </a:t>
            </a:r>
            <a:r>
              <a:rPr lang="ru-RU" sz="3600" b="1" dirty="0" err="1"/>
              <a:t>потребують</a:t>
            </a:r>
            <a:r>
              <a:rPr lang="ru-RU" sz="3600" b="1" dirty="0"/>
              <a:t> </a:t>
            </a:r>
            <a:r>
              <a:rPr lang="ru-RU" sz="3600" b="1" dirty="0" err="1"/>
              <a:t>екстренного</a:t>
            </a:r>
            <a:r>
              <a:rPr lang="ru-RU" sz="3600" b="1" dirty="0"/>
              <a:t> оперативного </a:t>
            </a:r>
            <a:r>
              <a:rPr lang="ru-RU" sz="3600" b="1" dirty="0" err="1"/>
              <a:t>втручання</a:t>
            </a:r>
            <a:r>
              <a:rPr lang="ru-RU" sz="3600" b="1" dirty="0"/>
              <a:t>;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Char char="-"/>
            </a:pPr>
            <a:r>
              <a:rPr lang="ru-RU" sz="3600" b="1" dirty="0"/>
              <a:t>ВХ та </a:t>
            </a:r>
            <a:r>
              <a:rPr lang="ru-RU" sz="3600" b="1" dirty="0" err="1"/>
              <a:t>її</a:t>
            </a:r>
            <a:r>
              <a:rPr lang="ru-RU" sz="3600" b="1" dirty="0"/>
              <a:t> </a:t>
            </a:r>
            <a:r>
              <a:rPr lang="ru-RU" sz="3600" b="1" dirty="0" err="1"/>
              <a:t>ускладнення</a:t>
            </a:r>
            <a:r>
              <a:rPr lang="ru-RU" sz="3600" b="1" dirty="0"/>
              <a:t>, </a:t>
            </a:r>
            <a:r>
              <a:rPr lang="ru-RU" sz="3600" b="1" dirty="0" err="1"/>
              <a:t>що</a:t>
            </a:r>
            <a:r>
              <a:rPr lang="ru-RU" sz="3600" b="1" dirty="0"/>
              <a:t> не </a:t>
            </a:r>
            <a:r>
              <a:rPr lang="ru-RU" sz="3600" b="1" dirty="0" err="1"/>
              <a:t>піддаються</a:t>
            </a:r>
            <a:r>
              <a:rPr lang="ru-RU" sz="3600" b="1" dirty="0"/>
              <a:t> </a:t>
            </a:r>
            <a:r>
              <a:rPr lang="ru-RU" sz="3600" b="1" dirty="0" err="1"/>
              <a:t>консервативній</a:t>
            </a:r>
            <a:r>
              <a:rPr lang="ru-RU" sz="3600" b="1" dirty="0"/>
              <a:t> </a:t>
            </a:r>
            <a:r>
              <a:rPr lang="ru-RU" sz="3600" b="1" dirty="0" err="1"/>
              <a:t>терапії</a:t>
            </a:r>
            <a:r>
              <a:rPr lang="ru-RU" sz="36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E0102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794" y="0"/>
            <a:ext cx="1817205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228600"/>
            <a:ext cx="8915400" cy="6629400"/>
          </a:xfrm>
        </p:spPr>
        <p:txBody>
          <a:bodyPr>
            <a:normAutofit lnSpcReduction="10000"/>
          </a:bodyPr>
          <a:lstStyle/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4800" b="1" dirty="0">
                <a:solidFill>
                  <a:srgbClr val="0000FF"/>
                </a:solidFill>
              </a:rPr>
              <a:t>       2. Коли </a:t>
            </a:r>
            <a:r>
              <a:rPr lang="ru-RU" sz="4800" b="1" dirty="0" err="1">
                <a:solidFill>
                  <a:srgbClr val="0000FF"/>
                </a:solidFill>
              </a:rPr>
              <a:t>оперувати</a:t>
            </a:r>
            <a:r>
              <a:rPr lang="ru-RU" sz="4800" b="1" dirty="0">
                <a:solidFill>
                  <a:srgbClr val="0000FF"/>
                </a:solidFill>
              </a:rPr>
              <a:t>?</a:t>
            </a:r>
          </a:p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3500" b="1" dirty="0">
                <a:solidFill>
                  <a:srgbClr val="FF0000"/>
                </a:solidFill>
              </a:rPr>
              <a:t>В </a:t>
            </a:r>
            <a:r>
              <a:rPr lang="ru-RU" sz="3500" b="1" dirty="0" err="1">
                <a:solidFill>
                  <a:srgbClr val="FF0000"/>
                </a:solidFill>
              </a:rPr>
              <a:t>екстренному</a:t>
            </a:r>
            <a:r>
              <a:rPr lang="ru-RU" sz="3500" b="1" dirty="0">
                <a:solidFill>
                  <a:srgbClr val="FF0000"/>
                </a:solidFill>
              </a:rPr>
              <a:t> порядку</a:t>
            </a:r>
            <a:r>
              <a:rPr lang="ru-RU" sz="3500" b="1" dirty="0"/>
              <a:t> – </a:t>
            </a:r>
            <a:r>
              <a:rPr lang="ru-RU" sz="3500" b="1" dirty="0" err="1"/>
              <a:t>перфорація</a:t>
            </a:r>
            <a:r>
              <a:rPr lang="ru-RU" sz="3500" b="1" dirty="0"/>
              <a:t>, </a:t>
            </a:r>
            <a:r>
              <a:rPr lang="ru-RU" sz="3500" b="1" dirty="0" err="1"/>
              <a:t>кровотечі</a:t>
            </a:r>
            <a:r>
              <a:rPr lang="ru-RU" sz="3500" b="1" dirty="0"/>
              <a:t>, </a:t>
            </a:r>
            <a:r>
              <a:rPr lang="ru-RU" sz="3500" b="1" dirty="0" err="1"/>
              <a:t>що</a:t>
            </a:r>
            <a:r>
              <a:rPr lang="ru-RU" sz="3500" b="1" dirty="0"/>
              <a:t> не </a:t>
            </a:r>
            <a:r>
              <a:rPr lang="ru-RU" sz="3500" b="1" dirty="0" err="1"/>
              <a:t>піддаються</a:t>
            </a:r>
            <a:r>
              <a:rPr lang="ru-RU" sz="3500" b="1" dirty="0"/>
              <a:t> </a:t>
            </a:r>
            <a:r>
              <a:rPr lang="ru-RU" sz="3500" b="1" dirty="0" err="1"/>
              <a:t>ендоскопічному</a:t>
            </a:r>
            <a:r>
              <a:rPr lang="ru-RU" sz="3500" b="1" dirty="0"/>
              <a:t> гемостазу.</a:t>
            </a:r>
          </a:p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3500" b="1" dirty="0">
                <a:solidFill>
                  <a:srgbClr val="FF1775"/>
                </a:solidFill>
              </a:rPr>
              <a:t>В </a:t>
            </a:r>
            <a:r>
              <a:rPr lang="ru-RU" sz="3500" b="1" dirty="0" err="1">
                <a:solidFill>
                  <a:srgbClr val="FF1775"/>
                </a:solidFill>
              </a:rPr>
              <a:t>невідкладному</a:t>
            </a:r>
            <a:r>
              <a:rPr lang="ru-RU" sz="3500" b="1" dirty="0">
                <a:solidFill>
                  <a:srgbClr val="FF1775"/>
                </a:solidFill>
              </a:rPr>
              <a:t> порядку</a:t>
            </a:r>
            <a:r>
              <a:rPr lang="ru-RU" sz="3500" b="1" dirty="0"/>
              <a:t> – ВК з </a:t>
            </a:r>
            <a:r>
              <a:rPr lang="ru-RU" sz="3500" b="1" dirty="0" err="1"/>
              <a:t>високим</a:t>
            </a:r>
            <a:r>
              <a:rPr lang="ru-RU" sz="3500" b="1" dirty="0"/>
              <a:t> </a:t>
            </a:r>
            <a:r>
              <a:rPr lang="ru-RU" sz="3500" b="1" dirty="0" err="1"/>
              <a:t>ризиком</a:t>
            </a:r>
            <a:r>
              <a:rPr lang="ru-RU" sz="3500" b="1" dirty="0"/>
              <a:t> </a:t>
            </a:r>
            <a:r>
              <a:rPr lang="ru-RU" sz="3500" b="1" dirty="0" err="1"/>
              <a:t>раннього</a:t>
            </a:r>
            <a:r>
              <a:rPr lang="ru-RU" sz="3500" b="1" dirty="0"/>
              <a:t> рецидиву.</a:t>
            </a:r>
          </a:p>
          <a:p>
            <a:pPr marL="609600" indent="-609600">
              <a:buClr>
                <a:schemeClr val="tx1"/>
              </a:buClr>
              <a:buFontTx/>
              <a:buNone/>
            </a:pPr>
            <a:r>
              <a:rPr lang="ru-RU" sz="3500" b="1" dirty="0">
                <a:solidFill>
                  <a:srgbClr val="3333FF"/>
                </a:solidFill>
              </a:rPr>
              <a:t>В плановому порядку</a:t>
            </a:r>
            <a:r>
              <a:rPr lang="ru-RU" sz="3500" b="1" dirty="0"/>
              <a:t> - ВХ та </a:t>
            </a:r>
            <a:r>
              <a:rPr lang="ru-RU" sz="3500" b="1" dirty="0" err="1"/>
              <a:t>її</a:t>
            </a:r>
            <a:r>
              <a:rPr lang="ru-RU" sz="3500" b="1" dirty="0"/>
              <a:t> </a:t>
            </a:r>
            <a:r>
              <a:rPr lang="ru-RU" sz="3500" b="1" dirty="0" err="1"/>
              <a:t>ускладнення</a:t>
            </a:r>
            <a:r>
              <a:rPr lang="ru-RU" sz="3500" b="1" dirty="0"/>
              <a:t>, </a:t>
            </a:r>
            <a:r>
              <a:rPr lang="ru-RU" sz="3500" b="1" dirty="0" err="1"/>
              <a:t>що</a:t>
            </a:r>
            <a:r>
              <a:rPr lang="ru-RU" sz="3500" b="1" dirty="0"/>
              <a:t> не </a:t>
            </a:r>
            <a:r>
              <a:rPr lang="ru-RU" sz="3500" b="1" dirty="0" err="1"/>
              <a:t>піддаються</a:t>
            </a:r>
            <a:r>
              <a:rPr lang="ru-RU" sz="3500" b="1" dirty="0"/>
              <a:t> </a:t>
            </a:r>
            <a:r>
              <a:rPr lang="ru-RU" sz="3500" b="1" dirty="0" err="1"/>
              <a:t>або</a:t>
            </a:r>
            <a:r>
              <a:rPr lang="ru-RU" sz="3500" b="1" dirty="0"/>
              <a:t> </a:t>
            </a:r>
            <a:r>
              <a:rPr lang="ru-RU" sz="3500" b="1" dirty="0" err="1"/>
              <a:t>безперспективні</a:t>
            </a:r>
            <a:r>
              <a:rPr lang="ru-RU" sz="3500" b="1" dirty="0"/>
              <a:t> для </a:t>
            </a:r>
            <a:r>
              <a:rPr lang="ru-RU" sz="3500" b="1" dirty="0" err="1"/>
              <a:t>консервативних</a:t>
            </a:r>
            <a:r>
              <a:rPr lang="ru-RU" sz="3500" b="1" dirty="0"/>
              <a:t> </a:t>
            </a:r>
            <a:r>
              <a:rPr lang="ru-RU" sz="3500" b="1" dirty="0" err="1"/>
              <a:t>методів</a:t>
            </a:r>
            <a:r>
              <a:rPr lang="ru-RU" sz="3500" b="1" dirty="0"/>
              <a:t> </a:t>
            </a:r>
            <a:r>
              <a:rPr lang="ru-RU" sz="3500" b="1" dirty="0" err="1"/>
              <a:t>лікування</a:t>
            </a:r>
            <a:r>
              <a:rPr lang="ru-RU" sz="35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E0102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464" y="0"/>
            <a:ext cx="2046536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304800"/>
            <a:ext cx="8610600" cy="6553200"/>
          </a:xfrm>
        </p:spPr>
        <p:txBody>
          <a:bodyPr>
            <a:normAutofit/>
          </a:bodyPr>
          <a:lstStyle/>
          <a:p>
            <a:pPr marL="0" indent="290513">
              <a:buClr>
                <a:srgbClr val="0000FF"/>
              </a:buClr>
              <a:buFontTx/>
              <a:buAutoNum type="arabicPeriod" startAt="3"/>
              <a:tabLst>
                <a:tab pos="7620000" algn="l"/>
              </a:tabLst>
            </a:pPr>
            <a:r>
              <a:rPr lang="ru-RU" sz="5400" b="1" dirty="0">
                <a:solidFill>
                  <a:srgbClr val="0000FF"/>
                </a:solidFill>
              </a:rPr>
              <a:t>Як </a:t>
            </a:r>
            <a:r>
              <a:rPr lang="ru-RU" sz="5400" b="1" dirty="0" err="1">
                <a:solidFill>
                  <a:srgbClr val="0000FF"/>
                </a:solidFill>
              </a:rPr>
              <a:t>оперувати</a:t>
            </a:r>
            <a:r>
              <a:rPr lang="ru-RU" sz="5400" b="1" dirty="0">
                <a:solidFill>
                  <a:srgbClr val="0000FF"/>
                </a:solidFill>
              </a:rPr>
              <a:t>?</a:t>
            </a:r>
          </a:p>
          <a:p>
            <a:pPr marL="0" indent="290513">
              <a:buClr>
                <a:schemeClr val="tx1"/>
              </a:buClr>
              <a:buFontTx/>
              <a:buNone/>
              <a:tabLst>
                <a:tab pos="7620000" algn="l"/>
              </a:tabLst>
            </a:pPr>
            <a:r>
              <a:rPr lang="ru-RU" sz="3600" b="1" dirty="0" err="1"/>
              <a:t>Вибір</a:t>
            </a:r>
            <a:r>
              <a:rPr lang="ru-RU" sz="3600" b="1" dirty="0"/>
              <a:t> методу </a:t>
            </a:r>
            <a:r>
              <a:rPr lang="ru-RU" sz="3600" b="1" dirty="0" err="1"/>
              <a:t>операції</a:t>
            </a:r>
            <a:r>
              <a:rPr lang="ru-RU" sz="3600" b="1" dirty="0"/>
              <a:t> </a:t>
            </a:r>
            <a:r>
              <a:rPr lang="ru-RU" sz="3600" b="1" dirty="0" err="1"/>
              <a:t>залежить</a:t>
            </a:r>
            <a:r>
              <a:rPr lang="ru-RU" sz="3600" b="1" dirty="0"/>
              <a:t> </a:t>
            </a:r>
            <a:r>
              <a:rPr lang="ru-RU" sz="3600" b="1" dirty="0" err="1"/>
              <a:t>від</a:t>
            </a:r>
            <a:r>
              <a:rPr lang="ru-RU" sz="3600" b="1" dirty="0"/>
              <a:t> </a:t>
            </a:r>
            <a:r>
              <a:rPr lang="ru-RU" sz="3600" b="1" dirty="0" err="1"/>
              <a:t>загального</a:t>
            </a:r>
            <a:r>
              <a:rPr lang="ru-RU" sz="3600" b="1" dirty="0"/>
              <a:t> стану хворого, </a:t>
            </a:r>
            <a:r>
              <a:rPr lang="ru-RU" sz="3600" b="1" dirty="0" err="1"/>
              <a:t>терміновості</a:t>
            </a:r>
            <a:r>
              <a:rPr lang="ru-RU" sz="3600" b="1" dirty="0"/>
              <a:t> </a:t>
            </a:r>
            <a:r>
              <a:rPr lang="ru-RU" sz="3600" b="1" dirty="0" err="1"/>
              <a:t>операції</a:t>
            </a:r>
            <a:r>
              <a:rPr lang="ru-RU" sz="3600" b="1" dirty="0"/>
              <a:t>, характеру </a:t>
            </a:r>
            <a:r>
              <a:rPr lang="ru-RU" sz="3600" b="1" dirty="0" err="1"/>
              <a:t>ускладнення</a:t>
            </a:r>
            <a:r>
              <a:rPr lang="ru-RU" sz="3600" b="1" dirty="0"/>
              <a:t> ВХ і </a:t>
            </a:r>
            <a:r>
              <a:rPr lang="ru-RU" sz="3600" b="1" dirty="0" err="1"/>
              <a:t>кваліфікації</a:t>
            </a:r>
            <a:r>
              <a:rPr lang="ru-RU" sz="3600" b="1" dirty="0"/>
              <a:t> </a:t>
            </a:r>
            <a:r>
              <a:rPr lang="ru-RU" sz="3600" b="1" dirty="0" err="1"/>
              <a:t>хірурга</a:t>
            </a:r>
            <a:r>
              <a:rPr lang="ru-RU" sz="3600" b="1" dirty="0"/>
              <a:t>.</a:t>
            </a:r>
          </a:p>
          <a:p>
            <a:pPr marL="0" indent="290513">
              <a:buClr>
                <a:schemeClr val="tx1"/>
              </a:buClr>
              <a:buFontTx/>
              <a:buNone/>
              <a:tabLst>
                <a:tab pos="7620000" algn="l"/>
              </a:tabLst>
            </a:pPr>
            <a:r>
              <a:rPr lang="ru-RU" sz="3600" b="1" dirty="0" err="1"/>
              <a:t>Перевагу</a:t>
            </a:r>
            <a:r>
              <a:rPr lang="ru-RU" sz="3600" b="1" dirty="0"/>
              <a:t> </a:t>
            </a:r>
            <a:r>
              <a:rPr lang="ru-RU" sz="3600" b="1" dirty="0" err="1"/>
              <a:t>слід</a:t>
            </a:r>
            <a:r>
              <a:rPr lang="ru-RU" sz="3600" b="1" dirty="0"/>
              <a:t> </a:t>
            </a:r>
            <a:r>
              <a:rPr lang="ru-RU" sz="3600" b="1" dirty="0" err="1"/>
              <a:t>надавати</a:t>
            </a:r>
            <a:r>
              <a:rPr lang="ru-RU" sz="3600" b="1" dirty="0"/>
              <a:t> </a:t>
            </a:r>
            <a:r>
              <a:rPr lang="ru-RU" sz="3600" b="1" dirty="0" err="1"/>
              <a:t>фізіологічним</a:t>
            </a:r>
            <a:r>
              <a:rPr lang="ru-RU" sz="3600" b="1" dirty="0"/>
              <a:t> </a:t>
            </a:r>
            <a:r>
              <a:rPr lang="ru-RU" sz="3600" b="1" dirty="0" err="1"/>
              <a:t>органозберігаючим</a:t>
            </a:r>
            <a:r>
              <a:rPr lang="ru-RU" sz="3600" b="1" dirty="0"/>
              <a:t>  і </a:t>
            </a:r>
            <a:r>
              <a:rPr lang="ru-RU" sz="3600" b="1" dirty="0" err="1"/>
              <a:t>органощадним</a:t>
            </a:r>
            <a:r>
              <a:rPr lang="ru-RU" sz="3600" b="1" dirty="0"/>
              <a:t> </a:t>
            </a:r>
            <a:r>
              <a:rPr lang="ru-RU" sz="3600" b="1" dirty="0" err="1"/>
              <a:t>операціям</a:t>
            </a:r>
            <a:r>
              <a:rPr lang="ru-RU" sz="36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r>
              <a:rPr lang="uk-UA" b="1">
                <a:solidFill>
                  <a:srgbClr val="FFFF00"/>
                </a:solidFill>
              </a:rPr>
              <a:t>Характер ускладнень виразкової хвороби</a:t>
            </a:r>
            <a:endParaRPr lang="uk-UA">
              <a:solidFill>
                <a:srgbClr val="FFFF00"/>
              </a:solidFill>
            </a:endParaRPr>
          </a:p>
        </p:txBody>
      </p:sp>
      <p:graphicFrame>
        <p:nvGraphicFramePr>
          <p:cNvPr id="140291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685800" y="2020888"/>
          <a:ext cx="7772400" cy="403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2" name="Документ" r:id="rId3" imgW="7781117" imgH="4039303" progId="Word.Document.8">
                  <p:embed/>
                </p:oleObj>
              </mc:Choice>
              <mc:Fallback>
                <p:oleObj name="Документ" r:id="rId3" imgW="7781117" imgH="4039303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20888"/>
                        <a:ext cx="7772400" cy="4033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762000" y="2133600"/>
            <a:ext cx="7620000" cy="38100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40293" name="Line 5"/>
          <p:cNvSpPr>
            <a:spLocks noChangeShapeType="1"/>
          </p:cNvSpPr>
          <p:nvPr/>
        </p:nvSpPr>
        <p:spPr bwMode="auto">
          <a:xfrm>
            <a:off x="762000" y="2743200"/>
            <a:ext cx="7620000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40294" name="Line 6"/>
          <p:cNvSpPr>
            <a:spLocks noChangeShapeType="1"/>
          </p:cNvSpPr>
          <p:nvPr/>
        </p:nvSpPr>
        <p:spPr bwMode="auto">
          <a:xfrm>
            <a:off x="2895600" y="2133600"/>
            <a:ext cx="0" cy="38100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40295" name="Line 7"/>
          <p:cNvSpPr>
            <a:spLocks noChangeShapeType="1"/>
          </p:cNvSpPr>
          <p:nvPr/>
        </p:nvSpPr>
        <p:spPr bwMode="auto">
          <a:xfrm>
            <a:off x="6629400" y="2133600"/>
            <a:ext cx="0" cy="38100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40296" name="Line 8"/>
          <p:cNvSpPr>
            <a:spLocks noChangeShapeType="1"/>
          </p:cNvSpPr>
          <p:nvPr/>
        </p:nvSpPr>
        <p:spPr bwMode="auto">
          <a:xfrm>
            <a:off x="2895600" y="2438400"/>
            <a:ext cx="3733800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40297" name="Line 9"/>
          <p:cNvSpPr>
            <a:spLocks noChangeShapeType="1"/>
          </p:cNvSpPr>
          <p:nvPr/>
        </p:nvSpPr>
        <p:spPr bwMode="auto">
          <a:xfrm>
            <a:off x="4724400" y="2514600"/>
            <a:ext cx="0" cy="34290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524000"/>
          </a:xfrm>
        </p:spPr>
        <p:txBody>
          <a:bodyPr/>
          <a:lstStyle/>
          <a:p>
            <a:r>
              <a:rPr lang="uk-UA" b="1" i="1">
                <a:solidFill>
                  <a:srgbClr val="FFFF00"/>
                </a:solidFill>
              </a:rPr>
              <a:t>ПОЄДНАНІ УСКЛАДНЕННЯ </a:t>
            </a:r>
            <a:r>
              <a:rPr lang="uk-UA" sz="2400" b="1" i="1">
                <a:solidFill>
                  <a:srgbClr val="FFFF00"/>
                </a:solidFill>
              </a:rPr>
              <a:t>(СПОСТЕРІГАЮТЬСЯ У 45%)</a:t>
            </a:r>
            <a:endParaRPr lang="uk-UA"/>
          </a:p>
        </p:txBody>
      </p:sp>
      <p:graphicFrame>
        <p:nvGraphicFramePr>
          <p:cNvPr id="141315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685800" y="2032000"/>
          <a:ext cx="7772400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0" name="Диаграмма" r:id="rId3" imgW="8743988" imgH="4514952" progId="MSGraph.Chart.8">
                  <p:embed followColorScheme="full"/>
                </p:oleObj>
              </mc:Choice>
              <mc:Fallback>
                <p:oleObj name="Диаграмма" r:id="rId3" imgW="8743988" imgH="4514952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32000"/>
                        <a:ext cx="7772400" cy="401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521575" cy="1474787"/>
          </a:xfrm>
        </p:spPr>
        <p:txBody>
          <a:bodyPr/>
          <a:lstStyle/>
          <a:p>
            <a:pPr algn="ctr"/>
            <a:r>
              <a:rPr lang="uk-UA" sz="3200" b="1" dirty="0"/>
              <a:t>     Поняття про гострі та хронічні    </a:t>
            </a:r>
            <a:br>
              <a:rPr lang="uk-UA" sz="3200" b="1" dirty="0"/>
            </a:br>
            <a:r>
              <a:rPr lang="uk-UA" sz="3200" b="1" dirty="0"/>
              <a:t>   шлунково-</a:t>
            </a:r>
            <a:r>
              <a:rPr lang="uk-UA" sz="3200" b="1" dirty="0" err="1"/>
              <a:t>кишечні</a:t>
            </a:r>
            <a:r>
              <a:rPr lang="uk-UA" sz="3200" b="1" dirty="0"/>
              <a:t> кровотечі та їх </a:t>
            </a:r>
            <a:r>
              <a:rPr lang="uk-UA" sz="3200" b="1" dirty="0" smtClean="0"/>
              <a:t>розповсюдженість</a:t>
            </a:r>
            <a:r>
              <a:rPr lang="uk-UA" sz="3200" dirty="0"/>
              <a:t/>
            </a:r>
            <a:br>
              <a:rPr lang="uk-UA" sz="3200" dirty="0"/>
            </a:br>
            <a:endParaRPr 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uk-UA" sz="2800" b="1" dirty="0"/>
              <a:t> </a:t>
            </a:r>
            <a:r>
              <a:rPr lang="uk-UA" sz="2800" b="1" i="1" dirty="0">
                <a:solidFill>
                  <a:srgbClr val="0033CC"/>
                </a:solidFill>
              </a:rPr>
              <a:t>Синдром шлунково-кишкових кровотеч</a:t>
            </a:r>
            <a:r>
              <a:rPr lang="uk-UA" sz="2800" dirty="0"/>
              <a:t> </a:t>
            </a:r>
            <a:r>
              <a:rPr lang="uk-UA" sz="2800" dirty="0">
                <a:solidFill>
                  <a:srgbClr val="0000FF"/>
                </a:solidFill>
              </a:rPr>
              <a:t>різної важкості виникає як ускладнення різних захворювань, яких налічують більше двохсот .</a:t>
            </a:r>
          </a:p>
          <a:p>
            <a:pPr>
              <a:lnSpc>
                <a:spcPct val="90000"/>
              </a:lnSpc>
              <a:buFontTx/>
              <a:buNone/>
            </a:pPr>
            <a:endParaRPr lang="uk-UA" sz="28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uk-UA" sz="2800" b="1" i="1" dirty="0">
                <a:solidFill>
                  <a:srgbClr val="0000FF"/>
                </a:solidFill>
              </a:rPr>
              <a:t>Для нього характерна наявність крові у травному тракті.</a:t>
            </a:r>
            <a:r>
              <a:rPr lang="uk-UA" sz="2800" dirty="0"/>
              <a:t> Це проявляється знаходженням в більшій чи меншій кількості крові та продуктів її розпаду в калі та виникненням у частини хворих кривавої блювоти</a:t>
            </a:r>
            <a:r>
              <a:rPr lang="ru-RU" sz="28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/>
              <a:t>Групи причин появи крові у ШКТ:</a:t>
            </a:r>
            <a:endParaRPr lang="ru-RU" b="1"/>
          </a:p>
        </p:txBody>
      </p:sp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uk-UA"/>
          </a:p>
          <a:p>
            <a:r>
              <a:rPr lang="uk-UA" b="1" i="1"/>
              <a:t>порушення цілістності судин у стінці ШКТ;</a:t>
            </a:r>
          </a:p>
          <a:p>
            <a:r>
              <a:rPr lang="uk-UA" b="1" i="1"/>
              <a:t>проникнення крові через стінку судин  внаслідок підвищеної проникливості капілярів;</a:t>
            </a:r>
          </a:p>
          <a:p>
            <a:r>
              <a:rPr lang="uk-UA" b="1" i="1"/>
              <a:t>зміна згортальної здатності крові.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5114" y="-29943"/>
            <a:ext cx="7477125" cy="1368425"/>
          </a:xfrm>
        </p:spPr>
        <p:txBody>
          <a:bodyPr/>
          <a:lstStyle/>
          <a:p>
            <a:r>
              <a:rPr lang="uk-UA" sz="2800" b="1" i="1" dirty="0"/>
              <a:t>Класифікація шлунково-кишкових кровотеч ( Н.Н. Крилов, 2001):</a:t>
            </a:r>
            <a:endParaRPr lang="ru-RU" sz="2800" b="1" i="1" dirty="0"/>
          </a:p>
        </p:txBody>
      </p:sp>
      <p:sp>
        <p:nvSpPr>
          <p:cNvPr id="18841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836613"/>
            <a:ext cx="7386637" cy="640873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uk-UA" sz="1800" b="1" i="1" dirty="0">
                <a:solidFill>
                  <a:srgbClr val="0033CC"/>
                </a:solidFill>
              </a:rPr>
              <a:t>1.	По локалізації: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з верхніх відділів (стравохід, шлунок, 12-п.кишка);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з тонкої кишки;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в)	з нижніх відділів (товста кишка).</a:t>
            </a:r>
          </a:p>
          <a:p>
            <a:pPr>
              <a:spcBef>
                <a:spcPts val="0"/>
              </a:spcBef>
            </a:pPr>
            <a:r>
              <a:rPr lang="uk-UA" sz="1800" b="1" i="1" dirty="0">
                <a:solidFill>
                  <a:srgbClr val="0033CC"/>
                </a:solidFill>
              </a:rPr>
              <a:t>2.	По клінічним проявам: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активна (</a:t>
            </a:r>
            <a:r>
              <a:rPr lang="uk-UA" sz="1600" dirty="0" err="1"/>
              <a:t>продовжуюча</a:t>
            </a:r>
            <a:r>
              <a:rPr lang="uk-UA" sz="1600" dirty="0"/>
              <a:t>) кровотеча;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зупинена кровотеча.</a:t>
            </a:r>
          </a:p>
          <a:p>
            <a:pPr>
              <a:spcBef>
                <a:spcPts val="0"/>
              </a:spcBef>
            </a:pPr>
            <a:r>
              <a:rPr lang="uk-UA" sz="1800" b="1" i="1" dirty="0">
                <a:solidFill>
                  <a:srgbClr val="0033CC"/>
                </a:solidFill>
              </a:rPr>
              <a:t>3.	По об'єму: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масивна (</a:t>
            </a:r>
            <a:r>
              <a:rPr lang="uk-UA" sz="1600" dirty="0" err="1"/>
              <a:t>профузна</a:t>
            </a:r>
            <a:r>
              <a:rPr lang="uk-UA" sz="1600" dirty="0"/>
              <a:t>);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мала (мінімальна).</a:t>
            </a:r>
          </a:p>
          <a:p>
            <a:pPr>
              <a:spcBef>
                <a:spcPts val="0"/>
              </a:spcBef>
            </a:pPr>
            <a:r>
              <a:rPr lang="uk-UA" sz="2000" b="1" i="1" dirty="0">
                <a:solidFill>
                  <a:srgbClr val="0033CC"/>
                </a:solidFill>
              </a:rPr>
              <a:t>4.	По характеру: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гостра;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хронічна (потайна, окультна).</a:t>
            </a:r>
          </a:p>
          <a:p>
            <a:pPr>
              <a:spcBef>
                <a:spcPts val="0"/>
              </a:spcBef>
            </a:pPr>
            <a:r>
              <a:rPr lang="uk-UA" sz="2000" b="1" i="1" dirty="0">
                <a:solidFill>
                  <a:srgbClr val="0033CC"/>
                </a:solidFill>
              </a:rPr>
              <a:t>5.	По етіології: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виразкова;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невиразкова.</a:t>
            </a:r>
          </a:p>
          <a:p>
            <a:pPr>
              <a:spcBef>
                <a:spcPts val="0"/>
              </a:spcBef>
            </a:pPr>
            <a:r>
              <a:rPr lang="uk-UA" sz="2000" b="1" i="1" dirty="0">
                <a:solidFill>
                  <a:srgbClr val="0033CC"/>
                </a:solidFill>
              </a:rPr>
              <a:t>6.	По ступені важкості - величина кровотечі: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легка;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посередня;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в)	важка кровотеча.</a:t>
            </a:r>
          </a:p>
          <a:p>
            <a:pPr>
              <a:spcBef>
                <a:spcPts val="0"/>
              </a:spcBef>
            </a:pPr>
            <a:r>
              <a:rPr lang="uk-UA" sz="2000" b="1" i="1" dirty="0">
                <a:solidFill>
                  <a:srgbClr val="0033CC"/>
                </a:solidFill>
              </a:rPr>
              <a:t>7.	По частоті: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а)	первинна;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uk-UA" sz="1600" dirty="0"/>
              <a:t>       б)	рецидивна (повторна).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err="1">
                <a:solidFill>
                  <a:srgbClr val="FFFF00"/>
                </a:solidFill>
              </a:rPr>
              <a:t>Патогенетичні</a:t>
            </a:r>
            <a:r>
              <a:rPr lang="ru-RU" sz="3600" b="1" i="1" dirty="0">
                <a:solidFill>
                  <a:srgbClr val="FFFF00"/>
                </a:solidFill>
              </a:rPr>
              <a:t> </a:t>
            </a:r>
            <a:r>
              <a:rPr lang="ru-RU" sz="3600" b="1" i="1" dirty="0" err="1">
                <a:solidFill>
                  <a:srgbClr val="FFFF00"/>
                </a:solidFill>
              </a:rPr>
              <a:t>механізми</a:t>
            </a:r>
            <a:r>
              <a:rPr lang="ru-RU" sz="3600" b="1" i="1" dirty="0">
                <a:solidFill>
                  <a:srgbClr val="FFFF00"/>
                </a:solidFill>
              </a:rPr>
              <a:t>, </a:t>
            </a:r>
            <a:r>
              <a:rPr lang="ru-RU" sz="3600" b="1" i="1" dirty="0" err="1">
                <a:solidFill>
                  <a:srgbClr val="FFFF00"/>
                </a:solidFill>
              </a:rPr>
              <a:t>які</a:t>
            </a:r>
            <a:r>
              <a:rPr lang="ru-RU" sz="3600" b="1" i="1" dirty="0">
                <a:solidFill>
                  <a:srgbClr val="FFFF00"/>
                </a:solidFill>
              </a:rPr>
              <a:t> </a:t>
            </a:r>
            <a:r>
              <a:rPr lang="ru-RU" sz="3600" b="1" i="1" dirty="0" err="1">
                <a:solidFill>
                  <a:srgbClr val="FFFF00"/>
                </a:solidFill>
              </a:rPr>
              <a:t>супроводжують</a:t>
            </a:r>
            <a:r>
              <a:rPr lang="ru-RU" sz="3600" b="1" i="1" dirty="0">
                <a:solidFill>
                  <a:srgbClr val="FFFF00"/>
                </a:solidFill>
              </a:rPr>
              <a:t> </a:t>
            </a:r>
            <a:r>
              <a:rPr lang="ru-RU" sz="3600" b="1" i="1" dirty="0" err="1">
                <a:solidFill>
                  <a:srgbClr val="FFFF00"/>
                </a:solidFill>
              </a:rPr>
              <a:t>кровотечу</a:t>
            </a:r>
            <a:r>
              <a:rPr lang="ru-RU" sz="3600" b="1" i="1" dirty="0">
                <a:solidFill>
                  <a:srgbClr val="FFFF00"/>
                </a:solidFill>
              </a:rPr>
              <a:t>: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1.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Гіповолемічний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шок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внаслідок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зменшення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ОЦК.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2.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Ниркова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недостатність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внаслідок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зменшення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фільтрації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і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гіпоксії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паренхіми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нирок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3.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Печінкова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недостатність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у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зв'язку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зменшенням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печінкового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кровотоку і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гіпоксії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4.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Кисневе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голодування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міокарда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cs typeface="Times New Roman" pitchFamily="18" charset="0"/>
              </a:rPr>
              <a:t>→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ішемія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міокарда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cs typeface="Times New Roman" pitchFamily="18" charset="0"/>
              </a:rPr>
              <a:t>→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інфаркт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міокарда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5.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Гіпоксія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мозку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cs typeface="Times New Roman" pitchFamily="18" charset="0"/>
              </a:rPr>
              <a:t>→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набряк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мозку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6.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Інтоксикація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продуктами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гідролізу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білків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яка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вилилася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 кишечник.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ru-RU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518525" cy="2193926"/>
          </a:xfrm>
        </p:spPr>
        <p:txBody>
          <a:bodyPr/>
          <a:lstStyle/>
          <a:p>
            <a:r>
              <a:rPr lang="ru-RU" sz="3600" b="1" dirty="0" err="1"/>
              <a:t>Класифікація</a:t>
            </a:r>
            <a:r>
              <a:rPr lang="ru-RU" sz="3600" b="1" dirty="0"/>
              <a:t> ст. </a:t>
            </a:r>
            <a:r>
              <a:rPr lang="ru-RU" sz="3600" b="1" dirty="0" err="1"/>
              <a:t>крововтрати</a:t>
            </a:r>
            <a:r>
              <a:rPr lang="ru-RU" sz="3600" b="1" dirty="0"/>
              <a:t> (О.О. </a:t>
            </a:r>
            <a:r>
              <a:rPr lang="ru-RU" sz="3600" b="1" dirty="0" err="1" smtClean="0"/>
              <a:t>Шалімов</a:t>
            </a:r>
            <a:r>
              <a:rPr lang="ru-RU" sz="3600" b="1" dirty="0" smtClean="0"/>
              <a:t>, </a:t>
            </a:r>
            <a:r>
              <a:rPr lang="ru-RU" sz="3600" b="1" dirty="0"/>
              <a:t>В.Ф. </a:t>
            </a:r>
            <a:r>
              <a:rPr lang="ru-RU" sz="3600" b="1" dirty="0" err="1"/>
              <a:t>Саєнко</a:t>
            </a:r>
            <a:r>
              <a:rPr lang="ru-RU" sz="3600" b="1" dirty="0"/>
              <a:t> )</a:t>
            </a:r>
            <a:r>
              <a:rPr lang="ru-RU" sz="3600" dirty="0"/>
              <a:t> 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773238"/>
            <a:ext cx="698495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  </a:t>
            </a:r>
            <a:r>
              <a:rPr lang="ru-RU" b="1" i="1" dirty="0">
                <a:solidFill>
                  <a:srgbClr val="0033CC"/>
                </a:solidFill>
              </a:rPr>
              <a:t>І </a:t>
            </a:r>
            <a:r>
              <a:rPr lang="ru-RU" b="1" i="1" dirty="0" err="1">
                <a:solidFill>
                  <a:srgbClr val="0033CC"/>
                </a:solidFill>
              </a:rPr>
              <a:t>ступінь</a:t>
            </a:r>
            <a:r>
              <a:rPr lang="ru-RU" b="1" i="1" dirty="0">
                <a:solidFill>
                  <a:srgbClr val="0033CC"/>
                </a:solidFill>
              </a:rPr>
              <a:t> - легкий,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при </a:t>
            </a:r>
            <a:r>
              <a:rPr lang="ru-RU" dirty="0" err="1"/>
              <a:t>втраті</a:t>
            </a:r>
            <a:r>
              <a:rPr lang="ru-RU" dirty="0"/>
              <a:t> до 20% ОЦК (до 1000 мл у хворого з вагою 70 кг).</a:t>
            </a:r>
          </a:p>
          <a:p>
            <a:pPr>
              <a:lnSpc>
                <a:spcPct val="90000"/>
              </a:lnSpc>
            </a:pPr>
            <a:r>
              <a:rPr lang="ru-RU" dirty="0"/>
              <a:t>   </a:t>
            </a:r>
            <a:r>
              <a:rPr lang="ru-RU" b="1" i="1" dirty="0">
                <a:solidFill>
                  <a:srgbClr val="0033CC"/>
                </a:solidFill>
              </a:rPr>
              <a:t>ІІ </a:t>
            </a:r>
            <a:r>
              <a:rPr lang="ru-RU" b="1" i="1" dirty="0" err="1">
                <a:solidFill>
                  <a:srgbClr val="0033CC"/>
                </a:solidFill>
              </a:rPr>
              <a:t>ступінь</a:t>
            </a:r>
            <a:r>
              <a:rPr lang="ru-RU" b="1" i="1" dirty="0">
                <a:solidFill>
                  <a:srgbClr val="0033CC"/>
                </a:solidFill>
              </a:rPr>
              <a:t> - </a:t>
            </a:r>
            <a:r>
              <a:rPr lang="ru-RU" b="1" i="1" dirty="0" err="1">
                <a:solidFill>
                  <a:srgbClr val="0033CC"/>
                </a:solidFill>
              </a:rPr>
              <a:t>середньої</a:t>
            </a:r>
            <a:r>
              <a:rPr lang="ru-RU" b="1" i="1" dirty="0">
                <a:solidFill>
                  <a:srgbClr val="0033CC"/>
                </a:solidFill>
              </a:rPr>
              <a:t> </a:t>
            </a:r>
            <a:r>
              <a:rPr lang="ru-RU" b="1" i="1" dirty="0" err="1">
                <a:solidFill>
                  <a:srgbClr val="0033CC"/>
                </a:solidFill>
              </a:rPr>
              <a:t>важкості</a:t>
            </a:r>
            <a:r>
              <a:rPr lang="ru-RU" dirty="0"/>
              <a:t>, </a:t>
            </a:r>
            <a:r>
              <a:rPr lang="ru-RU" dirty="0" err="1"/>
              <a:t>зумовлений</a:t>
            </a:r>
            <a:r>
              <a:rPr lang="ru-RU" dirty="0"/>
              <a:t> </a:t>
            </a:r>
            <a:r>
              <a:rPr lang="ru-RU" dirty="0" err="1"/>
              <a:t>втратою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20% до 30% ОЦК (до 1500 мл).</a:t>
            </a:r>
          </a:p>
          <a:p>
            <a:pPr>
              <a:lnSpc>
                <a:spcPct val="90000"/>
              </a:lnSpc>
            </a:pPr>
            <a:r>
              <a:rPr lang="ru-RU" dirty="0"/>
              <a:t>   </a:t>
            </a:r>
            <a:r>
              <a:rPr lang="ru-RU" b="1" i="1" dirty="0">
                <a:solidFill>
                  <a:srgbClr val="0033CC"/>
                </a:solidFill>
              </a:rPr>
              <a:t>ІІІ </a:t>
            </a:r>
            <a:r>
              <a:rPr lang="ru-RU" b="1" i="1" dirty="0" err="1">
                <a:solidFill>
                  <a:srgbClr val="0033CC"/>
                </a:solidFill>
              </a:rPr>
              <a:t>ступінь</a:t>
            </a:r>
            <a:r>
              <a:rPr lang="ru-RU" b="1" i="1" dirty="0">
                <a:solidFill>
                  <a:srgbClr val="0033CC"/>
                </a:solidFill>
              </a:rPr>
              <a:t> - </a:t>
            </a:r>
            <a:r>
              <a:rPr lang="ru-RU" b="1" i="1" dirty="0" err="1">
                <a:solidFill>
                  <a:srgbClr val="0033CC"/>
                </a:solidFill>
              </a:rPr>
              <a:t>важкий</a:t>
            </a:r>
            <a:r>
              <a:rPr lang="ru-RU" b="1" i="1" dirty="0">
                <a:solidFill>
                  <a:srgbClr val="0033CC"/>
                </a:solidFill>
              </a:rPr>
              <a:t>,</a:t>
            </a:r>
            <a:r>
              <a:rPr lang="ru-RU" dirty="0"/>
              <a:t>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втраті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1500 мл. 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 </a:t>
            </a:r>
            <a:r>
              <a:rPr lang="ru-RU" b="1" i="1"/>
              <a:t>Клінічна симптоматика шкк визначається: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/>
          </a:p>
          <a:p>
            <a:pPr>
              <a:lnSpc>
                <a:spcPct val="90000"/>
              </a:lnSpc>
            </a:pPr>
            <a:r>
              <a:rPr lang="ru-RU"/>
              <a:t>   </a:t>
            </a:r>
            <a:r>
              <a:rPr lang="ru-RU" b="1" i="1">
                <a:solidFill>
                  <a:srgbClr val="0033CC"/>
                </a:solidFill>
              </a:rPr>
              <a:t>ступенем крововтрати,</a:t>
            </a:r>
          </a:p>
          <a:p>
            <a:pPr>
              <a:lnSpc>
                <a:spcPct val="90000"/>
              </a:lnSpc>
            </a:pPr>
            <a:r>
              <a:rPr lang="ru-RU" b="1" i="1">
                <a:solidFill>
                  <a:srgbClr val="0033CC"/>
                </a:solidFill>
              </a:rPr>
              <a:t>   тривалістю кровотечі,</a:t>
            </a:r>
          </a:p>
          <a:p>
            <a:pPr>
              <a:lnSpc>
                <a:spcPct val="90000"/>
              </a:lnSpc>
            </a:pPr>
            <a:r>
              <a:rPr lang="ru-RU" b="1" i="1">
                <a:solidFill>
                  <a:srgbClr val="0033CC"/>
                </a:solidFill>
              </a:rPr>
              <a:t>   характером основного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 i="1">
                <a:solidFill>
                  <a:srgbClr val="0033CC"/>
                </a:solidFill>
              </a:rPr>
              <a:t>                         захворювання, </a:t>
            </a:r>
          </a:p>
          <a:p>
            <a:pPr>
              <a:lnSpc>
                <a:spcPct val="90000"/>
              </a:lnSpc>
            </a:pPr>
            <a:r>
              <a:rPr lang="ru-RU" b="1" i="1">
                <a:solidFill>
                  <a:srgbClr val="0033CC"/>
                </a:solidFill>
              </a:rPr>
              <a:t>    віком хворого, </a:t>
            </a:r>
          </a:p>
          <a:p>
            <a:pPr>
              <a:lnSpc>
                <a:spcPct val="90000"/>
              </a:lnSpc>
            </a:pPr>
            <a:r>
              <a:rPr lang="ru-RU" b="1" i="1">
                <a:solidFill>
                  <a:srgbClr val="0033CC"/>
                </a:solidFill>
              </a:rPr>
              <a:t>    наявністю супровідньої патології.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332656"/>
            <a:ext cx="8229600" cy="966788"/>
          </a:xfrm>
        </p:spPr>
        <p:txBody>
          <a:bodyPr/>
          <a:lstStyle/>
          <a:p>
            <a:r>
              <a:rPr lang="ru-RU" sz="4000" b="1" i="1" dirty="0" err="1"/>
              <a:t>Клінічна</a:t>
            </a:r>
            <a:r>
              <a:rPr lang="ru-RU" sz="4000" b="1" i="1" dirty="0"/>
              <a:t> симптоматика.</a:t>
            </a:r>
            <a:r>
              <a:rPr lang="ru-RU" sz="3600" b="1" dirty="0"/>
              <a:t> 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1412776"/>
            <a:ext cx="8229600" cy="7056437"/>
          </a:xfrm>
        </p:spPr>
        <p:txBody>
          <a:bodyPr/>
          <a:lstStyle/>
          <a:p>
            <a:r>
              <a:rPr lang="ru-RU" sz="2800" dirty="0"/>
              <a:t> 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На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фоні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основного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захворювання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(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найчастіше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)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з'являється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прогресуюча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загальна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слабість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головокружіння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запаморочення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інколи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втрата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свідомості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"мушки" перед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очима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в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подальшому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-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блювання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кров'ю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(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haematemesis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). </a:t>
            </a:r>
          </a:p>
          <a:p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Залежно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від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об'єму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і часу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блювання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може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бути "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кавовою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гущею",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що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пов'язано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утворенням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солянокислого гематину в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"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Кавова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гуща" є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найбільш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характерним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симптомом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може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бути одноразовою і повторною,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що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вказує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продовження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 </a:t>
            </a:r>
            <a:b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219075" y="0"/>
            <a:ext cx="7477125" cy="227013"/>
          </a:xfrm>
        </p:spPr>
        <p:txBody>
          <a:bodyPr/>
          <a:lstStyle/>
          <a:p>
            <a:r>
              <a:rPr lang="ru-RU" b="1"/>
              <a:t> </a:t>
            </a:r>
            <a:br>
              <a:rPr lang="ru-RU" b="1"/>
            </a:br>
            <a:endParaRPr lang="ru-RU" b="1"/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476672"/>
            <a:ext cx="8064574" cy="7077075"/>
          </a:xfrm>
        </p:spPr>
        <p:txBody>
          <a:bodyPr>
            <a:normAutofit/>
          </a:bodyPr>
          <a:lstStyle/>
          <a:p>
            <a:r>
              <a:rPr lang="ru-RU" sz="2400" dirty="0"/>
              <a:t> 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Виразковим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кровотечам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інколи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передує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посилення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болю і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диспептичних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явищ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які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зникають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після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початку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(симптом Бергмана).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випадках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гострої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профузної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блювотними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масами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виділяється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малозмінена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часто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із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згустками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кров, яка не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подібна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до "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кавової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гущі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".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</a:p>
          <a:p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Достовірною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ознакою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є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чорні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дьогтеподібні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випорожнення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неприємним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запахом (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melena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).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Утворення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їх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пов'язане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поступленням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просвіт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кишечника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яка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поступово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розкладається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внаслідок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чого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утворюється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сірчане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залізо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що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надає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каловим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масам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чорного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кольору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  <p:sp>
        <p:nvSpPr>
          <p:cNvPr id="19456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152983"/>
            <a:ext cx="8785423" cy="6858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        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При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профузних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гострих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дуоденальних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кровотечах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калові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маси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можуть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бути темно-вишневого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кольору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рідкої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консистенції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що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пов'язане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швидким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просуванням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по кишечнику.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При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помірних</a:t>
            </a:r>
            <a:r>
              <a:rPr lang="ru-RU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кровотечах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калові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маси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оформлені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звичайної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консистенції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чорного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кольору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При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кровоточивій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дуоденальній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виразці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мелена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зустрічається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частіше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а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наявність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мелени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як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першої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ознаки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при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шлунковій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свідчить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про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помірну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інтенсивність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  <a:r>
              <a:rPr lang="ru-RU" sz="3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>
                <a:solidFill>
                  <a:srgbClr val="0033CC"/>
                </a:solidFill>
              </a:rPr>
              <a:t/>
            </a:r>
            <a:br>
              <a:rPr lang="ru-RU" sz="2800" dirty="0">
                <a:solidFill>
                  <a:srgbClr val="0033CC"/>
                </a:solidFill>
              </a:rPr>
            </a:br>
            <a:endParaRPr lang="ru-RU" sz="28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69850"/>
          </a:xfrm>
        </p:spPr>
        <p:txBody>
          <a:bodyPr/>
          <a:lstStyle/>
          <a:p>
            <a:endParaRPr lang="uk-UA" b="1"/>
          </a:p>
        </p:txBody>
      </p:sp>
      <p:sp>
        <p:nvSpPr>
          <p:cNvPr id="195587" name="Rectangle 3"/>
          <p:cNvSpPr>
            <a:spLocks noGrp="1" noChangeArrowheads="1"/>
          </p:cNvSpPr>
          <p:nvPr>
            <p:ph idx="1"/>
          </p:nvPr>
        </p:nvSpPr>
        <p:spPr>
          <a:xfrm>
            <a:off x="154360" y="1052736"/>
            <a:ext cx="8532440" cy="659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  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Обов'язковим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методом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обстеження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у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хворих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шлунково-кишковими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кровотечами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є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пальцеве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ректальне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дослідження</a:t>
            </a:r>
            <a:r>
              <a:rPr lang="ru-RU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  <a:r>
              <a:rPr lang="ru-RU" sz="1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При ректальному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дослідженні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виявляються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рідкі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дьогтеподібні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калові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маси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прямій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кишці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а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також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можна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виявити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інші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джерела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: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пухлини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прямої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кишки,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гемороїдальні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вузли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анальну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тріщину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41400"/>
          </a:xfrm>
        </p:spPr>
        <p:txBody>
          <a:bodyPr/>
          <a:lstStyle/>
          <a:p>
            <a:r>
              <a:rPr lang="uk-UA" dirty="0"/>
              <a:t>Завдання медичної допомоги при ШКК</a:t>
            </a:r>
            <a:endParaRPr lang="ru-RU" dirty="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>
          <a:xfrm>
            <a:off x="1048406" y="2564904"/>
            <a:ext cx="7386638" cy="5373687"/>
          </a:xfrm>
        </p:spPr>
        <p:txBody>
          <a:bodyPr>
            <a:normAutofit/>
          </a:bodyPr>
          <a:lstStyle/>
          <a:p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Вияв джерела кровотечі, її активність та зупинка кровотечі.</a:t>
            </a:r>
          </a:p>
          <a:p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Оцінка ступеня тяжкості крововтрати та адекватне її поповнення.</a:t>
            </a:r>
          </a:p>
          <a:p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Патогенетичний вплив на захворювання, ускладненням якого стала кровотеча. </a:t>
            </a:r>
            <a:endParaRPr lang="ru-RU" sz="24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477125" cy="1143000"/>
          </a:xfrm>
        </p:spPr>
        <p:txBody>
          <a:bodyPr/>
          <a:lstStyle/>
          <a:p>
            <a:r>
              <a:rPr lang="uk-UA" sz="3200" b="1"/>
              <a:t>Ендоскопічне дослідження виявляє</a:t>
            </a:r>
            <a:endParaRPr lang="ru-RU" sz="3200" b="1"/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250824" y="908050"/>
            <a:ext cx="8353623" cy="5949950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наявність крові у стравоході, шлунку та дванадцятипалій</a:t>
            </a:r>
            <a:b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кишці;</a:t>
            </a:r>
          </a:p>
          <a:p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кількість крові та її характер;</a:t>
            </a:r>
          </a:p>
          <a:p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джерело кровотечі, його локалізацію та розміри;</a:t>
            </a:r>
          </a:p>
          <a:p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ознаки активності кровотечі (артеріальна кровотеча, підтікання крові з-під згортка, наявність свіжого згортка, червоного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тромба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тромба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у стані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ретракції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тромбованої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судини,виразкового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дефекту під фібрином).</a:t>
            </a:r>
            <a:endParaRPr lang="ru-RU" sz="2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>
                <a:solidFill>
                  <a:srgbClr val="FFFF00"/>
                </a:solidFill>
              </a:rPr>
              <a:t>Ендоскопічна класифікація активності кровотечі за</a:t>
            </a:r>
            <a:r>
              <a:rPr lang="uk-UA" sz="32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Forest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198659" name="Rectangle 3"/>
          <p:cNvSpPr>
            <a:spLocks noGrp="1" noChangeArrowheads="1"/>
          </p:cNvSpPr>
          <p:nvPr>
            <p:ph idx="1"/>
          </p:nvPr>
        </p:nvSpPr>
        <p:spPr>
          <a:xfrm>
            <a:off x="263524" y="1598613"/>
            <a:ext cx="8124899" cy="50704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Клас 1 - активна кровотеча: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1а - активна струминна;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</a:t>
            </a: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- активна капілярна.</a:t>
            </a:r>
            <a:endParaRPr lang="en-US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Клас 2 - нестійкий гемостаз, ризик рецидиву кровотечі: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2а - </a:t>
            </a:r>
            <a:r>
              <a:rPr lang="uk-UA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тромбована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судина з загрозою </a:t>
            </a: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2</a:t>
            </a: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b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- фіксований згорток крові: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2</a:t>
            </a:r>
            <a:r>
              <a:rPr lang="en-US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- дрібні </a:t>
            </a:r>
            <a:r>
              <a:rPr lang="uk-UA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тромбовані</a:t>
            </a:r>
            <a:r>
              <a:rPr lang="uk-UA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судини. </a:t>
            </a:r>
            <a:endParaRPr lang="en-US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Клас 3 - ознак кровотечі немає, гемостаз стійкий, дефект під</a:t>
            </a:r>
            <a:r>
              <a:rPr lang="en-US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uk-UA" sz="24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фібрином.</a:t>
            </a:r>
            <a:endParaRPr lang="ru-RU" sz="24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696200" cy="1143000"/>
          </a:xfrm>
        </p:spPr>
        <p:txBody>
          <a:bodyPr/>
          <a:lstStyle/>
          <a:p>
            <a:r>
              <a:rPr lang="ru-RU" dirty="0" err="1"/>
              <a:t>Ендоскопічні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нестабільного</a:t>
            </a:r>
            <a:r>
              <a:rPr lang="ru-RU" dirty="0"/>
              <a:t> гемостазу 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наявність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свіжої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згортків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шлунку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пухкого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згортку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темно-коричневого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кольору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над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виразкою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визначається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пульсація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судини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Абсолютна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ознака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нестабільного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гемостазу -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витікання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судини</a:t>
            </a:r>
            <a:r>
              <a:rPr lang="ru-RU" sz="3600" b="1" i="1" dirty="0">
                <a:solidFill>
                  <a:srgbClr val="0033CC"/>
                </a:solidFill>
              </a:rPr>
              <a:t>. </a:t>
            </a:r>
            <a:br>
              <a:rPr lang="ru-RU" sz="3600" b="1" i="1" dirty="0">
                <a:solidFill>
                  <a:srgbClr val="0033CC"/>
                </a:solidFill>
              </a:rPr>
            </a:br>
            <a:endParaRPr lang="ru-RU" sz="3600" b="1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7593013" cy="1143000"/>
          </a:xfrm>
        </p:spPr>
        <p:txBody>
          <a:bodyPr/>
          <a:lstStyle/>
          <a:p>
            <a:r>
              <a:rPr lang="ru-RU" sz="3200"/>
              <a:t>Ендоскопічні ознаки</a:t>
            </a:r>
            <a:r>
              <a:rPr lang="en-US" sz="3200"/>
              <a:t> </a:t>
            </a:r>
            <a:r>
              <a:rPr lang="ru-RU" sz="3200"/>
              <a:t>стабільного</a:t>
            </a:r>
            <a:r>
              <a:rPr lang="en-US" sz="3200"/>
              <a:t>  </a:t>
            </a:r>
            <a:r>
              <a:rPr lang="ru-RU" sz="3200"/>
              <a:t>гемостазу</a:t>
            </a:r>
            <a:r>
              <a:rPr lang="ru-RU"/>
              <a:t>   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відсутність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шлунку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і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цибулині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ДПК, дно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виразки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вкрите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фібрином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білого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або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брудно-сірого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кольору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просвіт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виступаючої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над кратером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виразки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судини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закритий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тромбом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білого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кольору</a:t>
            </a:r>
            <a: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sz="36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ru-RU" sz="36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Інструментальні методи зупинки  кровотечі :</a:t>
            </a:r>
            <a:endParaRPr lang="ru-RU" dirty="0"/>
          </a:p>
        </p:txBody>
      </p:sp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>
          <a:xfrm>
            <a:off x="827700" y="2052925"/>
            <a:ext cx="7560724" cy="4195481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uk-UA" sz="2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1. </a:t>
            </a:r>
            <a:r>
              <a:rPr lang="uk-UA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Ендоскопічні:</a:t>
            </a:r>
            <a:endParaRPr lang="uk-UA" sz="2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термічні (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діатермо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 чи </a:t>
            </a:r>
            <a:r>
              <a:rPr lang="uk-UA" sz="2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фотокоагуляція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ін'єкційні </a:t>
            </a:r>
            <a:r>
              <a:rPr lang="uk-UA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(</a:t>
            </a:r>
            <a:r>
              <a:rPr lang="uk-UA" sz="2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склеротерапія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механічні (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кліпування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або лігування артерії)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з використанням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пломбуючих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матеріалів (клей)</a:t>
            </a:r>
            <a:b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uk-UA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2</a:t>
            </a:r>
            <a:r>
              <a:rPr lang="uk-UA" sz="2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r>
              <a:rPr lang="uk-UA" sz="28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Ендоваскулярні</a:t>
            </a:r>
            <a:r>
              <a:rPr lang="uk-UA" sz="28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(</a:t>
            </a:r>
            <a:r>
              <a:rPr lang="uk-UA" sz="28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емболізація</a:t>
            </a:r>
            <a:r>
              <a:rPr lang="uk-UA" sz="28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артерії).</a:t>
            </a:r>
            <a:endParaRPr lang="en-US" sz="2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uk-UA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3</a:t>
            </a:r>
            <a:r>
              <a:rPr lang="en-US" sz="2800" b="1" i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r>
              <a:rPr lang="uk-UA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Перев'язка судини шляхом хірургічної інтервенції.</a:t>
            </a:r>
            <a:endParaRPr lang="ru-RU" sz="28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055380" cy="1400530"/>
          </a:xfrm>
        </p:spPr>
        <p:txBody>
          <a:bodyPr/>
          <a:lstStyle/>
          <a:p>
            <a:r>
              <a:rPr lang="uk-UA" sz="3200" b="1" dirty="0"/>
              <a:t>Хірургічна тактика при гострих шлунково-кишкових кровотечах</a:t>
            </a:r>
            <a:r>
              <a:rPr lang="ru-RU" dirty="0"/>
              <a:t> 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700808"/>
            <a:ext cx="8412931" cy="5516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800" b="1" dirty="0">
                <a:solidFill>
                  <a:srgbClr val="0033CC"/>
                </a:solidFill>
              </a:rPr>
              <a:t>        </a:t>
            </a:r>
            <a:r>
              <a:rPr lang="uk-UA" sz="28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Екстрена операція </a:t>
            </a:r>
            <a:r>
              <a:rPr lang="uk-UA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–</a:t>
            </a:r>
          </a:p>
          <a:p>
            <a:pPr>
              <a:lnSpc>
                <a:spcPct val="80000"/>
              </a:lnSpc>
              <a:buFontTx/>
              <a:buNone/>
            </a:pPr>
            <a:endParaRPr lang="uk-UA" sz="28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uk-UA" sz="18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</a:t>
            </a:r>
            <a:r>
              <a:rPr lang="uk-UA" sz="24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виконується у хворих протягом 2 год. перебування в стаціонарі, при наявності інтенсивної кровотечі та стані хворого в стадії декомпенсації або </a:t>
            </a:r>
            <a:r>
              <a:rPr lang="uk-UA" sz="2400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субкомпенсації</a:t>
            </a:r>
            <a:r>
              <a:rPr lang="uk-UA" sz="24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uk-UA" sz="2400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життєво</a:t>
            </a:r>
            <a:r>
              <a:rPr lang="uk-UA" sz="24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важливих функцій, коли хворі надходять до операційної безпосередньо із приймального відділення після первинної приблизної діагностики. Усі діагностичні та лікувальні заходи, пов'язані із стабілізацією життєвих функцій організму, виконуються в процесі  скороченої передопераційної підготовки та самої операції, яка є одним із реанімаційних заходів. </a:t>
            </a:r>
            <a:endParaRPr lang="ru-RU" sz="2400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</a:t>
            </a:r>
            <a:r>
              <a:rPr lang="uk-UA" dirty="0">
                <a:solidFill>
                  <a:srgbClr val="FFFF00"/>
                </a:solidFill>
              </a:rPr>
              <a:t>Термінова операція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 виконується у хворих протягом 2 - 24 годин перебування в</a:t>
            </a:r>
            <a:r>
              <a:rPr lang="uk-UA" sz="28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стаціонарі, при стані хворого в стадії </a:t>
            </a:r>
            <a:r>
              <a:rPr lang="uk-UA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субкомпенсації</a:t>
            </a: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або відносній компенсації, з кровотечею, яка продовжується. або з нестійким гемостазом чи рецидивом кровотечі після її зупинки!. </a:t>
            </a:r>
          </a:p>
          <a:p>
            <a:pPr>
              <a:lnSpc>
                <a:spcPct val="80000"/>
              </a:lnSpc>
            </a:pPr>
            <a:r>
              <a:rPr lang="uk-UA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Термінові операції викопуються в будь-який час доби після встановлення факту кровотечі, після проведеної передопераційної підготовки хворих та організації операції.</a:t>
            </a:r>
            <a:endParaRPr lang="ru-RU" sz="2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</a:t>
            </a:r>
            <a:r>
              <a:rPr lang="uk-UA" dirty="0">
                <a:solidFill>
                  <a:srgbClr val="FFFF00"/>
                </a:solidFill>
              </a:rPr>
              <a:t>Відстрочена операція -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виконується у денний час при нестійкому гемостазі після поповнення крововтрати та стабілізації життєвих функцій протягом 24-72 год. після надходження хворого до стаціонару</a:t>
            </a:r>
            <a:r>
              <a:rPr lang="uk-UA" dirty="0">
                <a:solidFill>
                  <a:srgbClr val="0033CC"/>
                </a:solidFill>
              </a:rPr>
              <a:t>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/>
              <a:t>Характер та обсяг оперативних втручань визначаються </a:t>
            </a:r>
            <a:r>
              <a:rPr lang="uk-UA" sz="3200" dirty="0" err="1" smtClean="0"/>
              <a:t>наступнини</a:t>
            </a:r>
            <a:r>
              <a:rPr lang="uk-UA" sz="3200" dirty="0" smtClean="0"/>
              <a:t> </a:t>
            </a:r>
            <a:r>
              <a:rPr lang="uk-UA" sz="3200" dirty="0"/>
              <a:t>обставинами: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847128" y="2662519"/>
            <a:ext cx="6711654" cy="4195481"/>
          </a:xfrm>
        </p:spPr>
        <p:txBody>
          <a:bodyPr/>
          <a:lstStyle/>
          <a:p>
            <a:r>
              <a:rPr lang="uk-UA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характером патологічного процесу, який обумовлює кровотечу!</a:t>
            </a:r>
          </a:p>
          <a:p>
            <a:r>
              <a:rPr lang="uk-UA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станом хворого;</a:t>
            </a:r>
          </a:p>
          <a:p>
            <a:r>
              <a:rPr lang="uk-UA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кваліфікацією наявної хірургічної бригади;</a:t>
            </a:r>
          </a:p>
          <a:p>
            <a:r>
              <a:rPr lang="uk-UA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матеріальним забезпеченням оперативного втручання.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1" name="Picture 3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624"/>
            <a:ext cx="6841505" cy="6453336"/>
          </a:xfrm>
          <a:prstGeom prst="rect">
            <a:avLst/>
          </a:prstGeom>
          <a:solidFill>
            <a:schemeClr val="tx1"/>
          </a:solidFill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981200"/>
            <a:ext cx="3814763" cy="4114800"/>
          </a:xfrm>
        </p:spPr>
        <p:txBody>
          <a:bodyPr/>
          <a:lstStyle/>
          <a:p>
            <a:r>
              <a:rPr lang="ru-RU" sz="2800"/>
              <a:t> </a:t>
            </a:r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981200"/>
            <a:ext cx="3814762" cy="4114800"/>
          </a:xfrm>
        </p:spPr>
        <p:txBody>
          <a:bodyPr/>
          <a:lstStyle/>
          <a:p>
            <a:r>
              <a:rPr lang="ru-RU" sz="2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Ушивання</a:t>
            </a:r>
            <a: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кровоточивої</a:t>
            </a:r>
            <a:r>
              <a:rPr lang="ru-RU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виразки</a:t>
            </a:r>
            <a:r>
              <a:rPr lang="ru-RU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шлунка:а-ж</a:t>
            </a:r>
            <a:r>
              <a:rPr lang="ru-RU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- </a:t>
            </a:r>
            <a:r>
              <a:rPr lang="ru-RU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етапи</a:t>
            </a:r>
            <a:r>
              <a:rPr lang="ru-RU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операції</a:t>
            </a:r>
            <a:r>
              <a:rPr lang="ru-RU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pic>
        <p:nvPicPr>
          <p:cNvPr id="207877" name="Picture 5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4106862" cy="4248150"/>
          </a:xfrm>
          <a:prstGeom prst="rect">
            <a:avLst/>
          </a:prstGeom>
          <a:solidFill>
            <a:schemeClr val="tx1"/>
          </a:solidFill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652119" y="1628775"/>
            <a:ext cx="3240361" cy="4530725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Вшивання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кровоточивої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виразки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дванадцятипалої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кишки: а-г -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етапи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операції</a:t>
            </a:r>
            <a:r>
              <a:rPr lang="ru-RU" sz="2400" dirty="0">
                <a:solidFill>
                  <a:schemeClr val="bg2"/>
                </a:solidFill>
              </a:rPr>
              <a:t>. </a:t>
            </a:r>
          </a:p>
        </p:txBody>
      </p:sp>
      <p:pic>
        <p:nvPicPr>
          <p:cNvPr id="208901" name="Picture 5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5508104" cy="5435629"/>
          </a:xfrm>
          <a:prstGeom prst="rect">
            <a:avLst/>
          </a:prstGeom>
          <a:solidFill>
            <a:schemeClr val="tx1"/>
          </a:solidFill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198083"/>
            <a:ext cx="7055380" cy="1400530"/>
          </a:xfrm>
        </p:spPr>
        <p:txBody>
          <a:bodyPr/>
          <a:lstStyle/>
          <a:p>
            <a:r>
              <a:rPr lang="ru-RU" sz="3200" b="1" i="1" dirty="0" err="1"/>
              <a:t>Консервативне</a:t>
            </a:r>
            <a:r>
              <a:rPr lang="ru-RU" sz="3200" b="1" i="1" dirty="0"/>
              <a:t> </a:t>
            </a:r>
            <a:r>
              <a:rPr lang="ru-RU" sz="3200" b="1" i="1" dirty="0" err="1"/>
              <a:t>лікування</a:t>
            </a:r>
            <a:r>
              <a:rPr lang="ru-RU" sz="3200" b="1" i="1" dirty="0"/>
              <a:t> </a:t>
            </a:r>
            <a:r>
              <a:rPr lang="ru-RU" sz="3200" b="1" i="1" dirty="0" err="1"/>
              <a:t>кровотеч</a:t>
            </a:r>
            <a:r>
              <a:rPr lang="ru-RU" sz="3200" b="1" dirty="0"/>
              <a:t>  </a:t>
            </a:r>
            <a:r>
              <a:rPr lang="ru-RU" sz="3200" b="1" i="1" dirty="0"/>
              <a:t>проводиться: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263525" y="1598613"/>
            <a:ext cx="7386638" cy="52593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i="1" dirty="0">
                <a:solidFill>
                  <a:srgbClr val="0033CC"/>
                </a:solidFill>
              </a:rPr>
              <a:t>      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а)  при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сумнівному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діагнозі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б) при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першого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ступеня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яка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зупинена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в)  при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зупиненій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кровотечі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коли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відсутні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дані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про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можливість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її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рецидиву; </a:t>
            </a:r>
            <a:b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ru-RU" sz="2800" b="1" i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   г)  при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відсутності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умов для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виконання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операції</a:t>
            </a:r>
            <a:r>
              <a:rPr lang="ru-RU" sz="28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; </a:t>
            </a:r>
            <a:r>
              <a:rPr lang="ru-RU" sz="2800" b="1" i="1" dirty="0">
                <a:solidFill>
                  <a:srgbClr val="0033CC"/>
                </a:solidFill>
              </a:rPr>
              <a:t/>
            </a:r>
            <a:br>
              <a:rPr lang="ru-RU" sz="2800" b="1" i="1" dirty="0">
                <a:solidFill>
                  <a:srgbClr val="0033CC"/>
                </a:solidFill>
              </a:rPr>
            </a:br>
            <a:r>
              <a:rPr lang="ru-RU" sz="2800" dirty="0"/>
              <a:t>   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94614" y="260648"/>
            <a:ext cx="7055380" cy="1400530"/>
          </a:xfrm>
        </p:spPr>
        <p:txBody>
          <a:bodyPr/>
          <a:lstStyle/>
          <a:p>
            <a:r>
              <a:rPr lang="ru-RU" sz="3200" b="1" dirty="0" err="1"/>
              <a:t>Основні</a:t>
            </a:r>
            <a:r>
              <a:rPr lang="ru-RU" sz="3200" b="1" dirty="0"/>
              <a:t> </a:t>
            </a:r>
            <a:r>
              <a:rPr lang="ru-RU" sz="3200" b="1" dirty="0" err="1"/>
              <a:t>принципи</a:t>
            </a:r>
            <a:r>
              <a:rPr lang="ru-RU" sz="3200" b="1" dirty="0"/>
              <a:t> </a:t>
            </a:r>
            <a:r>
              <a:rPr lang="ru-RU" sz="3200" b="1" dirty="0" err="1"/>
              <a:t>ведення</a:t>
            </a:r>
            <a:r>
              <a:rPr lang="ru-RU" sz="3200" b="1" dirty="0"/>
              <a:t> п/о</a:t>
            </a:r>
            <a:r>
              <a:rPr lang="ru-RU" sz="3200" dirty="0"/>
              <a:t>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1094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052736"/>
            <a:ext cx="8229600" cy="60928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  </a:t>
            </a:r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Відновлення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ОЦК,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замісна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терапія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 2.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Боротьба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постгеморагічною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анемією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   3.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Покращання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реологічних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властивостей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крові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  4.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Профілактика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або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лікування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печінково-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ниркової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недостатності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5.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Дезінтоксикаційна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терапія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 6.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Противиразкова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терапія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яка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включає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в себе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блокатори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шлункової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секреції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антациди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та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цитопротектори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7.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Декомпресія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шлунка до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відновлення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перистальтики та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пасажу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кишкового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вмісту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8.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Боротьба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 парезом кишечника,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проведення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очисних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клізм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 9.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Вітамінотерапія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10. Симптоматична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терапія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b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11.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Антибактеріальна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терапія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за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показаннями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 12.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Профілактика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серцево-судинних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uk-UA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та </a:t>
            </a:r>
            <a:r>
              <a:rPr lang="uk-UA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тромбоемболічних</a:t>
            </a:r>
            <a:r>
              <a:rPr lang="uk-UA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ускладнень</a:t>
            </a:r>
            <a:endParaRPr lang="ru-RU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/>
              <a:t>Ніша по малій кривизні шлунка при хронічній виразці. Гастритичні зміни рельєфу слизової. </a:t>
            </a:r>
          </a:p>
        </p:txBody>
      </p:sp>
      <p:pic>
        <p:nvPicPr>
          <p:cNvPr id="184323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132856"/>
            <a:ext cx="3027941" cy="4195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8210" y="188640"/>
            <a:ext cx="7055380" cy="1400530"/>
          </a:xfrm>
        </p:spPr>
        <p:txBody>
          <a:bodyPr/>
          <a:lstStyle/>
          <a:p>
            <a:r>
              <a:rPr lang="ru-RU" sz="3000" dirty="0" err="1"/>
              <a:t>Прицільний</a:t>
            </a:r>
            <a:r>
              <a:rPr lang="ru-RU" sz="3000" dirty="0"/>
              <a:t> </a:t>
            </a:r>
            <a:r>
              <a:rPr lang="ru-RU" sz="3000" dirty="0" err="1"/>
              <a:t>знімок</a:t>
            </a:r>
            <a:r>
              <a:rPr lang="ru-RU" sz="3000" dirty="0"/>
              <a:t> </a:t>
            </a:r>
            <a:r>
              <a:rPr lang="ru-RU" sz="3000" dirty="0" err="1"/>
              <a:t>ніші</a:t>
            </a:r>
            <a:r>
              <a:rPr lang="ru-RU" sz="3000" dirty="0"/>
              <a:t> по </a:t>
            </a:r>
            <a:r>
              <a:rPr lang="ru-RU" sz="3000" dirty="0" err="1"/>
              <a:t>малій</a:t>
            </a:r>
            <a:r>
              <a:rPr lang="ru-RU" sz="3000" dirty="0"/>
              <a:t> </a:t>
            </a:r>
            <a:r>
              <a:rPr lang="ru-RU" sz="3000" dirty="0" err="1"/>
              <a:t>кривизні</a:t>
            </a:r>
            <a:r>
              <a:rPr lang="ru-RU" sz="3000" dirty="0"/>
              <a:t> шлунка. </a:t>
            </a:r>
            <a:r>
              <a:rPr lang="ru-RU" sz="3000" dirty="0" err="1"/>
              <a:t>Чітко</a:t>
            </a:r>
            <a:r>
              <a:rPr lang="ru-RU" sz="3000" dirty="0"/>
              <a:t> видно </a:t>
            </a:r>
            <a:r>
              <a:rPr lang="ru-RU" sz="3000" dirty="0" err="1"/>
              <a:t>конвергенцію</a:t>
            </a:r>
            <a:r>
              <a:rPr lang="ru-RU" sz="3000" dirty="0"/>
              <a:t> складок </a:t>
            </a:r>
            <a:r>
              <a:rPr lang="ru-RU" sz="3000" dirty="0" err="1"/>
              <a:t>слизової</a:t>
            </a:r>
            <a:r>
              <a:rPr lang="ru-RU" sz="3000" dirty="0"/>
              <a:t> до </a:t>
            </a:r>
            <a:r>
              <a:rPr lang="ru-RU" sz="3000" dirty="0" err="1"/>
              <a:t>ніші</a:t>
            </a:r>
            <a:r>
              <a:rPr lang="ru-RU" sz="3000" dirty="0"/>
              <a:t>.</a:t>
            </a:r>
          </a:p>
        </p:txBody>
      </p:sp>
      <p:pic>
        <p:nvPicPr>
          <p:cNvPr id="185347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002" y="1853248"/>
            <a:ext cx="4446588" cy="4608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60648"/>
            <a:ext cx="7772400" cy="631825"/>
          </a:xfrm>
        </p:spPr>
        <p:txBody>
          <a:bodyPr/>
          <a:lstStyle/>
          <a:p>
            <a:r>
              <a:rPr lang="ru-RU" sz="4000" b="1" dirty="0" err="1"/>
              <a:t>Проривна</a:t>
            </a:r>
            <a:r>
              <a:rPr lang="ru-RU" sz="4000" b="1" dirty="0"/>
              <a:t> </a:t>
            </a:r>
            <a:r>
              <a:rPr lang="ru-RU" sz="4000" b="1" dirty="0" err="1"/>
              <a:t>виразка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    </a:t>
            </a: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перфорацією</a:t>
            </a:r>
            <a:r>
              <a:rPr lang="ru-RU" sz="2400" dirty="0"/>
              <a:t> (</a:t>
            </a:r>
            <a:r>
              <a:rPr lang="ru-RU" sz="2400" dirty="0" err="1"/>
              <a:t>проривом</a:t>
            </a:r>
            <a:r>
              <a:rPr lang="ru-RU" sz="2400" dirty="0"/>
              <a:t>) </a:t>
            </a:r>
            <a:r>
              <a:rPr lang="ru-RU" sz="2400" dirty="0" err="1"/>
              <a:t>виразки</a:t>
            </a:r>
            <a:r>
              <a:rPr lang="ru-RU" sz="2400" dirty="0"/>
              <a:t> шлунка та </a:t>
            </a:r>
            <a:r>
              <a:rPr lang="ru-RU" sz="2400" dirty="0" err="1"/>
              <a:t>дванадцятипалої</a:t>
            </a:r>
            <a:r>
              <a:rPr lang="ru-RU" sz="2400" dirty="0"/>
              <a:t> кишки </a:t>
            </a:r>
            <a:r>
              <a:rPr lang="ru-RU" sz="2400" dirty="0" err="1"/>
              <a:t>розуміють</a:t>
            </a:r>
            <a:r>
              <a:rPr lang="ru-RU" sz="2400" dirty="0"/>
              <a:t> </a:t>
            </a:r>
            <a:r>
              <a:rPr lang="ru-RU" sz="2400" dirty="0" err="1"/>
              <a:t>прорив</a:t>
            </a:r>
            <a:r>
              <a:rPr lang="ru-RU" sz="2400" dirty="0"/>
              <a:t> </a:t>
            </a:r>
            <a:r>
              <a:rPr lang="ru-RU" sz="2400" dirty="0" err="1"/>
              <a:t>виразки</a:t>
            </a:r>
            <a:r>
              <a:rPr lang="ru-RU" sz="2400" dirty="0"/>
              <a:t> у </a:t>
            </a:r>
            <a:r>
              <a:rPr lang="ru-RU" sz="2400" dirty="0" err="1"/>
              <a:t>вільну</a:t>
            </a:r>
            <a:r>
              <a:rPr lang="ru-RU" sz="2400" dirty="0"/>
              <a:t> </a:t>
            </a:r>
            <a:r>
              <a:rPr lang="ru-RU" sz="2400" dirty="0" err="1"/>
              <a:t>черевну</a:t>
            </a:r>
            <a:r>
              <a:rPr lang="ru-RU" sz="2400" dirty="0"/>
              <a:t> </a:t>
            </a:r>
            <a:r>
              <a:rPr lang="ru-RU" sz="2400" dirty="0" err="1"/>
              <a:t>порожнину</a:t>
            </a:r>
            <a:r>
              <a:rPr lang="ru-RU" sz="2400" dirty="0"/>
              <a:t> з </a:t>
            </a:r>
            <a:r>
              <a:rPr lang="ru-RU" sz="2400" dirty="0" err="1"/>
              <a:t>надходженням</a:t>
            </a:r>
            <a:r>
              <a:rPr lang="ru-RU" sz="2400" dirty="0"/>
              <a:t> у </a:t>
            </a:r>
            <a:r>
              <a:rPr lang="ru-RU" sz="2400" dirty="0" err="1"/>
              <a:t>неї</a:t>
            </a:r>
            <a:r>
              <a:rPr lang="ru-RU" sz="2400" dirty="0"/>
              <a:t> </a:t>
            </a:r>
            <a:r>
              <a:rPr lang="ru-RU" sz="2400" dirty="0" err="1"/>
              <a:t>шлунково</a:t>
            </a:r>
            <a:r>
              <a:rPr lang="ru-RU" sz="2400" dirty="0"/>
              <a:t>-дуоденального </a:t>
            </a:r>
            <a:r>
              <a:rPr lang="ru-RU" sz="2400" dirty="0" err="1"/>
              <a:t>вмісту</a:t>
            </a:r>
            <a:r>
              <a:rPr lang="ru-RU" sz="2400" dirty="0"/>
              <a:t> і </a:t>
            </a:r>
            <a:r>
              <a:rPr lang="ru-RU" sz="2400" dirty="0" err="1"/>
              <a:t>повітря</a:t>
            </a:r>
            <a:r>
              <a:rPr lang="ru-RU" sz="2400" dirty="0"/>
              <a:t>.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ускладнень</a:t>
            </a:r>
            <a:r>
              <a:rPr lang="ru-RU" sz="2400" dirty="0"/>
              <a:t> </a:t>
            </a:r>
            <a:r>
              <a:rPr lang="ru-RU" sz="2400" dirty="0" err="1"/>
              <a:t>виразкової</a:t>
            </a:r>
            <a:r>
              <a:rPr lang="ru-RU" sz="2400" dirty="0"/>
              <a:t> </a:t>
            </a:r>
            <a:r>
              <a:rPr lang="ru-RU" sz="2400" dirty="0" err="1"/>
              <a:t>хвороби</a:t>
            </a:r>
            <a:r>
              <a:rPr lang="ru-RU" sz="2400" dirty="0"/>
              <a:t> шлунка та </a:t>
            </a:r>
            <a:r>
              <a:rPr lang="ru-RU" sz="2400" dirty="0" err="1"/>
              <a:t>дванадцятипалої</a:t>
            </a:r>
            <a:r>
              <a:rPr lang="ru-RU" sz="2400" dirty="0"/>
              <a:t> кишки </a:t>
            </a:r>
            <a:r>
              <a:rPr lang="ru-RU" sz="2400" dirty="0" err="1"/>
              <a:t>перфорація</a:t>
            </a:r>
            <a:r>
              <a:rPr lang="ru-RU" sz="2400" dirty="0"/>
              <a:t> </a:t>
            </a:r>
            <a:r>
              <a:rPr lang="ru-RU" sz="2400" dirty="0" err="1"/>
              <a:t>виразки</a:t>
            </a:r>
            <a:r>
              <a:rPr lang="ru-RU" sz="2400" dirty="0"/>
              <a:t> </a:t>
            </a:r>
            <a:r>
              <a:rPr lang="ru-RU" sz="2400" dirty="0" err="1"/>
              <a:t>займає</a:t>
            </a:r>
            <a:r>
              <a:rPr lang="ru-RU" sz="2400" dirty="0"/>
              <a:t> перше </a:t>
            </a:r>
            <a:r>
              <a:rPr lang="ru-RU" sz="2400" dirty="0" err="1"/>
              <a:t>місце</a:t>
            </a:r>
            <a:r>
              <a:rPr lang="ru-RU" sz="2400" dirty="0"/>
              <a:t> за </a:t>
            </a:r>
            <a:r>
              <a:rPr lang="ru-RU" sz="2400" dirty="0" err="1"/>
              <a:t>безпосередньою</a:t>
            </a:r>
            <a:r>
              <a:rPr lang="ru-RU" sz="2400" dirty="0"/>
              <a:t> </a:t>
            </a:r>
            <a:r>
              <a:rPr lang="ru-RU" sz="2400" dirty="0" err="1"/>
              <a:t>загрозою</a:t>
            </a:r>
            <a:r>
              <a:rPr lang="ru-RU" sz="2400" dirty="0"/>
              <a:t> для хворого в </a:t>
            </a:r>
            <a:r>
              <a:rPr lang="ru-RU" sz="2400" dirty="0" err="1"/>
              <a:t>зв'язку</a:t>
            </a:r>
            <a:r>
              <a:rPr lang="ru-RU" sz="2400" dirty="0"/>
              <a:t> </a:t>
            </a:r>
            <a:r>
              <a:rPr lang="ru-RU" sz="2400" dirty="0" err="1"/>
              <a:t>зі</a:t>
            </a:r>
            <a:r>
              <a:rPr lang="ru-RU" sz="2400" dirty="0"/>
              <a:t> </a:t>
            </a:r>
            <a:r>
              <a:rPr lang="ru-RU" sz="2400" dirty="0" err="1"/>
              <a:t>швидким</a:t>
            </a:r>
            <a:r>
              <a:rPr lang="ru-RU" sz="2400" dirty="0"/>
              <a:t> </a:t>
            </a:r>
            <a:r>
              <a:rPr lang="ru-RU" sz="2400" dirty="0" err="1"/>
              <a:t>розвитком</a:t>
            </a:r>
            <a:r>
              <a:rPr lang="ru-RU" sz="2400" dirty="0"/>
              <a:t> </a:t>
            </a:r>
            <a:r>
              <a:rPr lang="ru-RU" sz="2400" dirty="0" err="1"/>
              <a:t>розлитого</a:t>
            </a:r>
            <a:r>
              <a:rPr lang="ru-RU" sz="2400" dirty="0"/>
              <a:t> </a:t>
            </a:r>
            <a:r>
              <a:rPr lang="ru-RU" sz="2400" dirty="0" err="1"/>
              <a:t>перитоніту</a:t>
            </a:r>
            <a:r>
              <a:rPr lang="ru-RU" sz="2400" dirty="0"/>
              <a:t>. </a:t>
            </a:r>
            <a:br>
              <a:rPr lang="ru-RU" sz="2400" dirty="0"/>
            </a:br>
            <a:r>
              <a:rPr lang="ru-RU" sz="2400" dirty="0"/>
              <a:t>   </a:t>
            </a:r>
            <a:r>
              <a:rPr lang="ru-RU" sz="2400" dirty="0" err="1"/>
              <a:t>Ускладнення</a:t>
            </a:r>
            <a:r>
              <a:rPr lang="ru-RU" sz="2400" dirty="0"/>
              <a:t> </a:t>
            </a:r>
            <a:r>
              <a:rPr lang="ru-RU" sz="2400" dirty="0" err="1"/>
              <a:t>перфорацією</a:t>
            </a:r>
            <a:r>
              <a:rPr lang="ru-RU" sz="2400" dirty="0"/>
              <a:t> </a:t>
            </a:r>
            <a:r>
              <a:rPr lang="ru-RU" sz="2400" dirty="0" err="1"/>
              <a:t>виразкової</a:t>
            </a:r>
            <a:r>
              <a:rPr lang="ru-RU" sz="2400" dirty="0"/>
              <a:t> </a:t>
            </a:r>
            <a:r>
              <a:rPr lang="ru-RU" sz="2400" dirty="0" err="1"/>
              <a:t>хвороби</a:t>
            </a:r>
            <a:r>
              <a:rPr lang="ru-RU" sz="2400" dirty="0"/>
              <a:t> </a:t>
            </a:r>
            <a:r>
              <a:rPr lang="ru-RU" sz="2400" dirty="0" err="1"/>
              <a:t>зустрічається</a:t>
            </a:r>
            <a:r>
              <a:rPr lang="ru-RU" sz="2400" dirty="0"/>
              <a:t> у 5-10% </a:t>
            </a:r>
            <a:r>
              <a:rPr lang="ru-RU" sz="2400" dirty="0" err="1"/>
              <a:t>хворих</a:t>
            </a:r>
            <a:r>
              <a:rPr lang="ru-RU" sz="2400" dirty="0"/>
              <a:t>, а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ускладнень</a:t>
            </a:r>
            <a:r>
              <a:rPr lang="ru-RU" sz="2400" dirty="0"/>
              <a:t> вона </a:t>
            </a:r>
            <a:r>
              <a:rPr lang="ru-RU" sz="2400" dirty="0" err="1"/>
              <a:t>складає</a:t>
            </a:r>
            <a:r>
              <a:rPr lang="ru-RU" sz="2400" dirty="0"/>
              <a:t> 20-25% </a:t>
            </a:r>
            <a:r>
              <a:rPr lang="ru-RU" sz="2400" dirty="0" err="1"/>
              <a:t>випадків</a:t>
            </a:r>
            <a:r>
              <a:rPr lang="ru-RU" sz="2400" dirty="0"/>
              <a:t>. </a:t>
            </a:r>
            <a:r>
              <a:rPr lang="ru-RU" sz="2400" dirty="0" err="1"/>
              <a:t>Перфорація</a:t>
            </a:r>
            <a:r>
              <a:rPr lang="ru-RU" sz="2400" dirty="0"/>
              <a:t> </a:t>
            </a:r>
            <a:r>
              <a:rPr lang="ru-RU" sz="2400" dirty="0" err="1"/>
              <a:t>виразок</a:t>
            </a:r>
            <a:r>
              <a:rPr lang="ru-RU" sz="2400" dirty="0"/>
              <a:t> </a:t>
            </a:r>
            <a:r>
              <a:rPr lang="ru-RU" sz="2400" dirty="0" err="1"/>
              <a:t>зустрічається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у </a:t>
            </a:r>
            <a:r>
              <a:rPr lang="ru-RU" sz="2400" dirty="0" err="1"/>
              <a:t>чоловіків</a:t>
            </a:r>
            <a:r>
              <a:rPr lang="ru-RU" sz="2400" dirty="0"/>
              <a:t>, </a:t>
            </a:r>
            <a:r>
              <a:rPr lang="ru-RU" sz="2400" dirty="0" err="1"/>
              <a:t>ніж</a:t>
            </a:r>
            <a:r>
              <a:rPr lang="ru-RU" sz="2400" dirty="0"/>
              <a:t> у </a:t>
            </a:r>
            <a:r>
              <a:rPr lang="ru-RU" sz="2400" dirty="0" err="1"/>
              <a:t>жінок</a:t>
            </a:r>
            <a:r>
              <a:rPr lang="ru-RU" sz="2400" dirty="0"/>
              <a:t> (10:1). </a:t>
            </a:r>
            <a:r>
              <a:rPr lang="ru-RU" sz="2400" dirty="0" err="1"/>
              <a:t>Більшість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 з </a:t>
            </a:r>
            <a:r>
              <a:rPr lang="ru-RU" sz="2400" dirty="0" err="1"/>
              <a:t>перфоративною</a:t>
            </a:r>
            <a:r>
              <a:rPr lang="ru-RU" sz="2400" dirty="0"/>
              <a:t> </a:t>
            </a:r>
            <a:r>
              <a:rPr lang="ru-RU" sz="2400" dirty="0" err="1"/>
              <a:t>виразкою</a:t>
            </a:r>
            <a:r>
              <a:rPr lang="ru-RU" sz="2400" dirty="0"/>
              <a:t> </a:t>
            </a:r>
            <a:r>
              <a:rPr lang="ru-RU" sz="2400" dirty="0" err="1"/>
              <a:t>припадає</a:t>
            </a:r>
            <a:r>
              <a:rPr lang="ru-RU" sz="2400" dirty="0"/>
              <a:t> на </a:t>
            </a:r>
            <a:r>
              <a:rPr lang="ru-RU" sz="2400" dirty="0" err="1"/>
              <a:t>вік</a:t>
            </a:r>
            <a:r>
              <a:rPr lang="ru-RU" sz="2400" dirty="0"/>
              <a:t> 20-40 </a:t>
            </a:r>
            <a:r>
              <a:rPr lang="ru-RU" sz="2400" dirty="0" err="1"/>
              <a:t>років</a:t>
            </a:r>
            <a:r>
              <a:rPr lang="ru-RU" sz="2400" dirty="0"/>
              <a:t>. У молодому </a:t>
            </a:r>
            <a:r>
              <a:rPr lang="ru-RU" sz="2400" dirty="0" err="1"/>
              <a:t>віці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</a:t>
            </a:r>
            <a:r>
              <a:rPr lang="ru-RU" sz="2400" dirty="0" err="1"/>
              <a:t>перфорують</a:t>
            </a:r>
            <a:r>
              <a:rPr lang="ru-RU" sz="2400" dirty="0"/>
              <a:t> </a:t>
            </a:r>
            <a:r>
              <a:rPr lang="ru-RU" sz="2400" dirty="0" err="1"/>
              <a:t>виразки</a:t>
            </a:r>
            <a:r>
              <a:rPr lang="ru-RU" sz="2400" dirty="0"/>
              <a:t> </a:t>
            </a:r>
            <a:r>
              <a:rPr lang="ru-RU" sz="2400" dirty="0" err="1"/>
              <a:t>дванадпятипалої</a:t>
            </a:r>
            <a:r>
              <a:rPr lang="ru-RU" sz="2400" dirty="0"/>
              <a:t> кишки, в </a:t>
            </a:r>
            <a:r>
              <a:rPr lang="ru-RU" sz="2400" dirty="0" err="1"/>
              <a:t>середньому</a:t>
            </a:r>
            <a:r>
              <a:rPr lang="ru-RU" sz="2400" dirty="0"/>
              <a:t> та </a:t>
            </a:r>
            <a:r>
              <a:rPr lang="ru-RU" sz="2400" dirty="0" err="1"/>
              <a:t>похилому</a:t>
            </a:r>
            <a:r>
              <a:rPr lang="ru-RU" sz="2400" dirty="0"/>
              <a:t> – </a:t>
            </a:r>
            <a:r>
              <a:rPr lang="ru-RU" sz="2400" dirty="0" err="1"/>
              <a:t>виразки</a:t>
            </a:r>
            <a:r>
              <a:rPr lang="ru-RU" sz="2400" dirty="0"/>
              <a:t> </a:t>
            </a:r>
            <a:r>
              <a:rPr lang="ru-RU" sz="2400" dirty="0" err="1"/>
              <a:t>шлункової</a:t>
            </a:r>
            <a:r>
              <a:rPr lang="ru-RU" sz="2400" dirty="0"/>
              <a:t> </a:t>
            </a:r>
            <a:r>
              <a:rPr lang="ru-RU" sz="2400" dirty="0" err="1"/>
              <a:t>локалізації</a:t>
            </a:r>
            <a:r>
              <a:rPr lang="ru-RU" sz="2400" dirty="0"/>
              <a:t>. </a:t>
            </a:r>
            <a:r>
              <a:rPr lang="ru-RU" sz="2400" dirty="0" err="1"/>
              <a:t>Перфорація</a:t>
            </a:r>
            <a:r>
              <a:rPr lang="ru-RU" sz="2400" dirty="0"/>
              <a:t> </a:t>
            </a:r>
            <a:r>
              <a:rPr lang="ru-RU" sz="2400" dirty="0" err="1"/>
              <a:t>виразок</a:t>
            </a:r>
            <a:r>
              <a:rPr lang="ru-RU" sz="2400" dirty="0"/>
              <a:t> </a:t>
            </a:r>
            <a:r>
              <a:rPr lang="ru-RU" sz="2400" dirty="0" err="1"/>
              <a:t>зустрічається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весною і </a:t>
            </a:r>
            <a:r>
              <a:rPr lang="ru-RU" sz="2400" dirty="0" err="1"/>
              <a:t>восени</a:t>
            </a:r>
            <a:r>
              <a:rPr lang="ru-RU" sz="2400" dirty="0"/>
              <a:t> (56-76%),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пов'язано</a:t>
            </a:r>
            <a:r>
              <a:rPr lang="ru-RU" sz="2400" dirty="0"/>
              <a:t> з </a:t>
            </a:r>
            <a:r>
              <a:rPr lang="ru-RU" sz="2400" dirty="0" err="1"/>
              <a:t>загостренням</a:t>
            </a:r>
            <a:r>
              <a:rPr lang="ru-RU" sz="2400" dirty="0"/>
              <a:t> </a:t>
            </a:r>
            <a:r>
              <a:rPr lang="ru-RU" sz="2400" dirty="0" err="1"/>
              <a:t>виразкової</a:t>
            </a:r>
            <a:r>
              <a:rPr lang="ru-RU" sz="2400" dirty="0"/>
              <a:t> </a:t>
            </a:r>
            <a:r>
              <a:rPr lang="ru-RU" sz="2400" dirty="0" err="1"/>
              <a:t>хвороби</a:t>
            </a:r>
            <a:r>
              <a:rPr lang="ru-RU" sz="2400" dirty="0"/>
              <a:t> в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періоди</a:t>
            </a:r>
            <a:r>
              <a:rPr lang="ru-RU" sz="2400" dirty="0"/>
              <a:t>, </a:t>
            </a:r>
            <a:r>
              <a:rPr lang="ru-RU" sz="2400" dirty="0" err="1"/>
              <a:t>авітамінозом</a:t>
            </a:r>
            <a:r>
              <a:rPr lang="ru-RU" sz="2400" dirty="0"/>
              <a:t>, </a:t>
            </a:r>
            <a:r>
              <a:rPr lang="ru-RU" sz="2400" dirty="0" err="1"/>
              <a:t>впливом</a:t>
            </a:r>
            <a:r>
              <a:rPr lang="ru-RU" sz="2400" dirty="0"/>
              <a:t> </a:t>
            </a:r>
            <a:r>
              <a:rPr lang="ru-RU" sz="2400" dirty="0" err="1"/>
              <a:t>кліматичних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. </a:t>
            </a:r>
            <a:endParaRPr lang="ru-RU" sz="240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b="1"/>
              <a:t>Фактори, які визначають клініку гастродуоденальних перфоративних виразок: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/>
            </a:r>
            <a:br>
              <a:rPr lang="ru-RU"/>
            </a:br>
            <a:r>
              <a:rPr lang="ru-RU"/>
              <a:t>   1. Стадія клінічного перебігу (шоку, уявного благополуччя, перитоніту). </a:t>
            </a:r>
            <a:br>
              <a:rPr lang="ru-RU"/>
            </a:br>
            <a:r>
              <a:rPr lang="ru-RU"/>
              <a:t>   2. Захисні особливості організму при перфорації (прикрита перфорація, атипові перфорації). </a:t>
            </a:r>
            <a:br>
              <a:rPr lang="ru-RU"/>
            </a:br>
            <a:r>
              <a:rPr lang="ru-RU"/>
              <a:t>   3. Поєднання перфорації з іншими ускладненнями виразкової хвороби. </a:t>
            </a:r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До основних симптомів належать: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ru-RU" sz="2800"/>
              <a:t/>
            </a:r>
            <a:br>
              <a:rPr lang="ru-RU" sz="2800"/>
            </a:br>
            <a:r>
              <a:rPr lang="ru-RU" sz="2800"/>
              <a:t>   1. Раптове виникнення різкого болю у верхньому відділі живота (багнетоподібний біль). </a:t>
            </a:r>
            <a:br>
              <a:rPr lang="ru-RU" sz="2800"/>
            </a:br>
            <a:r>
              <a:rPr lang="ru-RU" sz="2800"/>
              <a:t>   2. Наявність типового виразкового анамнезу або невизначених шлункових скарг (85-90% хворих). </a:t>
            </a:r>
            <a:br>
              <a:rPr lang="ru-RU" sz="2800"/>
            </a:br>
            <a:r>
              <a:rPr lang="ru-RU" sz="2800"/>
              <a:t>   3. “Дошкоподібне” напруження передньої черевної стінки. </a:t>
            </a:r>
            <a:br>
              <a:rPr lang="ru-RU" sz="2800"/>
            </a:br>
            <a:r>
              <a:rPr lang="ru-RU" sz="2800"/>
              <a:t>   Ці симптоми об’єднуються в тріаду Мондора.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76288"/>
          </a:xfrm>
        </p:spPr>
        <p:txBody>
          <a:bodyPr/>
          <a:lstStyle/>
          <a:p>
            <a:r>
              <a:rPr lang="ru-RU" sz="3500" b="1"/>
              <a:t>Другорядні симптоми характеризуються: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  <a:buFontTx/>
              <a:buNone/>
            </a:pPr>
            <a:r>
              <a:rPr lang="ru-RU" sz="2800" dirty="0"/>
              <a:t>      1. </a:t>
            </a:r>
            <a:r>
              <a:rPr lang="ru-RU" sz="2800" dirty="0" err="1"/>
              <a:t>Загальними</a:t>
            </a:r>
            <a:r>
              <a:rPr lang="ru-RU" sz="2800" dirty="0"/>
              <a:t> </a:t>
            </a:r>
            <a:r>
              <a:rPr lang="ru-RU" sz="2800" dirty="0" err="1"/>
              <a:t>порушеннями</a:t>
            </a:r>
            <a:r>
              <a:rPr lang="ru-RU" sz="2800" dirty="0"/>
              <a:t>: </a:t>
            </a:r>
            <a:r>
              <a:rPr lang="ru-RU" sz="2800" dirty="0" err="1"/>
              <a:t>утруднене</a:t>
            </a:r>
            <a:r>
              <a:rPr lang="ru-RU" sz="2800" dirty="0"/>
              <a:t> </a:t>
            </a:r>
            <a:r>
              <a:rPr lang="ru-RU" sz="2800" dirty="0" err="1"/>
              <a:t>дихання</a:t>
            </a:r>
            <a:r>
              <a:rPr lang="ru-RU" sz="2800" dirty="0"/>
              <a:t>, </a:t>
            </a:r>
            <a:r>
              <a:rPr lang="ru-RU" sz="2800" dirty="0" err="1"/>
              <a:t>брадикардія</a:t>
            </a:r>
            <a:r>
              <a:rPr lang="ru-RU" sz="2800" dirty="0"/>
              <a:t> з переходом в </a:t>
            </a:r>
            <a:r>
              <a:rPr lang="ru-RU" sz="2800" dirty="0" err="1"/>
              <a:t>тахікардію</a:t>
            </a:r>
            <a:r>
              <a:rPr lang="ru-RU" sz="2800" dirty="0"/>
              <a:t>, </a:t>
            </a:r>
            <a:r>
              <a:rPr lang="ru-RU" sz="2800" dirty="0" err="1"/>
              <a:t>зниження</a:t>
            </a:r>
            <a:r>
              <a:rPr lang="ru-RU" sz="2800" dirty="0"/>
              <a:t> </a:t>
            </a:r>
            <a:r>
              <a:rPr lang="ru-RU" sz="2800" dirty="0" err="1"/>
              <a:t>артеріального</a:t>
            </a:r>
            <a:r>
              <a:rPr lang="ru-RU" sz="2800" dirty="0"/>
              <a:t> </a:t>
            </a:r>
            <a:r>
              <a:rPr lang="ru-RU" sz="2800" dirty="0" err="1"/>
              <a:t>тиску</a:t>
            </a:r>
            <a:r>
              <a:rPr lang="ru-RU" sz="2800" dirty="0"/>
              <a:t>. </a:t>
            </a:r>
            <a:br>
              <a:rPr lang="ru-RU" sz="2800" dirty="0"/>
            </a:br>
            <a:r>
              <a:rPr lang="ru-RU" sz="2800" dirty="0"/>
              <a:t>   2. </a:t>
            </a:r>
            <a:r>
              <a:rPr lang="ru-RU" sz="2800" dirty="0" err="1"/>
              <a:t>Функціональними</a:t>
            </a:r>
            <a:r>
              <a:rPr lang="ru-RU" sz="2800" dirty="0"/>
              <a:t> </a:t>
            </a:r>
            <a:r>
              <a:rPr lang="ru-RU" sz="2800" dirty="0" err="1"/>
              <a:t>порушеннями</a:t>
            </a:r>
            <a:r>
              <a:rPr lang="ru-RU" sz="2800" dirty="0"/>
              <a:t>: </a:t>
            </a:r>
            <a:r>
              <a:rPr lang="ru-RU" sz="2800" dirty="0" err="1"/>
              <a:t>одноразове</a:t>
            </a:r>
            <a:r>
              <a:rPr lang="ru-RU" sz="2800" dirty="0"/>
              <a:t> </a:t>
            </a:r>
            <a:r>
              <a:rPr lang="ru-RU" sz="2800" dirty="0" err="1"/>
              <a:t>блювання</a:t>
            </a:r>
            <a:r>
              <a:rPr lang="ru-RU" sz="2800" dirty="0"/>
              <a:t>, </a:t>
            </a:r>
            <a:r>
              <a:rPr lang="ru-RU" sz="2800" dirty="0" err="1"/>
              <a:t>спрага</a:t>
            </a:r>
            <a:r>
              <a:rPr lang="ru-RU" sz="2800" dirty="0"/>
              <a:t>, </a:t>
            </a:r>
            <a:r>
              <a:rPr lang="ru-RU" sz="2800" dirty="0" err="1"/>
              <a:t>сухість</a:t>
            </a:r>
            <a:r>
              <a:rPr lang="ru-RU" sz="2800" dirty="0"/>
              <a:t> у </a:t>
            </a:r>
            <a:r>
              <a:rPr lang="ru-RU" sz="2800" dirty="0" err="1"/>
              <a:t>роті</a:t>
            </a:r>
            <a:r>
              <a:rPr lang="ru-RU" sz="2800" dirty="0"/>
              <a:t>, </a:t>
            </a:r>
            <a:r>
              <a:rPr lang="ru-RU" sz="2800" dirty="0" err="1"/>
              <a:t>загальна</a:t>
            </a:r>
            <a:r>
              <a:rPr lang="ru-RU" sz="2800" dirty="0"/>
              <a:t> </a:t>
            </a:r>
            <a:r>
              <a:rPr lang="ru-RU" sz="2800" dirty="0" err="1"/>
              <a:t>слабість</a:t>
            </a:r>
            <a:r>
              <a:rPr lang="ru-RU" sz="2800" dirty="0"/>
              <a:t>, </a:t>
            </a:r>
            <a:r>
              <a:rPr lang="ru-RU" sz="2800" dirty="0" err="1"/>
              <a:t>затримка</a:t>
            </a:r>
            <a:r>
              <a:rPr lang="ru-RU" sz="2800" dirty="0"/>
              <a:t> </a:t>
            </a:r>
            <a:r>
              <a:rPr lang="ru-RU" sz="2800" dirty="0" err="1"/>
              <a:t>випороженнь</a:t>
            </a:r>
            <a:r>
              <a:rPr lang="ru-RU" sz="2800" dirty="0"/>
              <a:t>. </a:t>
            </a:r>
            <a:br>
              <a:rPr lang="ru-RU" sz="2800" dirty="0"/>
            </a:br>
            <a:r>
              <a:rPr lang="ru-RU" sz="2800" dirty="0"/>
              <a:t>   3. </a:t>
            </a:r>
            <a:r>
              <a:rPr lang="ru-RU" sz="2800" dirty="0" err="1"/>
              <a:t>Об’єктивними</a:t>
            </a:r>
            <a:r>
              <a:rPr lang="ru-RU" sz="2800" dirty="0"/>
              <a:t> </a:t>
            </a:r>
            <a:r>
              <a:rPr lang="ru-RU" sz="2800" dirty="0" err="1"/>
              <a:t>змінами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виявляються</a:t>
            </a:r>
            <a:r>
              <a:rPr lang="ru-RU" sz="2800" dirty="0"/>
              <a:t> при </a:t>
            </a:r>
            <a:r>
              <a:rPr lang="ru-RU" sz="2800" dirty="0" err="1"/>
              <a:t>обстеженні</a:t>
            </a:r>
            <a:r>
              <a:rPr lang="ru-RU" sz="2800" dirty="0"/>
              <a:t> хворого: </a:t>
            </a:r>
            <a:br>
              <a:rPr lang="ru-RU" sz="2800" dirty="0"/>
            </a:br>
            <a:r>
              <a:rPr lang="ru-RU" sz="2800" dirty="0"/>
              <a:t>   3.1. </a:t>
            </a:r>
            <a:r>
              <a:rPr lang="ru-RU" sz="2800" dirty="0" err="1"/>
              <a:t>Вимушене</a:t>
            </a:r>
            <a:r>
              <a:rPr lang="ru-RU" sz="2800" dirty="0"/>
              <a:t> </a:t>
            </a:r>
            <a:r>
              <a:rPr lang="ru-RU" sz="2800" dirty="0" err="1"/>
              <a:t>положення</a:t>
            </a:r>
            <a:r>
              <a:rPr lang="ru-RU" sz="2800" dirty="0"/>
              <a:t> </a:t>
            </a:r>
            <a:r>
              <a:rPr lang="ru-RU" sz="2800" dirty="0" err="1"/>
              <a:t>тіла</a:t>
            </a:r>
            <a:r>
              <a:rPr lang="ru-RU" sz="2800" dirty="0"/>
              <a:t> з </a:t>
            </a:r>
            <a:r>
              <a:rPr lang="ru-RU" sz="2800" dirty="0" err="1"/>
              <a:t>приведеними</a:t>
            </a:r>
            <a:r>
              <a:rPr lang="ru-RU" sz="2800" dirty="0"/>
              <a:t> до живота ногами. </a:t>
            </a:r>
            <a:br>
              <a:rPr lang="ru-RU" sz="2800" dirty="0"/>
            </a:br>
            <a:r>
              <a:rPr lang="ru-RU" sz="2800" dirty="0"/>
              <a:t>   3.2. </a:t>
            </a:r>
            <a:r>
              <a:rPr lang="ru-RU" sz="2800" dirty="0" err="1"/>
              <a:t>Блідість</a:t>
            </a:r>
            <a:r>
              <a:rPr lang="ru-RU" sz="2800" dirty="0"/>
              <a:t> </a:t>
            </a:r>
            <a:r>
              <a:rPr lang="ru-RU" sz="2800" dirty="0" err="1"/>
              <a:t>шкірних</a:t>
            </a:r>
            <a:r>
              <a:rPr lang="ru-RU" sz="2800" dirty="0"/>
              <a:t> </a:t>
            </a:r>
            <a:r>
              <a:rPr lang="ru-RU" sz="2800" dirty="0" err="1"/>
              <a:t>покривів</a:t>
            </a:r>
            <a:r>
              <a:rPr lang="ru-RU" sz="2800" dirty="0"/>
              <a:t>. </a:t>
            </a:r>
            <a:br>
              <a:rPr lang="ru-RU" sz="2800" dirty="0"/>
            </a:br>
            <a:r>
              <a:rPr lang="ru-RU" sz="2800" dirty="0"/>
              <a:t>   3.3. </a:t>
            </a:r>
            <a:r>
              <a:rPr lang="ru-RU" sz="2800" dirty="0" err="1"/>
              <a:t>Холодний</a:t>
            </a:r>
            <a:r>
              <a:rPr lang="ru-RU" sz="2800" dirty="0"/>
              <a:t> липкий </a:t>
            </a:r>
            <a:r>
              <a:rPr lang="ru-RU" sz="2800" dirty="0" err="1"/>
              <a:t>піт</a:t>
            </a:r>
            <a:r>
              <a:rPr lang="ru-RU" sz="2800" dirty="0"/>
              <a:t>. 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/>
              <a:t>Патогномонічні</a:t>
            </a:r>
            <a:r>
              <a:rPr lang="ru-RU" sz="4000" dirty="0"/>
              <a:t> </a:t>
            </a:r>
            <a:r>
              <a:rPr lang="ru-RU" sz="4000" dirty="0" err="1"/>
              <a:t>симптоми</a:t>
            </a:r>
            <a:endParaRPr lang="ru-RU" sz="4000" dirty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2513"/>
            <a:ext cx="8229600" cy="540067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     а) симптом </a:t>
            </a:r>
            <a:r>
              <a:rPr lang="ru-RU" sz="2400" dirty="0" err="1"/>
              <a:t>Щоткіна-Блюмберга</a:t>
            </a:r>
            <a:r>
              <a:rPr lang="ru-RU" sz="2400" dirty="0"/>
              <a:t>; </a:t>
            </a:r>
            <a:br>
              <a:rPr lang="ru-RU" sz="2400" dirty="0"/>
            </a:br>
            <a:r>
              <a:rPr lang="ru-RU" sz="2400" dirty="0"/>
              <a:t>     б) </a:t>
            </a:r>
            <a:r>
              <a:rPr lang="ru-RU" sz="2400" dirty="0" err="1"/>
              <a:t>гіперестезія</a:t>
            </a:r>
            <a:r>
              <a:rPr lang="ru-RU" sz="2400" dirty="0"/>
              <a:t> </a:t>
            </a:r>
            <a:r>
              <a:rPr lang="ru-RU" sz="2400" dirty="0" err="1"/>
              <a:t>шкіри</a:t>
            </a:r>
            <a:r>
              <a:rPr lang="ru-RU" sz="2400" dirty="0"/>
              <a:t> живота; </a:t>
            </a:r>
            <a:br>
              <a:rPr lang="ru-RU" sz="2400" dirty="0"/>
            </a:br>
            <a:r>
              <a:rPr lang="ru-RU" sz="2400" dirty="0"/>
              <a:t>     в) </a:t>
            </a:r>
            <a:r>
              <a:rPr lang="ru-RU" sz="2400" dirty="0" err="1"/>
              <a:t>зникнення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печінкової</a:t>
            </a:r>
            <a:r>
              <a:rPr lang="ru-RU" sz="2400" dirty="0"/>
              <a:t> </a:t>
            </a:r>
            <a:r>
              <a:rPr lang="ru-RU" sz="2400" dirty="0" err="1"/>
              <a:t>тупості</a:t>
            </a:r>
            <a:r>
              <a:rPr lang="ru-RU" sz="2400" dirty="0"/>
              <a:t> (</a:t>
            </a:r>
            <a:r>
              <a:rPr lang="ru-RU" sz="2400" dirty="0" err="1"/>
              <a:t>симптоми</a:t>
            </a:r>
            <a:r>
              <a:rPr lang="ru-RU" sz="2400" dirty="0"/>
              <a:t> </a:t>
            </a:r>
            <a:r>
              <a:rPr lang="ru-RU" sz="2400" dirty="0" err="1"/>
              <a:t>Спіжарного</a:t>
            </a:r>
            <a:r>
              <a:rPr lang="ru-RU" sz="2400" dirty="0"/>
              <a:t>, </a:t>
            </a:r>
            <a:r>
              <a:rPr lang="ru-RU" sz="2400" dirty="0" err="1"/>
              <a:t>Жобера</a:t>
            </a:r>
            <a:r>
              <a:rPr lang="ru-RU" sz="2400" dirty="0"/>
              <a:t>); </a:t>
            </a:r>
            <a:br>
              <a:rPr lang="ru-RU" sz="2400" dirty="0"/>
            </a:br>
            <a:r>
              <a:rPr lang="ru-RU" sz="2400" dirty="0"/>
              <a:t>     г) </a:t>
            </a:r>
            <a:r>
              <a:rPr lang="ru-RU" sz="2400" dirty="0" err="1"/>
              <a:t>підтягування</a:t>
            </a:r>
            <a:r>
              <a:rPr lang="ru-RU" sz="2400" dirty="0"/>
              <a:t> </a:t>
            </a:r>
            <a:r>
              <a:rPr lang="ru-RU" sz="2400" dirty="0" err="1"/>
              <a:t>яєчок</a:t>
            </a:r>
            <a:r>
              <a:rPr lang="ru-RU" sz="2400" dirty="0"/>
              <a:t> до </a:t>
            </a:r>
            <a:r>
              <a:rPr lang="ru-RU" sz="2400" dirty="0" err="1"/>
              <a:t>зовнішнього</a:t>
            </a:r>
            <a:r>
              <a:rPr lang="ru-RU" sz="2400" dirty="0"/>
              <a:t> </a:t>
            </a:r>
            <a:r>
              <a:rPr lang="ru-RU" sz="2400" dirty="0" err="1"/>
              <a:t>отвору</a:t>
            </a:r>
            <a:r>
              <a:rPr lang="ru-RU" sz="2400" dirty="0"/>
              <a:t> пахового каналу (симптом Бернштейна); </a:t>
            </a:r>
            <a:br>
              <a:rPr lang="ru-RU" sz="2400" dirty="0"/>
            </a:br>
            <a:r>
              <a:rPr lang="ru-RU" sz="2400" dirty="0"/>
              <a:t>     д) “симптом плеску”,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виявляється</a:t>
            </a:r>
            <a:r>
              <a:rPr lang="ru-RU" sz="2400" dirty="0"/>
              <a:t> при </a:t>
            </a:r>
            <a:r>
              <a:rPr lang="ru-RU" sz="2400" dirty="0" err="1"/>
              <a:t>перкусії</a:t>
            </a:r>
            <a:r>
              <a:rPr lang="ru-RU" sz="2400" dirty="0"/>
              <a:t> </a:t>
            </a:r>
            <a:r>
              <a:rPr lang="ru-RU" sz="2400" dirty="0" err="1"/>
              <a:t>епігастральної</a:t>
            </a:r>
            <a:r>
              <a:rPr lang="ru-RU" sz="2400" dirty="0"/>
              <a:t> </a:t>
            </a:r>
            <a:r>
              <a:rPr lang="ru-RU" sz="2400" dirty="0" err="1"/>
              <a:t>ділянки</a:t>
            </a:r>
            <a:r>
              <a:rPr lang="ru-RU" sz="2400" dirty="0"/>
              <a:t>; </a:t>
            </a:r>
            <a:br>
              <a:rPr lang="ru-RU" sz="2400" dirty="0"/>
            </a:br>
            <a:r>
              <a:rPr lang="ru-RU" sz="2400" dirty="0"/>
              <a:t>     з) </a:t>
            </a:r>
            <a:r>
              <a:rPr lang="ru-RU" sz="2400" dirty="0" err="1"/>
              <a:t>відчуття</a:t>
            </a:r>
            <a:r>
              <a:rPr lang="ru-RU" sz="2400" dirty="0"/>
              <a:t> при </a:t>
            </a:r>
            <a:r>
              <a:rPr lang="ru-RU" sz="2400" dirty="0" err="1"/>
              <a:t>пальпації</a:t>
            </a:r>
            <a:r>
              <a:rPr lang="ru-RU" sz="2400" dirty="0"/>
              <a:t> </a:t>
            </a:r>
            <a:r>
              <a:rPr lang="ru-RU" sz="2400" dirty="0" err="1"/>
              <a:t>поштовху</a:t>
            </a:r>
            <a:r>
              <a:rPr lang="ru-RU" sz="2400" dirty="0"/>
              <a:t> </a:t>
            </a:r>
            <a:r>
              <a:rPr lang="ru-RU" sz="2400" dirty="0" err="1"/>
              <a:t>газів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проникають</a:t>
            </a:r>
            <a:r>
              <a:rPr lang="ru-RU" sz="2400" dirty="0"/>
              <a:t> через </a:t>
            </a:r>
            <a:r>
              <a:rPr lang="ru-RU" sz="2400" dirty="0" err="1"/>
              <a:t>перфоративний</a:t>
            </a:r>
            <a:r>
              <a:rPr lang="ru-RU" sz="2400" dirty="0"/>
              <a:t> </a:t>
            </a:r>
            <a:r>
              <a:rPr lang="ru-RU" sz="2400" dirty="0" err="1"/>
              <a:t>отвір</a:t>
            </a:r>
            <a:r>
              <a:rPr lang="ru-RU" sz="2400" dirty="0"/>
              <a:t> (симптом </a:t>
            </a:r>
            <a:r>
              <a:rPr lang="ru-RU" sz="2400" dirty="0" err="1"/>
              <a:t>Юдіна</a:t>
            </a:r>
            <a:r>
              <a:rPr lang="ru-RU" sz="2400" dirty="0"/>
              <a:t>); </a:t>
            </a:r>
            <a:br>
              <a:rPr lang="ru-RU" sz="2400" dirty="0"/>
            </a:br>
            <a:r>
              <a:rPr lang="ru-RU" sz="2400" dirty="0"/>
              <a:t>     ж) шум </a:t>
            </a:r>
            <a:r>
              <a:rPr lang="ru-RU" sz="2400" dirty="0" err="1"/>
              <a:t>тертя</a:t>
            </a:r>
            <a:r>
              <a:rPr lang="ru-RU" sz="2400" dirty="0"/>
              <a:t> </a:t>
            </a:r>
            <a:r>
              <a:rPr lang="ru-RU" sz="2400" dirty="0" err="1"/>
              <a:t>діафрагми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виникає</a:t>
            </a:r>
            <a:r>
              <a:rPr lang="ru-RU" sz="2400" dirty="0"/>
              <a:t> при </a:t>
            </a:r>
            <a:r>
              <a:rPr lang="ru-RU" sz="2400" dirty="0" err="1"/>
              <a:t>скупченні</a:t>
            </a:r>
            <a:r>
              <a:rPr lang="ru-RU" sz="2400" dirty="0"/>
              <a:t> </a:t>
            </a:r>
            <a:r>
              <a:rPr lang="ru-RU" sz="2400" dirty="0" err="1"/>
              <a:t>шлункового</a:t>
            </a:r>
            <a:r>
              <a:rPr lang="ru-RU" sz="2400" dirty="0"/>
              <a:t> </a:t>
            </a:r>
            <a:r>
              <a:rPr lang="ru-RU" sz="2400" dirty="0" err="1"/>
              <a:t>вмісту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діафрагмою</a:t>
            </a:r>
            <a:r>
              <a:rPr lang="ru-RU" sz="2400" dirty="0"/>
              <a:t> і </a:t>
            </a:r>
            <a:r>
              <a:rPr lang="ru-RU" sz="2400" dirty="0" err="1"/>
              <a:t>роздутим</a:t>
            </a:r>
            <a:r>
              <a:rPr lang="ru-RU" sz="2400" dirty="0"/>
              <a:t> </a:t>
            </a:r>
            <a:r>
              <a:rPr lang="ru-RU" sz="2400" dirty="0" err="1"/>
              <a:t>шлунком</a:t>
            </a:r>
            <a:r>
              <a:rPr lang="ru-RU" sz="2400" dirty="0"/>
              <a:t> (симптом </a:t>
            </a:r>
            <a:r>
              <a:rPr lang="ru-RU" sz="2400" dirty="0" err="1"/>
              <a:t>Бруннера</a:t>
            </a:r>
            <a:r>
              <a:rPr lang="ru-RU" sz="2400" dirty="0"/>
              <a:t>); </a:t>
            </a:r>
            <a:br>
              <a:rPr lang="ru-RU" sz="2400" dirty="0"/>
            </a:br>
            <a:r>
              <a:rPr lang="ru-RU" sz="2400" dirty="0"/>
              <a:t>     з) </a:t>
            </a:r>
            <a:r>
              <a:rPr lang="ru-RU" sz="2400" dirty="0" err="1"/>
              <a:t>тріада</a:t>
            </a:r>
            <a:r>
              <a:rPr lang="ru-RU" sz="2400" dirty="0"/>
              <a:t> </a:t>
            </a:r>
            <a:r>
              <a:rPr lang="ru-RU" sz="2400" dirty="0" err="1"/>
              <a:t>Гюстена</a:t>
            </a:r>
            <a:r>
              <a:rPr lang="ru-RU" sz="2400" dirty="0"/>
              <a:t>: </a:t>
            </a:r>
            <a:r>
              <a:rPr lang="ru-RU" sz="2400" dirty="0" err="1"/>
              <a:t>приведення</a:t>
            </a:r>
            <a:r>
              <a:rPr lang="ru-RU" sz="2400" dirty="0"/>
              <a:t> </a:t>
            </a:r>
            <a:r>
              <a:rPr lang="ru-RU" sz="2400" dirty="0" err="1"/>
              <a:t>серцевих</a:t>
            </a:r>
            <a:r>
              <a:rPr lang="ru-RU" sz="2400" dirty="0"/>
              <a:t> </a:t>
            </a:r>
            <a:r>
              <a:rPr lang="ru-RU" sz="2400" dirty="0" err="1"/>
              <a:t>тонів</a:t>
            </a:r>
            <a:r>
              <a:rPr lang="ru-RU" sz="2400" dirty="0"/>
              <a:t> до пупка, </a:t>
            </a:r>
            <a:r>
              <a:rPr lang="ru-RU" sz="2400" dirty="0" err="1"/>
              <a:t>перітонеальне</a:t>
            </a:r>
            <a:r>
              <a:rPr lang="ru-RU" sz="2400" dirty="0"/>
              <a:t> </a:t>
            </a:r>
            <a:r>
              <a:rPr lang="ru-RU" sz="2400" dirty="0" err="1"/>
              <a:t>тертя</a:t>
            </a:r>
            <a:r>
              <a:rPr lang="ru-RU" sz="2400" dirty="0"/>
              <a:t>, яке </a:t>
            </a:r>
            <a:r>
              <a:rPr lang="ru-RU" sz="2400" dirty="0" err="1"/>
              <a:t>нагадує</a:t>
            </a:r>
            <a:r>
              <a:rPr lang="ru-RU" sz="2400" dirty="0"/>
              <a:t> шум </a:t>
            </a:r>
            <a:r>
              <a:rPr lang="ru-RU" sz="2400" dirty="0" err="1"/>
              <a:t>тертя</a:t>
            </a:r>
            <a:r>
              <a:rPr lang="ru-RU" sz="2400" dirty="0"/>
              <a:t> </a:t>
            </a:r>
            <a:r>
              <a:rPr lang="ru-RU" sz="2400" dirty="0" err="1"/>
              <a:t>плеври</a:t>
            </a:r>
            <a:r>
              <a:rPr lang="ru-RU" sz="2400" dirty="0"/>
              <a:t> в </a:t>
            </a:r>
            <a:r>
              <a:rPr lang="ru-RU" sz="2400" dirty="0" err="1"/>
              <a:t>ділянці</a:t>
            </a:r>
            <a:r>
              <a:rPr lang="ru-RU" sz="2400" dirty="0"/>
              <a:t> краю </a:t>
            </a:r>
            <a:r>
              <a:rPr lang="ru-RU" sz="2400" dirty="0" err="1"/>
              <a:t>реберної</a:t>
            </a:r>
            <a:r>
              <a:rPr lang="ru-RU" sz="2400" dirty="0"/>
              <a:t> дуги, </a:t>
            </a:r>
            <a:r>
              <a:rPr lang="ru-RU" sz="2400" dirty="0" err="1"/>
              <a:t>металічний</a:t>
            </a:r>
            <a:r>
              <a:rPr lang="ru-RU" sz="2400" dirty="0"/>
              <a:t> шум,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виникає</a:t>
            </a:r>
            <a:r>
              <a:rPr lang="ru-RU" sz="2400" dirty="0"/>
              <a:t> на </a:t>
            </a:r>
            <a:r>
              <a:rPr lang="ru-RU" sz="2400" dirty="0" err="1"/>
              <a:t>вдиху</a:t>
            </a:r>
            <a:r>
              <a:rPr lang="ru-RU" sz="2400" dirty="0"/>
              <a:t> і </a:t>
            </a:r>
            <a:r>
              <a:rPr lang="ru-RU" sz="2400" dirty="0" err="1"/>
              <a:t>пов'язаний</a:t>
            </a:r>
            <a:r>
              <a:rPr lang="ru-RU" sz="2400" dirty="0"/>
              <a:t> з </a:t>
            </a:r>
            <a:r>
              <a:rPr lang="ru-RU" sz="2400" dirty="0" err="1"/>
              <a:t>наявністю</a:t>
            </a:r>
            <a:r>
              <a:rPr lang="ru-RU" sz="2400" dirty="0"/>
              <a:t> </a:t>
            </a:r>
            <a:r>
              <a:rPr lang="ru-RU" sz="2400" dirty="0" err="1"/>
              <a:t>вільного</a:t>
            </a:r>
            <a:r>
              <a:rPr lang="ru-RU" sz="2400" dirty="0"/>
              <a:t> газу,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виходить</a:t>
            </a:r>
            <a:r>
              <a:rPr lang="ru-RU" sz="2400" dirty="0"/>
              <a:t> через </a:t>
            </a:r>
            <a:r>
              <a:rPr lang="ru-RU" sz="2400" dirty="0" err="1"/>
              <a:t>перфоративний</a:t>
            </a:r>
            <a:r>
              <a:rPr lang="ru-RU" sz="2400" dirty="0"/>
              <a:t> </a:t>
            </a:r>
            <a:r>
              <a:rPr lang="ru-RU" sz="2400" dirty="0" err="1"/>
              <a:t>отвір</a:t>
            </a:r>
            <a:r>
              <a:rPr lang="ru-RU" sz="2400" dirty="0"/>
              <a:t>.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Для першого періоду характерні: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     1) сильний раптовий біль у верхньому відділі живота; </a:t>
            </a:r>
            <a:br>
              <a:rPr lang="ru-RU"/>
            </a:br>
            <a:r>
              <a:rPr lang="ru-RU"/>
              <a:t>   2) важкий загальний стан хворого (шок, колапс); </a:t>
            </a:r>
            <a:br>
              <a:rPr lang="ru-RU"/>
            </a:br>
            <a:r>
              <a:rPr lang="ru-RU"/>
              <a:t>   3) часте поверхневе дихання; </a:t>
            </a:r>
            <a:br>
              <a:rPr lang="ru-RU"/>
            </a:br>
            <a:r>
              <a:rPr lang="ru-RU"/>
              <a:t>   4) блювання; </a:t>
            </a:r>
            <a:br>
              <a:rPr lang="ru-RU"/>
            </a:br>
            <a:r>
              <a:rPr lang="ru-RU"/>
              <a:t>   5) нормальна або понижена температура при картині розлитого гострого перитоніту.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404813"/>
            <a:ext cx="8229600" cy="5726112"/>
          </a:xfrm>
        </p:spPr>
        <p:txBody>
          <a:bodyPr>
            <a:normAutofit lnSpcReduction="10000"/>
          </a:bodyPr>
          <a:lstStyle/>
          <a:p>
            <a:r>
              <a:rPr lang="ru-RU" sz="2800"/>
              <a:t>У період </a:t>
            </a:r>
            <a:r>
              <a:rPr lang="ru-RU" sz="2800" b="1"/>
              <a:t>уявного благополуччя</a:t>
            </a:r>
            <a:r>
              <a:rPr lang="ru-RU" sz="2800"/>
              <a:t>, незважаючи на зменшення болю, поліпшення загального стану і гемодинамічних показників, деяку стертість клінічної картини, злишається ряд важливих симптомів, які вказують на прогресевання запалення в черевній порожнині: </a:t>
            </a:r>
            <a:br>
              <a:rPr lang="ru-RU" sz="2800"/>
            </a:br>
            <a:r>
              <a:rPr lang="ru-RU" sz="2800"/>
              <a:t>   1. напруження передньої черевної стінки; </a:t>
            </a:r>
            <a:br>
              <a:rPr lang="ru-RU" sz="2800"/>
            </a:br>
            <a:r>
              <a:rPr lang="ru-RU" sz="2800"/>
              <a:t>   2. різка болючість при пальпації; </a:t>
            </a:r>
            <a:br>
              <a:rPr lang="ru-RU" sz="2800"/>
            </a:br>
            <a:r>
              <a:rPr lang="ru-RU" sz="2800"/>
              <a:t>   3. зникнення печінкової тупості; </a:t>
            </a:r>
            <a:br>
              <a:rPr lang="ru-RU" sz="2800"/>
            </a:br>
            <a:r>
              <a:rPr lang="ru-RU" sz="2800"/>
              <a:t>   4. наявність вільної рідини в животі; </a:t>
            </a:r>
            <a:br>
              <a:rPr lang="ru-RU" sz="2800"/>
            </a:br>
            <a:r>
              <a:rPr lang="ru-RU" sz="2800"/>
              <a:t>   5. виражені перитонеальні симптоми. </a:t>
            </a:r>
            <a:br>
              <a:rPr lang="ru-RU" sz="2800"/>
            </a:br>
            <a:endParaRPr lang="ru-RU" sz="28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У період прогресуючого перитоніту спостерігають: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r>
              <a:rPr lang="ru-RU" sz="2800"/>
              <a:t/>
            </a:r>
            <a:br>
              <a:rPr lang="ru-RU" sz="2800"/>
            </a:br>
            <a:r>
              <a:rPr lang="ru-RU" sz="2800"/>
              <a:t>   1. погіршання стану хворого; </a:t>
            </a:r>
            <a:br>
              <a:rPr lang="ru-RU" sz="2800"/>
            </a:br>
            <a:r>
              <a:rPr lang="ru-RU" sz="2800"/>
              <a:t>   2. почастішання блювання; </a:t>
            </a:r>
            <a:br>
              <a:rPr lang="ru-RU" sz="2800"/>
            </a:br>
            <a:r>
              <a:rPr lang="ru-RU" sz="2800"/>
              <a:t>   3. обличчя Гіппократа; </a:t>
            </a:r>
            <a:br>
              <a:rPr lang="ru-RU" sz="2800"/>
            </a:br>
            <a:r>
              <a:rPr lang="ru-RU" sz="2800"/>
              <a:t>   4. здуття живота, інколи послаблення м’язового захисту; </a:t>
            </a:r>
            <a:br>
              <a:rPr lang="ru-RU" sz="2800"/>
            </a:br>
            <a:r>
              <a:rPr lang="ru-RU" sz="2800"/>
              <a:t>   5. різко виражені перитонеальні симптоми; </a:t>
            </a:r>
            <a:br>
              <a:rPr lang="ru-RU" sz="2800"/>
            </a:br>
            <a:r>
              <a:rPr lang="ru-RU" sz="2800"/>
              <a:t>   6. частий пульс, зниження артеріального тиску; </a:t>
            </a:r>
            <a:br>
              <a:rPr lang="ru-RU" sz="2800"/>
            </a:br>
            <a:r>
              <a:rPr lang="ru-RU" sz="2800"/>
              <a:t>   7. підвищення температури; </a:t>
            </a:r>
            <a:br>
              <a:rPr lang="ru-RU" sz="2800"/>
            </a:br>
            <a:r>
              <a:rPr lang="ru-RU" sz="2800"/>
              <a:t>   8. високий лейкоцитоз із зсувом формули вліво. </a:t>
            </a:r>
            <a:r>
              <a:rPr lang="ru-RU" sz="2800" b="1"/>
              <a:t/>
            </a:r>
            <a:br>
              <a:rPr lang="ru-RU" sz="2800" b="1"/>
            </a:br>
            <a:endParaRPr lang="ru-RU" sz="2800" b="1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Консервативне лікування. 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   Консервативне лікування перфоративних виразок за методом Тейлора може бути застосоване у виняткових випадках - при категоричній відмові хворого від операції, при відсутності хірурга.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Хірургічне лікування.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/>
            </a:r>
            <a:br>
              <a:rPr lang="ru-RU"/>
            </a:br>
            <a:r>
              <a:rPr lang="ru-RU"/>
              <a:t>   Перфоративна виразка є абсолютним показанням до оперативного втручання. Підготовка хворого до операції триває 1,5-2 години. Об’єм передопераційної підготовки залежить від стадії клінічного перебігу перфоративної виразки.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484313"/>
            <a:ext cx="8229600" cy="1139825"/>
          </a:xfrm>
        </p:spPr>
        <p:txBody>
          <a:bodyPr/>
          <a:lstStyle/>
          <a:p>
            <a:r>
              <a:rPr lang="ru-RU" sz="5400"/>
              <a:t> Всі операції при перфоративній виразці поділяються на радикальні і паліативні.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Паліативні опнрації: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ru-RU" sz="2800" b="1"/>
              <a:t>     І Вшивання перфоративної виразки</a:t>
            </a:r>
            <a:r>
              <a:rPr lang="ru-RU" sz="2800"/>
              <a:t> (Микулич,1880) проводиться: </a:t>
            </a:r>
            <a:br>
              <a:rPr lang="ru-RU" sz="2800"/>
            </a:br>
            <a:r>
              <a:rPr lang="ru-RU" sz="2800"/>
              <a:t>   1. у людей похилого віку з вираженою супровідною патологією; </a:t>
            </a:r>
            <a:br>
              <a:rPr lang="ru-RU" sz="2800"/>
            </a:br>
            <a:r>
              <a:rPr lang="ru-RU" sz="2800"/>
              <a:t>   2. у хворих з підвищеним ризиком операції; </a:t>
            </a:r>
            <a:br>
              <a:rPr lang="ru-RU" sz="2800"/>
            </a:br>
            <a:r>
              <a:rPr lang="ru-RU" sz="2800"/>
              <a:t>   3. при розлитому гнійному перитоніті; </a:t>
            </a:r>
            <a:br>
              <a:rPr lang="ru-RU" sz="2800"/>
            </a:br>
            <a:r>
              <a:rPr lang="ru-RU" sz="2800"/>
              <a:t>   4. при перфорації гострих стресових і ювенільних виразок; </a:t>
            </a:r>
            <a:br>
              <a:rPr lang="ru-RU" sz="2800"/>
            </a:br>
            <a:r>
              <a:rPr lang="ru-RU" sz="2800"/>
              <a:t>   5. якщо хірург не володіє іншими методами оперативних втручань або немає умов для їх виконання.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ru-RU" sz="4600" b="1"/>
              <a:t>	ІІ Тампонада сальником на ніжці</a:t>
            </a:r>
            <a:r>
              <a:rPr lang="ru-RU" sz="4600"/>
              <a:t> проводиться при неможливості вшивання перфоративної виразки (операція Оппеля (1896), Полікарпова (1927))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ru-RU" sz="4600" b="1"/>
              <a:t>	ІІ Тампонада сальником на ніжці</a:t>
            </a:r>
            <a:r>
              <a:rPr lang="ru-RU" sz="4600"/>
              <a:t> проводиться при неможливості вшивання перфоративної виразки (операція Оппеля (1896), Полікарпова (1927))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Радикальні операції: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b="1"/>
              <a:t>   І. Резекція шлунка</a:t>
            </a:r>
            <a:r>
              <a:rPr lang="ru-RU" sz="2800"/>
              <a:t> проводиться:</a:t>
            </a:r>
            <a:r>
              <a:rPr lang="ru-RU" sz="2800">
                <a:hlinkClick r:id="rId2" action="ppaction://hlinkfile"/>
              </a:rPr>
              <a:t>  </a:t>
            </a:r>
            <a:r>
              <a:rPr lang="ru-RU" sz="2800">
                <a:hlinkClick r:id="rId3" action="ppaction://hlinkfile"/>
              </a:rPr>
              <a:t>  </a:t>
            </a:r>
            <a:r>
              <a:rPr lang="ru-RU" sz="2800"/>
              <a:t> </a:t>
            </a:r>
            <a:br>
              <a:rPr lang="ru-RU" sz="2800"/>
            </a:br>
            <a:r>
              <a:rPr lang="ru-RU" sz="2800"/>
              <a:t>   1. якщо з моменту перфорації пройшло не більше 6 год; </a:t>
            </a:r>
            <a:br>
              <a:rPr lang="ru-RU" sz="2800"/>
            </a:br>
            <a:r>
              <a:rPr lang="ru-RU" sz="2800"/>
              <a:t>   2. у хворих віком до 60 років при відсутності важких супровідних захворювань; </a:t>
            </a:r>
            <a:br>
              <a:rPr lang="ru-RU" sz="2800"/>
            </a:br>
            <a:r>
              <a:rPr lang="ru-RU" sz="2800"/>
              <a:t>   3. при перфорації хронічних кальозних виразок шлунка; </a:t>
            </a:r>
            <a:br>
              <a:rPr lang="ru-RU" sz="2800"/>
            </a:br>
            <a:r>
              <a:rPr lang="ru-RU" sz="2800"/>
              <a:t>   4. при повторних перфораціях в поєднанні із стенозом; </a:t>
            </a:r>
            <a:br>
              <a:rPr lang="ru-RU" sz="2800"/>
            </a:br>
            <a:r>
              <a:rPr lang="ru-RU" sz="2800"/>
              <a:t>   5. кровотечах. </a:t>
            </a:r>
            <a:br>
              <a:rPr lang="ru-RU" sz="2800"/>
            </a:br>
            <a:r>
              <a:rPr lang="ru-RU" sz="2800"/>
              <a:t>   Хірург повинен бути підготовлений до резекції шлунка і умови повинні дозволяти її проведення.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229600" cy="61198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800" b="1"/>
              <a:t>ІІ. Стовбурова ваготомія з висіченням і пілоропластикою</a:t>
            </a:r>
            <a:r>
              <a:rPr lang="ru-RU" sz="2800"/>
              <a:t> показана при: </a:t>
            </a:r>
            <a:r>
              <a:rPr lang="ru-RU" sz="2800">
                <a:hlinkClick r:id="rId2" action="ppaction://hlinkfile"/>
              </a:rPr>
              <a:t> </a:t>
            </a:r>
            <a:r>
              <a:rPr lang="ru-RU" sz="2800"/>
              <a:t> </a:t>
            </a:r>
            <a:r>
              <a:rPr lang="ru-RU" sz="2800">
                <a:hlinkClick r:id="rId3" action="ppaction://hlinkfile"/>
              </a:rPr>
              <a:t> </a:t>
            </a:r>
            <a:r>
              <a:rPr lang="ru-RU" sz="2800"/>
              <a:t> </a:t>
            </a:r>
            <a:br>
              <a:rPr lang="ru-RU" sz="2800"/>
            </a:br>
            <a:r>
              <a:rPr lang="ru-RU" sz="2800"/>
              <a:t>   1. перфорації пілуродуоденальної зони за відсутності інфільтрата великих розмірів і різкої деформації пілоруса; </a:t>
            </a:r>
            <a:br>
              <a:rPr lang="ru-RU" sz="2800"/>
            </a:br>
            <a:r>
              <a:rPr lang="ru-RU" sz="2800"/>
              <a:t>   2. відсутності поширених форм перитоніту; </a:t>
            </a:r>
            <a:br>
              <a:rPr lang="ru-RU" sz="2800"/>
            </a:br>
            <a:r>
              <a:rPr lang="ru-RU" sz="2800"/>
              <a:t>   3. необхідного швидкого завершення операції.</a:t>
            </a:r>
          </a:p>
          <a:p>
            <a:pPr>
              <a:lnSpc>
                <a:spcPct val="90000"/>
              </a:lnSpc>
            </a:pPr>
            <a:r>
              <a:rPr lang="ru-RU" sz="2800" b="1"/>
              <a:t>ІІІ. СПВ + висічення виразки + пілоропластика</a:t>
            </a:r>
            <a:r>
              <a:rPr lang="ru-RU" sz="2800"/>
              <a:t> проводиться при: </a:t>
            </a:r>
            <a:br>
              <a:rPr lang="ru-RU" sz="2800"/>
            </a:br>
            <a:r>
              <a:rPr lang="ru-RU" sz="2800"/>
              <a:t>   1. виразках ДПК з наявністю перипроцесу, дуоденостазу; </a:t>
            </a:r>
            <a:br>
              <a:rPr lang="ru-RU" sz="2800"/>
            </a:br>
            <a:r>
              <a:rPr lang="ru-RU" sz="2800"/>
              <a:t>   2. збереженні моторно-евакуаторної функції шлунка; </a:t>
            </a:r>
            <a:br>
              <a:rPr lang="ru-RU" sz="2800"/>
            </a:br>
            <a:r>
              <a:rPr lang="ru-RU" sz="2800"/>
              <a:t>   3. відсутності гнійних форм перитоніту; </a:t>
            </a:r>
            <a:br>
              <a:rPr lang="ru-RU" sz="2800"/>
            </a:br>
            <a:r>
              <a:rPr lang="ru-RU" sz="2800"/>
              <a:t>   4. у хворих молодого віку. </a:t>
            </a:r>
            <a:br>
              <a:rPr lang="ru-RU" sz="2800"/>
            </a:br>
            <a:endParaRPr lang="ru-RU" sz="28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Пенетрація виразки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b="1"/>
          </a:p>
          <a:p>
            <a:pPr>
              <a:buFontTx/>
              <a:buNone/>
            </a:pPr>
            <a:r>
              <a:rPr lang="ru-RU" b="1"/>
              <a:t>   Одним із різновидів прикритої перфорації є пенетруюча виразка, яка виникає в результаті прогресування деструктивних процесів в стінці шлунка або ДПК, супроводжується утворенням спайкового процесу, а дном виразки є паренхіматозний орган.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Стадії перебігу: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/>
              <a:t> </a:t>
            </a:r>
            <a:r>
              <a:rPr lang="ru-RU"/>
              <a:t/>
            </a:r>
            <a:br>
              <a:rPr lang="ru-RU"/>
            </a:br>
            <a:r>
              <a:rPr lang="ru-RU"/>
              <a:t>   1. внутрішньостінкова пенетрація виразки; </a:t>
            </a:r>
            <a:br>
              <a:rPr lang="ru-RU"/>
            </a:br>
            <a:r>
              <a:rPr lang="ru-RU"/>
              <a:t>   2. стадія фіброзних зрощень; </a:t>
            </a:r>
            <a:br>
              <a:rPr lang="ru-RU"/>
            </a:br>
            <a:r>
              <a:rPr lang="ru-RU"/>
              <a:t>   3. завершення пенетрації в сусідній орган.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684213" y="692150"/>
            <a:ext cx="4038600" cy="45307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/>
              <a:t>Виразка шлунка пенетрує в: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  <a:p>
            <a:pPr>
              <a:lnSpc>
                <a:spcPct val="90000"/>
              </a:lnSpc>
            </a:pPr>
            <a:r>
              <a:rPr lang="ru-RU"/>
              <a:t>- малий сальник;</a:t>
            </a:r>
          </a:p>
          <a:p>
            <a:pPr>
              <a:lnSpc>
                <a:spcPct val="90000"/>
              </a:lnSpc>
            </a:pPr>
            <a:r>
              <a:rPr lang="ru-RU"/>
              <a:t>- підшлункову залозу;</a:t>
            </a:r>
          </a:p>
          <a:p>
            <a:pPr>
              <a:lnSpc>
                <a:spcPct val="90000"/>
              </a:lnSpc>
            </a:pPr>
            <a:r>
              <a:rPr lang="ru-RU"/>
              <a:t>- печінку;</a:t>
            </a:r>
          </a:p>
          <a:p>
            <a:pPr>
              <a:lnSpc>
                <a:spcPct val="90000"/>
              </a:lnSpc>
            </a:pPr>
            <a:r>
              <a:rPr lang="ru-RU"/>
              <a:t>- поперековоободову кишку. 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572000" y="692150"/>
            <a:ext cx="4038600" cy="45307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/>
              <a:t>Виразка ДПК пенетрує в: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uk-UA"/>
          </a:p>
          <a:p>
            <a:pPr algn="ctr">
              <a:lnSpc>
                <a:spcPct val="90000"/>
              </a:lnSpc>
              <a:buFontTx/>
              <a:buNone/>
            </a:pPr>
            <a:endParaRPr lang="ru-RU"/>
          </a:p>
          <a:p>
            <a:pPr>
              <a:lnSpc>
                <a:spcPct val="90000"/>
              </a:lnSpc>
            </a:pPr>
            <a:r>
              <a:rPr lang="ru-RU"/>
              <a:t>- голівку підшлункової залози;</a:t>
            </a:r>
          </a:p>
          <a:p>
            <a:pPr>
              <a:lnSpc>
                <a:spcPct val="90000"/>
              </a:lnSpc>
            </a:pPr>
            <a:r>
              <a:rPr lang="ru-RU"/>
              <a:t>- гепатодуоденальну зв’язку;</a:t>
            </a:r>
          </a:p>
          <a:p>
            <a:pPr>
              <a:lnSpc>
                <a:spcPct val="90000"/>
              </a:lnSpc>
            </a:pPr>
            <a:r>
              <a:rPr lang="ru-RU"/>
              <a:t>- жовчний міхур;</a:t>
            </a:r>
          </a:p>
          <a:p>
            <a:pPr>
              <a:lnSpc>
                <a:spcPct val="90000"/>
              </a:lnSpc>
            </a:pPr>
            <a:r>
              <a:rPr lang="ru-RU"/>
              <a:t>- жовчні протоки з утворенням нориці. 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4850"/>
          </a:xfrm>
        </p:spPr>
        <p:txBody>
          <a:bodyPr/>
          <a:lstStyle/>
          <a:p>
            <a:r>
              <a:rPr lang="ru-RU" sz="4000" b="1"/>
              <a:t>Клінічна симтоматика: 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ru-RU" sz="2600" dirty="0"/>
              <a:t>	   1. </a:t>
            </a:r>
            <a:r>
              <a:rPr lang="ru-RU" sz="2600" dirty="0" err="1"/>
              <a:t>стійкий</a:t>
            </a:r>
            <a:r>
              <a:rPr lang="ru-RU" sz="2600" dirty="0"/>
              <a:t>, </a:t>
            </a:r>
            <a:r>
              <a:rPr lang="ru-RU" sz="2600" dirty="0" err="1"/>
              <a:t>тривалий</a:t>
            </a:r>
            <a:r>
              <a:rPr lang="ru-RU" sz="2600" dirty="0"/>
              <a:t>, </a:t>
            </a:r>
            <a:r>
              <a:rPr lang="ru-RU" sz="2600" dirty="0" err="1"/>
              <a:t>постійний</a:t>
            </a:r>
            <a:r>
              <a:rPr lang="ru-RU" sz="2600" dirty="0"/>
              <a:t> </a:t>
            </a:r>
            <a:r>
              <a:rPr lang="ru-RU" sz="2600" dirty="0" err="1"/>
              <a:t>больовий</a:t>
            </a:r>
            <a:r>
              <a:rPr lang="ru-RU" sz="2600" dirty="0"/>
              <a:t> синдром; </a:t>
            </a:r>
            <a:br>
              <a:rPr lang="ru-RU" sz="2600" dirty="0"/>
            </a:br>
            <a:r>
              <a:rPr lang="ru-RU" sz="2600" dirty="0"/>
              <a:t>   2. </a:t>
            </a:r>
            <a:r>
              <a:rPr lang="ru-RU" sz="2600" dirty="0" err="1"/>
              <a:t>втрата</a:t>
            </a:r>
            <a:r>
              <a:rPr lang="ru-RU" sz="2600" dirty="0"/>
              <a:t> </a:t>
            </a:r>
            <a:r>
              <a:rPr lang="ru-RU" sz="2600" dirty="0" err="1"/>
              <a:t>характерної</a:t>
            </a:r>
            <a:r>
              <a:rPr lang="ru-RU" sz="2600" dirty="0"/>
              <a:t> </a:t>
            </a:r>
            <a:r>
              <a:rPr lang="ru-RU" sz="2600" dirty="0" err="1"/>
              <a:t>періодичності</a:t>
            </a:r>
            <a:r>
              <a:rPr lang="ru-RU" sz="2600" dirty="0"/>
              <a:t>, </a:t>
            </a:r>
            <a:r>
              <a:rPr lang="ru-RU" sz="2600" dirty="0" err="1"/>
              <a:t>ритмічності</a:t>
            </a:r>
            <a:r>
              <a:rPr lang="ru-RU" sz="2600" dirty="0"/>
              <a:t> болю; </a:t>
            </a:r>
            <a:br>
              <a:rPr lang="ru-RU" sz="2600" dirty="0"/>
            </a:br>
            <a:r>
              <a:rPr lang="ru-RU" sz="2600" dirty="0"/>
              <a:t>   3. </a:t>
            </a:r>
            <a:r>
              <a:rPr lang="ru-RU" sz="2600" dirty="0" err="1"/>
              <a:t>іррадіація</a:t>
            </a:r>
            <a:r>
              <a:rPr lang="ru-RU" sz="2600" dirty="0"/>
              <a:t> болю в </a:t>
            </a:r>
            <a:r>
              <a:rPr lang="ru-RU" sz="2600" dirty="0" err="1"/>
              <a:t>поперекову</a:t>
            </a:r>
            <a:r>
              <a:rPr lang="ru-RU" sz="2600" dirty="0"/>
              <a:t> </a:t>
            </a:r>
            <a:r>
              <a:rPr lang="ru-RU" sz="2600" dirty="0" err="1"/>
              <a:t>ділянку</a:t>
            </a:r>
            <a:r>
              <a:rPr lang="ru-RU" sz="2600" dirty="0"/>
              <a:t>; </a:t>
            </a:r>
            <a:br>
              <a:rPr lang="ru-RU" sz="2600" dirty="0"/>
            </a:br>
            <a:r>
              <a:rPr lang="ru-RU" sz="2600" dirty="0"/>
              <a:t>   4. </a:t>
            </a:r>
            <a:r>
              <a:rPr lang="ru-RU" sz="2600" dirty="0" err="1"/>
              <a:t>блювання</a:t>
            </a:r>
            <a:r>
              <a:rPr lang="ru-RU" sz="2600" dirty="0"/>
              <a:t> не приносить </a:t>
            </a:r>
            <a:r>
              <a:rPr lang="ru-RU" sz="2600" dirty="0" err="1"/>
              <a:t>полегшення</a:t>
            </a:r>
            <a:r>
              <a:rPr lang="ru-RU" sz="2600" dirty="0"/>
              <a:t>; </a:t>
            </a:r>
            <a:br>
              <a:rPr lang="ru-RU" sz="2600" dirty="0"/>
            </a:br>
            <a:r>
              <a:rPr lang="ru-RU" sz="2600" dirty="0"/>
              <a:t>   5. </a:t>
            </a:r>
            <a:r>
              <a:rPr lang="ru-RU" sz="2600" dirty="0" err="1"/>
              <a:t>постійна</a:t>
            </a:r>
            <a:r>
              <a:rPr lang="ru-RU" sz="2600" dirty="0"/>
              <a:t> </a:t>
            </a:r>
            <a:r>
              <a:rPr lang="ru-RU" sz="2600" dirty="0" err="1"/>
              <a:t>резистентність</a:t>
            </a:r>
            <a:r>
              <a:rPr lang="ru-RU" sz="2600" dirty="0"/>
              <a:t>, </a:t>
            </a:r>
            <a:r>
              <a:rPr lang="ru-RU" sz="2600" dirty="0" err="1"/>
              <a:t>виражена</a:t>
            </a:r>
            <a:r>
              <a:rPr lang="ru-RU" sz="2600" dirty="0"/>
              <a:t> </a:t>
            </a:r>
            <a:r>
              <a:rPr lang="ru-RU" sz="2600" dirty="0" err="1"/>
              <a:t>пальпаторна</a:t>
            </a:r>
            <a:r>
              <a:rPr lang="ru-RU" sz="2600" dirty="0"/>
              <a:t> і </a:t>
            </a:r>
            <a:r>
              <a:rPr lang="ru-RU" sz="2600" dirty="0" err="1"/>
              <a:t>перкуторна</a:t>
            </a:r>
            <a:r>
              <a:rPr lang="ru-RU" sz="2600" dirty="0"/>
              <a:t> </a:t>
            </a:r>
            <a:r>
              <a:rPr lang="ru-RU" sz="2600" dirty="0" err="1"/>
              <a:t>болючість</a:t>
            </a:r>
            <a:r>
              <a:rPr lang="ru-RU" sz="2600" dirty="0"/>
              <a:t> у </a:t>
            </a:r>
            <a:r>
              <a:rPr lang="ru-RU" sz="2600" dirty="0" err="1"/>
              <a:t>проекції</a:t>
            </a:r>
            <a:r>
              <a:rPr lang="ru-RU" sz="2600" dirty="0"/>
              <a:t> </a:t>
            </a:r>
            <a:r>
              <a:rPr lang="ru-RU" sz="2600" dirty="0" err="1"/>
              <a:t>виразки</a:t>
            </a:r>
            <a:r>
              <a:rPr lang="ru-RU" sz="2600" dirty="0"/>
              <a:t>; </a:t>
            </a:r>
            <a:br>
              <a:rPr lang="ru-RU" sz="2600" dirty="0"/>
            </a:br>
            <a:r>
              <a:rPr lang="ru-RU" sz="2600" dirty="0"/>
              <a:t>   6. </a:t>
            </a:r>
            <a:r>
              <a:rPr lang="ru-RU" sz="2600" dirty="0" err="1"/>
              <a:t>незначна</a:t>
            </a:r>
            <a:r>
              <a:rPr lang="ru-RU" sz="2600" dirty="0"/>
              <a:t> </a:t>
            </a:r>
            <a:r>
              <a:rPr lang="ru-RU" sz="2600" dirty="0" err="1"/>
              <a:t>ефективність</a:t>
            </a:r>
            <a:r>
              <a:rPr lang="ru-RU" sz="2600" dirty="0"/>
              <a:t> консервативного </a:t>
            </a:r>
            <a:r>
              <a:rPr lang="ru-RU" sz="2600" dirty="0" err="1"/>
              <a:t>лікування</a:t>
            </a:r>
            <a:r>
              <a:rPr lang="ru-RU" sz="2600" dirty="0"/>
              <a:t>; </a:t>
            </a:r>
            <a:br>
              <a:rPr lang="ru-RU" sz="2600" dirty="0"/>
            </a:br>
            <a:r>
              <a:rPr lang="ru-RU" sz="2600" dirty="0"/>
              <a:t>   7. на </a:t>
            </a:r>
            <a:r>
              <a:rPr lang="ru-RU" sz="2600" dirty="0" err="1"/>
              <a:t>клініку</a:t>
            </a:r>
            <a:r>
              <a:rPr lang="ru-RU" sz="2600" dirty="0"/>
              <a:t> </a:t>
            </a:r>
            <a:r>
              <a:rPr lang="ru-RU" sz="2600" dirty="0" err="1"/>
              <a:t>виразкової</a:t>
            </a:r>
            <a:r>
              <a:rPr lang="ru-RU" sz="2600" dirty="0"/>
              <a:t> </a:t>
            </a:r>
            <a:r>
              <a:rPr lang="ru-RU" sz="2600" dirty="0" err="1"/>
              <a:t>хвороби</a:t>
            </a:r>
            <a:r>
              <a:rPr lang="ru-RU" sz="2600" dirty="0"/>
              <a:t> </a:t>
            </a:r>
            <a:r>
              <a:rPr lang="ru-RU" sz="2600" dirty="0" err="1"/>
              <a:t>нашаровується</a:t>
            </a:r>
            <a:r>
              <a:rPr lang="ru-RU" sz="2600" dirty="0"/>
              <a:t> </a:t>
            </a:r>
            <a:r>
              <a:rPr lang="ru-RU" sz="2600" dirty="0" err="1"/>
              <a:t>клініка</a:t>
            </a:r>
            <a:r>
              <a:rPr lang="ru-RU" sz="2600" dirty="0"/>
              <a:t> </a:t>
            </a:r>
            <a:r>
              <a:rPr lang="ru-RU" sz="2600" dirty="0" err="1"/>
              <a:t>захворювань</a:t>
            </a:r>
            <a:r>
              <a:rPr lang="ru-RU" sz="2600" dirty="0"/>
              <a:t> </a:t>
            </a:r>
            <a:r>
              <a:rPr lang="ru-RU" sz="2600" dirty="0" err="1"/>
              <a:t>органів</a:t>
            </a:r>
            <a:r>
              <a:rPr lang="ru-RU" sz="2600" dirty="0"/>
              <a:t>, в </a:t>
            </a:r>
            <a:r>
              <a:rPr lang="ru-RU" sz="2600" dirty="0" err="1"/>
              <a:t>які</a:t>
            </a:r>
            <a:r>
              <a:rPr lang="ru-RU" sz="2600" dirty="0"/>
              <a:t> </a:t>
            </a:r>
            <a:r>
              <a:rPr lang="ru-RU" sz="2600" dirty="0" err="1"/>
              <a:t>пенетрує</a:t>
            </a:r>
            <a:r>
              <a:rPr lang="ru-RU" sz="2600" dirty="0"/>
              <a:t> </a:t>
            </a:r>
            <a:r>
              <a:rPr lang="ru-RU" sz="2600" dirty="0" err="1"/>
              <a:t>виразка</a:t>
            </a:r>
            <a:r>
              <a:rPr lang="ru-RU" sz="2600" dirty="0"/>
              <a:t>. </a:t>
            </a:r>
            <a:br>
              <a:rPr lang="ru-RU" sz="2600" dirty="0"/>
            </a:br>
            <a:r>
              <a:rPr lang="ru-RU" sz="2600" dirty="0"/>
              <a:t>   </a:t>
            </a:r>
            <a:r>
              <a:rPr lang="ru-RU" sz="2600" dirty="0" err="1"/>
              <a:t>Інколи</a:t>
            </a:r>
            <a:r>
              <a:rPr lang="ru-RU" sz="2600" dirty="0"/>
              <a:t> </a:t>
            </a:r>
            <a:r>
              <a:rPr lang="ru-RU" sz="2600" dirty="0" err="1"/>
              <a:t>спостерігають</a:t>
            </a:r>
            <a:r>
              <a:rPr lang="ru-RU" sz="2600" dirty="0"/>
              <a:t> </a:t>
            </a:r>
            <a:r>
              <a:rPr lang="ru-RU" sz="2600" dirty="0" err="1"/>
              <a:t>загальні</a:t>
            </a:r>
            <a:r>
              <a:rPr lang="ru-RU" sz="2600" dirty="0"/>
              <a:t> </a:t>
            </a:r>
            <a:r>
              <a:rPr lang="ru-RU" sz="2600" dirty="0" err="1"/>
              <a:t>симптоми</a:t>
            </a:r>
            <a:r>
              <a:rPr lang="ru-RU" sz="2600" dirty="0"/>
              <a:t>: </a:t>
            </a:r>
            <a:br>
              <a:rPr lang="ru-RU" sz="2600" dirty="0"/>
            </a:br>
            <a:r>
              <a:rPr lang="ru-RU" sz="2600" dirty="0"/>
              <a:t>   1. </a:t>
            </a:r>
            <a:r>
              <a:rPr lang="ru-RU" sz="2600" dirty="0" err="1"/>
              <a:t>втрата</a:t>
            </a:r>
            <a:r>
              <a:rPr lang="ru-RU" sz="2600" dirty="0"/>
              <a:t> </a:t>
            </a:r>
            <a:r>
              <a:rPr lang="ru-RU" sz="2600" dirty="0" err="1"/>
              <a:t>маси</a:t>
            </a:r>
            <a:r>
              <a:rPr lang="ru-RU" sz="2600" dirty="0"/>
              <a:t> </a:t>
            </a:r>
            <a:r>
              <a:rPr lang="ru-RU" sz="2600" dirty="0" err="1"/>
              <a:t>тіла</a:t>
            </a:r>
            <a:r>
              <a:rPr lang="ru-RU" sz="2600" dirty="0"/>
              <a:t>; </a:t>
            </a:r>
            <a:br>
              <a:rPr lang="ru-RU" sz="2600" dirty="0"/>
            </a:br>
            <a:r>
              <a:rPr lang="ru-RU" sz="2600" dirty="0"/>
              <a:t>   2. </a:t>
            </a:r>
            <a:r>
              <a:rPr lang="ru-RU" sz="2600" dirty="0" err="1"/>
              <a:t>субфебрильна</a:t>
            </a:r>
            <a:r>
              <a:rPr lang="ru-RU" sz="2600" dirty="0"/>
              <a:t> температура. </a:t>
            </a:r>
            <a:r>
              <a:rPr lang="ru-RU" sz="2600" b="1" dirty="0"/>
              <a:t/>
            </a:r>
            <a:br>
              <a:rPr lang="ru-RU" sz="2600" b="1" dirty="0"/>
            </a:br>
            <a:endParaRPr lang="ru-RU" sz="2600" b="1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Лікувальна тактика та вибір методу лікування.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530475"/>
            <a:ext cx="7772400" cy="3565525"/>
          </a:xfrm>
        </p:spPr>
        <p:txBody>
          <a:bodyPr/>
          <a:lstStyle/>
          <a:p>
            <a:pPr>
              <a:buFontTx/>
              <a:buNone/>
            </a:pPr>
            <a:r>
              <a:rPr lang="ru-RU" b="1"/>
              <a:t>    Лікування оперативне.</a:t>
            </a:r>
          </a:p>
          <a:p>
            <a:pPr>
              <a:buFontTx/>
              <a:buNone/>
            </a:pPr>
            <a:r>
              <a:rPr lang="ru-RU" b="1"/>
              <a:t>	Оперативне за умовно абсолютними показаннями в поєднанні з лікуванням захворювання органа, в який пенетрує виразка.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Стеноз виходу з шлунка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853248"/>
            <a:ext cx="8229600" cy="5688013"/>
          </a:xfrm>
        </p:spPr>
        <p:txBody>
          <a:bodyPr/>
          <a:lstStyle/>
          <a:p>
            <a:pPr>
              <a:buFontTx/>
              <a:buNone/>
            </a:pPr>
            <a:r>
              <a:rPr lang="ru-RU" b="1" dirty="0"/>
              <a:t>   </a:t>
            </a:r>
            <a:r>
              <a:rPr lang="ru-RU" b="1" dirty="0" err="1"/>
              <a:t>Пілородуоденальний</a:t>
            </a:r>
            <a:r>
              <a:rPr lang="ru-RU" b="1" dirty="0"/>
              <a:t> стеноз - </a:t>
            </a:r>
            <a:r>
              <a:rPr lang="ru-RU" b="1" dirty="0" err="1"/>
              <a:t>звуження</a:t>
            </a:r>
            <a:r>
              <a:rPr lang="ru-RU" b="1" dirty="0"/>
              <a:t> </a:t>
            </a:r>
            <a:r>
              <a:rPr lang="ru-RU" b="1" dirty="0" err="1"/>
              <a:t>пілоричного</a:t>
            </a:r>
            <a:r>
              <a:rPr lang="ru-RU" b="1" dirty="0"/>
              <a:t> </a:t>
            </a:r>
            <a:r>
              <a:rPr lang="ru-RU" b="1" dirty="0" err="1"/>
              <a:t>відділу</a:t>
            </a:r>
            <a:r>
              <a:rPr lang="ru-RU" b="1" dirty="0"/>
              <a:t> шлунка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верхньогоризонтального</a:t>
            </a:r>
            <a:r>
              <a:rPr lang="ru-RU" b="1" dirty="0"/>
              <a:t> </a:t>
            </a:r>
            <a:r>
              <a:rPr lang="ru-RU" b="1" dirty="0" err="1"/>
              <a:t>відділу</a:t>
            </a:r>
            <a:r>
              <a:rPr lang="ru-RU" b="1" dirty="0"/>
              <a:t> </a:t>
            </a:r>
            <a:r>
              <a:rPr lang="ru-RU" b="1" dirty="0" err="1"/>
              <a:t>дванадцятипалої</a:t>
            </a:r>
            <a:r>
              <a:rPr lang="ru-RU" b="1" dirty="0"/>
              <a:t> кишки, </a:t>
            </a:r>
            <a:r>
              <a:rPr lang="ru-RU" b="1" dirty="0" err="1"/>
              <a:t>викликане</a:t>
            </a:r>
            <a:r>
              <a:rPr lang="ru-RU" b="1" dirty="0"/>
              <a:t> грубою </a:t>
            </a:r>
            <a:r>
              <a:rPr lang="ru-RU" b="1" dirty="0" err="1"/>
              <a:t>деформацією</a:t>
            </a:r>
            <a:r>
              <a:rPr lang="ru-RU" b="1" dirty="0"/>
              <a:t> органа </a:t>
            </a:r>
            <a:r>
              <a:rPr lang="ru-RU" b="1" dirty="0" err="1"/>
              <a:t>внаслідок</a:t>
            </a:r>
            <a:r>
              <a:rPr lang="ru-RU" b="1" dirty="0"/>
              <a:t> </a:t>
            </a:r>
            <a:r>
              <a:rPr lang="ru-RU" b="1" dirty="0" err="1"/>
              <a:t>рубцювання</a:t>
            </a:r>
            <a:r>
              <a:rPr lang="ru-RU" b="1" dirty="0"/>
              <a:t> </a:t>
            </a:r>
            <a:r>
              <a:rPr lang="ru-RU" b="1" dirty="0" err="1"/>
              <a:t>виразкового</a:t>
            </a:r>
            <a:r>
              <a:rPr lang="ru-RU" b="1" dirty="0"/>
              <a:t> дефекту.</a:t>
            </a:r>
          </a:p>
          <a:p>
            <a:pPr>
              <a:buFontTx/>
              <a:buNone/>
            </a:pPr>
            <a:r>
              <a:rPr lang="ru-RU" b="1" dirty="0"/>
              <a:t>	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найбільш</a:t>
            </a:r>
            <a:r>
              <a:rPr lang="ru-RU" b="1" dirty="0"/>
              <a:t> </a:t>
            </a:r>
            <a:r>
              <a:rPr lang="ru-RU" b="1" dirty="0" err="1"/>
              <a:t>часте</a:t>
            </a:r>
            <a:r>
              <a:rPr lang="ru-RU" b="1" dirty="0"/>
              <a:t> </a:t>
            </a:r>
            <a:r>
              <a:rPr lang="ru-RU" b="1" dirty="0" err="1"/>
              <a:t>ускладнення</a:t>
            </a:r>
            <a:r>
              <a:rPr lang="ru-RU" b="1" dirty="0"/>
              <a:t> </a:t>
            </a:r>
            <a:r>
              <a:rPr lang="ru-RU" b="1" dirty="0" err="1"/>
              <a:t>виразкової</a:t>
            </a:r>
            <a:r>
              <a:rPr lang="ru-RU" b="1" dirty="0"/>
              <a:t> </a:t>
            </a:r>
            <a:r>
              <a:rPr lang="ru-RU" b="1" dirty="0" err="1"/>
              <a:t>хвороби</a:t>
            </a:r>
            <a:r>
              <a:rPr lang="ru-RU" b="1" dirty="0"/>
              <a:t>, яке </a:t>
            </a:r>
            <a:r>
              <a:rPr lang="ru-RU" b="1" dirty="0" err="1"/>
              <a:t>виникає</a:t>
            </a:r>
            <a:r>
              <a:rPr lang="ru-RU" b="1" dirty="0"/>
              <a:t> у 10-40% </a:t>
            </a:r>
            <a:r>
              <a:rPr lang="ru-RU" b="1" dirty="0" err="1"/>
              <a:t>випадків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. </a:t>
            </a:r>
            <a:r>
              <a:rPr lang="ru-RU" b="1" dirty="0" err="1"/>
              <a:t>Частіше</a:t>
            </a:r>
            <a:r>
              <a:rPr lang="ru-RU" b="1" dirty="0"/>
              <a:t> </a:t>
            </a:r>
            <a:r>
              <a:rPr lang="ru-RU" b="1" dirty="0" err="1"/>
              <a:t>розвивається</a:t>
            </a:r>
            <a:r>
              <a:rPr lang="ru-RU" b="1" dirty="0"/>
              <a:t> в </a:t>
            </a:r>
            <a:r>
              <a:rPr lang="ru-RU" b="1" dirty="0" err="1"/>
              <a:t>осіб</a:t>
            </a:r>
            <a:r>
              <a:rPr lang="ru-RU" b="1" dirty="0"/>
              <a:t> з </a:t>
            </a:r>
            <a:r>
              <a:rPr lang="ru-RU" b="1" dirty="0" err="1"/>
              <a:t>довготривалим</a:t>
            </a:r>
            <a:r>
              <a:rPr lang="ru-RU" b="1" dirty="0"/>
              <a:t> </a:t>
            </a:r>
            <a:r>
              <a:rPr lang="ru-RU" b="1" dirty="0" err="1"/>
              <a:t>виразковим</a:t>
            </a:r>
            <a:r>
              <a:rPr lang="ru-RU" b="1" dirty="0"/>
              <a:t> анамнезом. </a:t>
            </a:r>
            <a:r>
              <a:rPr lang="ru-RU" b="1" dirty="0" err="1"/>
              <a:t>Співвідношення</a:t>
            </a:r>
            <a:r>
              <a:rPr lang="ru-RU" b="1" dirty="0"/>
              <a:t> </a:t>
            </a:r>
            <a:r>
              <a:rPr lang="ru-RU" b="1" dirty="0" err="1"/>
              <a:t>чоловіків</a:t>
            </a:r>
            <a:r>
              <a:rPr lang="ru-RU" b="1" dirty="0"/>
              <a:t> та </a:t>
            </a:r>
            <a:r>
              <a:rPr lang="ru-RU" b="1" dirty="0" err="1"/>
              <a:t>жінок</a:t>
            </a:r>
            <a:r>
              <a:rPr lang="ru-RU" b="1" dirty="0"/>
              <a:t> - 3:1.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Класифікація.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	Залежно від локалізації виразкового процесу, розрізняють три типи стенозу (О.О.Шалімов, В.Ф. Саєнко, 1987): </a:t>
            </a:r>
            <a:br>
              <a:rPr lang="ru-RU"/>
            </a:br>
            <a:r>
              <a:rPr lang="ru-RU"/>
              <a:t>   І - стеноз пілоричного відділу; </a:t>
            </a:r>
            <a:br>
              <a:rPr lang="ru-RU"/>
            </a:br>
            <a:r>
              <a:rPr lang="ru-RU"/>
              <a:t>   ІІ - стеноз цибулини ДПК; </a:t>
            </a:r>
            <a:br>
              <a:rPr lang="ru-RU"/>
            </a:br>
            <a:r>
              <a:rPr lang="ru-RU"/>
              <a:t>   ІІІ - позацибулинний дуоденальний стеноз. </a:t>
            </a:r>
            <a:br>
              <a:rPr lang="ru-RU"/>
            </a:br>
            <a:endParaRPr lang="ru-RU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ru-RU" sz="2800"/>
              <a:t>    За морфологічною картиною розрізняють три стадії стенозу: </a:t>
            </a:r>
            <a:br>
              <a:rPr lang="ru-RU" sz="2800"/>
            </a:br>
            <a:r>
              <a:rPr lang="ru-RU" sz="2800"/>
              <a:t>   І - запальна; </a:t>
            </a:r>
            <a:br>
              <a:rPr lang="ru-RU" sz="2800"/>
            </a:br>
            <a:r>
              <a:rPr lang="ru-RU" sz="2800"/>
              <a:t>   ІІ - рубцева виразкова; </a:t>
            </a:r>
            <a:br>
              <a:rPr lang="ru-RU" sz="2800"/>
            </a:br>
            <a:r>
              <a:rPr lang="ru-RU" sz="2800"/>
              <a:t>   ІІІ - рубцева. </a:t>
            </a:r>
            <a:br>
              <a:rPr lang="ru-RU" sz="2800"/>
            </a:br>
            <a:r>
              <a:rPr lang="ru-RU" sz="2800"/>
              <a:t>   За клінічним перебігом виділяють наступні стадії стенозу: </a:t>
            </a:r>
            <a:br>
              <a:rPr lang="ru-RU" sz="2800"/>
            </a:br>
            <a:r>
              <a:rPr lang="ru-RU" sz="2800"/>
              <a:t>   І - компенсована; </a:t>
            </a:r>
            <a:br>
              <a:rPr lang="ru-RU" sz="2800"/>
            </a:br>
            <a:r>
              <a:rPr lang="ru-RU" sz="2800"/>
              <a:t>   ІІ - субкомпенсована; </a:t>
            </a:r>
            <a:br>
              <a:rPr lang="ru-RU" sz="2800"/>
            </a:br>
            <a:r>
              <a:rPr lang="ru-RU" sz="2800"/>
              <a:t>   ІІІ - декомпенсована. </a:t>
            </a:r>
            <a:br>
              <a:rPr lang="ru-RU" sz="2800"/>
            </a:br>
            <a:endParaRPr lang="ru-RU" sz="28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700" b="1"/>
              <a:t>Клінічна симтоматика</a:t>
            </a:r>
            <a:r>
              <a:rPr lang="ru-RU" sz="4000"/>
              <a:t> </a:t>
            </a:r>
            <a:r>
              <a:rPr lang="ru-RU" sz="4000" b="1"/>
              <a:t/>
            </a:r>
            <a:br>
              <a:rPr lang="ru-RU" sz="4000" b="1"/>
            </a:br>
            <a:r>
              <a:rPr lang="ru-RU" sz="4000" b="1"/>
              <a:t>   Компенсований стеноз.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xfrm>
            <a:off x="484710" y="2132856"/>
            <a:ext cx="8229600" cy="4891088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sz="2800" dirty="0"/>
              <a:t>	   </a:t>
            </a:r>
            <a:r>
              <a:rPr lang="ru-RU" dirty="0"/>
              <a:t>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звичайних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виразкової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хворі</a:t>
            </a:r>
            <a:r>
              <a:rPr lang="ru-RU" dirty="0"/>
              <a:t> </a:t>
            </a:r>
            <a:r>
              <a:rPr lang="ru-RU" dirty="0" err="1"/>
              <a:t>помічають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 і </a:t>
            </a:r>
            <a:r>
              <a:rPr lang="ru-RU" dirty="0" err="1"/>
              <a:t>повноти</a:t>
            </a:r>
            <a:r>
              <a:rPr lang="ru-RU" dirty="0"/>
              <a:t> в </a:t>
            </a:r>
            <a:r>
              <a:rPr lang="ru-RU" dirty="0" err="1"/>
              <a:t>епігастрії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печію</a:t>
            </a:r>
            <a:r>
              <a:rPr lang="ru-RU" dirty="0"/>
              <a:t>, </a:t>
            </a:r>
            <a:r>
              <a:rPr lang="ru-RU" dirty="0" err="1"/>
              <a:t>відрижку</a:t>
            </a:r>
            <a:r>
              <a:rPr lang="ru-RU" dirty="0"/>
              <a:t> кислим і </a:t>
            </a:r>
            <a:r>
              <a:rPr lang="ru-RU" dirty="0" err="1"/>
              <a:t>епізодичне</a:t>
            </a:r>
            <a:r>
              <a:rPr lang="ru-RU" dirty="0"/>
              <a:t> </a:t>
            </a:r>
            <a:r>
              <a:rPr lang="ru-RU" dirty="0" err="1"/>
              <a:t>блювання</a:t>
            </a:r>
            <a:r>
              <a:rPr lang="ru-RU" dirty="0"/>
              <a:t> </a:t>
            </a:r>
            <a:r>
              <a:rPr lang="ru-RU" dirty="0" err="1"/>
              <a:t>шлунковим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з </a:t>
            </a:r>
            <a:r>
              <a:rPr lang="ru-RU" dirty="0" err="1"/>
              <a:t>вираженим</a:t>
            </a:r>
            <a:r>
              <a:rPr lang="ru-RU" dirty="0"/>
              <a:t> кислим </a:t>
            </a:r>
            <a:r>
              <a:rPr lang="ru-RU" dirty="0" err="1"/>
              <a:t>присмаком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блювання</a:t>
            </a:r>
            <a:r>
              <a:rPr lang="ru-RU" dirty="0"/>
              <a:t> </a:t>
            </a:r>
            <a:r>
              <a:rPr lang="ru-RU" dirty="0" err="1"/>
              <a:t>зникає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 та </a:t>
            </a:r>
            <a:r>
              <a:rPr lang="ru-RU" dirty="0" err="1"/>
              <a:t>повноти</a:t>
            </a:r>
            <a:r>
              <a:rPr lang="ru-RU" dirty="0"/>
              <a:t> в </a:t>
            </a:r>
            <a:r>
              <a:rPr lang="ru-RU" dirty="0" err="1"/>
              <a:t>епігастрії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   При </a:t>
            </a:r>
            <a:r>
              <a:rPr lang="ru-RU" dirty="0" err="1"/>
              <a:t>огляді</a:t>
            </a:r>
            <a:r>
              <a:rPr lang="ru-RU" dirty="0"/>
              <a:t> стан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задовільний</a:t>
            </a:r>
            <a:r>
              <a:rPr lang="ru-RU" dirty="0"/>
              <a:t>. </a:t>
            </a:r>
            <a:r>
              <a:rPr lang="ru-RU" dirty="0" err="1"/>
              <a:t>Аускультативні</a:t>
            </a:r>
            <a:r>
              <a:rPr lang="ru-RU" dirty="0"/>
              <a:t>, </a:t>
            </a:r>
            <a:r>
              <a:rPr lang="ru-RU" dirty="0" err="1"/>
              <a:t>пальпаторні</a:t>
            </a:r>
            <a:r>
              <a:rPr lang="ru-RU" dirty="0"/>
              <a:t>, </a:t>
            </a:r>
            <a:r>
              <a:rPr lang="ru-RU" dirty="0" err="1"/>
              <a:t>перкуторні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без </a:t>
            </a:r>
            <a:r>
              <a:rPr lang="ru-RU" dirty="0" err="1"/>
              <a:t>особливих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. </a:t>
            </a:r>
            <a:r>
              <a:rPr lang="ru-RU" dirty="0" err="1"/>
              <a:t>Натще</a:t>
            </a:r>
            <a:r>
              <a:rPr lang="ru-RU" dirty="0"/>
              <a:t> при </a:t>
            </a:r>
            <a:r>
              <a:rPr lang="ru-RU" dirty="0" err="1"/>
              <a:t>зондуванні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200-300 мл </a:t>
            </a:r>
            <a:r>
              <a:rPr lang="ru-RU" dirty="0" err="1"/>
              <a:t>шлункового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.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31825"/>
          </a:xfrm>
        </p:spPr>
        <p:txBody>
          <a:bodyPr/>
          <a:lstStyle/>
          <a:p>
            <a:r>
              <a:rPr lang="ru-RU" sz="4000" b="1"/>
              <a:t>Субкомпенсований стеноз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1498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	  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турбує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постійне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 і </a:t>
            </a:r>
            <a:r>
              <a:rPr lang="ru-RU" dirty="0" err="1"/>
              <a:t>повноти</a:t>
            </a:r>
            <a:r>
              <a:rPr lang="ru-RU" dirty="0"/>
              <a:t> в епігастральній </a:t>
            </a:r>
            <a:r>
              <a:rPr lang="ru-RU" dirty="0" err="1"/>
              <a:t>ділянці</a:t>
            </a:r>
            <a:r>
              <a:rPr lang="ru-RU" dirty="0"/>
              <a:t>, </a:t>
            </a:r>
            <a:r>
              <a:rPr lang="ru-RU" dirty="0" err="1"/>
              <a:t>відрижка</a:t>
            </a:r>
            <a:r>
              <a:rPr lang="ru-RU" dirty="0"/>
              <a:t> з </a:t>
            </a:r>
            <a:r>
              <a:rPr lang="ru-RU" dirty="0" err="1"/>
              <a:t>неприємним</a:t>
            </a:r>
            <a:r>
              <a:rPr lang="ru-RU" dirty="0"/>
              <a:t> запахом </a:t>
            </a:r>
            <a:r>
              <a:rPr lang="ru-RU" dirty="0" err="1"/>
              <a:t>тухлих</a:t>
            </a:r>
            <a:r>
              <a:rPr lang="ru-RU" dirty="0"/>
              <a:t> </a:t>
            </a:r>
            <a:r>
              <a:rPr lang="ru-RU" dirty="0" err="1"/>
              <a:t>яєць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</a:t>
            </a:r>
            <a:r>
              <a:rPr lang="ru-RU" dirty="0" err="1"/>
              <a:t>затримки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в </a:t>
            </a:r>
            <a:r>
              <a:rPr lang="ru-RU" dirty="0" err="1"/>
              <a:t>шлунку</a:t>
            </a:r>
            <a:r>
              <a:rPr lang="ru-RU" dirty="0"/>
              <a:t>.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/>
              <a:t>різкий</a:t>
            </a:r>
            <a:r>
              <a:rPr lang="ru-RU" dirty="0"/>
              <a:t> </a:t>
            </a:r>
            <a:r>
              <a:rPr lang="ru-RU" dirty="0" err="1"/>
              <a:t>колікоподібний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з </a:t>
            </a:r>
            <a:r>
              <a:rPr lang="ru-RU" dirty="0" err="1"/>
              <a:t>посиленою</a:t>
            </a:r>
            <a:r>
              <a:rPr lang="ru-RU" dirty="0"/>
              <a:t> перистальтикою шлунка,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переливанням</a:t>
            </a:r>
            <a:r>
              <a:rPr lang="ru-RU" dirty="0"/>
              <a:t>, </a:t>
            </a:r>
            <a:r>
              <a:rPr lang="ru-RU" dirty="0" err="1"/>
              <a:t>бурчанням</a:t>
            </a:r>
            <a:r>
              <a:rPr lang="ru-RU" dirty="0"/>
              <a:t> в </a:t>
            </a:r>
            <a:r>
              <a:rPr lang="ru-RU" dirty="0" err="1"/>
              <a:t>животі</a:t>
            </a:r>
            <a:r>
              <a:rPr lang="ru-RU" dirty="0"/>
              <a:t>. </a:t>
            </a:r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блювання</a:t>
            </a:r>
            <a:r>
              <a:rPr lang="ru-RU" dirty="0"/>
              <a:t> з </a:t>
            </a:r>
            <a:r>
              <a:rPr lang="ru-RU" dirty="0" err="1"/>
              <a:t>домішками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спожитої</a:t>
            </a:r>
            <a:r>
              <a:rPr lang="ru-RU" dirty="0"/>
              <a:t> </a:t>
            </a:r>
            <a:r>
              <a:rPr lang="ru-RU" dirty="0" err="1"/>
              <a:t>напередодні</a:t>
            </a:r>
            <a:r>
              <a:rPr lang="ru-RU" dirty="0"/>
              <a:t>, яке приносить </a:t>
            </a:r>
            <a:r>
              <a:rPr lang="ru-RU" dirty="0" err="1"/>
              <a:t>полегшення</a:t>
            </a:r>
            <a:r>
              <a:rPr lang="ru-RU" dirty="0"/>
              <a:t>. </a:t>
            </a:r>
            <a:r>
              <a:rPr lang="ru-RU" dirty="0" err="1"/>
              <a:t>Турбує</a:t>
            </a:r>
            <a:r>
              <a:rPr lang="ru-RU" dirty="0"/>
              <a:t> </a:t>
            </a:r>
            <a:r>
              <a:rPr lang="ru-RU" dirty="0" err="1"/>
              <a:t>слабість</a:t>
            </a:r>
            <a:r>
              <a:rPr lang="ru-RU" dirty="0"/>
              <a:t>, </a:t>
            </a:r>
            <a:r>
              <a:rPr lang="ru-RU" dirty="0" err="1"/>
              <a:t>швидка</a:t>
            </a:r>
            <a:r>
              <a:rPr lang="ru-RU" dirty="0"/>
              <a:t> </a:t>
            </a:r>
            <a:r>
              <a:rPr lang="ru-RU" dirty="0" err="1"/>
              <a:t>втомлюваність</a:t>
            </a:r>
            <a:r>
              <a:rPr lang="ru-RU" dirty="0"/>
              <a:t>. При </a:t>
            </a:r>
            <a:r>
              <a:rPr lang="ru-RU" dirty="0" err="1"/>
              <a:t>огляді</a:t>
            </a:r>
            <a:r>
              <a:rPr lang="ru-RU" dirty="0"/>
              <a:t> стан </a:t>
            </a:r>
            <a:r>
              <a:rPr lang="ru-RU" dirty="0" err="1"/>
              <a:t>хворих</a:t>
            </a:r>
            <a:r>
              <a:rPr lang="ru-RU" dirty="0"/>
              <a:t> </a:t>
            </a:r>
            <a:r>
              <a:rPr lang="ru-RU" dirty="0" err="1"/>
              <a:t>порушений</a:t>
            </a:r>
            <a:r>
              <a:rPr lang="ru-RU" dirty="0"/>
              <a:t>, </a:t>
            </a:r>
            <a:r>
              <a:rPr lang="ru-RU" dirty="0" err="1"/>
              <a:t>схуднення</a:t>
            </a:r>
            <a:r>
              <a:rPr lang="ru-RU" dirty="0"/>
              <a:t>, в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видно </a:t>
            </a:r>
            <a:r>
              <a:rPr lang="ru-RU" dirty="0" err="1"/>
              <a:t>хвилеподібну</a:t>
            </a:r>
            <a:r>
              <a:rPr lang="ru-RU" dirty="0"/>
              <a:t> перистальтику шлунка,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   </a:t>
            </a:r>
            <a:r>
              <a:rPr lang="ru-RU" dirty="0" err="1"/>
              <a:t>Аускультативно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перистальтики над </a:t>
            </a:r>
            <a:r>
              <a:rPr lang="ru-RU" dirty="0" err="1"/>
              <a:t>шлунком</a:t>
            </a:r>
            <a:r>
              <a:rPr lang="ru-RU" dirty="0"/>
              <a:t>. При </a:t>
            </a:r>
            <a:r>
              <a:rPr lang="ru-RU" dirty="0" err="1"/>
              <a:t>пальпації</a:t>
            </a:r>
            <a:r>
              <a:rPr lang="ru-RU" dirty="0"/>
              <a:t> </a:t>
            </a:r>
            <a:r>
              <a:rPr lang="ru-RU" dirty="0" err="1"/>
              <a:t>натще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"шум плеску" в </a:t>
            </a:r>
            <a:r>
              <a:rPr lang="ru-RU" dirty="0" err="1"/>
              <a:t>шлунку</a:t>
            </a:r>
            <a:r>
              <a:rPr lang="ru-RU" dirty="0"/>
              <a:t>, </a:t>
            </a:r>
            <a:r>
              <a:rPr lang="ru-RU" dirty="0" err="1"/>
              <a:t>опущення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нижньої</a:t>
            </a:r>
            <a:r>
              <a:rPr lang="ru-RU" dirty="0"/>
              <a:t> </a:t>
            </a:r>
            <a:r>
              <a:rPr lang="ru-RU" dirty="0" err="1"/>
              <a:t>межі</a:t>
            </a:r>
            <a:r>
              <a:rPr lang="ru-RU" dirty="0"/>
              <a:t>. </a:t>
            </a:r>
            <a:r>
              <a:rPr lang="ru-RU" dirty="0" err="1"/>
              <a:t>Натще</a:t>
            </a:r>
            <a:r>
              <a:rPr lang="ru-RU" dirty="0"/>
              <a:t> при </a:t>
            </a:r>
            <a:r>
              <a:rPr lang="ru-RU" dirty="0" err="1"/>
              <a:t>зондуванні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500-600 мл </a:t>
            </a:r>
            <a:r>
              <a:rPr lang="ru-RU" dirty="0" err="1"/>
              <a:t>шлункового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з </a:t>
            </a:r>
            <a:r>
              <a:rPr lang="ru-RU" dirty="0" err="1"/>
              <a:t>домішками</a:t>
            </a:r>
            <a:r>
              <a:rPr lang="ru-RU" dirty="0"/>
              <a:t> </a:t>
            </a:r>
            <a:r>
              <a:rPr lang="ru-RU" dirty="0" err="1"/>
              <a:t>спожитої</a:t>
            </a:r>
            <a:r>
              <a:rPr lang="ru-RU" dirty="0"/>
              <a:t> </a:t>
            </a:r>
            <a:r>
              <a:rPr lang="ru-RU" dirty="0" err="1"/>
              <a:t>напередодні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з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гниття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2587" y="188640"/>
            <a:ext cx="7055380" cy="1400530"/>
          </a:xfrm>
        </p:spPr>
        <p:txBody>
          <a:bodyPr/>
          <a:lstStyle/>
          <a:p>
            <a:r>
              <a:rPr lang="ru-RU" sz="4000" b="1" dirty="0" err="1"/>
              <a:t>Декомпенсований</a:t>
            </a:r>
            <a:r>
              <a:rPr lang="ru-RU" sz="4000" b="1" dirty="0"/>
              <a:t> стеноз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2513"/>
            <a:ext cx="8229600" cy="547211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sz="2400" b="1" dirty="0"/>
              <a:t>     </a:t>
            </a:r>
            <a:r>
              <a:rPr lang="ru-RU" sz="1800" b="1" dirty="0" err="1"/>
              <a:t>Клінічна</a:t>
            </a:r>
            <a:r>
              <a:rPr lang="ru-RU" sz="1800" b="1" dirty="0"/>
              <a:t> картина </a:t>
            </a:r>
            <a:r>
              <a:rPr lang="ru-RU" sz="1800" b="1" dirty="0" err="1"/>
              <a:t>прогресує</a:t>
            </a:r>
            <a:r>
              <a:rPr lang="ru-RU" sz="1800" b="1" dirty="0"/>
              <a:t>, </a:t>
            </a:r>
            <a:r>
              <a:rPr lang="ru-RU" sz="1800" b="1" dirty="0" err="1"/>
              <a:t>виражена</a:t>
            </a:r>
            <a:r>
              <a:rPr lang="ru-RU" sz="1800" b="1" dirty="0"/>
              <a:t> </a:t>
            </a:r>
            <a:r>
              <a:rPr lang="ru-RU" sz="1800" b="1" dirty="0" err="1"/>
              <a:t>важкість</a:t>
            </a:r>
            <a:r>
              <a:rPr lang="ru-RU" sz="1800" b="1" dirty="0"/>
              <a:t> в </a:t>
            </a:r>
            <a:r>
              <a:rPr lang="ru-RU" sz="1800" b="1" dirty="0" err="1"/>
              <a:t>епігастрії</a:t>
            </a:r>
            <a:r>
              <a:rPr lang="ru-RU" sz="1800" b="1" dirty="0"/>
              <a:t>, </a:t>
            </a:r>
            <a:r>
              <a:rPr lang="ru-RU" sz="1800" b="1" dirty="0" err="1"/>
              <a:t>відрижка</a:t>
            </a:r>
            <a:r>
              <a:rPr lang="ru-RU" sz="1800" b="1" dirty="0"/>
              <a:t> </a:t>
            </a:r>
            <a:r>
              <a:rPr lang="ru-RU" sz="1800" b="1" dirty="0" err="1"/>
              <a:t>тухлим</a:t>
            </a:r>
            <a:r>
              <a:rPr lang="ru-RU" sz="1800" b="1" dirty="0"/>
              <a:t>, </a:t>
            </a:r>
            <a:r>
              <a:rPr lang="ru-RU" sz="1800" b="1" dirty="0" err="1"/>
              <a:t>часте</a:t>
            </a:r>
            <a:r>
              <a:rPr lang="ru-RU" sz="1800" b="1" dirty="0"/>
              <a:t> </a:t>
            </a:r>
            <a:r>
              <a:rPr lang="ru-RU" sz="1800" b="1" dirty="0" err="1"/>
              <a:t>щоденне</a:t>
            </a:r>
            <a:r>
              <a:rPr lang="ru-RU" sz="1800" b="1" dirty="0"/>
              <a:t> </a:t>
            </a:r>
            <a:r>
              <a:rPr lang="ru-RU" sz="1800" b="1" dirty="0" err="1"/>
              <a:t>блювання</a:t>
            </a:r>
            <a:r>
              <a:rPr lang="ru-RU" sz="1800" b="1" dirty="0"/>
              <a:t> з </a:t>
            </a:r>
            <a:r>
              <a:rPr lang="ru-RU" sz="1800" b="1" dirty="0" err="1"/>
              <a:t>неприємним</a:t>
            </a:r>
            <a:r>
              <a:rPr lang="ru-RU" sz="1800" b="1" dirty="0"/>
              <a:t> запахом </a:t>
            </a:r>
            <a:r>
              <a:rPr lang="ru-RU" sz="1800" b="1" dirty="0" err="1"/>
              <a:t>внаслідок</a:t>
            </a:r>
            <a:r>
              <a:rPr lang="ru-RU" sz="1800" b="1" dirty="0"/>
              <a:t> </a:t>
            </a:r>
            <a:r>
              <a:rPr lang="ru-RU" sz="1800" b="1" dirty="0" err="1"/>
              <a:t>бродильних</a:t>
            </a:r>
            <a:r>
              <a:rPr lang="ru-RU" sz="1800" b="1" dirty="0"/>
              <a:t> </a:t>
            </a:r>
            <a:r>
              <a:rPr lang="ru-RU" sz="1800" b="1" dirty="0" err="1"/>
              <a:t>процесів</a:t>
            </a:r>
            <a:r>
              <a:rPr lang="ru-RU" sz="1800" b="1" dirty="0"/>
              <a:t> у </a:t>
            </a:r>
            <a:r>
              <a:rPr lang="ru-RU" sz="1800" b="1" dirty="0" err="1"/>
              <a:t>шлунку</a:t>
            </a:r>
            <a:r>
              <a:rPr lang="ru-RU" sz="1800" b="1" dirty="0"/>
              <a:t>. </a:t>
            </a:r>
            <a:r>
              <a:rPr lang="ru-RU" sz="1800" b="1" dirty="0" err="1"/>
              <a:t>Хворі</a:t>
            </a:r>
            <a:r>
              <a:rPr lang="ru-RU" sz="1800" b="1" dirty="0"/>
              <a:t> </a:t>
            </a:r>
            <a:r>
              <a:rPr lang="ru-RU" sz="1800" b="1" dirty="0" err="1"/>
              <a:t>самостійно</a:t>
            </a:r>
            <a:r>
              <a:rPr lang="ru-RU" sz="1800" b="1" dirty="0"/>
              <a:t> </a:t>
            </a:r>
            <a:r>
              <a:rPr lang="ru-RU" sz="1800" b="1" dirty="0" err="1"/>
              <a:t>викликають</a:t>
            </a:r>
            <a:r>
              <a:rPr lang="ru-RU" sz="1800" b="1" dirty="0"/>
              <a:t> </a:t>
            </a:r>
            <a:r>
              <a:rPr lang="ru-RU" sz="1800" b="1" dirty="0" err="1"/>
              <a:t>блювання</a:t>
            </a:r>
            <a:r>
              <a:rPr lang="ru-RU" sz="1800" b="1" dirty="0"/>
              <a:t> для </a:t>
            </a:r>
            <a:r>
              <a:rPr lang="ru-RU" sz="1800" b="1" dirty="0" err="1"/>
              <a:t>полегшання</a:t>
            </a:r>
            <a:r>
              <a:rPr lang="ru-RU" sz="1800" b="1" dirty="0"/>
              <a:t> стану. </a:t>
            </a:r>
            <a:r>
              <a:rPr lang="ru-RU" sz="1800" b="1" dirty="0" err="1"/>
              <a:t>Больовий</a:t>
            </a:r>
            <a:r>
              <a:rPr lang="ru-RU" sz="1800" b="1" dirty="0"/>
              <a:t> синдром практично </a:t>
            </a:r>
            <a:r>
              <a:rPr lang="ru-RU" sz="1800" b="1" dirty="0" err="1"/>
              <a:t>відсутній</a:t>
            </a:r>
            <a:r>
              <a:rPr lang="ru-RU" sz="1800" b="1" dirty="0"/>
              <a:t>, </a:t>
            </a:r>
            <a:r>
              <a:rPr lang="ru-RU" sz="1800" b="1" dirty="0" err="1"/>
              <a:t>переважають</a:t>
            </a:r>
            <a:r>
              <a:rPr lang="ru-RU" sz="1800" b="1" dirty="0"/>
              <a:t> </a:t>
            </a:r>
            <a:r>
              <a:rPr lang="ru-RU" sz="1800" b="1" dirty="0" err="1"/>
              <a:t>ознаки</a:t>
            </a:r>
            <a:r>
              <a:rPr lang="ru-RU" sz="1800" b="1" dirty="0"/>
              <a:t> </a:t>
            </a:r>
            <a:r>
              <a:rPr lang="ru-RU" sz="1800" b="1" dirty="0" err="1"/>
              <a:t>порушення</a:t>
            </a:r>
            <a:r>
              <a:rPr lang="ru-RU" sz="1800" b="1" dirty="0"/>
              <a:t> </a:t>
            </a:r>
            <a:r>
              <a:rPr lang="ru-RU" sz="1800" b="1" dirty="0" err="1"/>
              <a:t>евакуації</a:t>
            </a:r>
            <a:r>
              <a:rPr lang="ru-RU" sz="1800" b="1" dirty="0"/>
              <a:t>, </a:t>
            </a:r>
            <a:r>
              <a:rPr lang="ru-RU" sz="1800" b="1" dirty="0" err="1"/>
              <a:t>хворі</a:t>
            </a:r>
            <a:r>
              <a:rPr lang="ru-RU" sz="1800" b="1" dirty="0"/>
              <a:t> </a:t>
            </a:r>
            <a:r>
              <a:rPr lang="ru-RU" sz="1800" b="1" dirty="0" err="1"/>
              <a:t>відмовляються</a:t>
            </a:r>
            <a:r>
              <a:rPr lang="ru-RU" sz="1800" b="1" dirty="0"/>
              <a:t> </a:t>
            </a:r>
            <a:r>
              <a:rPr lang="ru-RU" sz="1800" b="1" dirty="0" err="1"/>
              <a:t>від</a:t>
            </a:r>
            <a:r>
              <a:rPr lang="ru-RU" sz="1800" b="1" dirty="0"/>
              <a:t> </a:t>
            </a:r>
            <a:r>
              <a:rPr lang="ru-RU" sz="1800" b="1" dirty="0" err="1"/>
              <a:t>їжі</a:t>
            </a:r>
            <a:r>
              <a:rPr lang="ru-RU" sz="1800" b="1" dirty="0"/>
              <a:t>, </a:t>
            </a:r>
            <a:r>
              <a:rPr lang="ru-RU" sz="1800" b="1" dirty="0" err="1"/>
              <a:t>виражена</a:t>
            </a:r>
            <a:r>
              <a:rPr lang="ru-RU" sz="1800" b="1" dirty="0"/>
              <a:t> </a:t>
            </a:r>
            <a:r>
              <a:rPr lang="ru-RU" sz="1800" b="1" dirty="0" err="1"/>
              <a:t>спрага</a:t>
            </a:r>
            <a:r>
              <a:rPr lang="ru-RU" sz="1800" b="1" dirty="0"/>
              <a:t>. </a:t>
            </a:r>
            <a:br>
              <a:rPr lang="ru-RU" sz="1800" b="1" dirty="0"/>
            </a:br>
            <a:r>
              <a:rPr lang="ru-RU" sz="1800" b="1" dirty="0"/>
              <a:t>    При </a:t>
            </a:r>
            <a:r>
              <a:rPr lang="ru-RU" sz="1800" b="1" dirty="0" err="1"/>
              <a:t>огляді</a:t>
            </a:r>
            <a:r>
              <a:rPr lang="ru-RU" sz="1800" b="1" dirty="0"/>
              <a:t> стан </a:t>
            </a:r>
            <a:r>
              <a:rPr lang="ru-RU" sz="1800" b="1" dirty="0" err="1"/>
              <a:t>хворих</a:t>
            </a:r>
            <a:r>
              <a:rPr lang="ru-RU" sz="1800" b="1" dirty="0"/>
              <a:t> </a:t>
            </a:r>
            <a:r>
              <a:rPr lang="ru-RU" sz="1800" b="1" dirty="0" err="1"/>
              <a:t>важкий</a:t>
            </a:r>
            <a:r>
              <a:rPr lang="ru-RU" sz="1800" b="1" dirty="0"/>
              <a:t>, </a:t>
            </a:r>
            <a:r>
              <a:rPr lang="ru-RU" sz="1800" b="1" dirty="0" err="1"/>
              <a:t>значна</a:t>
            </a:r>
            <a:r>
              <a:rPr lang="ru-RU" sz="1800" b="1" dirty="0"/>
              <a:t> </a:t>
            </a:r>
            <a:r>
              <a:rPr lang="ru-RU" sz="1800" b="1" dirty="0" err="1"/>
              <a:t>втрата</a:t>
            </a:r>
            <a:r>
              <a:rPr lang="ru-RU" sz="1800" b="1" dirty="0"/>
              <a:t> ваги, </a:t>
            </a:r>
            <a:r>
              <a:rPr lang="ru-RU" sz="1800" b="1" dirty="0" err="1"/>
              <a:t>виражене</a:t>
            </a:r>
            <a:r>
              <a:rPr lang="ru-RU" sz="1800" b="1" dirty="0"/>
              <a:t> </a:t>
            </a:r>
            <a:r>
              <a:rPr lang="ru-RU" sz="1800" b="1" dirty="0" err="1"/>
              <a:t>зневоднення</a:t>
            </a:r>
            <a:r>
              <a:rPr lang="ru-RU" sz="1800" b="1" dirty="0"/>
              <a:t>, </a:t>
            </a:r>
            <a:r>
              <a:rPr lang="ru-RU" sz="1800" b="1" dirty="0" err="1"/>
              <a:t>адинамія</a:t>
            </a:r>
            <a:r>
              <a:rPr lang="ru-RU" sz="1800" b="1" dirty="0"/>
              <a:t>. </a:t>
            </a:r>
            <a:r>
              <a:rPr lang="ru-RU" sz="1800" b="1" dirty="0" err="1"/>
              <a:t>Шкіра</a:t>
            </a:r>
            <a:r>
              <a:rPr lang="ru-RU" sz="1800" b="1" dirty="0"/>
              <a:t> суха, тургор </a:t>
            </a:r>
            <a:r>
              <a:rPr lang="ru-RU" sz="1800" b="1" dirty="0" err="1"/>
              <a:t>її</a:t>
            </a:r>
            <a:r>
              <a:rPr lang="ru-RU" sz="1800" b="1" dirty="0"/>
              <a:t> </a:t>
            </a:r>
            <a:r>
              <a:rPr lang="ru-RU" sz="1800" b="1" dirty="0" err="1"/>
              <a:t>різко</a:t>
            </a:r>
            <a:r>
              <a:rPr lang="ru-RU" sz="1800" b="1" dirty="0"/>
              <a:t> </a:t>
            </a:r>
            <a:r>
              <a:rPr lang="ru-RU" sz="1800" b="1" dirty="0" err="1"/>
              <a:t>знижений</a:t>
            </a:r>
            <a:r>
              <a:rPr lang="ru-RU" sz="1800" b="1" dirty="0"/>
              <a:t>. </a:t>
            </a:r>
            <a:r>
              <a:rPr lang="ru-RU" sz="1800" b="1" dirty="0" err="1"/>
              <a:t>Спостерігається</a:t>
            </a:r>
            <a:r>
              <a:rPr lang="ru-RU" sz="1800" b="1" dirty="0"/>
              <a:t> </a:t>
            </a:r>
            <a:r>
              <a:rPr lang="ru-RU" sz="1800" b="1" dirty="0" err="1"/>
              <a:t>також</a:t>
            </a:r>
            <a:r>
              <a:rPr lang="ru-RU" sz="1800" b="1" dirty="0"/>
              <a:t> </a:t>
            </a:r>
            <a:r>
              <a:rPr lang="ru-RU" sz="1800" b="1" dirty="0" err="1"/>
              <a:t>сухість</a:t>
            </a:r>
            <a:r>
              <a:rPr lang="ru-RU" sz="1800" b="1" dirty="0"/>
              <a:t> </a:t>
            </a:r>
            <a:r>
              <a:rPr lang="ru-RU" sz="1800" b="1" dirty="0" err="1"/>
              <a:t>язика</a:t>
            </a:r>
            <a:r>
              <a:rPr lang="ru-RU" sz="1800" b="1" dirty="0"/>
              <a:t> і </a:t>
            </a:r>
            <a:r>
              <a:rPr lang="ru-RU" sz="1800" b="1" dirty="0" err="1"/>
              <a:t>слизових</a:t>
            </a:r>
            <a:r>
              <a:rPr lang="ru-RU" sz="1800" b="1" dirty="0"/>
              <a:t> </a:t>
            </a:r>
            <a:r>
              <a:rPr lang="ru-RU" sz="1800" b="1" dirty="0" err="1"/>
              <a:t>оболонок</a:t>
            </a:r>
            <a:r>
              <a:rPr lang="ru-RU" sz="1800" b="1" dirty="0"/>
              <a:t> </a:t>
            </a:r>
            <a:r>
              <a:rPr lang="ru-RU" sz="1800" b="1" dirty="0" err="1"/>
              <a:t>ротової</a:t>
            </a:r>
            <a:r>
              <a:rPr lang="ru-RU" sz="1800" b="1" dirty="0"/>
              <a:t> </a:t>
            </a:r>
            <a:r>
              <a:rPr lang="ru-RU" sz="1800" b="1" dirty="0" err="1"/>
              <a:t>порожнини</a:t>
            </a:r>
            <a:r>
              <a:rPr lang="ru-RU" sz="1800" b="1" dirty="0"/>
              <a:t>, </a:t>
            </a:r>
            <a:r>
              <a:rPr lang="ru-RU" sz="1800" b="1" dirty="0" err="1"/>
              <a:t>зменшення</a:t>
            </a:r>
            <a:r>
              <a:rPr lang="ru-RU" sz="1800" b="1" dirty="0"/>
              <a:t> </a:t>
            </a:r>
            <a:r>
              <a:rPr lang="ru-RU" sz="1800" b="1" dirty="0" err="1"/>
              <a:t>діурезу</a:t>
            </a:r>
            <a:r>
              <a:rPr lang="ru-RU" sz="1800" b="1" dirty="0"/>
              <a:t>. На </a:t>
            </a:r>
            <a:r>
              <a:rPr lang="ru-RU" sz="1800" b="1" dirty="0" err="1"/>
              <a:t>передній</a:t>
            </a:r>
            <a:r>
              <a:rPr lang="ru-RU" sz="1800" b="1" dirty="0"/>
              <a:t> </a:t>
            </a:r>
            <a:r>
              <a:rPr lang="ru-RU" sz="1800" b="1" dirty="0" err="1"/>
              <a:t>черевній</a:t>
            </a:r>
            <a:r>
              <a:rPr lang="ru-RU" sz="1800" b="1" dirty="0"/>
              <a:t> </a:t>
            </a:r>
            <a:r>
              <a:rPr lang="ru-RU" sz="1800" b="1" dirty="0" err="1"/>
              <a:t>стінці</a:t>
            </a:r>
            <a:r>
              <a:rPr lang="ru-RU" sz="1800" b="1" dirty="0"/>
              <a:t> видно </a:t>
            </a:r>
            <a:r>
              <a:rPr lang="ru-RU" sz="1800" b="1" dirty="0" err="1"/>
              <a:t>контури</a:t>
            </a:r>
            <a:r>
              <a:rPr lang="ru-RU" sz="1800" b="1" dirty="0"/>
              <a:t> </a:t>
            </a:r>
            <a:r>
              <a:rPr lang="ru-RU" sz="1800" b="1" dirty="0" err="1"/>
              <a:t>розтягнутого</a:t>
            </a:r>
            <a:r>
              <a:rPr lang="ru-RU" sz="1800" b="1" dirty="0"/>
              <a:t> шлунка. </a:t>
            </a:r>
            <a:br>
              <a:rPr lang="ru-RU" sz="1800" b="1" dirty="0"/>
            </a:br>
            <a:r>
              <a:rPr lang="ru-RU" sz="1800" b="1" dirty="0"/>
              <a:t>   При </a:t>
            </a:r>
            <a:r>
              <a:rPr lang="ru-RU" sz="1800" b="1" dirty="0" err="1"/>
              <a:t>аускультації</a:t>
            </a:r>
            <a:r>
              <a:rPr lang="ru-RU" sz="1800" b="1" dirty="0"/>
              <a:t> - </a:t>
            </a:r>
            <a:r>
              <a:rPr lang="ru-RU" sz="1800" b="1" dirty="0" err="1"/>
              <a:t>сповільнення</a:t>
            </a:r>
            <a:r>
              <a:rPr lang="ru-RU" sz="1800" b="1" dirty="0"/>
              <a:t> перистальтики над </a:t>
            </a:r>
            <a:r>
              <a:rPr lang="ru-RU" sz="1800" b="1" dirty="0" err="1"/>
              <a:t>шлунком</a:t>
            </a:r>
            <a:r>
              <a:rPr lang="ru-RU" sz="1800" b="1" dirty="0"/>
              <a:t>, пальпаторно-</a:t>
            </a:r>
            <a:r>
              <a:rPr lang="ru-RU" sz="1800" b="1" dirty="0" err="1"/>
              <a:t>перкуторно</a:t>
            </a:r>
            <a:r>
              <a:rPr lang="ru-RU" sz="1800" b="1" dirty="0"/>
              <a:t> </a:t>
            </a:r>
            <a:r>
              <a:rPr lang="ru-RU" sz="1800" b="1" dirty="0" err="1"/>
              <a:t>виражений</a:t>
            </a:r>
            <a:r>
              <a:rPr lang="ru-RU" sz="1800" b="1" dirty="0"/>
              <a:t> "шум плеску" в </a:t>
            </a:r>
            <a:r>
              <a:rPr lang="ru-RU" sz="1800" b="1" dirty="0" err="1"/>
              <a:t>шлунку</a:t>
            </a:r>
            <a:r>
              <a:rPr lang="ru-RU" sz="1800" b="1" dirty="0"/>
              <a:t> </a:t>
            </a:r>
            <a:r>
              <a:rPr lang="ru-RU" sz="1800" b="1" dirty="0" err="1"/>
              <a:t>натще</a:t>
            </a:r>
            <a:r>
              <a:rPr lang="ru-RU" sz="1800" b="1" dirty="0"/>
              <a:t>, </a:t>
            </a:r>
            <a:r>
              <a:rPr lang="ru-RU" sz="1800" b="1" dirty="0" err="1"/>
              <a:t>різке</a:t>
            </a:r>
            <a:r>
              <a:rPr lang="ru-RU" sz="1800" b="1" dirty="0"/>
              <a:t> </a:t>
            </a:r>
            <a:r>
              <a:rPr lang="ru-RU" sz="1800" b="1" dirty="0" err="1"/>
              <a:t>опущення</a:t>
            </a:r>
            <a:r>
              <a:rPr lang="ru-RU" sz="1800" b="1" dirty="0"/>
              <a:t> </a:t>
            </a:r>
            <a:r>
              <a:rPr lang="ru-RU" sz="1800" b="1" dirty="0" err="1"/>
              <a:t>нижньої</a:t>
            </a:r>
            <a:r>
              <a:rPr lang="ru-RU" sz="1800" b="1" dirty="0"/>
              <a:t> </a:t>
            </a:r>
            <a:r>
              <a:rPr lang="ru-RU" sz="1800" b="1" dirty="0" err="1"/>
              <a:t>межі</a:t>
            </a:r>
            <a:r>
              <a:rPr lang="ru-RU" sz="1800" b="1" dirty="0"/>
              <a:t> шлунка, аж до входу в </a:t>
            </a:r>
            <a:r>
              <a:rPr lang="ru-RU" sz="1800" b="1" dirty="0" err="1"/>
              <a:t>малий</a:t>
            </a:r>
            <a:r>
              <a:rPr lang="ru-RU" sz="1800" b="1" dirty="0"/>
              <a:t> таз. </a:t>
            </a:r>
            <a:r>
              <a:rPr lang="ru-RU" sz="1800" b="1" dirty="0" err="1"/>
              <a:t>Натще</a:t>
            </a:r>
            <a:r>
              <a:rPr lang="ru-RU" sz="1800" b="1" dirty="0"/>
              <a:t> при </a:t>
            </a:r>
            <a:r>
              <a:rPr lang="ru-RU" sz="1800" b="1" dirty="0" err="1"/>
              <a:t>зондуванні</a:t>
            </a:r>
            <a:r>
              <a:rPr lang="ru-RU" sz="1800" b="1" dirty="0"/>
              <a:t> з шлунка </a:t>
            </a:r>
            <a:r>
              <a:rPr lang="ru-RU" sz="1800" b="1" dirty="0" err="1"/>
              <a:t>видаляють</a:t>
            </a:r>
            <a:r>
              <a:rPr lang="ru-RU" sz="1800" b="1" dirty="0"/>
              <a:t> </a:t>
            </a:r>
            <a:r>
              <a:rPr lang="ru-RU" sz="1800" b="1" dirty="0" err="1"/>
              <a:t>декілька</a:t>
            </a:r>
            <a:r>
              <a:rPr lang="ru-RU" sz="1800" b="1" dirty="0"/>
              <a:t> </a:t>
            </a:r>
            <a:r>
              <a:rPr lang="ru-RU" sz="1800" b="1" dirty="0" err="1"/>
              <a:t>літрів</a:t>
            </a:r>
            <a:r>
              <a:rPr lang="ru-RU" sz="1800" b="1" dirty="0"/>
              <a:t> </a:t>
            </a:r>
            <a:r>
              <a:rPr lang="ru-RU" sz="1800" b="1" dirty="0" err="1"/>
              <a:t>шлункового</a:t>
            </a:r>
            <a:r>
              <a:rPr lang="ru-RU" sz="1800" b="1" dirty="0"/>
              <a:t> </a:t>
            </a:r>
            <a:r>
              <a:rPr lang="ru-RU" sz="1800" b="1" dirty="0" err="1"/>
              <a:t>вмісту</a:t>
            </a:r>
            <a:r>
              <a:rPr lang="ru-RU" sz="1800" b="1" dirty="0"/>
              <a:t> з </a:t>
            </a:r>
            <a:r>
              <a:rPr lang="ru-RU" sz="1800" b="1" dirty="0" err="1"/>
              <a:t>домішками</a:t>
            </a:r>
            <a:r>
              <a:rPr lang="ru-RU" sz="1800" b="1" dirty="0"/>
              <a:t> </a:t>
            </a:r>
            <a:r>
              <a:rPr lang="ru-RU" sz="1800" b="1" dirty="0" err="1"/>
              <a:t>старої</a:t>
            </a:r>
            <a:r>
              <a:rPr lang="ru-RU" sz="1800" b="1" dirty="0"/>
              <a:t> </a:t>
            </a:r>
            <a:r>
              <a:rPr lang="ru-RU" sz="1800" b="1" dirty="0" err="1"/>
              <a:t>їжі</a:t>
            </a:r>
            <a:r>
              <a:rPr lang="ru-RU" sz="1800" b="1" dirty="0"/>
              <a:t> з </a:t>
            </a:r>
            <a:r>
              <a:rPr lang="ru-RU" sz="1800" b="1" dirty="0" err="1"/>
              <a:t>ознаками</a:t>
            </a:r>
            <a:r>
              <a:rPr lang="ru-RU" sz="1800" b="1" dirty="0"/>
              <a:t> </a:t>
            </a:r>
            <a:r>
              <a:rPr lang="ru-RU" sz="1800" b="1" dirty="0" err="1"/>
              <a:t>гниття</a:t>
            </a:r>
            <a:r>
              <a:rPr lang="ru-RU" sz="1800" b="1" dirty="0"/>
              <a:t>.</a:t>
            </a:r>
            <a:r>
              <a:rPr lang="ru-RU" sz="1800" dirty="0"/>
              <a:t> 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Методи операцій.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   У хворих з виразковою хворобою виконують 3 типи оперативних втручань: </a:t>
            </a:r>
            <a:br>
              <a:rPr lang="ru-RU"/>
            </a:br>
            <a:r>
              <a:rPr lang="ru-RU"/>
              <a:t>   1. Органозберігаючі операції (ваготомії та ваготомії з дренуючими операціями). </a:t>
            </a:r>
            <a:br>
              <a:rPr lang="ru-RU"/>
            </a:br>
            <a:r>
              <a:rPr lang="ru-RU"/>
              <a:t>   2. Органощадні операції (антрумектомія, ПРІС). </a:t>
            </a:r>
            <a:br>
              <a:rPr lang="ru-RU"/>
            </a:br>
            <a:r>
              <a:rPr lang="ru-RU"/>
              <a:t>   3. Резекційні типи оперативних втручань. </a:t>
            </a:r>
            <a:br>
              <a:rPr lang="ru-RU"/>
            </a:br>
            <a:endParaRPr lang="ru-RU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04813"/>
            <a:ext cx="2890837" cy="3871912"/>
          </a:xfrm>
        </p:spPr>
        <p:txBody>
          <a:bodyPr/>
          <a:lstStyle/>
          <a:p>
            <a:r>
              <a:rPr lang="ru-RU" sz="3800"/>
              <a:t>Модифікації резекції шлунка за Більрот-І: </a:t>
            </a:r>
          </a:p>
        </p:txBody>
      </p:sp>
      <p:pic>
        <p:nvPicPr>
          <p:cNvPr id="240643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88913"/>
            <a:ext cx="5472113" cy="6264275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5219700" y="277813"/>
            <a:ext cx="3467100" cy="5022850"/>
          </a:xfrm>
        </p:spPr>
        <p:txBody>
          <a:bodyPr/>
          <a:lstStyle/>
          <a:p>
            <a:r>
              <a:rPr lang="ru-RU" sz="3800"/>
              <a:t>Модифікації резекції шлунка за Більрот-ІІ: </a:t>
            </a:r>
          </a:p>
        </p:txBody>
      </p:sp>
      <p:pic>
        <p:nvPicPr>
          <p:cNvPr id="241667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4646613" cy="6192838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Методика стовбурової ваготомії</a:t>
            </a:r>
          </a:p>
        </p:txBody>
      </p:sp>
      <p:pic>
        <p:nvPicPr>
          <p:cNvPr id="242691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8" y="2246003"/>
            <a:ext cx="6711950" cy="3809031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Селективна ваготомія. </a:t>
            </a:r>
          </a:p>
        </p:txBody>
      </p:sp>
      <p:pic>
        <p:nvPicPr>
          <p:cNvPr id="243715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8" y="2799739"/>
            <a:ext cx="6711950" cy="2701559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Селективна проксимальна ваготомія. Ідентифікація переднього нерва Латарже і місця його розгалуження в антральному відділі (в ділянці "воронячої лапки").</a:t>
            </a:r>
          </a:p>
        </p:txBody>
      </p:sp>
      <p:pic>
        <p:nvPicPr>
          <p:cNvPr id="244739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04864"/>
            <a:ext cx="3538425" cy="4195762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Селективна проксимальна ваготомія. Завершення фундоплікації. </a:t>
            </a:r>
          </a:p>
        </p:txBody>
      </p:sp>
      <p:pic>
        <p:nvPicPr>
          <p:cNvPr id="245763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12976"/>
            <a:ext cx="6711950" cy="2944868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438" y="277813"/>
            <a:ext cx="4043362" cy="2214562"/>
          </a:xfrm>
        </p:spPr>
        <p:txBody>
          <a:bodyPr/>
          <a:lstStyle/>
          <a:p>
            <a:r>
              <a:rPr lang="ru-RU"/>
              <a:t>Варіанти пілоропластики. </a:t>
            </a:r>
          </a:p>
        </p:txBody>
      </p:sp>
      <p:pic>
        <p:nvPicPr>
          <p:cNvPr id="246787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3927475" cy="6121400"/>
          </a:xfrm>
          <a:solidFill>
            <a:schemeClr val="tx1"/>
          </a:solidFill>
          <a:ln/>
          <a:ex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1755</TotalTime>
  <Words>2160</Words>
  <Application>Microsoft Office PowerPoint</Application>
  <PresentationFormat>Экран (4:3)</PresentationFormat>
  <Paragraphs>393</Paragraphs>
  <Slides>86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86</vt:i4>
      </vt:variant>
    </vt:vector>
  </HeadingPairs>
  <TitlesOfParts>
    <vt:vector size="95" baseType="lpstr">
      <vt:lpstr>Arial</vt:lpstr>
      <vt:lpstr>Century Gothic</vt:lpstr>
      <vt:lpstr>Times New Roman</vt:lpstr>
      <vt:lpstr>Verdana</vt:lpstr>
      <vt:lpstr>Wingdings</vt:lpstr>
      <vt:lpstr>Wingdings 3</vt:lpstr>
      <vt:lpstr>Ион</vt:lpstr>
      <vt:lpstr>Документ</vt:lpstr>
      <vt:lpstr>Диаграмма</vt:lpstr>
      <vt:lpstr>Ускладнення виразкової хвороби шлунку та дванадцятипалої кишки</vt:lpstr>
      <vt:lpstr>Презентация PowerPoint</vt:lpstr>
      <vt:lpstr>Фактори, що призводять до розвитку ВХ</vt:lpstr>
      <vt:lpstr>ПАТОГЕНЕЗ</vt:lpstr>
      <vt:lpstr>ЗАХИСНІ ФАКТОРИ</vt:lpstr>
      <vt:lpstr>Класифікація виразкової хвороби</vt:lpstr>
      <vt:lpstr>Презентация PowerPoint</vt:lpstr>
      <vt:lpstr>Презентация PowerPoint</vt:lpstr>
      <vt:lpstr>Презентация PowerPoint</vt:lpstr>
      <vt:lpstr>ДІАГНОСТИКА</vt:lpstr>
      <vt:lpstr>АЛГОРИТМ  ДІАГНОСТИКИ ТА ЛІКУВАННЯ ІНФЕКЦІЇ Helicobacter pylori</vt:lpstr>
      <vt:lpstr>МЕТОДИ ДІАГНОСТИКИ До початку лікування необхідно підтвердити наявність Н.pylori хоча б одним методом. </vt:lpstr>
      <vt:lpstr>Презентация PowerPoint</vt:lpstr>
      <vt:lpstr>Показання до госпіталізації хворих з виразковою хворобою (О.М.Мінушкін, 1995 р.)</vt:lpstr>
      <vt:lpstr>Симптоматичні виразки шлунка і 12 ПК</vt:lpstr>
      <vt:lpstr>Маастрихській консенсус 2015 року  Схеми ерадикаційної терапії інфекції Н.Р.</vt:lpstr>
      <vt:lpstr>Презентация PowerPoint</vt:lpstr>
      <vt:lpstr>Презентация PowerPoint</vt:lpstr>
      <vt:lpstr>Профілактика виразкової хвороби</vt:lpstr>
      <vt:lpstr>Хірургічне лікування ВХ</vt:lpstr>
      <vt:lpstr>Презентация PowerPoint</vt:lpstr>
      <vt:lpstr>Презентация PowerPoint</vt:lpstr>
      <vt:lpstr>Характер ускладнень виразкової хвороби</vt:lpstr>
      <vt:lpstr>ПОЄДНАНІ УСКЛАДНЕННЯ (СПОСТЕРІГАЮТЬСЯ У 45%)</vt:lpstr>
      <vt:lpstr>     Поняття про гострі та хронічні        шлунково-кишечні кровотечі та їх розповсюдженість </vt:lpstr>
      <vt:lpstr>Групи причин появи крові у ШКТ:</vt:lpstr>
      <vt:lpstr>Класифікація шлунково-кишкових кровотеч ( Н.Н. Крилов, 2001):</vt:lpstr>
      <vt:lpstr>Патогенетичні механізми, які супроводжують кровотечу:</vt:lpstr>
      <vt:lpstr>Класифікація ст. крововтрати (О.О. Шалімов, В.Ф. Саєнко ) </vt:lpstr>
      <vt:lpstr> Клінічна симптоматика шкк визначається:</vt:lpstr>
      <vt:lpstr>Клінічна симптоматика.  </vt:lpstr>
      <vt:lpstr>  </vt:lpstr>
      <vt:lpstr> </vt:lpstr>
      <vt:lpstr>Презентация PowerPoint</vt:lpstr>
      <vt:lpstr>Завдання медичної допомоги при ШКК</vt:lpstr>
      <vt:lpstr>Ендоскопічне дослідження виявляє</vt:lpstr>
      <vt:lpstr>Ендоскопічна класифікація активності кровотечі за Forest</vt:lpstr>
      <vt:lpstr>Ендоскопічні ознаки нестабільного гемостазу </vt:lpstr>
      <vt:lpstr>Ендоскопічні ознаки стабільного  гемостазу   </vt:lpstr>
      <vt:lpstr>Інструментальні методи зупинки  кровотечі :</vt:lpstr>
      <vt:lpstr>Хірургічна тактика при гострих шлунково-кишкових кровотечах </vt:lpstr>
      <vt:lpstr>   Термінова операція</vt:lpstr>
      <vt:lpstr>    Відстрочена операція -</vt:lpstr>
      <vt:lpstr>Характер та обсяг оперативних втручань визначаються наступнини обставинами:  </vt:lpstr>
      <vt:lpstr>Презентация PowerPoint</vt:lpstr>
      <vt:lpstr>Презентация PowerPoint</vt:lpstr>
      <vt:lpstr>Презентация PowerPoint</vt:lpstr>
      <vt:lpstr>Консервативне лікування кровотеч  проводиться:</vt:lpstr>
      <vt:lpstr>Основні принципи ведення п/о   </vt:lpstr>
      <vt:lpstr>Ніша по малій кривизні шлунка при хронічній виразці. Гастритичні зміни рельєфу слизової. </vt:lpstr>
      <vt:lpstr>Прицільний знімок ніші по малій кривизні шлунка. Чітко видно конвергенцію складок слизової до ніші.</vt:lpstr>
      <vt:lpstr>Проривна виразка </vt:lpstr>
      <vt:lpstr>Фактори, які визначають клініку гастродуоденальних перфоративних виразок:</vt:lpstr>
      <vt:lpstr>До основних симптомів належать:</vt:lpstr>
      <vt:lpstr>Другорядні симптоми характеризуються:</vt:lpstr>
      <vt:lpstr>Патогномонічні симптоми</vt:lpstr>
      <vt:lpstr>Для першого періоду характерні:</vt:lpstr>
      <vt:lpstr>Презентация PowerPoint</vt:lpstr>
      <vt:lpstr>У період прогресуючого перитоніту спостерігають:</vt:lpstr>
      <vt:lpstr>Консервативне лікування.  </vt:lpstr>
      <vt:lpstr>Хірургічне лікування.</vt:lpstr>
      <vt:lpstr> Всі операції при перфоративній виразці поділяються на радикальні і паліативні. </vt:lpstr>
      <vt:lpstr>Паліативні опнрації:</vt:lpstr>
      <vt:lpstr>Презентация PowerPoint</vt:lpstr>
      <vt:lpstr>Презентация PowerPoint</vt:lpstr>
      <vt:lpstr>Радикальні операції:</vt:lpstr>
      <vt:lpstr>Презентация PowerPoint</vt:lpstr>
      <vt:lpstr>Пенетрація виразки</vt:lpstr>
      <vt:lpstr>Стадії перебігу:</vt:lpstr>
      <vt:lpstr>Презентация PowerPoint</vt:lpstr>
      <vt:lpstr>Клінічна симтоматика:  </vt:lpstr>
      <vt:lpstr>Лікувальна тактика та вибір методу лікування.</vt:lpstr>
      <vt:lpstr>Стеноз виходу з шлунка</vt:lpstr>
      <vt:lpstr>Класифікація.</vt:lpstr>
      <vt:lpstr>Презентация PowerPoint</vt:lpstr>
      <vt:lpstr>Клінічна симтоматика     Компенсований стеноз.</vt:lpstr>
      <vt:lpstr>Субкомпенсований стеноз</vt:lpstr>
      <vt:lpstr>Декомпенсований стеноз</vt:lpstr>
      <vt:lpstr>Методи операцій.</vt:lpstr>
      <vt:lpstr>Модифікації резекції шлунка за Більрот-І: </vt:lpstr>
      <vt:lpstr>Модифікації резекції шлунка за Більрот-ІІ: </vt:lpstr>
      <vt:lpstr>Методика стовбурової ваготомії</vt:lpstr>
      <vt:lpstr>Селективна ваготомія. </vt:lpstr>
      <vt:lpstr>Селективна проксимальна ваготомія. Ідентифікація переднього нерва Латарже і місця його розгалуження в антральному відділі (в ділянці "воронячої лапки").</vt:lpstr>
      <vt:lpstr>Селективна проксимальна ваготомія. Завершення фундоплікації. </vt:lpstr>
      <vt:lpstr>Варіанти пілоропластики. </vt:lpstr>
    </vt:vector>
  </TitlesOfParts>
  <Company>Vl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Динамика распространенности ЯБ  (на 100 000 населения,Украина, Киев)</dc:title>
  <dc:creator>Vlad</dc:creator>
  <cp:lastModifiedBy>Четверіков Сергій Геннадійович</cp:lastModifiedBy>
  <cp:revision>83</cp:revision>
  <dcterms:created xsi:type="dcterms:W3CDTF">2003-01-14T12:06:26Z</dcterms:created>
  <dcterms:modified xsi:type="dcterms:W3CDTF">2023-09-27T06:38:45Z</dcterms:modified>
</cp:coreProperties>
</file>