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308" r:id="rId6"/>
    <p:sldId id="309" r:id="rId7"/>
    <p:sldId id="264" r:id="rId8"/>
    <p:sldId id="265" r:id="rId9"/>
    <p:sldId id="267" r:id="rId10"/>
    <p:sldId id="268" r:id="rId11"/>
    <p:sldId id="310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493EA7-477A-4C59-8AC2-3F24207698E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DAA49A5-4CE3-48DE-85FB-2E954C547CC3}">
      <dgm:prSet/>
      <dgm:spPr>
        <a:solidFill>
          <a:schemeClr val="accent1">
            <a:lumMod val="60000"/>
            <a:lumOff val="40000"/>
          </a:schemeClr>
        </a:solidFill>
        <a:ln w="38100">
          <a:solidFill>
            <a:schemeClr val="bg1"/>
          </a:solidFill>
        </a:ln>
      </dgm:spPr>
      <dgm:t>
        <a:bodyPr/>
        <a:lstStyle/>
        <a:p>
          <a:pPr algn="ctr" rtl="0"/>
          <a:r>
            <a:rPr lang="ru-RU" b="1" dirty="0" smtClean="0">
              <a:solidFill>
                <a:schemeClr val="tx1"/>
              </a:solidFill>
            </a:rPr>
            <a:t/>
          </a:r>
          <a:br>
            <a:rPr lang="ru-RU" b="1" dirty="0" smtClean="0">
              <a:solidFill>
                <a:schemeClr val="tx1"/>
              </a:solidFill>
            </a:rPr>
          </a:br>
          <a:r>
            <a:rPr lang="uk-UA" b="1" dirty="0" smtClean="0">
              <a:solidFill>
                <a:schemeClr val="tx1"/>
              </a:solidFill>
            </a:rPr>
            <a:t>Хронічна ішемія нижніх кінцівок. </a:t>
          </a:r>
          <a:r>
            <a:rPr lang="uk-UA" b="1" dirty="0" err="1" smtClean="0">
              <a:solidFill>
                <a:schemeClr val="tx1"/>
              </a:solidFill>
            </a:rPr>
            <a:t>Облітеруючий</a:t>
          </a:r>
          <a:r>
            <a:rPr lang="uk-UA" b="1" dirty="0" smtClean="0">
              <a:solidFill>
                <a:schemeClr val="tx1"/>
              </a:solidFill>
            </a:rPr>
            <a:t> атеросклероз та </a:t>
          </a:r>
          <a:r>
            <a:rPr lang="uk-UA" b="1" dirty="0" err="1" smtClean="0">
              <a:solidFill>
                <a:schemeClr val="tx1"/>
              </a:solidFill>
            </a:rPr>
            <a:t>ендартеріїт</a:t>
          </a:r>
          <a:r>
            <a:rPr lang="uk-UA" b="1" dirty="0" smtClean="0">
              <a:solidFill>
                <a:schemeClr val="tx1"/>
              </a:solidFill>
            </a:rPr>
            <a:t>. Класифікація хронічної ішемії і рівнів оклюзії аорти та артерій нижніх кінцівок.</a:t>
          </a:r>
          <a:endParaRPr lang="ru-RU" b="1" dirty="0">
            <a:solidFill>
              <a:schemeClr val="tx1"/>
            </a:solidFill>
          </a:endParaRPr>
        </a:p>
      </dgm:t>
    </dgm:pt>
    <dgm:pt modelId="{E3843A25-1616-4C52-A066-CC087650FCC1}" type="parTrans" cxnId="{DB61CE47-6137-43D4-A5B9-9499A2716065}">
      <dgm:prSet/>
      <dgm:spPr/>
      <dgm:t>
        <a:bodyPr/>
        <a:lstStyle/>
        <a:p>
          <a:endParaRPr lang="ru-RU"/>
        </a:p>
      </dgm:t>
    </dgm:pt>
    <dgm:pt modelId="{9F99EA32-68CB-476D-B4D3-1E50F2A59659}" type="sibTrans" cxnId="{DB61CE47-6137-43D4-A5B9-9499A2716065}">
      <dgm:prSet/>
      <dgm:spPr/>
      <dgm:t>
        <a:bodyPr/>
        <a:lstStyle/>
        <a:p>
          <a:endParaRPr lang="ru-RU"/>
        </a:p>
      </dgm:t>
    </dgm:pt>
    <dgm:pt modelId="{5ED28087-5520-4D2A-AC82-E055D384EC19}" type="pres">
      <dgm:prSet presAssocID="{05493EA7-477A-4C59-8AC2-3F24207698E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3126962-F63F-45B3-BD43-40CC33406177}" type="pres">
      <dgm:prSet presAssocID="{ADAA49A5-4CE3-48DE-85FB-2E954C547CC3}" presName="parentText" presStyleLbl="node1" presStyleIdx="0" presStyleCnt="1" custLinFactNeighborX="-2574" custLinFactNeighborY="-4130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C861EB9-3E42-47B2-BE59-E99E87293F45}" type="presOf" srcId="{05493EA7-477A-4C59-8AC2-3F24207698ED}" destId="{5ED28087-5520-4D2A-AC82-E055D384EC19}" srcOrd="0" destOrd="0" presId="urn:microsoft.com/office/officeart/2005/8/layout/vList2"/>
    <dgm:cxn modelId="{80507146-5A37-4F34-B534-729BC63FC0FE}" type="presOf" srcId="{ADAA49A5-4CE3-48DE-85FB-2E954C547CC3}" destId="{E3126962-F63F-45B3-BD43-40CC33406177}" srcOrd="0" destOrd="0" presId="urn:microsoft.com/office/officeart/2005/8/layout/vList2"/>
    <dgm:cxn modelId="{DB61CE47-6137-43D4-A5B9-9499A2716065}" srcId="{05493EA7-477A-4C59-8AC2-3F24207698ED}" destId="{ADAA49A5-4CE3-48DE-85FB-2E954C547CC3}" srcOrd="0" destOrd="0" parTransId="{E3843A25-1616-4C52-A066-CC087650FCC1}" sibTransId="{9F99EA32-68CB-476D-B4D3-1E50F2A59659}"/>
    <dgm:cxn modelId="{26D2848B-0529-40C8-99D2-A9E91FD4970A}" type="presParOf" srcId="{5ED28087-5520-4D2A-AC82-E055D384EC19}" destId="{E3126962-F63F-45B3-BD43-40CC3340617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3126962-F63F-45B3-BD43-40CC33406177}">
      <dsp:nvSpPr>
        <dsp:cNvPr id="0" name=""/>
        <dsp:cNvSpPr/>
      </dsp:nvSpPr>
      <dsp:spPr>
        <a:xfrm>
          <a:off x="0" y="0"/>
          <a:ext cx="8391276" cy="370656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381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solidFill>
                <a:schemeClr val="tx1"/>
              </a:solidFill>
            </a:rPr>
            <a:t/>
          </a:r>
          <a:br>
            <a:rPr lang="ru-RU" sz="3600" b="1" kern="1200" dirty="0" smtClean="0">
              <a:solidFill>
                <a:schemeClr val="tx1"/>
              </a:solidFill>
            </a:rPr>
          </a:br>
          <a:r>
            <a:rPr lang="uk-UA" sz="3600" b="1" kern="1200" dirty="0" smtClean="0">
              <a:solidFill>
                <a:schemeClr val="tx1"/>
              </a:solidFill>
            </a:rPr>
            <a:t>Хронічна ішемія нижніх кінцівок. </a:t>
          </a:r>
          <a:r>
            <a:rPr lang="uk-UA" sz="3600" b="1" kern="1200" dirty="0" err="1" smtClean="0">
              <a:solidFill>
                <a:schemeClr val="tx1"/>
              </a:solidFill>
            </a:rPr>
            <a:t>Облітеруючий</a:t>
          </a:r>
          <a:r>
            <a:rPr lang="uk-UA" sz="3600" b="1" kern="1200" dirty="0" smtClean="0">
              <a:solidFill>
                <a:schemeClr val="tx1"/>
              </a:solidFill>
            </a:rPr>
            <a:t> атеросклероз та </a:t>
          </a:r>
          <a:r>
            <a:rPr lang="uk-UA" sz="3600" b="1" kern="1200" dirty="0" err="1" smtClean="0">
              <a:solidFill>
                <a:schemeClr val="tx1"/>
              </a:solidFill>
            </a:rPr>
            <a:t>ендартеріїт</a:t>
          </a:r>
          <a:r>
            <a:rPr lang="uk-UA" sz="3600" b="1" kern="1200" dirty="0" smtClean="0">
              <a:solidFill>
                <a:schemeClr val="tx1"/>
              </a:solidFill>
            </a:rPr>
            <a:t>. Класифікація хронічної ішемії і рівнів оклюзії аорти та артерій нижніх кінцівок.</a:t>
          </a:r>
          <a:endParaRPr lang="ru-RU" sz="3600" b="1" kern="1200" dirty="0">
            <a:solidFill>
              <a:schemeClr val="tx1"/>
            </a:solidFill>
          </a:endParaRPr>
        </a:p>
      </dsp:txBody>
      <dsp:txXfrm>
        <a:off x="0" y="0"/>
        <a:ext cx="8391276" cy="37065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449DBD-F951-41CE-B48A-D8D8603B6312}" type="datetimeFigureOut">
              <a:rPr lang="ru-RU"/>
              <a:pPr>
                <a:defRPr/>
              </a:pPr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C52EAC-B871-4E3D-807E-F287582F755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07690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F743E-B14C-41E6-ACC1-76498784F7DC}" type="datetimeFigureOut">
              <a:rPr lang="ru-RU"/>
              <a:pPr>
                <a:defRPr/>
              </a:pPr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41DB1-CE4C-42EB-9FF6-9533B7D58EA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260612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7E84F-9554-4951-AB7F-E2EB5152E9DB}" type="datetimeFigureOut">
              <a:rPr lang="ru-RU"/>
              <a:pPr>
                <a:defRPr/>
              </a:pPr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83F454-5B6E-48FA-AD24-5160E2698D6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861071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15C94-9D31-4F35-8DA6-5927DF44CD7D}" type="datetimeFigureOut">
              <a:rPr lang="ru-RU"/>
              <a:pPr>
                <a:defRPr/>
              </a:pPr>
              <a:t>21.12.2020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BDA9EC-9924-4FF9-8973-F2769C93D4B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056420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9AC46-F355-420F-A354-C4433DCDCE0E}" type="datetimeFigureOut">
              <a:rPr lang="ru-RU"/>
              <a:pPr>
                <a:defRPr/>
              </a:pPr>
              <a:t>21.12.2020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B7039B-E90E-4ADD-82CC-75CB79F7B7B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639962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AC8FDE-C050-46A4-910F-2A2115D6BFE6}" type="datetimeFigureOut">
              <a:rPr lang="ru-RU"/>
              <a:pPr>
                <a:defRPr/>
              </a:pPr>
              <a:t>21.12.2020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E0BA9B-FAC9-415A-8618-245D3848327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628667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834F8-AFDD-44DC-900D-4BF055ABDCD1}" type="datetimeFigureOut">
              <a:rPr lang="ru-RU"/>
              <a:pPr>
                <a:defRPr/>
              </a:pPr>
              <a:t>21.12.2020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BD101F-F25A-45A3-99FD-A1836F8675C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947029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F9807-CE21-4D19-9388-86D4305685D1}" type="datetimeFigureOut">
              <a:rPr lang="ru-RU"/>
              <a:pPr>
                <a:defRPr/>
              </a:pPr>
              <a:t>21.12.2020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3A9ED4-385A-4487-9A17-60820D10FF2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997522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45D74F-38CE-4E26-9241-860CC68B0928}" type="datetimeFigureOut">
              <a:rPr lang="ru-RU"/>
              <a:pPr>
                <a:defRPr/>
              </a:pPr>
              <a:t>21.12.2020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023808-6BC5-4E49-A867-CC01F0023B2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666571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233051-3C0C-4581-B9F5-3C190F222F6E}" type="datetimeFigureOut">
              <a:rPr lang="ru-RU"/>
              <a:pPr>
                <a:defRPr/>
              </a:pPr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4D86BF-73A7-4BC5-A801-6AB8C811B16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44670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80571B-A876-4310-B982-188F1CA4DB13}" type="datetimeFigureOut">
              <a:rPr lang="ru-RU"/>
              <a:pPr>
                <a:defRPr/>
              </a:pPr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EE09CE-EACE-4734-8A08-6C4F3C4B8F4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827030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441D120-9E5E-434E-9005-9E9E4717AF84}" type="datetimeFigureOut">
              <a:rPr lang="ru-RU"/>
              <a:pPr>
                <a:defRPr/>
              </a:pPr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37D39AF4-E9EE-4570-BA88-646C3D1C75CE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H:\&#1083;&#1077;&#1082;&#1094;&#1110;&#1111;%20&#1051;&#1091;&#1075;&#1086;&#1074;&#1080;&#1081;\&#1074;&#1110;&#1076;&#1077;&#1086;\&#1072;&#1088;&#1090;&#1077;&#1088;&#1110;&#1111;\Bebko%20Grigoriy%20Vol_(S2_F1-128).avi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H:\&#1083;&#1077;&#1082;&#1094;&#1110;&#1111;%20&#1051;&#1091;&#1075;&#1086;&#1074;&#1080;&#1081;\&#1074;&#1110;&#1076;&#1077;&#1086;\&#1072;&#1088;&#1090;&#1077;&#1088;&#1110;&#1111;\Bebko%20Grigoriy%20Vol_(S5_F1-38).avi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H:\&#1083;&#1077;&#1082;&#1094;&#1110;&#1111;%20&#1051;&#1091;&#1075;&#1086;&#1074;&#1080;&#1081;\&#1074;&#1110;&#1076;&#1077;&#1086;\&#1072;&#1088;&#1090;&#1077;&#1088;&#1110;&#1111;\Bezkorovayniy%20Zenon%20Antonovich_(S1_F1-18).avi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H:\&#1083;&#1077;&#1082;&#1094;&#1110;&#1111;%20&#1051;&#1091;&#1075;&#1086;&#1074;&#1080;&#1081;\&#1074;&#1110;&#1076;&#1077;&#1086;\&#1072;&#1088;&#1090;&#1077;&#1088;&#1110;&#1111;\Bezkorovayniy%20Zenon%20Antonovich_(S3_F1-9).avi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H:\&#1083;&#1077;&#1082;&#1094;&#1110;&#1111;%20&#1051;&#1091;&#1075;&#1086;&#1074;&#1080;&#1081;\&#1074;&#1110;&#1076;&#1077;&#1086;\&#1072;&#1088;&#1090;&#1077;&#1088;&#1110;&#1111;\Bezkorovayniy%20Zenon%20Antonovich_(S5_F1-15).avi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H:\&#1083;&#1077;&#1082;&#1094;&#1110;&#1111;%20&#1051;&#1091;&#1075;&#1086;&#1074;&#1080;&#1081;\&#1074;&#1110;&#1076;&#1077;&#1086;\&#1072;&#1088;&#1090;&#1077;&#1088;&#1110;&#1111;\Bezkorovayniy%20Zenon%20Antonovich_(S6_F1-15).avi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H:\&#1083;&#1077;&#1082;&#1094;&#1110;&#1111;%20&#1051;&#1091;&#1075;&#1086;&#1074;&#1080;&#1081;\&#1074;&#1110;&#1076;&#1077;&#1086;\&#1072;&#1088;&#1090;&#1077;&#1088;&#1110;&#1111;\Stanchak%20Yaroslav%20Ivan._(S2_F1-41).avi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H:\&#1083;&#1077;&#1082;&#1094;&#1110;&#1111;%20&#1051;&#1091;&#1075;&#1086;&#1074;&#1080;&#1081;\&#1074;&#1110;&#1076;&#1077;&#1086;\&#1072;&#1088;&#1090;&#1077;&#1088;&#1110;&#1111;\Stanchak%20Yaroslav%20Ivan._(S4_F1-61).avi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H:\&#1083;&#1077;&#1082;&#1094;&#1110;&#1111;%20&#1051;&#1091;&#1075;&#1086;&#1074;&#1080;&#1081;\&#1074;&#1110;&#1076;&#1077;&#1086;\&#1072;&#1088;&#1090;&#1077;&#1088;&#1110;&#1111;\Stanchak%20Yaroslav%20Ivan._(S7_F1-38).avi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H:\&#1083;&#1077;&#1082;&#1094;&#1110;&#1111;%20&#1051;&#1091;&#1075;&#1086;&#1074;&#1080;&#1081;\&#1074;&#1110;&#1076;&#1077;&#1086;\&#1072;&#1088;&#1090;&#1077;&#1088;&#1110;&#1111;\Stanchak%20Yaroslav%20Ivan._(S6_F1-38).avi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H:\&#1083;&#1077;&#1082;&#1094;&#1110;&#1111;%20&#1051;&#1091;&#1075;&#1086;&#1074;&#1080;&#1081;\&#1074;&#1110;&#1076;&#1077;&#1086;\&#1072;&#1088;&#1090;&#1077;&#1088;&#1110;&#1111;\Stanchak%20Yaroslav%20Ivan._(S5_F1-16).avi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2678208300"/>
              </p:ext>
            </p:extLst>
          </p:nvPr>
        </p:nvGraphicFramePr>
        <p:xfrm>
          <a:off x="395537" y="2132856"/>
          <a:ext cx="8391276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051" name="Группа 2"/>
          <p:cNvGrpSpPr>
            <a:grpSpLocks/>
          </p:cNvGrpSpPr>
          <p:nvPr/>
        </p:nvGrpSpPr>
        <p:grpSpPr bwMode="auto">
          <a:xfrm>
            <a:off x="285750" y="285751"/>
            <a:ext cx="8572500" cy="334938"/>
            <a:chOff x="0" y="10832"/>
            <a:chExt cx="9144000" cy="1560780"/>
          </a:xfrm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0" y="10832"/>
              <a:ext cx="9144000" cy="156078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Скругленный прямоугольник 4"/>
            <p:cNvSpPr/>
            <p:nvPr/>
          </p:nvSpPr>
          <p:spPr>
            <a:xfrm>
              <a:off x="76201" y="87502"/>
              <a:ext cx="8991600" cy="14074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87630" tIns="87630" rIns="87630" bIns="87630" spcCol="1270" anchor="ctr"/>
            <a:lstStyle/>
            <a:p>
              <a:pPr algn="ctr" defTabSz="10223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52" name="Группа 6"/>
          <p:cNvGrpSpPr>
            <a:grpSpLocks/>
          </p:cNvGrpSpPr>
          <p:nvPr/>
        </p:nvGrpSpPr>
        <p:grpSpPr bwMode="auto">
          <a:xfrm>
            <a:off x="6286500" y="6215063"/>
            <a:ext cx="2571750" cy="428625"/>
            <a:chOff x="0" y="10832"/>
            <a:chExt cx="9144000" cy="156078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10832"/>
              <a:ext cx="9144000" cy="156078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Скругленный прямоугольник 4"/>
            <p:cNvSpPr/>
            <p:nvPr/>
          </p:nvSpPr>
          <p:spPr>
            <a:xfrm>
              <a:off x="73380" y="85979"/>
              <a:ext cx="8997244" cy="141048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87630" tIns="87630" rIns="87630" bIns="87630" spcCol="1270" anchor="ctr"/>
            <a:lstStyle/>
            <a:p>
              <a:pPr algn="ctr" defTabSz="10223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000" b="1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ru-RU" sz="3600" b="1" dirty="0" err="1" smtClean="0"/>
              <a:t>Оклюзійні</a:t>
            </a:r>
            <a:r>
              <a:rPr lang="uk-UA" altLang="ru-RU" sz="3600" b="1" dirty="0" smtClean="0"/>
              <a:t> захворювання </a:t>
            </a:r>
            <a:r>
              <a:rPr lang="uk-UA" altLang="ru-RU" sz="3600" b="1" dirty="0"/>
              <a:t>артерій нижніх кінцівок</a:t>
            </a:r>
            <a:endParaRPr lang="ru-RU" altLang="ru-RU" sz="3600" b="1" dirty="0"/>
          </a:p>
        </p:txBody>
      </p:sp>
      <p:sp>
        <p:nvSpPr>
          <p:cNvPr id="6149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107504" y="2176264"/>
            <a:ext cx="5256584" cy="3412976"/>
          </a:xfrm>
        </p:spPr>
        <p:txBody>
          <a:bodyPr/>
          <a:lstStyle/>
          <a:p>
            <a:pPr marL="271463" indent="-271463"/>
            <a:r>
              <a:rPr lang="uk-UA" altLang="ru-RU" dirty="0" err="1" smtClean="0"/>
              <a:t>Облітеруючий</a:t>
            </a:r>
            <a:r>
              <a:rPr lang="uk-UA" altLang="ru-RU" dirty="0" smtClean="0"/>
              <a:t> атеросклероз</a:t>
            </a:r>
            <a:endParaRPr lang="uk-UA" altLang="ru-RU" dirty="0"/>
          </a:p>
          <a:p>
            <a:pPr marL="271463" indent="-271463"/>
            <a:r>
              <a:rPr lang="uk-UA" altLang="ru-RU" dirty="0" err="1"/>
              <a:t>Облітеруючий</a:t>
            </a:r>
            <a:r>
              <a:rPr lang="uk-UA" altLang="ru-RU" dirty="0"/>
              <a:t> </a:t>
            </a:r>
            <a:r>
              <a:rPr lang="uk-UA" altLang="ru-RU" dirty="0" err="1" smtClean="0"/>
              <a:t>ендартереїт</a:t>
            </a:r>
            <a:endParaRPr lang="uk-UA" altLang="ru-RU" dirty="0"/>
          </a:p>
          <a:p>
            <a:pPr marL="271463" indent="-271463"/>
            <a:r>
              <a:rPr lang="uk-UA" altLang="ru-RU" dirty="0"/>
              <a:t>Неспецифічний </a:t>
            </a:r>
            <a:r>
              <a:rPr lang="uk-UA" altLang="ru-RU" dirty="0" smtClean="0"/>
              <a:t>аорто–артеріїт (Хвороба </a:t>
            </a:r>
            <a:r>
              <a:rPr lang="uk-UA" altLang="ru-RU" dirty="0" err="1" smtClean="0"/>
              <a:t>Такаясу</a:t>
            </a:r>
            <a:r>
              <a:rPr lang="uk-UA" altLang="ru-RU" dirty="0" smtClean="0"/>
              <a:t>)</a:t>
            </a:r>
            <a:endParaRPr lang="uk-UA" altLang="ru-RU" dirty="0"/>
          </a:p>
          <a:p>
            <a:pPr marL="271463" indent="-271463"/>
            <a:r>
              <a:rPr lang="uk-UA" altLang="ru-RU" dirty="0" err="1"/>
              <a:t>Облітеруючий</a:t>
            </a:r>
            <a:r>
              <a:rPr lang="uk-UA" altLang="ru-RU" dirty="0"/>
              <a:t> </a:t>
            </a:r>
            <a:r>
              <a:rPr lang="uk-UA" altLang="ru-RU" dirty="0" err="1"/>
              <a:t>тромбангіїт</a:t>
            </a:r>
            <a:r>
              <a:rPr lang="uk-UA" altLang="ru-RU" dirty="0"/>
              <a:t> (Хвороба </a:t>
            </a:r>
            <a:r>
              <a:rPr lang="uk-UA" altLang="ru-RU" dirty="0" err="1" smtClean="0"/>
              <a:t>Вінівартера</a:t>
            </a:r>
            <a:r>
              <a:rPr lang="uk-UA" altLang="ru-RU" dirty="0" smtClean="0"/>
              <a:t>-Бюргера)</a:t>
            </a:r>
          </a:p>
          <a:p>
            <a:pPr marL="271463" indent="-271463"/>
            <a:r>
              <a:rPr lang="uk-UA" altLang="ru-RU" dirty="0" smtClean="0"/>
              <a:t>Компресія судини ззовні</a:t>
            </a:r>
            <a:endParaRPr lang="ru-RU" altLang="ru-RU" dirty="0"/>
          </a:p>
        </p:txBody>
      </p:sp>
      <p:pic>
        <p:nvPicPr>
          <p:cNvPr id="6151" name="rg_hi" descr="ANd9GcS8xBev0Ct5gqL_F2Z5NzCD6NyzIr3ZJK_qP7fQz6uLa_GzxVg-o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lum contrast="24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503498" y="2276872"/>
            <a:ext cx="3504821" cy="3374589"/>
          </a:xfr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4761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96888" y="188640"/>
            <a:ext cx="8229600" cy="562074"/>
          </a:xfrm>
        </p:spPr>
        <p:txBody>
          <a:bodyPr/>
          <a:lstStyle/>
          <a:p>
            <a:r>
              <a:rPr lang="uk-UA" altLang="ru-RU" sz="3600" b="1" dirty="0" err="1" smtClean="0"/>
              <a:t>Облітеруючий</a:t>
            </a:r>
            <a:r>
              <a:rPr lang="uk-UA" altLang="ru-RU" sz="3600" b="1" dirty="0" smtClean="0"/>
              <a:t> атеросклероз</a:t>
            </a:r>
            <a:endParaRPr lang="ru-RU" altLang="ru-RU" sz="3600" b="1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908720"/>
            <a:ext cx="8568952" cy="5733380"/>
          </a:xfrm>
        </p:spPr>
        <p:txBody>
          <a:bodyPr/>
          <a:lstStyle/>
          <a:p>
            <a:pPr marL="271463" indent="-271463">
              <a:lnSpc>
                <a:spcPct val="90000"/>
              </a:lnSpc>
            </a:pPr>
            <a:r>
              <a:rPr lang="ru-RU" altLang="ru-RU" sz="2400" dirty="0" smtClean="0"/>
              <a:t>Є </a:t>
            </a:r>
            <a:r>
              <a:rPr lang="ru-RU" altLang="ru-RU" sz="2400" dirty="0" err="1" smtClean="0"/>
              <a:t>проявом</a:t>
            </a:r>
            <a:r>
              <a:rPr lang="ru-RU" altLang="ru-RU" sz="2400" dirty="0" smtClean="0"/>
              <a:t> </a:t>
            </a:r>
            <a:r>
              <a:rPr lang="ru-RU" altLang="ru-RU" sz="2400" dirty="0" err="1" smtClean="0"/>
              <a:t>загального</a:t>
            </a:r>
            <a:r>
              <a:rPr lang="ru-RU" altLang="ru-RU" sz="2400" dirty="0" smtClean="0"/>
              <a:t> атеросклерозу.</a:t>
            </a:r>
          </a:p>
          <a:p>
            <a:pPr marL="271463" indent="-271463">
              <a:lnSpc>
                <a:spcPct val="90000"/>
              </a:lnSpc>
            </a:pPr>
            <a:r>
              <a:rPr lang="ru-RU" altLang="ru-RU" sz="2400" dirty="0" err="1" smtClean="0"/>
              <a:t>Основні</a:t>
            </a:r>
            <a:r>
              <a:rPr lang="ru-RU" altLang="ru-RU" sz="2400" dirty="0" smtClean="0"/>
              <a:t> </a:t>
            </a:r>
            <a:r>
              <a:rPr lang="ru-RU" altLang="ru-RU" sz="2400" dirty="0" err="1"/>
              <a:t>зміни</a:t>
            </a:r>
            <a:r>
              <a:rPr lang="ru-RU" altLang="ru-RU" sz="2400" dirty="0"/>
              <a:t> </a:t>
            </a:r>
            <a:r>
              <a:rPr lang="ru-RU" altLang="ru-RU" sz="2400" dirty="0" err="1" smtClean="0"/>
              <a:t>розвиваються</a:t>
            </a:r>
            <a:r>
              <a:rPr lang="ru-RU" altLang="ru-RU" sz="2400" dirty="0" smtClean="0"/>
              <a:t> </a:t>
            </a:r>
            <a:r>
              <a:rPr lang="ru-RU" altLang="ru-RU" sz="2400" dirty="0"/>
              <a:t>в </a:t>
            </a:r>
            <a:r>
              <a:rPr lang="ru-RU" altLang="ru-RU" sz="2400" dirty="0" err="1"/>
              <a:t>інтимі</a:t>
            </a:r>
            <a:r>
              <a:rPr lang="ru-RU" altLang="ru-RU" sz="2400" dirty="0"/>
              <a:t> (</a:t>
            </a:r>
            <a:r>
              <a:rPr lang="ru-RU" altLang="ru-RU" sz="2400" dirty="0" err="1"/>
              <a:t>внутрішній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оболонці</a:t>
            </a:r>
            <a:r>
              <a:rPr lang="ru-RU" altLang="ru-RU" sz="2400" dirty="0"/>
              <a:t>) </a:t>
            </a:r>
            <a:r>
              <a:rPr lang="ru-RU" altLang="ru-RU" sz="2400" dirty="0" err="1" smtClean="0"/>
              <a:t>артерій</a:t>
            </a:r>
            <a:r>
              <a:rPr lang="ru-RU" altLang="ru-RU" sz="2400" dirty="0" smtClean="0"/>
              <a:t>, де </a:t>
            </a:r>
            <a:r>
              <a:rPr lang="ru-RU" altLang="ru-RU" sz="2400" dirty="0" err="1"/>
              <a:t>починають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відкладатися</a:t>
            </a:r>
            <a:r>
              <a:rPr lang="ru-RU" altLang="ru-RU" sz="2400" dirty="0"/>
              <a:t> холестерин і </a:t>
            </a:r>
            <a:r>
              <a:rPr lang="ru-RU" altLang="ru-RU" sz="2400" dirty="0" err="1"/>
              <a:t>жирові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включення</a:t>
            </a:r>
            <a:r>
              <a:rPr lang="ru-RU" altLang="ru-RU" sz="2400" dirty="0"/>
              <a:t> (</a:t>
            </a:r>
            <a:r>
              <a:rPr lang="ru-RU" altLang="ru-RU" sz="2400" dirty="0" err="1"/>
              <a:t>ліпіди</a:t>
            </a:r>
            <a:r>
              <a:rPr lang="ru-RU" altLang="ru-RU" sz="2400" dirty="0"/>
              <a:t>) </a:t>
            </a:r>
            <a:r>
              <a:rPr lang="ru-RU" altLang="ru-RU" sz="2400" dirty="0" smtClean="0"/>
              <a:t>– </a:t>
            </a:r>
            <a:r>
              <a:rPr lang="ru-RU" altLang="ru-RU" sz="2400" dirty="0" err="1" smtClean="0"/>
              <a:t>формуючи</a:t>
            </a:r>
            <a:r>
              <a:rPr lang="ru-RU" altLang="ru-RU" sz="2400" dirty="0" smtClean="0"/>
              <a:t> </a:t>
            </a:r>
            <a:r>
              <a:rPr lang="ru-RU" altLang="ru-RU" sz="2400" dirty="0" err="1"/>
              <a:t>жовтуваті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плями</a:t>
            </a:r>
            <a:r>
              <a:rPr lang="ru-RU" altLang="ru-RU" sz="2400" dirty="0"/>
              <a:t> на </a:t>
            </a:r>
            <a:r>
              <a:rPr lang="ru-RU" altLang="ru-RU" sz="2400" dirty="0" err="1"/>
              <a:t>внутрішній</a:t>
            </a:r>
            <a:r>
              <a:rPr lang="ru-RU" altLang="ru-RU" sz="2400" dirty="0"/>
              <a:t> </a:t>
            </a:r>
            <a:r>
              <a:rPr lang="ru-RU" altLang="ru-RU" sz="2400" dirty="0" err="1"/>
              <a:t>стінці</a:t>
            </a:r>
            <a:r>
              <a:rPr lang="ru-RU" altLang="ru-RU" sz="2400" dirty="0"/>
              <a:t> </a:t>
            </a:r>
            <a:r>
              <a:rPr lang="ru-RU" altLang="ru-RU" sz="2400" dirty="0" err="1" smtClean="0"/>
              <a:t>судини</a:t>
            </a:r>
            <a:r>
              <a:rPr lang="ru-RU" altLang="ru-RU" sz="2400" dirty="0" smtClean="0"/>
              <a:t>.</a:t>
            </a:r>
          </a:p>
          <a:p>
            <a:pPr marL="271463" indent="-271463">
              <a:lnSpc>
                <a:spcPct val="90000"/>
              </a:lnSpc>
            </a:pPr>
            <a:r>
              <a:rPr lang="ru-RU" altLang="ru-RU" sz="2400" dirty="0" err="1" smtClean="0"/>
              <a:t>Навколо</a:t>
            </a:r>
            <a:r>
              <a:rPr lang="ru-RU" altLang="ru-RU" sz="2400" dirty="0" smtClean="0"/>
              <a:t> </a:t>
            </a:r>
            <a:r>
              <a:rPr lang="ru-RU" altLang="ru-RU" sz="2400" dirty="0" err="1" smtClean="0"/>
              <a:t>цих</a:t>
            </a:r>
            <a:r>
              <a:rPr lang="ru-RU" altLang="ru-RU" sz="2400" dirty="0" smtClean="0"/>
              <a:t> </a:t>
            </a:r>
            <a:r>
              <a:rPr lang="ru-RU" altLang="ru-RU" sz="2400" dirty="0" err="1"/>
              <a:t>вогнищ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з'являється</a:t>
            </a:r>
            <a:r>
              <a:rPr lang="ru-RU" altLang="ru-RU" sz="2400" dirty="0"/>
              <a:t> молода </a:t>
            </a:r>
            <a:r>
              <a:rPr lang="ru-RU" altLang="ru-RU" sz="2400" dirty="0" err="1"/>
              <a:t>сполучна</a:t>
            </a:r>
            <a:r>
              <a:rPr lang="ru-RU" altLang="ru-RU" sz="2400" dirty="0"/>
              <a:t> тканина, </a:t>
            </a:r>
            <a:r>
              <a:rPr lang="ru-RU" altLang="ru-RU" sz="2400" dirty="0" err="1"/>
              <a:t>дозрівання</a:t>
            </a:r>
            <a:r>
              <a:rPr lang="ru-RU" altLang="ru-RU" sz="2400" dirty="0"/>
              <a:t> </a:t>
            </a:r>
            <a:r>
              <a:rPr lang="ru-RU" altLang="ru-RU" sz="2400" dirty="0" err="1"/>
              <a:t>якої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призводить</a:t>
            </a:r>
            <a:r>
              <a:rPr lang="ru-RU" altLang="ru-RU" sz="2400" dirty="0"/>
              <a:t> до </a:t>
            </a:r>
            <a:r>
              <a:rPr lang="ru-RU" altLang="ru-RU" sz="2400" dirty="0" err="1"/>
              <a:t>формування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атеросклеротичної</a:t>
            </a:r>
            <a:r>
              <a:rPr lang="ru-RU" altLang="ru-RU" sz="2400" dirty="0"/>
              <a:t> </a:t>
            </a:r>
            <a:r>
              <a:rPr lang="ru-RU" altLang="ru-RU" sz="2400" dirty="0" smtClean="0"/>
              <a:t>бляшки.</a:t>
            </a:r>
          </a:p>
          <a:p>
            <a:pPr marL="271463" indent="-271463">
              <a:lnSpc>
                <a:spcPct val="90000"/>
              </a:lnSpc>
            </a:pPr>
            <a:r>
              <a:rPr lang="ru-RU" altLang="ru-RU" sz="2400" dirty="0" smtClean="0"/>
              <a:t>На </a:t>
            </a:r>
            <a:r>
              <a:rPr lang="ru-RU" altLang="ru-RU" sz="2400" dirty="0"/>
              <a:t>бляшках </a:t>
            </a:r>
            <a:r>
              <a:rPr lang="ru-RU" altLang="ru-RU" sz="2400" dirty="0" err="1"/>
              <a:t>осідають</a:t>
            </a:r>
            <a:r>
              <a:rPr lang="ru-RU" altLang="ru-RU" sz="2400" dirty="0"/>
              <a:t> </a:t>
            </a:r>
            <a:r>
              <a:rPr lang="ru-RU" altLang="ru-RU" sz="2400" dirty="0" err="1"/>
              <a:t>тромбоцити</a:t>
            </a:r>
            <a:r>
              <a:rPr lang="ru-RU" altLang="ru-RU" sz="2400" dirty="0"/>
              <a:t> і </a:t>
            </a:r>
            <a:r>
              <a:rPr lang="ru-RU" altLang="ru-RU" sz="2400" dirty="0" err="1"/>
              <a:t>згустки</a:t>
            </a:r>
            <a:r>
              <a:rPr lang="ru-RU" altLang="ru-RU" sz="2400" dirty="0"/>
              <a:t> </a:t>
            </a:r>
            <a:r>
              <a:rPr lang="ru-RU" altLang="ru-RU" sz="2400" dirty="0" err="1"/>
              <a:t>фібрину</a:t>
            </a:r>
            <a:r>
              <a:rPr lang="ru-RU" altLang="ru-RU" sz="2400" dirty="0"/>
              <a:t>, </a:t>
            </a:r>
            <a:r>
              <a:rPr lang="ru-RU" altLang="ru-RU" sz="2400" dirty="0" err="1"/>
              <a:t>солі</a:t>
            </a:r>
            <a:r>
              <a:rPr lang="ru-RU" altLang="ru-RU" sz="2400" dirty="0"/>
              <a:t> </a:t>
            </a:r>
            <a:r>
              <a:rPr lang="ru-RU" altLang="ru-RU" sz="2400" dirty="0" err="1" smtClean="0"/>
              <a:t>кальцію</a:t>
            </a:r>
            <a:r>
              <a:rPr lang="ru-RU" altLang="ru-RU" sz="2400" dirty="0" smtClean="0"/>
              <a:t>.</a:t>
            </a:r>
          </a:p>
          <a:p>
            <a:pPr marL="271463" indent="-271463">
              <a:lnSpc>
                <a:spcPct val="90000"/>
              </a:lnSpc>
            </a:pPr>
            <a:r>
              <a:rPr lang="ru-RU" altLang="ru-RU" sz="2400" dirty="0" smtClean="0"/>
              <a:t>При </a:t>
            </a:r>
            <a:r>
              <a:rPr lang="ru-RU" altLang="ru-RU" sz="2400" dirty="0" err="1"/>
              <a:t>рясному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накопиченні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ліпідів</a:t>
            </a:r>
            <a:r>
              <a:rPr lang="ru-RU" altLang="ru-RU" sz="2400" dirty="0"/>
              <a:t> і </a:t>
            </a:r>
            <a:r>
              <a:rPr lang="ru-RU" altLang="ru-RU" sz="2400" dirty="0" err="1"/>
              <a:t>кальцію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відбувається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порушення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кровообігу</a:t>
            </a:r>
            <a:r>
              <a:rPr lang="ru-RU" altLang="ru-RU" sz="2400" dirty="0"/>
              <a:t> в бляшках, </a:t>
            </a:r>
            <a:r>
              <a:rPr lang="ru-RU" altLang="ru-RU" sz="2400" dirty="0" err="1"/>
              <a:t>омертвіння</a:t>
            </a:r>
            <a:r>
              <a:rPr lang="ru-RU" altLang="ru-RU" sz="2400" dirty="0"/>
              <a:t> </a:t>
            </a:r>
            <a:r>
              <a:rPr lang="ru-RU" altLang="ru-RU" sz="2400" dirty="0" err="1"/>
              <a:t>яких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обумовлює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появу</a:t>
            </a:r>
            <a:r>
              <a:rPr lang="ru-RU" altLang="ru-RU" sz="2400" dirty="0"/>
              <a:t> </a:t>
            </a:r>
            <a:r>
              <a:rPr lang="ru-RU" altLang="ru-RU" sz="2400" dirty="0" smtClean="0"/>
              <a:t>атером – </a:t>
            </a:r>
            <a:r>
              <a:rPr lang="ru-RU" altLang="ru-RU" sz="2400" dirty="0" err="1" smtClean="0"/>
              <a:t>порожнин</a:t>
            </a:r>
            <a:r>
              <a:rPr lang="ru-RU" altLang="ru-RU" sz="2400" dirty="0"/>
              <a:t>, </a:t>
            </a:r>
            <a:r>
              <a:rPr lang="ru-RU" altLang="ru-RU" sz="2400" dirty="0" err="1"/>
              <a:t>заповнених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масами</a:t>
            </a:r>
            <a:r>
              <a:rPr lang="ru-RU" altLang="ru-RU" sz="2400" dirty="0"/>
              <a:t>, </a:t>
            </a:r>
            <a:r>
              <a:rPr lang="ru-RU" altLang="ru-RU" sz="2400" dirty="0" err="1"/>
              <a:t>що</a:t>
            </a:r>
            <a:r>
              <a:rPr lang="ru-RU" altLang="ru-RU" sz="2400" dirty="0"/>
              <a:t> </a:t>
            </a:r>
            <a:r>
              <a:rPr lang="ru-RU" altLang="ru-RU" sz="2400" dirty="0" err="1" smtClean="0"/>
              <a:t>розпадаються</a:t>
            </a:r>
            <a:r>
              <a:rPr lang="ru-RU" altLang="ru-RU" sz="2400" dirty="0" smtClean="0"/>
              <a:t>.</a:t>
            </a:r>
          </a:p>
          <a:p>
            <a:pPr marL="271463" indent="-271463">
              <a:lnSpc>
                <a:spcPct val="90000"/>
              </a:lnSpc>
            </a:pPr>
            <a:r>
              <a:rPr lang="ru-RU" altLang="ru-RU" sz="2400" dirty="0" err="1" smtClean="0"/>
              <a:t>Стінка</a:t>
            </a:r>
            <a:r>
              <a:rPr lang="ru-RU" altLang="ru-RU" sz="2400" dirty="0" smtClean="0"/>
              <a:t> </a:t>
            </a:r>
            <a:r>
              <a:rPr lang="ru-RU" altLang="ru-RU" sz="2400" dirty="0" err="1"/>
              <a:t>артерії</a:t>
            </a:r>
            <a:r>
              <a:rPr lang="ru-RU" altLang="ru-RU" sz="2400" dirty="0"/>
              <a:t> в </a:t>
            </a:r>
            <a:r>
              <a:rPr lang="ru-RU" altLang="ru-RU" sz="2400" dirty="0" err="1"/>
              <a:t>області</a:t>
            </a:r>
            <a:r>
              <a:rPr lang="ru-RU" altLang="ru-RU" sz="2400" dirty="0"/>
              <a:t> </a:t>
            </a:r>
            <a:r>
              <a:rPr lang="ru-RU" altLang="ru-RU" sz="2400" dirty="0" err="1"/>
              <a:t>такої</a:t>
            </a:r>
            <a:r>
              <a:rPr lang="ru-RU" altLang="ru-RU" sz="2400" dirty="0"/>
              <a:t> бляшки </a:t>
            </a:r>
            <a:r>
              <a:rPr lang="ru-RU" altLang="ru-RU" sz="2400" dirty="0" err="1"/>
              <a:t>має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кам'яну</a:t>
            </a:r>
            <a:r>
              <a:rPr lang="ru-RU" altLang="ru-RU" sz="2400" dirty="0"/>
              <a:t> </a:t>
            </a:r>
            <a:r>
              <a:rPr lang="ru-RU" altLang="ru-RU" sz="2400" dirty="0" err="1"/>
              <a:t>твердість</a:t>
            </a:r>
            <a:r>
              <a:rPr lang="ru-RU" altLang="ru-RU" sz="2400" dirty="0"/>
              <a:t>, легко </a:t>
            </a:r>
            <a:r>
              <a:rPr lang="ru-RU" altLang="ru-RU" sz="2400" dirty="0" err="1"/>
              <a:t>кришиться</a:t>
            </a:r>
            <a:r>
              <a:rPr lang="ru-RU" alt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95587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251520" y="981000"/>
            <a:ext cx="8640960" cy="5400328"/>
          </a:xfrm>
          <a:noFill/>
        </p:spPr>
        <p:txBody>
          <a:bodyPr/>
          <a:lstStyle/>
          <a:p>
            <a:pPr marL="271463" indent="-271463"/>
            <a:r>
              <a:rPr lang="uk-UA" altLang="ru-RU" sz="2400" b="1" u="sng" dirty="0" err="1"/>
              <a:t>Облітеруючий</a:t>
            </a:r>
            <a:r>
              <a:rPr lang="uk-UA" altLang="ru-RU" sz="2400" b="1" u="sng" dirty="0"/>
              <a:t> </a:t>
            </a:r>
            <a:r>
              <a:rPr lang="uk-UA" altLang="ru-RU" sz="2400" b="1" u="sng" dirty="0" err="1"/>
              <a:t>ендартеріїт</a:t>
            </a:r>
            <a:r>
              <a:rPr lang="uk-UA" altLang="ru-RU" sz="2400" dirty="0"/>
              <a:t> – </a:t>
            </a:r>
            <a:r>
              <a:rPr lang="uk-UA" altLang="ru-RU" sz="2400" dirty="0" smtClean="0"/>
              <a:t>це запалення внутрішньої оболонки </a:t>
            </a:r>
            <a:r>
              <a:rPr lang="uk-UA" altLang="ru-RU" sz="2400" dirty="0"/>
              <a:t>дрібних артерій, </a:t>
            </a:r>
            <a:r>
              <a:rPr lang="uk-UA" altLang="ru-RU" sz="2400" dirty="0" smtClean="0"/>
              <a:t>частіше </a:t>
            </a:r>
            <a:r>
              <a:rPr lang="uk-UA" altLang="ru-RU" sz="2400" dirty="0"/>
              <a:t>нижніх </a:t>
            </a:r>
            <a:r>
              <a:rPr lang="uk-UA" altLang="ru-RU" sz="2400" dirty="0" smtClean="0"/>
              <a:t>кінцівок.</a:t>
            </a:r>
          </a:p>
          <a:p>
            <a:pPr marL="271463" indent="-271463"/>
            <a:r>
              <a:rPr lang="uk-UA" altLang="ru-RU" sz="2400" dirty="0" smtClean="0"/>
              <a:t>Результатом </a:t>
            </a:r>
            <a:r>
              <a:rPr lang="uk-UA" altLang="ru-RU" sz="2400" dirty="0"/>
              <a:t>запалення є звуження просвіту судин і утворення </a:t>
            </a:r>
            <a:r>
              <a:rPr lang="uk-UA" altLang="ru-RU" sz="2400" dirty="0" smtClean="0"/>
              <a:t>тромбів.</a:t>
            </a:r>
          </a:p>
          <a:p>
            <a:pPr marL="271463" indent="-271463"/>
            <a:r>
              <a:rPr lang="uk-UA" altLang="ru-RU" sz="2400" dirty="0" smtClean="0"/>
              <a:t>За </a:t>
            </a:r>
            <a:r>
              <a:rPr lang="uk-UA" altLang="ru-RU" sz="2400" dirty="0"/>
              <a:t>сучасними поглядами, </a:t>
            </a:r>
            <a:r>
              <a:rPr lang="uk-UA" altLang="ru-RU" sz="2400" dirty="0" err="1"/>
              <a:t>облітеруючий</a:t>
            </a:r>
            <a:r>
              <a:rPr lang="uk-UA" altLang="ru-RU" sz="2400" dirty="0"/>
              <a:t> </a:t>
            </a:r>
            <a:r>
              <a:rPr lang="uk-UA" altLang="ru-RU" sz="2400" dirty="0" err="1"/>
              <a:t>ендартеріїт</a:t>
            </a:r>
            <a:r>
              <a:rPr lang="uk-UA" altLang="ru-RU" sz="2400" dirty="0"/>
              <a:t> відноситься до </a:t>
            </a:r>
            <a:r>
              <a:rPr lang="uk-UA" altLang="ru-RU" sz="2400" dirty="0" err="1"/>
              <a:t>аутоіммунних</a:t>
            </a:r>
            <a:r>
              <a:rPr lang="uk-UA" altLang="ru-RU" sz="2400" dirty="0"/>
              <a:t> алергічних </a:t>
            </a:r>
            <a:r>
              <a:rPr lang="uk-UA" altLang="ru-RU" sz="2400" dirty="0" smtClean="0"/>
              <a:t>захворювань, що виявленням сенсибілізації у хворих до </a:t>
            </a:r>
            <a:r>
              <a:rPr lang="uk-UA" altLang="ru-RU" sz="2400" dirty="0"/>
              <a:t>власних судинних </a:t>
            </a:r>
            <a:r>
              <a:rPr lang="uk-UA" altLang="ru-RU" sz="2400" dirty="0" smtClean="0"/>
              <a:t>антигенів.</a:t>
            </a:r>
          </a:p>
          <a:p>
            <a:pPr marL="271463" indent="-271463"/>
            <a:r>
              <a:rPr lang="uk-UA" altLang="ru-RU" sz="2400" dirty="0" smtClean="0"/>
              <a:t>Найбільш </a:t>
            </a:r>
            <a:r>
              <a:rPr lang="uk-UA" altLang="ru-RU" sz="2400" dirty="0"/>
              <a:t>поширеною залишається </a:t>
            </a:r>
            <a:r>
              <a:rPr lang="uk-UA" altLang="ru-RU" sz="2400" dirty="0" err="1"/>
              <a:t>поліетіологічна</a:t>
            </a:r>
            <a:r>
              <a:rPr lang="uk-UA" altLang="ru-RU" sz="2400" dirty="0"/>
              <a:t> теорія виникнення захворювання, на несприятливий перебіг якого особливо впливають такі чинники зовнішнього середовища, як повторні охолоджування і куріння.</a:t>
            </a:r>
            <a:endParaRPr lang="ru-RU" altLang="ru-RU" sz="2400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920"/>
            <a:ext cx="8229600" cy="562074"/>
          </a:xfrm>
        </p:spPr>
        <p:txBody>
          <a:bodyPr/>
          <a:lstStyle/>
          <a:p>
            <a:r>
              <a:rPr lang="uk-UA" altLang="ru-RU" sz="3600" b="1" dirty="0" err="1" smtClean="0"/>
              <a:t>Облітеруючий</a:t>
            </a:r>
            <a:r>
              <a:rPr lang="uk-UA" altLang="ru-RU" sz="3600" b="1" dirty="0" smtClean="0"/>
              <a:t> </a:t>
            </a:r>
            <a:r>
              <a:rPr lang="uk-UA" altLang="ru-RU" sz="3600" b="1" dirty="0" err="1" smtClean="0"/>
              <a:t>ендартеріїт</a:t>
            </a:r>
            <a:endParaRPr lang="ru-RU" alt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337992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107504" y="1340768"/>
            <a:ext cx="8928992" cy="5328592"/>
          </a:xfrm>
          <a:noFill/>
        </p:spPr>
        <p:txBody>
          <a:bodyPr/>
          <a:lstStyle/>
          <a:p>
            <a:pPr marL="271463" indent="-271463"/>
            <a:r>
              <a:rPr lang="uk-UA" altLang="ru-RU" sz="2400" dirty="0" err="1" smtClean="0"/>
              <a:t>Аутоімунне</a:t>
            </a:r>
            <a:r>
              <a:rPr lang="uk-UA" altLang="ru-RU" sz="2400" dirty="0" smtClean="0"/>
              <a:t> запальне ураження невідомого походження, що відбувається в аорті та її відгалуженнях.</a:t>
            </a:r>
          </a:p>
          <a:p>
            <a:pPr marL="271463" indent="-271463"/>
            <a:r>
              <a:rPr lang="uk-UA" sz="2400" dirty="0" smtClean="0"/>
              <a:t>Співвідношення хворих чоловіків та жінок становить 1:8.</a:t>
            </a:r>
          </a:p>
          <a:p>
            <a:pPr marL="271463" indent="-271463"/>
            <a:r>
              <a:rPr lang="uk-UA" sz="2400" dirty="0" smtClean="0"/>
              <a:t>Середній вік – від 15 до 30 років.</a:t>
            </a:r>
          </a:p>
          <a:p>
            <a:pPr marL="271463" indent="-271463"/>
            <a:r>
              <a:rPr lang="uk-UA" sz="2400" dirty="0" smtClean="0"/>
              <a:t>Дебют зв'язується з впливом інфекційно-алергічних агентів і </a:t>
            </a:r>
            <a:r>
              <a:rPr lang="uk-UA" sz="2400" dirty="0" err="1" smtClean="0"/>
              <a:t>аутоімунною</a:t>
            </a:r>
            <a:r>
              <a:rPr lang="uk-UA" sz="2400" dirty="0" smtClean="0"/>
              <a:t> агресією.</a:t>
            </a:r>
          </a:p>
          <a:p>
            <a:pPr marL="271463" indent="-271463"/>
            <a:r>
              <a:rPr lang="uk-UA" sz="2400" dirty="0" smtClean="0"/>
              <a:t>Відкладаючись в судинних стінках, імунні комплекси викликають </a:t>
            </a:r>
            <a:r>
              <a:rPr lang="uk-UA" sz="2400" dirty="0" err="1" smtClean="0"/>
              <a:t>гранульоматозне</a:t>
            </a:r>
            <a:r>
              <a:rPr lang="uk-UA" sz="2400" dirty="0" smtClean="0"/>
              <a:t> запалення і звуження внутрішнього діаметра судини, що сприяє тромбоутворенню.</a:t>
            </a:r>
          </a:p>
          <a:p>
            <a:pPr marL="271463" indent="-271463"/>
            <a:r>
              <a:rPr lang="uk-UA" sz="2400" dirty="0" smtClean="0"/>
              <a:t>Результатом є склеротичні зміни в проксимальних сегментах артерій середнього і дрібного калібру.</a:t>
            </a:r>
            <a:endParaRPr lang="uk-UA" altLang="ru-RU" sz="2400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/>
          <a:lstStyle/>
          <a:p>
            <a:r>
              <a:rPr lang="uk-UA" altLang="ru-RU" sz="3600" b="1" dirty="0"/>
              <a:t>Неспецифічний </a:t>
            </a:r>
            <a:r>
              <a:rPr lang="uk-UA" altLang="ru-RU" sz="3600" b="1" dirty="0" smtClean="0"/>
              <a:t>аорто–артеріїт</a:t>
            </a:r>
            <a:br>
              <a:rPr lang="uk-UA" altLang="ru-RU" sz="3600" b="1" dirty="0" smtClean="0"/>
            </a:br>
            <a:r>
              <a:rPr lang="uk-UA" altLang="ru-RU" sz="3600" b="1" dirty="0" smtClean="0"/>
              <a:t>(Хвороба </a:t>
            </a:r>
            <a:r>
              <a:rPr lang="uk-UA" altLang="ru-RU" sz="3600" b="1" dirty="0" err="1"/>
              <a:t>Такаясу</a:t>
            </a:r>
            <a:r>
              <a:rPr lang="uk-UA" altLang="ru-RU" sz="3600" b="1" dirty="0"/>
              <a:t>)</a:t>
            </a:r>
            <a:endParaRPr lang="ru-RU" alt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198004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251520" y="1700808"/>
            <a:ext cx="8640960" cy="4608512"/>
          </a:xfrm>
          <a:noFill/>
        </p:spPr>
        <p:txBody>
          <a:bodyPr/>
          <a:lstStyle/>
          <a:p>
            <a:pPr marL="271463" indent="-271463"/>
            <a:r>
              <a:rPr lang="uk-UA" altLang="ru-RU" sz="2400" dirty="0" smtClean="0"/>
              <a:t>Системне </a:t>
            </a:r>
            <a:r>
              <a:rPr lang="uk-UA" altLang="ru-RU" sz="2400" dirty="0" err="1" smtClean="0"/>
              <a:t>імунопатологічне</a:t>
            </a:r>
            <a:r>
              <a:rPr lang="uk-UA" altLang="ru-RU" sz="2400" dirty="0" smtClean="0"/>
              <a:t> </a:t>
            </a:r>
            <a:r>
              <a:rPr lang="uk-UA" altLang="ru-RU" sz="2400" dirty="0"/>
              <a:t>запальне захворювання артерій і вен, переважно дрібного і середнього діаметру, з вторинними елементами </a:t>
            </a:r>
            <a:r>
              <a:rPr lang="uk-UA" altLang="ru-RU" sz="2400" dirty="0" err="1"/>
              <a:t>аутоіммунної</a:t>
            </a:r>
            <a:r>
              <a:rPr lang="uk-UA" altLang="ru-RU" sz="2400" dirty="0"/>
              <a:t> агресії</a:t>
            </a:r>
            <a:r>
              <a:rPr lang="uk-UA" altLang="ru-RU" sz="2400" dirty="0" smtClean="0"/>
              <a:t>.</a:t>
            </a:r>
          </a:p>
          <a:p>
            <a:pPr marL="271463" indent="-271463"/>
            <a:r>
              <a:rPr lang="uk-UA" altLang="ru-RU" sz="2400" dirty="0" smtClean="0"/>
              <a:t>Особлива форма облітерації </a:t>
            </a:r>
            <a:r>
              <a:rPr lang="uk-UA" altLang="ru-RU" sz="2400" dirty="0"/>
              <a:t>артерій, </a:t>
            </a:r>
            <a:r>
              <a:rPr lang="uk-UA" altLang="ru-RU" sz="2400" dirty="0" smtClean="0"/>
              <a:t>що супроводжується мігруючим </a:t>
            </a:r>
            <a:r>
              <a:rPr lang="uk-UA" altLang="ru-RU" sz="2400" dirty="0"/>
              <a:t>тромбофлебітом поверхневих вен нижніх </a:t>
            </a:r>
            <a:r>
              <a:rPr lang="uk-UA" altLang="ru-RU" sz="2400" dirty="0" smtClean="0"/>
              <a:t>кінцівок.</a:t>
            </a:r>
          </a:p>
          <a:p>
            <a:pPr marL="271463" indent="-271463"/>
            <a:r>
              <a:rPr lang="uk-UA" altLang="ru-RU" sz="2400" dirty="0" err="1" smtClean="0"/>
              <a:t>Гістологічно</a:t>
            </a:r>
            <a:r>
              <a:rPr lang="uk-UA" altLang="ru-RU" sz="2400" dirty="0" smtClean="0"/>
              <a:t> – відмічається </a:t>
            </a:r>
            <a:r>
              <a:rPr lang="uk-UA" altLang="ru-RU" sz="2400" dirty="0"/>
              <a:t>ураження всіх шарів артеріальної стінки, а не лише </a:t>
            </a:r>
            <a:r>
              <a:rPr lang="uk-UA" altLang="ru-RU" sz="2400" dirty="0" smtClean="0"/>
              <a:t>внутрішнього.</a:t>
            </a:r>
          </a:p>
          <a:p>
            <a:pPr marL="271463" indent="-271463"/>
            <a:r>
              <a:rPr lang="ru-RU" sz="2400" dirty="0" err="1"/>
              <a:t>Хворіють</a:t>
            </a:r>
            <a:r>
              <a:rPr lang="ru-RU" sz="2400" dirty="0"/>
              <a:t> </a:t>
            </a:r>
            <a:r>
              <a:rPr lang="ru-RU" sz="2400" dirty="0" err="1"/>
              <a:t>переважно</a:t>
            </a:r>
            <a:r>
              <a:rPr lang="ru-RU" sz="2400" dirty="0"/>
              <a:t> </a:t>
            </a:r>
            <a:r>
              <a:rPr lang="ru-RU" sz="2400" dirty="0" err="1"/>
              <a:t>молоді</a:t>
            </a:r>
            <a:r>
              <a:rPr lang="ru-RU" sz="2400" dirty="0"/>
              <a:t> </a:t>
            </a:r>
            <a:r>
              <a:rPr lang="ru-RU" sz="2400" dirty="0" err="1"/>
              <a:t>чоловіки</a:t>
            </a:r>
            <a:r>
              <a:rPr lang="ru-RU" sz="2400" dirty="0"/>
              <a:t> у </a:t>
            </a:r>
            <a:r>
              <a:rPr lang="ru-RU" sz="2400" dirty="0" err="1"/>
              <a:t>віці</a:t>
            </a:r>
            <a:r>
              <a:rPr lang="ru-RU" sz="2400" dirty="0"/>
              <a:t> </a:t>
            </a:r>
            <a:r>
              <a:rPr lang="ru-RU" sz="2400" dirty="0" err="1"/>
              <a:t>близько</a:t>
            </a:r>
            <a:r>
              <a:rPr lang="ru-RU" sz="2400" dirty="0"/>
              <a:t> 30 </a:t>
            </a:r>
            <a:r>
              <a:rPr lang="ru-RU" sz="2400" dirty="0" err="1"/>
              <a:t>років</a:t>
            </a:r>
            <a:r>
              <a:rPr lang="ru-RU" sz="2400" dirty="0"/>
              <a:t>, </a:t>
            </a:r>
            <a:r>
              <a:rPr lang="ru-RU" sz="2400" dirty="0" err="1"/>
              <a:t>які</a:t>
            </a:r>
            <a:r>
              <a:rPr lang="ru-RU" sz="2400" dirty="0"/>
              <a:t>, як правило, </a:t>
            </a:r>
            <a:r>
              <a:rPr lang="ru-RU" sz="2400" dirty="0" err="1"/>
              <a:t>тривалий</a:t>
            </a:r>
            <a:r>
              <a:rPr lang="ru-RU" sz="2400" dirty="0"/>
              <a:t> час </a:t>
            </a:r>
            <a:r>
              <a:rPr lang="ru-RU" sz="2400" dirty="0" err="1"/>
              <a:t>палять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1007840"/>
          </a:xfrm>
        </p:spPr>
        <p:txBody>
          <a:bodyPr/>
          <a:lstStyle/>
          <a:p>
            <a:r>
              <a:rPr lang="uk-UA" altLang="ru-RU" sz="3600" b="1" dirty="0" err="1"/>
              <a:t>Облітеруючий</a:t>
            </a:r>
            <a:r>
              <a:rPr lang="uk-UA" altLang="ru-RU" sz="3600" b="1" dirty="0"/>
              <a:t> </a:t>
            </a:r>
            <a:r>
              <a:rPr lang="uk-UA" altLang="ru-RU" sz="3600" b="1" dirty="0" err="1" smtClean="0"/>
              <a:t>тромбангіїт</a:t>
            </a:r>
            <a:r>
              <a:rPr lang="uk-UA" altLang="ru-RU" sz="3600" b="1" dirty="0" smtClean="0"/>
              <a:t/>
            </a:r>
            <a:br>
              <a:rPr lang="uk-UA" altLang="ru-RU" sz="3600" b="1" dirty="0" smtClean="0"/>
            </a:br>
            <a:r>
              <a:rPr lang="uk-UA" altLang="ru-RU" sz="3600" b="1" dirty="0" smtClean="0"/>
              <a:t>(Хвороба </a:t>
            </a:r>
            <a:r>
              <a:rPr lang="uk-UA" altLang="ru-RU" sz="3600" b="1" dirty="0" err="1"/>
              <a:t>Вінівартера</a:t>
            </a:r>
            <a:r>
              <a:rPr lang="uk-UA" altLang="ru-RU" sz="3600" b="1" dirty="0"/>
              <a:t>-Бюргера)</a:t>
            </a:r>
            <a:endParaRPr lang="ru-RU" alt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79991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1036638"/>
          </a:xfrm>
        </p:spPr>
        <p:txBody>
          <a:bodyPr/>
          <a:lstStyle/>
          <a:p>
            <a:pPr algn="ctr"/>
            <a:r>
              <a:rPr lang="uk-UA" altLang="ru-RU" sz="2800">
                <a:solidFill>
                  <a:schemeClr val="accent2"/>
                </a:solidFill>
              </a:rPr>
              <a:t>Класифікація </a:t>
            </a:r>
            <a:r>
              <a:rPr lang="ru-RU" altLang="ru-RU" sz="2800">
                <a:solidFill>
                  <a:schemeClr val="accent2"/>
                </a:solidFill>
              </a:rPr>
              <a:t>R</a:t>
            </a:r>
            <a:r>
              <a:rPr lang="uk-UA" altLang="ru-RU" sz="2800">
                <a:solidFill>
                  <a:schemeClr val="accent2"/>
                </a:solidFill>
              </a:rPr>
              <a:t>.</a:t>
            </a:r>
            <a:r>
              <a:rPr lang="ru-RU" altLang="ru-RU" sz="2800">
                <a:solidFill>
                  <a:schemeClr val="accent2"/>
                </a:solidFill>
              </a:rPr>
              <a:t>Fontain</a:t>
            </a:r>
            <a:r>
              <a:rPr lang="uk-UA" altLang="ru-RU" sz="2800">
                <a:solidFill>
                  <a:schemeClr val="accent2"/>
                </a:solidFill>
              </a:rPr>
              <a:t> </a:t>
            </a:r>
            <a:r>
              <a:rPr lang="ru-RU" altLang="ru-RU" sz="2800">
                <a:solidFill>
                  <a:schemeClr val="accent2"/>
                </a:solidFill>
              </a:rPr>
              <a:t>et</a:t>
            </a:r>
            <a:r>
              <a:rPr lang="uk-UA" altLang="ru-RU" sz="2800">
                <a:solidFill>
                  <a:schemeClr val="accent2"/>
                </a:solidFill>
              </a:rPr>
              <a:t>.</a:t>
            </a:r>
            <a:r>
              <a:rPr lang="ru-RU" altLang="ru-RU" sz="2800">
                <a:solidFill>
                  <a:schemeClr val="accent2"/>
                </a:solidFill>
              </a:rPr>
              <a:t>all</a:t>
            </a:r>
            <a:r>
              <a:rPr lang="uk-UA" altLang="ru-RU" sz="2800">
                <a:solidFill>
                  <a:schemeClr val="accent2"/>
                </a:solidFill>
              </a:rPr>
              <a:t>.(1968) у модифікації В.С.Савельева із співавторами</a:t>
            </a:r>
            <a:endParaRPr lang="ru-RU" altLang="ru-RU" sz="2400" b="1">
              <a:solidFill>
                <a:schemeClr val="accent2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341438"/>
            <a:ext cx="8001000" cy="5183187"/>
          </a:xfrm>
          <a:solidFill>
            <a:schemeClr val="bg2"/>
          </a:solidFill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600"/>
              <a:t>1 — болі в ногах з'являються лише після тривалої (більш 1000м) ходьби;</a:t>
            </a:r>
          </a:p>
          <a:p>
            <a:pPr>
              <a:lnSpc>
                <a:spcPct val="80000"/>
              </a:lnSpc>
            </a:pPr>
            <a:r>
              <a:rPr lang="ru-RU" altLang="ru-RU" sz="2600"/>
              <a:t>2а — болі виникають після проходження відстані в діапазоні 200-1000м;</a:t>
            </a:r>
          </a:p>
          <a:p>
            <a:pPr>
              <a:lnSpc>
                <a:spcPct val="80000"/>
              </a:lnSpc>
            </a:pPr>
            <a:r>
              <a:rPr lang="ru-RU" altLang="ru-RU" sz="2600"/>
              <a:t>2б — безболюча ходьба складає менш 200м;</a:t>
            </a:r>
          </a:p>
          <a:p>
            <a:pPr>
              <a:lnSpc>
                <a:spcPct val="80000"/>
              </a:lnSpc>
            </a:pPr>
            <a:r>
              <a:rPr lang="ru-RU" altLang="ru-RU" sz="2600"/>
              <a:t>3а — виникнення «болів спокою», що з'являються в горизонтальному положенні;</a:t>
            </a:r>
          </a:p>
          <a:p>
            <a:pPr>
              <a:lnSpc>
                <a:spcPct val="80000"/>
              </a:lnSpc>
            </a:pPr>
            <a:r>
              <a:rPr lang="ru-RU" altLang="ru-RU" sz="2600"/>
              <a:t>3б — часті «болі спокою», що вимушують опускати ногу більш 3-4раз за ніч;</a:t>
            </a:r>
          </a:p>
          <a:p>
            <a:pPr>
              <a:lnSpc>
                <a:spcPct val="80000"/>
              </a:lnSpc>
            </a:pPr>
            <a:r>
              <a:rPr lang="ru-RU" altLang="ru-RU" sz="2600"/>
              <a:t>4а — поява некротичних змін пальців стопи;</a:t>
            </a:r>
          </a:p>
          <a:p>
            <a:pPr>
              <a:lnSpc>
                <a:spcPct val="80000"/>
              </a:lnSpc>
            </a:pPr>
            <a:r>
              <a:rPr lang="ru-RU" altLang="ru-RU" sz="2600"/>
              <a:t>4б — гангрена стопи або гомілки.</a:t>
            </a:r>
          </a:p>
          <a:p>
            <a:pPr>
              <a:lnSpc>
                <a:spcPct val="80000"/>
              </a:lnSpc>
            </a:pPr>
            <a:endParaRPr lang="ru-RU" altLang="ru-RU" sz="2600"/>
          </a:p>
        </p:txBody>
      </p:sp>
    </p:spTree>
    <p:extLst>
      <p:ext uri="{BB962C8B-B14F-4D97-AF65-F5344CB8AC3E}">
        <p14:creationId xmlns:p14="http://schemas.microsoft.com/office/powerpoint/2010/main" xmlns="" val="36097820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566738" y="549275"/>
            <a:ext cx="3924300" cy="5975350"/>
          </a:xfrm>
          <a:solidFill>
            <a:schemeClr val="tx2"/>
          </a:solidFill>
        </p:spPr>
        <p:txBody>
          <a:bodyPr/>
          <a:lstStyle/>
          <a:p>
            <a:r>
              <a:rPr lang="uk-UA" altLang="ru-RU" sz="2600">
                <a:solidFill>
                  <a:srgbClr val="FFFF99"/>
                </a:solidFill>
              </a:rPr>
              <a:t>За рівнем оклюзії: –біфуркація аорти (с-м Ляриша);</a:t>
            </a:r>
          </a:p>
          <a:p>
            <a:r>
              <a:rPr lang="uk-UA" altLang="ru-RU" sz="2600">
                <a:solidFill>
                  <a:srgbClr val="FFFF99"/>
                </a:solidFill>
              </a:rPr>
              <a:t>Здухвинно-стегновий сегмент;</a:t>
            </a:r>
          </a:p>
          <a:p>
            <a:r>
              <a:rPr lang="uk-UA" altLang="ru-RU" sz="2600">
                <a:solidFill>
                  <a:srgbClr val="FFFF99"/>
                </a:solidFill>
              </a:rPr>
              <a:t>Стегно-підколінний сегмент;</a:t>
            </a:r>
          </a:p>
          <a:p>
            <a:r>
              <a:rPr lang="uk-UA" altLang="ru-RU" sz="2600">
                <a:solidFill>
                  <a:srgbClr val="FFFF99"/>
                </a:solidFill>
              </a:rPr>
              <a:t>Підколінно-гомілковий сегмент (дистальний)</a:t>
            </a:r>
          </a:p>
          <a:p>
            <a:endParaRPr lang="ru-RU" altLang="ru-RU" sz="2600">
              <a:solidFill>
                <a:srgbClr val="FFFF99"/>
              </a:solidFill>
            </a:endParaRPr>
          </a:p>
        </p:txBody>
      </p:sp>
      <p:sp>
        <p:nvSpPr>
          <p:cNvPr id="17418" name="Rectangle 10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endParaRPr lang="ru-RU" altLang="ru-RU" sz="2600"/>
          </a:p>
        </p:txBody>
      </p:sp>
      <p:pic>
        <p:nvPicPr>
          <p:cNvPr id="17419" name="il_fi" descr="731"/>
          <p:cNvPicPr>
            <a:picLocks noGrp="1" noChangeAspect="1" noChangeArrowheads="1"/>
          </p:cNvPicPr>
          <p:nvPr>
            <p:ph type="title"/>
          </p:nvPr>
        </p:nvPicPr>
        <p:blipFill>
          <a:blip r:embed="rId2" cstate="print">
            <a:lum contrast="1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872" r="-934"/>
          <a:stretch>
            <a:fillRect/>
          </a:stretch>
        </p:blipFill>
        <p:spPr>
          <a:xfrm>
            <a:off x="4787900" y="836613"/>
            <a:ext cx="3744913" cy="4897437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28616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892175"/>
          </a:xfrm>
        </p:spPr>
        <p:txBody>
          <a:bodyPr/>
          <a:lstStyle/>
          <a:p>
            <a:pPr algn="ctr"/>
            <a:r>
              <a:rPr lang="uk-UA" altLang="ru-RU">
                <a:solidFill>
                  <a:schemeClr val="accent2"/>
                </a:solidFill>
              </a:rPr>
              <a:t>Діагностика</a:t>
            </a:r>
            <a:endParaRPr lang="ru-RU" altLang="ru-RU">
              <a:solidFill>
                <a:schemeClr val="accent2"/>
              </a:solidFill>
            </a:endParaRPr>
          </a:p>
        </p:txBody>
      </p:sp>
      <p:sp>
        <p:nvSpPr>
          <p:cNvPr id="20484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566738" y="1196975"/>
            <a:ext cx="3933825" cy="5327650"/>
          </a:xfrm>
          <a:solidFill>
            <a:srgbClr val="F8A6EE"/>
          </a:solidFill>
        </p:spPr>
        <p:txBody>
          <a:bodyPr/>
          <a:lstStyle/>
          <a:p>
            <a:r>
              <a:rPr lang="uk-UA" altLang="ru-RU" sz="2600"/>
              <a:t>Збір скарг.</a:t>
            </a:r>
          </a:p>
          <a:p>
            <a:r>
              <a:rPr lang="uk-UA" altLang="ru-RU" sz="2600"/>
              <a:t>Огляд кінцівки.</a:t>
            </a:r>
          </a:p>
          <a:p>
            <a:r>
              <a:rPr lang="uk-UA" altLang="ru-RU" sz="2600"/>
              <a:t>Визначення пульсації на магістральних артеріях кінцівки.</a:t>
            </a:r>
          </a:p>
          <a:p>
            <a:r>
              <a:rPr lang="uk-UA" altLang="ru-RU" sz="2600"/>
              <a:t>Термографія.</a:t>
            </a:r>
          </a:p>
          <a:p>
            <a:r>
              <a:rPr lang="uk-UA" altLang="ru-RU" sz="2600"/>
              <a:t>Ультразвукове дослідження.</a:t>
            </a:r>
          </a:p>
          <a:p>
            <a:r>
              <a:rPr lang="uk-UA" altLang="ru-RU" sz="2600"/>
              <a:t>Ангіографія.</a:t>
            </a:r>
          </a:p>
          <a:p>
            <a:r>
              <a:rPr lang="uk-UA" altLang="ru-RU" sz="2600"/>
              <a:t>Комп'ютерна томографія</a:t>
            </a:r>
            <a:endParaRPr lang="ru-RU" altLang="ru-RU" sz="2600"/>
          </a:p>
        </p:txBody>
      </p:sp>
      <p:pic>
        <p:nvPicPr>
          <p:cNvPr id="20485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1743922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333375"/>
            <a:ext cx="8001000" cy="863600"/>
          </a:xfrm>
        </p:spPr>
        <p:txBody>
          <a:bodyPr/>
          <a:lstStyle/>
          <a:p>
            <a:pPr algn="ctr"/>
            <a:r>
              <a:rPr lang="uk-UA" altLang="ru-RU" sz="3200">
                <a:solidFill>
                  <a:schemeClr val="accent2"/>
                </a:solidFill>
              </a:rPr>
              <a:t>Основні симптоми облітеруючого атеросклерозу</a:t>
            </a:r>
            <a:endParaRPr lang="ru-RU" altLang="ru-RU" sz="3200">
              <a:solidFill>
                <a:schemeClr val="accent2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412875"/>
            <a:ext cx="8001000" cy="51847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000">
                <a:solidFill>
                  <a:schemeClr val="folHlink"/>
                </a:solidFill>
              </a:rPr>
              <a:t>Болі або відчуття втоми в м'язах ніг при ходьбі (як правило, в литкових м'язах) – цей симптом є одним з ранніх ознак атеросклерозу судин ніг (переміжна кульгавість)</a:t>
            </a:r>
            <a:r>
              <a:rPr lang="en-US" altLang="ru-RU" sz="2000">
                <a:solidFill>
                  <a:schemeClr val="folHlink"/>
                </a:solidFill>
              </a:rPr>
              <a:t>.</a:t>
            </a:r>
            <a:endParaRPr lang="ru-RU" altLang="ru-RU" sz="2000">
              <a:solidFill>
                <a:schemeClr val="folHlink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000">
                <a:solidFill>
                  <a:schemeClr val="folHlink"/>
                </a:solidFill>
              </a:rPr>
              <a:t>Незвичне відчуття мерзлякуватості і оніміння в стопі, що посилюється при фізичному навантаженні (ходьба, під'їм по сходах)</a:t>
            </a:r>
            <a:r>
              <a:rPr lang="en-US" altLang="ru-RU" sz="2000">
                <a:solidFill>
                  <a:schemeClr val="folHlink"/>
                </a:solidFill>
              </a:rPr>
              <a:t>.</a:t>
            </a:r>
            <a:endParaRPr lang="ru-RU" altLang="ru-RU" sz="2000">
              <a:solidFill>
                <a:schemeClr val="folHlink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000">
                <a:solidFill>
                  <a:schemeClr val="folHlink"/>
                </a:solidFill>
              </a:rPr>
              <a:t>Різниця в температурі шкіри між кінцівками (страждаюча нога прохолодніша, ніж здорова)</a:t>
            </a:r>
            <a:r>
              <a:rPr lang="en-US" altLang="ru-RU" sz="2000">
                <a:solidFill>
                  <a:schemeClr val="folHlink"/>
                </a:solidFill>
              </a:rPr>
              <a:t>.</a:t>
            </a:r>
            <a:endParaRPr lang="ru-RU" altLang="ru-RU" sz="2000">
              <a:solidFill>
                <a:schemeClr val="folHlink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000">
                <a:solidFill>
                  <a:schemeClr val="folHlink"/>
                </a:solidFill>
              </a:rPr>
              <a:t>Болі в нозі в стані спокою, що позбавляють пацієнта сну</a:t>
            </a:r>
            <a:r>
              <a:rPr lang="en-US" altLang="ru-RU" sz="2000">
                <a:solidFill>
                  <a:schemeClr val="folHlink"/>
                </a:solidFill>
              </a:rPr>
              <a:t>.</a:t>
            </a:r>
            <a:endParaRPr lang="ru-RU" altLang="ru-RU" sz="2000">
              <a:solidFill>
                <a:schemeClr val="folHlink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000">
                <a:solidFill>
                  <a:schemeClr val="folHlink"/>
                </a:solidFill>
              </a:rPr>
              <a:t>Наявність ранки, що не гоїться, або трофічної виразки, зазвичай розташованої в </a:t>
            </a:r>
            <a:r>
              <a:rPr lang="uk-UA" altLang="ru-RU" sz="2000">
                <a:solidFill>
                  <a:schemeClr val="folHlink"/>
                </a:solidFill>
              </a:rPr>
              <a:t>ділянці</a:t>
            </a:r>
            <a:r>
              <a:rPr lang="ru-RU" altLang="ru-RU" sz="2000">
                <a:solidFill>
                  <a:schemeClr val="folHlink"/>
                </a:solidFill>
              </a:rPr>
              <a:t> стопи або нижньої третини гомілки.</a:t>
            </a:r>
          </a:p>
          <a:p>
            <a:pPr>
              <a:lnSpc>
                <a:spcPct val="80000"/>
              </a:lnSpc>
            </a:pPr>
            <a:r>
              <a:rPr lang="ru-RU" altLang="ru-RU" sz="2000">
                <a:solidFill>
                  <a:schemeClr val="folHlink"/>
                </a:solidFill>
              </a:rPr>
              <a:t>Потемніння шкіри, часто у вигляді темно-бурого або чорного некрозу пальців стопи (гангрена).</a:t>
            </a:r>
          </a:p>
          <a:p>
            <a:pPr>
              <a:lnSpc>
                <a:spcPct val="80000"/>
              </a:lnSpc>
            </a:pPr>
            <a:r>
              <a:rPr lang="uk-UA" altLang="ru-RU" sz="2000">
                <a:solidFill>
                  <a:schemeClr val="folHlink"/>
                </a:solidFill>
              </a:rPr>
              <a:t>Зменшення волосяного покрова, блідість і сухість шкірних покривів, деформація нігтьових пластин, гіперкератоз.</a:t>
            </a:r>
            <a:r>
              <a:rPr lang="uk-UA" altLang="ru-RU" sz="2200"/>
              <a:t> </a:t>
            </a:r>
            <a:endParaRPr lang="ru-RU" altLang="ru-RU" sz="1500"/>
          </a:p>
          <a:p>
            <a:pPr>
              <a:lnSpc>
                <a:spcPct val="80000"/>
              </a:lnSpc>
            </a:pPr>
            <a:endParaRPr lang="ru-RU" altLang="ru-RU" sz="1500"/>
          </a:p>
        </p:txBody>
      </p:sp>
    </p:spTree>
    <p:extLst>
      <p:ext uri="{BB962C8B-B14F-4D97-AF65-F5344CB8AC3E}">
        <p14:creationId xmlns:p14="http://schemas.microsoft.com/office/powerpoint/2010/main" xmlns="" val="45619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600" dirty="0"/>
              <a:t>- проба </a:t>
            </a:r>
            <a:r>
              <a:rPr lang="ru-RU" sz="1600" dirty="0" err="1"/>
              <a:t>Оппеля</a:t>
            </a:r>
            <a:r>
              <a:rPr lang="ru-RU" sz="1600" dirty="0"/>
              <a:t>: больной в положении лежа на спине, поднимает ноги на 40-50 см вверх и опускает вниз через 3-5 минут - на стороне поражения цианотично-бледная окраска кожных покровов; - проба </a:t>
            </a:r>
            <a:r>
              <a:rPr lang="ru-RU" sz="1600" dirty="0" err="1"/>
              <a:t>Самуэльса</a:t>
            </a:r>
            <a:r>
              <a:rPr lang="ru-RU" sz="1600" dirty="0"/>
              <a:t>: больной, в положении лежа на спине, поднимает ноги под углом 45 градусов вверх, производит быстрое сгибание и </a:t>
            </a:r>
            <a:r>
              <a:rPr lang="ru-RU" sz="1600" dirty="0" err="1"/>
              <a:t>разги</a:t>
            </a:r>
            <a:r>
              <a:rPr lang="ru-RU" sz="1600" dirty="0"/>
              <a:t>- </a:t>
            </a:r>
            <a:r>
              <a:rPr lang="ru-RU" sz="1600" dirty="0" err="1"/>
              <a:t>бание</a:t>
            </a:r>
            <a:r>
              <a:rPr lang="ru-RU" sz="1600" dirty="0"/>
              <a:t> стопы и через 5-10 секунд - на стороне поражения происходит рез- кое побледнение кожных покровов; - проба </a:t>
            </a:r>
            <a:r>
              <a:rPr lang="ru-RU" sz="1600" dirty="0" err="1"/>
              <a:t>Голдфламма</a:t>
            </a:r>
            <a:r>
              <a:rPr lang="ru-RU" sz="1600" dirty="0"/>
              <a:t>: больной, в положении лежа на спине, поднимает ноги под углом 45 градусов вверх, производит быстрое сгибание и </a:t>
            </a:r>
            <a:r>
              <a:rPr lang="ru-RU" sz="1600" dirty="0" err="1"/>
              <a:t>разги</a:t>
            </a:r>
            <a:r>
              <a:rPr lang="ru-RU" sz="1600" dirty="0"/>
              <a:t>- </a:t>
            </a:r>
            <a:r>
              <a:rPr lang="ru-RU" sz="1600" dirty="0" err="1"/>
              <a:t>бание</a:t>
            </a:r>
            <a:r>
              <a:rPr lang="ru-RU" sz="1600" dirty="0"/>
              <a:t> стопы и через 5-10 секунд - на стороне поражения ощущение боли в стопе; - проба Бурденко: появление мраморной окраски кожи на </a:t>
            </a:r>
            <a:r>
              <a:rPr lang="ru-RU" sz="1600" dirty="0" err="1"/>
              <a:t>подошвен</a:t>
            </a:r>
            <a:r>
              <a:rPr lang="ru-RU" sz="1600" dirty="0"/>
              <a:t>- ной поверхности стопы больного при сгибании им конечности в коленном суставе; - коленный феномен </a:t>
            </a:r>
            <a:r>
              <a:rPr lang="ru-RU" sz="1600" dirty="0" err="1"/>
              <a:t>Пальченкова</a:t>
            </a:r>
            <a:r>
              <a:rPr lang="ru-RU" sz="1600" dirty="0"/>
              <a:t>: больной, в положении сидя нога на ногу, через 5-10 секунд - на стороне поражения развивается парестезия, побледнение кожных покровов и ощущение боли. - проба на реактивную гиперемию, проба Шамова, </a:t>
            </a:r>
            <a:r>
              <a:rPr lang="ru-RU" sz="1600" dirty="0" err="1"/>
              <a:t>Ситенко</a:t>
            </a:r>
            <a:r>
              <a:rPr lang="ru-RU" sz="1600" dirty="0"/>
              <a:t>: </a:t>
            </a:r>
            <a:r>
              <a:rPr lang="ru-RU" sz="1600" dirty="0" err="1"/>
              <a:t>появле</a:t>
            </a:r>
            <a:r>
              <a:rPr lang="ru-RU" sz="1600" dirty="0"/>
              <a:t>- </a:t>
            </a:r>
            <a:r>
              <a:rPr lang="ru-RU" sz="1600" dirty="0" err="1"/>
              <a:t>ние</a:t>
            </a:r>
            <a:r>
              <a:rPr lang="ru-RU" sz="1600" dirty="0"/>
              <a:t> ярко розовой окраски кожи на пальцах стопы и кисти после 5 минут- ной компрессии бедра или плеча пневматической манжеткой. В норме обычная окраска кожных покровов восстанавливается через 20-30 секунд после прекращения компрессии манжеткой, при наличии поражения сосу- </a:t>
            </a:r>
            <a:r>
              <a:rPr lang="ru-RU" sz="1600" dirty="0" err="1"/>
              <a:t>дов</a:t>
            </a:r>
            <a:r>
              <a:rPr lang="ru-RU" sz="1600" dirty="0"/>
              <a:t> - окраска восстанавливается позже. </a:t>
            </a:r>
          </a:p>
        </p:txBody>
      </p:sp>
    </p:spTree>
    <p:extLst>
      <p:ext uri="{BB962C8B-B14F-4D97-AF65-F5344CB8AC3E}">
        <p14:creationId xmlns:p14="http://schemas.microsoft.com/office/powerpoint/2010/main" xmlns="" val="3221277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460375"/>
          </a:xfrm>
        </p:spPr>
        <p:txBody>
          <a:bodyPr/>
          <a:lstStyle/>
          <a:p>
            <a:pPr algn="ctr"/>
            <a:r>
              <a:rPr lang="uk-UA" altLang="ru-RU" sz="3400">
                <a:solidFill>
                  <a:schemeClr val="accent2"/>
                </a:solidFill>
              </a:rPr>
              <a:t>Огляд кінцівки</a:t>
            </a:r>
            <a:endParaRPr lang="ru-RU" altLang="ru-RU" sz="3400">
              <a:solidFill>
                <a:schemeClr val="accent2"/>
              </a:solidFill>
            </a:endParaRPr>
          </a:p>
        </p:txBody>
      </p:sp>
      <p:pic>
        <p:nvPicPr>
          <p:cNvPr id="24580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419475" y="3933825"/>
            <a:ext cx="2857500" cy="20875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581" name="Picture 5" descr="&amp;Gcy;&amp;acy;&amp;ncy;&amp;gcy;&amp;rcy;&amp;iecy;&amp;ncy;&amp;acy; &amp;ncy;&amp;icy;&amp;zhcy;&amp;ncy;&amp;icy;&amp;khcy; &amp;kcy;&amp;ocy;&amp;ncy;&amp;iecy;&amp;chcy;&amp;ncy;&amp;ocy;&amp;scy;&amp;tcy;&amp;iecy;&amp;jcy; &amp;vcy;&amp;scy;&amp;lcy;&amp;iecy;&amp;dcy;&amp;scy;&amp;tcy;&amp;vcy;&amp;icy;&amp;iecy; &amp;acy;&amp;tcy;&amp;iecy;&amp;rcy;&amp;ocy;&amp;scy;&amp;kcy;&amp;lcy;&amp;iecy;&amp;rcy;&amp;ocy;&amp;tcy;&amp;icy;&amp;chcy;&amp;iecy;&amp;scy;&amp;kcy;&amp;ocy;&amp;gcy;&amp;ocy; &amp;pcy;&amp;ocy;&amp;rcy;&amp;acy;&amp;zhcy;&amp;iecy;&amp;ncy;&amp;icy;&amp;yacy; &amp;acy;&amp;rcy;&amp;tcy;&amp;iecy;&amp;rcy;&amp;icy;&amp;jcy; &amp;ncy;&amp;icy;&amp;zhcy;&amp;ncy;&amp;icy;&amp;khcy; &amp;kcy;&amp;ocy;&amp;ncy;&amp;iecy;&amp;chcy;&amp;ncy;&amp;ocy;&amp;scy;&amp;tcy;&amp;iecy;&amp;jcy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938" y="1773238"/>
            <a:ext cx="5040312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188" y="3860800"/>
            <a:ext cx="2657475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8738" y="3860800"/>
            <a:ext cx="2735262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759" b="43869"/>
          <a:stretch>
            <a:fillRect/>
          </a:stretch>
        </p:blipFill>
        <p:spPr bwMode="auto">
          <a:xfrm>
            <a:off x="611188" y="1700213"/>
            <a:ext cx="2952750" cy="215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07323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676275"/>
          </a:xfrm>
        </p:spPr>
        <p:txBody>
          <a:bodyPr/>
          <a:lstStyle/>
          <a:p>
            <a:r>
              <a:rPr lang="uk-UA" altLang="ru-RU" sz="3400">
                <a:solidFill>
                  <a:schemeClr val="hlink"/>
                </a:solidFill>
              </a:rPr>
              <a:t>Визначення пульсації на артеріях</a:t>
            </a:r>
            <a:endParaRPr lang="ru-RU" altLang="ru-RU" sz="3400">
              <a:solidFill>
                <a:schemeClr val="hlink"/>
              </a:solidFill>
            </a:endParaRPr>
          </a:p>
        </p:txBody>
      </p:sp>
      <p:pic>
        <p:nvPicPr>
          <p:cNvPr id="23556" name="il_fi" descr="73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lum contrast="1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872" r="-934"/>
          <a:stretch>
            <a:fillRect/>
          </a:stretch>
        </p:blipFill>
        <p:spPr>
          <a:xfrm>
            <a:off x="2484438" y="1268413"/>
            <a:ext cx="4248150" cy="540067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57" name="Line 5"/>
          <p:cNvSpPr>
            <a:spLocks noChangeShapeType="1"/>
          </p:cNvSpPr>
          <p:nvPr/>
        </p:nvSpPr>
        <p:spPr bwMode="auto">
          <a:xfrm flipV="1">
            <a:off x="3563938" y="2060575"/>
            <a:ext cx="863600" cy="1444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auto">
          <a:xfrm flipV="1">
            <a:off x="3779838" y="4005263"/>
            <a:ext cx="647700" cy="714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 flipH="1">
            <a:off x="4572000" y="5805488"/>
            <a:ext cx="3603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15930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531813"/>
          </a:xfrm>
        </p:spPr>
        <p:txBody>
          <a:bodyPr/>
          <a:lstStyle/>
          <a:p>
            <a:pPr algn="ctr"/>
            <a:r>
              <a:rPr lang="uk-UA" altLang="ru-RU" sz="3400">
                <a:solidFill>
                  <a:schemeClr val="accent2"/>
                </a:solidFill>
              </a:rPr>
              <a:t>Ультразвукове дослідження</a:t>
            </a:r>
            <a:endParaRPr lang="ru-RU" altLang="ru-RU" sz="3400">
              <a:solidFill>
                <a:schemeClr val="accent2"/>
              </a:solidFill>
            </a:endParaRPr>
          </a:p>
        </p:txBody>
      </p:sp>
      <p:pic>
        <p:nvPicPr>
          <p:cNvPr id="2560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042988" y="1557338"/>
            <a:ext cx="3081337" cy="2052637"/>
          </a:xfrm>
          <a:noFill/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557338"/>
            <a:ext cx="2808287" cy="20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450" y="4005263"/>
            <a:ext cx="3556000" cy="230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5" cstate="print">
            <a:lum contrast="24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254" b="9091"/>
          <a:stretch>
            <a:fillRect/>
          </a:stretch>
        </p:blipFill>
        <p:spPr bwMode="auto">
          <a:xfrm>
            <a:off x="5076825" y="4076700"/>
            <a:ext cx="3167063" cy="215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970818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747713"/>
          </a:xfrm>
        </p:spPr>
        <p:txBody>
          <a:bodyPr/>
          <a:lstStyle/>
          <a:p>
            <a:pPr algn="ctr"/>
            <a:r>
              <a:rPr lang="uk-UA" altLang="ru-RU">
                <a:solidFill>
                  <a:schemeClr val="accent2"/>
                </a:solidFill>
              </a:rPr>
              <a:t>Внутришньосудинне УЗД</a:t>
            </a:r>
            <a:endParaRPr lang="ru-RU" altLang="ru-RU">
              <a:solidFill>
                <a:schemeClr val="accent2"/>
              </a:solidFill>
            </a:endParaRPr>
          </a:p>
        </p:txBody>
      </p:sp>
      <p:pic>
        <p:nvPicPr>
          <p:cNvPr id="2662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258888" y="1052513"/>
            <a:ext cx="6913562" cy="5589587"/>
          </a:xfrm>
        </p:spPr>
      </p:pic>
    </p:spTree>
    <p:extLst>
      <p:ext uri="{BB962C8B-B14F-4D97-AF65-F5344CB8AC3E}">
        <p14:creationId xmlns:p14="http://schemas.microsoft.com/office/powerpoint/2010/main" xmlns="" val="4850217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676275"/>
          </a:xfrm>
        </p:spPr>
        <p:txBody>
          <a:bodyPr/>
          <a:lstStyle/>
          <a:p>
            <a:pPr algn="ctr"/>
            <a:r>
              <a:rPr lang="uk-UA" altLang="ru-RU">
                <a:solidFill>
                  <a:schemeClr val="accent2"/>
                </a:solidFill>
              </a:rPr>
              <a:t>Термографія</a:t>
            </a:r>
            <a:endParaRPr lang="ru-RU" altLang="ru-RU">
              <a:solidFill>
                <a:schemeClr val="accent2"/>
              </a:solidFill>
            </a:endParaRPr>
          </a:p>
        </p:txBody>
      </p:sp>
      <p:pic>
        <p:nvPicPr>
          <p:cNvPr id="28676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lum contras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100" t="10706" r="899" b="27832"/>
          <a:stretch>
            <a:fillRect/>
          </a:stretch>
        </p:blipFill>
        <p:spPr>
          <a:xfrm>
            <a:off x="611188" y="2205038"/>
            <a:ext cx="3810000" cy="223202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3" cstate="print">
            <a:lum contrast="36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420938"/>
            <a:ext cx="4176712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914123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603250"/>
          </a:xfrm>
        </p:spPr>
        <p:txBody>
          <a:bodyPr/>
          <a:lstStyle/>
          <a:p>
            <a:pPr algn="ctr"/>
            <a:r>
              <a:rPr lang="uk-UA" altLang="ru-RU" sz="3400"/>
              <a:t>Ангіографічне дослідження</a:t>
            </a:r>
            <a:endParaRPr lang="ru-RU" altLang="ru-RU" sz="3400"/>
          </a:p>
        </p:txBody>
      </p:sp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750" y="1773238"/>
            <a:ext cx="3152775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25" y="2781300"/>
            <a:ext cx="2543175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9" name="Picture 1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4" cstate="print">
            <a:lum contrast="36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851275" y="2349500"/>
            <a:ext cx="2952750" cy="2735263"/>
          </a:xfrm>
          <a:noFill/>
        </p:spPr>
      </p:pic>
    </p:spTree>
    <p:extLst>
      <p:ext uri="{BB962C8B-B14F-4D97-AF65-F5344CB8AC3E}">
        <p14:creationId xmlns:p14="http://schemas.microsoft.com/office/powerpoint/2010/main" xmlns="" val="11992261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001000" cy="1216025"/>
          </a:xfrm>
        </p:spPr>
        <p:txBody>
          <a:bodyPr/>
          <a:lstStyle/>
          <a:p>
            <a:pPr algn="ctr"/>
            <a:r>
              <a:rPr lang="uk-UA" altLang="ru-RU" sz="2900">
                <a:solidFill>
                  <a:srgbClr val="FF0000"/>
                </a:solidFill>
              </a:rPr>
              <a:t>Комп'ютерна</a:t>
            </a:r>
            <a:r>
              <a:rPr lang="uk-UA" altLang="ru-RU" sz="2900">
                <a:solidFill>
                  <a:srgbClr val="FF0000"/>
                </a:solidFill>
                <a:cs typeface="Tahoma" panose="020B0604030504040204" pitchFamily="34" charset="0"/>
              </a:rPr>
              <a:t> мультиспіральна томографія із кольоровим картуванням.</a:t>
            </a:r>
            <a:endParaRPr lang="ru-RU" altLang="ru-RU" sz="2900">
              <a:solidFill>
                <a:srgbClr val="FF0000"/>
              </a:solidFill>
              <a:cs typeface="Tahoma" panose="020B0604030504040204" pitchFamily="34" charset="0"/>
            </a:endParaRPr>
          </a:p>
        </p:txBody>
      </p:sp>
      <p:pic>
        <p:nvPicPr>
          <p:cNvPr id="2969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519" t="-2364" r="20970"/>
          <a:stretch>
            <a:fillRect/>
          </a:stretch>
        </p:blipFill>
        <p:spPr>
          <a:xfrm>
            <a:off x="5867400" y="1557338"/>
            <a:ext cx="2592388" cy="3241675"/>
          </a:xfrm>
          <a:noFill/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975" y="2924175"/>
            <a:ext cx="1944688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73238"/>
            <a:ext cx="2519362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7" descr="abdominal_aneurys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6100" y="3213100"/>
            <a:ext cx="1946275" cy="251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82385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333375"/>
            <a:ext cx="8001000" cy="1079500"/>
          </a:xfrm>
          <a:solidFill>
            <a:schemeClr val="bg2"/>
          </a:solidFill>
        </p:spPr>
        <p:txBody>
          <a:bodyPr/>
          <a:lstStyle/>
          <a:p>
            <a:pPr algn="ctr"/>
            <a:r>
              <a:rPr lang="uk-UA" altLang="ru-RU" sz="2400">
                <a:solidFill>
                  <a:schemeClr val="accent2"/>
                </a:solidFill>
              </a:rPr>
              <a:t>Стратегічний підхід до лікування хворих на хронічну артеріальну недостатність нижніх кінцівок</a:t>
            </a:r>
            <a:endParaRPr lang="ru-RU" altLang="ru-RU" sz="2400">
              <a:solidFill>
                <a:schemeClr val="accent2"/>
              </a:solidFill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8A6EE"/>
          </a:solidFill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altLang="ru-RU" sz="1900"/>
              <a:t>1) консервативному лікуванню підлягають абсолютно всі ці хворі незалежно від стадії захворювання (показання до оперативного лікування визначається стадією захворювання, протяжністю оклюзії судини, станом периферійного кровообігу)</a:t>
            </a:r>
          </a:p>
          <a:p>
            <a:pPr>
              <a:lnSpc>
                <a:spcPct val="80000"/>
              </a:lnSpc>
            </a:pPr>
            <a:r>
              <a:rPr lang="uk-UA" altLang="ru-RU" sz="1900"/>
              <a:t>    2) основною складовою даної програми є лікування, що проводиться амбулаторно;</a:t>
            </a:r>
          </a:p>
          <a:p>
            <a:pPr>
              <a:lnSpc>
                <a:spcPct val="80000"/>
              </a:lnSpc>
            </a:pPr>
            <a:r>
              <a:rPr lang="uk-UA" altLang="ru-RU" sz="1900"/>
              <a:t>    3) лікування має бути комплексним, що потенціюючи клінічний ефект кожного компонента лікувальної програми, сприяє поліпшенню стану хворих;</a:t>
            </a:r>
          </a:p>
          <a:p>
            <a:pPr>
              <a:lnSpc>
                <a:spcPct val="80000"/>
              </a:lnSpc>
            </a:pPr>
            <a:r>
              <a:rPr lang="uk-UA" altLang="ru-RU" sz="1900"/>
              <a:t>    4) лікування має бути безперервним (довічним) в цілому, але з можливістю чергування окремих препаратів в рамках кожного напряму лікувальної програми;</a:t>
            </a:r>
          </a:p>
          <a:p>
            <a:pPr>
              <a:lnSpc>
                <a:spcPct val="80000"/>
              </a:lnSpc>
            </a:pPr>
            <a:r>
              <a:rPr lang="uk-UA" altLang="ru-RU" sz="1900"/>
              <a:t>    5) стаціонарне лікування є доповненням до лікувальної програми, що виконується амбулаторно і повинно проводитися за наявності відповідних показань </a:t>
            </a:r>
            <a:endParaRPr lang="ru-RU" altLang="ru-RU" sz="1900"/>
          </a:p>
        </p:txBody>
      </p:sp>
    </p:spTree>
    <p:extLst>
      <p:ext uri="{BB962C8B-B14F-4D97-AF65-F5344CB8AC3E}">
        <p14:creationId xmlns:p14="http://schemas.microsoft.com/office/powerpoint/2010/main" xmlns="" val="248015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333375"/>
            <a:ext cx="8035925" cy="863600"/>
          </a:xfrm>
          <a:solidFill>
            <a:srgbClr val="FFFF99"/>
          </a:solidFill>
        </p:spPr>
        <p:txBody>
          <a:bodyPr/>
          <a:lstStyle/>
          <a:p>
            <a:pPr algn="ctr"/>
            <a:r>
              <a:rPr lang="uk-UA" altLang="ru-RU" sz="3400"/>
              <a:t> </a:t>
            </a:r>
            <a:r>
              <a:rPr lang="uk-UA" altLang="ru-RU" sz="2400" b="1">
                <a:solidFill>
                  <a:srgbClr val="3ABC0C"/>
                </a:solidFill>
              </a:rPr>
              <a:t>Конкретні завдання в рамках лікувальної програми</a:t>
            </a:r>
            <a:r>
              <a:rPr lang="uk-UA" altLang="ru-RU" sz="3400"/>
              <a:t> </a:t>
            </a:r>
            <a:endParaRPr lang="ru-RU" altLang="ru-RU" sz="340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268413"/>
            <a:ext cx="8001000" cy="5184775"/>
          </a:xfrm>
          <a:solidFill>
            <a:schemeClr val="accent1"/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uk-UA" altLang="ru-RU"/>
              <a:t>1) корекція виявлених чинників ризику  виникнення і розвитку захворювання: куріння, гіподинамія і нераціональне живлення;</a:t>
            </a:r>
          </a:p>
          <a:p>
            <a:pPr>
              <a:lnSpc>
                <a:spcPct val="90000"/>
              </a:lnSpc>
            </a:pPr>
            <a:r>
              <a:rPr lang="uk-UA" altLang="ru-RU"/>
              <a:t>2) антитромбоцитарна терапія;</a:t>
            </a:r>
          </a:p>
          <a:p>
            <a:pPr>
              <a:lnSpc>
                <a:spcPct val="90000"/>
              </a:lnSpc>
            </a:pPr>
            <a:r>
              <a:rPr lang="uk-UA" altLang="ru-RU"/>
              <a:t>3) програма гиполіпідемичних заходів;</a:t>
            </a:r>
          </a:p>
          <a:p>
            <a:pPr>
              <a:lnSpc>
                <a:spcPct val="90000"/>
              </a:lnSpc>
            </a:pPr>
            <a:r>
              <a:rPr lang="uk-UA" altLang="ru-RU"/>
              <a:t>4) покращення реологічних властивостей крові;</a:t>
            </a:r>
          </a:p>
          <a:p>
            <a:pPr>
              <a:lnSpc>
                <a:spcPct val="90000"/>
              </a:lnSpc>
            </a:pPr>
            <a:r>
              <a:rPr lang="uk-UA" altLang="ru-RU"/>
              <a:t>5) терапія, направлена на покращення метаболічних процесів.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31262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88913"/>
            <a:ext cx="8064500" cy="719137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uk-UA" altLang="ru-RU" sz="2800">
                <a:solidFill>
                  <a:srgbClr val="E80E51"/>
                </a:solidFill>
              </a:rPr>
              <a:t>Принципи консервативного лікування</a:t>
            </a:r>
            <a:endParaRPr lang="ru-RU" altLang="ru-RU" sz="2800">
              <a:solidFill>
                <a:srgbClr val="E80E51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96975"/>
            <a:ext cx="8569325" cy="5256213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uk-UA" altLang="ru-RU" sz="2400" b="1"/>
              <a:t>Покращення реологічних властивостей крові та мікроциркуляції:</a:t>
            </a:r>
            <a:r>
              <a:rPr lang="uk-UA" altLang="ru-RU" sz="2400"/>
              <a:t> - </a:t>
            </a:r>
            <a:r>
              <a:rPr lang="uk-UA" altLang="ru-RU" sz="2400">
                <a:solidFill>
                  <a:schemeClr val="accent2"/>
                </a:solidFill>
              </a:rPr>
              <a:t>антиагрегантна терапія</a:t>
            </a:r>
            <a:r>
              <a:rPr lang="uk-UA" altLang="ru-RU" sz="2400"/>
              <a:t> – трентал по 400 мг 2 рази на день після іжі або агапурин ретард по 400 мг 2 рази на день після іжі; 2% 5,0 в</a:t>
            </a:r>
            <a:r>
              <a:rPr lang="ru-RU" altLang="ru-RU" sz="2400"/>
              <a:t>/</a:t>
            </a:r>
            <a:r>
              <a:rPr lang="uk-UA" altLang="ru-RU" sz="2400"/>
              <a:t>в на </a:t>
            </a:r>
            <a:r>
              <a:rPr lang="en-US" altLang="ru-RU" sz="2400"/>
              <a:t>NaCL </a:t>
            </a:r>
            <a:r>
              <a:rPr lang="uk-UA" altLang="ru-RU" sz="2400"/>
              <a:t>або на реосорбилакті 400 мл .</a:t>
            </a:r>
          </a:p>
          <a:p>
            <a:pPr>
              <a:lnSpc>
                <a:spcPct val="90000"/>
              </a:lnSpc>
            </a:pPr>
            <a:r>
              <a:rPr lang="uk-UA" altLang="ru-RU" sz="2400">
                <a:solidFill>
                  <a:schemeClr val="accent2"/>
                </a:solidFill>
              </a:rPr>
              <a:t>Реологічна терапія</a:t>
            </a:r>
            <a:r>
              <a:rPr lang="uk-UA" altLang="ru-RU" sz="2400"/>
              <a:t> – реосорбилакт 400,0 в</a:t>
            </a:r>
            <a:r>
              <a:rPr lang="ru-RU" altLang="ru-RU" sz="2400"/>
              <a:t>/</a:t>
            </a:r>
            <a:r>
              <a:rPr lang="uk-UA" altLang="ru-RU" sz="2400"/>
              <a:t>в або реосорбилакт 400,0 з 2% 5,0 тренталом або агапурином</a:t>
            </a:r>
          </a:p>
          <a:p>
            <a:pPr>
              <a:lnSpc>
                <a:spcPct val="90000"/>
              </a:lnSpc>
            </a:pPr>
            <a:r>
              <a:rPr lang="uk-UA" altLang="ru-RU" sz="2400">
                <a:solidFill>
                  <a:schemeClr val="accent2"/>
                </a:solidFill>
              </a:rPr>
              <a:t>Антикоагулянти </a:t>
            </a:r>
            <a:r>
              <a:rPr lang="uk-UA" altLang="ru-RU" sz="2400"/>
              <a:t>– фраксипарин 0,3 мл, клексан 0,2 мл, цибор - 2500МЕ; тиклид (тиклопідин) 250 мг 2 рази на день під час іжі або після іжі; кардіомагніл або аспірин кардіо 75 – 100 мг</a:t>
            </a:r>
            <a:r>
              <a:rPr lang="ru-RU" altLang="ru-RU" sz="2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3576961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476250"/>
            <a:ext cx="8001000" cy="676275"/>
          </a:xfrm>
        </p:spPr>
        <p:txBody>
          <a:bodyPr/>
          <a:lstStyle/>
          <a:p>
            <a:pPr algn="ctr"/>
            <a:r>
              <a:rPr lang="uk-UA" altLang="ru-RU" sz="3200">
                <a:solidFill>
                  <a:schemeClr val="accent2"/>
                </a:solidFill>
              </a:rPr>
              <a:t>Принципи консервативного лікування</a:t>
            </a:r>
            <a:endParaRPr lang="ru-RU" altLang="ru-RU" sz="3200">
              <a:solidFill>
                <a:schemeClr val="accent2"/>
              </a:solidFill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268413"/>
            <a:ext cx="8001000" cy="5184775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uk-UA" altLang="ru-RU" sz="240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</a:pPr>
            <a:r>
              <a:rPr lang="uk-UA" altLang="ru-RU" sz="2400">
                <a:solidFill>
                  <a:schemeClr val="accent2"/>
                </a:solidFill>
              </a:rPr>
              <a:t>Стимуляція колатерального кровообігу</a:t>
            </a:r>
            <a:r>
              <a:rPr lang="uk-UA" altLang="ru-RU" sz="2400"/>
              <a:t> –</a:t>
            </a:r>
            <a:r>
              <a:rPr lang="uk-UA" altLang="ru-RU" sz="2400">
                <a:solidFill>
                  <a:schemeClr val="accent2"/>
                </a:solidFill>
              </a:rPr>
              <a:t>мідокалм</a:t>
            </a:r>
            <a:r>
              <a:rPr lang="uk-UA" altLang="ru-RU" sz="2400"/>
              <a:t> по 150 мг 3 рази на день після іжі або 1,0  2 рази на день в</a:t>
            </a:r>
            <a:r>
              <a:rPr lang="ru-RU" altLang="ru-RU" sz="2400"/>
              <a:t>/</a:t>
            </a:r>
            <a:r>
              <a:rPr lang="uk-UA" altLang="ru-RU" sz="2400"/>
              <a:t>м -15-20 днів; </a:t>
            </a:r>
            <a:r>
              <a:rPr lang="uk-UA" altLang="ru-RU" sz="2400">
                <a:solidFill>
                  <a:schemeClr val="accent2"/>
                </a:solidFill>
              </a:rPr>
              <a:t>но-шпа</a:t>
            </a:r>
            <a:r>
              <a:rPr lang="uk-UA" altLang="ru-RU" sz="2400"/>
              <a:t> - по 40 мг  3 рази на день після іжі або по 2,0 2 рази на день -15-20 днів; </a:t>
            </a:r>
            <a:r>
              <a:rPr lang="uk-UA" altLang="ru-RU" sz="2400">
                <a:solidFill>
                  <a:schemeClr val="accent2"/>
                </a:solidFill>
              </a:rPr>
              <a:t>ксантинол нікотинат</a:t>
            </a:r>
            <a:r>
              <a:rPr lang="uk-UA" altLang="ru-RU" sz="2400"/>
              <a:t> по 150 мг 3 рази на день після іжі або 2,0 в</a:t>
            </a:r>
            <a:r>
              <a:rPr lang="ru-RU" altLang="ru-RU" sz="2400"/>
              <a:t>/</a:t>
            </a:r>
            <a:r>
              <a:rPr lang="uk-UA" altLang="ru-RU" sz="2400"/>
              <a:t>м 2 рази на день 15-20 днів.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uk-UA" altLang="ru-RU" sz="2400"/>
              <a:t>     </a:t>
            </a:r>
            <a:r>
              <a:rPr lang="uk-UA" altLang="ru-RU" sz="2400">
                <a:solidFill>
                  <a:schemeClr val="accent2"/>
                </a:solidFill>
              </a:rPr>
              <a:t>Енелбін</a:t>
            </a:r>
            <a:r>
              <a:rPr lang="uk-UA" altLang="ru-RU" sz="2400"/>
              <a:t> 100 ретард по 100 мг 1-2 таблетки 2-3 рази на добу, курс лікування до з місяців; </a:t>
            </a:r>
            <a:r>
              <a:rPr lang="uk-UA" altLang="ru-RU" sz="2400">
                <a:solidFill>
                  <a:schemeClr val="accent2"/>
                </a:solidFill>
              </a:rPr>
              <a:t>суприлекс</a:t>
            </a:r>
            <a:r>
              <a:rPr lang="uk-UA" altLang="ru-RU" sz="2400"/>
              <a:t> по 10 мг 3 зази на день курс лікування 2-3 місяця; </a:t>
            </a:r>
            <a:r>
              <a:rPr lang="uk-UA" altLang="ru-RU" sz="2400">
                <a:solidFill>
                  <a:schemeClr val="accent2"/>
                </a:solidFill>
              </a:rPr>
              <a:t>ніцеріум Уна</a:t>
            </a:r>
            <a:r>
              <a:rPr lang="uk-UA" altLang="ru-RU" sz="2400"/>
              <a:t> 30 мг 1 раз на добу курс лікування до 2 місяців.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uk-UA" altLang="ru-RU" sz="2600"/>
              <a:t> </a:t>
            </a:r>
            <a:endParaRPr lang="ru-RU" altLang="ru-RU" sz="2600"/>
          </a:p>
        </p:txBody>
      </p:sp>
    </p:spTree>
    <p:extLst>
      <p:ext uri="{BB962C8B-B14F-4D97-AF65-F5344CB8AC3E}">
        <p14:creationId xmlns:p14="http://schemas.microsoft.com/office/powerpoint/2010/main" xmlns="" val="8564600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747713"/>
          </a:xfrm>
        </p:spPr>
        <p:txBody>
          <a:bodyPr/>
          <a:lstStyle/>
          <a:p>
            <a:pPr algn="ctr"/>
            <a:r>
              <a:rPr lang="uk-UA" altLang="ru-RU" sz="3200">
                <a:solidFill>
                  <a:schemeClr val="accent2"/>
                </a:solidFill>
              </a:rPr>
              <a:t>Принципи консервативного лікування</a:t>
            </a:r>
            <a:endParaRPr lang="ru-RU" altLang="ru-RU" sz="3200">
              <a:solidFill>
                <a:schemeClr val="accent2"/>
              </a:solidFill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196975"/>
            <a:ext cx="8001000" cy="5184775"/>
          </a:xfrm>
        </p:spPr>
        <p:txBody>
          <a:bodyPr/>
          <a:lstStyle/>
          <a:p>
            <a:endParaRPr lang="uk-UA" altLang="ru-RU">
              <a:solidFill>
                <a:schemeClr val="accent2"/>
              </a:solidFill>
            </a:endParaRPr>
          </a:p>
          <a:p>
            <a:r>
              <a:rPr lang="uk-UA" altLang="ru-RU">
                <a:solidFill>
                  <a:schemeClr val="accent2"/>
                </a:solidFill>
              </a:rPr>
              <a:t>Вазопростан</a:t>
            </a:r>
            <a:r>
              <a:rPr lang="uk-UA" altLang="ru-RU"/>
              <a:t> 20 мг – 1 ампула алпростадила (простогландин Е 1) розводять на 50-250 мл 0,9%</a:t>
            </a:r>
            <a:r>
              <a:rPr lang="en-US" altLang="ru-RU"/>
              <a:t>NaCl</a:t>
            </a:r>
            <a:r>
              <a:rPr lang="uk-UA" altLang="ru-RU"/>
              <a:t> в</a:t>
            </a:r>
            <a:r>
              <a:rPr lang="en-US" altLang="ru-RU"/>
              <a:t>/</a:t>
            </a:r>
            <a:r>
              <a:rPr lang="uk-UA" altLang="ru-RU"/>
              <a:t>в 2 години 2 рази на добу або 3 ампули на 50-250 мл 0,9%</a:t>
            </a:r>
            <a:r>
              <a:rPr lang="en-US" altLang="ru-RU"/>
              <a:t>NaCl</a:t>
            </a:r>
            <a:r>
              <a:rPr lang="uk-UA" altLang="ru-RU"/>
              <a:t> в</a:t>
            </a:r>
            <a:r>
              <a:rPr lang="en-US" altLang="ru-RU"/>
              <a:t>/</a:t>
            </a:r>
            <a:r>
              <a:rPr lang="uk-UA" altLang="ru-RU"/>
              <a:t>в 3 години 1 раз на добу. </a:t>
            </a:r>
          </a:p>
          <a:p>
            <a:pPr>
              <a:buFont typeface="Wingdings" panose="05000000000000000000" pitchFamily="2" charset="2"/>
              <a:buNone/>
            </a:pPr>
            <a:r>
              <a:rPr lang="uk-UA" altLang="ru-RU"/>
              <a:t>    </a:t>
            </a:r>
            <a:r>
              <a:rPr lang="uk-UA" altLang="ru-RU">
                <a:solidFill>
                  <a:schemeClr val="accent2"/>
                </a:solidFill>
              </a:rPr>
              <a:t>Алпростан </a:t>
            </a:r>
            <a:r>
              <a:rPr lang="uk-UA" altLang="ru-RU"/>
              <a:t>по 20 мг аналогічна схема введення.</a:t>
            </a:r>
          </a:p>
          <a:p>
            <a:pPr>
              <a:buFont typeface="Wingdings" panose="05000000000000000000" pitchFamily="2" charset="2"/>
              <a:buNone/>
            </a:pPr>
            <a:r>
              <a:rPr lang="uk-UA" altLang="ru-RU">
                <a:solidFill>
                  <a:schemeClr val="accent2"/>
                </a:solidFill>
              </a:rPr>
              <a:t>    Ілопрост </a:t>
            </a:r>
            <a:r>
              <a:rPr lang="uk-UA" altLang="ru-RU"/>
              <a:t>(простациклін І</a:t>
            </a:r>
            <a:r>
              <a:rPr lang="en-US" altLang="ru-RU"/>
              <a:t>²</a:t>
            </a:r>
            <a:r>
              <a:rPr lang="uk-UA" altLang="ru-RU"/>
              <a:t>)</a:t>
            </a:r>
            <a:endParaRPr lang="en-US" altLang="ru-RU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49172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747713"/>
          </a:xfrm>
        </p:spPr>
        <p:txBody>
          <a:bodyPr/>
          <a:lstStyle/>
          <a:p>
            <a:pPr algn="ctr"/>
            <a:r>
              <a:rPr lang="uk-UA" altLang="ru-RU" sz="3200">
                <a:solidFill>
                  <a:schemeClr val="accent2"/>
                </a:solidFill>
              </a:rPr>
              <a:t>Покращення метаболічних процесів</a:t>
            </a:r>
            <a:endParaRPr lang="ru-RU" altLang="ru-RU" sz="3200">
              <a:solidFill>
                <a:schemeClr val="accent2"/>
              </a:solidFill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412875"/>
            <a:ext cx="8001000" cy="4968875"/>
          </a:xfrm>
        </p:spPr>
        <p:txBody>
          <a:bodyPr/>
          <a:lstStyle/>
          <a:p>
            <a:r>
              <a:rPr lang="uk-UA" altLang="ru-RU" sz="2400">
                <a:solidFill>
                  <a:schemeClr val="accent2"/>
                </a:solidFill>
              </a:rPr>
              <a:t>Актовегін або солкосеріл - </a:t>
            </a:r>
            <a:r>
              <a:rPr lang="uk-UA" altLang="ru-RU" sz="2400"/>
              <a:t>Актовегин застосовується всередину по 1–2 драже 3 рази в день перед їдою або внутрішньовенно в дозі від 10 до 50 мл препарату в 200-300 мл фізіологічного розчину або у вигляді спеціально приготованого розчину (10 або 20%) у флаконах по 250 мл. Курс лікування – 10-20 вливань.</a:t>
            </a:r>
          </a:p>
          <a:p>
            <a:pPr>
              <a:buFont typeface="Wingdings" panose="05000000000000000000" pitchFamily="2" charset="2"/>
              <a:buNone/>
            </a:pPr>
            <a:r>
              <a:rPr lang="uk-UA" altLang="ru-RU" sz="2400"/>
              <a:t>     </a:t>
            </a:r>
            <a:r>
              <a:rPr lang="uk-UA" altLang="ru-RU" sz="2400">
                <a:solidFill>
                  <a:schemeClr val="accent2"/>
                </a:solidFill>
              </a:rPr>
              <a:t>Тіотриазолін </a:t>
            </a:r>
            <a:r>
              <a:rPr lang="uk-UA" altLang="ru-RU" sz="2400">
                <a:solidFill>
                  <a:schemeClr val="tx2"/>
                </a:solidFill>
              </a:rPr>
              <a:t>по 2,5% 2,0 мл 2-3 в день, з 5 дня перейти на таблетки (100 мг 3 на день) до 20 днів</a:t>
            </a:r>
          </a:p>
          <a:p>
            <a:pPr>
              <a:buFont typeface="Wingdings" panose="05000000000000000000" pitchFamily="2" charset="2"/>
              <a:buNone/>
            </a:pPr>
            <a:r>
              <a:rPr lang="uk-UA" altLang="ru-RU" sz="2400">
                <a:solidFill>
                  <a:schemeClr val="tx2"/>
                </a:solidFill>
              </a:rPr>
              <a:t>     </a:t>
            </a:r>
            <a:r>
              <a:rPr lang="uk-UA" altLang="ru-RU" sz="2400">
                <a:solidFill>
                  <a:schemeClr val="accent2"/>
                </a:solidFill>
              </a:rPr>
              <a:t>Мілдронат (метамакс) </a:t>
            </a:r>
            <a:r>
              <a:rPr lang="uk-UA" altLang="ru-RU" sz="2400"/>
              <a:t>по 250 мг 3 на день 14-21 днів.</a:t>
            </a:r>
          </a:p>
          <a:p>
            <a:pPr>
              <a:buFont typeface="Wingdings" panose="05000000000000000000" pitchFamily="2" charset="2"/>
              <a:buNone/>
            </a:pPr>
            <a:endParaRPr lang="ru-RU" altLang="ru-RU" sz="2000"/>
          </a:p>
        </p:txBody>
      </p:sp>
    </p:spTree>
    <p:extLst>
      <p:ext uri="{BB962C8B-B14F-4D97-AF65-F5344CB8AC3E}">
        <p14:creationId xmlns:p14="http://schemas.microsoft.com/office/powerpoint/2010/main" xmlns="" val="13069681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603250"/>
          </a:xfrm>
          <a:solidFill>
            <a:schemeClr val="bg2"/>
          </a:solidFill>
        </p:spPr>
        <p:txBody>
          <a:bodyPr/>
          <a:lstStyle/>
          <a:p>
            <a:pPr algn="ctr"/>
            <a:r>
              <a:rPr lang="uk-UA" altLang="ru-RU" sz="3400">
                <a:solidFill>
                  <a:schemeClr val="accent2"/>
                </a:solidFill>
              </a:rPr>
              <a:t>Корекція ліпідного обміну</a:t>
            </a:r>
            <a:endParaRPr lang="ru-RU" altLang="ru-RU" sz="3400">
              <a:solidFill>
                <a:schemeClr val="accent2"/>
              </a:solidFill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196975"/>
            <a:ext cx="8001000" cy="5111750"/>
          </a:xfrm>
          <a:solidFill>
            <a:srgbClr val="F8A6EE"/>
          </a:solidFill>
        </p:spPr>
        <p:txBody>
          <a:bodyPr/>
          <a:lstStyle/>
          <a:p>
            <a:endParaRPr lang="uk-UA" altLang="ru-RU">
              <a:solidFill>
                <a:schemeClr val="accent2"/>
              </a:solidFill>
            </a:endParaRPr>
          </a:p>
          <a:p>
            <a:r>
              <a:rPr lang="uk-UA" altLang="ru-RU">
                <a:solidFill>
                  <a:schemeClr val="accent2"/>
                </a:solidFill>
              </a:rPr>
              <a:t>Статини</a:t>
            </a:r>
            <a:r>
              <a:rPr lang="uk-UA" altLang="ru-RU"/>
              <a:t> -</a:t>
            </a:r>
            <a:r>
              <a:rPr lang="ru-RU" altLang="ru-RU"/>
              <a:t>група гіполіпідемічних препаратів, до яких належать ловастатин, симвастатин, правастатин, флувастатин і аторвастатин по 20мг 1 раз на добу 3-4 місяця. </a:t>
            </a:r>
          </a:p>
        </p:txBody>
      </p:sp>
    </p:spTree>
    <p:extLst>
      <p:ext uri="{BB962C8B-B14F-4D97-AF65-F5344CB8AC3E}">
        <p14:creationId xmlns:p14="http://schemas.microsoft.com/office/powerpoint/2010/main" xmlns="" val="34323252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747713"/>
          </a:xfrm>
          <a:solidFill>
            <a:srgbClr val="FFFF99"/>
          </a:solidFill>
        </p:spPr>
        <p:txBody>
          <a:bodyPr/>
          <a:lstStyle/>
          <a:p>
            <a:pPr algn="ctr"/>
            <a:r>
              <a:rPr lang="ru-RU" altLang="ru-RU" sz="2800">
                <a:solidFill>
                  <a:schemeClr val="accent2"/>
                </a:solidFill>
              </a:rPr>
              <a:t>Фізіотерапевтичне лікування атеросклерозу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484313"/>
            <a:ext cx="8001000" cy="4897437"/>
          </a:xfrm>
          <a:solidFill>
            <a:schemeClr val="bg2"/>
          </a:solidFill>
        </p:spPr>
        <p:txBody>
          <a:bodyPr/>
          <a:lstStyle/>
          <a:p>
            <a:r>
              <a:rPr lang="uk-UA" altLang="ru-RU"/>
              <a:t>Ампліпульс</a:t>
            </a:r>
            <a:endParaRPr lang="ru-RU" altLang="ru-RU"/>
          </a:p>
          <a:p>
            <a:r>
              <a:rPr lang="ru-RU" altLang="ru-RU"/>
              <a:t>Імпульсна баротерапія</a:t>
            </a:r>
          </a:p>
          <a:p>
            <a:r>
              <a:rPr lang="ru-RU" altLang="ru-RU"/>
              <a:t>Гіпербарична оксигенація</a:t>
            </a:r>
          </a:p>
          <a:p>
            <a:r>
              <a:rPr lang="ru-RU" altLang="ru-RU"/>
              <a:t>Магнітотерапія </a:t>
            </a:r>
          </a:p>
          <a:p>
            <a:r>
              <a:rPr lang="ru-RU" altLang="ru-RU"/>
              <a:t>УФО крові</a:t>
            </a:r>
          </a:p>
          <a:p>
            <a:r>
              <a:rPr lang="ru-RU" altLang="ru-RU"/>
              <a:t>Лазерна модифікація крові</a:t>
            </a:r>
          </a:p>
          <a:p>
            <a:r>
              <a:rPr lang="ru-RU" altLang="ru-RU"/>
              <a:t>Плазмофорез</a:t>
            </a:r>
          </a:p>
        </p:txBody>
      </p:sp>
    </p:spTree>
    <p:extLst>
      <p:ext uri="{BB962C8B-B14F-4D97-AF65-F5344CB8AC3E}">
        <p14:creationId xmlns:p14="http://schemas.microsoft.com/office/powerpoint/2010/main" xmlns="" val="10787172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1179513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US" altLang="ru-RU" sz="3400"/>
              <a:t> </a:t>
            </a:r>
            <a:r>
              <a:rPr lang="uk-UA" altLang="ru-RU" sz="2400">
                <a:solidFill>
                  <a:srgbClr val="2D9109"/>
                </a:solidFill>
              </a:rPr>
              <a:t>Принципи хірургічного лікування облітеруючого атеросклерозу нижніх кінцівок</a:t>
            </a:r>
            <a:endParaRPr lang="ru-RU" altLang="ru-RU" sz="2400">
              <a:solidFill>
                <a:srgbClr val="2D9109"/>
              </a:solidFill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628775"/>
            <a:ext cx="8001000" cy="4824413"/>
          </a:xfrm>
          <a:solidFill>
            <a:srgbClr val="8FA1B3"/>
          </a:solidFill>
        </p:spPr>
        <p:txBody>
          <a:bodyPr/>
          <a:lstStyle/>
          <a:p>
            <a:endParaRPr lang="uk-UA" altLang="ru-RU" sz="2600"/>
          </a:p>
          <a:p>
            <a:r>
              <a:rPr lang="uk-UA" altLang="ru-RU" sz="2600"/>
              <a:t>Показання до оперативного лікування базуються на даних інструментального обстеження метою якого є: визначення рівня оклюзії артерій, наявність задовільного дистального кровотоку та колатерального кровообігу, стадії захворювання, ефективності попереднього консервативного лікування, наявності супутньої патології.</a:t>
            </a:r>
            <a:endParaRPr lang="ru-RU" altLang="ru-RU" sz="2600"/>
          </a:p>
        </p:txBody>
      </p:sp>
    </p:spTree>
    <p:extLst>
      <p:ext uri="{BB962C8B-B14F-4D97-AF65-F5344CB8AC3E}">
        <p14:creationId xmlns:p14="http://schemas.microsoft.com/office/powerpoint/2010/main" xmlns="" val="355668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333375"/>
            <a:ext cx="8001000" cy="719138"/>
          </a:xfrm>
        </p:spPr>
        <p:txBody>
          <a:bodyPr/>
          <a:lstStyle/>
          <a:p>
            <a:pPr algn="ctr"/>
            <a:r>
              <a:rPr lang="uk-UA" altLang="ru-RU" sz="3400">
                <a:solidFill>
                  <a:schemeClr val="accent2"/>
                </a:solidFill>
              </a:rPr>
              <a:t>Шунтуючі операції – синтетичним протезом</a:t>
            </a:r>
            <a:r>
              <a:rPr lang="en-US" altLang="ru-RU" sz="3400">
                <a:solidFill>
                  <a:schemeClr val="accent2"/>
                </a:solidFill>
              </a:rPr>
              <a:t> </a:t>
            </a:r>
            <a:r>
              <a:rPr lang="uk-UA" altLang="ru-RU" sz="3400">
                <a:solidFill>
                  <a:schemeClr val="accent2"/>
                </a:solidFill>
              </a:rPr>
              <a:t>та аутовеною</a:t>
            </a:r>
            <a:endParaRPr lang="ru-RU" altLang="ru-RU" sz="3400">
              <a:solidFill>
                <a:schemeClr val="accent2"/>
              </a:solidFill>
            </a:endParaRPr>
          </a:p>
        </p:txBody>
      </p:sp>
      <p:pic>
        <p:nvPicPr>
          <p:cNvPr id="38916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39750" y="1268413"/>
            <a:ext cx="3138488" cy="3859212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3" cstate="print">
            <a:lum contrast="-12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838" y="1268413"/>
            <a:ext cx="2328862" cy="388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9" name="Picture 7"/>
          <p:cNvPicPr>
            <a:picLocks noChangeAspect="1" noChangeArrowheads="1"/>
          </p:cNvPicPr>
          <p:nvPr/>
        </p:nvPicPr>
        <p:blipFill>
          <a:blip r:embed="rId4" cstate="print">
            <a:lum bright="6000" contrast="-1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9338" y="4895850"/>
            <a:ext cx="258127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0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688" y="1341438"/>
            <a:ext cx="1871662" cy="395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6983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820738"/>
          </a:xfrm>
        </p:spPr>
        <p:txBody>
          <a:bodyPr/>
          <a:lstStyle/>
          <a:p>
            <a:pPr algn="ctr"/>
            <a:r>
              <a:rPr lang="uk-UA" altLang="ru-RU" sz="3400">
                <a:solidFill>
                  <a:schemeClr val="accent2"/>
                </a:solidFill>
              </a:rPr>
              <a:t>Ендартеректомія(етапи операції)</a:t>
            </a:r>
            <a:endParaRPr lang="ru-RU" altLang="ru-RU" sz="3400">
              <a:solidFill>
                <a:schemeClr val="accent2"/>
              </a:solidFill>
            </a:endParaRPr>
          </a:p>
        </p:txBody>
      </p:sp>
      <p:pic>
        <p:nvPicPr>
          <p:cNvPr id="49156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39750" y="1916113"/>
            <a:ext cx="2403475" cy="180022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915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844675"/>
            <a:ext cx="2411413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844675"/>
            <a:ext cx="2403475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9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575" y="4076700"/>
            <a:ext cx="2403475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0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750" y="4076700"/>
            <a:ext cx="2403475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1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425" y="4149725"/>
            <a:ext cx="2403475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283471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963613"/>
          </a:xfrm>
        </p:spPr>
        <p:txBody>
          <a:bodyPr/>
          <a:lstStyle/>
          <a:p>
            <a:pPr algn="ctr"/>
            <a:r>
              <a:rPr lang="uk-UA" altLang="ru-RU" sz="2800">
                <a:solidFill>
                  <a:schemeClr val="accent2"/>
                </a:solidFill>
              </a:rPr>
              <a:t>Результати операції стегно-підколінне шунтування на тлі критичної ішемії</a:t>
            </a:r>
            <a:endParaRPr lang="ru-RU" altLang="ru-RU" sz="2800">
              <a:solidFill>
                <a:schemeClr val="accent2"/>
              </a:solidFill>
            </a:endParaRPr>
          </a:p>
        </p:txBody>
      </p:sp>
      <p:pic>
        <p:nvPicPr>
          <p:cNvPr id="51204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lum bright="6000" contrast="24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187450" y="2319338"/>
            <a:ext cx="6769100" cy="3414712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484613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531813"/>
          </a:xfrm>
        </p:spPr>
        <p:txBody>
          <a:bodyPr/>
          <a:lstStyle/>
          <a:p>
            <a:pPr algn="ctr"/>
            <a:r>
              <a:rPr lang="uk-UA" altLang="ru-RU" sz="3400">
                <a:solidFill>
                  <a:schemeClr val="accent2"/>
                </a:solidFill>
              </a:rPr>
              <a:t>Стентування артерій</a:t>
            </a:r>
            <a:endParaRPr lang="ru-RU" altLang="ru-RU" sz="3400">
              <a:solidFill>
                <a:schemeClr val="accent2"/>
              </a:solidFill>
            </a:endParaRPr>
          </a:p>
        </p:txBody>
      </p:sp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2" cstate="print">
            <a:lum bright="-18000" contrast="-12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375" y="1052513"/>
            <a:ext cx="4416425" cy="322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Picture 5"/>
          <p:cNvPicPr>
            <a:picLocks noChangeAspect="1" noChangeArrowheads="1"/>
          </p:cNvPicPr>
          <p:nvPr/>
        </p:nvPicPr>
        <p:blipFill>
          <a:blip r:embed="rId3" cstate="print">
            <a:lum bright="6000" contrast="-36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6100" y="4292600"/>
            <a:ext cx="30861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2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8888" y="4221163"/>
            <a:ext cx="2200275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6" name="Picture 10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187450" y="1125538"/>
            <a:ext cx="2260600" cy="2836862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3339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4868863"/>
            <a:ext cx="8569325" cy="1655762"/>
          </a:xfrm>
        </p:spPr>
        <p:txBody>
          <a:bodyPr/>
          <a:lstStyle/>
          <a:p>
            <a:r>
              <a:rPr lang="uk-UA" altLang="ru-RU" sz="2000">
                <a:solidFill>
                  <a:schemeClr val="accent2"/>
                </a:solidFill>
              </a:rPr>
              <a:t>Мал.</a:t>
            </a:r>
            <a:r>
              <a:rPr lang="en-US" altLang="ru-RU" sz="2000">
                <a:solidFill>
                  <a:schemeClr val="accent2"/>
                </a:solidFill>
              </a:rPr>
              <a:t>1. Бал</a:t>
            </a:r>
            <a:r>
              <a:rPr lang="uk-UA" altLang="ru-RU" sz="2000">
                <a:solidFill>
                  <a:schemeClr val="accent2"/>
                </a:solidFill>
              </a:rPr>
              <a:t>онорозширюючі</a:t>
            </a:r>
            <a:r>
              <a:rPr lang="en-US" altLang="ru-RU" sz="2000">
                <a:solidFill>
                  <a:schemeClr val="accent2"/>
                </a:solidFill>
              </a:rPr>
              <a:t> стенти:     PALMAZ  CORDIS  США,  BALTON  Польща,    BOSTON SCIENTIFIC США,  JOMED Голландія</a:t>
            </a:r>
            <a:r>
              <a:rPr lang="uk-UA" altLang="ru-RU" sz="2000">
                <a:solidFill>
                  <a:schemeClr val="accent2"/>
                </a:solidFill>
              </a:rPr>
              <a:t>,Тerumo Corporation (Япония)</a:t>
            </a:r>
            <a:br>
              <a:rPr lang="uk-UA" altLang="ru-RU" sz="2000">
                <a:solidFill>
                  <a:schemeClr val="accent2"/>
                </a:solidFill>
              </a:rPr>
            </a:br>
            <a:r>
              <a:rPr lang="uk-UA" altLang="ru-RU" sz="2000">
                <a:solidFill>
                  <a:schemeClr val="accent2"/>
                </a:solidFill>
              </a:rPr>
              <a:t>Мал</a:t>
            </a:r>
            <a:r>
              <a:rPr lang="ru-RU" altLang="ru-RU" sz="2000">
                <a:solidFill>
                  <a:schemeClr val="accent2"/>
                </a:solidFill>
              </a:rPr>
              <a:t>.2. </a:t>
            </a:r>
            <a:r>
              <a:rPr lang="uk-UA" altLang="ru-RU" sz="2000">
                <a:solidFill>
                  <a:schemeClr val="accent2"/>
                </a:solidFill>
              </a:rPr>
              <a:t>Саморозширюючі с</a:t>
            </a:r>
            <a:r>
              <a:rPr lang="ru-RU" altLang="ru-RU" sz="2000">
                <a:solidFill>
                  <a:schemeClr val="accent2"/>
                </a:solidFill>
              </a:rPr>
              <a:t>тенти</a:t>
            </a:r>
            <a:r>
              <a:rPr lang="uk-UA" altLang="ru-RU" sz="2000">
                <a:solidFill>
                  <a:schemeClr val="accent2"/>
                </a:solidFill>
              </a:rPr>
              <a:t>: </a:t>
            </a:r>
            <a:r>
              <a:rPr lang="ru-RU" altLang="ru-RU" sz="2000">
                <a:solidFill>
                  <a:schemeClr val="accent2"/>
                </a:solidFill>
              </a:rPr>
              <a:t> COOK  США, CORDIS  США, Terumo Corporation (Япония),КОМЕД  Росія.</a:t>
            </a:r>
            <a:r>
              <a:rPr lang="ru-RU" altLang="ru-RU" sz="3400"/>
              <a:t> </a:t>
            </a:r>
          </a:p>
        </p:txBody>
      </p:sp>
      <p:pic>
        <p:nvPicPr>
          <p:cNvPr id="52228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95288" y="908050"/>
            <a:ext cx="3854450" cy="290512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22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08050"/>
            <a:ext cx="3800475" cy="291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444702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9" name="Rectangle 5"/>
          <p:cNvSpPr>
            <a:spLocks noGrp="1" noChangeArrowheads="1"/>
          </p:cNvSpPr>
          <p:nvPr>
            <p:ph type="title"/>
          </p:nvPr>
        </p:nvSpPr>
        <p:spPr>
          <a:xfrm>
            <a:off x="539750" y="476250"/>
            <a:ext cx="8001000" cy="504825"/>
          </a:xfrm>
        </p:spPr>
        <p:txBody>
          <a:bodyPr/>
          <a:lstStyle/>
          <a:p>
            <a:pPr algn="ctr"/>
            <a:r>
              <a:rPr lang="uk-UA" altLang="ru-RU" sz="2400">
                <a:solidFill>
                  <a:srgbClr val="E80E51"/>
                </a:solidFill>
              </a:rPr>
              <a:t>Хворий Б.,59 років, оклюзія дистального сегмента</a:t>
            </a:r>
            <a:endParaRPr lang="ru-RU" altLang="ru-RU" sz="2400">
              <a:solidFill>
                <a:srgbClr val="E80E51"/>
              </a:solidFill>
            </a:endParaRPr>
          </a:p>
        </p:txBody>
      </p:sp>
      <p:pic>
        <p:nvPicPr>
          <p:cNvPr id="47108" name="Bebko Grigoriy Vol_(S2_F1-128).avi">
            <a:hlinkClick r:id="" action="ppaction://media"/>
          </p:cNvPr>
          <p:cNvPicPr>
            <a:picLocks noGrp="1" noRot="1" noChangeAspect="1" noChangeArrowheads="1"/>
          </p:cNvPicPr>
          <p:nvPr>
            <p:ph idx="1"/>
            <a:videoFile r:link="rId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433638" y="1752600"/>
            <a:ext cx="4267200" cy="4267200"/>
          </a:xfrm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4533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00" fill="hold"/>
                                        <p:tgtEl>
                                          <p:spTgt spid="471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710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7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71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108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7" name="Rectangle 5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603250"/>
          </a:xfrm>
        </p:spPr>
        <p:txBody>
          <a:bodyPr/>
          <a:lstStyle/>
          <a:p>
            <a:pPr algn="ctr"/>
            <a:r>
              <a:rPr lang="uk-UA" altLang="ru-RU" sz="2400" b="1">
                <a:solidFill>
                  <a:srgbClr val="E80E51"/>
                </a:solidFill>
              </a:rPr>
              <a:t>Дані артеріограми</a:t>
            </a:r>
            <a:r>
              <a:rPr lang="uk-UA" altLang="ru-RU" sz="3400" b="1">
                <a:solidFill>
                  <a:srgbClr val="E80E51"/>
                </a:solidFill>
              </a:rPr>
              <a:t> </a:t>
            </a:r>
            <a:r>
              <a:rPr lang="uk-UA" altLang="ru-RU" sz="2400" b="1">
                <a:solidFill>
                  <a:srgbClr val="E80E51"/>
                </a:solidFill>
              </a:rPr>
              <a:t>після стентування пілколінної артерії</a:t>
            </a:r>
            <a:endParaRPr lang="ru-RU" altLang="ru-RU" sz="2400" b="1">
              <a:solidFill>
                <a:srgbClr val="E80E51"/>
              </a:solidFill>
            </a:endParaRPr>
          </a:p>
        </p:txBody>
      </p:sp>
      <p:pic>
        <p:nvPicPr>
          <p:cNvPr id="54276" name="Bebko Grigoriy Vol_(S5_F1-38).avi">
            <a:hlinkClick r:id="" action="ppaction://media"/>
          </p:cNvPr>
          <p:cNvPicPr>
            <a:picLocks noGrp="1" noRot="1" noChangeAspect="1" noChangeArrowheads="1"/>
          </p:cNvPicPr>
          <p:nvPr>
            <p:ph idx="1"/>
            <a:videoFile r:link="rId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433638" y="1752600"/>
            <a:ext cx="4267200" cy="4267200"/>
          </a:xfrm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15507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0" fill="hold"/>
                                        <p:tgtEl>
                                          <p:spTgt spid="542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427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42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42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276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5" name="Rectangle 5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531813"/>
          </a:xfrm>
        </p:spPr>
        <p:txBody>
          <a:bodyPr/>
          <a:lstStyle/>
          <a:p>
            <a:pPr algn="ctr"/>
            <a:r>
              <a:rPr lang="uk-UA" altLang="ru-RU" sz="2800">
                <a:solidFill>
                  <a:srgbClr val="E80E51"/>
                </a:solidFill>
              </a:rPr>
              <a:t>Аорто-артеріографія</a:t>
            </a:r>
            <a:endParaRPr lang="ru-RU" altLang="ru-RU" sz="2800">
              <a:solidFill>
                <a:srgbClr val="E80E51"/>
              </a:solidFill>
            </a:endParaRPr>
          </a:p>
        </p:txBody>
      </p:sp>
      <p:pic>
        <p:nvPicPr>
          <p:cNvPr id="56324" name="Bezkorovayniy Zenon Antonovich_(S1_F1-18).avi">
            <a:hlinkClick r:id="" action="ppaction://media"/>
          </p:cNvPr>
          <p:cNvPicPr>
            <a:picLocks noGrp="1" noRot="1" noChangeAspect="1" noChangeArrowheads="1"/>
          </p:cNvPicPr>
          <p:nvPr>
            <p:ph idx="1"/>
            <a:videoFile r:link="rId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433638" y="1752600"/>
            <a:ext cx="4267200" cy="4267200"/>
          </a:xfrm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7589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0" fill="hold"/>
                                        <p:tgtEl>
                                          <p:spTgt spid="563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632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63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63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324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3" name="Rectangle 5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603250"/>
          </a:xfrm>
        </p:spPr>
        <p:txBody>
          <a:bodyPr/>
          <a:lstStyle/>
          <a:p>
            <a:pPr algn="ctr"/>
            <a:r>
              <a:rPr lang="uk-UA" altLang="ru-RU" sz="2400">
                <a:solidFill>
                  <a:srgbClr val="E80E51"/>
                </a:solidFill>
              </a:rPr>
              <a:t>Балонна ділятація лівої загальної здухвинної артерії</a:t>
            </a:r>
            <a:endParaRPr lang="ru-RU" altLang="ru-RU" sz="2400">
              <a:solidFill>
                <a:srgbClr val="E80E51"/>
              </a:solidFill>
            </a:endParaRPr>
          </a:p>
        </p:txBody>
      </p:sp>
      <p:pic>
        <p:nvPicPr>
          <p:cNvPr id="58372" name="Bezkorovayniy Zenon Antonovich_(S3_F1-9).avi">
            <a:hlinkClick r:id="" action="ppaction://media"/>
          </p:cNvPr>
          <p:cNvPicPr>
            <a:picLocks noGrp="1" noRot="1" noChangeAspect="1" noChangeArrowheads="1"/>
          </p:cNvPicPr>
          <p:nvPr>
            <p:ph idx="1"/>
            <a:videoFile r:link="rId1"/>
          </p:nvPr>
        </p:nvPicPr>
        <p:blipFill>
          <a:blip r:embed="rId3" cstate="print">
            <a:lum contrast="-24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433638" y="1752600"/>
            <a:ext cx="4267200" cy="4267200"/>
          </a:xfrm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61722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5" fill="hold"/>
                                        <p:tgtEl>
                                          <p:spTgt spid="583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837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83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83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372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1" name="Rectangle 5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531813"/>
          </a:xfrm>
        </p:spPr>
        <p:txBody>
          <a:bodyPr/>
          <a:lstStyle/>
          <a:p>
            <a:pPr algn="ctr"/>
            <a:r>
              <a:rPr lang="uk-UA" altLang="ru-RU" sz="2400">
                <a:solidFill>
                  <a:srgbClr val="E80E51"/>
                </a:solidFill>
              </a:rPr>
              <a:t>Стент в лівій загальній здухвинній артерії</a:t>
            </a:r>
            <a:endParaRPr lang="ru-RU" altLang="ru-RU" sz="2400">
              <a:solidFill>
                <a:srgbClr val="E80E51"/>
              </a:solidFill>
            </a:endParaRPr>
          </a:p>
        </p:txBody>
      </p:sp>
      <p:pic>
        <p:nvPicPr>
          <p:cNvPr id="60420" name="Bezkorovayniy Zenon Antonovich_(S5_F1-15).avi">
            <a:hlinkClick r:id="" action="ppaction://media"/>
          </p:cNvPr>
          <p:cNvPicPr>
            <a:picLocks noGrp="1" noRot="1" noChangeAspect="1" noChangeArrowheads="1"/>
          </p:cNvPicPr>
          <p:nvPr>
            <p:ph idx="1"/>
            <a:videoFile r:link="rId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411413" y="1773238"/>
            <a:ext cx="4267200" cy="4267200"/>
          </a:xfrm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22829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5" fill="hold"/>
                                        <p:tgtEl>
                                          <p:spTgt spid="604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042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04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04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420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9" name="Rectangle 5"/>
          <p:cNvSpPr>
            <a:spLocks noGrp="1" noChangeArrowheads="1"/>
          </p:cNvSpPr>
          <p:nvPr>
            <p:ph type="title"/>
          </p:nvPr>
        </p:nvSpPr>
        <p:spPr>
          <a:xfrm>
            <a:off x="574675" y="476250"/>
            <a:ext cx="8001000" cy="576263"/>
          </a:xfrm>
        </p:spPr>
        <p:txBody>
          <a:bodyPr/>
          <a:lstStyle/>
          <a:p>
            <a:pPr algn="ctr"/>
            <a:r>
              <a:rPr lang="uk-UA" altLang="ru-RU" sz="2800">
                <a:solidFill>
                  <a:srgbClr val="E80E51"/>
                </a:solidFill>
              </a:rPr>
              <a:t>Стент в лівій загальній здухвинній артерії</a:t>
            </a:r>
            <a:endParaRPr lang="ru-RU" altLang="ru-RU" sz="2800">
              <a:solidFill>
                <a:srgbClr val="E80E51"/>
              </a:solidFill>
            </a:endParaRPr>
          </a:p>
        </p:txBody>
      </p:sp>
      <p:pic>
        <p:nvPicPr>
          <p:cNvPr id="62468" name="Bezkorovayniy Zenon Antonovich_(S6_F1-15).avi">
            <a:hlinkClick r:id="" action="ppaction://media"/>
          </p:cNvPr>
          <p:cNvPicPr>
            <a:picLocks noGrp="1" noRot="1" noChangeAspect="1" noChangeArrowheads="1"/>
          </p:cNvPicPr>
          <p:nvPr>
            <p:ph idx="1"/>
            <a:videoFile r:link="rId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433638" y="1752600"/>
            <a:ext cx="4267200" cy="4267200"/>
          </a:xfrm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4009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5" fill="hold"/>
                                        <p:tgtEl>
                                          <p:spTgt spid="624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246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24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24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468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7" name="Rectangle 5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460375"/>
          </a:xfrm>
        </p:spPr>
        <p:txBody>
          <a:bodyPr/>
          <a:lstStyle/>
          <a:p>
            <a:pPr algn="ctr"/>
            <a:r>
              <a:rPr lang="uk-UA" altLang="ru-RU" sz="2400">
                <a:solidFill>
                  <a:schemeClr val="accent2"/>
                </a:solidFill>
              </a:rPr>
              <a:t>Оклюзія в стегно-підколінному сегменті</a:t>
            </a:r>
            <a:endParaRPr lang="ru-RU" altLang="ru-RU" sz="2400">
              <a:solidFill>
                <a:schemeClr val="accent2"/>
              </a:solidFill>
            </a:endParaRPr>
          </a:p>
        </p:txBody>
      </p:sp>
      <p:pic>
        <p:nvPicPr>
          <p:cNvPr id="64516" name="Stanchak Yaroslav Ivan._(S2_F1-41).avi">
            <a:hlinkClick r:id="" action="ppaction://media"/>
          </p:cNvPr>
          <p:cNvPicPr>
            <a:picLocks noGrp="1" noRot="1" noChangeAspect="1" noChangeArrowheads="1"/>
          </p:cNvPicPr>
          <p:nvPr>
            <p:ph idx="1"/>
            <a:videoFile r:link="rId1"/>
          </p:nvPr>
        </p:nvPicPr>
        <p:blipFill>
          <a:blip r:embed="rId3" cstate="print">
            <a:lum contrast="-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433638" y="1752600"/>
            <a:ext cx="4267200" cy="4267200"/>
          </a:xfrm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4146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25" fill="hold"/>
                                        <p:tgtEl>
                                          <p:spTgt spid="645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451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45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45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516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5" name="Rectangle 5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460375"/>
          </a:xfrm>
        </p:spPr>
        <p:txBody>
          <a:bodyPr/>
          <a:lstStyle/>
          <a:p>
            <a:pPr algn="ctr"/>
            <a:r>
              <a:rPr lang="uk-UA" altLang="ru-RU" sz="3400">
                <a:solidFill>
                  <a:schemeClr val="accent2"/>
                </a:solidFill>
              </a:rPr>
              <a:t>Виконання балонної ділятації</a:t>
            </a:r>
            <a:endParaRPr lang="ru-RU" altLang="ru-RU" sz="3400">
              <a:solidFill>
                <a:schemeClr val="accent2"/>
              </a:solidFill>
            </a:endParaRPr>
          </a:p>
        </p:txBody>
      </p:sp>
      <p:pic>
        <p:nvPicPr>
          <p:cNvPr id="66564" name="Stanchak Yaroslav Ivan._(S4_F1-61).avi">
            <a:hlinkClick r:id="" action="ppaction://media"/>
          </p:cNvPr>
          <p:cNvPicPr>
            <a:picLocks noGrp="1" noRot="1" noChangeAspect="1" noChangeArrowheads="1"/>
          </p:cNvPicPr>
          <p:nvPr>
            <p:ph idx="1"/>
            <a:videoFile r:link="rId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433638" y="1752600"/>
            <a:ext cx="4267200" cy="4267200"/>
          </a:xfrm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0786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25" fill="hold"/>
                                        <p:tgtEl>
                                          <p:spTgt spid="665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656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65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65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564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3" name="Rectangle 5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892175"/>
          </a:xfrm>
        </p:spPr>
        <p:txBody>
          <a:bodyPr/>
          <a:lstStyle/>
          <a:p>
            <a:pPr algn="ctr"/>
            <a:r>
              <a:rPr lang="uk-UA" altLang="ru-RU" sz="2400">
                <a:solidFill>
                  <a:schemeClr val="accent2"/>
                </a:solidFill>
              </a:rPr>
              <a:t>Відновлення кровотоку після</a:t>
            </a:r>
            <a:r>
              <a:rPr lang="uk-UA" altLang="ru-RU" sz="3400">
                <a:solidFill>
                  <a:schemeClr val="accent2"/>
                </a:solidFill>
              </a:rPr>
              <a:t> </a:t>
            </a:r>
            <a:r>
              <a:rPr lang="uk-UA" altLang="ru-RU" sz="2400">
                <a:solidFill>
                  <a:schemeClr val="accent2"/>
                </a:solidFill>
              </a:rPr>
              <a:t>стентування поверхневої стегнової артерії</a:t>
            </a:r>
            <a:endParaRPr lang="ru-RU" altLang="ru-RU" sz="2400">
              <a:solidFill>
                <a:schemeClr val="accent2"/>
              </a:solidFill>
            </a:endParaRPr>
          </a:p>
        </p:txBody>
      </p:sp>
      <p:pic>
        <p:nvPicPr>
          <p:cNvPr id="73732" name="Stanchak Yaroslav Ivan._(S7_F1-38).avi">
            <a:hlinkClick r:id="" action="ppaction://media"/>
          </p:cNvPr>
          <p:cNvPicPr>
            <a:picLocks noGrp="1" noRot="1" noChangeAspect="1" noChangeArrowheads="1"/>
          </p:cNvPicPr>
          <p:nvPr>
            <p:ph idx="1"/>
            <a:videoFile r:link="rId1"/>
          </p:nvPr>
        </p:nvPicPr>
        <p:blipFill>
          <a:blip r:embed="rId3" cstate="print">
            <a:lum contrast="-1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433638" y="1752600"/>
            <a:ext cx="4267200" cy="4267200"/>
          </a:xfrm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19039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50" fill="hold"/>
                                        <p:tgtEl>
                                          <p:spTgt spid="737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373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37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37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732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pic>
        <p:nvPicPr>
          <p:cNvPr id="71684" name="Stanchak Yaroslav Ivan._(S6_F1-38).avi">
            <a:hlinkClick r:id="" action="ppaction://media"/>
          </p:cNvPr>
          <p:cNvPicPr>
            <a:picLocks noGrp="1" noRot="1" noChangeAspect="1" noChangeArrowheads="1"/>
          </p:cNvPicPr>
          <p:nvPr>
            <p:ph idx="1"/>
            <a:videoFile r:link="rId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433638" y="1752600"/>
            <a:ext cx="4267200" cy="4267200"/>
          </a:xfrm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44613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50" fill="hold"/>
                                        <p:tgtEl>
                                          <p:spTgt spid="716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168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16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16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684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pic>
        <p:nvPicPr>
          <p:cNvPr id="68614" name="Stanchak Yaroslav Ivan._(S5_F1-16).avi">
            <a:hlinkClick r:id="" action="ppaction://media"/>
          </p:cNvPr>
          <p:cNvPicPr>
            <a:picLocks noGrp="1" noRot="1" noChangeAspect="1" noChangeArrowheads="1"/>
          </p:cNvPicPr>
          <p:nvPr>
            <p:ph idx="1"/>
            <a:videoFile r:link="rId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433638" y="1752600"/>
            <a:ext cx="4267200" cy="4267200"/>
          </a:xfrm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53115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" fill="hold"/>
                                        <p:tgtEl>
                                          <p:spTgt spid="686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86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86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86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614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820738"/>
          </a:xfrm>
        </p:spPr>
        <p:txBody>
          <a:bodyPr/>
          <a:lstStyle/>
          <a:p>
            <a:pPr algn="ctr"/>
            <a:r>
              <a:rPr lang="uk-UA" altLang="ru-RU" sz="3400">
                <a:solidFill>
                  <a:schemeClr val="accent2"/>
                </a:solidFill>
              </a:rPr>
              <a:t>Непряма васкуляризація кінцівки</a:t>
            </a:r>
            <a:endParaRPr lang="ru-RU" altLang="ru-RU" sz="3400">
              <a:solidFill>
                <a:schemeClr val="accent2"/>
              </a:solidFill>
            </a:endParaRPr>
          </a:p>
        </p:txBody>
      </p:sp>
      <p:sp>
        <p:nvSpPr>
          <p:cNvPr id="76804" name="Rectangle 4"/>
          <p:cNvSpPr>
            <a:spLocks noGrp="1" noChangeArrowheads="1"/>
          </p:cNvSpPr>
          <p:nvPr>
            <p:ph sz="half" idx="1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uk-UA" altLang="ru-RU" sz="2600"/>
              <a:t>Поперекова симпатектомія.</a:t>
            </a:r>
          </a:p>
          <a:p>
            <a:r>
              <a:rPr lang="uk-UA" altLang="ru-RU" sz="2600"/>
              <a:t>Реваскуляризацій-на остеоперфорація.</a:t>
            </a:r>
          </a:p>
          <a:p>
            <a:r>
              <a:rPr lang="uk-UA" altLang="ru-RU" sz="2600"/>
              <a:t>Введення стовбурових клітин.</a:t>
            </a:r>
            <a:endParaRPr lang="ru-RU" altLang="ru-RU" sz="2600"/>
          </a:p>
        </p:txBody>
      </p:sp>
      <p:pic>
        <p:nvPicPr>
          <p:cNvPr id="76806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9492"/>
          <a:stretch>
            <a:fillRect/>
          </a:stretch>
        </p:blipFill>
        <p:spPr>
          <a:xfrm>
            <a:off x="4787900" y="1773238"/>
            <a:ext cx="2533650" cy="161925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6807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500438"/>
            <a:ext cx="1905000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8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2588" y="3500438"/>
            <a:ext cx="19050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504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387350"/>
          </a:xfrm>
        </p:spPr>
        <p:txBody>
          <a:bodyPr/>
          <a:lstStyle/>
          <a:p>
            <a:endParaRPr lang="ru-RU" altLang="ru-RU" sz="3400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908050"/>
            <a:ext cx="8001000" cy="5616575"/>
          </a:xfrm>
          <a:solidFill>
            <a:schemeClr val="accent1"/>
          </a:solidFill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altLang="ru-RU" sz="2100"/>
              <a:t>У 1900-х роках відомий гістолог, професор Військово-медичної академії Санкт-Петербурга Олександр Максимов досліджував розвиток кліток крові і створив досить струнку теорію. Згідно її в червоному кістковому мозку живуть спеціальні клітини, єдине заняття яких — ділитися. Після кожного ділення, як і належить, виходять дві однакові молоді клітини. Але в одній з них починаються морфологічні зміни, в результаті яких вона перетворюється на одну з клітин крові. Інша ж, підрісши до потрібного розміру, знов ділиться — і знову одна з двох її «дочок» вибирає кар'єру кров'яної клітини, а інша займає місце «матері». Можна уявити, що клітини, що діляться, як би утворюють стовбур, від якого в кожному циклі убік відходять гілочки — клітини, що набувають спеціалізації. Мабуть, тому Максимов, викладаючи в 1909 році своє відкриття на засіданні гематологічного суспільства в Лейпцігу, назвав клітку-прародительку всіх клітин крові Stamzelle, тобто стовбурову.</a:t>
            </a:r>
            <a:endParaRPr lang="ru-RU" altLang="ru-RU" sz="2100"/>
          </a:p>
        </p:txBody>
      </p:sp>
    </p:spTree>
    <p:extLst>
      <p:ext uri="{BB962C8B-B14F-4D97-AF65-F5344CB8AC3E}">
        <p14:creationId xmlns:p14="http://schemas.microsoft.com/office/powerpoint/2010/main" xmlns="" val="406905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Rectangle 4"/>
          <p:cNvSpPr>
            <a:spLocks noGrp="1" noChangeArrowheads="1"/>
          </p:cNvSpPr>
          <p:nvPr>
            <p:ph type="title"/>
          </p:nvPr>
        </p:nvSpPr>
        <p:spPr>
          <a:xfrm>
            <a:off x="574675" y="6237288"/>
            <a:ext cx="8001000" cy="360362"/>
          </a:xfrm>
          <a:solidFill>
            <a:srgbClr val="8FA1B3"/>
          </a:solidFill>
        </p:spPr>
        <p:txBody>
          <a:bodyPr/>
          <a:lstStyle/>
          <a:p>
            <a:r>
              <a:rPr lang="uk-UA" altLang="ru-RU" sz="2000"/>
              <a:t>Ембріональні стовбурові клітини людини під мікроскопом</a:t>
            </a:r>
            <a:endParaRPr lang="ru-RU" altLang="ru-RU" sz="2000"/>
          </a:p>
        </p:txBody>
      </p:sp>
      <p:sp>
        <p:nvSpPr>
          <p:cNvPr id="90117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179388" y="0"/>
            <a:ext cx="4608512" cy="6021388"/>
          </a:xfrm>
          <a:solidFill>
            <a:srgbClr val="FFFF99"/>
          </a:solidFill>
        </p:spPr>
        <p:txBody>
          <a:bodyPr/>
          <a:lstStyle/>
          <a:p>
            <a:r>
              <a:rPr lang="ru-RU" altLang="ru-RU" sz="2400"/>
              <a:t>Ст</a:t>
            </a:r>
            <a:r>
              <a:rPr lang="uk-UA" altLang="ru-RU" sz="2400"/>
              <a:t>овбурові</a:t>
            </a:r>
            <a:r>
              <a:rPr lang="ru-RU" altLang="ru-RU" sz="2400"/>
              <a:t> кл</a:t>
            </a:r>
            <a:r>
              <a:rPr lang="uk-UA" altLang="ru-RU" sz="2400"/>
              <a:t>ітини</a:t>
            </a:r>
            <a:r>
              <a:rPr lang="ru-RU" altLang="ru-RU" sz="2400"/>
              <a:t> — недиференційовані (незрілі) кліт</a:t>
            </a:r>
            <a:r>
              <a:rPr lang="uk-UA" altLang="ru-RU" sz="2400"/>
              <a:t>ин</a:t>
            </a:r>
            <a:r>
              <a:rPr lang="ru-RU" altLang="ru-RU" sz="2400"/>
              <a:t>и, наявні у всіх багатоклітинних організмах. Ст</a:t>
            </a:r>
            <a:r>
              <a:rPr lang="uk-UA" altLang="ru-RU" sz="2400"/>
              <a:t>овбурові </a:t>
            </a:r>
            <a:r>
              <a:rPr lang="ru-RU" altLang="ru-RU" sz="2400"/>
              <a:t>клітини здатні само</a:t>
            </a:r>
            <a:r>
              <a:rPr lang="uk-UA" altLang="ru-RU" sz="2400"/>
              <a:t>відновлюватися</a:t>
            </a:r>
            <a:r>
              <a:rPr lang="ru-RU" altLang="ru-RU" sz="2400"/>
              <a:t>, утворюючи нові ст</a:t>
            </a:r>
            <a:r>
              <a:rPr lang="uk-UA" altLang="ru-RU" sz="2400"/>
              <a:t>овбурові</a:t>
            </a:r>
            <a:r>
              <a:rPr lang="ru-RU" altLang="ru-RU" sz="2400"/>
              <a:t> клітини, ділитися за допомогою митоза і диференціюватися в спеціалізовані клі</a:t>
            </a:r>
            <a:r>
              <a:rPr lang="uk-UA" altLang="ru-RU" sz="2400"/>
              <a:t>тини</a:t>
            </a:r>
            <a:r>
              <a:rPr lang="ru-RU" altLang="ru-RU" sz="2400"/>
              <a:t>, тобто перетворюватися на клі</a:t>
            </a:r>
            <a:r>
              <a:rPr lang="uk-UA" altLang="ru-RU" sz="2400"/>
              <a:t>тини</a:t>
            </a:r>
            <a:r>
              <a:rPr lang="ru-RU" altLang="ru-RU" sz="2400"/>
              <a:t> різних органів і тканин</a:t>
            </a:r>
          </a:p>
        </p:txBody>
      </p:sp>
      <p:pic>
        <p:nvPicPr>
          <p:cNvPr id="90118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932363" y="404813"/>
            <a:ext cx="4032250" cy="5183187"/>
          </a:xfrm>
        </p:spPr>
      </p:pic>
    </p:spTree>
    <p:extLst>
      <p:ext uri="{BB962C8B-B14F-4D97-AF65-F5344CB8AC3E}">
        <p14:creationId xmlns:p14="http://schemas.microsoft.com/office/powerpoint/2010/main" xmlns="" val="369678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 rot="10800000" flipV="1">
            <a:off x="539750" y="5589588"/>
            <a:ext cx="8064500" cy="719137"/>
          </a:xfrm>
          <a:solidFill>
            <a:srgbClr val="FFFF99"/>
          </a:solidFill>
        </p:spPr>
        <p:txBody>
          <a:bodyPr/>
          <a:lstStyle/>
          <a:p>
            <a:r>
              <a:rPr lang="uk-UA" altLang="ru-RU" sz="1600" b="1"/>
              <a:t>Сьогодні кровотворні стовбурові клітини, вичислені Олександром Максимовим, можна побачити своїми очима. Так вони виглядають в кровоносній судині ембріона людини.</a:t>
            </a:r>
            <a:r>
              <a:rPr lang="uk-UA" altLang="ru-RU" sz="1400" b="1"/>
              <a:t> </a:t>
            </a:r>
            <a:endParaRPr lang="ru-RU" altLang="ru-RU" sz="1400" b="1"/>
          </a:p>
        </p:txBody>
      </p:sp>
      <p:pic>
        <p:nvPicPr>
          <p:cNvPr id="8601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547813" y="260350"/>
            <a:ext cx="6192837" cy="4967288"/>
          </a:xfrm>
        </p:spPr>
      </p:pic>
    </p:spTree>
    <p:extLst>
      <p:ext uri="{BB962C8B-B14F-4D97-AF65-F5344CB8AC3E}">
        <p14:creationId xmlns:p14="http://schemas.microsoft.com/office/powerpoint/2010/main" xmlns="" val="239770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531813"/>
          </a:xfrm>
        </p:spPr>
        <p:txBody>
          <a:bodyPr/>
          <a:lstStyle/>
          <a:p>
            <a:pPr algn="ctr"/>
            <a:r>
              <a:rPr lang="uk-UA" altLang="ru-RU" sz="2800"/>
              <a:t>Лікування стовбуровими клітинами</a:t>
            </a:r>
            <a:endParaRPr lang="ru-RU" altLang="ru-RU" sz="2800"/>
          </a:p>
        </p:txBody>
      </p:sp>
      <p:sp>
        <p:nvSpPr>
          <p:cNvPr id="82948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0" y="981075"/>
            <a:ext cx="4572000" cy="5472113"/>
          </a:xfrm>
          <a:solidFill>
            <a:srgbClr val="F8A6EE"/>
          </a:solidFill>
        </p:spPr>
        <p:txBody>
          <a:bodyPr/>
          <a:lstStyle/>
          <a:p>
            <a:r>
              <a:rPr lang="ru-RU" altLang="ru-RU" sz="1600" b="1"/>
              <a:t>Компанія Pluristem Therapeutics оголосила про те, що Управління продуктами і ліками США надало дозвіл на початок другої фази клінічних випробувань по використанню PLX-кл</a:t>
            </a:r>
            <a:r>
              <a:rPr lang="uk-UA" altLang="ru-RU" sz="1600" b="1"/>
              <a:t>ітин</a:t>
            </a:r>
            <a:r>
              <a:rPr lang="ru-RU" altLang="ru-RU" sz="1600" b="1"/>
              <a:t> (стовбурові клітини плаценти) для лікування переміжної кульгавості викликаною захворюванням периферичних артерій.</a:t>
            </a:r>
          </a:p>
          <a:p>
            <a:r>
              <a:rPr lang="ru-RU" altLang="ru-RU" sz="1600" b="1"/>
              <a:t>Фахівці Pluristem оцінюють ефективність і безпеку двох доз PLX-клеток (150x106 і 300x106), порівнюючи їх з плацебо. Клітини вводяться в організм у вигляді внутрішньом'язових ін'єкцій. У дослідженні беруть участь 132 людини, як</a:t>
            </a:r>
            <a:r>
              <a:rPr lang="uk-UA" altLang="ru-RU" sz="1600" b="1"/>
              <a:t>им</a:t>
            </a:r>
            <a:r>
              <a:rPr lang="ru-RU" altLang="ru-RU" sz="1600" b="1"/>
              <a:t> роблять дві ін'єкції (друга через 12 днів після першої).</a:t>
            </a:r>
          </a:p>
        </p:txBody>
      </p:sp>
      <p:pic>
        <p:nvPicPr>
          <p:cNvPr id="82949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932363" y="1752600"/>
            <a:ext cx="3960812" cy="4267200"/>
          </a:xfrm>
        </p:spPr>
      </p:pic>
    </p:spTree>
    <p:extLst>
      <p:ext uri="{BB962C8B-B14F-4D97-AF65-F5344CB8AC3E}">
        <p14:creationId xmlns:p14="http://schemas.microsoft.com/office/powerpoint/2010/main" xmlns="" val="25523837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8" name="Rectangle 4"/>
          <p:cNvSpPr>
            <a:spLocks noGrp="1" noChangeArrowheads="1"/>
          </p:cNvSpPr>
          <p:nvPr>
            <p:ph type="title"/>
          </p:nvPr>
        </p:nvSpPr>
        <p:spPr>
          <a:xfrm>
            <a:off x="684213" y="188913"/>
            <a:ext cx="8001000" cy="1216025"/>
          </a:xfrm>
        </p:spPr>
        <p:txBody>
          <a:bodyPr/>
          <a:lstStyle/>
          <a:p>
            <a:endParaRPr lang="ru-RU" altLang="ru-RU"/>
          </a:p>
        </p:txBody>
      </p:sp>
      <p:sp>
        <p:nvSpPr>
          <p:cNvPr id="88069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684213" y="404813"/>
            <a:ext cx="3851275" cy="6453187"/>
          </a:xfrm>
          <a:solidFill>
            <a:schemeClr val="bg2"/>
          </a:solidFill>
        </p:spPr>
        <p:txBody>
          <a:bodyPr/>
          <a:lstStyle/>
          <a:p>
            <a:r>
              <a:rPr lang="uk-UA" altLang="ru-RU" sz="1800" b="1"/>
              <a:t>За допомогою спеціальних наномагнітів стовбурові клітини доставляються до пошкодженого епітелію судини. Для точного </a:t>
            </a:r>
            <a:r>
              <a:rPr lang="en-US" altLang="ru-RU" sz="1800" b="1"/>
              <a:t>“</a:t>
            </a:r>
            <a:r>
              <a:rPr lang="uk-UA" altLang="ru-RU" sz="1800" b="1"/>
              <a:t>наведення</a:t>
            </a:r>
            <a:r>
              <a:rPr lang="en-US" altLang="ru-RU" sz="1800" b="1"/>
              <a:t>” </a:t>
            </a:r>
            <a:r>
              <a:rPr lang="uk-UA" altLang="ru-RU" sz="1800" b="1"/>
              <a:t>на судину використовується зовнішній магніт. Виявилось, що зовнішній магніт дозволяє майже в 5-6 разів швидше направити намагнічені клітки до пошкоджених ділянок. Також в пошкоджених судинах було зафіксовано в 6 разів більше кліток, які були попередниками ендотелію</a:t>
            </a:r>
            <a:r>
              <a:rPr lang="uk-UA" altLang="ru-RU" sz="1800"/>
              <a:t>.</a:t>
            </a:r>
            <a:endParaRPr lang="ru-RU" altLang="ru-RU" sz="1800"/>
          </a:p>
        </p:txBody>
      </p:sp>
      <p:pic>
        <p:nvPicPr>
          <p:cNvPr id="88070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932363" y="1196975"/>
            <a:ext cx="3960812" cy="4267200"/>
          </a:xfrm>
        </p:spPr>
      </p:pic>
    </p:spTree>
    <p:extLst>
      <p:ext uri="{BB962C8B-B14F-4D97-AF65-F5344CB8AC3E}">
        <p14:creationId xmlns:p14="http://schemas.microsoft.com/office/powerpoint/2010/main" xmlns="" val="32953221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913" y="981075"/>
            <a:ext cx="6592887" cy="494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 altLang="ru-RU"/>
          </a:p>
          <a:p>
            <a:endParaRPr lang="uk-UA" altLang="ru-RU"/>
          </a:p>
          <a:p>
            <a:pPr algn="ctr">
              <a:buFont typeface="Wingdings" panose="05000000000000000000" pitchFamily="2" charset="2"/>
              <a:buNone/>
            </a:pPr>
            <a:r>
              <a:rPr lang="uk-UA" altLang="ru-RU" sz="8000">
                <a:solidFill>
                  <a:srgbClr val="E80E51"/>
                </a:solidFill>
                <a:latin typeface="Arial Unicode MS" pitchFamily="34" charset="-128"/>
              </a:rPr>
              <a:t>Дякую за увагу</a:t>
            </a:r>
          </a:p>
          <a:p>
            <a:endParaRPr lang="ru-RU" altLang="ru-RU" sz="8000">
              <a:solidFill>
                <a:srgbClr val="3ABC0C"/>
              </a:solidFill>
              <a:latin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092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2341</TotalTime>
  <Words>2025</Words>
  <Application>Microsoft Office PowerPoint</Application>
  <PresentationFormat>Экран (4:3)</PresentationFormat>
  <Paragraphs>140</Paragraphs>
  <Slides>50</Slides>
  <Notes>0</Notes>
  <HiddenSlides>0</HiddenSlides>
  <MMClips>11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1" baseType="lpstr">
      <vt:lpstr>Тема Office</vt:lpstr>
      <vt:lpstr>Слайд 1</vt:lpstr>
      <vt:lpstr>Оклюзійні захворювання артерій нижніх кінцівок</vt:lpstr>
      <vt:lpstr>Облітеруючий атеросклероз</vt:lpstr>
      <vt:lpstr>Облітеруючий ендартеріїт</vt:lpstr>
      <vt:lpstr>Неспецифічний аорто–артеріїт (Хвороба Такаясу)</vt:lpstr>
      <vt:lpstr>Облітеруючий тромбангіїт (Хвороба Вінівартера-Бюргера)</vt:lpstr>
      <vt:lpstr>Класифікація R.Fontain et.all.(1968) у модифікації В.С.Савельева із співавторами</vt:lpstr>
      <vt:lpstr>Слайд 8</vt:lpstr>
      <vt:lpstr>Діагностика</vt:lpstr>
      <vt:lpstr>Основні симптоми облітеруючого атеросклерозу</vt:lpstr>
      <vt:lpstr>Слайд 11</vt:lpstr>
      <vt:lpstr>Огляд кінцівки</vt:lpstr>
      <vt:lpstr>Визначення пульсації на артеріях</vt:lpstr>
      <vt:lpstr>Ультразвукове дослідження</vt:lpstr>
      <vt:lpstr>Внутришньосудинне УЗД</vt:lpstr>
      <vt:lpstr>Термографія</vt:lpstr>
      <vt:lpstr>Ангіографічне дослідження</vt:lpstr>
      <vt:lpstr>Комп'ютерна мультиспіральна томографія із кольоровим картуванням.</vt:lpstr>
      <vt:lpstr>Стратегічний підхід до лікування хворих на хронічну артеріальну недостатність нижніх кінцівок</vt:lpstr>
      <vt:lpstr> Конкретні завдання в рамках лікувальної програми </vt:lpstr>
      <vt:lpstr>Принципи консервативного лікування</vt:lpstr>
      <vt:lpstr>Принципи консервативного лікування</vt:lpstr>
      <vt:lpstr>Принципи консервативного лікування</vt:lpstr>
      <vt:lpstr>Покращення метаболічних процесів</vt:lpstr>
      <vt:lpstr>Корекція ліпідного обміну</vt:lpstr>
      <vt:lpstr>Фізіотерапевтичне лікування атеросклерозу</vt:lpstr>
      <vt:lpstr> Принципи хірургічного лікування облітеруючого атеросклерозу нижніх кінцівок</vt:lpstr>
      <vt:lpstr>Шунтуючі операції – синтетичним протезом та аутовеною</vt:lpstr>
      <vt:lpstr>Ендартеректомія(етапи операції)</vt:lpstr>
      <vt:lpstr>Результати операції стегно-підколінне шунтування на тлі критичної ішемії</vt:lpstr>
      <vt:lpstr>Стентування артерій</vt:lpstr>
      <vt:lpstr>Мал.1. Балонорозширюючі стенти:     PALMAZ  CORDIS  США,  BALTON  Польща,    BOSTON SCIENTIFIC США,  JOMED Голландія,Тerumo Corporation (Япония) Мал.2. Саморозширюючі стенти:  COOK  США, CORDIS  США, Terumo Corporation (Япония),КОМЕД  Росія. </vt:lpstr>
      <vt:lpstr>Хворий Б.,59 років, оклюзія дистального сегмента</vt:lpstr>
      <vt:lpstr>Дані артеріограми після стентування пілколінної артерії</vt:lpstr>
      <vt:lpstr>Аорто-артеріографія</vt:lpstr>
      <vt:lpstr>Балонна ділятація лівої загальної здухвинної артерії</vt:lpstr>
      <vt:lpstr>Стент в лівій загальній здухвинній артерії</vt:lpstr>
      <vt:lpstr>Стент в лівій загальній здухвинній артерії</vt:lpstr>
      <vt:lpstr>Оклюзія в стегно-підколінному сегменті</vt:lpstr>
      <vt:lpstr>Виконання балонної ділятації</vt:lpstr>
      <vt:lpstr>Відновлення кровотоку після стентування поверхневої стегнової артерії</vt:lpstr>
      <vt:lpstr>Слайд 42</vt:lpstr>
      <vt:lpstr>Слайд 43</vt:lpstr>
      <vt:lpstr>Непряма васкуляризація кінцівки</vt:lpstr>
      <vt:lpstr>Слайд 45</vt:lpstr>
      <vt:lpstr>Ембріональні стовбурові клітини людини під мікроскопом</vt:lpstr>
      <vt:lpstr>Сьогодні кровотворні стовбурові клітини, вичислені Олександром Максимовим, можна побачити своїми очима. Так вони виглядають в кровоносній судині ембріона людини. </vt:lpstr>
      <vt:lpstr>Лікування стовбуровими клітинами</vt:lpstr>
      <vt:lpstr>Слайд 49</vt:lpstr>
      <vt:lpstr>Слайд 50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Дмитрий</dc:creator>
  <cp:lastModifiedBy>e250460kvv</cp:lastModifiedBy>
  <cp:revision>205</cp:revision>
  <dcterms:created xsi:type="dcterms:W3CDTF">2014-09-22T20:26:14Z</dcterms:created>
  <dcterms:modified xsi:type="dcterms:W3CDTF">2020-12-21T09:36:03Z</dcterms:modified>
</cp:coreProperties>
</file>