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7"/>
  </p:notes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1" r:id="rId16"/>
    <p:sldId id="270" r:id="rId17"/>
    <p:sldId id="272" r:id="rId18"/>
    <p:sldId id="273" r:id="rId19"/>
    <p:sldId id="274" r:id="rId20"/>
    <p:sldId id="275" r:id="rId21"/>
    <p:sldId id="277" r:id="rId22"/>
    <p:sldId id="276"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7" r:id="rId52"/>
    <p:sldId id="308" r:id="rId53"/>
    <p:sldId id="309" r:id="rId54"/>
    <p:sldId id="310" r:id="rId55"/>
    <p:sldId id="312" r:id="rId56"/>
    <p:sldId id="313" r:id="rId57"/>
    <p:sldId id="311" r:id="rId58"/>
    <p:sldId id="314"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22A432-3BE4-4127-8046-11B718CDD25F}" type="datetimeFigureOut">
              <a:rPr lang="uk-UA" smtClean="0"/>
              <a:pPr/>
              <a:t>14.12.2020</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05D0B-E7FA-473C-894F-69418256C80C}" type="slidenum">
              <a:rPr lang="uk-UA" smtClean="0"/>
              <a:pPr/>
              <a:t>‹#›</a:t>
            </a:fld>
            <a:endParaRPr lang="uk-UA"/>
          </a:p>
        </p:txBody>
      </p:sp>
    </p:spTree>
    <p:extLst>
      <p:ext uri="{BB962C8B-B14F-4D97-AF65-F5344CB8AC3E}">
        <p14:creationId xmlns:p14="http://schemas.microsoft.com/office/powerpoint/2010/main" xmlns="" val="2531876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3A405D0B-E7FA-473C-894F-69418256C80C}" type="slidenum">
              <a:rPr lang="uk-UA" smtClean="0"/>
              <a:pPr/>
              <a:t>51</a:t>
            </a:fld>
            <a:endParaRPr lang="uk-UA"/>
          </a:p>
        </p:txBody>
      </p:sp>
    </p:spTree>
    <p:extLst>
      <p:ext uri="{BB962C8B-B14F-4D97-AF65-F5344CB8AC3E}">
        <p14:creationId xmlns:p14="http://schemas.microsoft.com/office/powerpoint/2010/main" xmlns="" val="1460684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1187013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3"/>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2311717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2135121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1938831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2248839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7" name="Date Placeholder 2"/>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5" name="Footer Placeholder 3"/>
          <p:cNvSpPr>
            <a:spLocks noGrp="1"/>
          </p:cNvSpPr>
          <p:nvPr>
            <p:ph type="ftr" sz="quarter" idx="11"/>
          </p:nvPr>
        </p:nvSpPr>
        <p:spPr/>
        <p:txBody>
          <a:bodyPr/>
          <a:lstStyle/>
          <a:p>
            <a:endParaRPr lang="uk-UA"/>
          </a:p>
        </p:txBody>
      </p:sp>
      <p:sp>
        <p:nvSpPr>
          <p:cNvPr id="6" name="Slide Number Placeholder 4"/>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1910672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5" name="Footer Placeholder 2"/>
          <p:cNvSpPr>
            <a:spLocks noGrp="1"/>
          </p:cNvSpPr>
          <p:nvPr>
            <p:ph type="ftr" sz="quarter" idx="11"/>
          </p:nvPr>
        </p:nvSpPr>
        <p:spPr/>
        <p:txBody>
          <a:bodyPr/>
          <a:lstStyle/>
          <a:p>
            <a:endParaRPr lang="uk-UA"/>
          </a:p>
        </p:txBody>
      </p:sp>
      <p:sp>
        <p:nvSpPr>
          <p:cNvPr id="6" name="Slide Number Placeholder 3"/>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3455830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7" name="Date Placeholder 4"/>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5" name="Footer Placeholder 5"/>
          <p:cNvSpPr>
            <a:spLocks noGrp="1"/>
          </p:cNvSpPr>
          <p:nvPr>
            <p:ph type="ftr" sz="quarter" idx="11"/>
          </p:nvPr>
        </p:nvSpPr>
        <p:spPr/>
        <p:txBody>
          <a:bodyPr/>
          <a:lstStyle/>
          <a:p>
            <a:endParaRPr lang="uk-UA"/>
          </a:p>
        </p:txBody>
      </p:sp>
      <p:sp>
        <p:nvSpPr>
          <p:cNvPr id="6" name="Slide Number Placeholder 6"/>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2581710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1283615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2421269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4278068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76EE630-809A-4B87-A585-C2124C522B0F}" type="slidenum">
              <a:rPr lang="uk-UA" smtClean="0"/>
              <a:pPr/>
              <a:t>‹#›</a:t>
            </a:fld>
            <a:endParaRPr lang="uk-UA"/>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5649755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1558410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4"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3869575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4"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3300181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3919828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46A693B-D9C7-4F96-846D-36D95763D92A}" type="datetimeFigureOut">
              <a:rPr lang="uk-UA" smtClean="0"/>
              <a:pPr/>
              <a:t>14.12.2020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1669466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print">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print">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print">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print">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46A693B-D9C7-4F96-846D-36D95763D92A}" type="datetimeFigureOut">
              <a:rPr lang="uk-UA" smtClean="0"/>
              <a:pPr/>
              <a:t>14.12.2020</a:t>
            </a:fld>
            <a:endParaRPr lang="uk-U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uk-UA"/>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76EE630-809A-4B87-A585-C2124C522B0F}" type="slidenum">
              <a:rPr lang="uk-UA" smtClean="0"/>
              <a:pPr/>
              <a:t>‹#›</a:t>
            </a:fld>
            <a:endParaRPr lang="uk-UA"/>
          </a:p>
        </p:txBody>
      </p:sp>
    </p:spTree>
    <p:extLst>
      <p:ext uri="{BB962C8B-B14F-4D97-AF65-F5344CB8AC3E}">
        <p14:creationId xmlns:p14="http://schemas.microsoft.com/office/powerpoint/2010/main" xmlns="" val="5137662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uk.wikipedia.org/wiki/%D0%93%D0%B0%D0%B7%D0%BE%D0%BE%D0%B1%D0%BC%D1%96%D0%BD" TargetMode="External"/><Relationship Id="rId7" Type="http://schemas.openxmlformats.org/officeDocument/2006/relationships/hyperlink" Target="https://uk.wikipedia.org/wiki/%D0%90%D0%BD%D0%B0%D0%BB%D1%96%D0%B7" TargetMode="External"/><Relationship Id="rId2" Type="http://schemas.openxmlformats.org/officeDocument/2006/relationships/hyperlink" Target="https://uk.wikipedia.org/wiki/%D0%92%D1%96%D0%B4%D0%BA%D1%80%D0%B8%D1%82%D0%B0_%D1%81%D0%B8%D1%81%D1%82%D0%B5%D0%BC%D0%B0_(%D1%82%D0%B5%D0%BE%D1%80%D1%96%D1%8F_%D1%81%D0%B8%D1%81%D1%82%D0%B5%D0%BC)" TargetMode="External"/><Relationship Id="rId1" Type="http://schemas.openxmlformats.org/officeDocument/2006/relationships/slideLayout" Target="../slideLayouts/slideLayout2.xml"/><Relationship Id="rId6" Type="http://schemas.openxmlformats.org/officeDocument/2006/relationships/hyperlink" Target="https://uk.wikipedia.org/wiki/%D0%9C%D1%96%D0%BA%D1%80%D0%BE%D0%BE%D1%80%D0%B3%D0%B0%D0%BD%D1%96%D0%B7%D0%BC" TargetMode="External"/><Relationship Id="rId5" Type="http://schemas.openxmlformats.org/officeDocument/2006/relationships/hyperlink" Target="https://uk.wikipedia.org/wiki/%D0%9F%D0%BE%D0%B2%D1%96%D1%82%D1%80%D1%8F" TargetMode="External"/><Relationship Id="rId4" Type="http://schemas.openxmlformats.org/officeDocument/2006/relationships/hyperlink" Target="https://uk.wikipedia.org/wiki/%D0%93%D0%BE%D0%BC%D0%B5%D0%BE%D1%81%D1%82%D0%B0%D0%B7"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ua-referat.com/%D0%94%D0%B8%D1%85%D0%B0%D0%BD%D0%BD%D1%8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5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14.xml"/><Relationship Id="rId6" Type="http://schemas.openxmlformats.org/officeDocument/2006/relationships/image" Target="file:///C:\Users\user\Desktop\&#1055;&#1088;&#1077;&#1079;&#1077;&#1085;&#1090;&#1072;&#1094;&#1110;&#1111;%20&#1042;&#1052;&#1055;\&#1052;&#1080;&#1085;&#1085;&#1086;-&#1074;&#1080;&#1073;&#1091;&#1093;&#1086;&#1074;&#1072;%20&#1090;&#1088;&#1072;&#1074;&#1084;&#1072;\&#1055;&#1110;&#1076;&#1088;&#1091;&#1095;&#1085;&#1080;&#1082;%20%20&#1045;&#1052;&#1044;\media\image340.jpeg" TargetMode="External"/><Relationship Id="rId5" Type="http://schemas.openxmlformats.org/officeDocument/2006/relationships/image" Target="../media/image46.jpeg"/><Relationship Id="rId4" Type="http://schemas.openxmlformats.org/officeDocument/2006/relationships/image" Target="../media/image45.e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5.xml"/><Relationship Id="rId5" Type="http://schemas.openxmlformats.org/officeDocument/2006/relationships/image" Target="../media/image53.png"/><Relationship Id="rId4" Type="http://schemas.openxmlformats.org/officeDocument/2006/relationships/image" Target="../media/image5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8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2310640-A867-4124-8700-441C4F550A52}"/>
              </a:ext>
            </a:extLst>
          </p:cNvPr>
          <p:cNvSpPr>
            <a:spLocks noGrp="1"/>
          </p:cNvSpPr>
          <p:nvPr>
            <p:ph type="ctrTitle"/>
          </p:nvPr>
        </p:nvSpPr>
        <p:spPr>
          <a:xfrm>
            <a:off x="0" y="1"/>
            <a:ext cx="12070080" cy="3592286"/>
          </a:xfrm>
        </p:spPr>
        <p:txBody>
          <a:bodyPr/>
          <a:lstStyle/>
          <a:p>
            <a:pPr lvl="0" algn="ctr">
              <a:spcBef>
                <a:spcPts val="0"/>
              </a:spcBef>
            </a:pPr>
            <a:r>
              <a:rPr lang="uk-UA" sz="3200" dirty="0">
                <a:solidFill>
                  <a:srgbClr val="C00000"/>
                </a:solidFill>
                <a:ea typeface="+mn-ea"/>
                <a:cs typeface="+mn-cs"/>
              </a:rPr>
              <a:t/>
            </a:r>
            <a:br>
              <a:rPr lang="uk-UA" sz="3200" dirty="0">
                <a:solidFill>
                  <a:srgbClr val="C00000"/>
                </a:solidFill>
                <a:ea typeface="+mn-ea"/>
                <a:cs typeface="+mn-cs"/>
              </a:rPr>
            </a:br>
            <a:r>
              <a:rPr lang="ru-RU" sz="3200" dirty="0">
                <a:solidFill>
                  <a:prstClr val="white"/>
                </a:solidFill>
                <a:ea typeface="+mn-ea"/>
                <a:cs typeface="+mn-cs"/>
              </a:rPr>
              <a:t/>
            </a:r>
            <a:br>
              <a:rPr lang="ru-RU" sz="3200" dirty="0">
                <a:solidFill>
                  <a:prstClr val="white"/>
                </a:solidFill>
                <a:ea typeface="+mn-ea"/>
                <a:cs typeface="+mn-cs"/>
              </a:rPr>
            </a:br>
            <a:r>
              <a:rPr lang="uk-UA" sz="3200" dirty="0">
                <a:solidFill>
                  <a:prstClr val="white"/>
                </a:solidFill>
                <a:ea typeface="+mn-ea"/>
                <a:cs typeface="+mn-cs"/>
              </a:rPr>
              <a:t/>
            </a:r>
            <a:br>
              <a:rPr lang="uk-UA" sz="3200" dirty="0">
                <a:solidFill>
                  <a:prstClr val="white"/>
                </a:solidFill>
                <a:ea typeface="+mn-ea"/>
                <a:cs typeface="+mn-cs"/>
              </a:rPr>
            </a:br>
            <a:r>
              <a:rPr lang="uk-UA" sz="3200" dirty="0">
                <a:solidFill>
                  <a:prstClr val="white"/>
                </a:solidFill>
                <a:ea typeface="+mn-ea"/>
                <a:cs typeface="+mn-cs"/>
              </a:rPr>
              <a:t/>
            </a:r>
            <a:br>
              <a:rPr lang="uk-UA" sz="3200" dirty="0">
                <a:solidFill>
                  <a:prstClr val="white"/>
                </a:solidFill>
                <a:ea typeface="+mn-ea"/>
                <a:cs typeface="+mn-cs"/>
              </a:rPr>
            </a:br>
            <a:endParaRPr lang="uk-UA" dirty="0"/>
          </a:p>
        </p:txBody>
      </p:sp>
      <p:sp>
        <p:nvSpPr>
          <p:cNvPr id="3" name="Подзаголовок 2">
            <a:extLst>
              <a:ext uri="{FF2B5EF4-FFF2-40B4-BE49-F238E27FC236}">
                <a16:creationId xmlns:a16="http://schemas.microsoft.com/office/drawing/2014/main" xmlns="" id="{8FE9C38A-CEB5-4030-94EC-E2466FAA6906}"/>
              </a:ext>
            </a:extLst>
          </p:cNvPr>
          <p:cNvSpPr>
            <a:spLocks noGrp="1"/>
          </p:cNvSpPr>
          <p:nvPr>
            <p:ph type="subTitle" idx="1"/>
          </p:nvPr>
        </p:nvSpPr>
        <p:spPr>
          <a:xfrm>
            <a:off x="574766" y="2625634"/>
            <a:ext cx="11247119" cy="3013166"/>
          </a:xfrm>
        </p:spPr>
        <p:txBody>
          <a:bodyPr/>
          <a:lstStyle/>
          <a:p>
            <a:pPr algn="ctr"/>
            <a:r>
              <a:rPr lang="uk-UA" sz="3600" b="1" dirty="0">
                <a:solidFill>
                  <a:schemeClr val="tx1"/>
                </a:solidFill>
              </a:rPr>
              <a:t>Бойові травми і пошкодження тулуба</a:t>
            </a:r>
            <a:r>
              <a:rPr lang="uk-UA" sz="3600" dirty="0">
                <a:solidFill>
                  <a:schemeClr val="tx1"/>
                </a:solidFill>
              </a:rPr>
              <a:t> </a:t>
            </a:r>
          </a:p>
          <a:p>
            <a:pPr algn="ctr"/>
            <a:r>
              <a:rPr lang="uk-UA" sz="3600" b="1" u="sng" dirty="0">
                <a:solidFill>
                  <a:schemeClr val="tx1"/>
                </a:solidFill>
              </a:rPr>
              <a:t>Заняття 1: Травми грудної клітки</a:t>
            </a:r>
            <a:endParaRPr lang="uk-UA" sz="3600" dirty="0">
              <a:solidFill>
                <a:schemeClr val="tx1"/>
              </a:solidFill>
            </a:endParaRPr>
          </a:p>
          <a:p>
            <a:endParaRPr lang="uk-UA" dirty="0"/>
          </a:p>
        </p:txBody>
      </p:sp>
    </p:spTree>
    <p:extLst>
      <p:ext uri="{BB962C8B-B14F-4D97-AF65-F5344CB8AC3E}">
        <p14:creationId xmlns:p14="http://schemas.microsoft.com/office/powerpoint/2010/main" xmlns="" val="2588096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7585AAC6-994D-48A6-BFC5-CB7D3E10BC65}"/>
              </a:ext>
            </a:extLst>
          </p:cNvPr>
          <p:cNvSpPr>
            <a:spLocks noGrp="1"/>
          </p:cNvSpPr>
          <p:nvPr>
            <p:ph idx="1"/>
          </p:nvPr>
        </p:nvSpPr>
        <p:spPr>
          <a:xfrm>
            <a:off x="261258" y="169818"/>
            <a:ext cx="11769634" cy="6688182"/>
          </a:xfrm>
        </p:spPr>
        <p:txBody>
          <a:bodyPr>
            <a:normAutofit/>
          </a:bodyPr>
          <a:lstStyle/>
          <a:p>
            <a:r>
              <a:rPr lang="uk-UA" sz="2600" dirty="0"/>
              <a:t>У сучасних воєнних конфліктах частота вогнепальних поранень грудної клітки становить 8-12 </a:t>
            </a:r>
            <a:r>
              <a:rPr lang="uk-UA" sz="2600" i="1" dirty="0"/>
              <a:t>%.</a:t>
            </a:r>
            <a:endParaRPr lang="uk-UA" sz="2600" dirty="0"/>
          </a:p>
          <a:p>
            <a:r>
              <a:rPr lang="uk-UA" sz="2600" dirty="0"/>
              <a:t>У структурі проникних поранень </a:t>
            </a:r>
            <a:r>
              <a:rPr lang="uk-UA" sz="2600" dirty="0" err="1"/>
              <a:t>грудноїклітки</a:t>
            </a:r>
            <a:r>
              <a:rPr lang="uk-UA" sz="2600" dirty="0"/>
              <a:t> у 80 % випадків ушкоджуються легені, у 10-15 % — перикард, серце і великі судини, у 5 % — трахея, стравохід і діафрагма. Такі поранення характеризуються значними ушкодженнями груднино-реберного каркаса, органів грудної клітки, бактеріальним забрудненням, тяжкими ускладненнями і високою летальністю (до 37 %) у зв’язку з масивною крововтратою, травматичним шоком і гострою дихальною недостатністю. </a:t>
            </a:r>
          </a:p>
          <a:p>
            <a:r>
              <a:rPr lang="uk-UA" sz="2600" dirty="0"/>
              <a:t>Мінно-вибухова травма часто перебігає з порушенням цілісності груднино-реберного каркаса, </a:t>
            </a:r>
            <a:r>
              <a:rPr lang="uk-UA" sz="2600" dirty="0" err="1"/>
              <a:t>гемопневмотораксом</a:t>
            </a:r>
            <a:r>
              <a:rPr lang="uk-UA" sz="2600" dirty="0"/>
              <a:t>, контузією серця і легень. За надзвичайних ситуацій мирного часу спостерігається збільшення питомої ваги тяжкої закритої та поєднаної травми грудної клітки.</a:t>
            </a:r>
          </a:p>
          <a:p>
            <a:pPr marL="0" indent="0">
              <a:buNone/>
            </a:pPr>
            <a:endParaRPr lang="uk-UA" dirty="0"/>
          </a:p>
        </p:txBody>
      </p:sp>
    </p:spTree>
    <p:extLst>
      <p:ext uri="{BB962C8B-B14F-4D97-AF65-F5344CB8AC3E}">
        <p14:creationId xmlns:p14="http://schemas.microsoft.com/office/powerpoint/2010/main" xmlns="" val="9286275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AB03507E-964F-4B11-9E9C-1581DF2B5C2A}"/>
              </a:ext>
            </a:extLst>
          </p:cNvPr>
          <p:cNvSpPr>
            <a:spLocks noGrp="1"/>
          </p:cNvSpPr>
          <p:nvPr>
            <p:ph idx="1"/>
          </p:nvPr>
        </p:nvSpPr>
        <p:spPr>
          <a:xfrm>
            <a:off x="222070" y="300446"/>
            <a:ext cx="11351622" cy="5947953"/>
          </a:xfrm>
          <a:ln>
            <a:solidFill>
              <a:schemeClr val="tx1"/>
            </a:solidFill>
          </a:ln>
        </p:spPr>
        <p:txBody>
          <a:bodyPr/>
          <a:lstStyle/>
          <a:p>
            <a:endParaRPr lang="uk-UA" dirty="0"/>
          </a:p>
          <a:p>
            <a:r>
              <a:rPr lang="uk-UA" sz="2400" b="1" dirty="0"/>
              <a:t>Дихання</a:t>
            </a:r>
            <a:r>
              <a:rPr lang="uk-UA" sz="2400" dirty="0"/>
              <a:t> — необхідний фізіологічний процес постійного обміну газами між організмом і зовнішнім середовищем. </a:t>
            </a:r>
          </a:p>
          <a:p>
            <a:endParaRPr lang="uk-UA" sz="2400" dirty="0"/>
          </a:p>
          <a:p>
            <a:endParaRPr lang="uk-UA" sz="2400" dirty="0"/>
          </a:p>
          <a:p>
            <a:r>
              <a:rPr lang="uk-UA" sz="2400" dirty="0"/>
              <a:t> </a:t>
            </a:r>
            <a:r>
              <a:rPr lang="uk-UA" sz="2400" b="1" dirty="0" err="1"/>
              <a:t>Ди́хальна</a:t>
            </a:r>
            <a:r>
              <a:rPr lang="uk-UA" sz="2400" b="1" dirty="0"/>
              <a:t> </a:t>
            </a:r>
            <a:r>
              <a:rPr lang="uk-UA" sz="2400" b="1" dirty="0" err="1"/>
              <a:t>систе́ма</a:t>
            </a:r>
            <a:r>
              <a:rPr lang="uk-UA" sz="2400" dirty="0"/>
              <a:t> — </a:t>
            </a:r>
            <a:r>
              <a:rPr lang="uk-UA" sz="2400" u="sng" dirty="0">
                <a:solidFill>
                  <a:srgbClr val="7030A0"/>
                </a:solidFill>
                <a:hlinkClick r:id="rId2" tooltip="Відкрита система (теорія систем)"/>
              </a:rPr>
              <a:t>відкрита система</a:t>
            </a:r>
            <a:r>
              <a:rPr lang="uk-UA" sz="2400" dirty="0">
                <a:solidFill>
                  <a:srgbClr val="7030A0"/>
                </a:solidFill>
              </a:rPr>
              <a:t> </a:t>
            </a:r>
            <a:r>
              <a:rPr lang="uk-UA" sz="2400" dirty="0"/>
              <a:t>організму, яка забезпечує </a:t>
            </a:r>
            <a:r>
              <a:rPr lang="uk-UA" sz="2400" u="sng" dirty="0">
                <a:hlinkClick r:id="rId3" tooltip="Газообмін"/>
              </a:rPr>
              <a:t>газообмін</a:t>
            </a:r>
            <a:r>
              <a:rPr lang="uk-UA" sz="2400" dirty="0"/>
              <a:t>, формування </a:t>
            </a:r>
            <a:r>
              <a:rPr lang="uk-UA" sz="2400" u="sng" dirty="0">
                <a:hlinkClick r:id="rId4" tooltip="Гомеостаз"/>
              </a:rPr>
              <a:t>гомеостазу</a:t>
            </a:r>
            <a:r>
              <a:rPr lang="uk-UA" sz="2400" dirty="0"/>
              <a:t> в </a:t>
            </a:r>
            <a:r>
              <a:rPr lang="uk-UA" sz="2400" dirty="0" err="1"/>
              <a:t>трахеобронхіальних</a:t>
            </a:r>
            <a:r>
              <a:rPr lang="uk-UA" sz="2400" dirty="0"/>
              <a:t> шляхах, очищення </a:t>
            </a:r>
            <a:r>
              <a:rPr lang="uk-UA" sz="2400" u="sng" dirty="0">
                <a:hlinkClick r:id="rId5" tooltip="Повітря"/>
              </a:rPr>
              <a:t>повітря</a:t>
            </a:r>
            <a:r>
              <a:rPr lang="uk-UA" sz="2400" dirty="0"/>
              <a:t>, яке вдихається, від чужорідних часток і </a:t>
            </a:r>
            <a:r>
              <a:rPr lang="uk-UA" sz="2400" u="sng" dirty="0">
                <a:hlinkClick r:id="rId6" tooltip="Мікроорганізм"/>
              </a:rPr>
              <a:t>мікроорганізмів</a:t>
            </a:r>
            <a:r>
              <a:rPr lang="uk-UA" sz="2400" dirty="0"/>
              <a:t>, а також </a:t>
            </a:r>
            <a:r>
              <a:rPr lang="uk-UA" sz="2400" u="sng" dirty="0">
                <a:hlinkClick r:id="rId7" tooltip="Аналіз"/>
              </a:rPr>
              <a:t>аналіз</a:t>
            </a:r>
            <a:r>
              <a:rPr lang="uk-UA" sz="2400" dirty="0"/>
              <a:t> пахучих речовин в атмосферному середовищі.</a:t>
            </a:r>
          </a:p>
          <a:p>
            <a:endParaRPr lang="uk-UA" dirty="0"/>
          </a:p>
        </p:txBody>
      </p:sp>
    </p:spTree>
    <p:extLst>
      <p:ext uri="{BB962C8B-B14F-4D97-AF65-F5344CB8AC3E}">
        <p14:creationId xmlns:p14="http://schemas.microsoft.com/office/powerpoint/2010/main" xmlns="" val="37118865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E72D7BC-7985-4F57-AAD7-5912BCE0AA48}"/>
              </a:ext>
            </a:extLst>
          </p:cNvPr>
          <p:cNvSpPr>
            <a:spLocks noGrp="1"/>
          </p:cNvSpPr>
          <p:nvPr>
            <p:ph type="title"/>
          </p:nvPr>
        </p:nvSpPr>
        <p:spPr>
          <a:xfrm>
            <a:off x="104503" y="0"/>
            <a:ext cx="12087497" cy="1853248"/>
          </a:xfrm>
        </p:spPr>
        <p:txBody>
          <a:bodyPr/>
          <a:lstStyle/>
          <a:p>
            <a:pPr algn="ctr"/>
            <a:r>
              <a:rPr lang="uk-UA" b="1" dirty="0"/>
              <a:t>Анатомо-фізіологічні особливості дихальних шляхів.</a:t>
            </a:r>
            <a:r>
              <a:rPr lang="uk-UA" dirty="0"/>
              <a:t/>
            </a:r>
            <a:br>
              <a:rPr lang="uk-UA" dirty="0"/>
            </a:br>
            <a:endParaRPr lang="uk-UA" dirty="0"/>
          </a:p>
        </p:txBody>
      </p:sp>
      <p:sp>
        <p:nvSpPr>
          <p:cNvPr id="3" name="Объект 2">
            <a:extLst>
              <a:ext uri="{FF2B5EF4-FFF2-40B4-BE49-F238E27FC236}">
                <a16:creationId xmlns:a16="http://schemas.microsoft.com/office/drawing/2014/main" xmlns="" id="{A7D2DAEF-E7BC-4405-9FE0-13C298B08D69}"/>
              </a:ext>
            </a:extLst>
          </p:cNvPr>
          <p:cNvSpPr>
            <a:spLocks noGrp="1"/>
          </p:cNvSpPr>
          <p:nvPr>
            <p:ph idx="1"/>
          </p:nvPr>
        </p:nvSpPr>
        <p:spPr>
          <a:xfrm>
            <a:off x="104504" y="1358538"/>
            <a:ext cx="12087496" cy="5499462"/>
          </a:xfrm>
        </p:spPr>
        <p:txBody>
          <a:bodyPr/>
          <a:lstStyle/>
          <a:p>
            <a:r>
              <a:rPr lang="uk-UA" sz="2800" dirty="0"/>
              <a:t>Система органів дихання складається з верхніх дихальних шляхів (носові ходи, глотка, гортань, трахея) і нижніх (бронхи, легені). </a:t>
            </a:r>
          </a:p>
          <a:p>
            <a:endParaRPr lang="uk-UA" dirty="0"/>
          </a:p>
        </p:txBody>
      </p:sp>
      <p:pic>
        <p:nvPicPr>
          <p:cNvPr id="5" name="Рисунок 4">
            <a:extLst>
              <a:ext uri="{FF2B5EF4-FFF2-40B4-BE49-F238E27FC236}">
                <a16:creationId xmlns:a16="http://schemas.microsoft.com/office/drawing/2014/main" xmlns="" id="{3D54BDF2-EC71-4918-A9BB-C9B5C6AD73B7}"/>
              </a:ext>
            </a:extLst>
          </p:cNvPr>
          <p:cNvPicPr>
            <a:picLocks noChangeAspect="1"/>
          </p:cNvPicPr>
          <p:nvPr/>
        </p:nvPicPr>
        <p:blipFill>
          <a:blip r:embed="rId2" cstate="print"/>
          <a:stretch>
            <a:fillRect/>
          </a:stretch>
        </p:blipFill>
        <p:spPr>
          <a:xfrm>
            <a:off x="4029203" y="2205318"/>
            <a:ext cx="4238095" cy="4652682"/>
          </a:xfrm>
          <a:prstGeom prst="rect">
            <a:avLst/>
          </a:prstGeom>
        </p:spPr>
      </p:pic>
    </p:spTree>
    <p:extLst>
      <p:ext uri="{BB962C8B-B14F-4D97-AF65-F5344CB8AC3E}">
        <p14:creationId xmlns:p14="http://schemas.microsoft.com/office/powerpoint/2010/main" xmlns="" val="1481416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E93EE6C-CDED-46C7-918D-0CFBB36BEB9D}"/>
              </a:ext>
            </a:extLst>
          </p:cNvPr>
          <p:cNvSpPr>
            <a:spLocks noGrp="1"/>
          </p:cNvSpPr>
          <p:nvPr>
            <p:ph type="title"/>
          </p:nvPr>
        </p:nvSpPr>
        <p:spPr>
          <a:xfrm>
            <a:off x="1" y="0"/>
            <a:ext cx="12192000" cy="1250576"/>
          </a:xfrm>
        </p:spPr>
        <p:txBody>
          <a:bodyPr/>
          <a:lstStyle/>
          <a:p>
            <a:pPr algn="ctr"/>
            <a:r>
              <a:rPr lang="uk-UA" b="1" dirty="0"/>
              <a:t>Причини непрохідності дихальних шляхів.</a:t>
            </a:r>
            <a:r>
              <a:rPr lang="uk-UA" dirty="0"/>
              <a:t/>
            </a:r>
            <a:br>
              <a:rPr lang="uk-UA" dirty="0"/>
            </a:br>
            <a:endParaRPr lang="uk-UA" dirty="0"/>
          </a:p>
        </p:txBody>
      </p:sp>
      <p:sp>
        <p:nvSpPr>
          <p:cNvPr id="3" name="Объект 2">
            <a:extLst>
              <a:ext uri="{FF2B5EF4-FFF2-40B4-BE49-F238E27FC236}">
                <a16:creationId xmlns:a16="http://schemas.microsoft.com/office/drawing/2014/main" xmlns="" id="{D645F525-ADBE-4D61-A801-0C01DB86A14A}"/>
              </a:ext>
            </a:extLst>
          </p:cNvPr>
          <p:cNvSpPr>
            <a:spLocks noGrp="1"/>
          </p:cNvSpPr>
          <p:nvPr>
            <p:ph idx="1"/>
          </p:nvPr>
        </p:nvSpPr>
        <p:spPr>
          <a:xfrm>
            <a:off x="0" y="726142"/>
            <a:ext cx="12191999" cy="6131858"/>
          </a:xfrm>
        </p:spPr>
        <p:txBody>
          <a:bodyPr/>
          <a:lstStyle/>
          <a:p>
            <a:endParaRPr lang="uk-UA" dirty="0"/>
          </a:p>
          <a:p>
            <a:r>
              <a:rPr lang="uk-UA" sz="2800" dirty="0"/>
              <a:t>Основної причиною летальності критичних пацієнтів на </a:t>
            </a:r>
            <a:r>
              <a:rPr lang="uk-UA" sz="2800" dirty="0" err="1"/>
              <a:t>догоспітальному</a:t>
            </a:r>
            <a:r>
              <a:rPr lang="uk-UA" sz="2800" dirty="0"/>
              <a:t> етапі є гостра дихальна недостатність (ГДН). Розвиток ГДН приводить до ускладнення критичного стану хворих і постраждалих, появи відстрочених ускладнень, які значно погіршують прогноз, та супроводжується високою летальністю (55–65</a:t>
            </a:r>
            <a:r>
              <a:rPr lang="en-US" sz="2800" dirty="0"/>
              <a:t> </a:t>
            </a:r>
            <a:r>
              <a:rPr lang="uk-UA" sz="2800" dirty="0"/>
              <a:t>%).</a:t>
            </a:r>
          </a:p>
          <a:p>
            <a:pPr fontAlgn="base"/>
            <a:r>
              <a:rPr lang="uk-UA" sz="2800" dirty="0"/>
              <a:t>Найчастіше (приблизно в 95-98% всіх випадків) сторонні тіла дихальних шляхів зустрічаються у дітей у віці від 1,5 до 3 років. За даними різних авторів, частота проникнення в різні відділи дихальних шляхів наступна: сторонні тіла гортані - 12%, сторонні тіла трахеї - 18%, сторонні тіла бронхів - 70%. </a:t>
            </a:r>
          </a:p>
          <a:p>
            <a:endParaRPr lang="uk-UA" dirty="0"/>
          </a:p>
        </p:txBody>
      </p:sp>
    </p:spTree>
    <p:extLst>
      <p:ext uri="{BB962C8B-B14F-4D97-AF65-F5344CB8AC3E}">
        <p14:creationId xmlns:p14="http://schemas.microsoft.com/office/powerpoint/2010/main" xmlns="" val="3083011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0B9DA80-E4F5-4137-8D93-2B10C95E4FF7}"/>
              </a:ext>
            </a:extLst>
          </p:cNvPr>
          <p:cNvSpPr>
            <a:spLocks noGrp="1"/>
          </p:cNvSpPr>
          <p:nvPr>
            <p:ph type="title"/>
          </p:nvPr>
        </p:nvSpPr>
        <p:spPr>
          <a:xfrm>
            <a:off x="1" y="91440"/>
            <a:ext cx="12192000" cy="1358537"/>
          </a:xfrm>
        </p:spPr>
        <p:txBody>
          <a:bodyPr/>
          <a:lstStyle/>
          <a:p>
            <a:pPr algn="ctr"/>
            <a:r>
              <a:rPr lang="uk-UA" dirty="0"/>
              <a:t>Найбільш поширеними причинами задухи є:</a:t>
            </a:r>
            <a:br>
              <a:rPr lang="uk-UA" dirty="0"/>
            </a:br>
            <a:endParaRPr lang="uk-UA" dirty="0"/>
          </a:p>
        </p:txBody>
      </p:sp>
      <p:sp>
        <p:nvSpPr>
          <p:cNvPr id="3" name="Объект 2">
            <a:extLst>
              <a:ext uri="{FF2B5EF4-FFF2-40B4-BE49-F238E27FC236}">
                <a16:creationId xmlns:a16="http://schemas.microsoft.com/office/drawing/2014/main" xmlns="" id="{F3FED862-73D6-4EB1-987C-507FB22BB4EA}"/>
              </a:ext>
            </a:extLst>
          </p:cNvPr>
          <p:cNvSpPr>
            <a:spLocks noGrp="1"/>
          </p:cNvSpPr>
          <p:nvPr>
            <p:ph idx="1"/>
          </p:nvPr>
        </p:nvSpPr>
        <p:spPr>
          <a:xfrm>
            <a:off x="0" y="1449978"/>
            <a:ext cx="12192000" cy="5316582"/>
          </a:xfrm>
        </p:spPr>
        <p:txBody>
          <a:bodyPr/>
          <a:lstStyle/>
          <a:p>
            <a:pPr fontAlgn="t"/>
            <a:r>
              <a:rPr lang="uk-UA" sz="2600" dirty="0"/>
              <a:t> • спроба проковтнути великі шматки їжі без старанного їх жування;</a:t>
            </a:r>
          </a:p>
          <a:p>
            <a:pPr fontAlgn="t"/>
            <a:r>
              <a:rPr lang="uk-UA" sz="2600" dirty="0"/>
              <a:t> • надмірне споживання спиртних напоїв до та під час прийняття їжі.  Алкоголь притупляє блювотний рефлекс, що робить ризик подавитися під час їжі більш вірогідним; </a:t>
            </a:r>
          </a:p>
          <a:p>
            <a:pPr fontAlgn="t"/>
            <a:r>
              <a:rPr lang="uk-UA" sz="2600" dirty="0"/>
              <a:t>• зубні протези заважають відчувати, чи гарно пережована їжа перед ковтанням; </a:t>
            </a:r>
          </a:p>
          <a:p>
            <a:pPr fontAlgn="t"/>
            <a:r>
              <a:rPr lang="uk-UA" sz="2600" dirty="0"/>
              <a:t>• жвава розмова та сміх під час їжі або прийняття їжі похапки; </a:t>
            </a:r>
          </a:p>
          <a:p>
            <a:pPr fontAlgn="t"/>
            <a:r>
              <a:rPr lang="uk-UA" sz="2600" dirty="0"/>
              <a:t>• ходіння, гра і біг, коли у роті знаходиться їжа або сторонній предмет.</a:t>
            </a:r>
          </a:p>
          <a:p>
            <a:pPr marL="0" indent="0" fontAlgn="t">
              <a:buNone/>
            </a:pPr>
            <a:endParaRPr lang="uk-UA" dirty="0"/>
          </a:p>
        </p:txBody>
      </p:sp>
    </p:spTree>
    <p:extLst>
      <p:ext uri="{BB962C8B-B14F-4D97-AF65-F5344CB8AC3E}">
        <p14:creationId xmlns:p14="http://schemas.microsoft.com/office/powerpoint/2010/main" xmlns="" val="34437564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D1FC288-B45E-404B-A73F-A3C0903788D1}"/>
              </a:ext>
            </a:extLst>
          </p:cNvPr>
          <p:cNvSpPr>
            <a:spLocks noGrp="1"/>
          </p:cNvSpPr>
          <p:nvPr>
            <p:ph type="title"/>
          </p:nvPr>
        </p:nvSpPr>
        <p:spPr>
          <a:xfrm>
            <a:off x="91440" y="143691"/>
            <a:ext cx="11978640" cy="1866440"/>
          </a:xfrm>
        </p:spPr>
        <p:txBody>
          <a:bodyPr/>
          <a:lstStyle/>
          <a:p>
            <a:pPr algn="ctr"/>
            <a:r>
              <a:rPr lang="uk-UA" b="1" dirty="0"/>
              <a:t>В залежності від локалізації виділяють два типи обструкції дихальних шляхів:</a:t>
            </a:r>
            <a:r>
              <a:rPr lang="uk-UA" dirty="0"/>
              <a:t/>
            </a:r>
            <a:br>
              <a:rPr lang="uk-UA" dirty="0"/>
            </a:br>
            <a:endParaRPr lang="uk-UA" dirty="0"/>
          </a:p>
        </p:txBody>
      </p:sp>
      <p:sp>
        <p:nvSpPr>
          <p:cNvPr id="3" name="Объект 2">
            <a:extLst>
              <a:ext uri="{FF2B5EF4-FFF2-40B4-BE49-F238E27FC236}">
                <a16:creationId xmlns:a16="http://schemas.microsoft.com/office/drawing/2014/main" xmlns="" id="{2FFF52A0-0E41-45D0-9499-D884F8B8A3CB}"/>
              </a:ext>
            </a:extLst>
          </p:cNvPr>
          <p:cNvSpPr>
            <a:spLocks noGrp="1"/>
          </p:cNvSpPr>
          <p:nvPr>
            <p:ph idx="1"/>
          </p:nvPr>
        </p:nvSpPr>
        <p:spPr>
          <a:xfrm>
            <a:off x="91440" y="1528354"/>
            <a:ext cx="12100560" cy="5329646"/>
          </a:xfrm>
        </p:spPr>
        <p:txBody>
          <a:bodyPr/>
          <a:lstStyle/>
          <a:p>
            <a:endParaRPr lang="uk-UA" sz="2800" i="1" dirty="0"/>
          </a:p>
          <a:p>
            <a:r>
              <a:rPr lang="uk-UA" sz="2800" b="1" i="1" dirty="0" err="1"/>
              <a:t>Ларинготрахеальна</a:t>
            </a:r>
            <a:r>
              <a:rPr lang="uk-UA" sz="2800" b="1" i="1" dirty="0"/>
              <a:t> обструкція</a:t>
            </a:r>
            <a:r>
              <a:rPr lang="uk-UA" sz="2800" b="1" dirty="0"/>
              <a:t> </a:t>
            </a:r>
            <a:r>
              <a:rPr lang="uk-UA" sz="2800" dirty="0"/>
              <a:t>(10-17 %) - стороннє тіло локалізовано вище біфуркації трахеї. Характеризується високим ризиком розвитку тотальної обструкції.</a:t>
            </a:r>
          </a:p>
          <a:p>
            <a:pPr marL="0" indent="0">
              <a:buNone/>
            </a:pPr>
            <a:endParaRPr lang="uk-UA" sz="2800" dirty="0"/>
          </a:p>
          <a:p>
            <a:r>
              <a:rPr lang="uk-UA" sz="2800" b="1" i="1" dirty="0"/>
              <a:t>Бронхіальна обструкція</a:t>
            </a:r>
            <a:r>
              <a:rPr lang="uk-UA" sz="2800" b="1" dirty="0"/>
              <a:t> </a:t>
            </a:r>
            <a:r>
              <a:rPr lang="uk-UA" sz="2800" dirty="0"/>
              <a:t>- стороннє тіло знаходиться в головному або частковому бронхах, часто в правому головному бронху. </a:t>
            </a:r>
          </a:p>
          <a:p>
            <a:pPr marL="0" indent="0">
              <a:buNone/>
            </a:pPr>
            <a:endParaRPr lang="uk-UA" dirty="0"/>
          </a:p>
        </p:txBody>
      </p:sp>
    </p:spTree>
    <p:extLst>
      <p:ext uri="{BB962C8B-B14F-4D97-AF65-F5344CB8AC3E}">
        <p14:creationId xmlns:p14="http://schemas.microsoft.com/office/powerpoint/2010/main" xmlns="" val="614977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F98DD3AD-2E43-486B-BA79-639AFE0FF86C}"/>
              </a:ext>
            </a:extLst>
          </p:cNvPr>
          <p:cNvSpPr>
            <a:spLocks noGrp="1"/>
          </p:cNvSpPr>
          <p:nvPr>
            <p:ph idx="1"/>
          </p:nvPr>
        </p:nvSpPr>
        <p:spPr>
          <a:xfrm>
            <a:off x="0" y="0"/>
            <a:ext cx="12192000" cy="6858000"/>
          </a:xfrm>
        </p:spPr>
        <p:txBody>
          <a:bodyPr/>
          <a:lstStyle/>
          <a:p>
            <a:pPr marL="0" indent="0">
              <a:buNone/>
            </a:pPr>
            <a:r>
              <a:rPr lang="uk-UA" sz="2600" dirty="0"/>
              <a:t>Ураження сучасною зброєю веде до значної деформації скелету та м'яких тканин обличчя, що  в першу чергу приводить до асфіксії.</a:t>
            </a:r>
          </a:p>
          <a:p>
            <a:endParaRPr lang="uk-UA" dirty="0"/>
          </a:p>
        </p:txBody>
      </p:sp>
      <p:pic>
        <p:nvPicPr>
          <p:cNvPr id="5" name="Рисунок 4">
            <a:extLst>
              <a:ext uri="{FF2B5EF4-FFF2-40B4-BE49-F238E27FC236}">
                <a16:creationId xmlns:a16="http://schemas.microsoft.com/office/drawing/2014/main" xmlns="" id="{16357617-028B-4F34-AD78-28C304D31D78}"/>
              </a:ext>
            </a:extLst>
          </p:cNvPr>
          <p:cNvPicPr>
            <a:picLocks noChangeAspect="1"/>
          </p:cNvPicPr>
          <p:nvPr/>
        </p:nvPicPr>
        <p:blipFill>
          <a:blip r:embed="rId2" cstate="print"/>
          <a:stretch>
            <a:fillRect/>
          </a:stretch>
        </p:blipFill>
        <p:spPr>
          <a:xfrm>
            <a:off x="6492240" y="869096"/>
            <a:ext cx="5699760" cy="5807050"/>
          </a:xfrm>
          <a:prstGeom prst="rect">
            <a:avLst/>
          </a:prstGeom>
        </p:spPr>
      </p:pic>
      <p:sp>
        <p:nvSpPr>
          <p:cNvPr id="6" name="Прямоугольник 5">
            <a:extLst>
              <a:ext uri="{FF2B5EF4-FFF2-40B4-BE49-F238E27FC236}">
                <a16:creationId xmlns:a16="http://schemas.microsoft.com/office/drawing/2014/main" xmlns="" id="{7B9DB684-2C42-44D2-B7E5-2750BBD73B48}"/>
              </a:ext>
            </a:extLst>
          </p:cNvPr>
          <p:cNvSpPr/>
          <p:nvPr/>
        </p:nvSpPr>
        <p:spPr>
          <a:xfrm>
            <a:off x="121919" y="1043835"/>
            <a:ext cx="6370321" cy="5632311"/>
          </a:xfrm>
          <a:prstGeom prst="rect">
            <a:avLst/>
          </a:prstGeom>
        </p:spPr>
        <p:txBody>
          <a:bodyPr wrap="square">
            <a:spAutoFit/>
          </a:bodyPr>
          <a:lstStyle/>
          <a:p>
            <a:pPr indent="450215" algn="just">
              <a:spcAft>
                <a:spcPts val="0"/>
              </a:spcAft>
            </a:pPr>
            <a:r>
              <a:rPr lang="uk-UA" sz="2400" dirty="0">
                <a:latin typeface="Century Gothic" panose="020B0502020202020204" pitchFamily="34" charset="0"/>
                <a:ea typeface="Times New Roman" panose="02020603050405020304" pitchFamily="18" charset="0"/>
              </a:rPr>
              <a:t>У гострому періоді </a:t>
            </a:r>
            <a:r>
              <a:rPr lang="uk-UA" sz="2400" dirty="0" err="1">
                <a:latin typeface="Century Gothic" panose="020B0502020202020204" pitchFamily="34" charset="0"/>
                <a:ea typeface="Times New Roman" panose="02020603050405020304" pitchFamily="18" charset="0"/>
              </a:rPr>
              <a:t>торакальної</a:t>
            </a:r>
            <a:r>
              <a:rPr lang="uk-UA" sz="2400" dirty="0">
                <a:latin typeface="Century Gothic" panose="020B0502020202020204" pitchFamily="34" charset="0"/>
                <a:ea typeface="Times New Roman" panose="02020603050405020304" pitchFamily="18" charset="0"/>
              </a:rPr>
              <a:t> травми тяжкість клінічного перебігу зумовлена крововтратою, болем, порушеннями груднино-реберного каркаса, забоєм або пораненням легень, серця, гострою емфіземою і ателектазом легень, </a:t>
            </a:r>
            <a:r>
              <a:rPr lang="uk-UA" sz="2400" dirty="0" err="1">
                <a:latin typeface="Century Gothic" panose="020B0502020202020204" pitchFamily="34" charset="0"/>
                <a:ea typeface="Times New Roman" panose="02020603050405020304" pitchFamily="18" charset="0"/>
              </a:rPr>
              <a:t>пневмо</a:t>
            </a:r>
            <a:r>
              <a:rPr lang="uk-UA" sz="2400" dirty="0">
                <a:latin typeface="Century Gothic" panose="020B0502020202020204" pitchFamily="34" charset="0"/>
                <a:ea typeface="Times New Roman" panose="02020603050405020304" pitchFamily="18" charset="0"/>
              </a:rPr>
              <a:t>- або гемотораксом. Близько 50 </a:t>
            </a:r>
            <a:r>
              <a:rPr lang="uk-UA" sz="2400" i="1" dirty="0">
                <a:latin typeface="Century Gothic" panose="020B0502020202020204" pitchFamily="34" charset="0"/>
                <a:ea typeface="Times New Roman" panose="02020603050405020304" pitchFamily="18" charset="0"/>
                <a:cs typeface="Times New Roman" panose="02020603050405020304" pitchFamily="18" charset="0"/>
              </a:rPr>
              <a:t>%</a:t>
            </a:r>
            <a:r>
              <a:rPr lang="uk-UA" sz="2400" dirty="0">
                <a:latin typeface="Century Gothic" panose="020B0502020202020204" pitchFamily="34" charset="0"/>
                <a:ea typeface="Times New Roman" panose="02020603050405020304" pitchFamily="18" charset="0"/>
              </a:rPr>
              <a:t> поранених гинуть у зв’язку з цими розладами.</a:t>
            </a:r>
          </a:p>
          <a:p>
            <a:pPr indent="450215" algn="just">
              <a:spcAft>
                <a:spcPts val="0"/>
              </a:spcAft>
            </a:pPr>
            <a:r>
              <a:rPr lang="uk-UA" sz="2400" dirty="0">
                <a:latin typeface="Century Gothic" panose="020B0502020202020204" pitchFamily="34" charset="0"/>
                <a:ea typeface="Times New Roman" panose="02020603050405020304" pitchFamily="18" charset="0"/>
              </a:rPr>
              <a:t>При вогнепальних пораненнях грудей тимчасова пульсуюча порожнина може викликати </a:t>
            </a:r>
            <a:r>
              <a:rPr lang="uk-UA" sz="2400" dirty="0" err="1">
                <a:latin typeface="Century Gothic" panose="020B0502020202020204" pitchFamily="34" charset="0"/>
                <a:ea typeface="Times New Roman" panose="02020603050405020304" pitchFamily="18" charset="0"/>
              </a:rPr>
              <a:t>контузійне</a:t>
            </a:r>
            <a:r>
              <a:rPr lang="uk-UA" sz="2400" dirty="0">
                <a:latin typeface="Century Gothic" panose="020B0502020202020204" pitchFamily="34" charset="0"/>
                <a:ea typeface="Times New Roman" panose="02020603050405020304" pitchFamily="18" charset="0"/>
              </a:rPr>
              <a:t> ушкодження легень і серця на відстані від рано­вого каналу. Частота цих ушкоджень становить 60-80 %.</a:t>
            </a:r>
            <a:endParaRPr lang="uk-UA" sz="2400" dirty="0">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xmlns="" val="14511177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9E6ADAD7-121F-41FD-9038-82BBEF296108}"/>
              </a:ext>
            </a:extLst>
          </p:cNvPr>
          <p:cNvSpPr>
            <a:spLocks noGrp="1"/>
          </p:cNvSpPr>
          <p:nvPr>
            <p:ph idx="1"/>
          </p:nvPr>
        </p:nvSpPr>
        <p:spPr>
          <a:xfrm>
            <a:off x="130630" y="0"/>
            <a:ext cx="11913324" cy="6858000"/>
          </a:xfrm>
        </p:spPr>
        <p:txBody>
          <a:bodyPr/>
          <a:lstStyle/>
          <a:p>
            <a:endParaRPr lang="uk-UA" sz="2800" dirty="0"/>
          </a:p>
          <a:p>
            <a:r>
              <a:rPr lang="uk-UA" sz="2800" dirty="0"/>
              <a:t>Сторонні тіла трахеї, як правило, не фіксовані, а балотують. При потраплянні на ділянку біфуркації трахеї виникає напад кашлю, стороннє тіло підкидається вгору і вдаряється об нижню поверхню голосових складок, тоді можна чути характерний звук хлопка; крім того, під час </a:t>
            </a:r>
            <a:r>
              <a:rPr lang="uk-UA" sz="2800" dirty="0" err="1"/>
              <a:t>балотації</a:t>
            </a:r>
            <a:r>
              <a:rPr lang="uk-UA" sz="2800" dirty="0"/>
              <a:t> стороннє тіло іноді </a:t>
            </a:r>
            <a:r>
              <a:rPr lang="uk-UA" sz="2800" dirty="0" err="1"/>
              <a:t>защімлюється</a:t>
            </a:r>
            <a:r>
              <a:rPr lang="uk-UA" sz="2800" dirty="0"/>
              <a:t> між голосовими складками. Це призводить до задухи. Особливу небезпеку становлять сторонні тіла, що здатні розбухати (квасоля, горох) викликаючи обструкцію просвіту трахеї. Сторонні тіла бронхів в 80 % випадків потрапляють у правий бронх, який є майже прямим продовженням трахеї.</a:t>
            </a:r>
          </a:p>
          <a:p>
            <a:endParaRPr lang="uk-UA" dirty="0"/>
          </a:p>
        </p:txBody>
      </p:sp>
      <p:pic>
        <p:nvPicPr>
          <p:cNvPr id="5" name="Рисунок 4">
            <a:extLst>
              <a:ext uri="{FF2B5EF4-FFF2-40B4-BE49-F238E27FC236}">
                <a16:creationId xmlns:a16="http://schemas.microsoft.com/office/drawing/2014/main" xmlns="" id="{72BBCD60-6563-4B6B-8F0D-FEE93C1B106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76630" y="4807131"/>
            <a:ext cx="3524250" cy="2050869"/>
          </a:xfrm>
          <a:prstGeom prst="rect">
            <a:avLst/>
          </a:prstGeom>
        </p:spPr>
      </p:pic>
    </p:spTree>
    <p:extLst>
      <p:ext uri="{BB962C8B-B14F-4D97-AF65-F5344CB8AC3E}">
        <p14:creationId xmlns:p14="http://schemas.microsoft.com/office/powerpoint/2010/main" xmlns="" val="13292769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19DC73A-D65B-4C51-86B7-B8B67BE15079}"/>
              </a:ext>
            </a:extLst>
          </p:cNvPr>
          <p:cNvSpPr>
            <a:spLocks noGrp="1"/>
          </p:cNvSpPr>
          <p:nvPr>
            <p:ph type="title"/>
          </p:nvPr>
        </p:nvSpPr>
        <p:spPr>
          <a:xfrm>
            <a:off x="1" y="0"/>
            <a:ext cx="12192000" cy="1776549"/>
          </a:xfrm>
        </p:spPr>
        <p:txBody>
          <a:bodyPr/>
          <a:lstStyle/>
          <a:p>
            <a:pPr algn="ctr"/>
            <a:r>
              <a:rPr lang="uk-UA" b="1" dirty="0"/>
              <a:t>Ознаки повної і часткової непрохідності дихальних шляхів.</a:t>
            </a:r>
            <a:r>
              <a:rPr lang="uk-UA" dirty="0"/>
              <a:t/>
            </a:r>
            <a:br>
              <a:rPr lang="uk-UA" dirty="0"/>
            </a:br>
            <a:endParaRPr lang="uk-UA" dirty="0"/>
          </a:p>
        </p:txBody>
      </p:sp>
      <p:sp>
        <p:nvSpPr>
          <p:cNvPr id="3" name="Объект 2">
            <a:extLst>
              <a:ext uri="{FF2B5EF4-FFF2-40B4-BE49-F238E27FC236}">
                <a16:creationId xmlns:a16="http://schemas.microsoft.com/office/drawing/2014/main" xmlns="" id="{4DBD73E2-4CA8-4121-A333-7B78F81B70AE}"/>
              </a:ext>
            </a:extLst>
          </p:cNvPr>
          <p:cNvSpPr>
            <a:spLocks noGrp="1"/>
          </p:cNvSpPr>
          <p:nvPr>
            <p:ph idx="1"/>
          </p:nvPr>
        </p:nvSpPr>
        <p:spPr>
          <a:xfrm>
            <a:off x="0" y="1319350"/>
            <a:ext cx="12191999" cy="5538650"/>
          </a:xfrm>
        </p:spPr>
        <p:txBody>
          <a:bodyPr/>
          <a:lstStyle/>
          <a:p>
            <a:pPr marL="0" indent="0">
              <a:buNone/>
            </a:pPr>
            <a:endParaRPr lang="uk-UA" sz="2800" b="1" u="sng" dirty="0"/>
          </a:p>
          <a:p>
            <a:pPr marL="0" indent="0">
              <a:buNone/>
            </a:pPr>
            <a:r>
              <a:rPr lang="uk-UA" sz="2800" b="1" u="sng" dirty="0"/>
              <a:t>Об'єктивною фізичною ознакою</a:t>
            </a:r>
            <a:r>
              <a:rPr lang="uk-UA" sz="2800" dirty="0"/>
              <a:t>, загальною для всіх пацієнтів з обструкцією ВДШ, є </a:t>
            </a:r>
            <a:r>
              <a:rPr lang="uk-UA" sz="3200" b="1" i="1" u="sng" dirty="0" err="1"/>
              <a:t>стридорозне</a:t>
            </a:r>
            <a:r>
              <a:rPr lang="uk-UA" sz="3200" b="1" i="1" u="sng" dirty="0"/>
              <a:t> </a:t>
            </a:r>
            <a:r>
              <a:rPr lang="uk-UA" sz="3200" b="1" i="1" u="sng" dirty="0">
                <a:hlinkClick r:id="rId2" tooltip="Дихання"/>
              </a:rPr>
              <a:t>дихання</a:t>
            </a:r>
            <a:r>
              <a:rPr lang="uk-UA" sz="2800" dirty="0"/>
              <a:t> (</a:t>
            </a:r>
            <a:r>
              <a:rPr lang="uk-UA" sz="2800" dirty="0" err="1"/>
              <a:t>стридор</a:t>
            </a:r>
            <a:r>
              <a:rPr lang="uk-UA" sz="2800" dirty="0"/>
              <a:t> на вдиху). При цьому чутний різкий </a:t>
            </a:r>
            <a:r>
              <a:rPr lang="uk-UA" sz="2800" dirty="0" err="1"/>
              <a:t>скребучий</a:t>
            </a:r>
            <a:r>
              <a:rPr lang="uk-UA" sz="2800" dirty="0"/>
              <a:t> деренчливий шум, що виникає при проходженні струменя повітря через частково перекриті ВДШ. </a:t>
            </a:r>
            <a:r>
              <a:rPr lang="uk-UA" sz="2800" dirty="0" err="1"/>
              <a:t>Стридор</a:t>
            </a:r>
            <a:r>
              <a:rPr lang="uk-UA" sz="2800" dirty="0"/>
              <a:t>, що виникає тільки на вдиху, вказує на локалізацію перешкоди на рівні гортані або вище неї. Двофазний </a:t>
            </a:r>
            <a:r>
              <a:rPr lang="uk-UA" sz="2800" dirty="0" err="1"/>
              <a:t>стридор</a:t>
            </a:r>
            <a:r>
              <a:rPr lang="uk-UA" sz="2800" dirty="0"/>
              <a:t>, чутний як на вдиху, так і на видиху, говорить про місцезнаходження обструкції в трахеї, тоді як експіраторний </a:t>
            </a:r>
            <a:r>
              <a:rPr lang="uk-UA" sz="2800" dirty="0" err="1"/>
              <a:t>стридор</a:t>
            </a:r>
            <a:r>
              <a:rPr lang="uk-UA" sz="2800" dirty="0"/>
              <a:t> зазвичай свідчить про локалізацію обструкції нижче біфуркації трахеї. </a:t>
            </a:r>
          </a:p>
          <a:p>
            <a:endParaRPr lang="uk-UA" dirty="0"/>
          </a:p>
        </p:txBody>
      </p:sp>
    </p:spTree>
    <p:extLst>
      <p:ext uri="{BB962C8B-B14F-4D97-AF65-F5344CB8AC3E}">
        <p14:creationId xmlns:p14="http://schemas.microsoft.com/office/powerpoint/2010/main" xmlns="" val="8720258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26AF9894-88AD-44AD-AA6E-3D60D02B4CAE}"/>
              </a:ext>
            </a:extLst>
          </p:cNvPr>
          <p:cNvSpPr>
            <a:spLocks noGrp="1"/>
          </p:cNvSpPr>
          <p:nvPr>
            <p:ph idx="1"/>
          </p:nvPr>
        </p:nvSpPr>
        <p:spPr>
          <a:xfrm>
            <a:off x="0" y="0"/>
            <a:ext cx="12192000" cy="6858000"/>
          </a:xfrm>
        </p:spPr>
        <p:txBody>
          <a:bodyPr/>
          <a:lstStyle/>
          <a:p>
            <a:pPr marL="0" indent="0">
              <a:buNone/>
            </a:pPr>
            <a:endParaRPr lang="uk-UA" sz="2800" dirty="0"/>
          </a:p>
          <a:p>
            <a:pPr marL="0" indent="0">
              <a:buNone/>
            </a:pPr>
            <a:r>
              <a:rPr lang="uk-UA" sz="3200" b="1" u="sng" dirty="0"/>
              <a:t>Ранньою ознакою порушеного дихання є </a:t>
            </a:r>
            <a:r>
              <a:rPr lang="uk-UA" sz="3200" b="1" i="1" u="sng" dirty="0" err="1"/>
              <a:t>тахіпноє</a:t>
            </a:r>
            <a:r>
              <a:rPr lang="uk-UA" sz="3200" dirty="0"/>
              <a:t>. </a:t>
            </a:r>
          </a:p>
          <a:p>
            <a:pPr marL="0" indent="0">
              <a:buNone/>
            </a:pPr>
            <a:r>
              <a:rPr lang="uk-UA" sz="3200" dirty="0" err="1"/>
              <a:t>Ретракція</a:t>
            </a:r>
            <a:r>
              <a:rPr lang="uk-UA" sz="3200" dirty="0"/>
              <a:t> грудної стінки і роздування </a:t>
            </a:r>
            <a:r>
              <a:rPr lang="uk-UA" sz="3200" dirty="0" err="1"/>
              <a:t>ніздрів</a:t>
            </a:r>
            <a:r>
              <a:rPr lang="uk-UA" sz="3200" dirty="0"/>
              <a:t> при диханні виникають дещо пізніше. Обструкція ВДШ, створює більш </a:t>
            </a:r>
            <a:r>
              <a:rPr lang="uk-UA" sz="3200" dirty="0" err="1"/>
              <a:t>високиий</a:t>
            </a:r>
            <a:r>
              <a:rPr lang="uk-UA" sz="3200" dirty="0"/>
              <a:t>, ніж в нормі, негативний тиск на вдиху. </a:t>
            </a:r>
          </a:p>
          <a:p>
            <a:pPr marL="0" indent="0">
              <a:buNone/>
            </a:pPr>
            <a:r>
              <a:rPr lang="uk-UA" sz="3200" dirty="0"/>
              <a:t>Це викликає втягування м'яких і безкісткових ділянок грудної клітки. Найчастіше спостерігається </a:t>
            </a:r>
            <a:r>
              <a:rPr lang="uk-UA" sz="3200" dirty="0" err="1"/>
              <a:t>ретракція</a:t>
            </a:r>
            <a:r>
              <a:rPr lang="uk-UA" sz="3200" dirty="0"/>
              <a:t> міжреберних проміжків, а також </a:t>
            </a:r>
            <a:r>
              <a:rPr lang="uk-UA" sz="3200" dirty="0" err="1"/>
              <a:t>поддіафрагмальних</a:t>
            </a:r>
            <a:r>
              <a:rPr lang="uk-UA" sz="3200" dirty="0"/>
              <a:t> і надключичних ділянок, можлива </a:t>
            </a:r>
            <a:r>
              <a:rPr lang="uk-UA" sz="3200" dirty="0" err="1"/>
              <a:t>ретракція</a:t>
            </a:r>
            <a:r>
              <a:rPr lang="uk-UA" sz="3200" dirty="0"/>
              <a:t> всій грудини при вдиху. </a:t>
            </a:r>
          </a:p>
          <a:p>
            <a:pPr marL="0" indent="0">
              <a:buNone/>
            </a:pPr>
            <a:endParaRPr lang="uk-UA" dirty="0"/>
          </a:p>
        </p:txBody>
      </p:sp>
      <p:pic>
        <p:nvPicPr>
          <p:cNvPr id="5" name="Рисунок 4">
            <a:extLst>
              <a:ext uri="{FF2B5EF4-FFF2-40B4-BE49-F238E27FC236}">
                <a16:creationId xmlns:a16="http://schemas.microsoft.com/office/drawing/2014/main" xmlns="" id="{29734C00-4C50-4B6F-86D5-5FB835D09A6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839472" y="4754880"/>
            <a:ext cx="3352528" cy="2103120"/>
          </a:xfrm>
          <a:prstGeom prst="rect">
            <a:avLst/>
          </a:prstGeom>
        </p:spPr>
      </p:pic>
    </p:spTree>
    <p:extLst>
      <p:ext uri="{BB962C8B-B14F-4D97-AF65-F5344CB8AC3E}">
        <p14:creationId xmlns:p14="http://schemas.microsoft.com/office/powerpoint/2010/main" xmlns="" val="24266577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57B01774-B661-435A-B979-23E2C3F5BD53}"/>
              </a:ext>
            </a:extLst>
          </p:cNvPr>
          <p:cNvSpPr>
            <a:spLocks noGrp="1"/>
          </p:cNvSpPr>
          <p:nvPr>
            <p:ph idx="1"/>
          </p:nvPr>
        </p:nvSpPr>
        <p:spPr>
          <a:xfrm>
            <a:off x="0" y="0"/>
            <a:ext cx="12292149" cy="6858000"/>
          </a:xfrm>
        </p:spPr>
        <p:txBody>
          <a:bodyPr>
            <a:normAutofit/>
          </a:bodyPr>
          <a:lstStyle/>
          <a:p>
            <a:pPr marL="0" indent="0">
              <a:buNone/>
            </a:pPr>
            <a:r>
              <a:rPr lang="ru-RU" sz="3200" b="1" i="1" dirty="0"/>
              <a:t>При </a:t>
            </a:r>
            <a:r>
              <a:rPr lang="ru-RU" sz="3200" b="1" i="1" dirty="0" err="1"/>
              <a:t>повному</a:t>
            </a:r>
            <a:r>
              <a:rPr lang="ru-RU" sz="3200" b="1" i="1" dirty="0"/>
              <a:t> </a:t>
            </a:r>
            <a:r>
              <a:rPr lang="ru-RU" sz="3200" b="1" i="1" dirty="0" err="1"/>
              <a:t>закупорені</a:t>
            </a:r>
            <a:r>
              <a:rPr lang="ru-RU" sz="3200" b="1" i="1" dirty="0"/>
              <a:t> </a:t>
            </a:r>
            <a:r>
              <a:rPr lang="uk-UA" sz="2800" dirty="0"/>
              <a:t>дихальних шляхів людина не може не дихати, ні кашляти, ні говорити, хапається за горло однією або двома руками, і цей жест є однією із основних ознак ядухи (відчуття нестачі повітря). </a:t>
            </a:r>
          </a:p>
          <a:p>
            <a:pPr marL="0" indent="0">
              <a:buNone/>
            </a:pPr>
            <a:r>
              <a:rPr lang="ru-RU" sz="2800" dirty="0"/>
              <a:t>У </a:t>
            </a:r>
            <a:r>
              <a:rPr lang="ru-RU" sz="2800" dirty="0" err="1"/>
              <a:t>хворих</a:t>
            </a:r>
            <a:r>
              <a:rPr lang="ru-RU" sz="2800" dirty="0"/>
              <a:t> </a:t>
            </a:r>
            <a:r>
              <a:rPr lang="ru-RU" sz="2800" dirty="0" err="1"/>
              <a:t>спостерігається</a:t>
            </a:r>
            <a:r>
              <a:rPr lang="ru-RU" sz="2800" dirty="0"/>
              <a:t> </a:t>
            </a:r>
            <a:r>
              <a:rPr lang="ru-RU" sz="2800" dirty="0" err="1"/>
              <a:t>утруднений</a:t>
            </a:r>
            <a:r>
              <a:rPr lang="ru-RU" sz="2800" dirty="0"/>
              <a:t> </a:t>
            </a:r>
            <a:r>
              <a:rPr lang="ru-RU" sz="2800" dirty="0" err="1"/>
              <a:t>вдих</a:t>
            </a:r>
            <a:r>
              <a:rPr lang="ru-RU" sz="2800" dirty="0"/>
              <a:t> і </a:t>
            </a:r>
            <a:r>
              <a:rPr lang="ru-RU" sz="2800" dirty="0" err="1"/>
              <a:t>видих</a:t>
            </a:r>
            <a:r>
              <a:rPr lang="ru-RU" sz="2800" dirty="0"/>
              <a:t>. </a:t>
            </a:r>
            <a:r>
              <a:rPr lang="ru-RU" sz="2800" dirty="0" err="1"/>
              <a:t>Утруднене</a:t>
            </a:r>
            <a:r>
              <a:rPr lang="ru-RU" sz="2800" dirty="0"/>
              <a:t> </a:t>
            </a:r>
            <a:r>
              <a:rPr lang="ru-RU" sz="2800" dirty="0" err="1"/>
              <a:t>дихання</a:t>
            </a:r>
            <a:r>
              <a:rPr lang="ru-RU" sz="2800" dirty="0"/>
              <a:t> </a:t>
            </a:r>
            <a:r>
              <a:rPr lang="ru-RU" sz="2800" dirty="0" err="1"/>
              <a:t>чути</a:t>
            </a:r>
            <a:r>
              <a:rPr lang="ru-RU" sz="2800" dirty="0"/>
              <a:t> на </a:t>
            </a:r>
            <a:r>
              <a:rPr lang="ru-RU" sz="2800" dirty="0" err="1"/>
              <a:t>відстані</a:t>
            </a:r>
            <a:r>
              <a:rPr lang="ru-RU" sz="2800" dirty="0"/>
              <a:t>. При такому </a:t>
            </a:r>
            <a:r>
              <a:rPr lang="ru-RU" sz="2800" dirty="0" err="1"/>
              <a:t>диханні</a:t>
            </a:r>
            <a:r>
              <a:rPr lang="ru-RU" sz="2800" dirty="0"/>
              <a:t> активно </a:t>
            </a:r>
            <a:r>
              <a:rPr lang="ru-RU" sz="2800" dirty="0" err="1"/>
              <a:t>скорочуються</a:t>
            </a:r>
            <a:r>
              <a:rPr lang="ru-RU" sz="2800" dirty="0"/>
              <a:t> </a:t>
            </a:r>
            <a:r>
              <a:rPr lang="ru-RU" sz="2800" dirty="0" err="1"/>
              <a:t>допоміжні</a:t>
            </a:r>
            <a:r>
              <a:rPr lang="ru-RU" sz="2800" dirty="0"/>
              <a:t> </a:t>
            </a:r>
            <a:r>
              <a:rPr lang="ru-RU" sz="2800" dirty="0" err="1"/>
              <a:t>м’язи</a:t>
            </a:r>
            <a:r>
              <a:rPr lang="ru-RU" sz="2800" dirty="0"/>
              <a:t>. При </a:t>
            </a:r>
            <a:r>
              <a:rPr lang="ru-RU" sz="2800" dirty="0" err="1"/>
              <a:t>вдиху</a:t>
            </a:r>
            <a:r>
              <a:rPr lang="ru-RU" sz="2800" dirty="0"/>
              <a:t> </a:t>
            </a:r>
            <a:r>
              <a:rPr lang="ru-RU" sz="2800" dirty="0" err="1"/>
              <a:t>втягуються</a:t>
            </a:r>
            <a:r>
              <a:rPr lang="ru-RU" sz="2800" dirty="0"/>
              <a:t> </a:t>
            </a:r>
            <a:r>
              <a:rPr lang="ru-RU" sz="2800" dirty="0" err="1"/>
              <a:t>міжреберні</a:t>
            </a:r>
            <a:r>
              <a:rPr lang="ru-RU" sz="2800" dirty="0"/>
              <a:t> </a:t>
            </a:r>
            <a:r>
              <a:rPr lang="ru-RU" sz="2800" dirty="0" err="1"/>
              <a:t>проміжки</a:t>
            </a:r>
            <a:r>
              <a:rPr lang="ru-RU" sz="2800" dirty="0"/>
              <a:t>, яремна </a:t>
            </a:r>
            <a:r>
              <a:rPr lang="ru-RU" sz="2800" dirty="0" err="1"/>
              <a:t>виїмка</a:t>
            </a:r>
            <a:r>
              <a:rPr lang="ru-RU" sz="2800" dirty="0"/>
              <a:t> та </a:t>
            </a:r>
            <a:r>
              <a:rPr lang="ru-RU" sz="2800" dirty="0" err="1"/>
              <a:t>підключичні</a:t>
            </a:r>
            <a:r>
              <a:rPr lang="ru-RU" sz="2800" dirty="0"/>
              <a:t> ямки, </a:t>
            </a:r>
            <a:r>
              <a:rPr lang="ru-RU" sz="2800" dirty="0" err="1"/>
              <a:t>іноді</a:t>
            </a:r>
            <a:r>
              <a:rPr lang="ru-RU" sz="2800" dirty="0"/>
              <a:t> </a:t>
            </a:r>
            <a:r>
              <a:rPr lang="ru-RU" sz="2800" dirty="0" err="1"/>
              <a:t>вислуховується</a:t>
            </a:r>
            <a:r>
              <a:rPr lang="ru-RU" sz="2800" dirty="0"/>
              <a:t> </a:t>
            </a:r>
            <a:r>
              <a:rPr lang="ru-RU" sz="2800" dirty="0" err="1"/>
              <a:t>стридорний</a:t>
            </a:r>
            <a:r>
              <a:rPr lang="ru-RU" sz="2800" dirty="0"/>
              <a:t> (</a:t>
            </a:r>
            <a:r>
              <a:rPr lang="ru-RU" sz="2800" dirty="0" err="1"/>
              <a:t>свистячий</a:t>
            </a:r>
            <a:r>
              <a:rPr lang="ru-RU" sz="2800" dirty="0"/>
              <a:t>) шум. При </a:t>
            </a:r>
            <a:r>
              <a:rPr lang="ru-RU" sz="2800" dirty="0" err="1"/>
              <a:t>видиху</a:t>
            </a:r>
            <a:r>
              <a:rPr lang="ru-RU" sz="2800" dirty="0"/>
              <a:t> </a:t>
            </a:r>
            <a:r>
              <a:rPr lang="ru-RU" sz="2800" dirty="0" err="1"/>
              <a:t>грудна</a:t>
            </a:r>
            <a:r>
              <a:rPr lang="ru-RU" sz="2800" dirty="0"/>
              <a:t> </a:t>
            </a:r>
            <a:r>
              <a:rPr lang="ru-RU" sz="2800" dirty="0" err="1"/>
              <a:t>клітка</a:t>
            </a:r>
            <a:r>
              <a:rPr lang="ru-RU" sz="2800" dirty="0"/>
              <a:t> максимально </a:t>
            </a:r>
            <a:r>
              <a:rPr lang="ru-RU" sz="2800" dirty="0" err="1"/>
              <a:t>розширюється</a:t>
            </a:r>
            <a:r>
              <a:rPr lang="ru-RU" sz="2800" dirty="0"/>
              <a:t> </a:t>
            </a:r>
            <a:r>
              <a:rPr lang="ru-RU" sz="2800" dirty="0" err="1"/>
              <a:t>набирає</a:t>
            </a:r>
            <a:r>
              <a:rPr lang="ru-RU" sz="2800" dirty="0"/>
              <a:t> </a:t>
            </a:r>
            <a:r>
              <a:rPr lang="ru-RU" sz="2800" dirty="0" err="1"/>
              <a:t>бочкоподібної</a:t>
            </a:r>
            <a:r>
              <a:rPr lang="ru-RU" sz="2800" dirty="0"/>
              <a:t> </a:t>
            </a:r>
            <a:r>
              <a:rPr lang="ru-RU" sz="2800" dirty="0" err="1"/>
              <a:t>форми</a:t>
            </a:r>
            <a:r>
              <a:rPr lang="ru-RU" sz="2800" dirty="0"/>
              <a:t>, з </a:t>
            </a:r>
            <a:r>
              <a:rPr lang="ru-RU" sz="2800" dirty="0" err="1"/>
              <a:t>випинанням</a:t>
            </a:r>
            <a:r>
              <a:rPr lang="ru-RU" sz="2800" dirty="0"/>
              <a:t> </a:t>
            </a:r>
            <a:r>
              <a:rPr lang="ru-RU" sz="2800" dirty="0" err="1"/>
              <a:t>міжреберних</a:t>
            </a:r>
            <a:r>
              <a:rPr lang="ru-RU" sz="2800" dirty="0"/>
              <a:t> </a:t>
            </a:r>
            <a:r>
              <a:rPr lang="ru-RU" sz="2800" dirty="0" err="1"/>
              <a:t>проміжків</a:t>
            </a:r>
            <a:r>
              <a:rPr lang="ru-RU" sz="2800" dirty="0"/>
              <a:t>. </a:t>
            </a:r>
            <a:r>
              <a:rPr lang="ru-RU" sz="2800" dirty="0" err="1"/>
              <a:t>Шкірні</a:t>
            </a:r>
            <a:r>
              <a:rPr lang="ru-RU" sz="2800" dirty="0"/>
              <a:t> покриви </a:t>
            </a:r>
            <a:r>
              <a:rPr lang="ru-RU" sz="2800" dirty="0" err="1"/>
              <a:t>темніють</a:t>
            </a:r>
            <a:r>
              <a:rPr lang="ru-RU" sz="2800" dirty="0"/>
              <a:t>, </a:t>
            </a:r>
            <a:r>
              <a:rPr lang="ru-RU" sz="2800" dirty="0" err="1"/>
              <a:t>стають</a:t>
            </a:r>
            <a:r>
              <a:rPr lang="ru-RU" sz="2800" dirty="0"/>
              <a:t> </a:t>
            </a:r>
            <a:r>
              <a:rPr lang="ru-RU" sz="2800" dirty="0" err="1"/>
              <a:t>цианотичними</a:t>
            </a:r>
            <a:r>
              <a:rPr lang="ru-RU" sz="2800" dirty="0"/>
              <a:t>. При </a:t>
            </a:r>
            <a:r>
              <a:rPr lang="ru-RU" sz="2800" dirty="0" err="1"/>
              <a:t>подальшому</a:t>
            </a:r>
            <a:r>
              <a:rPr lang="ru-RU" sz="2800" dirty="0"/>
              <a:t> </a:t>
            </a:r>
            <a:r>
              <a:rPr lang="ru-RU" sz="2800" dirty="0" err="1"/>
              <a:t>наростанні</a:t>
            </a:r>
            <a:r>
              <a:rPr lang="ru-RU" sz="2800" dirty="0"/>
              <a:t> </a:t>
            </a:r>
            <a:r>
              <a:rPr lang="ru-RU" sz="2800" dirty="0" err="1"/>
              <a:t>дихальної</a:t>
            </a:r>
            <a:r>
              <a:rPr lang="ru-RU" sz="2800" dirty="0"/>
              <a:t> </a:t>
            </a:r>
            <a:r>
              <a:rPr lang="ru-RU" sz="2800" dirty="0" err="1"/>
              <a:t>недостатності</a:t>
            </a:r>
            <a:r>
              <a:rPr lang="ru-RU" sz="2800" dirty="0"/>
              <a:t> </a:t>
            </a:r>
            <a:r>
              <a:rPr lang="ru-RU" sz="2800" dirty="0" err="1"/>
              <a:t>виникає</a:t>
            </a:r>
            <a:r>
              <a:rPr lang="ru-RU" sz="2800" dirty="0"/>
              <a:t> </a:t>
            </a:r>
            <a:r>
              <a:rPr lang="ru-RU" sz="2800" dirty="0" err="1"/>
              <a:t>рухове</a:t>
            </a:r>
            <a:r>
              <a:rPr lang="ru-RU" sz="2800" dirty="0"/>
              <a:t> </a:t>
            </a:r>
            <a:r>
              <a:rPr lang="ru-RU" sz="2800" dirty="0" err="1"/>
              <a:t>збудження</a:t>
            </a:r>
            <a:r>
              <a:rPr lang="ru-RU" sz="2800" dirty="0"/>
              <a:t>, </a:t>
            </a:r>
            <a:r>
              <a:rPr lang="ru-RU" sz="2800" dirty="0" err="1"/>
              <a:t>судоми</a:t>
            </a:r>
            <a:r>
              <a:rPr lang="ru-RU" sz="2800" dirty="0"/>
              <a:t>, </a:t>
            </a:r>
            <a:r>
              <a:rPr lang="ru-RU" sz="2800" dirty="0" err="1"/>
              <a:t>втрата</a:t>
            </a:r>
            <a:r>
              <a:rPr lang="ru-RU" sz="2800" dirty="0"/>
              <a:t> </a:t>
            </a:r>
            <a:r>
              <a:rPr lang="ru-RU" sz="2800" dirty="0" err="1"/>
              <a:t>свідомості</a:t>
            </a:r>
            <a:r>
              <a:rPr lang="ru-RU" sz="2800" dirty="0"/>
              <a:t>. У </a:t>
            </a:r>
            <a:r>
              <a:rPr lang="ru-RU" sz="2800" dirty="0" err="1"/>
              <a:t>кінцевому</a:t>
            </a:r>
            <a:r>
              <a:rPr lang="ru-RU" sz="2800" dirty="0"/>
              <a:t> </a:t>
            </a:r>
            <a:r>
              <a:rPr lang="ru-RU" sz="2800" dirty="0" err="1"/>
              <a:t>результаті</a:t>
            </a:r>
            <a:r>
              <a:rPr lang="ru-RU" sz="2800" dirty="0"/>
              <a:t> </a:t>
            </a:r>
            <a:r>
              <a:rPr lang="ru-RU" sz="2800" dirty="0" err="1"/>
              <a:t>розвивається</a:t>
            </a:r>
            <a:r>
              <a:rPr lang="ru-RU" sz="2800" dirty="0"/>
              <a:t> </a:t>
            </a:r>
            <a:r>
              <a:rPr lang="ru-RU" sz="2800" dirty="0" err="1"/>
              <a:t>гіпоксична</a:t>
            </a:r>
            <a:r>
              <a:rPr lang="ru-RU" sz="2800" dirty="0"/>
              <a:t> кома.</a:t>
            </a:r>
            <a:endParaRPr lang="uk-UA" sz="2800" dirty="0"/>
          </a:p>
          <a:p>
            <a:endParaRPr lang="uk-UA" dirty="0"/>
          </a:p>
        </p:txBody>
      </p:sp>
    </p:spTree>
    <p:extLst>
      <p:ext uri="{BB962C8B-B14F-4D97-AF65-F5344CB8AC3E}">
        <p14:creationId xmlns:p14="http://schemas.microsoft.com/office/powerpoint/2010/main" xmlns="" val="33222583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7092A57-6B2C-46F3-91AA-B1CD65F4ADCF}"/>
              </a:ext>
            </a:extLst>
          </p:cNvPr>
          <p:cNvSpPr>
            <a:spLocks noGrp="1"/>
          </p:cNvSpPr>
          <p:nvPr>
            <p:ph type="title"/>
          </p:nvPr>
        </p:nvSpPr>
        <p:spPr>
          <a:xfrm>
            <a:off x="0" y="0"/>
            <a:ext cx="12192000" cy="1853248"/>
          </a:xfrm>
        </p:spPr>
        <p:txBody>
          <a:bodyPr/>
          <a:lstStyle/>
          <a:p>
            <a:pPr algn="ctr"/>
            <a:r>
              <a:rPr lang="uk-UA" dirty="0"/>
              <a:t> </a:t>
            </a:r>
            <a:r>
              <a:rPr lang="uk-UA" b="1" dirty="0"/>
              <a:t>Періоди </a:t>
            </a:r>
            <a:r>
              <a:rPr lang="uk-UA" dirty="0"/>
              <a:t>при гострій тотальній обструкції голосової щілини стороннім тілом</a:t>
            </a:r>
          </a:p>
        </p:txBody>
      </p:sp>
      <p:sp>
        <p:nvSpPr>
          <p:cNvPr id="3" name="Объект 2">
            <a:extLst>
              <a:ext uri="{FF2B5EF4-FFF2-40B4-BE49-F238E27FC236}">
                <a16:creationId xmlns:a16="http://schemas.microsoft.com/office/drawing/2014/main" xmlns="" id="{0E5551EC-26F4-4FE7-B2A2-283519BEB2B0}"/>
              </a:ext>
            </a:extLst>
          </p:cNvPr>
          <p:cNvSpPr>
            <a:spLocks noGrp="1"/>
          </p:cNvSpPr>
          <p:nvPr>
            <p:ph idx="1"/>
          </p:nvPr>
        </p:nvSpPr>
        <p:spPr>
          <a:xfrm>
            <a:off x="0" y="1384664"/>
            <a:ext cx="12192000" cy="5473336"/>
          </a:xfrm>
        </p:spPr>
        <p:txBody>
          <a:bodyPr/>
          <a:lstStyle/>
          <a:p>
            <a:endParaRPr lang="ru-RU" sz="3200" dirty="0"/>
          </a:p>
          <a:p>
            <a:r>
              <a:rPr lang="ru-RU" sz="3200" dirty="0"/>
              <a:t>1 – </a:t>
            </a:r>
            <a:r>
              <a:rPr lang="ru-RU" sz="3200" dirty="0" err="1"/>
              <a:t>хворий</a:t>
            </a:r>
            <a:r>
              <a:rPr lang="ru-RU" sz="3200" dirty="0"/>
              <a:t> </a:t>
            </a:r>
            <a:r>
              <a:rPr lang="ru-RU" sz="3200" dirty="0" err="1"/>
              <a:t>притомний</a:t>
            </a:r>
            <a:r>
              <a:rPr lang="ru-RU" sz="3200" dirty="0"/>
              <a:t>, </a:t>
            </a:r>
            <a:r>
              <a:rPr lang="ru-RU" sz="3200" dirty="0" err="1"/>
              <a:t>знаходиться</a:t>
            </a:r>
            <a:r>
              <a:rPr lang="ru-RU" sz="3200" dirty="0"/>
              <a:t> на ногах ( 2-4 </a:t>
            </a:r>
            <a:r>
              <a:rPr lang="ru-RU" sz="3200" dirty="0" err="1"/>
              <a:t>хв</a:t>
            </a:r>
            <a:r>
              <a:rPr lang="ru-RU" sz="3200" dirty="0"/>
              <a:t>)</a:t>
            </a:r>
            <a:endParaRPr lang="uk-UA" sz="3200" dirty="0"/>
          </a:p>
          <a:p>
            <a:r>
              <a:rPr lang="ru-RU" sz="3200" dirty="0"/>
              <a:t>2 –</a:t>
            </a:r>
            <a:r>
              <a:rPr lang="ru-RU" sz="3200" dirty="0" err="1"/>
              <a:t>період</a:t>
            </a:r>
            <a:r>
              <a:rPr lang="ru-RU" sz="3200" dirty="0"/>
              <a:t> </a:t>
            </a:r>
            <a:r>
              <a:rPr lang="ru-RU" sz="3200" dirty="0" err="1"/>
              <a:t>втрати</a:t>
            </a:r>
            <a:r>
              <a:rPr lang="ru-RU" sz="3200" dirty="0"/>
              <a:t> </a:t>
            </a:r>
            <a:r>
              <a:rPr lang="ru-RU" sz="3200" dirty="0" err="1"/>
              <a:t>притомності</a:t>
            </a:r>
            <a:r>
              <a:rPr lang="ru-RU" sz="3200" dirty="0"/>
              <a:t> та </a:t>
            </a:r>
            <a:r>
              <a:rPr lang="ru-RU" sz="3200" dirty="0" err="1"/>
              <a:t>розвитку</a:t>
            </a:r>
            <a:r>
              <a:rPr lang="ru-RU" sz="3200" dirty="0"/>
              <a:t> судом (2-3 </a:t>
            </a:r>
            <a:r>
              <a:rPr lang="ru-RU" sz="3200" dirty="0" err="1"/>
              <a:t>хв</a:t>
            </a:r>
            <a:r>
              <a:rPr lang="ru-RU" sz="3200" dirty="0"/>
              <a:t> ).</a:t>
            </a:r>
            <a:endParaRPr lang="uk-UA" sz="3200" dirty="0"/>
          </a:p>
          <a:p>
            <a:r>
              <a:rPr lang="ru-RU" sz="3200" dirty="0"/>
              <a:t>3 – </a:t>
            </a:r>
            <a:r>
              <a:rPr lang="ru-RU" sz="3200" dirty="0" err="1"/>
              <a:t>період</a:t>
            </a:r>
            <a:r>
              <a:rPr lang="ru-RU" sz="3200" dirty="0"/>
              <a:t> </a:t>
            </a:r>
            <a:r>
              <a:rPr lang="ru-RU" sz="3200" dirty="0" err="1"/>
              <a:t>клінічної</a:t>
            </a:r>
            <a:r>
              <a:rPr lang="ru-RU" sz="3200" dirty="0"/>
              <a:t> </a:t>
            </a:r>
            <a:r>
              <a:rPr lang="ru-RU" sz="3200" dirty="0" err="1"/>
              <a:t>смерті</a:t>
            </a:r>
            <a:r>
              <a:rPr lang="ru-RU" sz="3200" dirty="0"/>
              <a:t> ( з 5-ї до 10-ї </a:t>
            </a:r>
            <a:r>
              <a:rPr lang="ru-RU" sz="3200" dirty="0" err="1"/>
              <a:t>хв</a:t>
            </a:r>
            <a:r>
              <a:rPr lang="ru-RU" sz="3200" dirty="0"/>
              <a:t> ).</a:t>
            </a:r>
            <a:endParaRPr lang="uk-UA" sz="3200" dirty="0"/>
          </a:p>
          <a:p>
            <a:pPr marL="0" indent="0">
              <a:buNone/>
            </a:pPr>
            <a:endParaRPr lang="uk-UA" dirty="0"/>
          </a:p>
        </p:txBody>
      </p:sp>
      <p:pic>
        <p:nvPicPr>
          <p:cNvPr id="4" name="Рисунок 3">
            <a:extLst>
              <a:ext uri="{FF2B5EF4-FFF2-40B4-BE49-F238E27FC236}">
                <a16:creationId xmlns:a16="http://schemas.microsoft.com/office/drawing/2014/main" xmlns="" id="{7D200FAF-89A3-47B3-8A7D-0D8D1B33C811}"/>
              </a:ext>
            </a:extLst>
          </p:cNvPr>
          <p:cNvPicPr>
            <a:picLocks noChangeAspect="1"/>
          </p:cNvPicPr>
          <p:nvPr/>
        </p:nvPicPr>
        <p:blipFill>
          <a:blip r:embed="rId2" cstate="print"/>
          <a:stretch>
            <a:fillRect/>
          </a:stretch>
        </p:blipFill>
        <p:spPr>
          <a:xfrm>
            <a:off x="8516209" y="4057695"/>
            <a:ext cx="3122797" cy="2547257"/>
          </a:xfrm>
          <a:prstGeom prst="rect">
            <a:avLst/>
          </a:prstGeom>
        </p:spPr>
      </p:pic>
    </p:spTree>
    <p:extLst>
      <p:ext uri="{BB962C8B-B14F-4D97-AF65-F5344CB8AC3E}">
        <p14:creationId xmlns:p14="http://schemas.microsoft.com/office/powerpoint/2010/main" xmlns="" val="5913392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B8E29F7-1E89-4B67-9E40-34F71425F991}"/>
              </a:ext>
            </a:extLst>
          </p:cNvPr>
          <p:cNvSpPr>
            <a:spLocks noGrp="1"/>
          </p:cNvSpPr>
          <p:nvPr>
            <p:ph type="title"/>
          </p:nvPr>
        </p:nvSpPr>
        <p:spPr>
          <a:xfrm>
            <a:off x="1" y="0"/>
            <a:ext cx="12192000" cy="836023"/>
          </a:xfrm>
        </p:spPr>
        <p:txBody>
          <a:bodyPr/>
          <a:lstStyle/>
          <a:p>
            <a:pPr algn="ctr"/>
            <a:r>
              <a:rPr lang="uk-UA" sz="4000" b="1" i="1" dirty="0">
                <a:solidFill>
                  <a:schemeClr val="tx1"/>
                </a:solidFill>
              </a:rPr>
              <a:t>Проведення </a:t>
            </a:r>
            <a:r>
              <a:rPr lang="uk-UA" sz="4000" b="1" i="1" dirty="0" err="1">
                <a:solidFill>
                  <a:schemeClr val="tx1"/>
                </a:solidFill>
              </a:rPr>
              <a:t>піддіафрагмальних</a:t>
            </a:r>
            <a:r>
              <a:rPr lang="uk-UA" sz="4000" b="1" i="1" dirty="0">
                <a:solidFill>
                  <a:schemeClr val="tx1"/>
                </a:solidFill>
              </a:rPr>
              <a:t> абдомінальних поштовхів (прийом </a:t>
            </a:r>
            <a:r>
              <a:rPr lang="uk-UA" sz="4000" b="1" i="1" dirty="0" err="1">
                <a:solidFill>
                  <a:schemeClr val="tx1"/>
                </a:solidFill>
              </a:rPr>
              <a:t>Геймліха</a:t>
            </a:r>
            <a:r>
              <a:rPr lang="uk-UA" sz="4000" b="1" i="1" dirty="0">
                <a:solidFill>
                  <a:schemeClr val="tx1"/>
                </a:solidFill>
              </a:rPr>
              <a:t>).</a:t>
            </a:r>
            <a:r>
              <a:rPr lang="uk-UA" dirty="0"/>
              <a:t/>
            </a:r>
            <a:br>
              <a:rPr lang="uk-UA" dirty="0"/>
            </a:br>
            <a:endParaRPr lang="uk-UA" dirty="0"/>
          </a:p>
        </p:txBody>
      </p:sp>
      <p:sp>
        <p:nvSpPr>
          <p:cNvPr id="3" name="Объект 2">
            <a:extLst>
              <a:ext uri="{FF2B5EF4-FFF2-40B4-BE49-F238E27FC236}">
                <a16:creationId xmlns:a16="http://schemas.microsoft.com/office/drawing/2014/main" xmlns="" id="{FAE9F6D0-176F-415A-989F-ACA90F925345}"/>
              </a:ext>
            </a:extLst>
          </p:cNvPr>
          <p:cNvSpPr>
            <a:spLocks noGrp="1"/>
          </p:cNvSpPr>
          <p:nvPr>
            <p:ph idx="1"/>
          </p:nvPr>
        </p:nvSpPr>
        <p:spPr>
          <a:xfrm>
            <a:off x="0" y="1240970"/>
            <a:ext cx="12192000" cy="5617029"/>
          </a:xfrm>
        </p:spPr>
        <p:txBody>
          <a:bodyPr>
            <a:normAutofit lnSpcReduction="10000"/>
          </a:bodyPr>
          <a:lstStyle/>
          <a:p>
            <a:pPr marL="0" indent="0">
              <a:buNone/>
            </a:pPr>
            <a:r>
              <a:rPr lang="uk-UA" sz="2400" b="1" i="1" dirty="0"/>
              <a:t>Відповідно до додатку до уніфікованого клінічного протоколу екстреної медичної допомоги «Обструкція дихальних шляхів стороннім тілом» Наказ Міністерства охорони здоров’я 15 січня 2014 року  № 34: </a:t>
            </a:r>
          </a:p>
          <a:p>
            <a:pPr lvl="0"/>
            <a:r>
              <a:rPr lang="uk-UA" dirty="0"/>
              <a:t>якщо постраждалий знаходиться </a:t>
            </a:r>
            <a:r>
              <a:rPr lang="uk-UA" i="1" dirty="0"/>
              <a:t>у вертикальному положенні</a:t>
            </a:r>
            <a:r>
              <a:rPr lang="uk-UA" dirty="0"/>
              <a:t>, станьте позаду від постраждалого і обхопіть його своїми руками на рівні верхньої частини живота. Підтримуючи за тулуб, нахиліть постраждалого вперед. Складіть одну свою кисть в кулак і помістіть його великим пальцем у напрямку до тулуба в </a:t>
            </a:r>
            <a:r>
              <a:rPr lang="uk-UA" dirty="0" err="1"/>
              <a:t>епігастральній</a:t>
            </a:r>
            <a:r>
              <a:rPr lang="uk-UA" dirty="0"/>
              <a:t> ділянці. Другою своєю кистю зафіксуйте кулак зверху. </a:t>
            </a:r>
            <a:r>
              <a:rPr lang="uk-UA" dirty="0" err="1"/>
              <a:t>Інтенсивно</a:t>
            </a:r>
            <a:r>
              <a:rPr lang="uk-UA" dirty="0"/>
              <a:t> різко стискайте живіт і нижні ребра постраждалого (до 5 серій) у напрямку знизу – вгору до діафрагми, для того щоб створити потужний зворотній рух повітря з легень (внаслідок раптового підвищення внутрішньочеревного тиску), яке і виштовхує стороннє тіло з гортані. Слід пам'ятати про те, що негайно після того, як стороннє тіло покине гортань постраждалого, рефлекторно </a:t>
            </a:r>
            <a:r>
              <a:rPr lang="uk-UA" dirty="0" err="1"/>
              <a:t>послідує</a:t>
            </a:r>
            <a:r>
              <a:rPr lang="uk-UA" dirty="0"/>
              <a:t> глибокий вдих, при якому стороннє тіло, якщо воно залишилося в роті, може знову потрапити в гортань, тому стороннє тіло повинно бути негайно вилучено з рота.</a:t>
            </a:r>
          </a:p>
          <a:p>
            <a:pPr lvl="0"/>
            <a:r>
              <a:rPr lang="uk-UA" dirty="0"/>
              <a:t>якщо постраждалий знаходиться </a:t>
            </a:r>
            <a:r>
              <a:rPr lang="uk-UA" i="1" dirty="0"/>
              <a:t>в горизонтальному положенні</a:t>
            </a:r>
            <a:r>
              <a:rPr lang="uk-UA" dirty="0"/>
              <a:t>, то для вилучення стороннього тіла з дихальних шляхів потерпілого слід вкласти на спину, сісти на його стегна «верхи» і двома кулаками здійснювати різкі натискання (поштовхи) на верхню частину живота у напрямку до легень, що забезпечує вже описаний механізм.</a:t>
            </a:r>
          </a:p>
          <a:p>
            <a:pPr marL="0" indent="0">
              <a:buNone/>
            </a:pPr>
            <a:endParaRPr lang="uk-UA" dirty="0"/>
          </a:p>
        </p:txBody>
      </p:sp>
    </p:spTree>
    <p:extLst>
      <p:ext uri="{BB962C8B-B14F-4D97-AF65-F5344CB8AC3E}">
        <p14:creationId xmlns:p14="http://schemas.microsoft.com/office/powerpoint/2010/main" xmlns="" val="19295941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xmlns="" id="{E4FD37F0-859A-47F9-81A5-BA88E6E0A8D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xmlns="" val="39735363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978EB8E2-BF43-4E60-86C4-4057FE0EC76E}"/>
              </a:ext>
            </a:extLst>
          </p:cNvPr>
          <p:cNvSpPr>
            <a:spLocks noGrp="1"/>
          </p:cNvSpPr>
          <p:nvPr>
            <p:ph idx="1"/>
          </p:nvPr>
        </p:nvSpPr>
        <p:spPr>
          <a:xfrm>
            <a:off x="0" y="0"/>
            <a:ext cx="12192000" cy="6858000"/>
          </a:xfrm>
        </p:spPr>
        <p:txBody>
          <a:bodyPr/>
          <a:lstStyle/>
          <a:p>
            <a:pPr marL="0" indent="0">
              <a:buNone/>
            </a:pPr>
            <a:endParaRPr lang="uk-UA" sz="3600" dirty="0"/>
          </a:p>
          <a:p>
            <a:pPr marL="0" indent="0">
              <a:buNone/>
            </a:pPr>
            <a:r>
              <a:rPr lang="uk-UA" sz="3600" dirty="0"/>
              <a:t>Якщо людина має надмірну вагу, або це вагітна жінка, компресію слід проводити на грудну клітину, а не на живіт.</a:t>
            </a:r>
          </a:p>
          <a:p>
            <a:pPr marL="0" indent="0">
              <a:buNone/>
            </a:pPr>
            <a:endParaRPr lang="uk-UA" sz="3600" dirty="0"/>
          </a:p>
          <a:p>
            <a:endParaRPr lang="uk-UA" dirty="0"/>
          </a:p>
        </p:txBody>
      </p:sp>
      <p:pic>
        <p:nvPicPr>
          <p:cNvPr id="5" name="Рисунок 4">
            <a:extLst>
              <a:ext uri="{FF2B5EF4-FFF2-40B4-BE49-F238E27FC236}">
                <a16:creationId xmlns:a16="http://schemas.microsoft.com/office/drawing/2014/main" xmlns="" id="{74D912F3-B5BC-4837-BEF5-9248E934E87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2068" y="2732676"/>
            <a:ext cx="5656217" cy="3733437"/>
          </a:xfrm>
          <a:prstGeom prst="rect">
            <a:avLst/>
          </a:prstGeom>
        </p:spPr>
      </p:pic>
      <p:pic>
        <p:nvPicPr>
          <p:cNvPr id="4" name="Рисунок 3">
            <a:extLst>
              <a:ext uri="{FF2B5EF4-FFF2-40B4-BE49-F238E27FC236}">
                <a16:creationId xmlns:a16="http://schemas.microsoft.com/office/drawing/2014/main" xmlns="" id="{7B77F981-68DD-4615-8BB5-65C92E71BF5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45332" y="2732676"/>
            <a:ext cx="4384221" cy="3733437"/>
          </a:xfrm>
          <a:prstGeom prst="rect">
            <a:avLst/>
          </a:prstGeom>
        </p:spPr>
      </p:pic>
    </p:spTree>
    <p:extLst>
      <p:ext uri="{BB962C8B-B14F-4D97-AF65-F5344CB8AC3E}">
        <p14:creationId xmlns:p14="http://schemas.microsoft.com/office/powerpoint/2010/main" xmlns="" val="1984974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CDCBF6F-BA34-4D01-B48C-C8F036F1A5D4}"/>
              </a:ext>
            </a:extLst>
          </p:cNvPr>
          <p:cNvSpPr>
            <a:spLocks noGrp="1"/>
          </p:cNvSpPr>
          <p:nvPr>
            <p:ph type="title"/>
          </p:nvPr>
        </p:nvSpPr>
        <p:spPr>
          <a:xfrm>
            <a:off x="1" y="0"/>
            <a:ext cx="12192000" cy="1853248"/>
          </a:xfrm>
        </p:spPr>
        <p:txBody>
          <a:bodyPr/>
          <a:lstStyle/>
          <a:p>
            <a:pPr algn="ctr"/>
            <a:r>
              <a:rPr lang="uk-UA" b="1" u="sng" dirty="0" err="1">
                <a:solidFill>
                  <a:schemeClr val="tx1"/>
                </a:solidFill>
              </a:rPr>
              <a:t>Інспіраторний</a:t>
            </a:r>
            <a:r>
              <a:rPr lang="uk-UA" b="1" u="sng" dirty="0">
                <a:solidFill>
                  <a:schemeClr val="tx1"/>
                </a:solidFill>
              </a:rPr>
              <a:t> метод ШВЛ </a:t>
            </a:r>
            <a:r>
              <a:rPr lang="uk-UA" b="1" u="sng" dirty="0" err="1">
                <a:solidFill>
                  <a:schemeClr val="tx1"/>
                </a:solidFill>
              </a:rPr>
              <a:t>Шюллера</a:t>
            </a:r>
            <a:r>
              <a:rPr lang="uk-UA" dirty="0"/>
              <a:t> </a:t>
            </a:r>
            <a:br>
              <a:rPr lang="uk-UA" dirty="0"/>
            </a:br>
            <a:endParaRPr lang="uk-UA" dirty="0"/>
          </a:p>
        </p:txBody>
      </p:sp>
      <p:sp>
        <p:nvSpPr>
          <p:cNvPr id="3" name="Объект 2">
            <a:extLst>
              <a:ext uri="{FF2B5EF4-FFF2-40B4-BE49-F238E27FC236}">
                <a16:creationId xmlns:a16="http://schemas.microsoft.com/office/drawing/2014/main" xmlns="" id="{890A629D-21AA-47EA-9EEE-432DAA65ECC5}"/>
              </a:ext>
            </a:extLst>
          </p:cNvPr>
          <p:cNvSpPr>
            <a:spLocks noGrp="1"/>
          </p:cNvSpPr>
          <p:nvPr>
            <p:ph idx="1"/>
          </p:nvPr>
        </p:nvSpPr>
        <p:spPr>
          <a:xfrm>
            <a:off x="0" y="940526"/>
            <a:ext cx="12057017" cy="5917474"/>
          </a:xfrm>
        </p:spPr>
        <p:txBody>
          <a:bodyPr/>
          <a:lstStyle/>
          <a:p>
            <a:r>
              <a:rPr lang="uk-UA" sz="2400" b="1" dirty="0"/>
              <a:t>(Відповідно до додатку до уніфікованого клінічного протоколу екстреної медичної допомоги «Обструкція дихальних шляхів стороннім тілом» Наказ Міністерства охорони здоров’я 15 січня 2014 року  № 34) </a:t>
            </a:r>
          </a:p>
          <a:p>
            <a:r>
              <a:rPr lang="uk-UA" sz="2800" dirty="0"/>
              <a:t>Постраждалого кладуть обличчям вверх, під спину підкладають валик з одягу. Рятувальник стає на коліна обличчям до постраждалого, ніби сідаючи «верхи» на його стегна і кладе свої долоні на грудну клітку, розмістивши свої чотири пальці вздовж нижнього краю останніх </a:t>
            </a:r>
            <a:r>
              <a:rPr lang="uk-UA" sz="2800" dirty="0" err="1"/>
              <a:t>ребер</a:t>
            </a:r>
            <a:r>
              <a:rPr lang="uk-UA" sz="2800" dirty="0"/>
              <a:t>, а великі пальці відводить до середини грудної клітки. Опускаючись вагою тіла на свої долоні, рятувальник тисне на грудну клітку постраждалого - здійснюється видих, потім відхиляється назад, послаблюючи тиск на грудну клітку - здійснюється вдих. Такі рухи повторюють 14-16 разів на хвилину.</a:t>
            </a:r>
          </a:p>
          <a:p>
            <a:pPr marL="0" indent="0">
              <a:buNone/>
            </a:pPr>
            <a:endParaRPr lang="uk-UA" dirty="0"/>
          </a:p>
        </p:txBody>
      </p:sp>
    </p:spTree>
    <p:extLst>
      <p:ext uri="{BB962C8B-B14F-4D97-AF65-F5344CB8AC3E}">
        <p14:creationId xmlns:p14="http://schemas.microsoft.com/office/powerpoint/2010/main" xmlns="" val="34449035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B4C26DF-E33E-4CA6-AB71-5232098C31E1}"/>
              </a:ext>
            </a:extLst>
          </p:cNvPr>
          <p:cNvSpPr>
            <a:spLocks noGrp="1"/>
          </p:cNvSpPr>
          <p:nvPr>
            <p:ph type="title"/>
          </p:nvPr>
        </p:nvSpPr>
        <p:spPr>
          <a:xfrm>
            <a:off x="1" y="0"/>
            <a:ext cx="12096206" cy="1489166"/>
          </a:xfrm>
        </p:spPr>
        <p:txBody>
          <a:bodyPr/>
          <a:lstStyle/>
          <a:p>
            <a:pPr algn="ctr"/>
            <a:r>
              <a:rPr lang="uk-UA" b="1" u="sng" dirty="0">
                <a:solidFill>
                  <a:schemeClr val="tx1"/>
                </a:solidFill>
              </a:rPr>
              <a:t>Особливості при наданні допомоги.</a:t>
            </a:r>
            <a:r>
              <a:rPr lang="uk-UA" dirty="0">
                <a:solidFill>
                  <a:schemeClr val="tx1"/>
                </a:solidFill>
              </a:rPr>
              <a:t> </a:t>
            </a:r>
          </a:p>
        </p:txBody>
      </p:sp>
      <p:sp>
        <p:nvSpPr>
          <p:cNvPr id="3" name="Объект 2">
            <a:extLst>
              <a:ext uri="{FF2B5EF4-FFF2-40B4-BE49-F238E27FC236}">
                <a16:creationId xmlns:a16="http://schemas.microsoft.com/office/drawing/2014/main" xmlns="" id="{A7218464-63FB-4BF5-9022-D3C01C148FE4}"/>
              </a:ext>
            </a:extLst>
          </p:cNvPr>
          <p:cNvSpPr>
            <a:spLocks noGrp="1"/>
          </p:cNvSpPr>
          <p:nvPr>
            <p:ph idx="1"/>
          </p:nvPr>
        </p:nvSpPr>
        <p:spPr>
          <a:xfrm>
            <a:off x="95794" y="770710"/>
            <a:ext cx="12096206" cy="6087290"/>
          </a:xfrm>
        </p:spPr>
        <p:txBody>
          <a:bodyPr>
            <a:normAutofit/>
          </a:bodyPr>
          <a:lstStyle/>
          <a:p>
            <a:pPr marL="0" indent="0">
              <a:buNone/>
            </a:pPr>
            <a:r>
              <a:rPr lang="uk-UA" sz="2800" b="1" i="1" dirty="0"/>
              <a:t>Маленьку дитину </a:t>
            </a:r>
            <a:r>
              <a:rPr lang="uk-UA" sz="2800" dirty="0"/>
              <a:t>можна покласти на передпліччя руки та нанести кілька легких ударів між лопатками або взяти за ноги і легко потрясти.</a:t>
            </a:r>
          </a:p>
        </p:txBody>
      </p:sp>
      <p:pic>
        <p:nvPicPr>
          <p:cNvPr id="5" name="Рисунок 4">
            <a:extLst>
              <a:ext uri="{FF2B5EF4-FFF2-40B4-BE49-F238E27FC236}">
                <a16:creationId xmlns:a16="http://schemas.microsoft.com/office/drawing/2014/main" xmlns="" id="{8CDA022A-2BA7-494B-8AB9-33FBE8E121A9}"/>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9522" t="6671"/>
          <a:stretch/>
        </p:blipFill>
        <p:spPr>
          <a:xfrm>
            <a:off x="940525" y="2508069"/>
            <a:ext cx="3912599" cy="4062547"/>
          </a:xfrm>
          <a:prstGeom prst="rect">
            <a:avLst/>
          </a:prstGeom>
        </p:spPr>
      </p:pic>
      <p:pic>
        <p:nvPicPr>
          <p:cNvPr id="7" name="Рисунок 6">
            <a:extLst>
              <a:ext uri="{FF2B5EF4-FFF2-40B4-BE49-F238E27FC236}">
                <a16:creationId xmlns:a16="http://schemas.microsoft.com/office/drawing/2014/main" xmlns="" id="{AB7764C8-0068-473D-9E1E-253C43E79446}"/>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697854" y="2508069"/>
            <a:ext cx="4203791" cy="4062547"/>
          </a:xfrm>
          <a:prstGeom prst="rect">
            <a:avLst/>
          </a:prstGeom>
        </p:spPr>
      </p:pic>
    </p:spTree>
    <p:extLst>
      <p:ext uri="{BB962C8B-B14F-4D97-AF65-F5344CB8AC3E}">
        <p14:creationId xmlns:p14="http://schemas.microsoft.com/office/powerpoint/2010/main" xmlns="" val="40515878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BA8CCF66-DC49-4D0D-AE33-6EB5AF34E610}"/>
              </a:ext>
            </a:extLst>
          </p:cNvPr>
          <p:cNvSpPr>
            <a:spLocks noGrp="1"/>
          </p:cNvSpPr>
          <p:nvPr>
            <p:ph idx="1"/>
          </p:nvPr>
        </p:nvSpPr>
        <p:spPr>
          <a:xfrm>
            <a:off x="0" y="0"/>
            <a:ext cx="12192000" cy="6858000"/>
          </a:xfrm>
        </p:spPr>
        <p:txBody>
          <a:bodyPr/>
          <a:lstStyle/>
          <a:p>
            <a:r>
              <a:rPr lang="uk-UA" sz="2800" dirty="0"/>
              <a:t>Для відновлення прохідності дихальних шляхів у вагітних потрібно помістити кулак руки безпосередньо під </a:t>
            </a:r>
            <a:r>
              <a:rPr lang="uk-UA" sz="2800" dirty="0" err="1"/>
              <a:t>мечеподібним</a:t>
            </a:r>
            <a:r>
              <a:rPr lang="uk-UA" sz="2800" dirty="0"/>
              <a:t> відростком груднини. При виконанні прийому </a:t>
            </a:r>
            <a:r>
              <a:rPr lang="uk-UA" sz="2800" dirty="0" err="1"/>
              <a:t>Геймліха</a:t>
            </a:r>
            <a:r>
              <a:rPr lang="uk-UA" sz="2800" dirty="0"/>
              <a:t> швидким поштовхом натиснути в напрямку діафрагми, а також безпосередньо на грудну клітку.</a:t>
            </a:r>
          </a:p>
          <a:p>
            <a:r>
              <a:rPr lang="uk-UA" sz="2800" dirty="0"/>
              <a:t>Якщо потерпілий втратив свідомість необхідно обережно покласти його на спину, не давши йому впасти після втрати свідомості. Для цього необхідно поставити свою ногу між ногами потерпілого, і коли він втратить свідомість – сповзе по ній на підлогу. Для звільнення дихальних шляхів сядьте зверху на ноги потерпілого і обома долонями різко натисніть у </a:t>
            </a:r>
            <a:r>
              <a:rPr lang="uk-UA" sz="2800" dirty="0" err="1"/>
              <a:t>піддіафрагмальну</a:t>
            </a:r>
            <a:r>
              <a:rPr lang="uk-UA" sz="2800" dirty="0"/>
              <a:t> ділянку у напрямку діафрагми або безпосередньо на реберні дуги. Повторити серію натискувань (до 5 раз) до видалення стороннього тіла.</a:t>
            </a:r>
          </a:p>
          <a:p>
            <a:pPr marL="0" indent="0">
              <a:buNone/>
            </a:pPr>
            <a:endParaRPr lang="uk-UA" dirty="0"/>
          </a:p>
        </p:txBody>
      </p:sp>
    </p:spTree>
    <p:extLst>
      <p:ext uri="{BB962C8B-B14F-4D97-AF65-F5344CB8AC3E}">
        <p14:creationId xmlns:p14="http://schemas.microsoft.com/office/powerpoint/2010/main" xmlns="" val="19358532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F8D28B5-CB18-478A-BEC1-FD7EDA8B9165}"/>
              </a:ext>
            </a:extLst>
          </p:cNvPr>
          <p:cNvSpPr>
            <a:spLocks noGrp="1"/>
          </p:cNvSpPr>
          <p:nvPr>
            <p:ph type="title"/>
          </p:nvPr>
        </p:nvSpPr>
        <p:spPr>
          <a:xfrm>
            <a:off x="1" y="0"/>
            <a:ext cx="12192000" cy="1853248"/>
          </a:xfrm>
        </p:spPr>
        <p:txBody>
          <a:bodyPr/>
          <a:lstStyle/>
          <a:p>
            <a:pPr algn="ctr"/>
            <a:r>
              <a:rPr lang="uk-UA" b="1" dirty="0"/>
              <a:t>Техніка закидання голови, виведення нижньої щелепи.</a:t>
            </a:r>
            <a:r>
              <a:rPr lang="uk-UA" dirty="0"/>
              <a:t/>
            </a:r>
            <a:br>
              <a:rPr lang="uk-UA" dirty="0"/>
            </a:br>
            <a:endParaRPr lang="uk-UA" dirty="0"/>
          </a:p>
        </p:txBody>
      </p:sp>
      <p:sp>
        <p:nvSpPr>
          <p:cNvPr id="3" name="Объект 2">
            <a:extLst>
              <a:ext uri="{FF2B5EF4-FFF2-40B4-BE49-F238E27FC236}">
                <a16:creationId xmlns:a16="http://schemas.microsoft.com/office/drawing/2014/main" xmlns="" id="{EF858630-26CD-4FE2-AFE0-80C88A866A67}"/>
              </a:ext>
            </a:extLst>
          </p:cNvPr>
          <p:cNvSpPr>
            <a:spLocks noGrp="1"/>
          </p:cNvSpPr>
          <p:nvPr>
            <p:ph idx="1"/>
          </p:nvPr>
        </p:nvSpPr>
        <p:spPr>
          <a:xfrm>
            <a:off x="0" y="1306287"/>
            <a:ext cx="12192000" cy="5551714"/>
          </a:xfrm>
        </p:spPr>
        <p:txBody>
          <a:bodyPr>
            <a:normAutofit fontScale="92500"/>
          </a:bodyPr>
          <a:lstStyle/>
          <a:p>
            <a:r>
              <a:rPr lang="uk-UA" sz="2400" dirty="0"/>
              <a:t>При зупинці дихання у непритомної людини (основна ознака клінічної смерті) потерпілого кладуть на спину, на рівну тверду поверхню та швидко звільняють його від стискаючого одягу. В першу чергу, здійснюється ревізія ротоглотки та верхніх дихальних. За потреби необхідно очистити ротову порожнину: зняти зубні протези та видалити слиз пальцями (один або два пальця, обгорнуті серветкою або хустинкою, виконують швидкий коловий рух, очищуючи ротову порожнину).</a:t>
            </a:r>
          </a:p>
          <a:p>
            <a:r>
              <a:rPr lang="uk-UA" sz="2400" dirty="0"/>
              <a:t>Не робіть спроб відновлення прохідності дихальних шляхів, якщо поранений в свідомості і самостійно добре дихає. Дозвольте пораненому перейняти для себе найзручнішу позу, яка найкраще забезпечує прохідність його дихальних шляхів – напівсидячи.</a:t>
            </a:r>
          </a:p>
          <a:p>
            <a:r>
              <a:rPr lang="uk-UA" sz="2400" dirty="0"/>
              <a:t>Для забезпечення прохідності дихальних шляхів виконується </a:t>
            </a:r>
            <a:r>
              <a:rPr lang="uk-UA" sz="2400" b="1" dirty="0"/>
              <a:t>потрійний прийом </a:t>
            </a:r>
            <a:r>
              <a:rPr lang="uk-UA" sz="2400" b="1" dirty="0" err="1"/>
              <a:t>Сафара</a:t>
            </a:r>
            <a:r>
              <a:rPr lang="uk-UA" sz="2400" dirty="0"/>
              <a:t> – </a:t>
            </a:r>
            <a:r>
              <a:rPr lang="uk-UA" sz="2400" dirty="0" err="1"/>
              <a:t>перерозгинання</a:t>
            </a:r>
            <a:r>
              <a:rPr lang="uk-UA" sz="2400" dirty="0"/>
              <a:t> голови в </a:t>
            </a:r>
            <a:r>
              <a:rPr lang="uk-UA" sz="2400" dirty="0" err="1"/>
              <a:t>атлантопотиличному</a:t>
            </a:r>
            <a:r>
              <a:rPr lang="uk-UA" sz="2400" dirty="0"/>
              <a:t> суглобі, виведення вперед нижньої щелепи та </a:t>
            </a:r>
            <a:r>
              <a:rPr lang="uk-UA" sz="2400" dirty="0" err="1"/>
              <a:t>розтулення</a:t>
            </a:r>
            <a:r>
              <a:rPr lang="uk-UA" sz="2400" dirty="0"/>
              <a:t> рота. Для виконання цього прийому особі, що надає допомогу, необхідно стати на коліна біля голови потерпілого.</a:t>
            </a:r>
          </a:p>
          <a:p>
            <a:pPr marL="0" indent="0">
              <a:buNone/>
            </a:pPr>
            <a:endParaRPr lang="uk-UA" dirty="0"/>
          </a:p>
        </p:txBody>
      </p:sp>
    </p:spTree>
    <p:extLst>
      <p:ext uri="{BB962C8B-B14F-4D97-AF65-F5344CB8AC3E}">
        <p14:creationId xmlns:p14="http://schemas.microsoft.com/office/powerpoint/2010/main" xmlns="" val="40738721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40A6CD5-9E16-404E-9226-3D618D0DBD95}"/>
              </a:ext>
            </a:extLst>
          </p:cNvPr>
          <p:cNvSpPr>
            <a:spLocks noGrp="1"/>
          </p:cNvSpPr>
          <p:nvPr>
            <p:ph type="title"/>
          </p:nvPr>
        </p:nvSpPr>
        <p:spPr>
          <a:xfrm>
            <a:off x="1" y="0"/>
            <a:ext cx="12192000" cy="1853248"/>
          </a:xfrm>
        </p:spPr>
        <p:txBody>
          <a:bodyPr/>
          <a:lstStyle/>
          <a:p>
            <a:pPr algn="ctr"/>
            <a:r>
              <a:rPr lang="uk-UA" dirty="0">
                <a:solidFill>
                  <a:schemeClr val="tx1"/>
                </a:solidFill>
              </a:rPr>
              <a:t>Виконання </a:t>
            </a:r>
            <a:r>
              <a:rPr lang="uk-UA" b="1" dirty="0">
                <a:solidFill>
                  <a:schemeClr val="tx1"/>
                </a:solidFill>
              </a:rPr>
              <a:t>потрійного прийому </a:t>
            </a:r>
            <a:r>
              <a:rPr lang="uk-UA" b="1" dirty="0" err="1">
                <a:solidFill>
                  <a:schemeClr val="tx1"/>
                </a:solidFill>
              </a:rPr>
              <a:t>Сафара</a:t>
            </a:r>
            <a:r>
              <a:rPr lang="uk-UA" dirty="0">
                <a:solidFill>
                  <a:schemeClr val="tx1"/>
                </a:solidFill>
              </a:rPr>
              <a:t/>
            </a:r>
            <a:br>
              <a:rPr lang="uk-UA" dirty="0">
                <a:solidFill>
                  <a:schemeClr val="tx1"/>
                </a:solidFill>
              </a:rPr>
            </a:br>
            <a:r>
              <a:rPr lang="uk-UA" b="1" dirty="0">
                <a:solidFill>
                  <a:schemeClr val="tx1"/>
                </a:solidFill>
              </a:rPr>
              <a:t>(закидання голови + висування нижньої щелепи + відкривання рота) </a:t>
            </a:r>
            <a:endParaRPr lang="uk-UA" dirty="0">
              <a:solidFill>
                <a:schemeClr val="tx1"/>
              </a:solidFill>
            </a:endParaRPr>
          </a:p>
        </p:txBody>
      </p:sp>
      <p:sp>
        <p:nvSpPr>
          <p:cNvPr id="3" name="Объект 2">
            <a:extLst>
              <a:ext uri="{FF2B5EF4-FFF2-40B4-BE49-F238E27FC236}">
                <a16:creationId xmlns:a16="http://schemas.microsoft.com/office/drawing/2014/main" xmlns="" id="{C62CAC57-F5C0-462D-97CB-C17161D63271}"/>
              </a:ext>
            </a:extLst>
          </p:cNvPr>
          <p:cNvSpPr>
            <a:spLocks noGrp="1"/>
          </p:cNvSpPr>
          <p:nvPr>
            <p:ph idx="1"/>
          </p:nvPr>
        </p:nvSpPr>
        <p:spPr>
          <a:xfrm>
            <a:off x="0" y="1853248"/>
            <a:ext cx="12192000" cy="5004752"/>
          </a:xfrm>
        </p:spPr>
        <p:txBody>
          <a:bodyPr/>
          <a:lstStyle/>
          <a:p>
            <a:pPr marL="0" indent="0">
              <a:buNone/>
            </a:pPr>
            <a:r>
              <a:rPr lang="uk-UA" sz="1600" b="1" dirty="0"/>
              <a:t>(Відповідно до додатку до уніфікованого клінічного протоколу екстреної медичної допомоги «Обструкція дихальних шляхів стороннім тілом» Наказ Міністерства охорони здоров’я 15 січня 2014 року  № 34)</a:t>
            </a:r>
          </a:p>
          <a:p>
            <a:pPr marL="0" indent="0">
              <a:buNone/>
            </a:pPr>
            <a:r>
              <a:rPr lang="uk-UA" sz="2600" dirty="0"/>
              <a:t>Ліву руку розташуйте на лобі постраждалого, праву руку розташуйте під задньою поверхнею шиї і закиньте голову назад. Помістіть вказівний палець правої руки на підборіддя потерпілого під нижню щелепу і злегка потягніть нижню щелепу вперед і вгору. Додатково зафіксуйте підборіддя великим пальцем правої руки під нижньою губою. Не чиніть сильного тиску на м'які тканини підборіддя, так як це може призвести до порушення прохідності дихальних шляхів</a:t>
            </a:r>
          </a:p>
          <a:p>
            <a:pPr marL="0" indent="0">
              <a:buNone/>
            </a:pPr>
            <a:endParaRPr lang="uk-UA" sz="2400" dirty="0"/>
          </a:p>
        </p:txBody>
      </p:sp>
      <p:graphicFrame>
        <p:nvGraphicFramePr>
          <p:cNvPr id="4" name="Таблица 3">
            <a:extLst>
              <a:ext uri="{FF2B5EF4-FFF2-40B4-BE49-F238E27FC236}">
                <a16:creationId xmlns:a16="http://schemas.microsoft.com/office/drawing/2014/main" xmlns="" id="{15E97345-270E-4426-BE67-F32F17D95B8C}"/>
              </a:ext>
            </a:extLst>
          </p:cNvPr>
          <p:cNvGraphicFramePr>
            <a:graphicFrameLocks noGrp="1"/>
          </p:cNvGraphicFramePr>
          <p:nvPr>
            <p:extLst>
              <p:ext uri="{D42A27DB-BD31-4B8C-83A1-F6EECF244321}">
                <p14:modId xmlns:p14="http://schemas.microsoft.com/office/powerpoint/2010/main" xmlns="" val="56830117"/>
              </p:ext>
            </p:extLst>
          </p:nvPr>
        </p:nvGraphicFramePr>
        <p:xfrm>
          <a:off x="0" y="5826034"/>
          <a:ext cx="12192000" cy="1031966"/>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xmlns="" val="3133190385"/>
                    </a:ext>
                  </a:extLst>
                </a:gridCol>
              </a:tblGrid>
              <a:tr h="1031966">
                <a:tc>
                  <a:txBody>
                    <a:bodyPr/>
                    <a:lstStyle/>
                    <a:p>
                      <a:pPr algn="just">
                        <a:spcAft>
                          <a:spcPts val="0"/>
                        </a:spcAft>
                      </a:pPr>
                      <a:r>
                        <a:rPr lang="en-US" sz="2400" dirty="0">
                          <a:effectLst/>
                        </a:rPr>
                        <a:t>N</a:t>
                      </a:r>
                      <a:r>
                        <a:rPr lang="uk-UA" sz="2400" dirty="0">
                          <a:effectLst/>
                        </a:rPr>
                        <a:t>.</a:t>
                      </a:r>
                      <a:r>
                        <a:rPr lang="en-US" sz="2400" dirty="0">
                          <a:effectLst/>
                        </a:rPr>
                        <a:t>B</a:t>
                      </a:r>
                      <a:r>
                        <a:rPr lang="uk-UA" sz="2400" dirty="0">
                          <a:effectLst/>
                        </a:rPr>
                        <a:t>.!!!  При підозрі на травму ШВХ слід обмежитись тільки висуванням нижньої щелепи та відкриванням рота. Голову назад не закидати</a:t>
                      </a:r>
                      <a:endParaRPr lang="uk-U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597827948"/>
                  </a:ext>
                </a:extLst>
              </a:tr>
            </a:tbl>
          </a:graphicData>
        </a:graphic>
      </p:graphicFrame>
    </p:spTree>
    <p:extLst>
      <p:ext uri="{BB962C8B-B14F-4D97-AF65-F5344CB8AC3E}">
        <p14:creationId xmlns:p14="http://schemas.microsoft.com/office/powerpoint/2010/main" xmlns="" val="8243390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2BD2D4F3-3202-4D13-A83B-DE9C82B1FD59}"/>
              </a:ext>
            </a:extLst>
          </p:cNvPr>
          <p:cNvSpPr>
            <a:spLocks noGrp="1"/>
          </p:cNvSpPr>
          <p:nvPr>
            <p:ph idx="1"/>
          </p:nvPr>
        </p:nvSpPr>
        <p:spPr>
          <a:xfrm>
            <a:off x="4048125" y="-1"/>
            <a:ext cx="7625250" cy="6853237"/>
          </a:xfrm>
        </p:spPr>
        <p:txBody>
          <a:bodyPr>
            <a:normAutofit/>
          </a:bodyPr>
          <a:lstStyle/>
          <a:p>
            <a:endParaRPr lang="uk-UA" dirty="0"/>
          </a:p>
          <a:p>
            <a:endParaRPr lang="uk-UA" dirty="0"/>
          </a:p>
          <a:p>
            <a:endParaRPr lang="uk-UA" dirty="0"/>
          </a:p>
          <a:p>
            <a:endParaRPr lang="uk-UA" dirty="0"/>
          </a:p>
          <a:p>
            <a:pPr marL="0" indent="0">
              <a:buNone/>
            </a:pPr>
            <a:endParaRPr lang="uk-UA" dirty="0"/>
          </a:p>
          <a:p>
            <a:endParaRPr lang="uk-UA" dirty="0"/>
          </a:p>
          <a:p>
            <a:endParaRPr lang="uk-UA" dirty="0"/>
          </a:p>
          <a:p>
            <a:endParaRPr lang="uk-UA" dirty="0"/>
          </a:p>
          <a:p>
            <a:endParaRPr lang="uk-UA" dirty="0"/>
          </a:p>
          <a:p>
            <a:endParaRPr lang="uk-UA" dirty="0"/>
          </a:p>
          <a:p>
            <a:pPr marL="0" indent="0">
              <a:buNone/>
            </a:pPr>
            <a:endParaRPr lang="uk-UA" dirty="0"/>
          </a:p>
          <a:p>
            <a:r>
              <a:rPr lang="uk-UA" dirty="0"/>
              <a:t>Для розкриття ротової порожнини для постраждалих із повністю розслабленими жувальними м’язами існує прийом підняття щелепи.</a:t>
            </a:r>
          </a:p>
          <a:p>
            <a:pPr marL="0" indent="0">
              <a:buNone/>
            </a:pPr>
            <a:endParaRPr lang="uk-UA" dirty="0"/>
          </a:p>
        </p:txBody>
      </p:sp>
      <p:pic>
        <p:nvPicPr>
          <p:cNvPr id="2050" name="Рисунок 1" descr="2.bmp">
            <a:extLst>
              <a:ext uri="{FF2B5EF4-FFF2-40B4-BE49-F238E27FC236}">
                <a16:creationId xmlns:a16="http://schemas.microsoft.com/office/drawing/2014/main" xmlns="" id="{447E9944-8213-4346-B517-7FA1D3C4895A}"/>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4048125" cy="450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1" name="Рисунок 3" descr="C:\Documents and Settings\Мамай\Рабочий стол\ИНТЕРНАТУРА РЕНАТА\медицина катастроф\ALS_course\3.bmp">
            <a:extLst>
              <a:ext uri="{FF2B5EF4-FFF2-40B4-BE49-F238E27FC236}">
                <a16:creationId xmlns:a16="http://schemas.microsoft.com/office/drawing/2014/main" xmlns="" id="{5F8DB52E-F86B-441C-B10E-B1AA3543C9A7}"/>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35768" y="4763"/>
            <a:ext cx="4451032" cy="4500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684443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6F03699B-7B1A-414E-9F82-365C8E29CA64}"/>
              </a:ext>
            </a:extLst>
          </p:cNvPr>
          <p:cNvSpPr>
            <a:spLocks noGrp="1"/>
          </p:cNvSpPr>
          <p:nvPr>
            <p:ph idx="1"/>
          </p:nvPr>
        </p:nvSpPr>
        <p:spPr>
          <a:xfrm>
            <a:off x="0" y="0"/>
            <a:ext cx="12192000" cy="6858000"/>
          </a:xfrm>
        </p:spPr>
        <p:txBody>
          <a:bodyPr/>
          <a:lstStyle/>
          <a:p>
            <a:r>
              <a:rPr lang="uk-UA" sz="2600" b="1" dirty="0"/>
              <a:t>Відповідно до рекомендацій </a:t>
            </a:r>
            <a:r>
              <a:rPr lang="uk-UA" sz="2600" b="1" dirty="0" err="1"/>
              <a:t>американскої</a:t>
            </a:r>
            <a:r>
              <a:rPr lang="uk-UA" sz="2600" b="1" dirty="0"/>
              <a:t> </a:t>
            </a:r>
            <a:r>
              <a:rPr lang="uk-UA" sz="2600" b="1" dirty="0" err="1"/>
              <a:t>ассоціації</a:t>
            </a:r>
            <a:r>
              <a:rPr lang="uk-UA" sz="2600" b="1" dirty="0"/>
              <a:t> </a:t>
            </a:r>
            <a:r>
              <a:rPr lang="uk-UA" sz="2600" b="1" dirty="0" err="1"/>
              <a:t>сердця</a:t>
            </a:r>
            <a:r>
              <a:rPr lang="uk-UA" sz="2600" b="1" dirty="0"/>
              <a:t> по СЛР та невідкладній допомозі при серцево - судинних захворюваннях  2010 року це спосіб є найкращим серед усіх для розкриття ротової порожнини.</a:t>
            </a:r>
          </a:p>
          <a:p>
            <a:pPr marL="0" indent="0">
              <a:buNone/>
            </a:pPr>
            <a:endParaRPr lang="uk-UA" sz="2600" dirty="0"/>
          </a:p>
          <a:p>
            <a:r>
              <a:rPr lang="uk-UA" sz="2600" dirty="0"/>
              <a:t>За допомогою цього прийому розслаблений язик підіймається та відводиться від задньої стінки глотки, а надгортанник від гортані завдяки розтягуванню переднього шару тканин шиї. Валик з одягу, невеличка подушка, покладена під плечі, сприяє згинанню шиї і розгинанню голови в </a:t>
            </a:r>
            <a:r>
              <a:rPr lang="uk-UA" sz="2600" dirty="0" err="1"/>
              <a:t>атланто</a:t>
            </a:r>
            <a:r>
              <a:rPr lang="uk-UA" sz="2600" dirty="0"/>
              <a:t>-потиличному суглобі. Нижню щелепу виводять, зсуваючи її (разом з язиком) вперед вказівним пальцем, розташованим </a:t>
            </a:r>
            <a:r>
              <a:rPr lang="uk-UA" sz="2600" dirty="0" err="1"/>
              <a:t>проксимальніше</a:t>
            </a:r>
            <a:r>
              <a:rPr lang="uk-UA" sz="2600" dirty="0"/>
              <a:t> кута нижньої щелепи. Великий палець розташовують на передній поверхні нижньої щелепи і злегка натискують ним на край підборіддя для відкриття рота. Цей прийом використовують в комбінації з відведенням голови назад для максимального віддалення язика від задньої стінки глотки</a:t>
            </a:r>
          </a:p>
          <a:p>
            <a:endParaRPr lang="uk-UA" dirty="0"/>
          </a:p>
        </p:txBody>
      </p:sp>
    </p:spTree>
    <p:extLst>
      <p:ext uri="{BB962C8B-B14F-4D97-AF65-F5344CB8AC3E}">
        <p14:creationId xmlns:p14="http://schemas.microsoft.com/office/powerpoint/2010/main" xmlns="" val="41535096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692AD1D-250F-4EEA-8322-2CA79B5DE3ED}"/>
              </a:ext>
            </a:extLst>
          </p:cNvPr>
          <p:cNvSpPr>
            <a:spLocks noGrp="1"/>
          </p:cNvSpPr>
          <p:nvPr>
            <p:ph type="title"/>
          </p:nvPr>
        </p:nvSpPr>
        <p:spPr>
          <a:xfrm>
            <a:off x="0" y="0"/>
            <a:ext cx="12191999" cy="1058091"/>
          </a:xfrm>
        </p:spPr>
        <p:txBody>
          <a:bodyPr/>
          <a:lstStyle/>
          <a:p>
            <a:pPr algn="ctr"/>
            <a:r>
              <a:rPr lang="uk-UA" b="1" dirty="0">
                <a:solidFill>
                  <a:schemeClr val="tx1"/>
                </a:solidFill>
              </a:rPr>
              <a:t>Введення носо-, </a:t>
            </a:r>
            <a:r>
              <a:rPr lang="uk-UA" b="1" dirty="0" err="1">
                <a:solidFill>
                  <a:schemeClr val="tx1"/>
                </a:solidFill>
              </a:rPr>
              <a:t>ротогорлових</a:t>
            </a:r>
            <a:r>
              <a:rPr lang="uk-UA" b="1" dirty="0">
                <a:solidFill>
                  <a:schemeClr val="tx1"/>
                </a:solidFill>
              </a:rPr>
              <a:t> повітроводів</a:t>
            </a:r>
            <a:r>
              <a:rPr lang="uk-UA" dirty="0"/>
              <a:t/>
            </a:r>
            <a:br>
              <a:rPr lang="uk-UA" dirty="0"/>
            </a:br>
            <a:endParaRPr lang="uk-UA" dirty="0"/>
          </a:p>
        </p:txBody>
      </p:sp>
      <p:sp>
        <p:nvSpPr>
          <p:cNvPr id="3" name="Объект 2">
            <a:extLst>
              <a:ext uri="{FF2B5EF4-FFF2-40B4-BE49-F238E27FC236}">
                <a16:creationId xmlns:a16="http://schemas.microsoft.com/office/drawing/2014/main" xmlns="" id="{9013B4AD-8B71-46EF-95D6-CE9122C24D08}"/>
              </a:ext>
            </a:extLst>
          </p:cNvPr>
          <p:cNvSpPr>
            <a:spLocks noGrp="1"/>
          </p:cNvSpPr>
          <p:nvPr>
            <p:ph idx="1"/>
          </p:nvPr>
        </p:nvSpPr>
        <p:spPr>
          <a:xfrm>
            <a:off x="0" y="809898"/>
            <a:ext cx="12191999" cy="6048102"/>
          </a:xfrm>
        </p:spPr>
        <p:txBody>
          <a:bodyPr>
            <a:normAutofit lnSpcReduction="10000"/>
          </a:bodyPr>
          <a:lstStyle/>
          <a:p>
            <a:r>
              <a:rPr lang="uk-UA" sz="2600" dirty="0"/>
              <a:t>У пацієнтів із розладами свідомості, в яких порушення прохідності ДШ зумовлені </a:t>
            </a:r>
            <a:r>
              <a:rPr lang="uk-UA" sz="2600" dirty="0" err="1"/>
              <a:t>западінням</a:t>
            </a:r>
            <a:r>
              <a:rPr lang="uk-UA" sz="2600" dirty="0"/>
              <a:t> кореня язика чи </a:t>
            </a:r>
            <a:r>
              <a:rPr lang="uk-UA" sz="2600" dirty="0" err="1"/>
              <a:t>макроглосією</a:t>
            </a:r>
            <a:r>
              <a:rPr lang="uk-UA" sz="2600" dirty="0"/>
              <a:t>, виправити ситуацію можна завдяки повітроводам, серед яких розрізняють: </a:t>
            </a:r>
            <a:r>
              <a:rPr lang="uk-UA" sz="2600" dirty="0" err="1"/>
              <a:t>назофарингеальні</a:t>
            </a:r>
            <a:r>
              <a:rPr lang="uk-UA" sz="2600" dirty="0"/>
              <a:t> (вставляють у носоглотку) і </a:t>
            </a:r>
            <a:r>
              <a:rPr lang="uk-UA" sz="2600" dirty="0" err="1"/>
              <a:t>орофарингеальні</a:t>
            </a:r>
            <a:r>
              <a:rPr lang="uk-UA" sz="2600" dirty="0"/>
              <a:t> (вставляють у ротоглотку). Серед останніх найбільш поширеними в клінічній практиці є повітроводи </a:t>
            </a:r>
            <a:r>
              <a:rPr lang="uk-UA" sz="2600" dirty="0" err="1"/>
              <a:t>Гведела</a:t>
            </a:r>
            <a:r>
              <a:rPr lang="uk-UA" sz="2600" dirty="0"/>
              <a:t> (</a:t>
            </a:r>
            <a:r>
              <a:rPr lang="uk-UA" sz="2600" dirty="0" err="1"/>
              <a:t>Guedel</a:t>
            </a:r>
            <a:r>
              <a:rPr lang="uk-UA" sz="2600" dirty="0"/>
              <a:t>) та </a:t>
            </a:r>
            <a:r>
              <a:rPr lang="uk-UA" sz="2600" dirty="0" err="1"/>
              <a:t>Cафара</a:t>
            </a:r>
            <a:r>
              <a:rPr lang="uk-UA" sz="2600" dirty="0"/>
              <a:t> (</a:t>
            </a:r>
            <a:r>
              <a:rPr lang="uk-UA" sz="2600" dirty="0" err="1"/>
              <a:t>Safar</a:t>
            </a:r>
            <a:r>
              <a:rPr lang="uk-UA" sz="2600" dirty="0"/>
              <a:t>) - S - подібна трубка, що нагадує два прикладені один до одного пласкі повітроводи </a:t>
            </a:r>
            <a:r>
              <a:rPr lang="uk-UA" sz="2600" dirty="0" err="1"/>
              <a:t>Гведела</a:t>
            </a:r>
            <a:r>
              <a:rPr lang="uk-UA" sz="2600" dirty="0"/>
              <a:t>. </a:t>
            </a:r>
          </a:p>
          <a:p>
            <a:r>
              <a:rPr lang="uk-UA" sz="2600" b="1" i="1" dirty="0"/>
              <a:t>Їх застосування не вирішує проблеми захисту ДШ від аспірації</a:t>
            </a:r>
            <a:r>
              <a:rPr lang="uk-UA" sz="2600" dirty="0"/>
              <a:t>, але нерідко дозволяє на короткий період контролювати прохідність ДШ (виграти час у разі відсутності можливості застосування більш надійних методів). Слід пам’ятати про високий ризик носової кровотечі при використанні </a:t>
            </a:r>
            <a:r>
              <a:rPr lang="uk-UA" sz="2600" dirty="0" err="1"/>
              <a:t>назофарингеального</a:t>
            </a:r>
            <a:r>
              <a:rPr lang="uk-UA" sz="2600" dirty="0"/>
              <a:t> повітроводу, що може призвести до аспірації кров’ю та значно підсилити наявну дихальну недостатність. </a:t>
            </a:r>
          </a:p>
          <a:p>
            <a:endParaRPr lang="uk-UA" dirty="0"/>
          </a:p>
        </p:txBody>
      </p:sp>
    </p:spTree>
    <p:extLst>
      <p:ext uri="{BB962C8B-B14F-4D97-AF65-F5344CB8AC3E}">
        <p14:creationId xmlns:p14="http://schemas.microsoft.com/office/powerpoint/2010/main" xmlns="" val="26924044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xmlns="" id="{8A204996-BF88-4172-BC24-837C50DC6741}"/>
              </a:ext>
            </a:extLst>
          </p:cNvPr>
          <p:cNvPicPr>
            <a:picLocks noGrp="1" noChangeAspect="1"/>
          </p:cNvPicPr>
          <p:nvPr>
            <p:ph idx="1"/>
          </p:nvPr>
        </p:nvPicPr>
        <p:blipFill>
          <a:blip r:embed="rId2" cstate="print"/>
          <a:stretch>
            <a:fillRect/>
          </a:stretch>
        </p:blipFill>
        <p:spPr>
          <a:xfrm>
            <a:off x="0" y="0"/>
            <a:ext cx="4781006" cy="6858000"/>
          </a:xfrm>
          <a:prstGeom prst="rect">
            <a:avLst/>
          </a:prstGeom>
        </p:spPr>
      </p:pic>
      <p:sp>
        <p:nvSpPr>
          <p:cNvPr id="6" name="Прямоугольник 5">
            <a:extLst>
              <a:ext uri="{FF2B5EF4-FFF2-40B4-BE49-F238E27FC236}">
                <a16:creationId xmlns:a16="http://schemas.microsoft.com/office/drawing/2014/main" xmlns="" id="{C2FCCBAE-A762-47CD-BAC5-7F268BB450B4}"/>
              </a:ext>
            </a:extLst>
          </p:cNvPr>
          <p:cNvSpPr/>
          <p:nvPr/>
        </p:nvSpPr>
        <p:spPr>
          <a:xfrm>
            <a:off x="4781006" y="0"/>
            <a:ext cx="7410994" cy="6986528"/>
          </a:xfrm>
          <a:prstGeom prst="rect">
            <a:avLst/>
          </a:prstGeom>
        </p:spPr>
        <p:txBody>
          <a:bodyPr wrap="square">
            <a:spAutoFit/>
          </a:bodyPr>
          <a:lstStyle/>
          <a:p>
            <a:pPr algn="just">
              <a:spcAft>
                <a:spcPts val="0"/>
              </a:spcAft>
            </a:pPr>
            <a:r>
              <a:rPr lang="uk-UA" sz="2800" dirty="0">
                <a:latin typeface="Times New Roman" panose="02020603050405020304" pitchFamily="18" charset="0"/>
                <a:ea typeface="Times New Roman" panose="02020603050405020304" pitchFamily="18" charset="0"/>
              </a:rPr>
              <a:t>Методика установки </a:t>
            </a:r>
            <a:r>
              <a:rPr lang="uk-UA" sz="2800" dirty="0" err="1">
                <a:latin typeface="Times New Roman" panose="02020603050405020304" pitchFamily="18" charset="0"/>
                <a:ea typeface="Times New Roman" panose="02020603050405020304" pitchFamily="18" charset="0"/>
              </a:rPr>
              <a:t>орофарингеальних</a:t>
            </a:r>
            <a:r>
              <a:rPr lang="uk-UA" sz="2800" dirty="0">
                <a:latin typeface="Times New Roman" panose="02020603050405020304" pitchFamily="18" charset="0"/>
                <a:ea typeface="Times New Roman" panose="02020603050405020304" pitchFamily="18" charset="0"/>
              </a:rPr>
              <a:t> повітроводів будь-якого різновиду складається з таких етапів (</a:t>
            </a:r>
            <a:r>
              <a:rPr lang="uk-UA" sz="2800" dirty="0" err="1">
                <a:latin typeface="Times New Roman" panose="02020603050405020304" pitchFamily="18" charset="0"/>
                <a:ea typeface="Times New Roman" panose="02020603050405020304" pitchFamily="18" charset="0"/>
              </a:rPr>
              <a:t>мал</a:t>
            </a:r>
            <a:r>
              <a:rPr lang="uk-UA" sz="2800" dirty="0">
                <a:latin typeface="Times New Roman" panose="02020603050405020304" pitchFamily="18" charset="0"/>
                <a:ea typeface="Times New Roman" panose="02020603050405020304" pitchFamily="18" charset="0"/>
              </a:rPr>
              <a:t>. 1.3): за допомогою методики схрещених пальців (Ввести вказівний палець в куток </a:t>
            </a:r>
            <a:r>
              <a:rPr lang="uk-UA" sz="2800" dirty="0">
                <a:latin typeface="MS Gothic" panose="020B0609070205080204" pitchFamily="49" charset="-128"/>
                <a:ea typeface="Times New Roman" panose="02020603050405020304" pitchFamily="18" charset="0"/>
              </a:rPr>
              <a:t> </a:t>
            </a:r>
            <a:r>
              <a:rPr lang="uk-UA" sz="2800" dirty="0">
                <a:latin typeface="Times New Roman" panose="02020603050405020304" pitchFamily="18" charset="0"/>
                <a:ea typeface="Times New Roman" panose="02020603050405020304" pitchFamily="18" charset="0"/>
              </a:rPr>
              <a:t>рота і натиснути ним на верхні зуби.</a:t>
            </a:r>
            <a:r>
              <a:rPr lang="uk-UA" sz="2800" dirty="0">
                <a:latin typeface="MS Gothic" panose="020B0609070205080204" pitchFamily="49" charset="-128"/>
                <a:ea typeface="Times New Roman" panose="02020603050405020304" pitchFamily="18" charset="0"/>
              </a:rPr>
              <a:t> </a:t>
            </a:r>
            <a:r>
              <a:rPr lang="uk-UA" sz="2800" dirty="0">
                <a:latin typeface="Times New Roman" panose="02020603050405020304" pitchFamily="18" charset="0"/>
                <a:ea typeface="MS Gothic" panose="020B0609070205080204" pitchFamily="49" charset="-128"/>
              </a:rPr>
              <a:t> </a:t>
            </a:r>
            <a:r>
              <a:rPr lang="uk-UA" sz="2800" dirty="0">
                <a:latin typeface="Times New Roman" panose="02020603050405020304" pitchFamily="18" charset="0"/>
                <a:ea typeface="Times New Roman" panose="02020603050405020304" pitchFamily="18" charset="0"/>
              </a:rPr>
              <a:t>Шляхом перехрещування вказівного</a:t>
            </a:r>
            <a:r>
              <a:rPr lang="uk-UA" sz="2800" dirty="0">
                <a:latin typeface="MS Gothic" panose="020B0609070205080204" pitchFamily="49" charset="-128"/>
                <a:ea typeface="Times New Roman" panose="02020603050405020304" pitchFamily="18" charset="0"/>
              </a:rPr>
              <a:t> </a:t>
            </a:r>
            <a:r>
              <a:rPr lang="uk-UA" sz="2800" dirty="0">
                <a:latin typeface="Times New Roman" panose="02020603050405020304" pitchFamily="18" charset="0"/>
                <a:ea typeface="MS Gothic" panose="020B0609070205080204" pitchFamily="49" charset="-128"/>
              </a:rPr>
              <a:t> </a:t>
            </a:r>
            <a:r>
              <a:rPr lang="uk-UA" sz="2800" dirty="0">
                <a:latin typeface="Times New Roman" panose="02020603050405020304" pitchFamily="18" charset="0"/>
                <a:ea typeface="Times New Roman" panose="02020603050405020304" pitchFamily="18" charset="0"/>
              </a:rPr>
              <a:t>пальця з великим пальцем цієї самої </a:t>
            </a:r>
            <a:r>
              <a:rPr lang="uk-UA" sz="2800" dirty="0">
                <a:latin typeface="MS Gothic" panose="020B0609070205080204" pitchFamily="49" charset="-128"/>
                <a:ea typeface="Times New Roman" panose="02020603050405020304" pitchFamily="18" charset="0"/>
              </a:rPr>
              <a:t> </a:t>
            </a:r>
            <a:r>
              <a:rPr lang="uk-UA" sz="2800" dirty="0">
                <a:latin typeface="Times New Roman" panose="02020603050405020304" pitchFamily="18" charset="0"/>
                <a:ea typeface="Times New Roman" panose="02020603050405020304" pitchFamily="18" charset="0"/>
              </a:rPr>
              <a:t>руки вперти його в нижні зуби і розкрити силоміць рот потерпілого) відкривають рота, кінець повітроводу вводиться вигином від язика, потім обертальним рухом його повертають вигином до язика і одночасно просувають вглиб. При іншому варіанті корінь язика акуратно віджимають шпателем, а повітровід вводять вигином до язика без обертання. </a:t>
            </a:r>
            <a:endParaRPr lang="uk-UA"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5109208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xmlns="" id="{1C9F81B3-14EC-4F15-8622-9200DB6EFEFF}"/>
              </a:ext>
            </a:extLst>
          </p:cNvPr>
          <p:cNvPicPr>
            <a:picLocks noGrp="1" noChangeAspect="1"/>
          </p:cNvPicPr>
          <p:nvPr>
            <p:ph idx="1"/>
          </p:nvPr>
        </p:nvPicPr>
        <p:blipFill>
          <a:blip r:embed="rId2" cstate="print"/>
          <a:stretch>
            <a:fillRect/>
          </a:stretch>
        </p:blipFill>
        <p:spPr>
          <a:xfrm>
            <a:off x="0" y="0"/>
            <a:ext cx="4685714"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a:extLst>
              <a:ext uri="{FF2B5EF4-FFF2-40B4-BE49-F238E27FC236}">
                <a16:creationId xmlns:a16="http://schemas.microsoft.com/office/drawing/2014/main" xmlns="" id="{49C5A03C-EB13-471F-99B1-E574E4DBF280}"/>
              </a:ext>
            </a:extLst>
          </p:cNvPr>
          <p:cNvPicPr>
            <a:picLocks noChangeAspect="1"/>
          </p:cNvPicPr>
          <p:nvPr/>
        </p:nvPicPr>
        <p:blipFill>
          <a:blip r:embed="rId3" cstate="print"/>
          <a:stretch>
            <a:fillRect/>
          </a:stretch>
        </p:blipFill>
        <p:spPr>
          <a:xfrm>
            <a:off x="4877717" y="2848476"/>
            <a:ext cx="3243033" cy="40095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a:extLst>
              <a:ext uri="{FF2B5EF4-FFF2-40B4-BE49-F238E27FC236}">
                <a16:creationId xmlns:a16="http://schemas.microsoft.com/office/drawing/2014/main" xmlns="" id="{73A9FDC2-DF08-4234-83C4-02AC5383C942}"/>
              </a:ext>
            </a:extLst>
          </p:cNvPr>
          <p:cNvPicPr>
            <a:picLocks noChangeAspect="1"/>
          </p:cNvPicPr>
          <p:nvPr/>
        </p:nvPicPr>
        <p:blipFill>
          <a:blip r:embed="rId4" cstate="print"/>
          <a:stretch>
            <a:fillRect/>
          </a:stretch>
        </p:blipFill>
        <p:spPr>
          <a:xfrm>
            <a:off x="8120750" y="2848476"/>
            <a:ext cx="4028215" cy="40095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Прямоугольник 6">
            <a:extLst>
              <a:ext uri="{FF2B5EF4-FFF2-40B4-BE49-F238E27FC236}">
                <a16:creationId xmlns:a16="http://schemas.microsoft.com/office/drawing/2014/main" xmlns="" id="{E0A6D183-526B-4BA3-B852-8805A05214E9}"/>
              </a:ext>
            </a:extLst>
          </p:cNvPr>
          <p:cNvSpPr/>
          <p:nvPr/>
        </p:nvSpPr>
        <p:spPr>
          <a:xfrm>
            <a:off x="5581362" y="1206527"/>
            <a:ext cx="6436465" cy="1323439"/>
          </a:xfrm>
          <a:prstGeom prst="rect">
            <a:avLst/>
          </a:prstGeom>
        </p:spPr>
        <p:txBody>
          <a:bodyPr wrap="square">
            <a:spAutoFit/>
          </a:bodyPr>
          <a:lstStyle/>
          <a:p>
            <a:pPr algn="ctr">
              <a:spcAft>
                <a:spcPts val="0"/>
              </a:spcAft>
            </a:pPr>
            <a:r>
              <a:rPr lang="uk-UA" sz="4000" dirty="0">
                <a:latin typeface="Times New Roman" panose="02020603050405020304" pitchFamily="18" charset="0"/>
                <a:ea typeface="Times New Roman" panose="02020603050405020304" pitchFamily="18" charset="0"/>
              </a:rPr>
              <a:t>Коректний підбір розміру </a:t>
            </a:r>
            <a:r>
              <a:rPr lang="uk-UA" sz="4000" dirty="0" err="1">
                <a:latin typeface="Times New Roman" panose="02020603050405020304" pitchFamily="18" charset="0"/>
                <a:ea typeface="Times New Roman" panose="02020603050405020304" pitchFamily="18" charset="0"/>
              </a:rPr>
              <a:t>повітровода</a:t>
            </a:r>
            <a:endParaRPr lang="uk-UA"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3251553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8608CFE-5334-41EE-830C-D92A8F3CF71A}"/>
              </a:ext>
            </a:extLst>
          </p:cNvPr>
          <p:cNvSpPr>
            <a:spLocks noGrp="1"/>
          </p:cNvSpPr>
          <p:nvPr>
            <p:ph type="title"/>
          </p:nvPr>
        </p:nvSpPr>
        <p:spPr>
          <a:xfrm>
            <a:off x="1" y="0"/>
            <a:ext cx="12070080" cy="1123406"/>
          </a:xfrm>
        </p:spPr>
        <p:txBody>
          <a:bodyPr/>
          <a:lstStyle/>
          <a:p>
            <a:pPr algn="ctr"/>
            <a:r>
              <a:rPr lang="uk-UA" b="1" dirty="0">
                <a:solidFill>
                  <a:schemeClr val="tx1"/>
                </a:solidFill>
              </a:rPr>
              <a:t>Техніка штучної вентиляції легень.</a:t>
            </a:r>
            <a:r>
              <a:rPr lang="uk-UA" dirty="0">
                <a:solidFill>
                  <a:schemeClr val="tx1"/>
                </a:solidFill>
              </a:rPr>
              <a:t/>
            </a:r>
            <a:br>
              <a:rPr lang="uk-UA" dirty="0">
                <a:solidFill>
                  <a:schemeClr val="tx1"/>
                </a:solidFill>
              </a:rPr>
            </a:br>
            <a:endParaRPr lang="uk-UA" dirty="0">
              <a:solidFill>
                <a:schemeClr val="tx1"/>
              </a:solidFill>
            </a:endParaRPr>
          </a:p>
        </p:txBody>
      </p:sp>
      <p:sp>
        <p:nvSpPr>
          <p:cNvPr id="3" name="Объект 2">
            <a:extLst>
              <a:ext uri="{FF2B5EF4-FFF2-40B4-BE49-F238E27FC236}">
                <a16:creationId xmlns:a16="http://schemas.microsoft.com/office/drawing/2014/main" xmlns="" id="{6A1D0D33-ADB5-4179-8ADE-FE82CB984535}"/>
              </a:ext>
            </a:extLst>
          </p:cNvPr>
          <p:cNvSpPr>
            <a:spLocks noGrp="1"/>
          </p:cNvSpPr>
          <p:nvPr>
            <p:ph idx="1"/>
          </p:nvPr>
        </p:nvSpPr>
        <p:spPr>
          <a:xfrm>
            <a:off x="0" y="862150"/>
            <a:ext cx="12192000" cy="5995850"/>
          </a:xfrm>
        </p:spPr>
        <p:txBody>
          <a:bodyPr/>
          <a:lstStyle/>
          <a:p>
            <a:r>
              <a:rPr lang="uk-UA" sz="3200" dirty="0"/>
              <a:t>Після відновлення прохідності дихальних шляхів, найчастіше постраждалий зробить гучний вдих, можливо з гучним свистячим звуком. Це гарна ознака, що свідчить про те, що повітря може поступати до легень. Проте це дихання не є ефективним, воно не забезпечує доставку кисню в достатній кількості, а отже хворих вимагатиме нашої допомоги.</a:t>
            </a:r>
          </a:p>
          <a:p>
            <a:r>
              <a:rPr lang="uk-UA" sz="3200" dirty="0"/>
              <a:t>Необхідно проводити штучну вентиляцію легень. ШВЛ можна поводити методами рот до рота, рот до носа, рот до лицьової маски та мішком Амбу.</a:t>
            </a:r>
          </a:p>
          <a:p>
            <a:pPr marL="0" indent="0">
              <a:buNone/>
            </a:pPr>
            <a:endParaRPr lang="uk-UA" dirty="0"/>
          </a:p>
        </p:txBody>
      </p:sp>
    </p:spTree>
    <p:extLst>
      <p:ext uri="{BB962C8B-B14F-4D97-AF65-F5344CB8AC3E}">
        <p14:creationId xmlns:p14="http://schemas.microsoft.com/office/powerpoint/2010/main" xmlns="" val="26927055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1C67BB9-2374-45EA-AF52-962760EA4482}"/>
              </a:ext>
            </a:extLst>
          </p:cNvPr>
          <p:cNvSpPr>
            <a:spLocks noGrp="1"/>
          </p:cNvSpPr>
          <p:nvPr>
            <p:ph type="title"/>
          </p:nvPr>
        </p:nvSpPr>
        <p:spPr>
          <a:xfrm>
            <a:off x="1" y="0"/>
            <a:ext cx="12192000" cy="862149"/>
          </a:xfrm>
        </p:spPr>
        <p:txBody>
          <a:bodyPr/>
          <a:lstStyle/>
          <a:p>
            <a:pPr algn="ctr"/>
            <a:r>
              <a:rPr lang="uk-UA" b="1" dirty="0">
                <a:solidFill>
                  <a:schemeClr val="tx1"/>
                </a:solidFill>
              </a:rPr>
              <a:t>Штучна вентиляція легень «рот до рота» </a:t>
            </a:r>
            <a:r>
              <a:rPr lang="uk-UA" dirty="0"/>
              <a:t/>
            </a:r>
            <a:br>
              <a:rPr lang="uk-UA" dirty="0"/>
            </a:br>
            <a:endParaRPr lang="uk-UA" dirty="0"/>
          </a:p>
        </p:txBody>
      </p:sp>
      <p:sp>
        <p:nvSpPr>
          <p:cNvPr id="3" name="Объект 2">
            <a:extLst>
              <a:ext uri="{FF2B5EF4-FFF2-40B4-BE49-F238E27FC236}">
                <a16:creationId xmlns:a16="http://schemas.microsoft.com/office/drawing/2014/main" xmlns="" id="{2C5FC79C-5FDA-4790-AE82-D8191935CB84}"/>
              </a:ext>
            </a:extLst>
          </p:cNvPr>
          <p:cNvSpPr>
            <a:spLocks noGrp="1"/>
          </p:cNvSpPr>
          <p:nvPr>
            <p:ph idx="1"/>
          </p:nvPr>
        </p:nvSpPr>
        <p:spPr>
          <a:xfrm>
            <a:off x="0" y="692332"/>
            <a:ext cx="12191999" cy="6165668"/>
          </a:xfrm>
        </p:spPr>
        <p:txBody>
          <a:bodyPr>
            <a:noAutofit/>
          </a:bodyPr>
          <a:lstStyle/>
          <a:p>
            <a:r>
              <a:rPr lang="uk-UA" sz="2100" dirty="0"/>
              <a:t>Потерпілого покласти горілиць на тверду поверхню, бажано з опущеної верхньою частиною тулуба та піднятими на 50—60 см ногами для збільшення кровонаповнення серця. Якщо він лежить на землі, для зручності стати на коліно, долоню однієї руки підкласти під шию потерпілого і підняти верхню частину тулуба, голова при цьому закидається назад. Двома пальцями іншої руки затиснути ніс і одночасно долонею цієї руки натискати на лоб, посилити розгинання голови і зафіксувати голову в цьому положенні. Звільнивши руку з-під шиї, вивести нижню щелепу вперед і дещо догори, першим пальцем розкрити рот, зробити ревізію порожнини. Швидко накрити ротову порожнину хустинкою або серветкою. Зробити глибокий вдих, широко розкрити рот потерпілого, щільно охопити губами і вдувати повітря в легені потерпілого. Одночасно спостерігати за рухами грудної клітки після вдування повітря, як здійснюється пасивний видих. Якщо штучну вентиляцію легень виконують за методом «рот до носа», тоді однією рукою, яка лежить на лобі, слід максимально розігнути голову, іншою рукою притиснути нижню щелепу до верхньої, посилити розгинання голови, щільно охопити ніс потерпілого губами і вдувати повітря. При проведенні штучної вентиляції легень новонародженим і дітям молодшого віку враховують параметри дихання. Дихальний об'єм новонародженого становить усього 20—ЗО мл, тому для нього адекватним буде об’єм повітря, який знаходиться в ротовій порожнині між щоками реаніматора.</a:t>
            </a:r>
          </a:p>
        </p:txBody>
      </p:sp>
    </p:spTree>
    <p:extLst>
      <p:ext uri="{BB962C8B-B14F-4D97-AF65-F5344CB8AC3E}">
        <p14:creationId xmlns:p14="http://schemas.microsoft.com/office/powerpoint/2010/main" xmlns="" val="38004958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5C90DF42-69A4-4913-824D-1529EF2CAC29}"/>
              </a:ext>
            </a:extLst>
          </p:cNvPr>
          <p:cNvPicPr>
            <a:picLocks noChangeAspect="1"/>
          </p:cNvPicPr>
          <p:nvPr/>
        </p:nvPicPr>
        <p:blipFill>
          <a:blip r:embed="rId2" cstate="print"/>
          <a:stretch>
            <a:fillRect/>
          </a:stretch>
        </p:blipFill>
        <p:spPr>
          <a:xfrm>
            <a:off x="6096000" y="0"/>
            <a:ext cx="6096000" cy="4180115"/>
          </a:xfrm>
          <a:prstGeom prst="rect">
            <a:avLst/>
          </a:prstGeom>
        </p:spPr>
      </p:pic>
      <p:pic>
        <p:nvPicPr>
          <p:cNvPr id="5" name="Рисунок 4">
            <a:extLst>
              <a:ext uri="{FF2B5EF4-FFF2-40B4-BE49-F238E27FC236}">
                <a16:creationId xmlns:a16="http://schemas.microsoft.com/office/drawing/2014/main" xmlns="" id="{EB7DDB0C-16E7-452D-96A7-3EE650F11297}"/>
              </a:ext>
            </a:extLst>
          </p:cNvPr>
          <p:cNvPicPr>
            <a:picLocks noChangeAspect="1"/>
          </p:cNvPicPr>
          <p:nvPr/>
        </p:nvPicPr>
        <p:blipFill>
          <a:blip r:embed="rId3" cstate="print"/>
          <a:stretch>
            <a:fillRect/>
          </a:stretch>
        </p:blipFill>
        <p:spPr>
          <a:xfrm>
            <a:off x="0" y="1"/>
            <a:ext cx="5669280" cy="4180114"/>
          </a:xfrm>
          <a:prstGeom prst="rect">
            <a:avLst/>
          </a:prstGeom>
        </p:spPr>
      </p:pic>
      <p:sp>
        <p:nvSpPr>
          <p:cNvPr id="6" name="Прямоугольник 5">
            <a:extLst>
              <a:ext uri="{FF2B5EF4-FFF2-40B4-BE49-F238E27FC236}">
                <a16:creationId xmlns:a16="http://schemas.microsoft.com/office/drawing/2014/main" xmlns="" id="{E1DA2824-9F8F-4B55-BB5F-192761543666}"/>
              </a:ext>
            </a:extLst>
          </p:cNvPr>
          <p:cNvSpPr/>
          <p:nvPr/>
        </p:nvSpPr>
        <p:spPr>
          <a:xfrm>
            <a:off x="0" y="4180115"/>
            <a:ext cx="12192000" cy="2308324"/>
          </a:xfrm>
          <a:prstGeom prst="rect">
            <a:avLst/>
          </a:prstGeom>
        </p:spPr>
        <p:txBody>
          <a:bodyPr wrap="square">
            <a:spAutoFit/>
          </a:bodyPr>
          <a:lstStyle/>
          <a:p>
            <a:pPr algn="just">
              <a:spcAft>
                <a:spcPts val="0"/>
              </a:spcAft>
            </a:pPr>
            <a:r>
              <a:rPr lang="uk-UA" sz="2400" dirty="0">
                <a:latin typeface="Times New Roman" panose="02020603050405020304" pitchFamily="18" charset="0"/>
                <a:ea typeface="Times New Roman" panose="02020603050405020304" pitchFamily="18" charset="0"/>
              </a:rPr>
              <a:t>Найкраще, якщо потерпілому встановлено </a:t>
            </a:r>
            <a:r>
              <a:rPr lang="uk-UA" sz="2400" dirty="0" err="1">
                <a:latin typeface="Times New Roman" panose="02020603050405020304" pitchFamily="18" charset="0"/>
                <a:ea typeface="Times New Roman" panose="02020603050405020304" pitchFamily="18" charset="0"/>
              </a:rPr>
              <a:t>повітровод</a:t>
            </a:r>
            <a:r>
              <a:rPr lang="uk-UA" sz="2400" dirty="0">
                <a:latin typeface="Times New Roman" panose="02020603050405020304" pitchFamily="18" charset="0"/>
                <a:ea typeface="Times New Roman" panose="02020603050405020304" pitchFamily="18" charset="0"/>
              </a:rPr>
              <a:t>, проводити ШВЛ за допомогою лицьової маски. </a:t>
            </a:r>
            <a:r>
              <a:rPr lang="uk-UA" sz="2400" dirty="0" err="1">
                <a:latin typeface="Times New Roman" panose="02020603050405020304" pitchFamily="18" charset="0"/>
                <a:ea typeface="Times New Roman" panose="02020603050405020304" pitchFamily="18" charset="0"/>
              </a:rPr>
              <a:t>Повітровод</a:t>
            </a:r>
            <a:r>
              <a:rPr lang="uk-UA" sz="2400" dirty="0">
                <a:latin typeface="Times New Roman" panose="02020603050405020304" pitchFamily="18" charset="0"/>
                <a:ea typeface="Times New Roman" panose="02020603050405020304" pitchFamily="18" charset="0"/>
              </a:rPr>
              <a:t> забезпечує в цьому випадку прохідність дихальних шляхів. Маску підбирають за розміром відповідно до віку </a:t>
            </a:r>
            <a:r>
              <a:rPr lang="uk-UA" sz="2400" dirty="0">
                <a:latin typeface="MS Mincho" panose="02020609040205080304" pitchFamily="49" charset="-128"/>
                <a:ea typeface="Times New Roman" panose="02020603050405020304" pitchFamily="18" charset="0"/>
              </a:rPr>
              <a:t> </a:t>
            </a:r>
            <a:r>
              <a:rPr lang="uk-UA" sz="2400" dirty="0">
                <a:latin typeface="Times New Roman" panose="02020603050405020304" pitchFamily="18" charset="0"/>
                <a:ea typeface="Times New Roman" panose="02020603050405020304" pitchFamily="18" charset="0"/>
              </a:rPr>
              <a:t>дитини чи дорослої людини, щільно </a:t>
            </a:r>
            <a:r>
              <a:rPr lang="uk-UA" sz="2400" dirty="0">
                <a:latin typeface="MS Mincho" panose="02020609040205080304" pitchFamily="49" charset="-128"/>
                <a:ea typeface="Times New Roman" panose="02020603050405020304" pitchFamily="18" charset="0"/>
              </a:rPr>
              <a:t> </a:t>
            </a:r>
            <a:r>
              <a:rPr lang="uk-UA" sz="2400" dirty="0">
                <a:latin typeface="Times New Roman" panose="02020603050405020304" pitchFamily="18" charset="0"/>
                <a:ea typeface="Times New Roman" panose="02020603050405020304" pitchFamily="18" charset="0"/>
              </a:rPr>
              <a:t>прикладають до обличчя таким чином, щоб конфігурація маски відповідала вирізам для носа і підборіддя.</a:t>
            </a:r>
            <a:r>
              <a:rPr lang="uk-UA" sz="2400" dirty="0">
                <a:latin typeface="MS Mincho" panose="02020609040205080304" pitchFamily="49" charset="-128"/>
                <a:ea typeface="Times New Roman" panose="02020603050405020304" pitchFamily="18" charset="0"/>
              </a:rPr>
              <a:t> </a:t>
            </a:r>
            <a:r>
              <a:rPr lang="uk-UA" sz="2400" dirty="0">
                <a:latin typeface="Times New Roman" panose="02020603050405020304" pitchFamily="18" charset="0"/>
                <a:ea typeface="Times New Roman" panose="02020603050405020304" pitchFamily="18" charset="0"/>
              </a:rPr>
              <a:t> Необхідно створювати тиск від щелепи до маски, а не навпаки, не потрібно тиснути маскою на обличчя. Рятувальник робить видих у маску.</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3045156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C389BAD-BE1E-42F0-ACFF-B2156CBB5CF5}"/>
              </a:ext>
            </a:extLst>
          </p:cNvPr>
          <p:cNvSpPr>
            <a:spLocks noGrp="1"/>
          </p:cNvSpPr>
          <p:nvPr>
            <p:ph type="title"/>
          </p:nvPr>
        </p:nvSpPr>
        <p:spPr>
          <a:xfrm>
            <a:off x="-91439" y="0"/>
            <a:ext cx="12283440" cy="888274"/>
          </a:xfrm>
        </p:spPr>
        <p:txBody>
          <a:bodyPr/>
          <a:lstStyle/>
          <a:p>
            <a:r>
              <a:rPr lang="uk-UA" b="1" dirty="0">
                <a:solidFill>
                  <a:schemeClr val="tx1"/>
                </a:solidFill>
              </a:rPr>
              <a:t>Перевірка наявності дихання у пораненого </a:t>
            </a:r>
            <a:r>
              <a:rPr lang="uk-UA" dirty="0"/>
              <a:t/>
            </a:r>
            <a:br>
              <a:rPr lang="uk-UA" dirty="0"/>
            </a:br>
            <a:endParaRPr lang="uk-UA" dirty="0"/>
          </a:p>
        </p:txBody>
      </p:sp>
      <p:sp>
        <p:nvSpPr>
          <p:cNvPr id="3" name="Объект 2">
            <a:extLst>
              <a:ext uri="{FF2B5EF4-FFF2-40B4-BE49-F238E27FC236}">
                <a16:creationId xmlns:a16="http://schemas.microsoft.com/office/drawing/2014/main" xmlns="" id="{900F1781-5036-45F1-894A-79CF00B6144E}"/>
              </a:ext>
            </a:extLst>
          </p:cNvPr>
          <p:cNvSpPr>
            <a:spLocks noGrp="1"/>
          </p:cNvSpPr>
          <p:nvPr>
            <p:ph idx="1"/>
          </p:nvPr>
        </p:nvSpPr>
        <p:spPr>
          <a:xfrm>
            <a:off x="0" y="888274"/>
            <a:ext cx="12192000" cy="5969726"/>
          </a:xfrm>
        </p:spPr>
        <p:txBody>
          <a:bodyPr/>
          <a:lstStyle/>
          <a:p>
            <a:r>
              <a:rPr lang="uk-UA" sz="2800" dirty="0"/>
              <a:t>Підтримуючи пораненого в положенні із закиненою головою і підведеним підборіддям, нахиліться вухом до його носа і рота, а очима стежите за рухом грудної клітки і живота. Треба дивитись, чи рухається грудна клітка. Слухати, чи виходить повітря при видиху. Спробувати відчуйте потік повітря на щоці.</a:t>
            </a:r>
          </a:p>
          <a:p>
            <a:endParaRPr lang="uk-UA" dirty="0"/>
          </a:p>
        </p:txBody>
      </p:sp>
      <p:pic>
        <p:nvPicPr>
          <p:cNvPr id="5" name="Рисунок 4">
            <a:extLst>
              <a:ext uri="{FF2B5EF4-FFF2-40B4-BE49-F238E27FC236}">
                <a16:creationId xmlns:a16="http://schemas.microsoft.com/office/drawing/2014/main" xmlns="" id="{B9615E73-FAA3-4695-AB4A-BF8E20B0B02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785507" y="3221491"/>
            <a:ext cx="5143500" cy="3419475"/>
          </a:xfrm>
          <a:prstGeom prst="rect">
            <a:avLst/>
          </a:prstGeom>
        </p:spPr>
      </p:pic>
    </p:spTree>
    <p:extLst>
      <p:ext uri="{BB962C8B-B14F-4D97-AF65-F5344CB8AC3E}">
        <p14:creationId xmlns:p14="http://schemas.microsoft.com/office/powerpoint/2010/main" xmlns="" val="8310632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603D379-88A4-4223-AD3B-5307B8FFE85B}"/>
              </a:ext>
            </a:extLst>
          </p:cNvPr>
          <p:cNvSpPr>
            <a:spLocks noGrp="1"/>
          </p:cNvSpPr>
          <p:nvPr>
            <p:ph type="title"/>
          </p:nvPr>
        </p:nvSpPr>
        <p:spPr>
          <a:xfrm>
            <a:off x="1" y="0"/>
            <a:ext cx="12192000" cy="1632857"/>
          </a:xfrm>
        </p:spPr>
        <p:txBody>
          <a:bodyPr/>
          <a:lstStyle/>
          <a:p>
            <a:pPr algn="ctr"/>
            <a:r>
              <a:rPr lang="uk-UA" b="1" dirty="0">
                <a:solidFill>
                  <a:schemeClr val="tx1"/>
                </a:solidFill>
              </a:rPr>
              <a:t>Пристрої для штучної вентиляції легень</a:t>
            </a:r>
            <a:r>
              <a:rPr lang="uk-UA" b="1" dirty="0"/>
              <a:t>.</a:t>
            </a:r>
            <a:r>
              <a:rPr lang="uk-UA" dirty="0"/>
              <a:t/>
            </a:r>
            <a:br>
              <a:rPr lang="uk-UA" dirty="0"/>
            </a:br>
            <a:endParaRPr lang="uk-UA" dirty="0"/>
          </a:p>
        </p:txBody>
      </p:sp>
      <p:sp>
        <p:nvSpPr>
          <p:cNvPr id="3" name="Объект 2">
            <a:extLst>
              <a:ext uri="{FF2B5EF4-FFF2-40B4-BE49-F238E27FC236}">
                <a16:creationId xmlns:a16="http://schemas.microsoft.com/office/drawing/2014/main" xmlns="" id="{F80A8866-C2A2-4BF8-8406-67DFD861B75D}"/>
              </a:ext>
            </a:extLst>
          </p:cNvPr>
          <p:cNvSpPr>
            <a:spLocks noGrp="1"/>
          </p:cNvSpPr>
          <p:nvPr>
            <p:ph idx="1"/>
          </p:nvPr>
        </p:nvSpPr>
        <p:spPr>
          <a:xfrm>
            <a:off x="0" y="783772"/>
            <a:ext cx="12192000" cy="6074228"/>
          </a:xfrm>
        </p:spPr>
        <p:txBody>
          <a:bodyPr/>
          <a:lstStyle/>
          <a:p>
            <a:pPr marL="0" indent="0">
              <a:buNone/>
            </a:pPr>
            <a:r>
              <a:rPr lang="uk-UA" sz="2400" dirty="0"/>
              <a:t>Ефективнішою слід вважати вентиляцію через маску за допомогою мішка Амбу. Вентиляція легень на </a:t>
            </a:r>
            <a:r>
              <a:rPr lang="uk-UA" sz="2400" dirty="0" err="1"/>
              <a:t>догоспітальному</a:t>
            </a:r>
            <a:r>
              <a:rPr lang="uk-UA" sz="2400" dirty="0"/>
              <a:t> етапі за допомогою мішка Амбу не завжди є адекватним заходом, що може призвести до роздування </a:t>
            </a:r>
            <a:r>
              <a:rPr lang="uk-UA" sz="2400" dirty="0" err="1"/>
              <a:t>шлунка</a:t>
            </a:r>
            <a:r>
              <a:rPr lang="uk-UA" sz="2400" dirty="0"/>
              <a:t> з подальшою </a:t>
            </a:r>
            <a:r>
              <a:rPr lang="uk-UA" sz="2400" dirty="0" err="1"/>
              <a:t>регургітацією</a:t>
            </a:r>
            <a:r>
              <a:rPr lang="uk-UA" sz="2400" dirty="0"/>
              <a:t> та легеневою аспірацією. Європейська Рада реаніматологів для штучної вентиляції легень за допомогою ручного мішка з лицьовою маскою у </a:t>
            </a:r>
            <a:r>
              <a:rPr lang="uk-UA" sz="2400" dirty="0" err="1"/>
              <a:t>неінтубованих</a:t>
            </a:r>
            <a:r>
              <a:rPr lang="uk-UA" sz="2400" dirty="0"/>
              <a:t> потерпілих пропонує дихальний об’єм не більше 500 мл. </a:t>
            </a:r>
          </a:p>
          <a:p>
            <a:endParaRPr lang="uk-UA" dirty="0"/>
          </a:p>
        </p:txBody>
      </p:sp>
      <p:pic>
        <p:nvPicPr>
          <p:cNvPr id="4" name="Рисунок 3">
            <a:extLst>
              <a:ext uri="{FF2B5EF4-FFF2-40B4-BE49-F238E27FC236}">
                <a16:creationId xmlns:a16="http://schemas.microsoft.com/office/drawing/2014/main" xmlns="" id="{788DF949-D2AD-465D-B826-B2FD4D3118E8}"/>
              </a:ext>
            </a:extLst>
          </p:cNvPr>
          <p:cNvPicPr>
            <a:picLocks noChangeAspect="1"/>
          </p:cNvPicPr>
          <p:nvPr/>
        </p:nvPicPr>
        <p:blipFill>
          <a:blip r:embed="rId2" cstate="print"/>
          <a:stretch>
            <a:fillRect/>
          </a:stretch>
        </p:blipFill>
        <p:spPr>
          <a:xfrm>
            <a:off x="3840480" y="3429000"/>
            <a:ext cx="3958046" cy="3429000"/>
          </a:xfrm>
          <a:prstGeom prst="rect">
            <a:avLst/>
          </a:prstGeom>
        </p:spPr>
      </p:pic>
    </p:spTree>
    <p:extLst>
      <p:ext uri="{BB962C8B-B14F-4D97-AF65-F5344CB8AC3E}">
        <p14:creationId xmlns:p14="http://schemas.microsoft.com/office/powerpoint/2010/main" xmlns="" val="37670092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235CD80-1177-4421-93A1-5D680D3C25D8}"/>
              </a:ext>
            </a:extLst>
          </p:cNvPr>
          <p:cNvSpPr>
            <a:spLocks noGrp="1"/>
          </p:cNvSpPr>
          <p:nvPr>
            <p:ph type="title"/>
          </p:nvPr>
        </p:nvSpPr>
        <p:spPr>
          <a:xfrm>
            <a:off x="1" y="0"/>
            <a:ext cx="12192000" cy="1267097"/>
          </a:xfrm>
        </p:spPr>
        <p:txBody>
          <a:bodyPr/>
          <a:lstStyle/>
          <a:p>
            <a:pPr algn="ctr"/>
            <a:r>
              <a:rPr lang="uk-UA" b="1" u="sng" cap="all" dirty="0">
                <a:solidFill>
                  <a:schemeClr val="tx1"/>
                </a:solidFill>
              </a:rPr>
              <a:t>Гострі порушення дихання в бойових умовах</a:t>
            </a:r>
            <a:r>
              <a:rPr lang="uk-UA" dirty="0"/>
              <a:t/>
            </a:r>
            <a:br>
              <a:rPr lang="uk-UA" dirty="0"/>
            </a:br>
            <a:endParaRPr lang="uk-UA" dirty="0"/>
          </a:p>
        </p:txBody>
      </p:sp>
      <p:sp>
        <p:nvSpPr>
          <p:cNvPr id="3" name="Объект 2">
            <a:extLst>
              <a:ext uri="{FF2B5EF4-FFF2-40B4-BE49-F238E27FC236}">
                <a16:creationId xmlns:a16="http://schemas.microsoft.com/office/drawing/2014/main" xmlns="" id="{6CA35695-83C9-42FA-9007-740AF1051C92}"/>
              </a:ext>
            </a:extLst>
          </p:cNvPr>
          <p:cNvSpPr>
            <a:spLocks noGrp="1"/>
          </p:cNvSpPr>
          <p:nvPr>
            <p:ph idx="1"/>
          </p:nvPr>
        </p:nvSpPr>
        <p:spPr>
          <a:xfrm>
            <a:off x="0" y="1267097"/>
            <a:ext cx="12192000" cy="5590903"/>
          </a:xfrm>
        </p:spPr>
        <p:txBody>
          <a:bodyPr/>
          <a:lstStyle/>
          <a:p>
            <a:r>
              <a:rPr lang="uk-UA" dirty="0"/>
              <a:t>Якщо у потерпілого прогресуюче порушення дихання, поранення грудей або запідозрено закрите пошкодження порожнин тіла, потрібно припускати розвиток напруженого пневмотораксу </a:t>
            </a:r>
          </a:p>
          <a:p>
            <a:r>
              <a:rPr lang="uk-UA" sz="2400" b="1" dirty="0"/>
              <a:t>Пневмоторакс</a:t>
            </a:r>
            <a:r>
              <a:rPr lang="uk-UA" sz="2400" dirty="0"/>
              <a:t> – скупчення повітря в плевральній порожнині і підвищення тиску в ній. Повітря може потрапити в плевральну порожнину при пораненнях, що проникають у грудну клітку.</a:t>
            </a:r>
          </a:p>
          <a:p>
            <a:endParaRPr lang="uk-UA" dirty="0"/>
          </a:p>
        </p:txBody>
      </p:sp>
      <p:pic>
        <p:nvPicPr>
          <p:cNvPr id="4" name="Рисунок 3">
            <a:extLst>
              <a:ext uri="{FF2B5EF4-FFF2-40B4-BE49-F238E27FC236}">
                <a16:creationId xmlns:a16="http://schemas.microsoft.com/office/drawing/2014/main" xmlns="" id="{7BB372E9-A826-43F9-9B11-5C180AD76301}"/>
              </a:ext>
            </a:extLst>
          </p:cNvPr>
          <p:cNvPicPr>
            <a:picLocks noChangeAspect="1"/>
          </p:cNvPicPr>
          <p:nvPr/>
        </p:nvPicPr>
        <p:blipFill>
          <a:blip r:embed="rId2" cstate="print"/>
          <a:stretch>
            <a:fillRect/>
          </a:stretch>
        </p:blipFill>
        <p:spPr>
          <a:xfrm>
            <a:off x="3783710" y="3429000"/>
            <a:ext cx="3866935" cy="3429000"/>
          </a:xfrm>
          <a:prstGeom prst="rect">
            <a:avLst/>
          </a:prstGeom>
        </p:spPr>
      </p:pic>
    </p:spTree>
    <p:extLst>
      <p:ext uri="{BB962C8B-B14F-4D97-AF65-F5344CB8AC3E}">
        <p14:creationId xmlns:p14="http://schemas.microsoft.com/office/powerpoint/2010/main" xmlns="" val="26969917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4566DAC-73BA-46B4-B608-6ECC43D58A0F}"/>
              </a:ext>
            </a:extLst>
          </p:cNvPr>
          <p:cNvSpPr>
            <a:spLocks noGrp="1"/>
          </p:cNvSpPr>
          <p:nvPr>
            <p:ph type="title"/>
          </p:nvPr>
        </p:nvSpPr>
        <p:spPr>
          <a:xfrm>
            <a:off x="1" y="0"/>
            <a:ext cx="12192000" cy="862149"/>
          </a:xfrm>
        </p:spPr>
        <p:txBody>
          <a:bodyPr/>
          <a:lstStyle/>
          <a:p>
            <a:pPr algn="ctr"/>
            <a:r>
              <a:rPr lang="uk-UA" b="1" dirty="0">
                <a:solidFill>
                  <a:schemeClr val="tx1"/>
                </a:solidFill>
              </a:rPr>
              <a:t>Види пневмотораксу </a:t>
            </a:r>
            <a:r>
              <a:rPr lang="uk-UA" dirty="0"/>
              <a:t/>
            </a:r>
            <a:br>
              <a:rPr lang="uk-UA" dirty="0"/>
            </a:br>
            <a:endParaRPr lang="uk-UA" dirty="0"/>
          </a:p>
        </p:txBody>
      </p:sp>
      <p:sp>
        <p:nvSpPr>
          <p:cNvPr id="3" name="Объект 2">
            <a:extLst>
              <a:ext uri="{FF2B5EF4-FFF2-40B4-BE49-F238E27FC236}">
                <a16:creationId xmlns:a16="http://schemas.microsoft.com/office/drawing/2014/main" xmlns="" id="{A255E38E-A9A6-46B6-A8DA-829F858AC720}"/>
              </a:ext>
            </a:extLst>
          </p:cNvPr>
          <p:cNvSpPr>
            <a:spLocks noGrp="1"/>
          </p:cNvSpPr>
          <p:nvPr>
            <p:ph idx="1"/>
          </p:nvPr>
        </p:nvSpPr>
        <p:spPr>
          <a:xfrm>
            <a:off x="0" y="705394"/>
            <a:ext cx="12192000" cy="6152606"/>
          </a:xfrm>
        </p:spPr>
        <p:txBody>
          <a:bodyPr>
            <a:normAutofit lnSpcReduction="10000"/>
          </a:bodyPr>
          <a:lstStyle/>
          <a:p>
            <a:pPr marL="0" indent="0">
              <a:buNone/>
            </a:pPr>
            <a:r>
              <a:rPr lang="uk-UA" b="1" dirty="0"/>
              <a:t>                                    За зв'язком з навколишнім середовищем розрізняють:</a:t>
            </a:r>
          </a:p>
          <a:p>
            <a:r>
              <a:rPr lang="uk-UA" b="1" i="1" dirty="0"/>
              <a:t>Закритий пневмоторакс</a:t>
            </a:r>
            <a:r>
              <a:rPr lang="uk-UA" dirty="0"/>
              <a:t>. При цьому виді в плевральну порожнину потрапляє невелика кількість газу, яка не наростає. Зв’язок із зовнішнім середовищем відсутній. Вважається найлегшим видом пневмотораксу, оскільки повітря потенційно може самостійно поступово розсмоктатися з плевральної порожнини, при цьому легеня розправляється.</a:t>
            </a:r>
          </a:p>
          <a:p>
            <a:r>
              <a:rPr lang="uk-UA" b="1" i="1" dirty="0"/>
              <a:t>Відкритий пневмоторакс</a:t>
            </a:r>
            <a:r>
              <a:rPr lang="uk-UA" dirty="0"/>
              <a:t>. При відкритому пневмотораксі плевральна порожнина з’єднується із зовнішнім середовищем, тому в ній створюється тиск, що дорівнює атмосферному. При цьому легеня </a:t>
            </a:r>
            <a:r>
              <a:rPr lang="uk-UA" dirty="0" err="1"/>
              <a:t>спадається</a:t>
            </a:r>
            <a:r>
              <a:rPr lang="uk-UA" dirty="0"/>
              <a:t>, оскільки найважливішою умовою для розправлення легені є негативний тиск у плевральній порожнині. Така легеня вимикається з дихання, в ній не відбувається газообмін, кров не збагачується киснем. Може супроводжуватися гемотораксом.</a:t>
            </a:r>
          </a:p>
          <a:p>
            <a:r>
              <a:rPr lang="uk-UA" b="1" i="1" dirty="0"/>
              <a:t>Клапанний (напружений) пневмоторакс</a:t>
            </a:r>
            <a:r>
              <a:rPr lang="uk-UA" dirty="0"/>
              <a:t>. Цей вид пневмотораксу виникає у разі утворення клапанної структури,  що пропускає повітря в односторонньому напрямку, з легені або з навколишнього середовища в плевральну порожнину, і перешкоджає його виходу назад. При цьому з кожним дихальним рухом тиск в плевральній порожнині наростає. Це найнебезпечніший вид пневмотораксу, оскільки до вимикання легкого з дихання приєднується роздратування нервових закінчень плеври, що приводить до </a:t>
            </a:r>
            <a:r>
              <a:rPr lang="uk-UA" dirty="0" err="1"/>
              <a:t>плевропульмональний</a:t>
            </a:r>
            <a:r>
              <a:rPr lang="uk-UA" dirty="0"/>
              <a:t> шоку, а також зміщення органів середостіння, що порушує їх функцію, насамперед здавлюючи великі судини.</a:t>
            </a:r>
          </a:p>
          <a:p>
            <a:endParaRPr lang="uk-UA" dirty="0"/>
          </a:p>
        </p:txBody>
      </p:sp>
    </p:spTree>
    <p:extLst>
      <p:ext uri="{BB962C8B-B14F-4D97-AF65-F5344CB8AC3E}">
        <p14:creationId xmlns:p14="http://schemas.microsoft.com/office/powerpoint/2010/main" xmlns="" val="3351358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BC2C8C6-9AEC-4572-BE99-BB07521FBF26}"/>
              </a:ext>
            </a:extLst>
          </p:cNvPr>
          <p:cNvSpPr>
            <a:spLocks noGrp="1"/>
          </p:cNvSpPr>
          <p:nvPr>
            <p:ph type="title"/>
          </p:nvPr>
        </p:nvSpPr>
        <p:spPr>
          <a:xfrm>
            <a:off x="1" y="0"/>
            <a:ext cx="12192000" cy="1293223"/>
          </a:xfrm>
        </p:spPr>
        <p:txBody>
          <a:bodyPr/>
          <a:lstStyle/>
          <a:p>
            <a:pPr algn="ctr"/>
            <a:r>
              <a:rPr lang="ru-RU" b="1" dirty="0" err="1">
                <a:solidFill>
                  <a:schemeClr val="tx1"/>
                </a:solidFill>
              </a:rPr>
              <a:t>Ознаки</a:t>
            </a:r>
            <a:r>
              <a:rPr lang="ru-RU" b="1" dirty="0">
                <a:solidFill>
                  <a:schemeClr val="tx1"/>
                </a:solidFill>
              </a:rPr>
              <a:t> і </a:t>
            </a:r>
            <a:r>
              <a:rPr lang="ru-RU" b="1" dirty="0" err="1">
                <a:solidFill>
                  <a:schemeClr val="tx1"/>
                </a:solidFill>
              </a:rPr>
              <a:t>симптоми</a:t>
            </a:r>
            <a:r>
              <a:rPr lang="ru-RU" b="1" dirty="0">
                <a:solidFill>
                  <a:schemeClr val="tx1"/>
                </a:solidFill>
              </a:rPr>
              <a:t> </a:t>
            </a:r>
            <a:r>
              <a:rPr lang="ru-RU" b="1" dirty="0" err="1">
                <a:solidFill>
                  <a:schemeClr val="tx1"/>
                </a:solidFill>
              </a:rPr>
              <a:t>напруженого</a:t>
            </a:r>
            <a:r>
              <a:rPr lang="ru-RU" b="1" dirty="0">
                <a:solidFill>
                  <a:schemeClr val="tx1"/>
                </a:solidFill>
              </a:rPr>
              <a:t> пневмотораксу.</a:t>
            </a:r>
            <a:r>
              <a:rPr lang="uk-UA" dirty="0"/>
              <a:t/>
            </a:r>
            <a:br>
              <a:rPr lang="uk-UA" dirty="0"/>
            </a:br>
            <a:endParaRPr lang="uk-UA" dirty="0"/>
          </a:p>
        </p:txBody>
      </p:sp>
      <p:sp>
        <p:nvSpPr>
          <p:cNvPr id="3" name="Объект 2">
            <a:extLst>
              <a:ext uri="{FF2B5EF4-FFF2-40B4-BE49-F238E27FC236}">
                <a16:creationId xmlns:a16="http://schemas.microsoft.com/office/drawing/2014/main" xmlns="" id="{564E4F23-D1D2-4960-948B-B16A1A7FDD4B}"/>
              </a:ext>
            </a:extLst>
          </p:cNvPr>
          <p:cNvSpPr>
            <a:spLocks noGrp="1"/>
          </p:cNvSpPr>
          <p:nvPr>
            <p:ph idx="1"/>
          </p:nvPr>
        </p:nvSpPr>
        <p:spPr>
          <a:xfrm>
            <a:off x="0" y="1293223"/>
            <a:ext cx="12192000" cy="5564777"/>
          </a:xfrm>
        </p:spPr>
        <p:txBody>
          <a:bodyPr>
            <a:normAutofit fontScale="92500"/>
          </a:bodyPr>
          <a:lstStyle/>
          <a:p>
            <a:pPr marL="0" indent="0" fontAlgn="base">
              <a:buNone/>
            </a:pPr>
            <a:r>
              <a:rPr lang="ru-RU" b="1" dirty="0"/>
              <a:t>                         </a:t>
            </a:r>
            <a:r>
              <a:rPr lang="ru-RU" b="1" dirty="0" err="1"/>
              <a:t>Ознаки</a:t>
            </a:r>
            <a:r>
              <a:rPr lang="ru-RU" b="1" dirty="0"/>
              <a:t> та </a:t>
            </a:r>
            <a:r>
              <a:rPr lang="ru-RU" b="1" dirty="0" err="1"/>
              <a:t>симптоми</a:t>
            </a:r>
            <a:r>
              <a:rPr lang="ru-RU" b="1" dirty="0"/>
              <a:t> </a:t>
            </a:r>
            <a:r>
              <a:rPr lang="ru-RU" b="1" dirty="0" err="1"/>
              <a:t>напруженого</a:t>
            </a:r>
            <a:r>
              <a:rPr lang="ru-RU" b="1" dirty="0"/>
              <a:t> пневмотораксу </a:t>
            </a:r>
            <a:r>
              <a:rPr lang="ru-RU" b="1" dirty="0" err="1"/>
              <a:t>включають</a:t>
            </a:r>
            <a:r>
              <a:rPr lang="ru-RU" b="1" dirty="0"/>
              <a:t> </a:t>
            </a:r>
            <a:r>
              <a:rPr lang="ru-RU" b="1" dirty="0" err="1"/>
              <a:t>наступне</a:t>
            </a:r>
            <a:r>
              <a:rPr lang="ru-RU" b="1" dirty="0"/>
              <a:t>:</a:t>
            </a:r>
            <a:endParaRPr lang="uk-UA" b="1" dirty="0"/>
          </a:p>
          <a:p>
            <a:pPr fontAlgn="base"/>
            <a:r>
              <a:rPr lang="ru-RU" dirty="0"/>
              <a:t>а. </a:t>
            </a:r>
            <a:r>
              <a:rPr lang="ru-RU" dirty="0" err="1"/>
              <a:t>Неспокій</a:t>
            </a:r>
            <a:r>
              <a:rPr lang="ru-RU" dirty="0"/>
              <a:t>, </a:t>
            </a:r>
            <a:r>
              <a:rPr lang="ru-RU" dirty="0" err="1"/>
              <a:t>збудження</a:t>
            </a:r>
            <a:r>
              <a:rPr lang="ru-RU" dirty="0"/>
              <a:t> і </a:t>
            </a:r>
            <a:r>
              <a:rPr lang="ru-RU" dirty="0" err="1"/>
              <a:t>почуття</a:t>
            </a:r>
            <a:r>
              <a:rPr lang="ru-RU" dirty="0"/>
              <a:t> страху.</a:t>
            </a:r>
            <a:endParaRPr lang="uk-UA" dirty="0"/>
          </a:p>
          <a:p>
            <a:pPr fontAlgn="base"/>
            <a:r>
              <a:rPr lang="ru-RU" dirty="0"/>
              <a:t>b. </a:t>
            </a:r>
            <a:r>
              <a:rPr lang="ru-RU" dirty="0" err="1"/>
              <a:t>Слабке</a:t>
            </a:r>
            <a:r>
              <a:rPr lang="ru-RU" dirty="0"/>
              <a:t> </a:t>
            </a:r>
            <a:r>
              <a:rPr lang="ru-RU" dirty="0" err="1"/>
              <a:t>дихання</a:t>
            </a:r>
            <a:r>
              <a:rPr lang="ru-RU" dirty="0"/>
              <a:t> </a:t>
            </a:r>
            <a:r>
              <a:rPr lang="ru-RU" dirty="0" err="1"/>
              <a:t>або</a:t>
            </a:r>
            <a:r>
              <a:rPr lang="ru-RU" dirty="0"/>
              <a:t> </a:t>
            </a:r>
            <a:r>
              <a:rPr lang="ru-RU" dirty="0" err="1"/>
              <a:t>його</a:t>
            </a:r>
            <a:r>
              <a:rPr lang="ru-RU" dirty="0"/>
              <a:t> </a:t>
            </a:r>
            <a:r>
              <a:rPr lang="ru-RU" dirty="0" err="1"/>
              <a:t>відсутність</a:t>
            </a:r>
            <a:r>
              <a:rPr lang="ru-RU" dirty="0"/>
              <a:t>.</a:t>
            </a:r>
            <a:endParaRPr lang="uk-UA" dirty="0"/>
          </a:p>
          <a:p>
            <a:pPr fontAlgn="base"/>
            <a:r>
              <a:rPr lang="ru-RU" dirty="0"/>
              <a:t>с. </a:t>
            </a:r>
            <a:r>
              <a:rPr lang="ru-RU" dirty="0" err="1"/>
              <a:t>Утруднене</a:t>
            </a:r>
            <a:r>
              <a:rPr lang="ru-RU" dirty="0"/>
              <a:t> </a:t>
            </a:r>
            <a:r>
              <a:rPr lang="ru-RU" dirty="0" err="1"/>
              <a:t>дихання</a:t>
            </a:r>
            <a:r>
              <a:rPr lang="ru-RU" dirty="0"/>
              <a:t> (</a:t>
            </a:r>
            <a:r>
              <a:rPr lang="ru-RU" dirty="0" err="1"/>
              <a:t>диспное</a:t>
            </a:r>
            <a:r>
              <a:rPr lang="ru-RU" dirty="0"/>
              <a:t>) з цианозом (</a:t>
            </a:r>
            <a:r>
              <a:rPr lang="ru-RU" dirty="0" err="1"/>
              <a:t>синюшний</a:t>
            </a:r>
            <a:r>
              <a:rPr lang="ru-RU" dirty="0"/>
              <a:t> </a:t>
            </a:r>
            <a:r>
              <a:rPr lang="ru-RU" dirty="0" err="1"/>
              <a:t>відтінок</a:t>
            </a:r>
            <a:r>
              <a:rPr lang="ru-RU" dirty="0"/>
              <a:t> губ, </a:t>
            </a:r>
            <a:r>
              <a:rPr lang="ru-RU" dirty="0" err="1"/>
              <a:t>порожнини</a:t>
            </a:r>
            <a:r>
              <a:rPr lang="ru-RU" dirty="0"/>
              <a:t> рота, </a:t>
            </a:r>
            <a:r>
              <a:rPr lang="ru-RU" dirty="0" err="1"/>
              <a:t>кінчиків</a:t>
            </a:r>
            <a:r>
              <a:rPr lang="ru-RU" dirty="0"/>
              <a:t> </a:t>
            </a:r>
            <a:r>
              <a:rPr lang="ru-RU" dirty="0" err="1"/>
              <a:t>пальців</a:t>
            </a:r>
            <a:r>
              <a:rPr lang="ru-RU" dirty="0"/>
              <a:t> і / </a:t>
            </a:r>
            <a:r>
              <a:rPr lang="ru-RU" dirty="0" err="1"/>
              <a:t>або</a:t>
            </a:r>
            <a:r>
              <a:rPr lang="ru-RU" dirty="0"/>
              <a:t> </a:t>
            </a:r>
            <a:r>
              <a:rPr lang="ru-RU" dirty="0" err="1"/>
              <a:t>нігтьової</a:t>
            </a:r>
            <a:r>
              <a:rPr lang="ru-RU" dirty="0"/>
              <a:t> </a:t>
            </a:r>
            <a:r>
              <a:rPr lang="ru-RU" dirty="0" err="1"/>
              <a:t>пластини</a:t>
            </a:r>
            <a:r>
              <a:rPr lang="ru-RU" dirty="0"/>
              <a:t>).</a:t>
            </a:r>
            <a:endParaRPr lang="uk-UA" dirty="0"/>
          </a:p>
          <a:p>
            <a:pPr fontAlgn="base"/>
            <a:r>
              <a:rPr lang="ru-RU" dirty="0"/>
              <a:t>d. </a:t>
            </a:r>
            <a:r>
              <a:rPr lang="ru-RU" dirty="0" err="1"/>
              <a:t>Швидке</a:t>
            </a:r>
            <a:r>
              <a:rPr lang="ru-RU" dirty="0"/>
              <a:t>, </a:t>
            </a:r>
            <a:r>
              <a:rPr lang="ru-RU" dirty="0" err="1"/>
              <a:t>поверхневе</a:t>
            </a:r>
            <a:r>
              <a:rPr lang="ru-RU" dirty="0"/>
              <a:t> </a:t>
            </a:r>
            <a:r>
              <a:rPr lang="ru-RU" dirty="0" err="1"/>
              <a:t>дихання</a:t>
            </a:r>
            <a:r>
              <a:rPr lang="ru-RU" dirty="0"/>
              <a:t> (</a:t>
            </a:r>
            <a:r>
              <a:rPr lang="ru-RU" dirty="0" err="1"/>
              <a:t>прискорене</a:t>
            </a:r>
            <a:r>
              <a:rPr lang="ru-RU" dirty="0"/>
              <a:t> </a:t>
            </a:r>
            <a:r>
              <a:rPr lang="ru-RU" dirty="0" err="1"/>
              <a:t>дихання</a:t>
            </a:r>
            <a:r>
              <a:rPr lang="ru-RU" dirty="0"/>
              <a:t>)</a:t>
            </a:r>
            <a:endParaRPr lang="uk-UA" dirty="0"/>
          </a:p>
          <a:p>
            <a:pPr fontAlgn="base"/>
            <a:r>
              <a:rPr lang="ru-RU" dirty="0"/>
              <a:t>е. </a:t>
            </a:r>
            <a:r>
              <a:rPr lang="ru-RU" dirty="0" err="1"/>
              <a:t>Роздуті</a:t>
            </a:r>
            <a:r>
              <a:rPr lang="ru-RU" dirty="0"/>
              <a:t> </a:t>
            </a:r>
            <a:r>
              <a:rPr lang="ru-RU" dirty="0" err="1"/>
              <a:t>вени</a:t>
            </a:r>
            <a:r>
              <a:rPr lang="ru-RU" dirty="0"/>
              <a:t> на </a:t>
            </a:r>
            <a:r>
              <a:rPr lang="ru-RU" dirty="0" err="1"/>
              <a:t>шиї</a:t>
            </a:r>
            <a:r>
              <a:rPr lang="ru-RU" dirty="0"/>
              <a:t>.</a:t>
            </a:r>
            <a:endParaRPr lang="uk-UA" dirty="0"/>
          </a:p>
          <a:p>
            <a:pPr fontAlgn="base"/>
            <a:r>
              <a:rPr lang="ru-RU" dirty="0"/>
              <a:t>f. </a:t>
            </a:r>
            <a:r>
              <a:rPr lang="ru-RU" dirty="0" err="1"/>
              <a:t>Знижений</a:t>
            </a:r>
            <a:r>
              <a:rPr lang="ru-RU" dirty="0"/>
              <a:t> </a:t>
            </a:r>
            <a:r>
              <a:rPr lang="ru-RU" dirty="0" err="1"/>
              <a:t>кров’яний</a:t>
            </a:r>
            <a:r>
              <a:rPr lang="ru-RU" dirty="0"/>
              <a:t> </a:t>
            </a:r>
            <a:r>
              <a:rPr lang="ru-RU" dirty="0" err="1"/>
              <a:t>тиск</a:t>
            </a:r>
            <a:r>
              <a:rPr lang="ru-RU" dirty="0"/>
              <a:t> (</a:t>
            </a:r>
            <a:r>
              <a:rPr lang="ru-RU" dirty="0" err="1"/>
              <a:t>гіпотонія</a:t>
            </a:r>
            <a:r>
              <a:rPr lang="ru-RU" dirty="0"/>
              <a:t>), </a:t>
            </a:r>
            <a:r>
              <a:rPr lang="ru-RU" dirty="0" err="1"/>
              <a:t>що</a:t>
            </a:r>
            <a:r>
              <a:rPr lang="ru-RU" dirty="0"/>
              <a:t> </a:t>
            </a:r>
            <a:r>
              <a:rPr lang="ru-RU" dirty="0" err="1"/>
              <a:t>підтверджується</a:t>
            </a:r>
            <a:r>
              <a:rPr lang="ru-RU" dirty="0"/>
              <a:t> </a:t>
            </a:r>
            <a:r>
              <a:rPr lang="ru-RU" dirty="0" err="1"/>
              <a:t>відсутністю</a:t>
            </a:r>
            <a:r>
              <a:rPr lang="ru-RU" dirty="0"/>
              <a:t> пульсу </a:t>
            </a:r>
            <a:r>
              <a:rPr lang="ru-RU" dirty="0" err="1"/>
              <a:t>променевої</a:t>
            </a:r>
            <a:r>
              <a:rPr lang="ru-RU" dirty="0"/>
              <a:t> </a:t>
            </a:r>
            <a:r>
              <a:rPr lang="ru-RU" dirty="0" err="1"/>
              <a:t>артерії</a:t>
            </a:r>
            <a:r>
              <a:rPr lang="ru-RU" dirty="0"/>
              <a:t>.</a:t>
            </a:r>
            <a:endParaRPr lang="uk-UA" dirty="0"/>
          </a:p>
          <a:p>
            <a:pPr fontAlgn="base"/>
            <a:r>
              <a:rPr lang="ru-RU" dirty="0"/>
              <a:t>g. Холодна, липка </a:t>
            </a:r>
            <a:r>
              <a:rPr lang="ru-RU" dirty="0" err="1"/>
              <a:t>шкіра</a:t>
            </a:r>
            <a:r>
              <a:rPr lang="ru-RU" dirty="0"/>
              <a:t>.</a:t>
            </a:r>
            <a:endParaRPr lang="uk-UA" dirty="0"/>
          </a:p>
          <a:p>
            <a:pPr fontAlgn="base"/>
            <a:r>
              <a:rPr lang="ru-RU" dirty="0"/>
              <a:t>h. </a:t>
            </a:r>
            <a:r>
              <a:rPr lang="ru-RU" dirty="0" err="1"/>
              <a:t>Погіршення</a:t>
            </a:r>
            <a:r>
              <a:rPr lang="ru-RU" dirty="0"/>
              <a:t> </a:t>
            </a:r>
            <a:r>
              <a:rPr lang="ru-RU" dirty="0" err="1"/>
              <a:t>рівня</a:t>
            </a:r>
            <a:r>
              <a:rPr lang="ru-RU" dirty="0"/>
              <a:t> </a:t>
            </a:r>
            <a:r>
              <a:rPr lang="ru-RU" dirty="0" err="1"/>
              <a:t>свідомості</a:t>
            </a:r>
            <a:r>
              <a:rPr lang="ru-RU" dirty="0"/>
              <a:t> (за шкалою AVPU)</a:t>
            </a:r>
            <a:endParaRPr lang="uk-UA" dirty="0"/>
          </a:p>
          <a:p>
            <a:pPr fontAlgn="base"/>
            <a:r>
              <a:rPr lang="ru-RU" dirty="0"/>
              <a:t>i. </a:t>
            </a:r>
            <a:r>
              <a:rPr lang="ru-RU" dirty="0" err="1"/>
              <a:t>Помітне</a:t>
            </a:r>
            <a:r>
              <a:rPr lang="ru-RU" dirty="0"/>
              <a:t> </a:t>
            </a:r>
            <a:r>
              <a:rPr lang="ru-RU" dirty="0" err="1"/>
              <a:t>погіршення</a:t>
            </a:r>
            <a:r>
              <a:rPr lang="ru-RU" dirty="0"/>
              <a:t> стану </a:t>
            </a:r>
            <a:r>
              <a:rPr lang="ru-RU" dirty="0" err="1"/>
              <a:t>пораненого</a:t>
            </a:r>
            <a:endParaRPr lang="uk-UA" dirty="0"/>
          </a:p>
          <a:p>
            <a:pPr fontAlgn="base"/>
            <a:r>
              <a:rPr lang="ru-RU" dirty="0"/>
              <a:t>j. </a:t>
            </a:r>
            <a:r>
              <a:rPr lang="ru-RU" dirty="0" err="1"/>
              <a:t>Втрата</a:t>
            </a:r>
            <a:r>
              <a:rPr lang="ru-RU" dirty="0"/>
              <a:t> </a:t>
            </a:r>
            <a:r>
              <a:rPr lang="ru-RU" dirty="0" err="1"/>
              <a:t>свідомості</a:t>
            </a:r>
            <a:endParaRPr lang="uk-UA" dirty="0"/>
          </a:p>
          <a:p>
            <a:pPr fontAlgn="base"/>
            <a:r>
              <a:rPr lang="ru-RU" dirty="0"/>
              <a:t>k. </a:t>
            </a:r>
            <a:r>
              <a:rPr lang="ru-RU" dirty="0" err="1"/>
              <a:t>Девіація</a:t>
            </a:r>
            <a:r>
              <a:rPr lang="ru-RU" dirty="0"/>
              <a:t> </a:t>
            </a:r>
            <a:r>
              <a:rPr lang="ru-RU" dirty="0" err="1"/>
              <a:t>трахеї</a:t>
            </a:r>
            <a:r>
              <a:rPr lang="ru-RU" dirty="0"/>
              <a:t> (</a:t>
            </a:r>
            <a:r>
              <a:rPr lang="ru-RU" dirty="0" err="1"/>
              <a:t>викривлення</a:t>
            </a:r>
            <a:r>
              <a:rPr lang="ru-RU" dirty="0"/>
              <a:t> / </a:t>
            </a:r>
            <a:r>
              <a:rPr lang="ru-RU" dirty="0" err="1"/>
              <a:t>зсув</a:t>
            </a:r>
            <a:r>
              <a:rPr lang="ru-RU" dirty="0"/>
              <a:t> </a:t>
            </a:r>
            <a:r>
              <a:rPr lang="ru-RU" dirty="0" err="1"/>
              <a:t>трахеї</a:t>
            </a:r>
            <a:r>
              <a:rPr lang="ru-RU" dirty="0"/>
              <a:t> </a:t>
            </a:r>
            <a:r>
              <a:rPr lang="ru-RU" dirty="0" err="1"/>
              <a:t>вліво</a:t>
            </a:r>
            <a:r>
              <a:rPr lang="ru-RU" dirty="0"/>
              <a:t> </a:t>
            </a:r>
            <a:r>
              <a:rPr lang="ru-RU" dirty="0" err="1"/>
              <a:t>або</a:t>
            </a:r>
            <a:r>
              <a:rPr lang="ru-RU" dirty="0"/>
              <a:t> вправо у сторону </a:t>
            </a:r>
            <a:r>
              <a:rPr lang="ru-RU" dirty="0" err="1"/>
              <a:t>неураженої</a:t>
            </a:r>
            <a:r>
              <a:rPr lang="ru-RU" dirty="0"/>
              <a:t> </a:t>
            </a:r>
            <a:r>
              <a:rPr lang="ru-RU" dirty="0" err="1"/>
              <a:t>легені</a:t>
            </a:r>
            <a:r>
              <a:rPr lang="ru-RU" dirty="0"/>
              <a:t>).</a:t>
            </a:r>
            <a:endParaRPr lang="uk-UA" dirty="0"/>
          </a:p>
          <a:p>
            <a:endParaRPr lang="uk-UA" dirty="0"/>
          </a:p>
        </p:txBody>
      </p:sp>
    </p:spTree>
    <p:extLst>
      <p:ext uri="{BB962C8B-B14F-4D97-AF65-F5344CB8AC3E}">
        <p14:creationId xmlns:p14="http://schemas.microsoft.com/office/powerpoint/2010/main" xmlns="" val="10813020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CA360983-8BA4-47CC-942E-9638833E3346}"/>
              </a:ext>
            </a:extLst>
          </p:cNvPr>
          <p:cNvSpPr>
            <a:spLocks noGrp="1"/>
          </p:cNvSpPr>
          <p:nvPr>
            <p:ph idx="1"/>
          </p:nvPr>
        </p:nvSpPr>
        <p:spPr>
          <a:xfrm>
            <a:off x="0" y="156754"/>
            <a:ext cx="12057017" cy="6479177"/>
          </a:xfrm>
        </p:spPr>
        <p:txBody>
          <a:bodyPr>
            <a:normAutofit/>
          </a:bodyPr>
          <a:lstStyle/>
          <a:p>
            <a:pPr marL="0" indent="0">
              <a:buNone/>
            </a:pPr>
            <a:r>
              <a:rPr lang="uk-UA" sz="3200" dirty="0"/>
              <a:t>Обов’язковою ознакою напруженого пневмотораксу є наростаюча підшкірна емфізема, яка розповсюджується на шию, обличчя, тулуб. При перкусії відзначаються тимпанічний легеневий звук і розширення меж серця в здоровий бік, при аускультації — відсутність легеневого дихання на стороні ушкодження. При рентгенологічному дослідженні на стороні ушкодження виявляється </a:t>
            </a:r>
            <a:r>
              <a:rPr lang="uk-UA" sz="3200" dirty="0" err="1"/>
              <a:t>колабована</a:t>
            </a:r>
            <a:r>
              <a:rPr lang="uk-UA" sz="3200" dirty="0"/>
              <a:t> і притиснута до середостіння легеня на фоні великого газового пузиря зі зміщенням органів середостіння у протилежний бік. Даний стан трапляється як при закритій, так і відкритій травмі грудей</a:t>
            </a:r>
          </a:p>
        </p:txBody>
      </p:sp>
    </p:spTree>
    <p:extLst>
      <p:ext uri="{BB962C8B-B14F-4D97-AF65-F5344CB8AC3E}">
        <p14:creationId xmlns:p14="http://schemas.microsoft.com/office/powerpoint/2010/main" xmlns="" val="34143879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463B316-261F-47FD-A654-1E2B5F21E1E1}"/>
              </a:ext>
            </a:extLst>
          </p:cNvPr>
          <p:cNvSpPr>
            <a:spLocks noGrp="1"/>
          </p:cNvSpPr>
          <p:nvPr>
            <p:ph type="title"/>
          </p:nvPr>
        </p:nvSpPr>
        <p:spPr>
          <a:xfrm>
            <a:off x="1" y="0"/>
            <a:ext cx="12192000" cy="940526"/>
          </a:xfrm>
        </p:spPr>
        <p:txBody>
          <a:bodyPr/>
          <a:lstStyle/>
          <a:p>
            <a:pPr algn="ctr"/>
            <a:r>
              <a:rPr lang="uk-UA" b="1" i="1" dirty="0">
                <a:solidFill>
                  <a:schemeClr val="tx1"/>
                </a:solidFill>
              </a:rPr>
              <a:t>Гемоторакс</a:t>
            </a:r>
            <a:endParaRPr lang="uk-UA" dirty="0">
              <a:solidFill>
                <a:schemeClr val="tx1"/>
              </a:solidFill>
            </a:endParaRPr>
          </a:p>
        </p:txBody>
      </p:sp>
      <p:sp>
        <p:nvSpPr>
          <p:cNvPr id="3" name="Объект 2">
            <a:extLst>
              <a:ext uri="{FF2B5EF4-FFF2-40B4-BE49-F238E27FC236}">
                <a16:creationId xmlns:a16="http://schemas.microsoft.com/office/drawing/2014/main" xmlns="" id="{2FDB1A41-384A-4CD4-A1FD-1662414A248A}"/>
              </a:ext>
            </a:extLst>
          </p:cNvPr>
          <p:cNvSpPr>
            <a:spLocks noGrp="1"/>
          </p:cNvSpPr>
          <p:nvPr>
            <p:ph idx="1"/>
          </p:nvPr>
        </p:nvSpPr>
        <p:spPr>
          <a:xfrm>
            <a:off x="0" y="783772"/>
            <a:ext cx="12191999" cy="6074228"/>
          </a:xfrm>
        </p:spPr>
        <p:txBody>
          <a:bodyPr/>
          <a:lstStyle/>
          <a:p>
            <a:pPr marL="0" indent="0">
              <a:buNone/>
            </a:pPr>
            <a:r>
              <a:rPr lang="uk-UA" sz="2800" b="1" i="1" u="sng" dirty="0"/>
              <a:t>— скупчення крові в плевральній порожнині. </a:t>
            </a:r>
          </a:p>
          <a:p>
            <a:pPr marL="0" indent="0" algn="ctr">
              <a:buNone/>
            </a:pPr>
            <a:r>
              <a:rPr lang="uk-UA" sz="2400" b="1" i="1" dirty="0"/>
              <a:t>Розрізняють такі види гемотораксу (за П. А. Купріяновим): </a:t>
            </a:r>
          </a:p>
          <a:p>
            <a:pPr lvl="0"/>
            <a:r>
              <a:rPr lang="uk-UA" sz="2200" b="1" dirty="0"/>
              <a:t>малий</a:t>
            </a:r>
            <a:r>
              <a:rPr lang="uk-UA" sz="2200" dirty="0"/>
              <a:t> — скупчення крові в межах реберно-діафрагмального синуса з орієнтовним розміром крововтрати до 500 мл; </a:t>
            </a:r>
          </a:p>
          <a:p>
            <a:pPr lvl="0"/>
            <a:r>
              <a:rPr lang="uk-UA" sz="2200" b="1" dirty="0"/>
              <a:t>середній</a:t>
            </a:r>
            <a:r>
              <a:rPr lang="uk-UA" sz="2200" dirty="0"/>
              <a:t> — скупчення крові до рівня IV ребра спереду або середини лопатки, позаду з орієнтовним розміром крововтрати від 500 до 1000 мл; </a:t>
            </a:r>
          </a:p>
          <a:p>
            <a:pPr lvl="0"/>
            <a:r>
              <a:rPr lang="uk-UA" sz="2200" b="1" dirty="0"/>
              <a:t>великий</a:t>
            </a:r>
            <a:r>
              <a:rPr lang="uk-UA" sz="2200" dirty="0"/>
              <a:t> — скупчення крові до рівня II ребра спереду з орієнтовним розміром крововтрати від 1000 до 2000 мл; </a:t>
            </a:r>
          </a:p>
          <a:p>
            <a:pPr lvl="0"/>
            <a:r>
              <a:rPr lang="uk-UA" sz="2200" b="1" dirty="0"/>
              <a:t>тотальний</a:t>
            </a:r>
            <a:r>
              <a:rPr lang="uk-UA" sz="2200" dirty="0"/>
              <a:t> — уся плевральна порожнина виповнена кров’ю, при цьому розмір крововтрати сягає 2000 мл і більше</a:t>
            </a:r>
            <a:r>
              <a:rPr lang="uk-UA" dirty="0"/>
              <a:t>. </a:t>
            </a:r>
          </a:p>
          <a:p>
            <a:pPr marL="0" indent="0">
              <a:buNone/>
            </a:pPr>
            <a:endParaRPr lang="uk-UA" b="1" i="1" dirty="0"/>
          </a:p>
          <a:p>
            <a:pPr marL="0" indent="0">
              <a:buNone/>
            </a:pPr>
            <a:r>
              <a:rPr lang="uk-UA" b="1" i="1" dirty="0"/>
              <a:t>      </a:t>
            </a:r>
            <a:r>
              <a:rPr lang="uk-UA" sz="2400" b="1" i="1" dirty="0" err="1"/>
              <a:t>Гемопневмоторакс</a:t>
            </a:r>
            <a:r>
              <a:rPr lang="uk-UA" sz="2400" b="1" i="1" dirty="0"/>
              <a:t> </a:t>
            </a:r>
            <a:r>
              <a:rPr lang="uk-UA" dirty="0"/>
              <a:t>— </a:t>
            </a:r>
            <a:r>
              <a:rPr lang="uk-UA" sz="2200" dirty="0"/>
              <a:t>одночасне скупчення повітря і крові в плевральній порожнині.</a:t>
            </a:r>
          </a:p>
          <a:p>
            <a:endParaRPr lang="uk-UA" dirty="0"/>
          </a:p>
        </p:txBody>
      </p:sp>
    </p:spTree>
    <p:extLst>
      <p:ext uri="{BB962C8B-B14F-4D97-AF65-F5344CB8AC3E}">
        <p14:creationId xmlns:p14="http://schemas.microsoft.com/office/powerpoint/2010/main" xmlns="" val="33260364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503FFEB-4246-453B-8E44-C62540BABD7C}"/>
              </a:ext>
            </a:extLst>
          </p:cNvPr>
          <p:cNvSpPr>
            <a:spLocks noGrp="1"/>
          </p:cNvSpPr>
          <p:nvPr>
            <p:ph type="title"/>
          </p:nvPr>
        </p:nvSpPr>
        <p:spPr>
          <a:xfrm>
            <a:off x="91440" y="91440"/>
            <a:ext cx="11900263" cy="1761808"/>
          </a:xfrm>
        </p:spPr>
        <p:txBody>
          <a:bodyPr/>
          <a:lstStyle/>
          <a:p>
            <a:pPr algn="ctr"/>
            <a:r>
              <a:rPr lang="uk-UA" b="1" dirty="0">
                <a:solidFill>
                  <a:schemeClr val="tx1"/>
                </a:solidFill>
              </a:rPr>
              <a:t>Надання медичної допомоги на до госпітальному етапі</a:t>
            </a:r>
            <a:r>
              <a:rPr lang="uk-UA" dirty="0"/>
              <a:t/>
            </a:r>
            <a:br>
              <a:rPr lang="uk-UA" dirty="0"/>
            </a:br>
            <a:endParaRPr lang="uk-UA" dirty="0"/>
          </a:p>
        </p:txBody>
      </p:sp>
      <p:sp>
        <p:nvSpPr>
          <p:cNvPr id="3" name="Объект 2">
            <a:extLst>
              <a:ext uri="{FF2B5EF4-FFF2-40B4-BE49-F238E27FC236}">
                <a16:creationId xmlns:a16="http://schemas.microsoft.com/office/drawing/2014/main" xmlns="" id="{5DF321AB-FD4C-4263-8E62-9C200F706B9D}"/>
              </a:ext>
            </a:extLst>
          </p:cNvPr>
          <p:cNvSpPr>
            <a:spLocks noGrp="1"/>
          </p:cNvSpPr>
          <p:nvPr>
            <p:ph idx="1"/>
          </p:nvPr>
        </p:nvSpPr>
        <p:spPr>
          <a:xfrm>
            <a:off x="91440" y="1502229"/>
            <a:ext cx="11900263" cy="5264331"/>
          </a:xfrm>
        </p:spPr>
        <p:txBody>
          <a:bodyPr>
            <a:normAutofit fontScale="92500" lnSpcReduction="10000"/>
          </a:bodyPr>
          <a:lstStyle/>
          <a:p>
            <a:pPr marL="0" indent="0" algn="ctr">
              <a:buNone/>
            </a:pPr>
            <a:r>
              <a:rPr lang="uk-UA" sz="2800" dirty="0"/>
              <a:t>              </a:t>
            </a:r>
            <a:r>
              <a:rPr lang="uk-UA" sz="2800" b="1" dirty="0"/>
              <a:t>Головними принципами лікування закритих і відкритих           ушкоджень грудей є: </a:t>
            </a:r>
          </a:p>
          <a:p>
            <a:r>
              <a:rPr lang="uk-UA" sz="2800" dirty="0"/>
              <a:t>забезпечення і підтримка прохідності дихальних шляхів;</a:t>
            </a:r>
          </a:p>
          <a:p>
            <a:r>
              <a:rPr lang="uk-UA" sz="2800" dirty="0"/>
              <a:t> припинення зовнішньої та </a:t>
            </a:r>
            <a:r>
              <a:rPr lang="uk-UA" sz="2800" dirty="0" err="1"/>
              <a:t>внутрішньоплевральної</a:t>
            </a:r>
            <a:r>
              <a:rPr lang="uk-UA" sz="2800" dirty="0"/>
              <a:t> кровотечі;</a:t>
            </a:r>
          </a:p>
          <a:p>
            <a:r>
              <a:rPr lang="uk-UA" sz="2800" dirty="0"/>
              <a:t> раннє і повноцінне дренування плевральної порожнини;</a:t>
            </a:r>
          </a:p>
          <a:p>
            <a:r>
              <a:rPr lang="uk-UA" sz="2800" dirty="0"/>
              <a:t> заходи, спрямовані на розправлення легень; </a:t>
            </a:r>
          </a:p>
          <a:p>
            <a:r>
              <a:rPr lang="uk-UA" sz="2800" dirty="0"/>
              <a:t>герметизація і стабілізація грудної стінки; </a:t>
            </a:r>
          </a:p>
          <a:p>
            <a:r>
              <a:rPr lang="uk-UA" sz="2800" dirty="0"/>
              <a:t>відновлення груднино-реберного каркаса; </a:t>
            </a:r>
          </a:p>
          <a:p>
            <a:r>
              <a:rPr lang="uk-UA" sz="2800" dirty="0"/>
              <a:t>усунення больового синдрому; </a:t>
            </a:r>
          </a:p>
          <a:p>
            <a:r>
              <a:rPr lang="uk-UA" sz="2800" dirty="0"/>
              <a:t>компенсація крововтрати; </a:t>
            </a:r>
          </a:p>
          <a:p>
            <a:r>
              <a:rPr lang="uk-UA" sz="2800" dirty="0"/>
              <a:t>протизапальна терапія.</a:t>
            </a:r>
          </a:p>
          <a:p>
            <a:endParaRPr lang="uk-UA" dirty="0"/>
          </a:p>
        </p:txBody>
      </p:sp>
    </p:spTree>
    <p:extLst>
      <p:ext uri="{BB962C8B-B14F-4D97-AF65-F5344CB8AC3E}">
        <p14:creationId xmlns:p14="http://schemas.microsoft.com/office/powerpoint/2010/main" xmlns="" val="10243399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E45C35A-9965-4879-B3B8-2AD9FCF792E7}"/>
              </a:ext>
            </a:extLst>
          </p:cNvPr>
          <p:cNvSpPr>
            <a:spLocks noGrp="1"/>
          </p:cNvSpPr>
          <p:nvPr>
            <p:ph type="title"/>
          </p:nvPr>
        </p:nvSpPr>
        <p:spPr>
          <a:xfrm>
            <a:off x="1" y="0"/>
            <a:ext cx="12192000" cy="1240971"/>
          </a:xfrm>
        </p:spPr>
        <p:txBody>
          <a:bodyPr/>
          <a:lstStyle/>
          <a:p>
            <a:pPr algn="ctr"/>
            <a:r>
              <a:rPr lang="uk-UA" b="1" i="1" dirty="0">
                <a:solidFill>
                  <a:schemeClr val="tx1"/>
                </a:solidFill>
              </a:rPr>
              <a:t>Базовий рівень медичної допомоги.</a:t>
            </a:r>
            <a:r>
              <a:rPr lang="uk-UA" dirty="0">
                <a:solidFill>
                  <a:schemeClr val="tx1"/>
                </a:solidFill>
              </a:rPr>
              <a:t> </a:t>
            </a:r>
          </a:p>
        </p:txBody>
      </p:sp>
      <p:sp>
        <p:nvSpPr>
          <p:cNvPr id="3" name="Объект 2">
            <a:extLst>
              <a:ext uri="{FF2B5EF4-FFF2-40B4-BE49-F238E27FC236}">
                <a16:creationId xmlns:a16="http://schemas.microsoft.com/office/drawing/2014/main" xmlns="" id="{A8F42E89-373F-42D7-B233-6DA9C7FCCC07}"/>
              </a:ext>
            </a:extLst>
          </p:cNvPr>
          <p:cNvSpPr>
            <a:spLocks noGrp="1"/>
          </p:cNvSpPr>
          <p:nvPr>
            <p:ph idx="1"/>
          </p:nvPr>
        </p:nvSpPr>
        <p:spPr>
          <a:xfrm>
            <a:off x="195944" y="875212"/>
            <a:ext cx="11874136" cy="5865222"/>
          </a:xfrm>
        </p:spPr>
        <p:txBody>
          <a:bodyPr>
            <a:normAutofit/>
          </a:bodyPr>
          <a:lstStyle/>
          <a:p>
            <a:pPr marL="0" indent="0">
              <a:buNone/>
            </a:pPr>
            <a:endParaRPr lang="uk-UA" sz="2800" dirty="0"/>
          </a:p>
          <a:p>
            <a:pPr marL="0" indent="0">
              <a:buNone/>
            </a:pPr>
            <a:r>
              <a:rPr lang="uk-UA" sz="3200" dirty="0"/>
              <a:t>Медична допомога надається в порядку самота взаємодопомоги, санітаром, санітарним інструктором або фельдшером. Передбачає тимчасове припинення зовнішньої кровотечі шляхом тугої тампонади рани грудної стінки, накладання стисної асептичної пов’язки на неї, туалет верхніх дихальних шляхів (звільнення порожнини рота від слизу, мокротиння, крові) та забезпечення їх прохідності (повітровід). </a:t>
            </a:r>
          </a:p>
        </p:txBody>
      </p:sp>
    </p:spTree>
    <p:extLst>
      <p:ext uri="{BB962C8B-B14F-4D97-AF65-F5344CB8AC3E}">
        <p14:creationId xmlns:p14="http://schemas.microsoft.com/office/powerpoint/2010/main" xmlns="" val="26940335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85E5665B-A481-47F1-B276-EDD45A228312}"/>
              </a:ext>
            </a:extLst>
          </p:cNvPr>
          <p:cNvSpPr>
            <a:spLocks noGrp="1"/>
          </p:cNvSpPr>
          <p:nvPr>
            <p:ph idx="1"/>
          </p:nvPr>
        </p:nvSpPr>
        <p:spPr>
          <a:xfrm>
            <a:off x="0" y="0"/>
            <a:ext cx="12192000" cy="6858000"/>
          </a:xfrm>
        </p:spPr>
        <p:txBody>
          <a:bodyPr/>
          <a:lstStyle/>
          <a:p>
            <a:r>
              <a:rPr lang="uk-UA" sz="2400" dirty="0"/>
              <a:t>Рану в грудній стінці </a:t>
            </a:r>
            <a:r>
              <a:rPr lang="uk-UA" sz="2400" b="1" i="1" dirty="0"/>
              <a:t>при відкритому пневмотораксі </a:t>
            </a:r>
            <a:r>
              <a:rPr lang="uk-UA" sz="2400" dirty="0"/>
              <a:t>закривають </a:t>
            </a:r>
            <a:r>
              <a:rPr lang="uk-UA" sz="2400" b="1" u="sng" dirty="0"/>
              <a:t>герметичною </a:t>
            </a:r>
            <a:r>
              <a:rPr lang="uk-UA" sz="2400" b="1" u="sng" dirty="0" err="1"/>
              <a:t>оклюзійною</a:t>
            </a:r>
            <a:r>
              <a:rPr lang="uk-UA" sz="2400" b="1" u="sng" dirty="0"/>
              <a:t> пов’язкою, для чого використовують клейонку, целофан, прогумовану оболонку індивідуального перев’язувального пакета, спеціальною </a:t>
            </a:r>
            <a:r>
              <a:rPr lang="uk-UA" sz="2400" b="1" u="sng" dirty="0" err="1"/>
              <a:t>оклюзійною</a:t>
            </a:r>
            <a:r>
              <a:rPr lang="uk-UA" sz="2400" b="1" u="sng" dirty="0"/>
              <a:t> наклейкою</a:t>
            </a:r>
            <a:r>
              <a:rPr lang="uk-UA" sz="2400" dirty="0"/>
              <a:t>, що безпосередньо накладається на рану. Вона фіксується черепицеподібним укладанням </a:t>
            </a:r>
            <a:r>
              <a:rPr lang="uk-UA" sz="2400" dirty="0" err="1"/>
              <a:t>лейкопластирних</a:t>
            </a:r>
            <a:r>
              <a:rPr lang="uk-UA" sz="2400" dirty="0"/>
              <a:t> смужок.</a:t>
            </a:r>
          </a:p>
          <a:p>
            <a:r>
              <a:rPr lang="uk-UA" sz="2400" dirty="0"/>
              <a:t> При </a:t>
            </a:r>
            <a:r>
              <a:rPr lang="uk-UA" sz="2400" b="1" i="1" dirty="0"/>
              <a:t>великому дефекті грудної стінки </a:t>
            </a:r>
            <a:r>
              <a:rPr lang="uk-UA" sz="2400" dirty="0"/>
              <a:t>рекомендується після накладання </a:t>
            </a:r>
            <a:r>
              <a:rPr lang="uk-UA" sz="2400" dirty="0" err="1"/>
              <a:t>оклюзійної</a:t>
            </a:r>
            <a:r>
              <a:rPr lang="uk-UA" sz="2400" dirty="0"/>
              <a:t> пов’язки </a:t>
            </a:r>
            <a:r>
              <a:rPr lang="uk-UA" sz="2400" b="1" u="sng" dirty="0"/>
              <a:t>прибинтувати руку до грудної клітки на ураженій стороні</a:t>
            </a:r>
            <a:r>
              <a:rPr lang="uk-UA" sz="2400" dirty="0"/>
              <a:t>, що утримує пов’язку і забезпечує під час транспортування герметизацію та іммобілізацію рани краще, ніж будь-які інші пов’язки. </a:t>
            </a:r>
          </a:p>
          <a:p>
            <a:r>
              <a:rPr lang="uk-UA" sz="2400" dirty="0"/>
              <a:t>Вводиться знеболювальний засіб, для профілактики ранової інфекції всередину дають </a:t>
            </a:r>
            <a:r>
              <a:rPr lang="uk-UA" sz="2400" dirty="0" err="1"/>
              <a:t>таблетований</a:t>
            </a:r>
            <a:r>
              <a:rPr lang="uk-UA" sz="2400" dirty="0"/>
              <a:t> антибіотик. </a:t>
            </a:r>
          </a:p>
          <a:p>
            <a:r>
              <a:rPr lang="uk-UA" sz="2400" dirty="0"/>
              <a:t>Пораненому надають </a:t>
            </a:r>
            <a:r>
              <a:rPr lang="uk-UA" sz="2400" dirty="0" err="1"/>
              <a:t>напівсидячого</a:t>
            </a:r>
            <a:r>
              <a:rPr lang="uk-UA" sz="2400" dirty="0"/>
              <a:t> положення. </a:t>
            </a:r>
          </a:p>
          <a:p>
            <a:r>
              <a:rPr lang="uk-UA" sz="2400" dirty="0"/>
              <a:t>За наявності множинних переломів </a:t>
            </a:r>
            <a:r>
              <a:rPr lang="uk-UA" sz="2400" dirty="0" err="1"/>
              <a:t>ребер</a:t>
            </a:r>
            <a:r>
              <a:rPr lang="uk-UA" sz="2400" dirty="0"/>
              <a:t> або реберних клапанів виконують тимчасову їх фіксацію шляхом надання пораненому «бічного стабілізованого положення».</a:t>
            </a:r>
          </a:p>
          <a:p>
            <a:endParaRPr lang="uk-UA" dirty="0"/>
          </a:p>
        </p:txBody>
      </p:sp>
    </p:spTree>
    <p:extLst>
      <p:ext uri="{BB962C8B-B14F-4D97-AF65-F5344CB8AC3E}">
        <p14:creationId xmlns:p14="http://schemas.microsoft.com/office/powerpoint/2010/main" xmlns="" val="25344505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55520531-580F-4EFB-9E76-48C2E0D26AB1}"/>
              </a:ext>
            </a:extLst>
          </p:cNvPr>
          <p:cNvSpPr>
            <a:spLocks noGrp="1"/>
          </p:cNvSpPr>
          <p:nvPr>
            <p:ph idx="1"/>
          </p:nvPr>
        </p:nvSpPr>
        <p:spPr>
          <a:xfrm>
            <a:off x="0" y="0"/>
            <a:ext cx="12191999" cy="6858000"/>
          </a:xfrm>
        </p:spPr>
        <p:txBody>
          <a:bodyPr/>
          <a:lstStyle/>
          <a:p>
            <a:pPr marL="0" indent="0">
              <a:buNone/>
            </a:pPr>
            <a:r>
              <a:rPr lang="uk-UA" sz="3200" dirty="0"/>
              <a:t>При тяжких ушкодженнях грудей для корекції серцево-судинних і дихальних розладів </a:t>
            </a:r>
          </a:p>
          <a:p>
            <a:pPr marL="0" indent="0">
              <a:buNone/>
            </a:pPr>
            <a:r>
              <a:rPr lang="uk-UA" sz="3200" b="1" dirty="0">
                <a:solidFill>
                  <a:srgbClr val="FF0000"/>
                </a:solidFill>
              </a:rPr>
              <a:t>в/м вводять 1,0-2 % розчину кофеїн-</a:t>
            </a:r>
            <a:r>
              <a:rPr lang="uk-UA" sz="3200" b="1" dirty="0" err="1">
                <a:solidFill>
                  <a:srgbClr val="FF0000"/>
                </a:solidFill>
              </a:rPr>
              <a:t>бензонату</a:t>
            </a:r>
            <a:r>
              <a:rPr lang="uk-UA" sz="3200" b="1" dirty="0">
                <a:solidFill>
                  <a:srgbClr val="FF0000"/>
                </a:solidFill>
              </a:rPr>
              <a:t> натрію — 2,0 мл;</a:t>
            </a:r>
          </a:p>
          <a:p>
            <a:pPr marL="0" indent="0">
              <a:buNone/>
            </a:pPr>
            <a:r>
              <a:rPr lang="uk-UA" sz="3200" dirty="0"/>
              <a:t> </a:t>
            </a:r>
            <a:r>
              <a:rPr lang="uk-UA" sz="3200" b="1" dirty="0">
                <a:solidFill>
                  <a:srgbClr val="FF0000"/>
                </a:solidFill>
              </a:rPr>
              <a:t>кордіаміну — 1,0 мл або 5 % розчину ефедрину гідрохлориду — 1,0 мл</a:t>
            </a:r>
            <a:r>
              <a:rPr lang="uk-UA" sz="3200" dirty="0">
                <a:solidFill>
                  <a:srgbClr val="FF0000"/>
                </a:solidFill>
              </a:rPr>
              <a:t>. </a:t>
            </a:r>
          </a:p>
          <a:p>
            <a:pPr marL="0" indent="0">
              <a:buNone/>
            </a:pPr>
            <a:r>
              <a:rPr lang="uk-UA" sz="3200" dirty="0"/>
              <a:t>Проводять штучне дихання та інгаляцію киснем. </a:t>
            </a:r>
          </a:p>
          <a:p>
            <a:pPr marL="0" indent="0">
              <a:buNone/>
            </a:pPr>
            <a:r>
              <a:rPr lang="uk-UA" sz="3200" dirty="0"/>
              <a:t>При напруженому пневмотораксі — </a:t>
            </a:r>
            <a:r>
              <a:rPr lang="uk-UA" sz="3200" b="1" dirty="0">
                <a:solidFill>
                  <a:srgbClr val="FF0000"/>
                </a:solidFill>
              </a:rPr>
              <a:t>пункція плевральної порожнини у </a:t>
            </a:r>
            <a:r>
              <a:rPr lang="ru-RU" sz="3200" b="1" dirty="0">
                <a:solidFill>
                  <a:srgbClr val="FF0000"/>
                </a:solidFill>
              </a:rPr>
              <a:t>II</a:t>
            </a:r>
            <a:r>
              <a:rPr lang="uk-UA" sz="3200" b="1" dirty="0">
                <a:solidFill>
                  <a:srgbClr val="FF0000"/>
                </a:solidFill>
              </a:rPr>
              <a:t> </a:t>
            </a:r>
            <a:r>
              <a:rPr lang="uk-UA" sz="3200" b="1" dirty="0" err="1">
                <a:solidFill>
                  <a:srgbClr val="FF0000"/>
                </a:solidFill>
              </a:rPr>
              <a:t>міжребер’ї</a:t>
            </a:r>
            <a:r>
              <a:rPr lang="uk-UA" sz="3200" b="1" dirty="0">
                <a:solidFill>
                  <a:srgbClr val="FF0000"/>
                </a:solidFill>
              </a:rPr>
              <a:t> по середньо- ключичній лінії на стороні ураження.</a:t>
            </a:r>
          </a:p>
          <a:p>
            <a:pPr marL="0" indent="0">
              <a:buNone/>
            </a:pPr>
            <a:endParaRPr lang="uk-UA" dirty="0"/>
          </a:p>
        </p:txBody>
      </p:sp>
    </p:spTree>
    <p:extLst>
      <p:ext uri="{BB962C8B-B14F-4D97-AF65-F5344CB8AC3E}">
        <p14:creationId xmlns:p14="http://schemas.microsoft.com/office/powerpoint/2010/main" xmlns="" val="10400955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45E9F63-C3C5-4E3C-8CC6-BE2141CAF597}"/>
              </a:ext>
            </a:extLst>
          </p:cNvPr>
          <p:cNvSpPr>
            <a:spLocks noGrp="1"/>
          </p:cNvSpPr>
          <p:nvPr>
            <p:ph type="title"/>
          </p:nvPr>
        </p:nvSpPr>
        <p:spPr>
          <a:xfrm>
            <a:off x="1" y="0"/>
            <a:ext cx="12192000" cy="940526"/>
          </a:xfrm>
        </p:spPr>
        <p:txBody>
          <a:bodyPr/>
          <a:lstStyle/>
          <a:p>
            <a:pPr algn="ctr"/>
            <a:r>
              <a:rPr lang="uk-UA" b="1" i="1" dirty="0">
                <a:solidFill>
                  <a:schemeClr val="tx1"/>
                </a:solidFill>
              </a:rPr>
              <a:t>Перший рівень медичної допомоги</a:t>
            </a:r>
            <a:endParaRPr lang="uk-UA" dirty="0">
              <a:solidFill>
                <a:schemeClr val="tx1"/>
              </a:solidFill>
            </a:endParaRPr>
          </a:p>
        </p:txBody>
      </p:sp>
      <p:sp>
        <p:nvSpPr>
          <p:cNvPr id="3" name="Объект 2">
            <a:extLst>
              <a:ext uri="{FF2B5EF4-FFF2-40B4-BE49-F238E27FC236}">
                <a16:creationId xmlns:a16="http://schemas.microsoft.com/office/drawing/2014/main" xmlns="" id="{7E513514-6FBC-466B-8959-D66AAA77F462}"/>
              </a:ext>
            </a:extLst>
          </p:cNvPr>
          <p:cNvSpPr>
            <a:spLocks noGrp="1"/>
          </p:cNvSpPr>
          <p:nvPr>
            <p:ph idx="1"/>
          </p:nvPr>
        </p:nvSpPr>
        <p:spPr>
          <a:xfrm>
            <a:off x="104503" y="809898"/>
            <a:ext cx="11978639" cy="6048102"/>
          </a:xfrm>
        </p:spPr>
        <p:txBody>
          <a:bodyPr/>
          <a:lstStyle/>
          <a:p>
            <a:pPr marL="0" indent="0">
              <a:buNone/>
            </a:pPr>
            <a:r>
              <a:rPr lang="uk-UA" sz="2600" dirty="0"/>
              <a:t>Надається у МПБ, мобільній групі підсилення, медичній роті лікарями загальної практики. Пораненим, які потребують надання медичної допомоги за життєвими показаннями, у першу чергу виконують невідкладні заходи першої лікарської допомоги. До них зараховують травмованих із зовнішньою </a:t>
            </a:r>
            <a:r>
              <a:rPr lang="uk-UA" sz="2600" dirty="0" err="1"/>
              <a:t>кровотечею</a:t>
            </a:r>
            <a:r>
              <a:rPr lang="uk-UA" sz="2600" dirty="0"/>
              <a:t>, що триває, клапанним і відкритим пневмотораксом, ТШ ІІ-ІІІ ступеня тяжкості, з наростаючими ознаками асфіксії. </a:t>
            </a:r>
          </a:p>
          <a:p>
            <a:pPr marL="0" indent="0">
              <a:buNone/>
            </a:pPr>
            <a:r>
              <a:rPr lang="uk-UA" sz="2600" dirty="0"/>
              <a:t>При порушенні прохідності дихальних шляхів, що зумовлено ушкодженнями лицевого скелета, та неможливості проведення </a:t>
            </a:r>
            <a:r>
              <a:rPr lang="uk-UA" sz="2600" dirty="0" err="1"/>
              <a:t>інтубація</a:t>
            </a:r>
            <a:r>
              <a:rPr lang="uk-UA" sz="2600" dirty="0"/>
              <a:t> трахеї (накладання </a:t>
            </a:r>
            <a:r>
              <a:rPr lang="uk-UA" sz="2600" dirty="0" err="1"/>
              <a:t>ларингеальної</a:t>
            </a:r>
            <a:r>
              <a:rPr lang="uk-UA" sz="2600" dirty="0"/>
              <a:t> маски) показана </a:t>
            </a:r>
            <a:r>
              <a:rPr lang="uk-UA" sz="2600" dirty="0" err="1"/>
              <a:t>конікотомія</a:t>
            </a:r>
            <a:r>
              <a:rPr lang="uk-UA" sz="2600" dirty="0"/>
              <a:t> (</a:t>
            </a:r>
            <a:r>
              <a:rPr lang="uk-UA" sz="2600" dirty="0" err="1"/>
              <a:t>трахеостомія</a:t>
            </a:r>
            <a:r>
              <a:rPr lang="uk-UA" sz="2600" dirty="0"/>
              <a:t>). </a:t>
            </a:r>
          </a:p>
          <a:p>
            <a:pPr marL="0" indent="0">
              <a:buNone/>
            </a:pPr>
            <a:r>
              <a:rPr lang="uk-UA" sz="2600" dirty="0"/>
              <a:t>Больовий синдром усувають шляхом </a:t>
            </a:r>
            <a:r>
              <a:rPr lang="uk-UA" sz="2600" dirty="0" err="1"/>
              <a:t>внутрішньом’язового</a:t>
            </a:r>
            <a:r>
              <a:rPr lang="uk-UA" sz="2600" dirty="0"/>
              <a:t> або внутрішньовенного введення </a:t>
            </a:r>
            <a:r>
              <a:rPr lang="uk-UA" sz="2600" dirty="0" err="1"/>
              <a:t>аналгетиків</a:t>
            </a:r>
            <a:r>
              <a:rPr lang="uk-UA" sz="2600" dirty="0"/>
              <a:t>. </a:t>
            </a:r>
          </a:p>
          <a:p>
            <a:pPr marL="0" indent="0">
              <a:buNone/>
            </a:pPr>
            <a:endParaRPr lang="uk-UA" dirty="0"/>
          </a:p>
        </p:txBody>
      </p:sp>
    </p:spTree>
    <p:extLst>
      <p:ext uri="{BB962C8B-B14F-4D97-AF65-F5344CB8AC3E}">
        <p14:creationId xmlns:p14="http://schemas.microsoft.com/office/powerpoint/2010/main" xmlns="" val="16775893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41C4DF09-C486-4388-828E-2F7EC0388CA0}"/>
              </a:ext>
            </a:extLst>
          </p:cNvPr>
          <p:cNvSpPr>
            <a:spLocks noGrp="1"/>
          </p:cNvSpPr>
          <p:nvPr>
            <p:ph idx="1"/>
          </p:nvPr>
        </p:nvSpPr>
        <p:spPr>
          <a:xfrm>
            <a:off x="143691" y="91440"/>
            <a:ext cx="11874137" cy="6662057"/>
          </a:xfrm>
        </p:spPr>
        <p:txBody>
          <a:bodyPr/>
          <a:lstStyle/>
          <a:p>
            <a:pPr marL="0" indent="0">
              <a:buNone/>
            </a:pPr>
            <a:r>
              <a:rPr lang="uk-UA" sz="2600" dirty="0"/>
              <a:t>При зовнішній кровотечі, що триває, тимчасовий гемостаз досягається тампонадою рани. При цьому її краї розводять гачками, широкі марлеві тампони вводять у глибину рани до джерела кровотечі і щільно тампонують. У подальшому тампони в рані фіксують циркулярними турами бинта, смугами лейкопластиру або накладають глибокі шви із захопленням великих ділянок неушкоджених тканин. При чіткій візуалізації в рані судини, яка кровоточить, можна накласти кровоспинний затискач або лігатуру. </a:t>
            </a:r>
          </a:p>
          <a:p>
            <a:pPr marL="0" indent="0">
              <a:buNone/>
            </a:pPr>
            <a:r>
              <a:rPr lang="uk-UA" sz="2600" dirty="0"/>
              <a:t>Поранених з </a:t>
            </a:r>
            <a:r>
              <a:rPr lang="uk-UA" sz="2600" dirty="0" err="1"/>
              <a:t>оклюзійними</a:t>
            </a:r>
            <a:r>
              <a:rPr lang="uk-UA" sz="2600" dirty="0"/>
              <a:t> пов’язками направляють у перев’язувальну, де проводять контроль і, за необхідності, їх заміну на багатошарові </a:t>
            </a:r>
            <a:r>
              <a:rPr lang="uk-UA" sz="2600" dirty="0" err="1"/>
              <a:t>марлево</a:t>
            </a:r>
            <a:r>
              <a:rPr lang="uk-UA" sz="2600" dirty="0"/>
              <a:t>-бальзамічні пов’язки, прошарки яких просочують нейтральними мазями. Таку </a:t>
            </a:r>
            <a:r>
              <a:rPr lang="uk-UA" sz="2600" dirty="0" err="1"/>
              <a:t>оклюзійну</a:t>
            </a:r>
            <a:r>
              <a:rPr lang="uk-UA" sz="2600" dirty="0"/>
              <a:t> пов’язку фіксують до грудей турами бинта і зміцнюють смужками лейкопластиру. При великих ранах грудей їх туго тампонують серветками, змащеними мазями, поверх прикривають серветками і фіксують лейкопластиром або накладають велику пов’язку, яка іммобілізує грудну стінку. </a:t>
            </a:r>
          </a:p>
          <a:p>
            <a:pPr marL="0" indent="0">
              <a:buNone/>
            </a:pPr>
            <a:endParaRPr lang="uk-UA" dirty="0"/>
          </a:p>
        </p:txBody>
      </p:sp>
    </p:spTree>
    <p:extLst>
      <p:ext uri="{BB962C8B-B14F-4D97-AF65-F5344CB8AC3E}">
        <p14:creationId xmlns:p14="http://schemas.microsoft.com/office/powerpoint/2010/main" xmlns="" val="11549554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FB068618-C1F8-4670-A699-F6C13A12D2F1}"/>
              </a:ext>
            </a:extLst>
          </p:cNvPr>
          <p:cNvSpPr>
            <a:spLocks noGrp="1"/>
          </p:cNvSpPr>
          <p:nvPr>
            <p:ph idx="1"/>
          </p:nvPr>
        </p:nvSpPr>
        <p:spPr>
          <a:xfrm>
            <a:off x="0" y="0"/>
            <a:ext cx="12192000" cy="6858000"/>
          </a:xfrm>
        </p:spPr>
        <p:txBody>
          <a:bodyPr/>
          <a:lstStyle/>
          <a:p>
            <a:r>
              <a:rPr lang="uk-UA" sz="2400" dirty="0"/>
              <a:t>При закритому напруженому пневмотораксі проводять пункцію плевральної порожнини товстою голкою або </a:t>
            </a:r>
            <a:r>
              <a:rPr lang="uk-UA" sz="2400" dirty="0" err="1"/>
              <a:t>торакоцентез</a:t>
            </a:r>
            <a:r>
              <a:rPr lang="uk-UA" sz="2400" dirty="0"/>
              <a:t> із дренуванням плевральної порожнини у II </a:t>
            </a:r>
            <a:r>
              <a:rPr lang="uk-UA" sz="2400" dirty="0" err="1"/>
              <a:t>міжребер’ї</a:t>
            </a:r>
            <a:r>
              <a:rPr lang="uk-UA" sz="2400" dirty="0"/>
              <a:t> по </a:t>
            </a:r>
            <a:r>
              <a:rPr lang="uk-UA" sz="2400" dirty="0" err="1"/>
              <a:t>середньоключичній</a:t>
            </a:r>
            <a:r>
              <a:rPr lang="uk-UA" sz="2400" dirty="0"/>
              <a:t> лінії. Голку або дренаж фіксують за допомогою вузлового шкірного шва. У разі тампонади серця виконують пункцію перикарда.</a:t>
            </a:r>
          </a:p>
          <a:p>
            <a:r>
              <a:rPr lang="uk-UA" sz="2400" dirty="0"/>
              <a:t>Для профілактики ранової інфекції </a:t>
            </a:r>
            <a:r>
              <a:rPr lang="uk-UA" sz="2400" dirty="0" err="1"/>
              <a:t>внутрішньом’язово</a:t>
            </a:r>
            <a:r>
              <a:rPr lang="uk-UA" sz="2400" dirty="0"/>
              <a:t> вводять антибіотики і підшкірно 1,0 мл правцевого анатоксину. </a:t>
            </a:r>
          </a:p>
          <a:p>
            <a:r>
              <a:rPr lang="uk-UA" sz="2400" dirty="0"/>
              <a:t>При тяжкому ТШ виконують протишокові заходи: внутрішньовенну </a:t>
            </a:r>
            <a:r>
              <a:rPr lang="uk-UA" sz="2400" dirty="0" err="1"/>
              <a:t>інфузійну</a:t>
            </a:r>
            <a:r>
              <a:rPr lang="uk-UA" sz="2400" dirty="0"/>
              <a:t> терапію, що включає </a:t>
            </a:r>
          </a:p>
          <a:p>
            <a:r>
              <a:rPr lang="uk-UA" sz="2800" b="1" dirty="0">
                <a:solidFill>
                  <a:srgbClr val="FF0000"/>
                </a:solidFill>
              </a:rPr>
              <a:t>фізіологічний розчин 400 мл, розчин </a:t>
            </a:r>
            <a:r>
              <a:rPr lang="uk-UA" sz="2800" b="1" dirty="0" err="1">
                <a:solidFill>
                  <a:srgbClr val="FF0000"/>
                </a:solidFill>
              </a:rPr>
              <a:t>Рінгера</a:t>
            </a:r>
            <a:r>
              <a:rPr lang="uk-UA" sz="2800" b="1" dirty="0">
                <a:solidFill>
                  <a:srgbClr val="FF0000"/>
                </a:solidFill>
              </a:rPr>
              <a:t> 400 мл і 400 мл </a:t>
            </a:r>
            <a:r>
              <a:rPr lang="uk-UA" sz="2800" b="1" dirty="0" err="1">
                <a:solidFill>
                  <a:srgbClr val="FF0000"/>
                </a:solidFill>
              </a:rPr>
              <a:t>реосорбілакту</a:t>
            </a:r>
            <a:r>
              <a:rPr lang="uk-UA" sz="2800" b="1" dirty="0">
                <a:solidFill>
                  <a:srgbClr val="FF0000"/>
                </a:solidFill>
              </a:rPr>
              <a:t>. Внутрішньовенно вводять 2,0 мл 2 % розчину промедолу, 2,0 мл 2 % розчину кофеїну, 4,0 мл </a:t>
            </a:r>
            <a:r>
              <a:rPr lang="uk-UA" sz="2800" b="1" dirty="0" err="1">
                <a:solidFill>
                  <a:srgbClr val="FF0000"/>
                </a:solidFill>
              </a:rPr>
              <a:t>кардіаміну</a:t>
            </a:r>
            <a:r>
              <a:rPr lang="uk-UA" sz="2800" b="1" dirty="0">
                <a:solidFill>
                  <a:srgbClr val="FF0000"/>
                </a:solidFill>
              </a:rPr>
              <a:t>, 60 мл 40 % розчину глюкози, 10 мл 10 % розчину хлористого кальцію</a:t>
            </a:r>
            <a:r>
              <a:rPr lang="uk-UA" sz="2400" b="1" dirty="0">
                <a:solidFill>
                  <a:srgbClr val="FF0000"/>
                </a:solidFill>
              </a:rPr>
              <a:t>. </a:t>
            </a:r>
          </a:p>
          <a:p>
            <a:r>
              <a:rPr lang="uk-UA" sz="2400" dirty="0"/>
              <a:t>Проводять блокади ділянки переломів </a:t>
            </a:r>
            <a:r>
              <a:rPr lang="uk-UA" sz="2400" dirty="0" err="1"/>
              <a:t>ребер</a:t>
            </a:r>
            <a:r>
              <a:rPr lang="uk-UA" sz="2400" dirty="0"/>
              <a:t>, міжреберні або </a:t>
            </a:r>
            <a:r>
              <a:rPr lang="uk-UA" sz="2400" dirty="0" err="1"/>
              <a:t>паравертебральні</a:t>
            </a:r>
            <a:r>
              <a:rPr lang="uk-UA" sz="2400" dirty="0"/>
              <a:t> блокади місцевими </a:t>
            </a:r>
            <a:r>
              <a:rPr lang="uk-UA" sz="2400" dirty="0" err="1"/>
              <a:t>анестетиками</a:t>
            </a:r>
            <a:r>
              <a:rPr lang="uk-UA" sz="2400" dirty="0"/>
              <a:t>.</a:t>
            </a:r>
          </a:p>
          <a:p>
            <a:endParaRPr lang="uk-UA" dirty="0"/>
          </a:p>
        </p:txBody>
      </p:sp>
    </p:spTree>
    <p:extLst>
      <p:ext uri="{BB962C8B-B14F-4D97-AF65-F5344CB8AC3E}">
        <p14:creationId xmlns:p14="http://schemas.microsoft.com/office/powerpoint/2010/main" xmlns="" val="8095988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89A2B01-F875-4AAD-B53A-21781E6120A7}"/>
              </a:ext>
            </a:extLst>
          </p:cNvPr>
          <p:cNvSpPr>
            <a:spLocks noGrp="1"/>
          </p:cNvSpPr>
          <p:nvPr>
            <p:ph type="title"/>
          </p:nvPr>
        </p:nvSpPr>
        <p:spPr>
          <a:xfrm>
            <a:off x="0" y="0"/>
            <a:ext cx="12057017" cy="1306286"/>
          </a:xfrm>
        </p:spPr>
        <p:txBody>
          <a:bodyPr/>
          <a:lstStyle/>
          <a:p>
            <a:pPr algn="ctr"/>
            <a:r>
              <a:rPr lang="uk-UA" b="1" dirty="0">
                <a:solidFill>
                  <a:schemeClr val="tx1"/>
                </a:solidFill>
              </a:rPr>
              <a:t>Закриті пошкодження грудної клітки.</a:t>
            </a:r>
            <a:r>
              <a:rPr lang="uk-UA" dirty="0"/>
              <a:t/>
            </a:r>
            <a:br>
              <a:rPr lang="uk-UA" dirty="0"/>
            </a:br>
            <a:endParaRPr lang="uk-UA" dirty="0"/>
          </a:p>
        </p:txBody>
      </p:sp>
      <p:sp>
        <p:nvSpPr>
          <p:cNvPr id="3" name="Объект 2">
            <a:extLst>
              <a:ext uri="{FF2B5EF4-FFF2-40B4-BE49-F238E27FC236}">
                <a16:creationId xmlns:a16="http://schemas.microsoft.com/office/drawing/2014/main" xmlns="" id="{6D5B0897-E7C8-4641-AEF2-D397708BBE89}"/>
              </a:ext>
            </a:extLst>
          </p:cNvPr>
          <p:cNvSpPr>
            <a:spLocks noGrp="1"/>
          </p:cNvSpPr>
          <p:nvPr>
            <p:ph idx="1"/>
          </p:nvPr>
        </p:nvSpPr>
        <p:spPr>
          <a:xfrm>
            <a:off x="0" y="1436914"/>
            <a:ext cx="12057017" cy="5421086"/>
          </a:xfrm>
        </p:spPr>
        <p:txBody>
          <a:bodyPr/>
          <a:lstStyle/>
          <a:p>
            <a:pPr marL="0" indent="0">
              <a:buNone/>
            </a:pPr>
            <a:r>
              <a:rPr lang="uk-UA" sz="2800" dirty="0"/>
              <a:t>Закриті ушкодження </a:t>
            </a:r>
            <a:r>
              <a:rPr lang="uk-UA" sz="2800" b="1" dirty="0"/>
              <a:t>грудей </a:t>
            </a:r>
            <a:r>
              <a:rPr lang="uk-UA" sz="2800" dirty="0"/>
              <a:t>поділяються на дві групи: </a:t>
            </a:r>
            <a:r>
              <a:rPr lang="uk-UA" sz="2800" b="1" dirty="0"/>
              <a:t>без </a:t>
            </a:r>
            <a:r>
              <a:rPr lang="uk-UA" sz="2800" dirty="0"/>
              <a:t>пошкодження і </a:t>
            </a:r>
            <a:r>
              <a:rPr lang="uk-UA" sz="2800" b="1" dirty="0"/>
              <a:t>з</a:t>
            </a:r>
            <a:r>
              <a:rPr lang="uk-UA" sz="2800" dirty="0"/>
              <a:t> ушкодженням остова грудної клітини. </a:t>
            </a:r>
          </a:p>
          <a:p>
            <a:pPr marL="0" indent="0">
              <a:buNone/>
            </a:pPr>
            <a:r>
              <a:rPr lang="uk-UA" sz="2800" dirty="0"/>
              <a:t>Це забої, струси і </a:t>
            </a:r>
            <a:r>
              <a:rPr lang="uk-UA" sz="2800" dirty="0" err="1"/>
              <a:t>здавлення</a:t>
            </a:r>
            <a:r>
              <a:rPr lang="uk-UA" sz="2800" dirty="0"/>
              <a:t> - переломи </a:t>
            </a:r>
            <a:r>
              <a:rPr lang="uk-UA" sz="2800" dirty="0" err="1"/>
              <a:t>ребер</a:t>
            </a:r>
            <a:r>
              <a:rPr lang="uk-UA" sz="2800" dirty="0"/>
              <a:t> і груднини.</a:t>
            </a:r>
          </a:p>
          <a:p>
            <a:pPr marL="0" indent="0">
              <a:buNone/>
            </a:pPr>
            <a:endParaRPr lang="uk-UA" dirty="0"/>
          </a:p>
          <a:p>
            <a:pPr marL="0" indent="0">
              <a:buNone/>
            </a:pPr>
            <a:endParaRPr lang="uk-UA" dirty="0"/>
          </a:p>
        </p:txBody>
      </p:sp>
      <p:pic>
        <p:nvPicPr>
          <p:cNvPr id="5" name="Рисунок 4">
            <a:extLst>
              <a:ext uri="{FF2B5EF4-FFF2-40B4-BE49-F238E27FC236}">
                <a16:creationId xmlns:a16="http://schemas.microsoft.com/office/drawing/2014/main" xmlns="" id="{EC7B4757-C83B-42D7-9E36-C65A5A26B76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 y="3095897"/>
            <a:ext cx="4127863" cy="3762103"/>
          </a:xfrm>
          <a:prstGeom prst="rect">
            <a:avLst/>
          </a:prstGeom>
        </p:spPr>
      </p:pic>
      <p:pic>
        <p:nvPicPr>
          <p:cNvPr id="7" name="Рисунок 6">
            <a:extLst>
              <a:ext uri="{FF2B5EF4-FFF2-40B4-BE49-F238E27FC236}">
                <a16:creationId xmlns:a16="http://schemas.microsoft.com/office/drawing/2014/main" xmlns="" id="{16E53B15-98EF-45E0-B786-7C25386280C2}"/>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284617" y="3095896"/>
            <a:ext cx="4608320" cy="3762103"/>
          </a:xfrm>
          <a:prstGeom prst="rect">
            <a:avLst/>
          </a:prstGeom>
        </p:spPr>
      </p:pic>
    </p:spTree>
    <p:extLst>
      <p:ext uri="{BB962C8B-B14F-4D97-AF65-F5344CB8AC3E}">
        <p14:creationId xmlns:p14="http://schemas.microsoft.com/office/powerpoint/2010/main" xmlns="" val="5263337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E1DF8832-9004-45A7-8FCA-A12787B6C0DC}"/>
              </a:ext>
            </a:extLst>
          </p:cNvPr>
          <p:cNvSpPr>
            <a:spLocks noGrp="1"/>
          </p:cNvSpPr>
          <p:nvPr>
            <p:ph idx="1"/>
          </p:nvPr>
        </p:nvSpPr>
        <p:spPr>
          <a:xfrm>
            <a:off x="0" y="0"/>
            <a:ext cx="12192000" cy="6858000"/>
          </a:xfrm>
        </p:spPr>
        <p:txBody>
          <a:bodyPr>
            <a:normAutofit/>
          </a:bodyPr>
          <a:lstStyle/>
          <a:p>
            <a:pPr marL="0" indent="0">
              <a:buNone/>
            </a:pPr>
            <a:r>
              <a:rPr lang="uk-UA" sz="2800" b="1" dirty="0"/>
              <a:t>Забої грудної клітки </a:t>
            </a:r>
            <a:r>
              <a:rPr lang="uk-UA" sz="2400" dirty="0"/>
              <a:t>виникають при сильному ударі по грудній клітці, падінні на твердий предмет. Для забиття характерно ушкодження м’яких тканин грудної клітки у вигляді болючої припухлості, зазвичай викликаної </a:t>
            </a:r>
            <a:r>
              <a:rPr lang="uk-UA" sz="2400" dirty="0" err="1"/>
              <a:t>внутрішньом’язовим</a:t>
            </a:r>
            <a:r>
              <a:rPr lang="uk-UA" sz="2400" dirty="0"/>
              <a:t> або підшкірним крововиливом, </a:t>
            </a:r>
            <a:r>
              <a:rPr lang="uk-UA" sz="2400" dirty="0" err="1"/>
              <a:t>післятравматичним</a:t>
            </a:r>
            <a:r>
              <a:rPr lang="uk-UA" sz="2400" dirty="0"/>
              <a:t> набряком. При наявності даного пошкодження необхідно виключити переломи </a:t>
            </a:r>
            <a:r>
              <a:rPr lang="uk-UA" sz="2400" dirty="0" err="1"/>
              <a:t>ребер</a:t>
            </a:r>
            <a:r>
              <a:rPr lang="uk-UA" sz="2400" dirty="0"/>
              <a:t> і ушкодження органів грудної клітки.</a:t>
            </a:r>
          </a:p>
          <a:p>
            <a:pPr marL="0" indent="0">
              <a:buNone/>
            </a:pPr>
            <a:endParaRPr lang="uk-UA" sz="2400" dirty="0"/>
          </a:p>
          <a:p>
            <a:pPr marL="0" indent="0">
              <a:buNone/>
            </a:pPr>
            <a:r>
              <a:rPr lang="uk-UA" sz="2800" b="1" i="1" dirty="0"/>
              <a:t>Невідкладна </a:t>
            </a:r>
            <a:r>
              <a:rPr lang="uk-UA" sz="2800" b="1" i="1" dirty="0" err="1"/>
              <a:t>догоспітальна</a:t>
            </a:r>
            <a:r>
              <a:rPr lang="uk-UA" sz="2800" b="1" i="1" dirty="0"/>
              <a:t> медична допомога при забої грудної клітки. </a:t>
            </a:r>
            <a:r>
              <a:rPr lang="uk-UA" sz="2400" dirty="0"/>
              <a:t>Місцево - холод, ненаркотичні анальгетики. Консультація хірурга (травматолога).</a:t>
            </a:r>
          </a:p>
          <a:p>
            <a:pPr marL="0" indent="0">
              <a:buNone/>
            </a:pPr>
            <a:endParaRPr lang="uk-UA" sz="2400" dirty="0"/>
          </a:p>
        </p:txBody>
      </p:sp>
      <p:pic>
        <p:nvPicPr>
          <p:cNvPr id="5" name="Рисунок 4">
            <a:extLst>
              <a:ext uri="{FF2B5EF4-FFF2-40B4-BE49-F238E27FC236}">
                <a16:creationId xmlns:a16="http://schemas.microsoft.com/office/drawing/2014/main" xmlns="" id="{A4C55C10-E77B-444A-9A46-6B3CB3A0ADE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253728" y="3788229"/>
            <a:ext cx="4276317" cy="3069771"/>
          </a:xfrm>
          <a:prstGeom prst="rect">
            <a:avLst/>
          </a:prstGeom>
        </p:spPr>
      </p:pic>
    </p:spTree>
    <p:extLst>
      <p:ext uri="{BB962C8B-B14F-4D97-AF65-F5344CB8AC3E}">
        <p14:creationId xmlns:p14="http://schemas.microsoft.com/office/powerpoint/2010/main" xmlns="" val="30576835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A42BD794-74AB-43B2-9BB5-F7CF1032D01A}"/>
              </a:ext>
            </a:extLst>
          </p:cNvPr>
          <p:cNvSpPr>
            <a:spLocks noGrp="1"/>
          </p:cNvSpPr>
          <p:nvPr>
            <p:ph idx="1"/>
          </p:nvPr>
        </p:nvSpPr>
        <p:spPr>
          <a:xfrm>
            <a:off x="0" y="0"/>
            <a:ext cx="12192000" cy="6858000"/>
          </a:xfrm>
        </p:spPr>
        <p:txBody>
          <a:bodyPr/>
          <a:lstStyle/>
          <a:p>
            <a:pPr marL="0" indent="0">
              <a:buNone/>
            </a:pPr>
            <a:r>
              <a:rPr lang="uk-UA" sz="2800" b="1" dirty="0"/>
              <a:t>Струс грудної клітки </a:t>
            </a:r>
            <a:r>
              <a:rPr lang="uk-UA" sz="2200" dirty="0"/>
              <a:t>виникає при падінні з висоти або сильному, несподіваному, різкому і короткому стисненні грудної клітки. Діагностика будується на анамнезі, відсутності видимих зовнішніх ознак ушкоджень і вираженої загальної реакції організму, аж до шокового стану.</a:t>
            </a:r>
          </a:p>
          <a:p>
            <a:pPr marL="0" indent="0">
              <a:buNone/>
            </a:pPr>
            <a:r>
              <a:rPr lang="uk-UA" sz="2800" b="1" i="1" dirty="0"/>
              <a:t>Невідкладна </a:t>
            </a:r>
            <a:r>
              <a:rPr lang="uk-UA" sz="2800" b="1" i="1" dirty="0" err="1"/>
              <a:t>догоспітальна</a:t>
            </a:r>
            <a:r>
              <a:rPr lang="uk-UA" sz="2800" b="1" i="1" dirty="0"/>
              <a:t> медична допомога при струсі </a:t>
            </a:r>
            <a:r>
              <a:rPr lang="uk-UA" sz="2800" b="1" i="1" dirty="0" err="1"/>
              <a:t>грудноі</a:t>
            </a:r>
            <a:r>
              <a:rPr lang="uk-UA" sz="2800" b="1" i="1" dirty="0"/>
              <a:t> клітки. </a:t>
            </a:r>
            <a:r>
              <a:rPr lang="uk-UA" sz="2200" dirty="0"/>
              <a:t>Після виключення можливих пошкоджень внутрішніх органів проводять</a:t>
            </a:r>
            <a:r>
              <a:rPr lang="uk-UA" sz="2200" b="1" dirty="0"/>
              <a:t> </a:t>
            </a:r>
            <a:r>
              <a:rPr lang="uk-UA" sz="2200" dirty="0"/>
              <a:t>протишокову терапію.</a:t>
            </a:r>
          </a:p>
          <a:p>
            <a:pPr marL="0" indent="0">
              <a:buNone/>
            </a:pPr>
            <a:r>
              <a:rPr lang="uk-UA" sz="2800" b="1" i="1" dirty="0" err="1"/>
              <a:t>Здавлення</a:t>
            </a:r>
            <a:r>
              <a:rPr lang="uk-UA" sz="2800" b="1" i="1" dirty="0"/>
              <a:t> грудної клітки</a:t>
            </a:r>
            <a:r>
              <a:rPr lang="uk-UA" dirty="0"/>
              <a:t> </a:t>
            </a:r>
            <a:r>
              <a:rPr lang="uk-UA" sz="2200" dirty="0"/>
              <a:t>можливі при аваріях на виробництві,</a:t>
            </a:r>
            <a:r>
              <a:rPr lang="uk-UA" sz="2200" b="1" dirty="0"/>
              <a:t> </a:t>
            </a:r>
            <a:r>
              <a:rPr lang="uk-UA" sz="2200" dirty="0"/>
              <a:t>автомобільних травмах та ін. Діагноз встановлюють на підставі ознак</a:t>
            </a:r>
            <a:r>
              <a:rPr lang="uk-UA" sz="2200" b="1" dirty="0"/>
              <a:t> </a:t>
            </a:r>
            <a:r>
              <a:rPr lang="uk-UA" sz="2200" dirty="0"/>
              <a:t>так званої травматичної асфіксії: голова, обличчя і грудна клітка постраждалого</a:t>
            </a:r>
            <a:r>
              <a:rPr lang="uk-UA" sz="2200" b="1" dirty="0"/>
              <a:t> </a:t>
            </a:r>
            <a:r>
              <a:rPr lang="uk-UA" sz="2200" dirty="0"/>
              <a:t>набувають багряно-фіолетового забарвлення </a:t>
            </a:r>
            <a:r>
              <a:rPr lang="uk-UA" sz="2200" b="1" dirty="0"/>
              <a:t>з </a:t>
            </a:r>
            <a:r>
              <a:rPr lang="uk-UA" sz="2200" dirty="0"/>
              <a:t>різко вираженою нижньою</a:t>
            </a:r>
            <a:r>
              <a:rPr lang="uk-UA" sz="2200" b="1" dirty="0"/>
              <a:t> </a:t>
            </a:r>
            <a:r>
              <a:rPr lang="uk-UA" sz="2200" dirty="0"/>
              <a:t>межею. На шкірі і видимих слизових спостерігають </a:t>
            </a:r>
            <a:r>
              <a:rPr lang="uk-UA" sz="2200" dirty="0" err="1"/>
              <a:t>петехіальні</a:t>
            </a:r>
            <a:r>
              <a:rPr lang="uk-UA" sz="2200" dirty="0"/>
              <a:t> висипанн</a:t>
            </a:r>
            <a:r>
              <a:rPr lang="uk-UA" sz="2200" b="1" dirty="0"/>
              <a:t>я.</a:t>
            </a:r>
            <a:endParaRPr lang="uk-UA" sz="2200" dirty="0"/>
          </a:p>
          <a:p>
            <a:pPr marL="0" indent="0">
              <a:buNone/>
            </a:pPr>
            <a:r>
              <a:rPr lang="uk-UA" sz="2800" b="1" i="1" dirty="0"/>
              <a:t>Невідкладна </a:t>
            </a:r>
            <a:r>
              <a:rPr lang="uk-UA" sz="2800" b="1" i="1" dirty="0" err="1"/>
              <a:t>догоспітальна</a:t>
            </a:r>
            <a:r>
              <a:rPr lang="uk-UA" sz="2800" b="1" i="1" dirty="0"/>
              <a:t> медична допомога при </a:t>
            </a:r>
            <a:r>
              <a:rPr lang="uk-UA" sz="2800" b="1" i="1" dirty="0" err="1"/>
              <a:t>здавленні</a:t>
            </a:r>
            <a:r>
              <a:rPr lang="uk-UA" sz="2800" b="1" i="1" dirty="0"/>
              <a:t> грудної клітки</a:t>
            </a:r>
            <a:r>
              <a:rPr lang="uk-UA" i="1" dirty="0"/>
              <a:t>. </a:t>
            </a:r>
            <a:r>
              <a:rPr lang="uk-UA" sz="2200" dirty="0" err="1"/>
              <a:t>Купірування</a:t>
            </a:r>
            <a:r>
              <a:rPr lang="uk-UA" sz="2200" dirty="0"/>
              <a:t> больового синдрому на тлі </a:t>
            </a:r>
            <a:r>
              <a:rPr lang="uk-UA" sz="2200" dirty="0" err="1"/>
              <a:t>оксигено</a:t>
            </a:r>
            <a:r>
              <a:rPr lang="uk-UA" sz="2200" dirty="0"/>
              <a:t>- та симптоматично терапії (</a:t>
            </a:r>
            <a:r>
              <a:rPr lang="uk-UA" sz="2200" dirty="0" err="1"/>
              <a:t>кардіо-вазотоніків</a:t>
            </a:r>
            <a:r>
              <a:rPr lang="uk-UA" sz="2200" dirty="0"/>
              <a:t>, </a:t>
            </a:r>
            <a:r>
              <a:rPr lang="uk-UA" sz="2200" dirty="0" err="1"/>
              <a:t>інфузійної</a:t>
            </a:r>
            <a:r>
              <a:rPr lang="uk-UA" sz="2200" dirty="0"/>
              <a:t> терапії) з подальшою терміновою госпіталізацією пацієнта.</a:t>
            </a:r>
          </a:p>
          <a:p>
            <a:endParaRPr lang="uk-UA" dirty="0"/>
          </a:p>
        </p:txBody>
      </p:sp>
    </p:spTree>
    <p:extLst>
      <p:ext uri="{BB962C8B-B14F-4D97-AF65-F5344CB8AC3E}">
        <p14:creationId xmlns:p14="http://schemas.microsoft.com/office/powerpoint/2010/main" xmlns="" val="41034792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B9271678-3D49-4C5C-9190-43DC82BFE9C0}"/>
              </a:ext>
            </a:extLst>
          </p:cNvPr>
          <p:cNvSpPr>
            <a:spLocks noGrp="1"/>
          </p:cNvSpPr>
          <p:nvPr>
            <p:ph idx="1"/>
          </p:nvPr>
        </p:nvSpPr>
        <p:spPr>
          <a:xfrm>
            <a:off x="91440" y="182880"/>
            <a:ext cx="11952514" cy="6570617"/>
          </a:xfrm>
        </p:spPr>
        <p:txBody>
          <a:bodyPr>
            <a:normAutofit/>
          </a:bodyPr>
          <a:lstStyle/>
          <a:p>
            <a:pPr marL="0" indent="0">
              <a:buNone/>
            </a:pPr>
            <a:r>
              <a:rPr lang="uk-UA" sz="2800" b="1" i="1" dirty="0"/>
              <a:t>Переломи </a:t>
            </a:r>
            <a:r>
              <a:rPr lang="uk-UA" sz="2800" b="1" i="1" dirty="0" err="1"/>
              <a:t>ребер</a:t>
            </a:r>
            <a:r>
              <a:rPr lang="uk-UA" sz="2800" b="1" dirty="0"/>
              <a:t> </a:t>
            </a:r>
            <a:r>
              <a:rPr lang="uk-UA" sz="2200" dirty="0"/>
              <a:t>трапляються при ударі, падінні, стисненні грудної клітки. Переломи можуть бути поодинокими і множинними, зі зміщенням або без нього. При зміщенні уламків ребра можливі ускладнення у вигляді пошкодження міжреберних судин і нервів, плеври і легені, з утворенням різних видів пневмотораксу, гемотораксу та підшкірної емфіземи.</a:t>
            </a:r>
          </a:p>
          <a:p>
            <a:pPr marL="0" indent="0">
              <a:buNone/>
            </a:pPr>
            <a:r>
              <a:rPr lang="uk-UA" sz="2200" dirty="0"/>
              <a:t>Діагностика </a:t>
            </a:r>
            <a:r>
              <a:rPr lang="uk-UA" sz="2200" dirty="0" err="1"/>
              <a:t>грунтується</a:t>
            </a:r>
            <a:r>
              <a:rPr lang="uk-UA" sz="2200" dirty="0"/>
              <a:t> на анамнезі, локалізованому больовому синдромі, взаємопов’язаному з диханням, рухами грудної клітки, кашлем. До достовірних ознак перелому </a:t>
            </a:r>
            <a:r>
              <a:rPr lang="uk-UA" sz="2200" dirty="0" err="1"/>
              <a:t>ребер</a:t>
            </a:r>
            <a:r>
              <a:rPr lang="uk-UA" sz="2200" dirty="0"/>
              <a:t> належать наявність патологічної рухливості відламків </a:t>
            </a:r>
            <a:r>
              <a:rPr lang="uk-UA" sz="2200" dirty="0" err="1"/>
              <a:t>ребер</a:t>
            </a:r>
            <a:r>
              <a:rPr lang="uk-UA" sz="2200" dirty="0"/>
              <a:t>, крепітація кісткових фрагментів і деформація грудної клітки (при множинних переломах). При множинних переломах може розвинутися шоковий стан з ознаками гострої дихальної недостатності І— III ступеня.</a:t>
            </a:r>
          </a:p>
          <a:p>
            <a:pPr marL="0" indent="0">
              <a:buNone/>
            </a:pPr>
            <a:r>
              <a:rPr lang="uk-UA" sz="2800" b="1" dirty="0"/>
              <a:t>Невідкладна </a:t>
            </a:r>
            <a:r>
              <a:rPr lang="uk-UA" sz="2800" b="1" dirty="0" err="1"/>
              <a:t>догоспітальна</a:t>
            </a:r>
            <a:r>
              <a:rPr lang="uk-UA" sz="2800" b="1" dirty="0"/>
              <a:t> медична допомога при переломах </a:t>
            </a:r>
            <a:r>
              <a:rPr lang="uk-UA" sz="2800" b="1" dirty="0" err="1"/>
              <a:t>ребер</a:t>
            </a:r>
            <a:endParaRPr lang="uk-UA" sz="2800" b="1" dirty="0"/>
          </a:p>
          <a:p>
            <a:pPr marL="0" indent="0">
              <a:buNone/>
            </a:pPr>
            <a:r>
              <a:rPr lang="uk-UA" sz="2200" dirty="0"/>
              <a:t>Міжреберна новокаїнова або </a:t>
            </a:r>
            <a:r>
              <a:rPr lang="uk-UA" sz="2200" dirty="0" err="1"/>
              <a:t>спиртово</a:t>
            </a:r>
            <a:r>
              <a:rPr lang="uk-UA" sz="2200" dirty="0"/>
              <a:t>-новокаїнова блокада в місці перелому, киснева терапія. При наявності ознак шоку - протишокова терапія. Термінова госпіталізація в відділення невідкладних станів.</a:t>
            </a:r>
          </a:p>
          <a:p>
            <a:endParaRPr lang="uk-UA" dirty="0"/>
          </a:p>
        </p:txBody>
      </p:sp>
    </p:spTree>
    <p:extLst>
      <p:ext uri="{BB962C8B-B14F-4D97-AF65-F5344CB8AC3E}">
        <p14:creationId xmlns:p14="http://schemas.microsoft.com/office/powerpoint/2010/main" xmlns="" val="7166086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F562C60C-AC45-4284-A8F4-D587FFAFF25A}"/>
              </a:ext>
            </a:extLst>
          </p:cNvPr>
          <p:cNvSpPr>
            <a:spLocks noGrp="1"/>
          </p:cNvSpPr>
          <p:nvPr>
            <p:ph idx="1"/>
          </p:nvPr>
        </p:nvSpPr>
        <p:spPr>
          <a:xfrm>
            <a:off x="0" y="0"/>
            <a:ext cx="12192000" cy="6858000"/>
          </a:xfrm>
        </p:spPr>
        <p:txBody>
          <a:bodyPr/>
          <a:lstStyle/>
          <a:p>
            <a:r>
              <a:rPr lang="uk-UA" sz="2800" b="1" i="1" dirty="0"/>
              <a:t>Перелом груднини</a:t>
            </a:r>
            <a:r>
              <a:rPr lang="uk-UA" sz="2800" dirty="0"/>
              <a:t> </a:t>
            </a:r>
            <a:r>
              <a:rPr lang="uk-UA" sz="2400" dirty="0"/>
              <a:t>зазвичай буває на межі її тіла і рукоятки або мечоподібного відростка. Виникає типовий локалізований біль, пов’язаний з диханням. Диференційну діагностику проводять насамперед з ІХС.</a:t>
            </a:r>
          </a:p>
          <a:p>
            <a:pPr marL="0" indent="0">
              <a:buNone/>
            </a:pPr>
            <a:endParaRPr lang="uk-UA" sz="2400" dirty="0"/>
          </a:p>
          <a:p>
            <a:pPr marL="0" indent="0">
              <a:buNone/>
            </a:pPr>
            <a:r>
              <a:rPr lang="uk-UA" sz="2800" b="1" dirty="0"/>
              <a:t>Невідкладна </a:t>
            </a:r>
            <a:r>
              <a:rPr lang="uk-UA" sz="2800" b="1" dirty="0" err="1"/>
              <a:t>догоспітальна</a:t>
            </a:r>
            <a:r>
              <a:rPr lang="uk-UA" sz="2800" b="1" dirty="0"/>
              <a:t> медична допомога при переломі груднини:</a:t>
            </a:r>
          </a:p>
          <a:p>
            <a:r>
              <a:rPr lang="uk-UA" sz="2400" dirty="0"/>
              <a:t>Внутрішньовенне або </a:t>
            </a:r>
            <a:r>
              <a:rPr lang="uk-UA" sz="2400" dirty="0" err="1"/>
              <a:t>внутрішньом’язове</a:t>
            </a:r>
            <a:r>
              <a:rPr lang="uk-UA" sz="2400" dirty="0"/>
              <a:t> введення </a:t>
            </a:r>
            <a:r>
              <a:rPr lang="uk-UA" sz="2800" b="1" dirty="0">
                <a:solidFill>
                  <a:srgbClr val="FF0000"/>
                </a:solidFill>
              </a:rPr>
              <a:t>2-4 мл 50 % р-ну анальгіну</a:t>
            </a:r>
            <a:r>
              <a:rPr lang="uk-UA" sz="2400" dirty="0"/>
              <a:t>. При сильному болю показана новокаїнова або </a:t>
            </a:r>
            <a:r>
              <a:rPr lang="uk-UA" sz="2400" dirty="0" err="1"/>
              <a:t>спиртово</a:t>
            </a:r>
            <a:r>
              <a:rPr lang="uk-UA" sz="2400" dirty="0"/>
              <a:t>-новокаїнова блокада в місці перелому з подальшим </a:t>
            </a:r>
            <a:r>
              <a:rPr lang="uk-UA" sz="2400" dirty="0" err="1"/>
              <a:t>транспортуваням</a:t>
            </a:r>
            <a:r>
              <a:rPr lang="uk-UA" sz="2400" dirty="0"/>
              <a:t> постраждалого в стаціонар.</a:t>
            </a:r>
          </a:p>
          <a:p>
            <a:endParaRPr lang="uk-UA" dirty="0"/>
          </a:p>
        </p:txBody>
      </p:sp>
      <p:pic>
        <p:nvPicPr>
          <p:cNvPr id="5" name="Рисунок 4">
            <a:extLst>
              <a:ext uri="{FF2B5EF4-FFF2-40B4-BE49-F238E27FC236}">
                <a16:creationId xmlns:a16="http://schemas.microsoft.com/office/drawing/2014/main" xmlns="" id="{18964414-FA94-4899-B941-D425B8B4D4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449569" y="4271554"/>
            <a:ext cx="3282260" cy="2586446"/>
          </a:xfrm>
          <a:prstGeom prst="rect">
            <a:avLst/>
          </a:prstGeom>
        </p:spPr>
      </p:pic>
    </p:spTree>
    <p:extLst>
      <p:ext uri="{BB962C8B-B14F-4D97-AF65-F5344CB8AC3E}">
        <p14:creationId xmlns:p14="http://schemas.microsoft.com/office/powerpoint/2010/main" xmlns="" val="27060852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CA8191CA-7876-4414-9AE7-0629F420BFAC}"/>
              </a:ext>
            </a:extLst>
          </p:cNvPr>
          <p:cNvSpPr>
            <a:spLocks noGrp="1"/>
          </p:cNvSpPr>
          <p:nvPr>
            <p:ph idx="1"/>
          </p:nvPr>
        </p:nvSpPr>
        <p:spPr>
          <a:xfrm>
            <a:off x="156754" y="117566"/>
            <a:ext cx="11900263" cy="6740434"/>
          </a:xfrm>
        </p:spPr>
        <p:txBody>
          <a:bodyPr>
            <a:normAutofit lnSpcReduction="10000"/>
          </a:bodyPr>
          <a:lstStyle/>
          <a:p>
            <a:pPr marL="0" indent="0">
              <a:buNone/>
            </a:pPr>
            <a:r>
              <a:rPr lang="uk-UA" sz="3200" b="1" i="1" dirty="0"/>
              <a:t>Рани серця.</a:t>
            </a:r>
            <a:r>
              <a:rPr lang="uk-UA" sz="3200" dirty="0"/>
              <a:t> </a:t>
            </a:r>
            <a:r>
              <a:rPr lang="uk-UA" sz="2800" dirty="0"/>
              <a:t>Підозра на поранення серця виникає при наявності рани в грудній стінці в проекції серця і вкрай швидкому розвитку критичного стану. При пораненнях серця переважає клінічна картина гострої масивної крововтрати або тампонади серця.</a:t>
            </a:r>
          </a:p>
          <a:p>
            <a:pPr marL="0" indent="0">
              <a:buNone/>
            </a:pPr>
            <a:r>
              <a:rPr lang="uk-UA" sz="3200" b="1" i="1" dirty="0"/>
              <a:t>Клінічні особливості крововтрати</a:t>
            </a:r>
            <a:r>
              <a:rPr lang="uk-UA" sz="2800" dirty="0"/>
              <a:t>: виражена блідість, серцеві тони глухі, тахікардія, ознаки гемотораксу.</a:t>
            </a:r>
          </a:p>
          <a:p>
            <a:pPr marL="0" indent="0">
              <a:buNone/>
            </a:pPr>
            <a:r>
              <a:rPr lang="uk-UA" sz="3200" b="1" i="1" dirty="0"/>
              <a:t>Тампонада серця </a:t>
            </a:r>
            <a:r>
              <a:rPr lang="uk-UA" sz="2800" dirty="0"/>
              <a:t>розвивається при пораненнях переважно колючими предметами, без широкого розкриття перикарда, а також при пораненнях шлуночків, що призводить до швидкого накопичення крові в порожнині перикарда. Характерні симптоми: виражена блідість, часто в поєднанні з ціанозом обличчя і шиї, набухання вен шиї, дуже глухі серцеві тони (або вони взагалі не вислуховуються), брадикардія, аритмія; можливі симптоми одностороннього </a:t>
            </a:r>
            <a:r>
              <a:rPr lang="uk-UA" sz="2800" dirty="0" err="1"/>
              <a:t>гемопневмотораксу</a:t>
            </a:r>
            <a:r>
              <a:rPr lang="uk-UA" sz="2800" dirty="0"/>
              <a:t>.</a:t>
            </a:r>
          </a:p>
          <a:p>
            <a:endParaRPr lang="uk-UA" dirty="0"/>
          </a:p>
        </p:txBody>
      </p:sp>
    </p:spTree>
    <p:extLst>
      <p:ext uri="{BB962C8B-B14F-4D97-AF65-F5344CB8AC3E}">
        <p14:creationId xmlns:p14="http://schemas.microsoft.com/office/powerpoint/2010/main" xmlns="" val="35273574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E33FF52-58BD-475F-BCC1-E5140197F40F}"/>
              </a:ext>
            </a:extLst>
          </p:cNvPr>
          <p:cNvSpPr>
            <a:spLocks noGrp="1"/>
          </p:cNvSpPr>
          <p:nvPr>
            <p:ph type="title"/>
          </p:nvPr>
        </p:nvSpPr>
        <p:spPr>
          <a:xfrm>
            <a:off x="104503" y="0"/>
            <a:ext cx="12087497" cy="1110343"/>
          </a:xfrm>
        </p:spPr>
        <p:txBody>
          <a:bodyPr/>
          <a:lstStyle/>
          <a:p>
            <a:pPr algn="ctr"/>
            <a:r>
              <a:rPr lang="uk-UA" i="1" dirty="0">
                <a:solidFill>
                  <a:schemeClr val="tx1"/>
                </a:solidFill>
              </a:rPr>
              <a:t>Невідкладна </a:t>
            </a:r>
            <a:r>
              <a:rPr lang="uk-UA" i="1" dirty="0" err="1">
                <a:solidFill>
                  <a:schemeClr val="tx1"/>
                </a:solidFill>
              </a:rPr>
              <a:t>догоспітальна</a:t>
            </a:r>
            <a:r>
              <a:rPr lang="uk-UA" i="1" dirty="0">
                <a:solidFill>
                  <a:schemeClr val="tx1"/>
                </a:solidFill>
              </a:rPr>
              <a:t> медична допомога при ранах серця</a:t>
            </a:r>
            <a:r>
              <a:rPr lang="uk-UA" dirty="0"/>
              <a:t/>
            </a:r>
            <a:br>
              <a:rPr lang="uk-UA" dirty="0"/>
            </a:br>
            <a:endParaRPr lang="uk-UA" dirty="0"/>
          </a:p>
        </p:txBody>
      </p:sp>
      <p:sp>
        <p:nvSpPr>
          <p:cNvPr id="3" name="Объект 2">
            <a:extLst>
              <a:ext uri="{FF2B5EF4-FFF2-40B4-BE49-F238E27FC236}">
                <a16:creationId xmlns:a16="http://schemas.microsoft.com/office/drawing/2014/main" xmlns="" id="{1B9918A2-CF22-49CA-A4CD-CA2AA383BF27}"/>
              </a:ext>
            </a:extLst>
          </p:cNvPr>
          <p:cNvSpPr>
            <a:spLocks noGrp="1"/>
          </p:cNvSpPr>
          <p:nvPr>
            <p:ph idx="1"/>
          </p:nvPr>
        </p:nvSpPr>
        <p:spPr>
          <a:xfrm>
            <a:off x="104503" y="1345474"/>
            <a:ext cx="11965577" cy="5512526"/>
          </a:xfrm>
        </p:spPr>
        <p:txBody>
          <a:bodyPr>
            <a:normAutofit/>
          </a:bodyPr>
          <a:lstStyle/>
          <a:p>
            <a:pPr marL="0" indent="0">
              <a:buNone/>
            </a:pPr>
            <a:r>
              <a:rPr lang="uk-UA" sz="2100" dirty="0"/>
              <a:t>Забезпечити венозний доступ шляхом катетеризації однієї або двох периферичних вен або центральної вени; негайний початок </a:t>
            </a:r>
            <a:r>
              <a:rPr lang="uk-UA" sz="2100" dirty="0" err="1"/>
              <a:t>інфузійної</a:t>
            </a:r>
            <a:r>
              <a:rPr lang="uk-UA" sz="2100" dirty="0"/>
              <a:t> терапії; накладення </a:t>
            </a:r>
            <a:r>
              <a:rPr lang="uk-UA" sz="2100" dirty="0" err="1"/>
              <a:t>оклюзійної</a:t>
            </a:r>
            <a:r>
              <a:rPr lang="uk-UA" sz="2100" dirty="0"/>
              <a:t> пов’язки на рану; перекладання на ноші і транспортування тільки після початку </a:t>
            </a:r>
            <a:r>
              <a:rPr lang="uk-UA" sz="2100" dirty="0" err="1"/>
              <a:t>інфузійної</a:t>
            </a:r>
            <a:r>
              <a:rPr lang="uk-UA" sz="2100" dirty="0"/>
              <a:t> терапії безпосередньо на місці події; виняток становить абсолютна неможливість надання допомоги на місці події (загроза для персоналу, кліматичні умови тощо); транспортування на ношах по сходах будівель - в положенні пацієнта головою вперед; під час транспортування доцільно </a:t>
            </a:r>
            <a:r>
              <a:rPr lang="uk-UA" sz="2800" b="1" dirty="0">
                <a:solidFill>
                  <a:srgbClr val="FF0000"/>
                </a:solidFill>
              </a:rPr>
              <a:t>розпочати </a:t>
            </a:r>
            <a:r>
              <a:rPr lang="uk-UA" sz="2800" b="1" dirty="0" err="1">
                <a:solidFill>
                  <a:srgbClr val="FF0000"/>
                </a:solidFill>
              </a:rPr>
              <a:t>інфузію</a:t>
            </a:r>
            <a:r>
              <a:rPr lang="uk-UA" sz="2800" b="1" dirty="0">
                <a:solidFill>
                  <a:srgbClr val="FF0000"/>
                </a:solidFill>
              </a:rPr>
              <a:t> розчину </a:t>
            </a:r>
            <a:r>
              <a:rPr lang="uk-UA" sz="2800" b="1" dirty="0" err="1">
                <a:solidFill>
                  <a:srgbClr val="FF0000"/>
                </a:solidFill>
              </a:rPr>
              <a:t>допаміну</a:t>
            </a:r>
            <a:r>
              <a:rPr lang="uk-UA" sz="2800" b="1" dirty="0">
                <a:solidFill>
                  <a:srgbClr val="FF0000"/>
                </a:solidFill>
              </a:rPr>
              <a:t> 200 мг в 400 мл 0,9 % розчину натрію хлориду</a:t>
            </a:r>
            <a:r>
              <a:rPr lang="uk-UA" dirty="0"/>
              <a:t> </a:t>
            </a:r>
            <a:r>
              <a:rPr lang="uk-UA" sz="2100" dirty="0"/>
              <a:t>(швидкість </a:t>
            </a:r>
            <a:r>
              <a:rPr lang="uk-UA" sz="2100" dirty="0" err="1"/>
              <a:t>інфузії</a:t>
            </a:r>
            <a:r>
              <a:rPr lang="uk-UA" sz="2100" dirty="0"/>
              <a:t> підвищують до появи пульсу в ліктьовому згині, систолічний АТ підвищують До 70 мм </a:t>
            </a:r>
            <a:r>
              <a:rPr lang="uk-UA" sz="2100" dirty="0" err="1"/>
              <a:t>рт</a:t>
            </a:r>
            <a:r>
              <a:rPr lang="uk-UA" sz="2100" dirty="0"/>
              <a:t>. ст.; збільшення систолічного артеріального тиску понад 80 мм </a:t>
            </a:r>
            <a:r>
              <a:rPr lang="uk-UA" sz="2100" dirty="0" err="1"/>
              <a:t>рт</a:t>
            </a:r>
            <a:r>
              <a:rPr lang="uk-UA" sz="2100" dirty="0"/>
              <a:t>. неприпустиме); негайний початок транспортування постраждалого у стаціонар (подальші лікувальні заходи проводять тільки в ході транспортування - при можливості - повідомляють стаціонар, у який </a:t>
            </a:r>
            <a:r>
              <a:rPr lang="uk-UA" sz="2100" dirty="0" err="1"/>
              <a:t>госпіталізовують</a:t>
            </a:r>
            <a:r>
              <a:rPr lang="uk-UA" sz="2100" dirty="0"/>
              <a:t> пацієнта); при неефективності зазначених лікувальних заходів терміново проводять пункцію і дренування перикарда широкою голкою або катетером При масивному надходженні крові з катетера проводять її </a:t>
            </a:r>
            <a:r>
              <a:rPr lang="uk-UA" sz="2100" dirty="0" err="1"/>
              <a:t>реінфузію</a:t>
            </a:r>
            <a:r>
              <a:rPr lang="uk-UA" sz="2100" dirty="0"/>
              <a:t>.</a:t>
            </a:r>
          </a:p>
          <a:p>
            <a:endParaRPr lang="uk-UA" dirty="0"/>
          </a:p>
        </p:txBody>
      </p:sp>
    </p:spTree>
    <p:extLst>
      <p:ext uri="{BB962C8B-B14F-4D97-AF65-F5344CB8AC3E}">
        <p14:creationId xmlns:p14="http://schemas.microsoft.com/office/powerpoint/2010/main" xmlns="" val="215344216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C18D7047-031B-4152-B972-9ACB55C1DE62}"/>
              </a:ext>
            </a:extLst>
          </p:cNvPr>
          <p:cNvSpPr/>
          <p:nvPr/>
        </p:nvSpPr>
        <p:spPr>
          <a:xfrm>
            <a:off x="-311332" y="0"/>
            <a:ext cx="6540137" cy="769441"/>
          </a:xfrm>
          <a:prstGeom prst="rect">
            <a:avLst/>
          </a:prstGeom>
        </p:spPr>
        <p:txBody>
          <a:bodyPr wrap="square">
            <a:spAutoFit/>
          </a:bodyPr>
          <a:lstStyle/>
          <a:p>
            <a:pPr indent="571500" algn="ctr">
              <a:spcAft>
                <a:spcPts val="0"/>
              </a:spcAft>
            </a:pPr>
            <a:r>
              <a:rPr lang="uk-UA" sz="2200" b="1" cap="all" dirty="0">
                <a:latin typeface="Times New Roman" panose="02020603050405020304" pitchFamily="18" charset="0"/>
                <a:ea typeface="Times New Roman" panose="02020603050405020304" pitchFamily="18" charset="0"/>
              </a:rPr>
              <a:t>Алгоритм відновлення прохідності дихальних шляхів</a:t>
            </a:r>
            <a:endParaRPr lang="uk-UA" sz="2200" dirty="0">
              <a:effectLst/>
              <a:latin typeface="Times New Roman" panose="02020603050405020304" pitchFamily="18" charset="0"/>
              <a:ea typeface="Times New Roman" panose="02020603050405020304" pitchFamily="18" charset="0"/>
            </a:endParaRPr>
          </a:p>
        </p:txBody>
      </p:sp>
      <p:pic>
        <p:nvPicPr>
          <p:cNvPr id="3" name="Рисунок 2">
            <a:extLst>
              <a:ext uri="{FF2B5EF4-FFF2-40B4-BE49-F238E27FC236}">
                <a16:creationId xmlns:a16="http://schemas.microsoft.com/office/drawing/2014/main" xmlns="" id="{96B0A940-7A92-42C5-B382-2015B69E846B}"/>
              </a:ext>
            </a:extLst>
          </p:cNvPr>
          <p:cNvPicPr>
            <a:picLocks noChangeAspect="1"/>
          </p:cNvPicPr>
          <p:nvPr/>
        </p:nvPicPr>
        <p:blipFill>
          <a:blip r:embed="rId3" cstate="print"/>
          <a:stretch>
            <a:fillRect/>
          </a:stretch>
        </p:blipFill>
        <p:spPr>
          <a:xfrm>
            <a:off x="0" y="769441"/>
            <a:ext cx="5917474" cy="6088559"/>
          </a:xfrm>
          <a:prstGeom prst="rect">
            <a:avLst/>
          </a:prstGeom>
        </p:spPr>
      </p:pic>
      <p:pic>
        <p:nvPicPr>
          <p:cNvPr id="5" name="Рисунок 4">
            <a:extLst>
              <a:ext uri="{FF2B5EF4-FFF2-40B4-BE49-F238E27FC236}">
                <a16:creationId xmlns:a16="http://schemas.microsoft.com/office/drawing/2014/main" xmlns="" id="{711F4527-554A-49E0-8D78-D29EF399ECFC}"/>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b="12956"/>
          <a:stretch/>
        </p:blipFill>
        <p:spPr>
          <a:xfrm>
            <a:off x="8435375" y="0"/>
            <a:ext cx="3790476" cy="3814354"/>
          </a:xfrm>
          <a:prstGeom prst="rect">
            <a:avLst/>
          </a:prstGeom>
        </p:spPr>
      </p:pic>
      <p:pic>
        <p:nvPicPr>
          <p:cNvPr id="7" name="Рисунок 6">
            <a:extLst>
              <a:ext uri="{FF2B5EF4-FFF2-40B4-BE49-F238E27FC236}">
                <a16:creationId xmlns:a16="http://schemas.microsoft.com/office/drawing/2014/main" xmlns="" id="{B0D1E6A2-2F6C-47F0-9D56-B56B0BFA9B39}"/>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35375" y="3814354"/>
            <a:ext cx="3790476" cy="3043646"/>
          </a:xfrm>
          <a:prstGeom prst="rect">
            <a:avLst/>
          </a:prstGeom>
        </p:spPr>
      </p:pic>
      <p:pic>
        <p:nvPicPr>
          <p:cNvPr id="9" name="Рисунок 8">
            <a:extLst>
              <a:ext uri="{FF2B5EF4-FFF2-40B4-BE49-F238E27FC236}">
                <a16:creationId xmlns:a16="http://schemas.microsoft.com/office/drawing/2014/main" xmlns="" id="{AEDE1ACD-EA3B-46B2-956A-BD89019B2656}"/>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rot="16200000">
            <a:off x="3747425" y="2170048"/>
            <a:ext cx="6858001" cy="2517901"/>
          </a:xfrm>
          <a:prstGeom prst="rect">
            <a:avLst/>
          </a:prstGeom>
        </p:spPr>
      </p:pic>
    </p:spTree>
    <p:extLst>
      <p:ext uri="{BB962C8B-B14F-4D97-AF65-F5344CB8AC3E}">
        <p14:creationId xmlns:p14="http://schemas.microsoft.com/office/powerpoint/2010/main" xmlns="" val="24694942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61E4A8C-1097-43D7-A72A-7015BCD381E9}"/>
              </a:ext>
            </a:extLst>
          </p:cNvPr>
          <p:cNvSpPr>
            <a:spLocks noGrp="1"/>
          </p:cNvSpPr>
          <p:nvPr>
            <p:ph type="title"/>
          </p:nvPr>
        </p:nvSpPr>
        <p:spPr>
          <a:xfrm>
            <a:off x="0" y="0"/>
            <a:ext cx="12191999" cy="966651"/>
          </a:xfrm>
        </p:spPr>
        <p:txBody>
          <a:bodyPr/>
          <a:lstStyle/>
          <a:p>
            <a:pPr algn="ctr"/>
            <a:r>
              <a:rPr lang="uk-UA" b="1" cap="all" dirty="0">
                <a:solidFill>
                  <a:schemeClr val="tx1"/>
                </a:solidFill>
              </a:rPr>
              <a:t>Введення </a:t>
            </a:r>
            <a:r>
              <a:rPr lang="uk-UA" b="1" cap="all" dirty="0" err="1">
                <a:solidFill>
                  <a:schemeClr val="tx1"/>
                </a:solidFill>
              </a:rPr>
              <a:t>ларингеальної</a:t>
            </a:r>
            <a:r>
              <a:rPr lang="uk-UA" b="1" cap="all" dirty="0">
                <a:solidFill>
                  <a:schemeClr val="tx1"/>
                </a:solidFill>
              </a:rPr>
              <a:t> маски</a:t>
            </a:r>
            <a:r>
              <a:rPr lang="uk-UA" dirty="0"/>
              <a:t/>
            </a:r>
            <a:br>
              <a:rPr lang="uk-UA" dirty="0"/>
            </a:br>
            <a:endParaRPr lang="uk-UA" dirty="0"/>
          </a:p>
        </p:txBody>
      </p:sp>
      <p:sp>
        <p:nvSpPr>
          <p:cNvPr id="3" name="Объект 2">
            <a:extLst>
              <a:ext uri="{FF2B5EF4-FFF2-40B4-BE49-F238E27FC236}">
                <a16:creationId xmlns:a16="http://schemas.microsoft.com/office/drawing/2014/main" xmlns="" id="{5C73F394-3023-472B-BBB1-A9E488828161}"/>
              </a:ext>
            </a:extLst>
          </p:cNvPr>
          <p:cNvSpPr>
            <a:spLocks noGrp="1"/>
          </p:cNvSpPr>
          <p:nvPr>
            <p:ph sz="half" idx="1"/>
          </p:nvPr>
        </p:nvSpPr>
        <p:spPr>
          <a:xfrm>
            <a:off x="0" y="822960"/>
            <a:ext cx="5499651" cy="6035039"/>
          </a:xfrm>
        </p:spPr>
        <p:txBody>
          <a:bodyPr/>
          <a:lstStyle/>
          <a:p>
            <a:pPr marL="0" indent="0">
              <a:buNone/>
            </a:pPr>
            <a:r>
              <a:rPr lang="uk-UA" sz="2400" b="1" u="sng" dirty="0"/>
              <a:t>ПОКАЗАННЯ:</a:t>
            </a:r>
          </a:p>
          <a:p>
            <a:pPr lvl="0"/>
            <a:r>
              <a:rPr lang="ru-RU" sz="2400" dirty="0" err="1"/>
              <a:t>необхідність</a:t>
            </a:r>
            <a:r>
              <a:rPr lang="ru-RU" sz="2400" dirty="0"/>
              <a:t> </a:t>
            </a:r>
            <a:r>
              <a:rPr lang="ru-RU" sz="2400" dirty="0" err="1"/>
              <a:t>проводити</a:t>
            </a:r>
            <a:r>
              <a:rPr lang="ru-RU" sz="2400" dirty="0"/>
              <a:t> </a:t>
            </a:r>
            <a:r>
              <a:rPr lang="ru-RU" sz="2400" dirty="0" err="1"/>
              <a:t>допоміжну</a:t>
            </a:r>
            <a:r>
              <a:rPr lang="ru-RU" sz="2400" dirty="0"/>
              <a:t> </a:t>
            </a:r>
            <a:r>
              <a:rPr lang="ru-RU" sz="2400" dirty="0" err="1"/>
              <a:t>вентиляцію</a:t>
            </a:r>
            <a:r>
              <a:rPr lang="ru-RU" sz="2400" dirty="0"/>
              <a:t> у </a:t>
            </a:r>
            <a:r>
              <a:rPr lang="ru-RU" sz="2400" dirty="0" err="1"/>
              <a:t>постраждалих</a:t>
            </a:r>
            <a:r>
              <a:rPr lang="ru-RU" sz="2400" dirty="0"/>
              <a:t> без </a:t>
            </a:r>
            <a:r>
              <a:rPr lang="ru-RU" sz="2400" dirty="0" err="1"/>
              <a:t>свідомості</a:t>
            </a:r>
            <a:r>
              <a:rPr lang="ru-RU" sz="2400" dirty="0"/>
              <a:t>;</a:t>
            </a:r>
            <a:endParaRPr lang="uk-UA" sz="2400" dirty="0"/>
          </a:p>
          <a:p>
            <a:r>
              <a:rPr lang="ru-RU" sz="2400" dirty="0" err="1"/>
              <a:t>альтернативний</a:t>
            </a:r>
            <a:r>
              <a:rPr lang="ru-RU" sz="2400" dirty="0"/>
              <a:t> метод </a:t>
            </a:r>
            <a:r>
              <a:rPr lang="ru-RU" sz="2400" dirty="0" err="1"/>
              <a:t>інтубації</a:t>
            </a:r>
            <a:r>
              <a:rPr lang="ru-RU" sz="2400" dirty="0"/>
              <a:t> </a:t>
            </a:r>
            <a:r>
              <a:rPr lang="ru-RU" sz="2400" dirty="0" err="1"/>
              <a:t>трахеї</a:t>
            </a:r>
            <a:r>
              <a:rPr lang="ru-RU" sz="2400" dirty="0"/>
              <a:t>.</a:t>
            </a:r>
            <a:endParaRPr lang="uk-UA" sz="2400" dirty="0"/>
          </a:p>
          <a:p>
            <a:pPr marL="0" indent="0">
              <a:buNone/>
            </a:pPr>
            <a:r>
              <a:rPr lang="uk-UA" sz="2400" b="1" u="sng" dirty="0"/>
              <a:t>ПРОТИПОКАЗАННЯ:</a:t>
            </a:r>
          </a:p>
          <a:p>
            <a:pPr lvl="0"/>
            <a:r>
              <a:rPr lang="en-US" sz="2400" dirty="0" err="1"/>
              <a:t>наявність</a:t>
            </a:r>
            <a:r>
              <a:rPr lang="en-US" sz="2400" dirty="0"/>
              <a:t> </a:t>
            </a:r>
            <a:r>
              <a:rPr lang="en-US" sz="2400" dirty="0" err="1"/>
              <a:t>блювотного</a:t>
            </a:r>
            <a:r>
              <a:rPr lang="en-US" sz="2400" dirty="0"/>
              <a:t> </a:t>
            </a:r>
            <a:r>
              <a:rPr lang="en-US" sz="2400" dirty="0" err="1"/>
              <a:t>рефлексу</a:t>
            </a:r>
            <a:r>
              <a:rPr lang="en-US" sz="2400" dirty="0"/>
              <a:t>;</a:t>
            </a:r>
            <a:endParaRPr lang="uk-UA" sz="2400" dirty="0"/>
          </a:p>
          <a:p>
            <a:pPr lvl="0"/>
            <a:r>
              <a:rPr lang="ru-RU" sz="2400" dirty="0" err="1"/>
              <a:t>обструкція</a:t>
            </a:r>
            <a:r>
              <a:rPr lang="ru-RU" sz="2400" dirty="0"/>
              <a:t> </a:t>
            </a:r>
            <a:r>
              <a:rPr lang="ru-RU" sz="2400" dirty="0" err="1"/>
              <a:t>дихальних</a:t>
            </a:r>
            <a:r>
              <a:rPr lang="ru-RU" sz="2400" dirty="0"/>
              <a:t> </a:t>
            </a:r>
            <a:r>
              <a:rPr lang="ru-RU" sz="2400" dirty="0" err="1"/>
              <a:t>шляхів</a:t>
            </a:r>
            <a:r>
              <a:rPr lang="ru-RU" sz="2400" dirty="0"/>
              <a:t> </a:t>
            </a:r>
            <a:r>
              <a:rPr lang="ru-RU" sz="2400" dirty="0" err="1"/>
              <a:t>стороннім</a:t>
            </a:r>
            <a:r>
              <a:rPr lang="ru-RU" sz="2400" dirty="0"/>
              <a:t> </a:t>
            </a:r>
            <a:r>
              <a:rPr lang="ru-RU" sz="2400" dirty="0" err="1"/>
              <a:t>тілом</a:t>
            </a:r>
            <a:r>
              <a:rPr lang="ru-RU" sz="2400" dirty="0"/>
              <a:t>;</a:t>
            </a:r>
            <a:endParaRPr lang="uk-UA" sz="2400" dirty="0"/>
          </a:p>
          <a:p>
            <a:pPr lvl="0"/>
            <a:r>
              <a:rPr lang="en-US" sz="2400" dirty="0" err="1"/>
              <a:t>ларингоспазм</a:t>
            </a:r>
            <a:r>
              <a:rPr lang="en-US" sz="2400" dirty="0"/>
              <a:t>;</a:t>
            </a:r>
            <a:endParaRPr lang="uk-UA" sz="2400" dirty="0"/>
          </a:p>
          <a:p>
            <a:pPr lvl="0"/>
            <a:r>
              <a:rPr lang="en-US" sz="2400" dirty="0" err="1"/>
              <a:t>набряк</a:t>
            </a:r>
            <a:r>
              <a:rPr lang="en-US" sz="2400" dirty="0"/>
              <a:t> </a:t>
            </a:r>
            <a:r>
              <a:rPr lang="en-US" sz="2400" dirty="0" err="1"/>
              <a:t>слизової</a:t>
            </a:r>
            <a:r>
              <a:rPr lang="en-US" sz="2400" dirty="0"/>
              <a:t> </a:t>
            </a:r>
            <a:r>
              <a:rPr lang="en-US" sz="2400" dirty="0" err="1"/>
              <a:t>ротоглотки</a:t>
            </a:r>
            <a:r>
              <a:rPr lang="en-US" sz="2400" dirty="0"/>
              <a:t>.</a:t>
            </a:r>
            <a:endParaRPr lang="uk-UA" sz="2400" dirty="0"/>
          </a:p>
          <a:p>
            <a:endParaRPr lang="uk-UA" dirty="0"/>
          </a:p>
        </p:txBody>
      </p:sp>
      <p:sp>
        <p:nvSpPr>
          <p:cNvPr id="4" name="Объект 3">
            <a:extLst>
              <a:ext uri="{FF2B5EF4-FFF2-40B4-BE49-F238E27FC236}">
                <a16:creationId xmlns:a16="http://schemas.microsoft.com/office/drawing/2014/main" xmlns="" id="{268EC085-4CB2-49BF-8B95-2BD9455C561D}"/>
              </a:ext>
            </a:extLst>
          </p:cNvPr>
          <p:cNvSpPr>
            <a:spLocks noGrp="1"/>
          </p:cNvSpPr>
          <p:nvPr>
            <p:ph sz="half" idx="2"/>
          </p:nvPr>
        </p:nvSpPr>
        <p:spPr>
          <a:xfrm>
            <a:off x="5654493" y="822960"/>
            <a:ext cx="5684067" cy="6035039"/>
          </a:xfrm>
        </p:spPr>
        <p:txBody>
          <a:bodyPr/>
          <a:lstStyle/>
          <a:p>
            <a:pPr marL="0" indent="0">
              <a:buNone/>
            </a:pPr>
            <a:r>
              <a:rPr lang="uk-UA" sz="2400" b="1" u="sng" dirty="0"/>
              <a:t>УСКЛАДНЕННЯ:</a:t>
            </a:r>
          </a:p>
          <a:p>
            <a:pPr lvl="0"/>
            <a:r>
              <a:rPr lang="en-US" sz="2400" dirty="0" err="1"/>
              <a:t>блювота</a:t>
            </a:r>
            <a:r>
              <a:rPr lang="en-US" sz="2400" dirty="0"/>
              <a:t>;</a:t>
            </a:r>
            <a:endParaRPr lang="uk-UA" sz="2400" dirty="0"/>
          </a:p>
          <a:p>
            <a:r>
              <a:rPr lang="en-US" sz="2400" dirty="0" err="1"/>
              <a:t>аспірація</a:t>
            </a:r>
            <a:r>
              <a:rPr lang="en-US" sz="2400" dirty="0"/>
              <a:t>;</a:t>
            </a:r>
            <a:endParaRPr lang="uk-UA" sz="2400" dirty="0"/>
          </a:p>
          <a:p>
            <a:r>
              <a:rPr lang="en-US" sz="2400" dirty="0" err="1"/>
              <a:t>ларингоспазм</a:t>
            </a:r>
            <a:r>
              <a:rPr lang="en-US" sz="2400" dirty="0"/>
              <a:t>.</a:t>
            </a:r>
            <a:endParaRPr lang="uk-UA" sz="2400" dirty="0"/>
          </a:p>
          <a:p>
            <a:pPr marL="0" indent="0">
              <a:buNone/>
            </a:pPr>
            <a:r>
              <a:rPr lang="uk-UA" sz="2400" b="1" u="sng" dirty="0"/>
              <a:t>НЕОБХІДНЕ ОБЛАДНАННЯ:</a:t>
            </a:r>
          </a:p>
          <a:p>
            <a:r>
              <a:rPr lang="en-US" sz="2400" dirty="0" err="1"/>
              <a:t>ларингеальна</a:t>
            </a:r>
            <a:r>
              <a:rPr lang="en-US" sz="2400" dirty="0"/>
              <a:t> </a:t>
            </a:r>
            <a:r>
              <a:rPr lang="en-US" sz="2400" dirty="0" err="1"/>
              <a:t>маска</a:t>
            </a:r>
            <a:r>
              <a:rPr lang="en-US" sz="2400" dirty="0"/>
              <a:t>;</a:t>
            </a:r>
            <a:endParaRPr lang="uk-UA" sz="2400" dirty="0"/>
          </a:p>
          <a:p>
            <a:pPr lvl="0"/>
            <a:r>
              <a:rPr lang="en-US" sz="2400" dirty="0" err="1"/>
              <a:t>шприц</a:t>
            </a:r>
            <a:r>
              <a:rPr lang="en-US" sz="2400" dirty="0"/>
              <a:t>;</a:t>
            </a:r>
            <a:endParaRPr lang="uk-UA" sz="2400" dirty="0"/>
          </a:p>
          <a:p>
            <a:pPr lvl="0"/>
            <a:r>
              <a:rPr lang="en-US" sz="2400" dirty="0" err="1"/>
              <a:t>відсмоктувач</a:t>
            </a:r>
            <a:r>
              <a:rPr lang="en-US" sz="2400" dirty="0"/>
              <a:t>;</a:t>
            </a:r>
            <a:endParaRPr lang="uk-UA" sz="2400" dirty="0"/>
          </a:p>
          <a:p>
            <a:r>
              <a:rPr lang="en-US" sz="2400" dirty="0" err="1"/>
              <a:t>любрикант</a:t>
            </a:r>
            <a:r>
              <a:rPr lang="en-US" sz="2400" dirty="0"/>
              <a:t> </a:t>
            </a:r>
            <a:r>
              <a:rPr lang="en-US" sz="2400" dirty="0" err="1"/>
              <a:t>на</a:t>
            </a:r>
            <a:r>
              <a:rPr lang="en-US" sz="2400" dirty="0"/>
              <a:t> </a:t>
            </a:r>
            <a:r>
              <a:rPr lang="en-US" sz="2400" dirty="0" err="1"/>
              <a:t>водній</a:t>
            </a:r>
            <a:r>
              <a:rPr lang="en-US" sz="2400" dirty="0"/>
              <a:t> </a:t>
            </a:r>
            <a:r>
              <a:rPr lang="en-US" sz="2400" dirty="0" err="1"/>
              <a:t>основі</a:t>
            </a:r>
            <a:r>
              <a:rPr lang="en-US" sz="2400" dirty="0"/>
              <a:t>.</a:t>
            </a:r>
            <a:endParaRPr lang="uk-UA" sz="2400" dirty="0"/>
          </a:p>
          <a:p>
            <a:endParaRPr lang="uk-UA" dirty="0"/>
          </a:p>
        </p:txBody>
      </p:sp>
    </p:spTree>
    <p:extLst>
      <p:ext uri="{BB962C8B-B14F-4D97-AF65-F5344CB8AC3E}">
        <p14:creationId xmlns:p14="http://schemas.microsoft.com/office/powerpoint/2010/main" xmlns="" val="6850284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3AE20C7-2EFB-4065-A493-627125CB9985}"/>
              </a:ext>
            </a:extLst>
          </p:cNvPr>
          <p:cNvSpPr>
            <a:spLocks noGrp="1"/>
          </p:cNvSpPr>
          <p:nvPr>
            <p:ph type="title"/>
          </p:nvPr>
        </p:nvSpPr>
        <p:spPr>
          <a:xfrm>
            <a:off x="117566" y="0"/>
            <a:ext cx="11848011" cy="783771"/>
          </a:xfrm>
        </p:spPr>
        <p:txBody>
          <a:bodyPr/>
          <a:lstStyle/>
          <a:p>
            <a:pPr algn="ctr"/>
            <a:r>
              <a:rPr lang="uk-UA" b="1" dirty="0">
                <a:solidFill>
                  <a:schemeClr val="tx1"/>
                </a:solidFill>
              </a:rPr>
              <a:t>Техніка виконання</a:t>
            </a:r>
            <a:r>
              <a:rPr lang="uk-UA" dirty="0"/>
              <a:t/>
            </a:r>
            <a:br>
              <a:rPr lang="uk-UA" dirty="0"/>
            </a:br>
            <a:endParaRPr lang="uk-UA" dirty="0"/>
          </a:p>
        </p:txBody>
      </p:sp>
      <p:sp>
        <p:nvSpPr>
          <p:cNvPr id="3" name="Текст 2">
            <a:extLst>
              <a:ext uri="{FF2B5EF4-FFF2-40B4-BE49-F238E27FC236}">
                <a16:creationId xmlns:a16="http://schemas.microsoft.com/office/drawing/2014/main" xmlns="" id="{32A0B7E3-8226-43F7-AB6D-B0E20B6ADC5F}"/>
              </a:ext>
            </a:extLst>
          </p:cNvPr>
          <p:cNvSpPr>
            <a:spLocks noGrp="1"/>
          </p:cNvSpPr>
          <p:nvPr>
            <p:ph type="body" idx="1"/>
          </p:nvPr>
        </p:nvSpPr>
        <p:spPr>
          <a:xfrm>
            <a:off x="1" y="548641"/>
            <a:ext cx="4872446" cy="1932622"/>
          </a:xfrm>
        </p:spPr>
        <p:txBody>
          <a:bodyPr/>
          <a:lstStyle/>
          <a:p>
            <a:r>
              <a:rPr lang="uk-UA" sz="1800" b="1" dirty="0">
                <a:solidFill>
                  <a:schemeClr val="tx1"/>
                </a:solidFill>
              </a:rPr>
              <a:t>Крок </a:t>
            </a:r>
            <a:r>
              <a:rPr lang="uk-UA" sz="1800" dirty="0">
                <a:solidFill>
                  <a:schemeClr val="tx1"/>
                </a:solidFill>
              </a:rPr>
              <a:t>1 (</a:t>
            </a:r>
            <a:r>
              <a:rPr lang="uk-UA" sz="1800" dirty="0" err="1">
                <a:solidFill>
                  <a:schemeClr val="tx1"/>
                </a:solidFill>
              </a:rPr>
              <a:t>мал</a:t>
            </a:r>
            <a:r>
              <a:rPr lang="uk-UA" sz="1800" dirty="0">
                <a:solidFill>
                  <a:schemeClr val="tx1"/>
                </a:solidFill>
              </a:rPr>
              <a:t>. 1). </a:t>
            </a:r>
            <a:r>
              <a:rPr lang="ru-RU" sz="1800" dirty="0" err="1">
                <a:solidFill>
                  <a:schemeClr val="tx1"/>
                </a:solidFill>
              </a:rPr>
              <a:t>Підберіть</a:t>
            </a:r>
            <a:r>
              <a:rPr lang="ru-RU" sz="1800" dirty="0">
                <a:solidFill>
                  <a:schemeClr val="tx1"/>
                </a:solidFill>
              </a:rPr>
              <a:t> </a:t>
            </a:r>
            <a:r>
              <a:rPr lang="ru-RU" sz="1800" dirty="0" err="1">
                <a:solidFill>
                  <a:schemeClr val="tx1"/>
                </a:solidFill>
              </a:rPr>
              <a:t>правильний</a:t>
            </a:r>
            <a:r>
              <a:rPr lang="ru-RU" sz="1800" dirty="0">
                <a:solidFill>
                  <a:schemeClr val="tx1"/>
                </a:solidFill>
              </a:rPr>
              <a:t> </a:t>
            </a:r>
            <a:r>
              <a:rPr lang="ru-RU" sz="1800" dirty="0" err="1">
                <a:solidFill>
                  <a:schemeClr val="tx1"/>
                </a:solidFill>
              </a:rPr>
              <a:t>розмір</a:t>
            </a:r>
            <a:r>
              <a:rPr lang="ru-RU" sz="1800" dirty="0">
                <a:solidFill>
                  <a:schemeClr val="tx1"/>
                </a:solidFill>
              </a:rPr>
              <a:t> маски. </a:t>
            </a:r>
            <a:r>
              <a:rPr lang="ru-RU" sz="1800" dirty="0" err="1">
                <a:solidFill>
                  <a:schemeClr val="tx1"/>
                </a:solidFill>
              </a:rPr>
              <a:t>Видаліть</a:t>
            </a:r>
            <a:r>
              <a:rPr lang="ru-RU" sz="1800" dirty="0">
                <a:solidFill>
                  <a:schemeClr val="tx1"/>
                </a:solidFill>
              </a:rPr>
              <a:t> </a:t>
            </a:r>
            <a:r>
              <a:rPr lang="ru-RU" sz="1800" dirty="0" err="1">
                <a:solidFill>
                  <a:schemeClr val="tx1"/>
                </a:solidFill>
              </a:rPr>
              <a:t>повністю</a:t>
            </a:r>
            <a:r>
              <a:rPr lang="ru-RU" sz="1800" dirty="0">
                <a:solidFill>
                  <a:schemeClr val="tx1"/>
                </a:solidFill>
              </a:rPr>
              <a:t> </a:t>
            </a:r>
            <a:r>
              <a:rPr lang="ru-RU" sz="1800" dirty="0" err="1">
                <a:solidFill>
                  <a:schemeClr val="tx1"/>
                </a:solidFill>
              </a:rPr>
              <a:t>повітря</a:t>
            </a:r>
            <a:r>
              <a:rPr lang="ru-RU" sz="1800" dirty="0">
                <a:solidFill>
                  <a:schemeClr val="tx1"/>
                </a:solidFill>
              </a:rPr>
              <a:t> з манжетки - </a:t>
            </a:r>
            <a:r>
              <a:rPr lang="ru-RU" sz="1800" dirty="0" err="1">
                <a:solidFill>
                  <a:schemeClr val="tx1"/>
                </a:solidFill>
              </a:rPr>
              <a:t>використовуйте</a:t>
            </a:r>
            <a:r>
              <a:rPr lang="ru-RU" sz="1800" dirty="0">
                <a:solidFill>
                  <a:schemeClr val="tx1"/>
                </a:solidFill>
              </a:rPr>
              <a:t> </a:t>
            </a:r>
            <a:r>
              <a:rPr lang="ru-RU" sz="1800" dirty="0" err="1">
                <a:solidFill>
                  <a:schemeClr val="tx1"/>
                </a:solidFill>
              </a:rPr>
              <a:t>прямий</a:t>
            </a:r>
            <a:r>
              <a:rPr lang="ru-RU" sz="1800" dirty="0">
                <a:solidFill>
                  <a:schemeClr val="tx1"/>
                </a:solidFill>
              </a:rPr>
              <a:t> </a:t>
            </a:r>
            <a:r>
              <a:rPr lang="ru-RU" sz="1800" dirty="0" err="1">
                <a:solidFill>
                  <a:schemeClr val="tx1"/>
                </a:solidFill>
              </a:rPr>
              <a:t>тиск</a:t>
            </a:r>
            <a:r>
              <a:rPr lang="ru-RU" sz="1800" dirty="0">
                <a:solidFill>
                  <a:schemeClr val="tx1"/>
                </a:solidFill>
              </a:rPr>
              <a:t> та </a:t>
            </a:r>
            <a:r>
              <a:rPr lang="ru-RU" sz="1800" dirty="0" err="1">
                <a:solidFill>
                  <a:schemeClr val="tx1"/>
                </a:solidFill>
              </a:rPr>
              <a:t>відсмоктування</a:t>
            </a:r>
            <a:r>
              <a:rPr lang="ru-RU" sz="1800" dirty="0">
                <a:solidFill>
                  <a:schemeClr val="tx1"/>
                </a:solidFill>
              </a:rPr>
              <a:t> за </a:t>
            </a:r>
            <a:r>
              <a:rPr lang="ru-RU" sz="1800" dirty="0" err="1">
                <a:solidFill>
                  <a:schemeClr val="tx1"/>
                </a:solidFill>
              </a:rPr>
              <a:t>допомогою</a:t>
            </a:r>
            <a:r>
              <a:rPr lang="ru-RU" sz="1800" dirty="0">
                <a:solidFill>
                  <a:schemeClr val="tx1"/>
                </a:solidFill>
              </a:rPr>
              <a:t> шприца. </a:t>
            </a:r>
            <a:r>
              <a:rPr lang="ru-RU" sz="1800" dirty="0" err="1">
                <a:solidFill>
                  <a:schemeClr val="tx1"/>
                </a:solidFill>
              </a:rPr>
              <a:t>Нанесіть</a:t>
            </a:r>
            <a:r>
              <a:rPr lang="ru-RU" sz="1800" dirty="0">
                <a:solidFill>
                  <a:schemeClr val="tx1"/>
                </a:solidFill>
              </a:rPr>
              <a:t> на манжетку гель</a:t>
            </a:r>
            <a:r>
              <a:rPr lang="ru-RU" sz="1600" dirty="0">
                <a:solidFill>
                  <a:schemeClr val="tx1"/>
                </a:solidFill>
              </a:rPr>
              <a:t>.</a:t>
            </a:r>
            <a:endParaRPr lang="uk-UA" sz="1600" dirty="0">
              <a:solidFill>
                <a:schemeClr val="tx1"/>
              </a:solidFill>
            </a:endParaRPr>
          </a:p>
          <a:p>
            <a:endParaRPr lang="uk-UA" dirty="0"/>
          </a:p>
        </p:txBody>
      </p:sp>
      <p:pic>
        <p:nvPicPr>
          <p:cNvPr id="7" name="Объект 6">
            <a:extLst>
              <a:ext uri="{FF2B5EF4-FFF2-40B4-BE49-F238E27FC236}">
                <a16:creationId xmlns:a16="http://schemas.microsoft.com/office/drawing/2014/main" xmlns="" id="{9FC28B6A-7875-4193-A93C-5BC64AA9E400}"/>
              </a:ext>
            </a:extLst>
          </p:cNvPr>
          <p:cNvPicPr>
            <a:picLocks noGrp="1" noChangeAspect="1"/>
          </p:cNvPicPr>
          <p:nvPr>
            <p:ph sz="half" idx="2"/>
          </p:nvPr>
        </p:nvPicPr>
        <p:blipFill>
          <a:blip r:embed="rId2" cstate="print"/>
          <a:stretch>
            <a:fillRect/>
          </a:stretch>
        </p:blipFill>
        <p:spPr>
          <a:xfrm>
            <a:off x="0" y="2481261"/>
            <a:ext cx="5081451" cy="3828097"/>
          </a:xfrm>
          <a:prstGeom prst="rect">
            <a:avLst/>
          </a:prstGeom>
        </p:spPr>
      </p:pic>
      <p:sp>
        <p:nvSpPr>
          <p:cNvPr id="5" name="Текст 4">
            <a:extLst>
              <a:ext uri="{FF2B5EF4-FFF2-40B4-BE49-F238E27FC236}">
                <a16:creationId xmlns:a16="http://schemas.microsoft.com/office/drawing/2014/main" xmlns="" id="{36DE2EF9-9174-436B-9C56-44F95EBD409F}"/>
              </a:ext>
            </a:extLst>
          </p:cNvPr>
          <p:cNvSpPr>
            <a:spLocks noGrp="1"/>
          </p:cNvSpPr>
          <p:nvPr>
            <p:ph type="body" sz="quarter" idx="3"/>
          </p:nvPr>
        </p:nvSpPr>
        <p:spPr>
          <a:xfrm>
            <a:off x="5081451" y="640081"/>
            <a:ext cx="7110550" cy="1841182"/>
          </a:xfrm>
        </p:spPr>
        <p:txBody>
          <a:bodyPr/>
          <a:lstStyle/>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endParaRPr lang="uk-UA" sz="1600" b="1" dirty="0">
              <a:solidFill>
                <a:schemeClr val="tx1"/>
              </a:solidFill>
            </a:endParaRPr>
          </a:p>
          <a:p>
            <a:r>
              <a:rPr lang="uk-UA" sz="1500" b="1" dirty="0">
                <a:solidFill>
                  <a:schemeClr val="tx1"/>
                </a:solidFill>
              </a:rPr>
              <a:t>Крок 2 </a:t>
            </a:r>
            <a:r>
              <a:rPr lang="uk-UA" sz="1500" dirty="0">
                <a:solidFill>
                  <a:schemeClr val="tx1"/>
                </a:solidFill>
              </a:rPr>
              <a:t>(</a:t>
            </a:r>
            <a:r>
              <a:rPr lang="uk-UA" sz="1500" dirty="0" err="1">
                <a:solidFill>
                  <a:schemeClr val="tx1"/>
                </a:solidFill>
              </a:rPr>
              <a:t>мал</a:t>
            </a:r>
            <a:r>
              <a:rPr lang="uk-UA" sz="1500" dirty="0">
                <a:solidFill>
                  <a:schemeClr val="tx1"/>
                </a:solidFill>
              </a:rPr>
              <a:t>. 2, 3). </a:t>
            </a:r>
            <a:r>
              <a:rPr lang="ru-RU" sz="1500" dirty="0">
                <a:solidFill>
                  <a:schemeClr val="tx1"/>
                </a:solidFill>
              </a:rPr>
              <a:t>Основною рукою </a:t>
            </a:r>
            <a:r>
              <a:rPr lang="ru-RU" sz="1500" dirty="0" err="1">
                <a:solidFill>
                  <a:schemeClr val="tx1"/>
                </a:solidFill>
              </a:rPr>
              <a:t>візьміть</a:t>
            </a:r>
            <a:r>
              <a:rPr lang="ru-RU" sz="1500" dirty="0">
                <a:solidFill>
                  <a:schemeClr val="tx1"/>
                </a:solidFill>
              </a:rPr>
              <a:t> </a:t>
            </a:r>
            <a:r>
              <a:rPr lang="ru-RU" sz="1500" dirty="0" err="1">
                <a:solidFill>
                  <a:schemeClr val="tx1"/>
                </a:solidFill>
              </a:rPr>
              <a:t>ларингеальну</a:t>
            </a:r>
            <a:r>
              <a:rPr lang="ru-RU" sz="1500" dirty="0">
                <a:solidFill>
                  <a:schemeClr val="tx1"/>
                </a:solidFill>
              </a:rPr>
              <a:t> маску в </a:t>
            </a:r>
            <a:r>
              <a:rPr lang="ru-RU" sz="1500" dirty="0" err="1">
                <a:solidFill>
                  <a:schemeClr val="tx1"/>
                </a:solidFill>
              </a:rPr>
              <a:t>місці</a:t>
            </a:r>
            <a:r>
              <a:rPr lang="ru-RU" sz="1500" dirty="0">
                <a:solidFill>
                  <a:schemeClr val="tx1"/>
                </a:solidFill>
              </a:rPr>
              <a:t> переходу трубки в маску </a:t>
            </a:r>
            <a:r>
              <a:rPr lang="ru-RU" sz="1500" dirty="0" err="1">
                <a:solidFill>
                  <a:schemeClr val="tx1"/>
                </a:solidFill>
              </a:rPr>
              <a:t>вказівним</a:t>
            </a:r>
            <a:r>
              <a:rPr lang="ru-RU" sz="1500" dirty="0">
                <a:solidFill>
                  <a:schemeClr val="tx1"/>
                </a:solidFill>
              </a:rPr>
              <a:t> та великим </a:t>
            </a:r>
            <a:r>
              <a:rPr lang="ru-RU" sz="1500" dirty="0" err="1">
                <a:solidFill>
                  <a:schemeClr val="tx1"/>
                </a:solidFill>
              </a:rPr>
              <a:t>пальцями</a:t>
            </a:r>
            <a:r>
              <a:rPr lang="ru-RU" sz="1500" dirty="0">
                <a:solidFill>
                  <a:schemeClr val="tx1"/>
                </a:solidFill>
              </a:rPr>
              <a:t>, як </a:t>
            </a:r>
            <a:r>
              <a:rPr lang="ru-RU" sz="1500" dirty="0" err="1">
                <a:solidFill>
                  <a:schemeClr val="tx1"/>
                </a:solidFill>
              </a:rPr>
              <a:t>олівець</a:t>
            </a:r>
            <a:r>
              <a:rPr lang="ru-RU" sz="1500" dirty="0">
                <a:solidFill>
                  <a:schemeClr val="tx1"/>
                </a:solidFill>
              </a:rPr>
              <a:t>. </a:t>
            </a:r>
            <a:r>
              <a:rPr lang="ru-RU" sz="1500" dirty="0" err="1">
                <a:solidFill>
                  <a:schemeClr val="tx1"/>
                </a:solidFill>
              </a:rPr>
              <a:t>Відкрийте</a:t>
            </a:r>
            <a:r>
              <a:rPr lang="ru-RU" sz="1500" dirty="0">
                <a:solidFill>
                  <a:schemeClr val="tx1"/>
                </a:solidFill>
              </a:rPr>
              <a:t> рот </a:t>
            </a:r>
            <a:r>
              <a:rPr lang="ru-RU" sz="1500" dirty="0" err="1">
                <a:solidFill>
                  <a:schemeClr val="tx1"/>
                </a:solidFill>
              </a:rPr>
              <a:t>постраждалого</a:t>
            </a:r>
            <a:r>
              <a:rPr lang="ru-RU" sz="1500" dirty="0">
                <a:solidFill>
                  <a:schemeClr val="tx1"/>
                </a:solidFill>
              </a:rPr>
              <a:t>. </a:t>
            </a:r>
            <a:r>
              <a:rPr lang="ru-RU" sz="1500" dirty="0" err="1">
                <a:solidFill>
                  <a:schemeClr val="tx1"/>
                </a:solidFill>
              </a:rPr>
              <a:t>Притисніть</a:t>
            </a:r>
            <a:r>
              <a:rPr lang="ru-RU" sz="1500" dirty="0">
                <a:solidFill>
                  <a:schemeClr val="tx1"/>
                </a:solidFill>
              </a:rPr>
              <a:t> </a:t>
            </a:r>
            <a:r>
              <a:rPr lang="ru-RU" sz="1500" dirty="0" err="1">
                <a:solidFill>
                  <a:schemeClr val="tx1"/>
                </a:solidFill>
              </a:rPr>
              <a:t>кінець</a:t>
            </a:r>
            <a:r>
              <a:rPr lang="ru-RU" sz="1500" dirty="0">
                <a:solidFill>
                  <a:schemeClr val="tx1"/>
                </a:solidFill>
              </a:rPr>
              <a:t> </a:t>
            </a:r>
            <a:r>
              <a:rPr lang="ru-RU" sz="1500" dirty="0" err="1">
                <a:solidFill>
                  <a:schemeClr val="tx1"/>
                </a:solidFill>
              </a:rPr>
              <a:t>ларингеальної</a:t>
            </a:r>
            <a:r>
              <a:rPr lang="ru-RU" sz="1500" dirty="0">
                <a:solidFill>
                  <a:schemeClr val="tx1"/>
                </a:solidFill>
              </a:rPr>
              <a:t> маски до твердого </a:t>
            </a:r>
            <a:r>
              <a:rPr lang="ru-RU" sz="1500" dirty="0" err="1">
                <a:solidFill>
                  <a:schemeClr val="tx1"/>
                </a:solidFill>
              </a:rPr>
              <a:t>піднебіння</a:t>
            </a:r>
            <a:r>
              <a:rPr lang="ru-RU" sz="1500" dirty="0">
                <a:solidFill>
                  <a:schemeClr val="tx1"/>
                </a:solidFill>
              </a:rPr>
              <a:t> та, </a:t>
            </a:r>
            <a:r>
              <a:rPr lang="ru-RU" sz="1500" dirty="0" err="1">
                <a:solidFill>
                  <a:schemeClr val="tx1"/>
                </a:solidFill>
              </a:rPr>
              <a:t>направляючи</a:t>
            </a:r>
            <a:r>
              <a:rPr lang="ru-RU" sz="1500" dirty="0">
                <a:solidFill>
                  <a:schemeClr val="tx1"/>
                </a:solidFill>
              </a:rPr>
              <a:t> маску вверх </a:t>
            </a:r>
            <a:r>
              <a:rPr lang="ru-RU" sz="1500" dirty="0" err="1">
                <a:solidFill>
                  <a:schemeClr val="tx1"/>
                </a:solidFill>
              </a:rPr>
              <a:t>вказівним</a:t>
            </a:r>
            <a:r>
              <a:rPr lang="ru-RU" sz="1500" dirty="0">
                <a:solidFill>
                  <a:schemeClr val="tx1"/>
                </a:solidFill>
              </a:rPr>
              <a:t> пальцем, </a:t>
            </a:r>
            <a:r>
              <a:rPr lang="ru-RU" sz="1500" dirty="0" err="1">
                <a:solidFill>
                  <a:schemeClr val="tx1"/>
                </a:solidFill>
              </a:rPr>
              <a:t>що</a:t>
            </a:r>
            <a:r>
              <a:rPr lang="ru-RU" sz="1500" dirty="0">
                <a:solidFill>
                  <a:schemeClr val="tx1"/>
                </a:solidFill>
              </a:rPr>
              <a:t> </a:t>
            </a:r>
            <a:r>
              <a:rPr lang="ru-RU" sz="1500" dirty="0" err="1">
                <a:solidFill>
                  <a:schemeClr val="tx1"/>
                </a:solidFill>
              </a:rPr>
              <a:t>утримує</a:t>
            </a:r>
            <a:r>
              <a:rPr lang="ru-RU" sz="1500" dirty="0">
                <a:solidFill>
                  <a:schemeClr val="tx1"/>
                </a:solidFill>
              </a:rPr>
              <a:t> маску в </a:t>
            </a:r>
            <a:r>
              <a:rPr lang="ru-RU" sz="1500" dirty="0" err="1">
                <a:solidFill>
                  <a:schemeClr val="tx1"/>
                </a:solidFill>
              </a:rPr>
              <a:t>місці</a:t>
            </a:r>
            <a:r>
              <a:rPr lang="ru-RU" sz="1500" dirty="0">
                <a:solidFill>
                  <a:schemeClr val="tx1"/>
                </a:solidFill>
              </a:rPr>
              <a:t> </a:t>
            </a:r>
            <a:r>
              <a:rPr lang="ru-RU" sz="1500" dirty="0" err="1">
                <a:solidFill>
                  <a:schemeClr val="tx1"/>
                </a:solidFill>
              </a:rPr>
              <a:t>з'єднання</a:t>
            </a:r>
            <a:r>
              <a:rPr lang="ru-RU" sz="1500" dirty="0">
                <a:solidFill>
                  <a:schemeClr val="tx1"/>
                </a:solidFill>
              </a:rPr>
              <a:t> трубки та маски (як </a:t>
            </a:r>
            <a:r>
              <a:rPr lang="ru-RU" sz="1500" dirty="0" err="1">
                <a:solidFill>
                  <a:schemeClr val="tx1"/>
                </a:solidFill>
              </a:rPr>
              <a:t>олівець</a:t>
            </a:r>
            <a:r>
              <a:rPr lang="ru-RU" sz="1500" dirty="0">
                <a:solidFill>
                  <a:schemeClr val="tx1"/>
                </a:solidFill>
              </a:rPr>
              <a:t>), </a:t>
            </a:r>
            <a:r>
              <a:rPr lang="ru-RU" sz="1500" dirty="0" err="1">
                <a:solidFill>
                  <a:schemeClr val="tx1"/>
                </a:solidFill>
              </a:rPr>
              <a:t>проведіть</a:t>
            </a:r>
            <a:r>
              <a:rPr lang="ru-RU" sz="1500" dirty="0">
                <a:solidFill>
                  <a:schemeClr val="tx1"/>
                </a:solidFill>
              </a:rPr>
              <a:t> </a:t>
            </a:r>
            <a:r>
              <a:rPr lang="ru-RU" sz="1500" dirty="0" err="1">
                <a:solidFill>
                  <a:schemeClr val="tx1"/>
                </a:solidFill>
              </a:rPr>
              <a:t>її</a:t>
            </a:r>
            <a:r>
              <a:rPr lang="ru-RU" sz="1500" dirty="0">
                <a:solidFill>
                  <a:schemeClr val="tx1"/>
                </a:solidFill>
              </a:rPr>
              <a:t> по </a:t>
            </a:r>
            <a:r>
              <a:rPr lang="ru-RU" sz="1500" dirty="0" err="1">
                <a:solidFill>
                  <a:schemeClr val="tx1"/>
                </a:solidFill>
              </a:rPr>
              <a:t>задній</a:t>
            </a:r>
            <a:r>
              <a:rPr lang="ru-RU" sz="1500" dirty="0">
                <a:solidFill>
                  <a:schemeClr val="tx1"/>
                </a:solidFill>
              </a:rPr>
              <a:t> </a:t>
            </a:r>
            <a:r>
              <a:rPr lang="ru-RU" sz="1500" dirty="0" err="1">
                <a:solidFill>
                  <a:schemeClr val="tx1"/>
                </a:solidFill>
              </a:rPr>
              <a:t>стінці</a:t>
            </a:r>
            <a:r>
              <a:rPr lang="ru-RU" sz="1500" dirty="0">
                <a:solidFill>
                  <a:schemeClr val="tx1"/>
                </a:solidFill>
              </a:rPr>
              <a:t> глотки.</a:t>
            </a:r>
            <a:endParaRPr lang="uk-UA" sz="1500" dirty="0">
              <a:solidFill>
                <a:schemeClr val="tx1"/>
              </a:solidFill>
            </a:endParaRPr>
          </a:p>
          <a:p>
            <a:endParaRPr lang="uk-UA" dirty="0"/>
          </a:p>
        </p:txBody>
      </p:sp>
      <p:pic>
        <p:nvPicPr>
          <p:cNvPr id="8" name="Объект 7">
            <a:extLst>
              <a:ext uri="{FF2B5EF4-FFF2-40B4-BE49-F238E27FC236}">
                <a16:creationId xmlns:a16="http://schemas.microsoft.com/office/drawing/2014/main" xmlns="" id="{5D6F8433-3300-4B29-8F77-ED25838AEFC5}"/>
              </a:ext>
            </a:extLst>
          </p:cNvPr>
          <p:cNvPicPr>
            <a:picLocks noGrp="1" noChangeAspect="1"/>
          </p:cNvPicPr>
          <p:nvPr>
            <p:ph sz="quarter" idx="4"/>
          </p:nvPr>
        </p:nvPicPr>
        <p:blipFill>
          <a:blip r:embed="rId3" cstate="print"/>
          <a:stretch>
            <a:fillRect/>
          </a:stretch>
        </p:blipFill>
        <p:spPr>
          <a:xfrm>
            <a:off x="5408023" y="2455816"/>
            <a:ext cx="3662120" cy="3853542"/>
          </a:xfrm>
          <a:prstGeom prst="rect">
            <a:avLst/>
          </a:prstGeom>
        </p:spPr>
      </p:pic>
      <p:pic>
        <p:nvPicPr>
          <p:cNvPr id="9" name="Рисунок 8">
            <a:extLst>
              <a:ext uri="{FF2B5EF4-FFF2-40B4-BE49-F238E27FC236}">
                <a16:creationId xmlns:a16="http://schemas.microsoft.com/office/drawing/2014/main" xmlns="" id="{85728D80-14A9-48BF-B40D-56E3ACFA0211}"/>
              </a:ext>
            </a:extLst>
          </p:cNvPr>
          <p:cNvPicPr>
            <a:picLocks noChangeAspect="1"/>
          </p:cNvPicPr>
          <p:nvPr/>
        </p:nvPicPr>
        <p:blipFill>
          <a:blip r:embed="rId4" cstate="print"/>
          <a:stretch>
            <a:fillRect/>
          </a:stretch>
        </p:blipFill>
        <p:spPr>
          <a:xfrm>
            <a:off x="9070142" y="2455817"/>
            <a:ext cx="3121857" cy="3853542"/>
          </a:xfrm>
          <a:prstGeom prst="rect">
            <a:avLst/>
          </a:prstGeom>
        </p:spPr>
      </p:pic>
    </p:spTree>
    <p:extLst>
      <p:ext uri="{BB962C8B-B14F-4D97-AF65-F5344CB8AC3E}">
        <p14:creationId xmlns:p14="http://schemas.microsoft.com/office/powerpoint/2010/main" xmlns="" val="2641584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F8C8DE78-E4E0-4A2E-AB44-1AC05571B93C}"/>
              </a:ext>
            </a:extLst>
          </p:cNvPr>
          <p:cNvSpPr>
            <a:spLocks noGrp="1"/>
          </p:cNvSpPr>
          <p:nvPr>
            <p:ph type="body" idx="1"/>
          </p:nvPr>
        </p:nvSpPr>
        <p:spPr>
          <a:xfrm>
            <a:off x="-1" y="124097"/>
            <a:ext cx="5499651" cy="2011680"/>
          </a:xfrm>
        </p:spPr>
        <p:txBody>
          <a:bodyPr/>
          <a:lstStyle/>
          <a:p>
            <a:r>
              <a:rPr lang="uk-UA" sz="2000" b="1" dirty="0">
                <a:solidFill>
                  <a:schemeClr val="tx1"/>
                </a:solidFill>
              </a:rPr>
              <a:t>Крок 3 </a:t>
            </a:r>
            <a:r>
              <a:rPr lang="uk-UA" sz="2000" dirty="0">
                <a:solidFill>
                  <a:schemeClr val="tx1"/>
                </a:solidFill>
              </a:rPr>
              <a:t>(</a:t>
            </a:r>
            <a:r>
              <a:rPr lang="uk-UA" sz="2000" dirty="0" err="1">
                <a:solidFill>
                  <a:schemeClr val="tx1"/>
                </a:solidFill>
              </a:rPr>
              <a:t>мал</a:t>
            </a:r>
            <a:r>
              <a:rPr lang="uk-UA" sz="2000" dirty="0">
                <a:solidFill>
                  <a:schemeClr val="tx1"/>
                </a:solidFill>
              </a:rPr>
              <a:t>. 4, 5). </a:t>
            </a:r>
            <a:r>
              <a:rPr lang="ru-RU" sz="2000" dirty="0" err="1">
                <a:solidFill>
                  <a:schemeClr val="tx1"/>
                </a:solidFill>
              </a:rPr>
              <a:t>Спрямуйте</a:t>
            </a:r>
            <a:r>
              <a:rPr lang="ru-RU" sz="2000" dirty="0">
                <a:solidFill>
                  <a:schemeClr val="tx1"/>
                </a:solidFill>
              </a:rPr>
              <a:t> маску вниз </a:t>
            </a:r>
            <a:r>
              <a:rPr lang="ru-RU" sz="2000" dirty="0" err="1">
                <a:solidFill>
                  <a:schemeClr val="tx1"/>
                </a:solidFill>
              </a:rPr>
              <a:t>м'яким</a:t>
            </a:r>
            <a:r>
              <a:rPr lang="ru-RU" sz="2000" dirty="0">
                <a:solidFill>
                  <a:schemeClr val="tx1"/>
                </a:solidFill>
              </a:rPr>
              <a:t> </a:t>
            </a:r>
            <a:r>
              <a:rPr lang="ru-RU" sz="2000" dirty="0" err="1">
                <a:solidFill>
                  <a:schemeClr val="tx1"/>
                </a:solidFill>
              </a:rPr>
              <a:t>рухом</a:t>
            </a:r>
            <a:r>
              <a:rPr lang="ru-RU" sz="2000" dirty="0">
                <a:solidFill>
                  <a:schemeClr val="tx1"/>
                </a:solidFill>
              </a:rPr>
              <a:t> до </a:t>
            </a:r>
            <a:r>
              <a:rPr lang="ru-RU" sz="2000" dirty="0" err="1">
                <a:solidFill>
                  <a:schemeClr val="tx1"/>
                </a:solidFill>
              </a:rPr>
              <a:t>повного</a:t>
            </a:r>
            <a:r>
              <a:rPr lang="ru-RU" sz="2000" dirty="0">
                <a:solidFill>
                  <a:schemeClr val="tx1"/>
                </a:solidFill>
              </a:rPr>
              <a:t> </a:t>
            </a:r>
            <a:r>
              <a:rPr lang="ru-RU" sz="2000" dirty="0" err="1">
                <a:solidFill>
                  <a:schemeClr val="tx1"/>
                </a:solidFill>
              </a:rPr>
              <a:t>її</a:t>
            </a:r>
            <a:r>
              <a:rPr lang="ru-RU" sz="2000" dirty="0">
                <a:solidFill>
                  <a:schemeClr val="tx1"/>
                </a:solidFill>
              </a:rPr>
              <a:t> </a:t>
            </a:r>
            <a:r>
              <a:rPr lang="ru-RU" sz="2000" dirty="0" err="1">
                <a:solidFill>
                  <a:schemeClr val="tx1"/>
                </a:solidFill>
              </a:rPr>
              <a:t>введення</a:t>
            </a:r>
            <a:r>
              <a:rPr lang="ru-RU" sz="2000" dirty="0">
                <a:solidFill>
                  <a:schemeClr val="tx1"/>
                </a:solidFill>
              </a:rPr>
              <a:t> - Ви </a:t>
            </a:r>
            <a:r>
              <a:rPr lang="ru-RU" sz="2000" dirty="0" err="1">
                <a:solidFill>
                  <a:schemeClr val="tx1"/>
                </a:solidFill>
              </a:rPr>
              <a:t>повинні</a:t>
            </a:r>
            <a:r>
              <a:rPr lang="ru-RU" sz="2000" dirty="0">
                <a:solidFill>
                  <a:schemeClr val="tx1"/>
                </a:solidFill>
              </a:rPr>
              <a:t> </a:t>
            </a:r>
            <a:r>
              <a:rPr lang="ru-RU" sz="2000" dirty="0" err="1">
                <a:solidFill>
                  <a:schemeClr val="tx1"/>
                </a:solidFill>
              </a:rPr>
              <a:t>відчути</a:t>
            </a:r>
            <a:r>
              <a:rPr lang="ru-RU" sz="2000" dirty="0">
                <a:solidFill>
                  <a:schemeClr val="tx1"/>
                </a:solidFill>
              </a:rPr>
              <a:t> </a:t>
            </a:r>
            <a:r>
              <a:rPr lang="ru-RU" sz="2000" dirty="0" err="1">
                <a:solidFill>
                  <a:schemeClr val="tx1"/>
                </a:solidFill>
              </a:rPr>
              <a:t>опір</a:t>
            </a:r>
            <a:r>
              <a:rPr lang="ru-RU" sz="2000" dirty="0">
                <a:solidFill>
                  <a:schemeClr val="tx1"/>
                </a:solidFill>
              </a:rPr>
              <a:t>. </a:t>
            </a:r>
            <a:r>
              <a:rPr lang="ru-RU" sz="2000" dirty="0" err="1">
                <a:solidFill>
                  <a:schemeClr val="tx1"/>
                </a:solidFill>
              </a:rPr>
              <a:t>Притримуючи</a:t>
            </a:r>
            <a:r>
              <a:rPr lang="ru-RU" sz="2000" dirty="0">
                <a:solidFill>
                  <a:schemeClr val="tx1"/>
                </a:solidFill>
              </a:rPr>
              <a:t> маску на </a:t>
            </a:r>
            <a:r>
              <a:rPr lang="ru-RU" sz="2000" dirty="0" err="1">
                <a:solidFill>
                  <a:schemeClr val="tx1"/>
                </a:solidFill>
              </a:rPr>
              <a:t>місці</a:t>
            </a:r>
            <a:r>
              <a:rPr lang="ru-RU" sz="2000" dirty="0">
                <a:solidFill>
                  <a:schemeClr val="tx1"/>
                </a:solidFill>
              </a:rPr>
              <a:t> </a:t>
            </a:r>
            <a:r>
              <a:rPr lang="ru-RU" sz="2000" dirty="0" err="1">
                <a:solidFill>
                  <a:schemeClr val="tx1"/>
                </a:solidFill>
              </a:rPr>
              <a:t>витягніть</a:t>
            </a:r>
            <a:r>
              <a:rPr lang="ru-RU" sz="2000" dirty="0">
                <a:solidFill>
                  <a:schemeClr val="tx1"/>
                </a:solidFill>
              </a:rPr>
              <a:t> </a:t>
            </a:r>
            <a:r>
              <a:rPr lang="ru-RU" sz="2000" dirty="0" err="1">
                <a:solidFill>
                  <a:schemeClr val="tx1"/>
                </a:solidFill>
              </a:rPr>
              <a:t>свої</a:t>
            </a:r>
            <a:r>
              <a:rPr lang="ru-RU" sz="2000" dirty="0">
                <a:solidFill>
                  <a:schemeClr val="tx1"/>
                </a:solidFill>
              </a:rPr>
              <a:t> </a:t>
            </a:r>
            <a:r>
              <a:rPr lang="ru-RU" sz="2000" dirty="0" err="1">
                <a:solidFill>
                  <a:schemeClr val="tx1"/>
                </a:solidFill>
              </a:rPr>
              <a:t>пальці</a:t>
            </a:r>
            <a:r>
              <a:rPr lang="ru-RU" sz="2000" dirty="0">
                <a:solidFill>
                  <a:schemeClr val="tx1"/>
                </a:solidFill>
              </a:rPr>
              <a:t> з рота </a:t>
            </a:r>
            <a:r>
              <a:rPr lang="ru-RU" sz="2000" dirty="0" err="1">
                <a:solidFill>
                  <a:schemeClr val="tx1"/>
                </a:solidFill>
              </a:rPr>
              <a:t>постраждалого</a:t>
            </a:r>
            <a:r>
              <a:rPr lang="ru-RU" sz="2000" dirty="0">
                <a:solidFill>
                  <a:schemeClr val="tx1"/>
                </a:solidFill>
              </a:rPr>
              <a:t>.</a:t>
            </a:r>
            <a:endParaRPr lang="uk-UA" sz="2000" dirty="0">
              <a:solidFill>
                <a:schemeClr val="tx1"/>
              </a:solidFill>
            </a:endParaRPr>
          </a:p>
          <a:p>
            <a:endParaRPr lang="uk-UA" dirty="0"/>
          </a:p>
        </p:txBody>
      </p:sp>
      <p:pic>
        <p:nvPicPr>
          <p:cNvPr id="7" name="Объект 6">
            <a:extLst>
              <a:ext uri="{FF2B5EF4-FFF2-40B4-BE49-F238E27FC236}">
                <a16:creationId xmlns:a16="http://schemas.microsoft.com/office/drawing/2014/main" xmlns="" id="{4BC47B0D-9ECD-42DC-9DE7-63388CECD131}"/>
              </a:ext>
            </a:extLst>
          </p:cNvPr>
          <p:cNvPicPr>
            <a:picLocks noGrp="1" noChangeAspect="1"/>
          </p:cNvPicPr>
          <p:nvPr>
            <p:ph sz="half" idx="2"/>
          </p:nvPr>
        </p:nvPicPr>
        <p:blipFill>
          <a:blip r:embed="rId2" cstate="print"/>
          <a:stretch>
            <a:fillRect/>
          </a:stretch>
        </p:blipFill>
        <p:spPr>
          <a:xfrm>
            <a:off x="-1" y="2188369"/>
            <a:ext cx="4767943" cy="2481262"/>
          </a:xfrm>
          <a:prstGeom prst="rect">
            <a:avLst/>
          </a:prstGeom>
        </p:spPr>
      </p:pic>
      <p:sp>
        <p:nvSpPr>
          <p:cNvPr id="5" name="Текст 4">
            <a:extLst>
              <a:ext uri="{FF2B5EF4-FFF2-40B4-BE49-F238E27FC236}">
                <a16:creationId xmlns:a16="http://schemas.microsoft.com/office/drawing/2014/main" xmlns="" id="{E1BDA63F-8A0E-4D0E-98ED-FE82E7EAC30E}"/>
              </a:ext>
            </a:extLst>
          </p:cNvPr>
          <p:cNvSpPr>
            <a:spLocks noGrp="1"/>
          </p:cNvSpPr>
          <p:nvPr>
            <p:ph type="body" sz="quarter" idx="3"/>
          </p:nvPr>
        </p:nvSpPr>
        <p:spPr>
          <a:xfrm>
            <a:off x="5654495" y="0"/>
            <a:ext cx="6537505" cy="2481262"/>
          </a:xfrm>
        </p:spPr>
        <p:txBody>
          <a:bodyPr/>
          <a:lstStyle/>
          <a:p>
            <a:endParaRPr lang="uk-UA" sz="2000" b="1" dirty="0">
              <a:solidFill>
                <a:schemeClr val="tx1"/>
              </a:solidFill>
            </a:endParaRPr>
          </a:p>
          <a:p>
            <a:endParaRPr lang="uk-UA" sz="2000" b="1" dirty="0">
              <a:solidFill>
                <a:schemeClr val="tx1"/>
              </a:solidFill>
            </a:endParaRPr>
          </a:p>
          <a:p>
            <a:r>
              <a:rPr lang="uk-UA" sz="1800" b="1" dirty="0">
                <a:solidFill>
                  <a:schemeClr val="tx1"/>
                </a:solidFill>
              </a:rPr>
              <a:t>Крок 4 </a:t>
            </a:r>
            <a:r>
              <a:rPr lang="uk-UA" sz="1800" dirty="0">
                <a:solidFill>
                  <a:schemeClr val="tx1"/>
                </a:solidFill>
              </a:rPr>
              <a:t>(</a:t>
            </a:r>
            <a:r>
              <a:rPr lang="uk-UA" sz="1800" dirty="0" err="1">
                <a:solidFill>
                  <a:schemeClr val="tx1"/>
                </a:solidFill>
              </a:rPr>
              <a:t>мал</a:t>
            </a:r>
            <a:r>
              <a:rPr lang="uk-UA" sz="1800" dirty="0">
                <a:solidFill>
                  <a:schemeClr val="tx1"/>
                </a:solidFill>
              </a:rPr>
              <a:t>. 6). </a:t>
            </a:r>
            <a:r>
              <a:rPr lang="ru-RU" sz="1800" dirty="0" err="1">
                <a:solidFill>
                  <a:schemeClr val="tx1"/>
                </a:solidFill>
              </a:rPr>
              <a:t>Роздуйте</a:t>
            </a:r>
            <a:r>
              <a:rPr lang="ru-RU" sz="1800" dirty="0">
                <a:solidFill>
                  <a:schemeClr val="tx1"/>
                </a:solidFill>
              </a:rPr>
              <a:t> манжетку (не </a:t>
            </a:r>
            <a:r>
              <a:rPr lang="ru-RU" sz="1800" dirty="0" err="1">
                <a:solidFill>
                  <a:schemeClr val="tx1"/>
                </a:solidFill>
              </a:rPr>
              <a:t>слід</a:t>
            </a:r>
            <a:r>
              <a:rPr lang="ru-RU" sz="1800" dirty="0">
                <a:solidFill>
                  <a:schemeClr val="tx1"/>
                </a:solidFill>
              </a:rPr>
              <a:t> </a:t>
            </a:r>
            <a:r>
              <a:rPr lang="ru-RU" sz="1800" dirty="0" err="1">
                <a:solidFill>
                  <a:schemeClr val="tx1"/>
                </a:solidFill>
              </a:rPr>
              <a:t>роздувати</a:t>
            </a:r>
            <a:r>
              <a:rPr lang="ru-RU" sz="1800" dirty="0">
                <a:solidFill>
                  <a:schemeClr val="tx1"/>
                </a:solidFill>
              </a:rPr>
              <a:t> манжетку </a:t>
            </a:r>
            <a:r>
              <a:rPr lang="ru-RU" sz="1800" dirty="0" err="1">
                <a:solidFill>
                  <a:schemeClr val="tx1"/>
                </a:solidFill>
              </a:rPr>
              <a:t>максимальним</a:t>
            </a:r>
            <a:r>
              <a:rPr lang="ru-RU" sz="1800" dirty="0">
                <a:solidFill>
                  <a:schemeClr val="tx1"/>
                </a:solidFill>
              </a:rPr>
              <a:t> </a:t>
            </a:r>
            <a:r>
              <a:rPr lang="ru-RU" sz="1800" dirty="0" err="1">
                <a:solidFill>
                  <a:schemeClr val="tx1"/>
                </a:solidFill>
              </a:rPr>
              <a:t>об'ємом</a:t>
            </a:r>
            <a:r>
              <a:rPr lang="ru-RU" sz="1800" dirty="0">
                <a:solidFill>
                  <a:schemeClr val="tx1"/>
                </a:solidFill>
              </a:rPr>
              <a:t> </a:t>
            </a:r>
            <a:r>
              <a:rPr lang="ru-RU" sz="1800" dirty="0" err="1">
                <a:solidFill>
                  <a:schemeClr val="tx1"/>
                </a:solidFill>
              </a:rPr>
              <a:t>повітря</a:t>
            </a:r>
            <a:r>
              <a:rPr lang="ru-RU" sz="1800" dirty="0">
                <a:solidFill>
                  <a:schemeClr val="tx1"/>
                </a:solidFill>
              </a:rPr>
              <a:t>) та </a:t>
            </a:r>
            <a:r>
              <a:rPr lang="ru-RU" sz="1800" dirty="0" err="1">
                <a:solidFill>
                  <a:schemeClr val="tx1"/>
                </a:solidFill>
              </a:rPr>
              <a:t>зафіксуйте</a:t>
            </a:r>
            <a:r>
              <a:rPr lang="ru-RU" sz="1800" dirty="0">
                <a:solidFill>
                  <a:schemeClr val="tx1"/>
                </a:solidFill>
              </a:rPr>
              <a:t> трубку. </a:t>
            </a:r>
            <a:r>
              <a:rPr lang="ru-RU" sz="1800" dirty="0" err="1">
                <a:solidFill>
                  <a:schemeClr val="tx1"/>
                </a:solidFill>
              </a:rPr>
              <a:t>Підтвердіть</a:t>
            </a:r>
            <a:r>
              <a:rPr lang="ru-RU" sz="1800" dirty="0">
                <a:solidFill>
                  <a:schemeClr val="tx1"/>
                </a:solidFill>
              </a:rPr>
              <a:t> </a:t>
            </a:r>
            <a:r>
              <a:rPr lang="ru-RU" sz="1800" dirty="0" err="1">
                <a:solidFill>
                  <a:schemeClr val="tx1"/>
                </a:solidFill>
              </a:rPr>
              <a:t>нормальне</a:t>
            </a:r>
            <a:r>
              <a:rPr lang="ru-RU" sz="1800" dirty="0">
                <a:solidFill>
                  <a:schemeClr val="tx1"/>
                </a:solidFill>
              </a:rPr>
              <a:t> </a:t>
            </a:r>
            <a:r>
              <a:rPr lang="ru-RU" sz="1800" dirty="0" err="1">
                <a:solidFill>
                  <a:schemeClr val="tx1"/>
                </a:solidFill>
              </a:rPr>
              <a:t>проходження</a:t>
            </a:r>
            <a:r>
              <a:rPr lang="ru-RU" sz="1800" dirty="0">
                <a:solidFill>
                  <a:schemeClr val="tx1"/>
                </a:solidFill>
              </a:rPr>
              <a:t> </a:t>
            </a:r>
            <a:r>
              <a:rPr lang="ru-RU" sz="1800" dirty="0" err="1">
                <a:solidFill>
                  <a:schemeClr val="tx1"/>
                </a:solidFill>
              </a:rPr>
              <a:t>повітря</a:t>
            </a:r>
            <a:r>
              <a:rPr lang="ru-RU" sz="1800" dirty="0">
                <a:solidFill>
                  <a:schemeClr val="tx1"/>
                </a:solidFill>
              </a:rPr>
              <a:t> - </a:t>
            </a:r>
            <a:r>
              <a:rPr lang="ru-RU" sz="1800" dirty="0" err="1">
                <a:solidFill>
                  <a:schemeClr val="tx1"/>
                </a:solidFill>
              </a:rPr>
              <a:t>відсутність</a:t>
            </a:r>
            <a:r>
              <a:rPr lang="ru-RU" sz="1800" dirty="0">
                <a:solidFill>
                  <a:schemeClr val="tx1"/>
                </a:solidFill>
              </a:rPr>
              <a:t> опору при </a:t>
            </a:r>
            <a:r>
              <a:rPr lang="ru-RU" sz="1800" dirty="0" err="1">
                <a:solidFill>
                  <a:schemeClr val="tx1"/>
                </a:solidFill>
              </a:rPr>
              <a:t>проведенні</a:t>
            </a:r>
            <a:r>
              <a:rPr lang="ru-RU" sz="1800" dirty="0">
                <a:solidFill>
                  <a:schemeClr val="tx1"/>
                </a:solidFill>
              </a:rPr>
              <a:t> І1ІВЛ </a:t>
            </a:r>
            <a:r>
              <a:rPr lang="ru-RU" sz="1800" dirty="0" err="1">
                <a:solidFill>
                  <a:schemeClr val="tx1"/>
                </a:solidFill>
              </a:rPr>
              <a:t>дихальним</a:t>
            </a:r>
            <a:r>
              <a:rPr lang="ru-RU" sz="1800" dirty="0">
                <a:solidFill>
                  <a:schemeClr val="tx1"/>
                </a:solidFill>
              </a:rPr>
              <a:t> </a:t>
            </a:r>
            <a:r>
              <a:rPr lang="ru-RU" sz="1800" dirty="0" err="1">
                <a:solidFill>
                  <a:schemeClr val="tx1"/>
                </a:solidFill>
              </a:rPr>
              <a:t>мішком</a:t>
            </a:r>
            <a:r>
              <a:rPr lang="ru-RU" sz="1800" dirty="0">
                <a:solidFill>
                  <a:schemeClr val="tx1"/>
                </a:solidFill>
              </a:rPr>
              <a:t> типу АМБУ, </a:t>
            </a:r>
            <a:r>
              <a:rPr lang="ru-RU" sz="1800" dirty="0" err="1">
                <a:solidFill>
                  <a:schemeClr val="tx1"/>
                </a:solidFill>
              </a:rPr>
              <a:t>аускультація</a:t>
            </a:r>
            <a:r>
              <a:rPr lang="ru-RU" sz="1800" dirty="0">
                <a:solidFill>
                  <a:schemeClr val="tx1"/>
                </a:solidFill>
              </a:rPr>
              <a:t> </a:t>
            </a:r>
            <a:r>
              <a:rPr lang="ru-RU" sz="1800" dirty="0" err="1">
                <a:solidFill>
                  <a:schemeClr val="tx1"/>
                </a:solidFill>
              </a:rPr>
              <a:t>легень</a:t>
            </a:r>
            <a:r>
              <a:rPr lang="ru-RU" sz="1800" dirty="0">
                <a:solidFill>
                  <a:schemeClr val="tx1"/>
                </a:solidFill>
              </a:rPr>
              <a:t>. У </a:t>
            </a:r>
            <a:r>
              <a:rPr lang="ru-RU" sz="1800" dirty="0" err="1">
                <a:solidFill>
                  <a:schemeClr val="tx1"/>
                </a:solidFill>
              </a:rPr>
              <a:t>випадку</a:t>
            </a:r>
            <a:r>
              <a:rPr lang="ru-RU" sz="1800" dirty="0">
                <a:solidFill>
                  <a:schemeClr val="tx1"/>
                </a:solidFill>
              </a:rPr>
              <a:t> </a:t>
            </a:r>
            <a:r>
              <a:rPr lang="ru-RU" sz="1800" dirty="0" err="1">
                <a:solidFill>
                  <a:schemeClr val="tx1"/>
                </a:solidFill>
              </a:rPr>
              <a:t>необхідності</a:t>
            </a:r>
            <a:r>
              <a:rPr lang="ru-RU" sz="1800" dirty="0">
                <a:solidFill>
                  <a:schemeClr val="tx1"/>
                </a:solidFill>
              </a:rPr>
              <a:t> </a:t>
            </a:r>
            <a:r>
              <a:rPr lang="ru-RU" sz="1800" dirty="0" err="1">
                <a:solidFill>
                  <a:schemeClr val="tx1"/>
                </a:solidFill>
              </a:rPr>
              <a:t>видалення</a:t>
            </a:r>
            <a:r>
              <a:rPr lang="ru-RU" sz="1800" dirty="0">
                <a:solidFill>
                  <a:schemeClr val="tx1"/>
                </a:solidFill>
              </a:rPr>
              <a:t> маски -манжетку не </a:t>
            </a:r>
            <a:r>
              <a:rPr lang="ru-RU" sz="1800" dirty="0" err="1">
                <a:solidFill>
                  <a:schemeClr val="tx1"/>
                </a:solidFill>
              </a:rPr>
              <a:t>слід</a:t>
            </a:r>
            <a:r>
              <a:rPr lang="ru-RU" sz="1800" dirty="0">
                <a:solidFill>
                  <a:schemeClr val="tx1"/>
                </a:solidFill>
              </a:rPr>
              <a:t> </a:t>
            </a:r>
            <a:r>
              <a:rPr lang="ru-RU" sz="1800" dirty="0" err="1">
                <a:solidFill>
                  <a:schemeClr val="tx1"/>
                </a:solidFill>
              </a:rPr>
              <a:t>попередньо</a:t>
            </a:r>
            <a:r>
              <a:rPr lang="ru-RU" sz="1800" dirty="0">
                <a:solidFill>
                  <a:schemeClr val="tx1"/>
                </a:solidFill>
              </a:rPr>
              <a:t> </a:t>
            </a:r>
            <a:r>
              <a:rPr lang="ru-RU" sz="1800" dirty="0" err="1">
                <a:solidFill>
                  <a:schemeClr val="tx1"/>
                </a:solidFill>
              </a:rPr>
              <a:t>здувати</a:t>
            </a:r>
            <a:r>
              <a:rPr lang="ru-RU" sz="1800" dirty="0">
                <a:solidFill>
                  <a:schemeClr val="tx1"/>
                </a:solidFill>
              </a:rPr>
              <a:t>.</a:t>
            </a:r>
            <a:endParaRPr lang="uk-UA" sz="1800" dirty="0">
              <a:solidFill>
                <a:schemeClr val="tx1"/>
              </a:solidFill>
            </a:endParaRPr>
          </a:p>
          <a:p>
            <a:endParaRPr lang="uk-UA" sz="2000" dirty="0">
              <a:solidFill>
                <a:schemeClr val="tx1"/>
              </a:solidFill>
            </a:endParaRPr>
          </a:p>
        </p:txBody>
      </p:sp>
      <p:pic>
        <p:nvPicPr>
          <p:cNvPr id="9" name="Объект 8">
            <a:extLst>
              <a:ext uri="{FF2B5EF4-FFF2-40B4-BE49-F238E27FC236}">
                <a16:creationId xmlns:a16="http://schemas.microsoft.com/office/drawing/2014/main" xmlns="" id="{D4D45FD9-6914-431D-BF14-3C0B7E369105}"/>
              </a:ext>
            </a:extLst>
          </p:cNvPr>
          <p:cNvPicPr>
            <a:picLocks noGrp="1" noChangeAspect="1"/>
          </p:cNvPicPr>
          <p:nvPr>
            <p:ph sz="quarter" idx="4"/>
          </p:nvPr>
        </p:nvPicPr>
        <p:blipFill>
          <a:blip r:embed="rId3" cstate="print"/>
          <a:stretch>
            <a:fillRect/>
          </a:stretch>
        </p:blipFill>
        <p:spPr>
          <a:xfrm>
            <a:off x="5654495" y="2194900"/>
            <a:ext cx="5499651" cy="2481262"/>
          </a:xfrm>
          <a:prstGeom prst="rect">
            <a:avLst/>
          </a:prstGeom>
        </p:spPr>
      </p:pic>
      <p:pic>
        <p:nvPicPr>
          <p:cNvPr id="8" name="Рисунок 7">
            <a:extLst>
              <a:ext uri="{FF2B5EF4-FFF2-40B4-BE49-F238E27FC236}">
                <a16:creationId xmlns:a16="http://schemas.microsoft.com/office/drawing/2014/main" xmlns="" id="{2F1F707F-360D-4BCE-81EA-BB9A66348733}"/>
              </a:ext>
            </a:extLst>
          </p:cNvPr>
          <p:cNvPicPr>
            <a:picLocks noChangeAspect="1"/>
          </p:cNvPicPr>
          <p:nvPr/>
        </p:nvPicPr>
        <p:blipFill>
          <a:blip r:embed="rId4" cstate="print"/>
          <a:stretch>
            <a:fillRect/>
          </a:stretch>
        </p:blipFill>
        <p:spPr>
          <a:xfrm>
            <a:off x="0" y="4669631"/>
            <a:ext cx="4767941" cy="2188369"/>
          </a:xfrm>
          <a:prstGeom prst="rect">
            <a:avLst/>
          </a:prstGeom>
        </p:spPr>
      </p:pic>
    </p:spTree>
    <p:extLst>
      <p:ext uri="{BB962C8B-B14F-4D97-AF65-F5344CB8AC3E}">
        <p14:creationId xmlns:p14="http://schemas.microsoft.com/office/powerpoint/2010/main" xmlns="" val="42100995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4A6DF1C-DAFC-4E6F-A790-FC05108B171B}"/>
              </a:ext>
            </a:extLst>
          </p:cNvPr>
          <p:cNvSpPr>
            <a:spLocks noGrp="1"/>
          </p:cNvSpPr>
          <p:nvPr>
            <p:ph type="title"/>
          </p:nvPr>
        </p:nvSpPr>
        <p:spPr>
          <a:xfrm>
            <a:off x="0" y="0"/>
            <a:ext cx="12083143" cy="1005840"/>
          </a:xfrm>
        </p:spPr>
        <p:txBody>
          <a:bodyPr/>
          <a:lstStyle/>
          <a:p>
            <a:pPr algn="ctr"/>
            <a:r>
              <a:rPr lang="uk-UA" b="1" dirty="0" err="1">
                <a:solidFill>
                  <a:schemeClr val="tx1"/>
                </a:solidFill>
              </a:rPr>
              <a:t>Інтубація</a:t>
            </a:r>
            <a:r>
              <a:rPr lang="uk-UA" b="1" dirty="0">
                <a:solidFill>
                  <a:schemeClr val="tx1"/>
                </a:solidFill>
              </a:rPr>
              <a:t> трахеї</a:t>
            </a:r>
            <a:r>
              <a:rPr lang="uk-UA" dirty="0"/>
              <a:t/>
            </a:r>
            <a:br>
              <a:rPr lang="uk-UA" dirty="0"/>
            </a:br>
            <a:endParaRPr lang="uk-UA" dirty="0"/>
          </a:p>
        </p:txBody>
      </p:sp>
      <p:sp>
        <p:nvSpPr>
          <p:cNvPr id="3" name="Объект 2">
            <a:extLst>
              <a:ext uri="{FF2B5EF4-FFF2-40B4-BE49-F238E27FC236}">
                <a16:creationId xmlns:a16="http://schemas.microsoft.com/office/drawing/2014/main" xmlns="" id="{E8FD8825-E208-4654-8368-686E1130CA3E}"/>
              </a:ext>
            </a:extLst>
          </p:cNvPr>
          <p:cNvSpPr>
            <a:spLocks noGrp="1"/>
          </p:cNvSpPr>
          <p:nvPr>
            <p:ph idx="1"/>
          </p:nvPr>
        </p:nvSpPr>
        <p:spPr>
          <a:xfrm>
            <a:off x="108858" y="862150"/>
            <a:ext cx="11974286" cy="5995850"/>
          </a:xfrm>
        </p:spPr>
        <p:txBody>
          <a:bodyPr/>
          <a:lstStyle/>
          <a:p>
            <a:r>
              <a:rPr lang="ru-RU" sz="2100" dirty="0" err="1"/>
              <a:t>Інтубація</a:t>
            </a:r>
            <a:r>
              <a:rPr lang="ru-RU" sz="2100" dirty="0"/>
              <a:t> </a:t>
            </a:r>
            <a:r>
              <a:rPr lang="ru-RU" sz="2100" dirty="0" err="1"/>
              <a:t>трахеї</a:t>
            </a:r>
            <a:r>
              <a:rPr lang="ru-RU" sz="2100" dirty="0"/>
              <a:t> є методом контролю </a:t>
            </a:r>
            <a:r>
              <a:rPr lang="ru-RU" sz="2100" dirty="0" err="1"/>
              <a:t>дихальних</a:t>
            </a:r>
            <a:r>
              <a:rPr lang="ru-RU" sz="2100" dirty="0"/>
              <a:t> </a:t>
            </a:r>
            <a:r>
              <a:rPr lang="ru-RU" sz="2100" dirty="0" err="1"/>
              <a:t>шляхів</a:t>
            </a:r>
            <a:r>
              <a:rPr lang="ru-RU" sz="2100" dirty="0"/>
              <a:t> у </a:t>
            </a:r>
            <a:r>
              <a:rPr lang="ru-RU" sz="2100" dirty="0" err="1"/>
              <a:t>постраждалих</a:t>
            </a:r>
            <a:r>
              <a:rPr lang="ru-RU" sz="2100" dirty="0"/>
              <a:t> </a:t>
            </a:r>
            <a:r>
              <a:rPr lang="ru-RU" sz="2100" dirty="0" err="1"/>
              <a:t>що</a:t>
            </a:r>
            <a:r>
              <a:rPr lang="ru-RU" sz="2100" dirty="0"/>
              <a:t> </a:t>
            </a:r>
            <a:r>
              <a:rPr lang="ru-RU" sz="2100" dirty="0" err="1"/>
              <a:t>потребують</a:t>
            </a:r>
            <a:r>
              <a:rPr lang="ru-RU" sz="2100" dirty="0"/>
              <a:t> </a:t>
            </a:r>
            <a:r>
              <a:rPr lang="ru-RU" sz="2100" dirty="0" err="1"/>
              <a:t>проведення</a:t>
            </a:r>
            <a:r>
              <a:rPr lang="ru-RU" sz="2100" dirty="0"/>
              <a:t> ШВЛ. </a:t>
            </a:r>
            <a:r>
              <a:rPr lang="ru-RU" sz="2100" dirty="0" err="1"/>
              <a:t>Перевагами</a:t>
            </a:r>
            <a:r>
              <a:rPr lang="ru-RU" sz="2100" dirty="0"/>
              <a:t> є: </a:t>
            </a:r>
            <a:r>
              <a:rPr lang="ru-RU" sz="2100" dirty="0" err="1"/>
              <a:t>ізолює</a:t>
            </a:r>
            <a:r>
              <a:rPr lang="ru-RU" sz="2100" dirty="0"/>
              <a:t> </a:t>
            </a:r>
            <a:r>
              <a:rPr lang="ru-RU" sz="2100" dirty="0" err="1"/>
              <a:t>дихальні</a:t>
            </a:r>
            <a:r>
              <a:rPr lang="ru-RU" sz="2100" dirty="0"/>
              <a:t> шляхи, </a:t>
            </a:r>
            <a:r>
              <a:rPr lang="ru-RU" sz="2100" dirty="0" err="1"/>
              <a:t>дозволяє</a:t>
            </a:r>
            <a:r>
              <a:rPr lang="ru-RU" sz="2100" dirty="0"/>
              <a:t> </a:t>
            </a:r>
            <a:r>
              <a:rPr lang="ru-RU" sz="2100" dirty="0" err="1"/>
              <a:t>вентилювати</a:t>
            </a:r>
            <a:r>
              <a:rPr lang="ru-RU" sz="2100" dirty="0"/>
              <a:t> 100 </a:t>
            </a:r>
            <a:r>
              <a:rPr lang="uk-UA" sz="2100" i="1" dirty="0"/>
              <a:t>%</a:t>
            </a:r>
            <a:r>
              <a:rPr lang="ru-RU" sz="2100" dirty="0"/>
              <a:t> киснем, </a:t>
            </a:r>
            <a:r>
              <a:rPr lang="ru-RU" sz="2100" dirty="0" err="1"/>
              <a:t>фактично</a:t>
            </a:r>
            <a:r>
              <a:rPr lang="ru-RU" sz="2100" dirty="0"/>
              <a:t> </a:t>
            </a:r>
            <a:r>
              <a:rPr lang="ru-RU" sz="2100" dirty="0" err="1"/>
              <a:t>усуває</a:t>
            </a:r>
            <a:r>
              <a:rPr lang="ru-RU" sz="2100" dirty="0"/>
              <a:t> </a:t>
            </a:r>
            <a:r>
              <a:rPr lang="ru-RU" sz="2100" dirty="0" err="1"/>
              <a:t>можливість</a:t>
            </a:r>
            <a:r>
              <a:rPr lang="ru-RU" sz="2100" dirty="0"/>
              <a:t> </a:t>
            </a:r>
            <a:r>
              <a:rPr lang="ru-RU" sz="2100" dirty="0" err="1"/>
              <a:t>аспірації</a:t>
            </a:r>
            <a:r>
              <a:rPr lang="ru-RU" sz="2100" dirty="0"/>
              <a:t>, </a:t>
            </a:r>
            <a:r>
              <a:rPr lang="ru-RU" sz="2100" dirty="0" err="1"/>
              <a:t>попереджує</a:t>
            </a:r>
            <a:r>
              <a:rPr lang="ru-RU" sz="2100" dirty="0"/>
              <a:t> </a:t>
            </a:r>
            <a:r>
              <a:rPr lang="ru-RU" sz="2100" dirty="0" err="1"/>
              <a:t>роздуття</a:t>
            </a:r>
            <a:r>
              <a:rPr lang="ru-RU" sz="2100" dirty="0"/>
              <a:t> </a:t>
            </a:r>
            <a:r>
              <a:rPr lang="ru-RU" sz="2100" dirty="0" err="1"/>
              <a:t>шлунку</a:t>
            </a:r>
            <a:r>
              <a:rPr lang="ru-RU" sz="2100" dirty="0"/>
              <a:t> при </a:t>
            </a:r>
            <a:r>
              <a:rPr lang="ru-RU" sz="2100" dirty="0" err="1"/>
              <a:t>вентиляції</a:t>
            </a:r>
            <a:r>
              <a:rPr lang="ru-RU" sz="2100" dirty="0"/>
              <a:t>, </a:t>
            </a:r>
            <a:r>
              <a:rPr lang="ru-RU" sz="2100" dirty="0" err="1"/>
              <a:t>дає</a:t>
            </a:r>
            <a:r>
              <a:rPr lang="ru-RU" sz="2100" dirty="0"/>
              <a:t> </a:t>
            </a:r>
            <a:r>
              <a:rPr lang="ru-RU" sz="2100" dirty="0" err="1"/>
              <a:t>можливість</a:t>
            </a:r>
            <a:r>
              <a:rPr lang="ru-RU" sz="2100" dirty="0"/>
              <a:t> провести </a:t>
            </a:r>
            <a:r>
              <a:rPr lang="ru-RU" sz="2100" dirty="0" err="1"/>
              <a:t>глибоку</a:t>
            </a:r>
            <a:r>
              <a:rPr lang="ru-RU" sz="2100" dirty="0"/>
              <a:t> </a:t>
            </a:r>
            <a:r>
              <a:rPr lang="ru-RU" sz="2100" dirty="0" err="1"/>
              <a:t>аспірацію</a:t>
            </a:r>
            <a:r>
              <a:rPr lang="ru-RU" sz="2100" dirty="0"/>
              <a:t> </a:t>
            </a:r>
            <a:r>
              <a:rPr lang="ru-RU" sz="2100" dirty="0" err="1"/>
              <a:t>трахеї</a:t>
            </a:r>
            <a:r>
              <a:rPr lang="ru-RU" sz="2100" dirty="0"/>
              <a:t>. </a:t>
            </a:r>
            <a:r>
              <a:rPr lang="ru-RU" sz="2100" dirty="0" err="1"/>
              <a:t>Однак</a:t>
            </a:r>
            <a:r>
              <a:rPr lang="ru-RU" sz="2100" dirty="0"/>
              <a:t> метод </a:t>
            </a:r>
            <a:r>
              <a:rPr lang="ru-RU" sz="2100" dirty="0" err="1"/>
              <a:t>складний</a:t>
            </a:r>
            <a:r>
              <a:rPr lang="ru-RU" sz="2100" dirty="0"/>
              <a:t> у </a:t>
            </a:r>
            <a:r>
              <a:rPr lang="ru-RU" sz="2100" dirty="0" err="1"/>
              <a:t>виконанні</a:t>
            </a:r>
            <a:r>
              <a:rPr lang="ru-RU" sz="2100" dirty="0"/>
              <a:t>, </a:t>
            </a:r>
            <a:r>
              <a:rPr lang="ru-RU" sz="2100" dirty="0" err="1"/>
              <a:t>потребує</a:t>
            </a:r>
            <a:r>
              <a:rPr lang="ru-RU" sz="2100" dirty="0"/>
              <a:t> </a:t>
            </a:r>
            <a:r>
              <a:rPr lang="ru-RU" sz="2100" dirty="0" err="1"/>
              <a:t>високого</a:t>
            </a:r>
            <a:r>
              <a:rPr lang="ru-RU" sz="2100" dirty="0"/>
              <a:t> </a:t>
            </a:r>
            <a:r>
              <a:rPr lang="ru-RU" sz="2100" dirty="0" err="1"/>
              <a:t>рівня</a:t>
            </a:r>
            <a:r>
              <a:rPr lang="ru-RU" sz="2100" dirty="0"/>
              <a:t> </a:t>
            </a:r>
            <a:r>
              <a:rPr lang="ru-RU" sz="2100" dirty="0" err="1"/>
              <a:t>вмінь</a:t>
            </a:r>
            <a:r>
              <a:rPr lang="ru-RU" sz="2100" dirty="0"/>
              <a:t>, </a:t>
            </a:r>
            <a:r>
              <a:rPr lang="ru-RU" sz="2100" dirty="0" err="1"/>
              <a:t>багатокомпонентного</a:t>
            </a:r>
            <a:r>
              <a:rPr lang="ru-RU" sz="2100" dirty="0"/>
              <a:t> </a:t>
            </a:r>
            <a:r>
              <a:rPr lang="ru-RU" sz="2100" dirty="0" err="1"/>
              <a:t>обладнання</a:t>
            </a:r>
            <a:r>
              <a:rPr lang="ru-RU" sz="2100" dirty="0"/>
              <a:t>. За кордоном для </a:t>
            </a:r>
            <a:r>
              <a:rPr lang="ru-RU" sz="2100" dirty="0" err="1"/>
              <a:t>підтримання</a:t>
            </a:r>
            <a:r>
              <a:rPr lang="ru-RU" sz="2100" dirty="0"/>
              <a:t> </a:t>
            </a:r>
            <a:r>
              <a:rPr lang="ru-RU" sz="2100" dirty="0" err="1"/>
              <a:t>вмінь</a:t>
            </a:r>
            <a:r>
              <a:rPr lang="ru-RU" sz="2100" dirty="0"/>
              <a:t>, </a:t>
            </a:r>
            <a:r>
              <a:rPr lang="ru-RU" sz="2100" dirty="0" err="1"/>
              <a:t>щодо</a:t>
            </a:r>
            <a:r>
              <a:rPr lang="ru-RU" sz="2100" dirty="0"/>
              <a:t> </a:t>
            </a:r>
            <a:r>
              <a:rPr lang="ru-RU" sz="2100" dirty="0" err="1"/>
              <a:t>виконання</a:t>
            </a:r>
            <a:r>
              <a:rPr lang="ru-RU" sz="2100" dirty="0"/>
              <a:t> </a:t>
            </a:r>
            <a:r>
              <a:rPr lang="ru-RU" sz="2100" dirty="0" err="1"/>
              <a:t>інтубації</a:t>
            </a:r>
            <a:r>
              <a:rPr lang="ru-RU" sz="2100" dirty="0"/>
              <a:t> персонал повинен </a:t>
            </a:r>
            <a:r>
              <a:rPr lang="ru-RU" sz="2100" dirty="0" err="1"/>
              <a:t>здавати</a:t>
            </a:r>
            <a:r>
              <a:rPr lang="ru-RU" sz="2100" dirty="0"/>
              <a:t> </a:t>
            </a:r>
            <a:r>
              <a:rPr lang="ru-RU" sz="2100" dirty="0" err="1"/>
              <a:t>двічі</a:t>
            </a:r>
            <a:r>
              <a:rPr lang="ru-RU" sz="2100" dirty="0"/>
              <a:t> на </a:t>
            </a:r>
            <a:r>
              <a:rPr lang="ru-RU" sz="2100" dirty="0" err="1"/>
              <a:t>рік</a:t>
            </a:r>
            <a:r>
              <a:rPr lang="ru-RU" sz="2100" dirty="0"/>
              <a:t> </a:t>
            </a:r>
            <a:r>
              <a:rPr lang="ru-RU" sz="2100" dirty="0" err="1"/>
              <a:t>певний</a:t>
            </a:r>
            <a:r>
              <a:rPr lang="ru-RU" sz="2100" dirty="0"/>
              <a:t> </a:t>
            </a:r>
            <a:r>
              <a:rPr lang="ru-RU" sz="2100" dirty="0" err="1"/>
              <a:t>екзамен</a:t>
            </a:r>
            <a:r>
              <a:rPr lang="ru-RU" sz="2100" dirty="0"/>
              <a:t> на </a:t>
            </a:r>
            <a:r>
              <a:rPr lang="ru-RU" sz="2100" dirty="0" err="1"/>
              <a:t>можливість</a:t>
            </a:r>
            <a:r>
              <a:rPr lang="ru-RU" sz="2100" dirty="0"/>
              <a:t> </a:t>
            </a:r>
            <a:r>
              <a:rPr lang="ru-RU" sz="2100" dirty="0" err="1"/>
              <a:t>виконання</a:t>
            </a:r>
            <a:r>
              <a:rPr lang="ru-RU" sz="2100" dirty="0"/>
              <a:t> </a:t>
            </a:r>
            <a:r>
              <a:rPr lang="ru-RU" sz="2100" dirty="0" err="1"/>
              <a:t>інтубації</a:t>
            </a:r>
            <a:r>
              <a:rPr lang="ru-RU" sz="2100" dirty="0"/>
              <a:t> </a:t>
            </a:r>
            <a:r>
              <a:rPr lang="ru-RU" sz="2100" dirty="0" err="1"/>
              <a:t>трахеї</a:t>
            </a:r>
            <a:r>
              <a:rPr lang="ru-RU" sz="2100" dirty="0"/>
              <a:t>.</a:t>
            </a:r>
            <a:endParaRPr lang="uk-UA" sz="2100" dirty="0"/>
          </a:p>
          <a:p>
            <a:r>
              <a:rPr lang="ru-RU" sz="2100" dirty="0" err="1"/>
              <a:t>Також</a:t>
            </a:r>
            <a:r>
              <a:rPr lang="ru-RU" sz="2100" dirty="0"/>
              <a:t> треба </a:t>
            </a:r>
            <a:r>
              <a:rPr lang="ru-RU" sz="2100" dirty="0" err="1"/>
              <a:t>пам'ятати</a:t>
            </a:r>
            <a:r>
              <a:rPr lang="ru-RU" sz="2100" dirty="0"/>
              <a:t> про </a:t>
            </a:r>
            <a:r>
              <a:rPr lang="ru-RU" sz="2100" dirty="0" err="1"/>
              <a:t>тяжку</a:t>
            </a:r>
            <a:r>
              <a:rPr lang="ru-RU" sz="2100" dirty="0"/>
              <a:t> </a:t>
            </a:r>
            <a:r>
              <a:rPr lang="ru-RU" sz="2100" dirty="0" err="1"/>
              <a:t>інтубацію</a:t>
            </a:r>
            <a:r>
              <a:rPr lang="ru-RU" sz="2100" dirty="0"/>
              <a:t>. За </a:t>
            </a:r>
            <a:r>
              <a:rPr lang="ru-RU" sz="2100" dirty="0" err="1"/>
              <a:t>визначенням</a:t>
            </a:r>
            <a:r>
              <a:rPr lang="ru-RU" sz="2100" dirty="0"/>
              <a:t> </a:t>
            </a:r>
            <a:r>
              <a:rPr lang="ru-RU" sz="2100" dirty="0" err="1"/>
              <a:t>Американської</a:t>
            </a:r>
            <a:r>
              <a:rPr lang="ru-RU" sz="2100" dirty="0"/>
              <a:t> </a:t>
            </a:r>
            <a:r>
              <a:rPr lang="ru-RU" sz="2100" dirty="0" err="1"/>
              <a:t>асоціації</a:t>
            </a:r>
            <a:r>
              <a:rPr lang="ru-RU" sz="2100" dirty="0"/>
              <a:t> </a:t>
            </a:r>
            <a:r>
              <a:rPr lang="ru-RU" sz="2100" dirty="0" err="1"/>
              <a:t>анестезіологіє</a:t>
            </a:r>
            <a:r>
              <a:rPr lang="ru-RU" sz="2100" dirty="0"/>
              <a:t> «тяжка </a:t>
            </a:r>
            <a:r>
              <a:rPr lang="ru-RU" sz="2100" dirty="0" err="1"/>
              <a:t>інтубація</a:t>
            </a:r>
            <a:r>
              <a:rPr lang="ru-RU" sz="2100" dirty="0"/>
              <a:t>» - </a:t>
            </a:r>
            <a:r>
              <a:rPr lang="ru-RU" sz="2100" dirty="0" err="1"/>
              <a:t>це</a:t>
            </a:r>
            <a:r>
              <a:rPr lang="ru-RU" sz="2100" dirty="0"/>
              <a:t> </a:t>
            </a:r>
            <a:r>
              <a:rPr lang="ru-RU" sz="2100" dirty="0" err="1"/>
              <a:t>клінічна</a:t>
            </a:r>
            <a:r>
              <a:rPr lang="ru-RU" sz="2100" dirty="0"/>
              <a:t> </a:t>
            </a:r>
            <a:r>
              <a:rPr lang="ru-RU" sz="2100" dirty="0" err="1"/>
              <a:t>ситуація</a:t>
            </a:r>
            <a:r>
              <a:rPr lang="ru-RU" sz="2100" dirty="0"/>
              <a:t>, при </a:t>
            </a:r>
            <a:r>
              <a:rPr lang="ru-RU" sz="2100" dirty="0" err="1"/>
              <a:t>якій</a:t>
            </a:r>
            <a:r>
              <a:rPr lang="ru-RU" sz="2100" dirty="0"/>
              <a:t> </a:t>
            </a:r>
            <a:r>
              <a:rPr lang="ru-RU" sz="2100" dirty="0" err="1"/>
              <a:t>досвідчений</a:t>
            </a:r>
            <a:r>
              <a:rPr lang="ru-RU" sz="2100" dirty="0"/>
              <a:t> </a:t>
            </a:r>
            <a:r>
              <a:rPr lang="ru-RU" sz="2100" dirty="0" err="1"/>
              <a:t>фахівець</a:t>
            </a:r>
            <a:r>
              <a:rPr lang="ru-RU" sz="2100" dirty="0"/>
              <a:t> </a:t>
            </a:r>
            <a:r>
              <a:rPr lang="ru-RU" sz="2100" dirty="0" err="1"/>
              <a:t>стикається</a:t>
            </a:r>
            <a:r>
              <a:rPr lang="ru-RU" sz="2100" dirty="0"/>
              <a:t> з </a:t>
            </a:r>
            <a:r>
              <a:rPr lang="ru-RU" sz="2100" dirty="0" err="1"/>
              <a:t>труднощами</a:t>
            </a:r>
            <a:r>
              <a:rPr lang="ru-RU" sz="2100" dirty="0"/>
              <a:t> </a:t>
            </a:r>
            <a:r>
              <a:rPr lang="ru-RU" sz="2100" dirty="0" err="1"/>
              <a:t>проведення</a:t>
            </a:r>
            <a:r>
              <a:rPr lang="ru-RU" sz="2100" dirty="0"/>
              <a:t> </a:t>
            </a:r>
            <a:r>
              <a:rPr lang="ru-RU" sz="2100" dirty="0" err="1"/>
              <a:t>вентиляції</a:t>
            </a:r>
            <a:r>
              <a:rPr lang="ru-RU" sz="2100" dirty="0"/>
              <a:t> і/</a:t>
            </a:r>
            <a:r>
              <a:rPr lang="ru-RU" sz="2100" dirty="0" err="1"/>
              <a:t>чи</a:t>
            </a:r>
            <a:r>
              <a:rPr lang="ru-RU" sz="2100" dirty="0"/>
              <a:t> </a:t>
            </a:r>
            <a:r>
              <a:rPr lang="ru-RU" sz="2100" dirty="0" err="1"/>
              <a:t>інтубації</a:t>
            </a:r>
            <a:r>
              <a:rPr lang="ru-RU" sz="2100" dirty="0"/>
              <a:t> </a:t>
            </a:r>
            <a:r>
              <a:rPr lang="ru-RU" sz="2100" dirty="0" err="1"/>
              <a:t>постраждалого</a:t>
            </a:r>
            <a:r>
              <a:rPr lang="ru-RU" sz="2100" dirty="0"/>
              <a:t> </a:t>
            </a:r>
            <a:r>
              <a:rPr lang="ru-RU" sz="2100" dirty="0" err="1"/>
              <a:t>більш</a:t>
            </a:r>
            <a:r>
              <a:rPr lang="ru-RU" sz="2100" dirty="0"/>
              <a:t> </a:t>
            </a:r>
            <a:r>
              <a:rPr lang="ru-RU" sz="2100" dirty="0" err="1"/>
              <a:t>ніж</a:t>
            </a:r>
            <a:r>
              <a:rPr lang="ru-RU" sz="2100" dirty="0"/>
              <a:t> при </a:t>
            </a:r>
            <a:r>
              <a:rPr lang="ru-RU" sz="2100" dirty="0" err="1"/>
              <a:t>трьох</a:t>
            </a:r>
            <a:r>
              <a:rPr lang="ru-RU" sz="2100" dirty="0"/>
              <a:t> </a:t>
            </a:r>
            <a:r>
              <a:rPr lang="ru-RU" sz="2100" dirty="0" err="1"/>
              <a:t>спробах</a:t>
            </a:r>
            <a:r>
              <a:rPr lang="ru-RU" sz="2100" dirty="0"/>
              <a:t> </a:t>
            </a:r>
            <a:r>
              <a:rPr lang="ru-RU" sz="2100" dirty="0" err="1"/>
              <a:t>або</a:t>
            </a:r>
            <a:r>
              <a:rPr lang="ru-RU" sz="2100" dirty="0"/>
              <a:t> </a:t>
            </a:r>
            <a:r>
              <a:rPr lang="ru-RU" sz="2100" dirty="0" err="1"/>
              <a:t>протягом</a:t>
            </a:r>
            <a:r>
              <a:rPr lang="ru-RU" sz="2100" dirty="0"/>
              <a:t> </a:t>
            </a:r>
            <a:r>
              <a:rPr lang="ru-RU" sz="2100" dirty="0" err="1"/>
              <a:t>більш</a:t>
            </a:r>
            <a:r>
              <a:rPr lang="ru-RU" sz="2100" dirty="0"/>
              <a:t> </a:t>
            </a:r>
            <a:r>
              <a:rPr lang="ru-RU" sz="2100" dirty="0" err="1"/>
              <a:t>ніж</a:t>
            </a:r>
            <a:r>
              <a:rPr lang="ru-RU" sz="2100" dirty="0"/>
              <a:t> 10 </a:t>
            </a:r>
            <a:r>
              <a:rPr lang="ru-RU" sz="2100" dirty="0" err="1"/>
              <a:t>хв</a:t>
            </a:r>
            <a:r>
              <a:rPr lang="ru-RU" sz="2100" dirty="0"/>
              <a:t>. Частота </a:t>
            </a:r>
            <a:r>
              <a:rPr lang="ru-RU" sz="2100" dirty="0" err="1"/>
              <a:t>тяжкої</a:t>
            </a:r>
            <a:r>
              <a:rPr lang="ru-RU" sz="2100" dirty="0"/>
              <a:t> </a:t>
            </a:r>
            <a:r>
              <a:rPr lang="ru-RU" sz="2100" dirty="0" err="1"/>
              <a:t>інтубації</a:t>
            </a:r>
            <a:r>
              <a:rPr lang="ru-RU" sz="2100" dirty="0"/>
              <a:t> </a:t>
            </a:r>
            <a:r>
              <a:rPr lang="ru-RU" sz="2100" dirty="0" err="1"/>
              <a:t>трахеї</a:t>
            </a:r>
            <a:r>
              <a:rPr lang="ru-RU" sz="2100" dirty="0"/>
              <a:t> </a:t>
            </a:r>
            <a:r>
              <a:rPr lang="ru-RU" sz="2100" dirty="0" err="1"/>
              <a:t>складає</a:t>
            </a:r>
            <a:r>
              <a:rPr lang="ru-RU" sz="2100" dirty="0"/>
              <a:t> </a:t>
            </a:r>
            <a:r>
              <a:rPr lang="ru-RU" sz="2100" dirty="0" err="1"/>
              <a:t>від</a:t>
            </a:r>
            <a:r>
              <a:rPr lang="ru-RU" sz="2100" dirty="0"/>
              <a:t> 3,0 до 18,0 </a:t>
            </a:r>
            <a:r>
              <a:rPr lang="uk-UA" sz="2100" i="1" dirty="0"/>
              <a:t>%.</a:t>
            </a:r>
            <a:r>
              <a:rPr lang="ru-RU" sz="2100" dirty="0"/>
              <a:t> </a:t>
            </a:r>
            <a:r>
              <a:rPr lang="ru-RU" sz="2100" dirty="0" err="1"/>
              <a:t>Наступні</a:t>
            </a:r>
            <a:r>
              <a:rPr lang="ru-RU" sz="2100" dirty="0"/>
              <a:t> </a:t>
            </a:r>
            <a:r>
              <a:rPr lang="ru-RU" sz="2100" dirty="0" err="1"/>
              <a:t>фактори</a:t>
            </a:r>
            <a:r>
              <a:rPr lang="ru-RU" sz="2100" dirty="0"/>
              <a:t> </a:t>
            </a:r>
            <a:r>
              <a:rPr lang="ru-RU" sz="2100" dirty="0" err="1"/>
              <a:t>свідчать</a:t>
            </a:r>
            <a:r>
              <a:rPr lang="ru-RU" sz="2100" dirty="0"/>
              <a:t> про </a:t>
            </a:r>
            <a:r>
              <a:rPr lang="ru-RU" sz="2100" dirty="0" err="1"/>
              <a:t>можливу</a:t>
            </a:r>
            <a:r>
              <a:rPr lang="ru-RU" sz="2100" dirty="0"/>
              <a:t> </a:t>
            </a:r>
            <a:r>
              <a:rPr lang="ru-RU" sz="2100" dirty="0" err="1"/>
              <a:t>тяжку</a:t>
            </a:r>
            <a:r>
              <a:rPr lang="ru-RU" sz="2100" dirty="0"/>
              <a:t> </a:t>
            </a:r>
            <a:r>
              <a:rPr lang="ru-RU" sz="2100" dirty="0" err="1"/>
              <a:t>інтубацію</a:t>
            </a:r>
            <a:r>
              <a:rPr lang="ru-RU" sz="2100" dirty="0"/>
              <a:t>: </a:t>
            </a:r>
            <a:r>
              <a:rPr lang="ru-RU" sz="2100" dirty="0" err="1"/>
              <a:t>скошене</a:t>
            </a:r>
            <a:r>
              <a:rPr lang="ru-RU" sz="2100" dirty="0"/>
              <a:t> </a:t>
            </a:r>
            <a:r>
              <a:rPr lang="ru-RU" sz="2100" dirty="0" err="1"/>
              <a:t>підборіддя</a:t>
            </a:r>
            <a:r>
              <a:rPr lang="ru-RU" sz="2100" dirty="0"/>
              <a:t>, коротка шия, великий </a:t>
            </a:r>
            <a:r>
              <a:rPr lang="ru-RU" sz="2100" dirty="0" err="1"/>
              <a:t>язик</a:t>
            </a:r>
            <a:r>
              <a:rPr lang="ru-RU" sz="2100" dirty="0"/>
              <a:t>, маленький рот, </a:t>
            </a:r>
            <a:r>
              <a:rPr lang="ru-RU" sz="2100" dirty="0" err="1"/>
              <a:t>іммобілізація</a:t>
            </a:r>
            <a:r>
              <a:rPr lang="ru-RU" sz="2100" dirty="0"/>
              <a:t> </a:t>
            </a:r>
            <a:r>
              <a:rPr lang="ru-RU" sz="2100" dirty="0" err="1"/>
              <a:t>шиї</a:t>
            </a:r>
            <a:r>
              <a:rPr lang="ru-RU" sz="2100" dirty="0"/>
              <a:t>, травма </a:t>
            </a:r>
            <a:r>
              <a:rPr lang="ru-RU" sz="2100" dirty="0" err="1"/>
              <a:t>обличчя</a:t>
            </a:r>
            <a:r>
              <a:rPr lang="ru-RU" sz="2100" dirty="0"/>
              <a:t>, </a:t>
            </a:r>
            <a:r>
              <a:rPr lang="ru-RU" sz="2100" dirty="0" err="1"/>
              <a:t>тучність</a:t>
            </a:r>
            <a:r>
              <a:rPr lang="ru-RU" sz="2100" dirty="0"/>
              <a:t>, </a:t>
            </a:r>
            <a:r>
              <a:rPr lang="ru-RU" sz="2100" dirty="0" err="1"/>
              <a:t>блю­вота</a:t>
            </a:r>
            <a:r>
              <a:rPr lang="ru-RU" sz="2100" dirty="0"/>
              <a:t>, </a:t>
            </a:r>
            <a:r>
              <a:rPr lang="ru-RU" sz="2100" dirty="0" err="1"/>
              <a:t>кровотеча</a:t>
            </a:r>
            <a:r>
              <a:rPr lang="ru-RU" sz="2100" dirty="0"/>
              <a:t> з </a:t>
            </a:r>
            <a:r>
              <a:rPr lang="ru-RU" sz="2100" dirty="0" err="1"/>
              <a:t>верхніх</a:t>
            </a:r>
            <a:r>
              <a:rPr lang="ru-RU" sz="2100" dirty="0"/>
              <a:t> </a:t>
            </a:r>
            <a:r>
              <a:rPr lang="ru-RU" sz="2100" dirty="0" err="1"/>
              <a:t>дихальних</a:t>
            </a:r>
            <a:r>
              <a:rPr lang="ru-RU" sz="2100" dirty="0"/>
              <a:t> </a:t>
            </a:r>
            <a:r>
              <a:rPr lang="ru-RU" sz="2100" dirty="0" err="1"/>
              <a:t>шляхів</a:t>
            </a:r>
            <a:r>
              <a:rPr lang="ru-RU" sz="2100" dirty="0"/>
              <a:t>, </a:t>
            </a:r>
            <a:r>
              <a:rPr lang="ru-RU" sz="2100" dirty="0" err="1"/>
              <a:t>наявність</a:t>
            </a:r>
            <a:r>
              <a:rPr lang="ru-RU" sz="2100" dirty="0"/>
              <a:t> гематом, </a:t>
            </a:r>
            <a:r>
              <a:rPr lang="ru-RU" sz="2100" dirty="0" err="1"/>
              <a:t>пухлин</a:t>
            </a:r>
            <a:r>
              <a:rPr lang="ru-RU" sz="2100" dirty="0"/>
              <a:t> в </a:t>
            </a:r>
            <a:r>
              <a:rPr lang="ru-RU" sz="2100" dirty="0" err="1"/>
              <a:t>області</a:t>
            </a:r>
            <a:r>
              <a:rPr lang="ru-RU" sz="2100" dirty="0"/>
              <a:t> </a:t>
            </a:r>
            <a:r>
              <a:rPr lang="ru-RU" sz="2100" dirty="0" err="1"/>
              <a:t>шиї</a:t>
            </a:r>
            <a:r>
              <a:rPr lang="ru-RU" sz="2100" dirty="0"/>
              <a:t>, </a:t>
            </a:r>
            <a:r>
              <a:rPr lang="ru-RU" sz="2100" dirty="0" err="1"/>
              <a:t>гортані</a:t>
            </a:r>
            <a:r>
              <a:rPr lang="ru-RU" sz="2100" dirty="0"/>
              <a:t> (зоб, </a:t>
            </a:r>
            <a:r>
              <a:rPr lang="ru-RU" sz="2100" dirty="0" err="1"/>
              <a:t>пухлини</a:t>
            </a:r>
            <a:r>
              <a:rPr lang="ru-RU" sz="2100" dirty="0"/>
              <a:t> </a:t>
            </a:r>
            <a:r>
              <a:rPr lang="ru-RU" sz="2100" dirty="0" err="1"/>
              <a:t>гортані</a:t>
            </a:r>
            <a:r>
              <a:rPr lang="ru-RU" sz="2100" dirty="0"/>
              <a:t>), </a:t>
            </a:r>
            <a:r>
              <a:rPr lang="ru-RU" sz="2100" dirty="0" err="1"/>
              <a:t>мікрогнація</a:t>
            </a:r>
            <a:r>
              <a:rPr lang="ru-RU" sz="2100" dirty="0"/>
              <a:t> (</a:t>
            </a:r>
            <a:r>
              <a:rPr lang="ru-RU" sz="2100" dirty="0" err="1"/>
              <a:t>маленька</a:t>
            </a:r>
            <a:r>
              <a:rPr lang="ru-RU" sz="2100" dirty="0"/>
              <a:t> </a:t>
            </a:r>
            <a:r>
              <a:rPr lang="ru-RU" sz="2100" dirty="0" err="1"/>
              <a:t>верхня</a:t>
            </a:r>
            <a:r>
              <a:rPr lang="ru-RU" sz="2100" dirty="0"/>
              <a:t> </a:t>
            </a:r>
            <a:r>
              <a:rPr lang="ru-RU" sz="2100" dirty="0" err="1"/>
              <a:t>щелепа</a:t>
            </a:r>
            <a:r>
              <a:rPr lang="ru-RU" sz="2100" dirty="0"/>
              <a:t>), </a:t>
            </a:r>
            <a:r>
              <a:rPr lang="ru-RU" sz="2100" dirty="0" err="1"/>
              <a:t>виступаючі</a:t>
            </a:r>
            <a:r>
              <a:rPr lang="ru-RU" sz="2100" dirty="0"/>
              <a:t> </a:t>
            </a:r>
            <a:r>
              <a:rPr lang="ru-RU" sz="2100" dirty="0" err="1"/>
              <a:t>передні</a:t>
            </a:r>
            <a:r>
              <a:rPr lang="ru-RU" sz="2100" dirty="0"/>
              <a:t> </a:t>
            </a:r>
            <a:r>
              <a:rPr lang="ru-RU" sz="2100" dirty="0" err="1"/>
              <a:t>зуби</a:t>
            </a:r>
            <a:r>
              <a:rPr lang="ru-RU" sz="2100" dirty="0"/>
              <a:t>, </a:t>
            </a:r>
            <a:r>
              <a:rPr lang="ru-RU" sz="2100" dirty="0" err="1"/>
              <a:t>довгий</a:t>
            </a:r>
            <a:r>
              <a:rPr lang="ru-RU" sz="2100" dirty="0"/>
              <a:t> </a:t>
            </a:r>
            <a:r>
              <a:rPr lang="ru-RU" sz="2100" dirty="0" err="1"/>
              <a:t>вузький</a:t>
            </a:r>
            <a:r>
              <a:rPr lang="ru-RU" sz="2100" dirty="0"/>
              <a:t> рот.</a:t>
            </a:r>
            <a:endParaRPr lang="uk-UA" sz="2100" dirty="0"/>
          </a:p>
          <a:p>
            <a:endParaRPr lang="uk-UA" dirty="0"/>
          </a:p>
        </p:txBody>
      </p:sp>
    </p:spTree>
    <p:extLst>
      <p:ext uri="{BB962C8B-B14F-4D97-AF65-F5344CB8AC3E}">
        <p14:creationId xmlns:p14="http://schemas.microsoft.com/office/powerpoint/2010/main" xmlns="" val="313664669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AD8AD4B-4E4A-48CA-B9BF-391FBE51C48D}"/>
              </a:ext>
            </a:extLst>
          </p:cNvPr>
          <p:cNvSpPr>
            <a:spLocks noGrp="1"/>
          </p:cNvSpPr>
          <p:nvPr>
            <p:ph type="title"/>
          </p:nvPr>
        </p:nvSpPr>
        <p:spPr>
          <a:xfrm>
            <a:off x="1" y="91440"/>
            <a:ext cx="12192000" cy="1761808"/>
          </a:xfrm>
        </p:spPr>
        <p:txBody>
          <a:bodyPr/>
          <a:lstStyle/>
          <a:p>
            <a:pPr algn="ctr"/>
            <a:r>
              <a:rPr lang="en-US" sz="4000" dirty="0" err="1">
                <a:solidFill>
                  <a:schemeClr val="tx1"/>
                </a:solidFill>
              </a:rPr>
              <a:t>Для</a:t>
            </a:r>
            <a:r>
              <a:rPr lang="en-US" sz="4000" dirty="0">
                <a:solidFill>
                  <a:schemeClr val="tx1"/>
                </a:solidFill>
              </a:rPr>
              <a:t> </a:t>
            </a:r>
            <a:r>
              <a:rPr lang="en-US" sz="4000" dirty="0" err="1">
                <a:solidFill>
                  <a:schemeClr val="tx1"/>
                </a:solidFill>
              </a:rPr>
              <a:t>визначення</a:t>
            </a:r>
            <a:r>
              <a:rPr lang="en-US" sz="4000" dirty="0">
                <a:solidFill>
                  <a:schemeClr val="tx1"/>
                </a:solidFill>
              </a:rPr>
              <a:t> </a:t>
            </a:r>
            <a:r>
              <a:rPr lang="en-US" sz="4000" dirty="0" err="1">
                <a:solidFill>
                  <a:schemeClr val="tx1"/>
                </a:solidFill>
              </a:rPr>
              <a:t>ймовірної</a:t>
            </a:r>
            <a:r>
              <a:rPr lang="en-US" sz="4000" dirty="0">
                <a:solidFill>
                  <a:schemeClr val="tx1"/>
                </a:solidFill>
              </a:rPr>
              <a:t> </a:t>
            </a:r>
            <a:r>
              <a:rPr lang="en-US" sz="4000" dirty="0" err="1">
                <a:solidFill>
                  <a:schemeClr val="tx1"/>
                </a:solidFill>
              </a:rPr>
              <a:t>тяжкої</a:t>
            </a:r>
            <a:r>
              <a:rPr lang="en-US" sz="4000" dirty="0">
                <a:solidFill>
                  <a:schemeClr val="tx1"/>
                </a:solidFill>
              </a:rPr>
              <a:t> </a:t>
            </a:r>
            <a:r>
              <a:rPr lang="en-US" sz="4000" dirty="0" err="1">
                <a:solidFill>
                  <a:schemeClr val="tx1"/>
                </a:solidFill>
              </a:rPr>
              <a:t>інтубації</a:t>
            </a:r>
            <a:r>
              <a:rPr lang="en-US" sz="4000" dirty="0">
                <a:solidFill>
                  <a:schemeClr val="tx1"/>
                </a:solidFill>
              </a:rPr>
              <a:t> </a:t>
            </a:r>
            <a:r>
              <a:rPr lang="en-US" sz="4000" dirty="0" err="1">
                <a:solidFill>
                  <a:schemeClr val="tx1"/>
                </a:solidFill>
              </a:rPr>
              <a:t>використовують</a:t>
            </a:r>
            <a:r>
              <a:rPr lang="en-US" sz="4000" dirty="0">
                <a:solidFill>
                  <a:schemeClr val="tx1"/>
                </a:solidFill>
              </a:rPr>
              <a:t> </a:t>
            </a:r>
            <a:r>
              <a:rPr lang="en-US" sz="4000" dirty="0" err="1">
                <a:solidFill>
                  <a:schemeClr val="tx1"/>
                </a:solidFill>
              </a:rPr>
              <a:t>обстеження</a:t>
            </a:r>
            <a:r>
              <a:rPr lang="en-US" sz="4000" dirty="0">
                <a:solidFill>
                  <a:schemeClr val="tx1"/>
                </a:solidFill>
              </a:rPr>
              <a:t>, </a:t>
            </a:r>
            <a:r>
              <a:rPr lang="en-US" sz="4000" dirty="0" err="1">
                <a:solidFill>
                  <a:schemeClr val="tx1"/>
                </a:solidFill>
              </a:rPr>
              <a:t>послідовність</a:t>
            </a:r>
            <a:r>
              <a:rPr lang="en-US" sz="4000" dirty="0">
                <a:solidFill>
                  <a:schemeClr val="tx1"/>
                </a:solidFill>
              </a:rPr>
              <a:t> </a:t>
            </a:r>
            <a:r>
              <a:rPr lang="en-US" sz="4000" dirty="0" err="1">
                <a:solidFill>
                  <a:schemeClr val="tx1"/>
                </a:solidFill>
              </a:rPr>
              <a:t>якого</a:t>
            </a:r>
            <a:r>
              <a:rPr lang="en-US" sz="4000" dirty="0">
                <a:solidFill>
                  <a:schemeClr val="tx1"/>
                </a:solidFill>
              </a:rPr>
              <a:t> </a:t>
            </a:r>
            <a:r>
              <a:rPr lang="en-US" sz="4000" dirty="0" err="1">
                <a:solidFill>
                  <a:schemeClr val="tx1"/>
                </a:solidFill>
              </a:rPr>
              <a:t>описано</a:t>
            </a:r>
            <a:r>
              <a:rPr lang="en-US" sz="4000" dirty="0">
                <a:solidFill>
                  <a:schemeClr val="tx1"/>
                </a:solidFill>
              </a:rPr>
              <a:t> </a:t>
            </a:r>
            <a:r>
              <a:rPr lang="en-US" sz="4000" dirty="0" err="1">
                <a:solidFill>
                  <a:schemeClr val="tx1"/>
                </a:solidFill>
              </a:rPr>
              <a:t>акронімом</a:t>
            </a:r>
            <a:r>
              <a:rPr lang="en-US" sz="4000" dirty="0">
                <a:solidFill>
                  <a:schemeClr val="tx1"/>
                </a:solidFill>
              </a:rPr>
              <a:t> </a:t>
            </a:r>
            <a:r>
              <a:rPr lang="en-US" sz="4400" b="1" i="1" u="sng" dirty="0">
                <a:solidFill>
                  <a:schemeClr val="tx1"/>
                </a:solidFill>
              </a:rPr>
              <a:t>LEMON</a:t>
            </a:r>
            <a:endParaRPr lang="uk-UA" sz="4400" b="1" i="1" u="sng" dirty="0">
              <a:solidFill>
                <a:schemeClr val="tx1"/>
              </a:solidFill>
            </a:endParaRPr>
          </a:p>
        </p:txBody>
      </p:sp>
      <p:sp>
        <p:nvSpPr>
          <p:cNvPr id="3" name="Объект 2">
            <a:extLst>
              <a:ext uri="{FF2B5EF4-FFF2-40B4-BE49-F238E27FC236}">
                <a16:creationId xmlns:a16="http://schemas.microsoft.com/office/drawing/2014/main" xmlns="" id="{AE483ED7-48C8-4655-A90F-D82426C37D16}"/>
              </a:ext>
            </a:extLst>
          </p:cNvPr>
          <p:cNvSpPr>
            <a:spLocks noGrp="1"/>
          </p:cNvSpPr>
          <p:nvPr>
            <p:ph idx="1"/>
          </p:nvPr>
        </p:nvSpPr>
        <p:spPr>
          <a:xfrm>
            <a:off x="0" y="2052918"/>
            <a:ext cx="12083143" cy="4713642"/>
          </a:xfrm>
        </p:spPr>
        <p:txBody>
          <a:bodyPr>
            <a:normAutofit lnSpcReduction="10000"/>
          </a:bodyPr>
          <a:lstStyle/>
          <a:p>
            <a:r>
              <a:rPr lang="en-US" sz="3200" b="1" dirty="0"/>
              <a:t>L</a:t>
            </a:r>
            <a:r>
              <a:rPr lang="uk-UA" sz="3200" b="1" dirty="0"/>
              <a:t> (</a:t>
            </a:r>
            <a:r>
              <a:rPr lang="en-US" sz="3200" b="1" dirty="0"/>
              <a:t>look externally</a:t>
            </a:r>
            <a:r>
              <a:rPr lang="uk-UA" sz="3200" b="1" dirty="0"/>
              <a:t> - зовнішній вигляд) </a:t>
            </a:r>
            <a:r>
              <a:rPr lang="en-US" sz="2800" dirty="0"/>
              <a:t>- </a:t>
            </a:r>
            <a:r>
              <a:rPr lang="en-US" sz="2200" dirty="0" err="1"/>
              <a:t>зовнішній</a:t>
            </a:r>
            <a:r>
              <a:rPr lang="en-US" sz="2200" dirty="0"/>
              <a:t> </a:t>
            </a:r>
            <a:r>
              <a:rPr lang="en-US" sz="2200" dirty="0" err="1"/>
              <a:t>огляд</a:t>
            </a:r>
            <a:r>
              <a:rPr lang="en-US" sz="2200" dirty="0"/>
              <a:t> </a:t>
            </a:r>
            <a:r>
              <a:rPr lang="en-US" sz="2200" dirty="0" err="1"/>
              <a:t>та</a:t>
            </a:r>
            <a:r>
              <a:rPr lang="en-US" sz="2200" dirty="0"/>
              <a:t> </a:t>
            </a:r>
            <a:r>
              <a:rPr lang="en-US" sz="2200" dirty="0" err="1"/>
              <a:t>виявлення</a:t>
            </a:r>
            <a:r>
              <a:rPr lang="en-US" sz="2200" dirty="0"/>
              <a:t> </a:t>
            </a:r>
            <a:r>
              <a:rPr lang="en-US" sz="2200" dirty="0" err="1"/>
              <a:t>візуальних</a:t>
            </a:r>
            <a:r>
              <a:rPr lang="en-US" sz="2200" dirty="0"/>
              <a:t> </a:t>
            </a:r>
            <a:r>
              <a:rPr lang="en-US" sz="2200" dirty="0" err="1"/>
              <a:t>ознак</a:t>
            </a:r>
            <a:r>
              <a:rPr lang="en-US" sz="2200" dirty="0"/>
              <a:t> </a:t>
            </a:r>
            <a:r>
              <a:rPr lang="en-US" sz="2200" dirty="0" err="1"/>
              <a:t>які</a:t>
            </a:r>
            <a:r>
              <a:rPr lang="en-US" sz="2200" dirty="0"/>
              <a:t> </a:t>
            </a:r>
            <a:r>
              <a:rPr lang="en-US" sz="2200" dirty="0" err="1"/>
              <a:t>можуть</a:t>
            </a:r>
            <a:r>
              <a:rPr lang="en-US" sz="2200" dirty="0"/>
              <a:t> </a:t>
            </a:r>
            <a:r>
              <a:rPr lang="en-US" sz="2200" dirty="0" err="1"/>
              <a:t>свідчити</a:t>
            </a:r>
            <a:r>
              <a:rPr lang="en-US" sz="2200" dirty="0"/>
              <a:t> </a:t>
            </a:r>
            <a:r>
              <a:rPr lang="en-US" sz="2200" dirty="0" err="1"/>
              <a:t>про</a:t>
            </a:r>
            <a:r>
              <a:rPr lang="en-US" sz="2200" dirty="0"/>
              <a:t> </a:t>
            </a:r>
            <a:r>
              <a:rPr lang="en-US" sz="2200" dirty="0" err="1"/>
              <a:t>тяжку</a:t>
            </a:r>
            <a:r>
              <a:rPr lang="en-US" sz="2200" dirty="0"/>
              <a:t> </a:t>
            </a:r>
            <a:r>
              <a:rPr lang="uk-UA" sz="2200" dirty="0" err="1"/>
              <a:t>інтубацію</a:t>
            </a:r>
            <a:endParaRPr lang="uk-UA" sz="2200" dirty="0"/>
          </a:p>
          <a:p>
            <a:r>
              <a:rPr lang="uk-UA" sz="3200" b="1" i="1" dirty="0"/>
              <a:t>Е </a:t>
            </a:r>
            <a:r>
              <a:rPr lang="ru-RU" sz="3200" b="1" i="1" dirty="0"/>
              <a:t>(</a:t>
            </a:r>
            <a:r>
              <a:rPr lang="en-US" sz="3200" b="1" i="1" dirty="0"/>
              <a:t>evaluate the </a:t>
            </a:r>
            <a:r>
              <a:rPr lang="uk-UA" sz="3200" b="1" i="1" dirty="0"/>
              <a:t>3-3-2 </a:t>
            </a:r>
            <a:r>
              <a:rPr lang="en-US" sz="3200" b="1" i="1" dirty="0"/>
              <a:t>rule </a:t>
            </a:r>
            <a:r>
              <a:rPr lang="uk-UA" sz="3200" b="1" i="1" dirty="0"/>
              <a:t>- визначити правило 3-3-2) </a:t>
            </a:r>
            <a:r>
              <a:rPr lang="uk-UA" sz="2800" dirty="0"/>
              <a:t>- </a:t>
            </a:r>
            <a:r>
              <a:rPr lang="ru-RU" sz="2200" dirty="0" err="1"/>
              <a:t>дає</a:t>
            </a:r>
            <a:r>
              <a:rPr lang="ru-RU" sz="2200" dirty="0"/>
              <a:t> </a:t>
            </a:r>
            <a:r>
              <a:rPr lang="ru-RU" sz="2200" dirty="0" err="1"/>
              <a:t>можливість</a:t>
            </a:r>
            <a:r>
              <a:rPr lang="ru-RU" sz="2200" dirty="0"/>
              <a:t> </a:t>
            </a:r>
            <a:r>
              <a:rPr lang="ru-RU" sz="2200" dirty="0" err="1"/>
              <a:t>визначити</a:t>
            </a:r>
            <a:r>
              <a:rPr lang="ru-RU" sz="2200" dirty="0"/>
              <a:t> </a:t>
            </a:r>
            <a:r>
              <a:rPr lang="ru-RU" sz="2200" dirty="0" err="1"/>
              <a:t>розміри</a:t>
            </a:r>
            <a:r>
              <a:rPr lang="ru-RU" sz="2200" dirty="0"/>
              <a:t> глотки, </a:t>
            </a:r>
            <a:r>
              <a:rPr lang="ru-RU" sz="2200" dirty="0" err="1"/>
              <a:t>гортані</a:t>
            </a:r>
            <a:r>
              <a:rPr lang="ru-RU" sz="2200" dirty="0"/>
              <a:t> та </a:t>
            </a:r>
            <a:r>
              <a:rPr lang="ru-RU" sz="2200" dirty="0" err="1"/>
              <a:t>порожнини</a:t>
            </a:r>
            <a:r>
              <a:rPr lang="ru-RU" sz="2200" dirty="0"/>
              <a:t> рота.</a:t>
            </a:r>
            <a:endParaRPr lang="uk-UA" sz="2200" dirty="0"/>
          </a:p>
          <a:p>
            <a:r>
              <a:rPr lang="uk-UA" b="1" dirty="0"/>
              <a:t>М (тест </a:t>
            </a:r>
            <a:r>
              <a:rPr lang="en-US" b="1" dirty="0" err="1"/>
              <a:t>Mallampati</a:t>
            </a:r>
            <a:r>
              <a:rPr lang="uk-UA" b="1" dirty="0"/>
              <a:t>) </a:t>
            </a:r>
            <a:r>
              <a:rPr lang="en-US" dirty="0"/>
              <a:t>- </a:t>
            </a:r>
            <a:r>
              <a:rPr lang="en-US" dirty="0" err="1"/>
              <a:t>класифікація</a:t>
            </a:r>
            <a:r>
              <a:rPr lang="en-US" dirty="0"/>
              <a:t>, </a:t>
            </a:r>
            <a:r>
              <a:rPr lang="en-US" dirty="0" err="1"/>
              <a:t>що</a:t>
            </a:r>
            <a:r>
              <a:rPr lang="en-US" dirty="0"/>
              <a:t> </a:t>
            </a:r>
            <a:r>
              <a:rPr lang="en-US" dirty="0" err="1"/>
              <a:t>заснована</a:t>
            </a:r>
            <a:r>
              <a:rPr lang="en-US" dirty="0"/>
              <a:t> </a:t>
            </a:r>
            <a:r>
              <a:rPr lang="en-US" dirty="0" err="1"/>
              <a:t>на</a:t>
            </a:r>
            <a:r>
              <a:rPr lang="en-US" dirty="0"/>
              <a:t> </a:t>
            </a:r>
            <a:r>
              <a:rPr lang="en-US" dirty="0" err="1"/>
              <a:t>візуалізації</a:t>
            </a:r>
            <a:r>
              <a:rPr lang="en-US" dirty="0"/>
              <a:t> </a:t>
            </a:r>
            <a:r>
              <a:rPr lang="en-US" dirty="0" err="1"/>
              <a:t>гортані</a:t>
            </a:r>
            <a:r>
              <a:rPr lang="en-US" dirty="0"/>
              <a:t> </a:t>
            </a:r>
            <a:r>
              <a:rPr lang="en-US" dirty="0" err="1"/>
              <a:t>при</a:t>
            </a:r>
            <a:r>
              <a:rPr lang="en-US" dirty="0"/>
              <a:t> </a:t>
            </a:r>
            <a:r>
              <a:rPr lang="en-US" dirty="0" err="1"/>
              <a:t>відкритому</a:t>
            </a:r>
            <a:r>
              <a:rPr lang="en-US" dirty="0"/>
              <a:t> </a:t>
            </a:r>
            <a:r>
              <a:rPr lang="en-US" dirty="0" err="1"/>
              <a:t>роті</a:t>
            </a:r>
            <a:r>
              <a:rPr lang="en-US" dirty="0"/>
              <a:t> - </a:t>
            </a:r>
            <a:r>
              <a:rPr lang="en-US" dirty="0" err="1"/>
              <a:t>виділяють</a:t>
            </a:r>
            <a:r>
              <a:rPr lang="en-US" dirty="0"/>
              <a:t> 4 </a:t>
            </a:r>
            <a:r>
              <a:rPr lang="en-US" dirty="0" err="1"/>
              <a:t>класи</a:t>
            </a:r>
            <a:endParaRPr lang="uk-UA" dirty="0"/>
          </a:p>
          <a:p>
            <a:r>
              <a:rPr lang="uk-UA" sz="3200" b="1" dirty="0"/>
              <a:t>О (</a:t>
            </a:r>
            <a:r>
              <a:rPr lang="en-US" sz="3200" b="1" dirty="0"/>
              <a:t>Obstruction </a:t>
            </a:r>
            <a:r>
              <a:rPr lang="uk-UA" sz="3200" b="1" dirty="0"/>
              <a:t>- обструкція) </a:t>
            </a:r>
            <a:r>
              <a:rPr lang="en-US" dirty="0"/>
              <a:t>- </a:t>
            </a:r>
            <a:r>
              <a:rPr lang="en-US" dirty="0" err="1"/>
              <a:t>будь-які</a:t>
            </a:r>
            <a:r>
              <a:rPr lang="en-US" dirty="0"/>
              <a:t> </a:t>
            </a:r>
            <a:r>
              <a:rPr lang="en-US" dirty="0" err="1"/>
              <a:t>умови</a:t>
            </a:r>
            <a:r>
              <a:rPr lang="en-US" dirty="0"/>
              <a:t> </a:t>
            </a:r>
            <a:r>
              <a:rPr lang="en-US" dirty="0" err="1"/>
              <a:t>що</a:t>
            </a:r>
            <a:r>
              <a:rPr lang="en-US" dirty="0"/>
              <a:t> </a:t>
            </a:r>
            <a:r>
              <a:rPr lang="en-US" dirty="0" err="1"/>
              <a:t>можуть</a:t>
            </a:r>
            <a:r>
              <a:rPr lang="en-US" dirty="0"/>
              <a:t> </a:t>
            </a:r>
            <a:r>
              <a:rPr lang="en-US" dirty="0" err="1"/>
              <a:t>викликати</a:t>
            </a:r>
            <a:r>
              <a:rPr lang="en-US" dirty="0"/>
              <a:t> </a:t>
            </a:r>
            <a:r>
              <a:rPr lang="en-US" dirty="0" err="1"/>
              <a:t>обструкцію</a:t>
            </a:r>
            <a:r>
              <a:rPr lang="en-US" dirty="0"/>
              <a:t> </a:t>
            </a:r>
            <a:r>
              <a:rPr lang="en-US" dirty="0" err="1"/>
              <a:t>дихальних</a:t>
            </a:r>
            <a:r>
              <a:rPr lang="en-US" dirty="0"/>
              <a:t> </a:t>
            </a:r>
            <a:r>
              <a:rPr lang="en-US" dirty="0" err="1"/>
              <a:t>шляхів</a:t>
            </a:r>
            <a:r>
              <a:rPr lang="en-US" dirty="0"/>
              <a:t> </a:t>
            </a:r>
            <a:r>
              <a:rPr lang="en-US" dirty="0" err="1"/>
              <a:t>можуть</a:t>
            </a:r>
            <a:r>
              <a:rPr lang="en-US" dirty="0"/>
              <a:t> </a:t>
            </a:r>
            <a:r>
              <a:rPr lang="en-US" dirty="0" err="1"/>
              <a:t>спричинити</a:t>
            </a:r>
            <a:r>
              <a:rPr lang="en-US" dirty="0"/>
              <a:t> </a:t>
            </a:r>
            <a:r>
              <a:rPr lang="en-US" dirty="0" err="1"/>
              <a:t>тяжку</a:t>
            </a:r>
            <a:r>
              <a:rPr lang="en-US" dirty="0"/>
              <a:t> </a:t>
            </a:r>
            <a:r>
              <a:rPr lang="en-US" dirty="0" err="1"/>
              <a:t>інтубацію</a:t>
            </a:r>
            <a:r>
              <a:rPr lang="en-US" dirty="0"/>
              <a:t> </a:t>
            </a:r>
            <a:r>
              <a:rPr lang="en-US" dirty="0" err="1"/>
              <a:t>та</a:t>
            </a:r>
            <a:r>
              <a:rPr lang="en-US" dirty="0"/>
              <a:t> </a:t>
            </a:r>
            <a:r>
              <a:rPr lang="en-US" dirty="0" err="1"/>
              <a:t>вентиляцію</a:t>
            </a:r>
            <a:r>
              <a:rPr lang="en-US" dirty="0"/>
              <a:t>.</a:t>
            </a:r>
            <a:endParaRPr lang="uk-UA" dirty="0"/>
          </a:p>
          <a:p>
            <a:r>
              <a:rPr lang="en-US" sz="3200" b="1" dirty="0"/>
              <a:t>N</a:t>
            </a:r>
            <a:r>
              <a:rPr lang="uk-UA" sz="3200" b="1" dirty="0"/>
              <a:t> (</a:t>
            </a:r>
            <a:r>
              <a:rPr lang="en-US" sz="3200" b="1" dirty="0"/>
              <a:t>Neck mobility </a:t>
            </a:r>
            <a:r>
              <a:rPr lang="uk-UA" sz="3200" b="1" dirty="0"/>
              <a:t>- рухомість шиї) </a:t>
            </a:r>
            <a:r>
              <a:rPr lang="en-US" dirty="0"/>
              <a:t>- </a:t>
            </a:r>
            <a:r>
              <a:rPr lang="en-US" dirty="0" err="1"/>
              <a:t>це</a:t>
            </a:r>
            <a:r>
              <a:rPr lang="en-US" dirty="0"/>
              <a:t> </a:t>
            </a:r>
            <a:r>
              <a:rPr lang="en-US" dirty="0" err="1"/>
              <a:t>життєво</a:t>
            </a:r>
            <a:r>
              <a:rPr lang="en-US" dirty="0"/>
              <a:t> </a:t>
            </a:r>
            <a:r>
              <a:rPr lang="en-US" dirty="0" err="1"/>
              <a:t>необхідно</a:t>
            </a:r>
            <a:r>
              <a:rPr lang="en-US" dirty="0"/>
              <a:t> </a:t>
            </a:r>
            <a:r>
              <a:rPr lang="en-US" dirty="0" err="1"/>
              <a:t>для</a:t>
            </a:r>
            <a:r>
              <a:rPr lang="en-US" dirty="0"/>
              <a:t> </a:t>
            </a:r>
            <a:r>
              <a:rPr lang="en-US" dirty="0" err="1"/>
              <a:t>успішної</a:t>
            </a:r>
            <a:r>
              <a:rPr lang="en-US" dirty="0"/>
              <a:t> </a:t>
            </a:r>
            <a:r>
              <a:rPr lang="en-US" dirty="0" err="1"/>
              <a:t>інтубації</a:t>
            </a:r>
            <a:r>
              <a:rPr lang="en-US" dirty="0"/>
              <a:t>. </a:t>
            </a:r>
            <a:r>
              <a:rPr lang="ru-RU" dirty="0"/>
              <a:t>У </a:t>
            </a:r>
            <a:r>
              <a:rPr lang="ru-RU" dirty="0" err="1"/>
              <a:t>постраждалих</a:t>
            </a:r>
            <a:r>
              <a:rPr lang="ru-RU" dirty="0"/>
              <a:t> у </a:t>
            </a:r>
            <a:r>
              <a:rPr lang="ru-RU" dirty="0" err="1"/>
              <a:t>яких</a:t>
            </a:r>
            <a:r>
              <a:rPr lang="ru-RU" dirty="0"/>
              <a:t> є </a:t>
            </a:r>
            <a:r>
              <a:rPr lang="ru-RU" dirty="0" err="1"/>
              <a:t>шийний</a:t>
            </a:r>
            <a:r>
              <a:rPr lang="ru-RU" dirty="0"/>
              <a:t> </a:t>
            </a:r>
            <a:r>
              <a:rPr lang="ru-RU" dirty="0" err="1"/>
              <a:t>комір</a:t>
            </a:r>
            <a:r>
              <a:rPr lang="ru-RU" dirty="0"/>
              <a:t> </a:t>
            </a:r>
            <a:r>
              <a:rPr lang="ru-RU" dirty="0" err="1"/>
              <a:t>значно</a:t>
            </a:r>
            <a:r>
              <a:rPr lang="ru-RU" dirty="0"/>
              <a:t> </a:t>
            </a:r>
            <a:r>
              <a:rPr lang="ru-RU" dirty="0" err="1"/>
              <a:t>обмежені</a:t>
            </a:r>
            <a:r>
              <a:rPr lang="ru-RU" dirty="0"/>
              <a:t> </a:t>
            </a:r>
            <a:r>
              <a:rPr lang="ru-RU" dirty="0" err="1"/>
              <a:t>рухи</a:t>
            </a:r>
            <a:r>
              <a:rPr lang="ru-RU" dirty="0"/>
              <a:t> </a:t>
            </a:r>
            <a:r>
              <a:rPr lang="ru-RU" dirty="0" err="1"/>
              <a:t>шиї</a:t>
            </a:r>
            <a:r>
              <a:rPr lang="ru-RU" dirty="0"/>
              <a:t> тому </a:t>
            </a:r>
            <a:r>
              <a:rPr lang="ru-RU" dirty="0" err="1"/>
              <a:t>скоріше</a:t>
            </a:r>
            <a:r>
              <a:rPr lang="ru-RU" dirty="0"/>
              <a:t> </a:t>
            </a:r>
            <a:r>
              <a:rPr lang="ru-RU" dirty="0" err="1"/>
              <a:t>всього</a:t>
            </a:r>
            <a:r>
              <a:rPr lang="ru-RU" dirty="0"/>
              <a:t> при таких </a:t>
            </a:r>
            <a:r>
              <a:rPr lang="ru-RU" dirty="0" err="1"/>
              <a:t>умовах</a:t>
            </a:r>
            <a:r>
              <a:rPr lang="ru-RU" dirty="0"/>
              <a:t> </a:t>
            </a:r>
            <a:r>
              <a:rPr lang="ru-RU" dirty="0" err="1"/>
              <a:t>слід</a:t>
            </a:r>
            <a:r>
              <a:rPr lang="ru-RU" dirty="0"/>
              <a:t> </a:t>
            </a:r>
            <a:r>
              <a:rPr lang="ru-RU" dirty="0" err="1"/>
              <a:t>думати</a:t>
            </a:r>
            <a:r>
              <a:rPr lang="ru-RU" dirty="0"/>
              <a:t> про </a:t>
            </a:r>
            <a:r>
              <a:rPr lang="ru-RU" dirty="0" err="1"/>
              <a:t>тяжку</a:t>
            </a:r>
            <a:r>
              <a:rPr lang="ru-RU" dirty="0"/>
              <a:t> </a:t>
            </a:r>
            <a:r>
              <a:rPr lang="ru-RU" dirty="0" err="1"/>
              <a:t>інтубацію</a:t>
            </a:r>
            <a:r>
              <a:rPr lang="ru-RU" dirty="0"/>
              <a:t>.</a:t>
            </a:r>
            <a:endParaRPr lang="uk-UA" dirty="0"/>
          </a:p>
          <a:p>
            <a:endParaRPr lang="uk-UA" dirty="0"/>
          </a:p>
        </p:txBody>
      </p:sp>
    </p:spTree>
    <p:extLst>
      <p:ext uri="{BB962C8B-B14F-4D97-AF65-F5344CB8AC3E}">
        <p14:creationId xmlns:p14="http://schemas.microsoft.com/office/powerpoint/2010/main" xmlns="" val="29827496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08AEFA4-CC9C-4B1C-9E10-98237A5F4705}"/>
              </a:ext>
            </a:extLst>
          </p:cNvPr>
          <p:cNvSpPr>
            <a:spLocks noGrp="1"/>
          </p:cNvSpPr>
          <p:nvPr>
            <p:ph type="title"/>
          </p:nvPr>
        </p:nvSpPr>
        <p:spPr>
          <a:xfrm>
            <a:off x="182880" y="0"/>
            <a:ext cx="11717383" cy="1853248"/>
          </a:xfrm>
        </p:spPr>
        <p:txBody>
          <a:bodyPr/>
          <a:lstStyle/>
          <a:p>
            <a:r>
              <a:rPr lang="uk-UA" sz="4400" b="1" i="1" dirty="0">
                <a:solidFill>
                  <a:schemeClr val="tx1"/>
                </a:solidFill>
              </a:rPr>
              <a:t>Е </a:t>
            </a:r>
            <a:r>
              <a:rPr lang="ru-RU" sz="4400" b="1" i="1" dirty="0">
                <a:solidFill>
                  <a:schemeClr val="tx1"/>
                </a:solidFill>
              </a:rPr>
              <a:t>(</a:t>
            </a:r>
            <a:r>
              <a:rPr lang="en-US" sz="4400" b="1" i="1" dirty="0">
                <a:solidFill>
                  <a:schemeClr val="tx1"/>
                </a:solidFill>
              </a:rPr>
              <a:t>evaluate the </a:t>
            </a:r>
            <a:r>
              <a:rPr lang="uk-UA" sz="4400" b="1" i="1" dirty="0">
                <a:solidFill>
                  <a:schemeClr val="tx1"/>
                </a:solidFill>
              </a:rPr>
              <a:t>3-3-2 </a:t>
            </a:r>
            <a:r>
              <a:rPr lang="en-US" sz="4400" b="1" i="1" dirty="0">
                <a:solidFill>
                  <a:schemeClr val="tx1"/>
                </a:solidFill>
              </a:rPr>
              <a:t>rule </a:t>
            </a:r>
            <a:r>
              <a:rPr lang="uk-UA" sz="4400" b="1" i="1" dirty="0">
                <a:solidFill>
                  <a:schemeClr val="tx1"/>
                </a:solidFill>
              </a:rPr>
              <a:t>- визначити правило 3-3-2)</a:t>
            </a:r>
            <a:endParaRPr lang="uk-UA" dirty="0">
              <a:solidFill>
                <a:schemeClr val="tx1"/>
              </a:solidFill>
            </a:endParaRPr>
          </a:p>
        </p:txBody>
      </p:sp>
      <p:sp>
        <p:nvSpPr>
          <p:cNvPr id="3" name="Текст 2">
            <a:extLst>
              <a:ext uri="{FF2B5EF4-FFF2-40B4-BE49-F238E27FC236}">
                <a16:creationId xmlns:a16="http://schemas.microsoft.com/office/drawing/2014/main" xmlns="" id="{414F2D66-EF67-4774-B51A-BDA219F8C7F5}"/>
              </a:ext>
            </a:extLst>
          </p:cNvPr>
          <p:cNvSpPr>
            <a:spLocks noGrp="1"/>
          </p:cNvSpPr>
          <p:nvPr>
            <p:ph type="body" idx="1"/>
          </p:nvPr>
        </p:nvSpPr>
        <p:spPr>
          <a:xfrm>
            <a:off x="182880" y="1397726"/>
            <a:ext cx="5316771" cy="1552802"/>
          </a:xfrm>
        </p:spPr>
        <p:txBody>
          <a:bodyPr/>
          <a:lstStyle/>
          <a:p>
            <a:r>
              <a:rPr lang="ru-RU" sz="2000" dirty="0" err="1">
                <a:solidFill>
                  <a:schemeClr val="tx1"/>
                </a:solidFill>
              </a:rPr>
              <a:t>Дистанція</a:t>
            </a:r>
            <a:r>
              <a:rPr lang="ru-RU" sz="2000" dirty="0">
                <a:solidFill>
                  <a:schemeClr val="tx1"/>
                </a:solidFill>
              </a:rPr>
              <a:t> </a:t>
            </a:r>
            <a:r>
              <a:rPr lang="ru-RU" sz="2000" dirty="0" err="1">
                <a:solidFill>
                  <a:schemeClr val="tx1"/>
                </a:solidFill>
              </a:rPr>
              <a:t>між</a:t>
            </a:r>
            <a:r>
              <a:rPr lang="ru-RU" sz="2000" dirty="0">
                <a:solidFill>
                  <a:schemeClr val="tx1"/>
                </a:solidFill>
              </a:rPr>
              <a:t> </a:t>
            </a:r>
            <a:r>
              <a:rPr lang="ru-RU" sz="2000" dirty="0" err="1">
                <a:solidFill>
                  <a:schemeClr val="tx1"/>
                </a:solidFill>
              </a:rPr>
              <a:t>верхніми</a:t>
            </a:r>
            <a:r>
              <a:rPr lang="ru-RU" sz="2000" dirty="0">
                <a:solidFill>
                  <a:schemeClr val="tx1"/>
                </a:solidFill>
              </a:rPr>
              <a:t> та </a:t>
            </a:r>
            <a:r>
              <a:rPr lang="ru-RU" sz="2000" dirty="0" err="1">
                <a:solidFill>
                  <a:schemeClr val="tx1"/>
                </a:solidFill>
              </a:rPr>
              <a:t>нижніми</a:t>
            </a:r>
            <a:r>
              <a:rPr lang="ru-RU" sz="2000" dirty="0">
                <a:solidFill>
                  <a:schemeClr val="tx1"/>
                </a:solidFill>
              </a:rPr>
              <a:t> </a:t>
            </a:r>
            <a:r>
              <a:rPr lang="ru-RU" sz="2000" dirty="0" err="1">
                <a:solidFill>
                  <a:schemeClr val="tx1"/>
                </a:solidFill>
              </a:rPr>
              <a:t>різцями</a:t>
            </a:r>
            <a:r>
              <a:rPr lang="ru-RU" sz="2000" dirty="0">
                <a:solidFill>
                  <a:schemeClr val="tx1"/>
                </a:solidFill>
              </a:rPr>
              <a:t> повинна </a:t>
            </a:r>
            <a:r>
              <a:rPr lang="ru-RU" sz="2000" dirty="0" err="1">
                <a:solidFill>
                  <a:schemeClr val="tx1"/>
                </a:solidFill>
              </a:rPr>
              <a:t>вміщувати</a:t>
            </a:r>
            <a:r>
              <a:rPr lang="ru-RU" sz="2000" dirty="0">
                <a:solidFill>
                  <a:schemeClr val="tx1"/>
                </a:solidFill>
              </a:rPr>
              <a:t> 3 </a:t>
            </a:r>
            <a:r>
              <a:rPr lang="ru-RU" sz="2000" dirty="0" err="1">
                <a:solidFill>
                  <a:schemeClr val="tx1"/>
                </a:solidFill>
              </a:rPr>
              <a:t>пальці</a:t>
            </a:r>
            <a:r>
              <a:rPr lang="ru-RU" sz="2000" dirty="0">
                <a:solidFill>
                  <a:schemeClr val="tx1"/>
                </a:solidFill>
              </a:rPr>
              <a:t> (мал. 1);</a:t>
            </a:r>
            <a:endParaRPr lang="uk-UA" sz="2000" dirty="0">
              <a:solidFill>
                <a:schemeClr val="tx1"/>
              </a:solidFill>
            </a:endParaRPr>
          </a:p>
          <a:p>
            <a:endParaRPr lang="uk-UA" dirty="0"/>
          </a:p>
        </p:txBody>
      </p:sp>
      <p:pic>
        <p:nvPicPr>
          <p:cNvPr id="7" name="Объект 6">
            <a:extLst>
              <a:ext uri="{FF2B5EF4-FFF2-40B4-BE49-F238E27FC236}">
                <a16:creationId xmlns:a16="http://schemas.microsoft.com/office/drawing/2014/main" xmlns="" id="{34F2363E-A97F-4B9A-9BC3-F975428FACAF}"/>
              </a:ext>
            </a:extLst>
          </p:cNvPr>
          <p:cNvPicPr>
            <a:picLocks noGrp="1" noChangeAspect="1"/>
          </p:cNvPicPr>
          <p:nvPr>
            <p:ph sz="half" idx="2"/>
          </p:nvPr>
        </p:nvPicPr>
        <p:blipFill rotWithShape="1">
          <a:blip r:embed="rId2" cstate="print"/>
          <a:srcRect b="49351"/>
          <a:stretch/>
        </p:blipFill>
        <p:spPr>
          <a:xfrm>
            <a:off x="895778" y="3147106"/>
            <a:ext cx="3832975" cy="3109232"/>
          </a:xfrm>
          <a:prstGeom prst="rect">
            <a:avLst/>
          </a:prstGeom>
        </p:spPr>
      </p:pic>
      <p:sp>
        <p:nvSpPr>
          <p:cNvPr id="5" name="Текст 4">
            <a:extLst>
              <a:ext uri="{FF2B5EF4-FFF2-40B4-BE49-F238E27FC236}">
                <a16:creationId xmlns:a16="http://schemas.microsoft.com/office/drawing/2014/main" xmlns="" id="{883A6C24-C004-42AF-BFBF-9AC1DE4F8616}"/>
              </a:ext>
            </a:extLst>
          </p:cNvPr>
          <p:cNvSpPr>
            <a:spLocks noGrp="1"/>
          </p:cNvSpPr>
          <p:nvPr>
            <p:ph type="body" sz="quarter" idx="3"/>
          </p:nvPr>
        </p:nvSpPr>
        <p:spPr>
          <a:xfrm>
            <a:off x="5749787" y="1076847"/>
            <a:ext cx="6676842" cy="1552802"/>
          </a:xfrm>
        </p:spPr>
        <p:txBody>
          <a:bodyPr/>
          <a:lstStyle/>
          <a:p>
            <a:endParaRPr lang="ru-RU" sz="1800" dirty="0">
              <a:solidFill>
                <a:schemeClr val="tx1"/>
              </a:solidFill>
            </a:endParaRPr>
          </a:p>
          <a:p>
            <a:endParaRPr lang="ru-RU" sz="1800" dirty="0">
              <a:solidFill>
                <a:schemeClr val="tx1"/>
              </a:solidFill>
            </a:endParaRPr>
          </a:p>
          <a:p>
            <a:endParaRPr lang="ru-RU" sz="1800" dirty="0">
              <a:solidFill>
                <a:schemeClr val="tx1"/>
              </a:solidFill>
            </a:endParaRPr>
          </a:p>
          <a:p>
            <a:r>
              <a:rPr lang="ru-RU" sz="2000" dirty="0" err="1">
                <a:solidFill>
                  <a:schemeClr val="tx1"/>
                </a:solidFill>
              </a:rPr>
              <a:t>Дистанція</a:t>
            </a:r>
            <a:r>
              <a:rPr lang="ru-RU" sz="2000" dirty="0">
                <a:solidFill>
                  <a:schemeClr val="tx1"/>
                </a:solidFill>
              </a:rPr>
              <a:t> </a:t>
            </a:r>
            <a:r>
              <a:rPr lang="ru-RU" sz="2000" dirty="0" err="1">
                <a:solidFill>
                  <a:schemeClr val="tx1"/>
                </a:solidFill>
              </a:rPr>
              <a:t>між</a:t>
            </a:r>
            <a:r>
              <a:rPr lang="ru-RU" sz="2000" dirty="0">
                <a:solidFill>
                  <a:schemeClr val="tx1"/>
                </a:solidFill>
              </a:rPr>
              <a:t> </a:t>
            </a:r>
            <a:r>
              <a:rPr lang="ru-RU" sz="2000" dirty="0" err="1">
                <a:solidFill>
                  <a:schemeClr val="tx1"/>
                </a:solidFill>
              </a:rPr>
              <a:t>під'язиковою</a:t>
            </a:r>
            <a:r>
              <a:rPr lang="ru-RU" sz="2000" dirty="0">
                <a:solidFill>
                  <a:schemeClr val="tx1"/>
                </a:solidFill>
              </a:rPr>
              <a:t> </a:t>
            </a:r>
            <a:r>
              <a:rPr lang="ru-RU" sz="2000" dirty="0" err="1">
                <a:solidFill>
                  <a:schemeClr val="tx1"/>
                </a:solidFill>
              </a:rPr>
              <a:t>кісткою</a:t>
            </a:r>
            <a:r>
              <a:rPr lang="ru-RU" sz="2000" dirty="0">
                <a:solidFill>
                  <a:schemeClr val="tx1"/>
                </a:solidFill>
              </a:rPr>
              <a:t> та </a:t>
            </a:r>
            <a:r>
              <a:rPr lang="ru-RU" sz="2000" dirty="0" err="1">
                <a:solidFill>
                  <a:schemeClr val="tx1"/>
                </a:solidFill>
              </a:rPr>
              <a:t>підборіддям</a:t>
            </a:r>
            <a:r>
              <a:rPr lang="ru-RU" sz="2000" dirty="0">
                <a:solidFill>
                  <a:schemeClr val="tx1"/>
                </a:solidFill>
              </a:rPr>
              <a:t> - 3 </a:t>
            </a:r>
            <a:r>
              <a:rPr lang="ru-RU" sz="2000" dirty="0" err="1">
                <a:solidFill>
                  <a:schemeClr val="tx1"/>
                </a:solidFill>
              </a:rPr>
              <a:t>пальці</a:t>
            </a:r>
            <a:r>
              <a:rPr lang="ru-RU" sz="2000" dirty="0">
                <a:solidFill>
                  <a:schemeClr val="tx1"/>
                </a:solidFill>
              </a:rPr>
              <a:t> (мал. 2); </a:t>
            </a:r>
            <a:endParaRPr lang="uk-UA" sz="2000" dirty="0">
              <a:solidFill>
                <a:schemeClr val="tx1"/>
              </a:solidFill>
            </a:endParaRPr>
          </a:p>
          <a:p>
            <a:endParaRPr lang="uk-UA" dirty="0"/>
          </a:p>
        </p:txBody>
      </p:sp>
      <p:pic>
        <p:nvPicPr>
          <p:cNvPr id="8" name="Объект 7">
            <a:extLst>
              <a:ext uri="{FF2B5EF4-FFF2-40B4-BE49-F238E27FC236}">
                <a16:creationId xmlns:a16="http://schemas.microsoft.com/office/drawing/2014/main" xmlns="" id="{A3F6BB76-A359-490D-B026-DDFBB749E34C}"/>
              </a:ext>
            </a:extLst>
          </p:cNvPr>
          <p:cNvPicPr>
            <a:picLocks noGrp="1" noChangeAspect="1"/>
          </p:cNvPicPr>
          <p:nvPr>
            <p:ph sz="quarter" idx="4"/>
          </p:nvPr>
        </p:nvPicPr>
        <p:blipFill>
          <a:blip r:embed="rId3" cstate="print"/>
          <a:stretch>
            <a:fillRect/>
          </a:stretch>
        </p:blipFill>
        <p:spPr>
          <a:xfrm>
            <a:off x="7171721" y="3147106"/>
            <a:ext cx="3832975" cy="3109231"/>
          </a:xfrm>
          <a:prstGeom prst="rect">
            <a:avLst/>
          </a:prstGeom>
        </p:spPr>
      </p:pic>
    </p:spTree>
    <p:extLst>
      <p:ext uri="{BB962C8B-B14F-4D97-AF65-F5344CB8AC3E}">
        <p14:creationId xmlns:p14="http://schemas.microsoft.com/office/powerpoint/2010/main" xmlns="" val="126902289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4D2B3401-0FD9-45E9-B86E-BEE88EDB17C1}"/>
              </a:ext>
            </a:extLst>
          </p:cNvPr>
          <p:cNvSpPr>
            <a:spLocks noGrp="1"/>
          </p:cNvSpPr>
          <p:nvPr>
            <p:ph type="body" idx="1"/>
          </p:nvPr>
        </p:nvSpPr>
        <p:spPr>
          <a:xfrm>
            <a:off x="2220685" y="444908"/>
            <a:ext cx="7563394" cy="1203959"/>
          </a:xfrm>
        </p:spPr>
        <p:txBody>
          <a:bodyPr/>
          <a:lstStyle/>
          <a:p>
            <a:pPr algn="ctr"/>
            <a:r>
              <a:rPr lang="ru-RU" sz="2800" dirty="0" err="1">
                <a:solidFill>
                  <a:schemeClr val="tx1"/>
                </a:solidFill>
              </a:rPr>
              <a:t>Дистанція</a:t>
            </a:r>
            <a:r>
              <a:rPr lang="ru-RU" sz="2800" dirty="0">
                <a:solidFill>
                  <a:schemeClr val="tx1"/>
                </a:solidFill>
              </a:rPr>
              <a:t> </a:t>
            </a:r>
            <a:r>
              <a:rPr lang="ru-RU" sz="2800" dirty="0" err="1">
                <a:solidFill>
                  <a:schemeClr val="tx1"/>
                </a:solidFill>
              </a:rPr>
              <a:t>між</a:t>
            </a:r>
            <a:r>
              <a:rPr lang="ru-RU" sz="2800" dirty="0">
                <a:solidFill>
                  <a:schemeClr val="tx1"/>
                </a:solidFill>
              </a:rPr>
              <a:t> </a:t>
            </a:r>
            <a:r>
              <a:rPr lang="ru-RU" sz="2800" dirty="0" err="1">
                <a:solidFill>
                  <a:schemeClr val="tx1"/>
                </a:solidFill>
              </a:rPr>
              <a:t>щитовидним</a:t>
            </a:r>
            <a:r>
              <a:rPr lang="ru-RU" sz="2800" dirty="0">
                <a:solidFill>
                  <a:schemeClr val="tx1"/>
                </a:solidFill>
              </a:rPr>
              <a:t> </a:t>
            </a:r>
            <a:r>
              <a:rPr lang="ru-RU" sz="2800" dirty="0" err="1">
                <a:solidFill>
                  <a:schemeClr val="tx1"/>
                </a:solidFill>
              </a:rPr>
              <a:t>хрящем</a:t>
            </a:r>
            <a:r>
              <a:rPr lang="ru-RU" sz="2800" dirty="0">
                <a:solidFill>
                  <a:schemeClr val="tx1"/>
                </a:solidFill>
              </a:rPr>
              <a:t> та дном роту -2 </a:t>
            </a:r>
            <a:r>
              <a:rPr lang="ru-RU" sz="2800" dirty="0" err="1">
                <a:solidFill>
                  <a:schemeClr val="tx1"/>
                </a:solidFill>
              </a:rPr>
              <a:t>пальці</a:t>
            </a:r>
            <a:endParaRPr lang="uk-UA" sz="2800" dirty="0">
              <a:solidFill>
                <a:schemeClr val="tx1"/>
              </a:solidFill>
            </a:endParaRPr>
          </a:p>
        </p:txBody>
      </p:sp>
      <p:pic>
        <p:nvPicPr>
          <p:cNvPr id="7" name="Объект 6">
            <a:extLst>
              <a:ext uri="{FF2B5EF4-FFF2-40B4-BE49-F238E27FC236}">
                <a16:creationId xmlns:a16="http://schemas.microsoft.com/office/drawing/2014/main" xmlns="" id="{EC66BD25-9E39-4A31-B83A-20D8E79D4B7F}"/>
              </a:ext>
            </a:extLst>
          </p:cNvPr>
          <p:cNvPicPr>
            <a:picLocks noGrp="1" noChangeAspect="1"/>
          </p:cNvPicPr>
          <p:nvPr>
            <p:ph sz="half" idx="2"/>
          </p:nvPr>
        </p:nvPicPr>
        <p:blipFill rotWithShape="1">
          <a:blip r:embed="rId2" cstate="print"/>
          <a:srcRect t="50156"/>
          <a:stretch/>
        </p:blipFill>
        <p:spPr>
          <a:xfrm>
            <a:off x="3905794" y="2455818"/>
            <a:ext cx="4323806" cy="3383280"/>
          </a:xfrm>
          <a:prstGeom prst="rect">
            <a:avLst/>
          </a:prstGeom>
        </p:spPr>
      </p:pic>
    </p:spTree>
    <p:extLst>
      <p:ext uri="{BB962C8B-B14F-4D97-AF65-F5344CB8AC3E}">
        <p14:creationId xmlns:p14="http://schemas.microsoft.com/office/powerpoint/2010/main" xmlns="" val="16892368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BECDDD3-C859-4BAB-88BA-413E32DF8BD9}"/>
              </a:ext>
            </a:extLst>
          </p:cNvPr>
          <p:cNvSpPr>
            <a:spLocks noGrp="1"/>
          </p:cNvSpPr>
          <p:nvPr>
            <p:ph type="title"/>
          </p:nvPr>
        </p:nvSpPr>
        <p:spPr>
          <a:xfrm>
            <a:off x="0" y="0"/>
            <a:ext cx="12192000" cy="992777"/>
          </a:xfrm>
        </p:spPr>
        <p:txBody>
          <a:bodyPr/>
          <a:lstStyle/>
          <a:p>
            <a:pPr algn="ctr"/>
            <a:r>
              <a:rPr lang="uk-UA" b="1" dirty="0">
                <a:solidFill>
                  <a:schemeClr val="tx1"/>
                </a:solidFill>
              </a:rPr>
              <a:t>М (тест </a:t>
            </a:r>
            <a:r>
              <a:rPr lang="en-US" b="1" dirty="0" err="1">
                <a:solidFill>
                  <a:schemeClr val="tx1"/>
                </a:solidFill>
              </a:rPr>
              <a:t>Mallampati</a:t>
            </a:r>
            <a:r>
              <a:rPr lang="uk-UA" b="1" dirty="0">
                <a:solidFill>
                  <a:schemeClr val="tx1"/>
                </a:solidFill>
              </a:rPr>
              <a:t>) </a:t>
            </a:r>
            <a:endParaRPr lang="uk-UA" dirty="0"/>
          </a:p>
        </p:txBody>
      </p:sp>
      <p:sp>
        <p:nvSpPr>
          <p:cNvPr id="3" name="Текст 2">
            <a:extLst>
              <a:ext uri="{FF2B5EF4-FFF2-40B4-BE49-F238E27FC236}">
                <a16:creationId xmlns:a16="http://schemas.microsoft.com/office/drawing/2014/main" xmlns="" id="{2B8B27AA-203A-46FF-B7CF-FEA37C4C79E8}"/>
              </a:ext>
            </a:extLst>
          </p:cNvPr>
          <p:cNvSpPr>
            <a:spLocks noGrp="1"/>
          </p:cNvSpPr>
          <p:nvPr>
            <p:ph type="body" idx="1"/>
          </p:nvPr>
        </p:nvSpPr>
        <p:spPr>
          <a:xfrm>
            <a:off x="632947" y="992777"/>
            <a:ext cx="2946866" cy="1564685"/>
          </a:xfrm>
        </p:spPr>
        <p:txBody>
          <a:bodyPr/>
          <a:lstStyle/>
          <a:p>
            <a:r>
              <a:rPr lang="en-US" dirty="0"/>
              <a:t> </a:t>
            </a:r>
            <a:r>
              <a:rPr lang="en-US" sz="2800" dirty="0">
                <a:solidFill>
                  <a:schemeClr val="tx1"/>
                </a:solidFill>
              </a:rPr>
              <a:t>I </a:t>
            </a:r>
            <a:r>
              <a:rPr lang="ru-RU" sz="2800" dirty="0" err="1">
                <a:solidFill>
                  <a:schemeClr val="tx1"/>
                </a:solidFill>
              </a:rPr>
              <a:t>клас</a:t>
            </a:r>
            <a:r>
              <a:rPr lang="ru-RU" sz="2800" dirty="0">
                <a:solidFill>
                  <a:schemeClr val="tx1"/>
                </a:solidFill>
              </a:rPr>
              <a:t> - </a:t>
            </a:r>
            <a:r>
              <a:rPr lang="ru-RU" sz="2800" dirty="0" err="1">
                <a:solidFill>
                  <a:schemeClr val="tx1"/>
                </a:solidFill>
              </a:rPr>
              <a:t>м'яке</a:t>
            </a:r>
            <a:r>
              <a:rPr lang="ru-RU" sz="2800" dirty="0">
                <a:solidFill>
                  <a:schemeClr val="tx1"/>
                </a:solidFill>
              </a:rPr>
              <a:t> </a:t>
            </a:r>
            <a:r>
              <a:rPr lang="ru-RU" sz="2800" dirty="0" err="1">
                <a:solidFill>
                  <a:schemeClr val="tx1"/>
                </a:solidFill>
              </a:rPr>
              <a:t>піднебіння</a:t>
            </a:r>
            <a:r>
              <a:rPr lang="ru-RU" sz="2800" dirty="0">
                <a:solidFill>
                  <a:schemeClr val="tx1"/>
                </a:solidFill>
              </a:rPr>
              <a:t>, </a:t>
            </a:r>
            <a:r>
              <a:rPr lang="ru-RU" sz="2800" dirty="0" err="1">
                <a:solidFill>
                  <a:schemeClr val="tx1"/>
                </a:solidFill>
              </a:rPr>
              <a:t>зів</a:t>
            </a:r>
            <a:r>
              <a:rPr lang="ru-RU" sz="2800" dirty="0">
                <a:solidFill>
                  <a:schemeClr val="tx1"/>
                </a:solidFill>
              </a:rPr>
              <a:t>, </a:t>
            </a:r>
            <a:r>
              <a:rPr lang="ru-RU" sz="2800" dirty="0" err="1">
                <a:solidFill>
                  <a:schemeClr val="tx1"/>
                </a:solidFill>
              </a:rPr>
              <a:t>язичок</a:t>
            </a:r>
            <a:endParaRPr lang="uk-UA" sz="2800" dirty="0">
              <a:solidFill>
                <a:schemeClr val="tx1"/>
              </a:solidFill>
            </a:endParaRPr>
          </a:p>
        </p:txBody>
      </p:sp>
      <p:sp>
        <p:nvSpPr>
          <p:cNvPr id="4" name="Текст 3">
            <a:extLst>
              <a:ext uri="{FF2B5EF4-FFF2-40B4-BE49-F238E27FC236}">
                <a16:creationId xmlns:a16="http://schemas.microsoft.com/office/drawing/2014/main" xmlns="" id="{295B9DA2-B52B-4430-B04A-B70E12D8C759}"/>
              </a:ext>
            </a:extLst>
          </p:cNvPr>
          <p:cNvSpPr>
            <a:spLocks noGrp="1"/>
          </p:cNvSpPr>
          <p:nvPr>
            <p:ph type="body" sz="half" idx="15"/>
          </p:nvPr>
        </p:nvSpPr>
        <p:spPr>
          <a:xfrm>
            <a:off x="430394" y="2860470"/>
            <a:ext cx="2710655" cy="3589338"/>
          </a:xfrm>
        </p:spPr>
        <p:txBody>
          <a:bodyPr/>
          <a:lstStyle/>
          <a:p>
            <a:endParaRPr lang="uk-UA" dirty="0"/>
          </a:p>
        </p:txBody>
      </p:sp>
      <p:sp>
        <p:nvSpPr>
          <p:cNvPr id="5" name="Текст 4">
            <a:extLst>
              <a:ext uri="{FF2B5EF4-FFF2-40B4-BE49-F238E27FC236}">
                <a16:creationId xmlns:a16="http://schemas.microsoft.com/office/drawing/2014/main" xmlns="" id="{3C5A46DF-DB06-4B73-B987-69A876132B01}"/>
              </a:ext>
            </a:extLst>
          </p:cNvPr>
          <p:cNvSpPr>
            <a:spLocks noGrp="1"/>
          </p:cNvSpPr>
          <p:nvPr>
            <p:ph type="body" sz="quarter" idx="3"/>
          </p:nvPr>
        </p:nvSpPr>
        <p:spPr>
          <a:xfrm>
            <a:off x="3873106" y="1321911"/>
            <a:ext cx="2936241" cy="1538559"/>
          </a:xfrm>
        </p:spPr>
        <p:txBody>
          <a:bodyPr/>
          <a:lstStyle/>
          <a:p>
            <a:r>
              <a:rPr lang="en-US" dirty="0"/>
              <a:t> </a:t>
            </a:r>
            <a:r>
              <a:rPr lang="en-US" sz="2800" dirty="0">
                <a:solidFill>
                  <a:schemeClr val="tx1"/>
                </a:solidFill>
              </a:rPr>
              <a:t>II </a:t>
            </a:r>
            <a:r>
              <a:rPr lang="ru-RU" sz="2800" dirty="0" err="1">
                <a:solidFill>
                  <a:schemeClr val="tx1"/>
                </a:solidFill>
              </a:rPr>
              <a:t>клас</a:t>
            </a:r>
            <a:r>
              <a:rPr lang="ru-RU" sz="2800" dirty="0">
                <a:solidFill>
                  <a:schemeClr val="tx1"/>
                </a:solidFill>
              </a:rPr>
              <a:t> - </a:t>
            </a:r>
            <a:r>
              <a:rPr lang="ru-RU" sz="2800" dirty="0" err="1">
                <a:solidFill>
                  <a:schemeClr val="tx1"/>
                </a:solidFill>
              </a:rPr>
              <a:t>м'яке</a:t>
            </a:r>
            <a:r>
              <a:rPr lang="ru-RU" sz="2800" dirty="0">
                <a:solidFill>
                  <a:schemeClr val="tx1"/>
                </a:solidFill>
              </a:rPr>
              <a:t> </a:t>
            </a:r>
            <a:r>
              <a:rPr lang="ru-RU" sz="2800" dirty="0" err="1">
                <a:solidFill>
                  <a:schemeClr val="tx1"/>
                </a:solidFill>
              </a:rPr>
              <a:t>піднебіння</a:t>
            </a:r>
            <a:r>
              <a:rPr lang="ru-RU" sz="2800" dirty="0">
                <a:solidFill>
                  <a:schemeClr val="tx1"/>
                </a:solidFill>
              </a:rPr>
              <a:t> і </a:t>
            </a:r>
            <a:r>
              <a:rPr lang="ru-RU" sz="2800" dirty="0" err="1">
                <a:solidFill>
                  <a:schemeClr val="tx1"/>
                </a:solidFill>
              </a:rPr>
              <a:t>язичок</a:t>
            </a:r>
            <a:r>
              <a:rPr lang="ru-RU" sz="2800" dirty="0">
                <a:solidFill>
                  <a:schemeClr val="tx1"/>
                </a:solidFill>
              </a:rPr>
              <a:t>;</a:t>
            </a:r>
            <a:endParaRPr lang="uk-UA" sz="2800" dirty="0">
              <a:solidFill>
                <a:schemeClr val="tx1"/>
              </a:solidFill>
            </a:endParaRPr>
          </a:p>
          <a:p>
            <a:endParaRPr lang="uk-UA" dirty="0"/>
          </a:p>
        </p:txBody>
      </p:sp>
      <p:sp>
        <p:nvSpPr>
          <p:cNvPr id="6" name="Текст 5">
            <a:extLst>
              <a:ext uri="{FF2B5EF4-FFF2-40B4-BE49-F238E27FC236}">
                <a16:creationId xmlns:a16="http://schemas.microsoft.com/office/drawing/2014/main" xmlns="" id="{8435322F-D654-4201-90E2-CA30FD12AB57}"/>
              </a:ext>
            </a:extLst>
          </p:cNvPr>
          <p:cNvSpPr>
            <a:spLocks noGrp="1"/>
          </p:cNvSpPr>
          <p:nvPr>
            <p:ph type="body" sz="half" idx="16"/>
          </p:nvPr>
        </p:nvSpPr>
        <p:spPr>
          <a:xfrm>
            <a:off x="3873106" y="2860470"/>
            <a:ext cx="2762825" cy="3589338"/>
          </a:xfrm>
        </p:spPr>
        <p:txBody>
          <a:bodyPr/>
          <a:lstStyle/>
          <a:p>
            <a:endParaRPr lang="uk-UA" dirty="0"/>
          </a:p>
        </p:txBody>
      </p:sp>
      <p:sp>
        <p:nvSpPr>
          <p:cNvPr id="7" name="Текст 6">
            <a:extLst>
              <a:ext uri="{FF2B5EF4-FFF2-40B4-BE49-F238E27FC236}">
                <a16:creationId xmlns:a16="http://schemas.microsoft.com/office/drawing/2014/main" xmlns="" id="{BF9A325B-3044-4998-ABA7-E78BFE3893B2}"/>
              </a:ext>
            </a:extLst>
          </p:cNvPr>
          <p:cNvSpPr>
            <a:spLocks noGrp="1"/>
          </p:cNvSpPr>
          <p:nvPr>
            <p:ph type="body" sz="quarter" idx="13"/>
          </p:nvPr>
        </p:nvSpPr>
        <p:spPr>
          <a:xfrm>
            <a:off x="7124700" y="1321911"/>
            <a:ext cx="2932113" cy="1235551"/>
          </a:xfrm>
        </p:spPr>
        <p:txBody>
          <a:bodyPr/>
          <a:lstStyle/>
          <a:p>
            <a:r>
              <a:rPr lang="en-US" sz="2800" dirty="0">
                <a:solidFill>
                  <a:schemeClr val="tx1"/>
                </a:solidFill>
              </a:rPr>
              <a:t>III </a:t>
            </a:r>
            <a:r>
              <a:rPr lang="en-US" sz="2800" dirty="0" err="1">
                <a:solidFill>
                  <a:schemeClr val="tx1"/>
                </a:solidFill>
              </a:rPr>
              <a:t>клас</a:t>
            </a:r>
            <a:r>
              <a:rPr lang="en-US" sz="2800" dirty="0">
                <a:solidFill>
                  <a:schemeClr val="tx1"/>
                </a:solidFill>
              </a:rPr>
              <a:t> - </a:t>
            </a:r>
            <a:r>
              <a:rPr lang="en-US" sz="2800" dirty="0" err="1">
                <a:solidFill>
                  <a:schemeClr val="tx1"/>
                </a:solidFill>
              </a:rPr>
              <a:t>м'яке</a:t>
            </a:r>
            <a:r>
              <a:rPr lang="en-US" sz="2800" dirty="0">
                <a:solidFill>
                  <a:schemeClr val="tx1"/>
                </a:solidFill>
              </a:rPr>
              <a:t> </a:t>
            </a:r>
            <a:r>
              <a:rPr lang="en-US" sz="2800" dirty="0" err="1">
                <a:solidFill>
                  <a:schemeClr val="tx1"/>
                </a:solidFill>
              </a:rPr>
              <a:t>піднебіння</a:t>
            </a:r>
            <a:r>
              <a:rPr lang="en-US" sz="2800" dirty="0">
                <a:solidFill>
                  <a:schemeClr val="tx1"/>
                </a:solidFill>
              </a:rPr>
              <a:t>;</a:t>
            </a:r>
            <a:endParaRPr lang="uk-UA" sz="2800" dirty="0">
              <a:solidFill>
                <a:schemeClr val="tx1"/>
              </a:solidFill>
            </a:endParaRPr>
          </a:p>
          <a:p>
            <a:endParaRPr lang="uk-UA" dirty="0"/>
          </a:p>
        </p:txBody>
      </p:sp>
      <p:sp>
        <p:nvSpPr>
          <p:cNvPr id="8" name="Текст 7">
            <a:extLst>
              <a:ext uri="{FF2B5EF4-FFF2-40B4-BE49-F238E27FC236}">
                <a16:creationId xmlns:a16="http://schemas.microsoft.com/office/drawing/2014/main" xmlns="" id="{6BE15295-2B5D-4817-AC17-A521E5DBE111}"/>
              </a:ext>
            </a:extLst>
          </p:cNvPr>
          <p:cNvSpPr>
            <a:spLocks noGrp="1"/>
          </p:cNvSpPr>
          <p:nvPr>
            <p:ph type="body" sz="half" idx="17"/>
          </p:nvPr>
        </p:nvSpPr>
        <p:spPr>
          <a:xfrm>
            <a:off x="7124700" y="2860468"/>
            <a:ext cx="2932113" cy="3589339"/>
          </a:xfrm>
        </p:spPr>
        <p:txBody>
          <a:bodyPr/>
          <a:lstStyle/>
          <a:p>
            <a:endParaRPr lang="uk-UA" dirty="0"/>
          </a:p>
        </p:txBody>
      </p:sp>
      <p:pic>
        <p:nvPicPr>
          <p:cNvPr id="11" name="Рисунок 10">
            <a:extLst>
              <a:ext uri="{FF2B5EF4-FFF2-40B4-BE49-F238E27FC236}">
                <a16:creationId xmlns:a16="http://schemas.microsoft.com/office/drawing/2014/main" xmlns="" id="{A5801143-50F4-4090-9BE7-4C2D2913D5B7}"/>
              </a:ext>
            </a:extLst>
          </p:cNvPr>
          <p:cNvPicPr>
            <a:picLocks noChangeAspect="1"/>
          </p:cNvPicPr>
          <p:nvPr/>
        </p:nvPicPr>
        <p:blipFill>
          <a:blip r:embed="rId2" cstate="print"/>
          <a:stretch>
            <a:fillRect/>
          </a:stretch>
        </p:blipFill>
        <p:spPr>
          <a:xfrm>
            <a:off x="425632" y="2860470"/>
            <a:ext cx="2696392" cy="3589338"/>
          </a:xfrm>
          <a:prstGeom prst="rect">
            <a:avLst/>
          </a:prstGeom>
        </p:spPr>
      </p:pic>
      <p:pic>
        <p:nvPicPr>
          <p:cNvPr id="12" name="Рисунок 11">
            <a:extLst>
              <a:ext uri="{FF2B5EF4-FFF2-40B4-BE49-F238E27FC236}">
                <a16:creationId xmlns:a16="http://schemas.microsoft.com/office/drawing/2014/main" xmlns="" id="{2FFB6DB9-9DC7-485F-B211-B95C4DDA3650}"/>
              </a:ext>
            </a:extLst>
          </p:cNvPr>
          <p:cNvPicPr>
            <a:picLocks noChangeAspect="1"/>
          </p:cNvPicPr>
          <p:nvPr/>
        </p:nvPicPr>
        <p:blipFill>
          <a:blip r:embed="rId3" cstate="print"/>
          <a:stretch>
            <a:fillRect/>
          </a:stretch>
        </p:blipFill>
        <p:spPr>
          <a:xfrm>
            <a:off x="3873106" y="2860470"/>
            <a:ext cx="2762825" cy="3589338"/>
          </a:xfrm>
          <a:prstGeom prst="rect">
            <a:avLst/>
          </a:prstGeom>
        </p:spPr>
      </p:pic>
      <p:pic>
        <p:nvPicPr>
          <p:cNvPr id="13" name="Рисунок 12">
            <a:extLst>
              <a:ext uri="{FF2B5EF4-FFF2-40B4-BE49-F238E27FC236}">
                <a16:creationId xmlns:a16="http://schemas.microsoft.com/office/drawing/2014/main" xmlns="" id="{0A6B5258-3123-4C13-B8DD-78E1CB748C75}"/>
              </a:ext>
            </a:extLst>
          </p:cNvPr>
          <p:cNvPicPr>
            <a:picLocks noChangeAspect="1"/>
          </p:cNvPicPr>
          <p:nvPr/>
        </p:nvPicPr>
        <p:blipFill>
          <a:blip r:embed="rId4" cstate="print"/>
          <a:stretch>
            <a:fillRect/>
          </a:stretch>
        </p:blipFill>
        <p:spPr>
          <a:xfrm>
            <a:off x="7135253" y="2886597"/>
            <a:ext cx="2452884" cy="3563210"/>
          </a:xfrm>
          <a:prstGeom prst="rect">
            <a:avLst/>
          </a:prstGeom>
        </p:spPr>
      </p:pic>
      <p:sp>
        <p:nvSpPr>
          <p:cNvPr id="17" name="Rectangle 6">
            <a:extLst>
              <a:ext uri="{FF2B5EF4-FFF2-40B4-BE49-F238E27FC236}">
                <a16:creationId xmlns:a16="http://schemas.microsoft.com/office/drawing/2014/main" xmlns="" id="{8E31B06F-0276-4FB3-8CDD-6BD0B55DBFA2}"/>
              </a:ext>
            </a:extLst>
          </p:cNvPr>
          <p:cNvSpPr>
            <a:spLocks noChangeArrowheads="1"/>
          </p:cNvSpPr>
          <p:nvPr/>
        </p:nvSpPr>
        <p:spPr bwMode="auto">
          <a:xfrm>
            <a:off x="10335507" y="3788229"/>
            <a:ext cx="162761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pic>
        <p:nvPicPr>
          <p:cNvPr id="1029" name="Picture 5" descr="C:\Users\user\Desktop\Презентації ВМП\Минно-вибухова травма\Підручник  ЕМД\media\image340.jpeg">
            <a:extLst>
              <a:ext uri="{FF2B5EF4-FFF2-40B4-BE49-F238E27FC236}">
                <a16:creationId xmlns:a16="http://schemas.microsoft.com/office/drawing/2014/main" xmlns="" id="{D08FD136-8CA8-4735-BB40-59588FC37578}"/>
              </a:ext>
            </a:extLst>
          </p:cNvPr>
          <p:cNvPicPr>
            <a:picLocks noChangeAspect="1" noChangeArrowheads="1"/>
          </p:cNvPicPr>
          <p:nvPr/>
        </p:nvPicPr>
        <p:blipFill>
          <a:blip r:embed="rId5" r:link="rId6" cstate="print">
            <a:extLst>
              <a:ext uri="{28A0092B-C50C-407E-A947-70E740481C1C}">
                <a14:useLocalDpi xmlns:a14="http://schemas.microsoft.com/office/drawing/2010/main" xmlns="" val="0"/>
              </a:ext>
            </a:extLst>
          </a:blip>
          <a:srcRect/>
          <a:stretch>
            <a:fillRect/>
          </a:stretch>
        </p:blipFill>
        <p:spPr bwMode="auto">
          <a:xfrm>
            <a:off x="9866831" y="2860468"/>
            <a:ext cx="2325169" cy="3589339"/>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Прямоугольник 17">
            <a:extLst>
              <a:ext uri="{FF2B5EF4-FFF2-40B4-BE49-F238E27FC236}">
                <a16:creationId xmlns:a16="http://schemas.microsoft.com/office/drawing/2014/main" xmlns="" id="{EC2CA239-6B24-4754-8632-77ED2A66FB20}"/>
              </a:ext>
            </a:extLst>
          </p:cNvPr>
          <p:cNvSpPr/>
          <p:nvPr/>
        </p:nvSpPr>
        <p:spPr>
          <a:xfrm>
            <a:off x="9866831" y="1221121"/>
            <a:ext cx="2111809" cy="1569660"/>
          </a:xfrm>
          <a:prstGeom prst="rect">
            <a:avLst/>
          </a:prstGeom>
        </p:spPr>
        <p:txBody>
          <a:bodyPr wrap="square">
            <a:spAutoFit/>
          </a:bodyPr>
          <a:lstStyle/>
          <a:p>
            <a:pPr lvl="0" algn="just">
              <a:spcAft>
                <a:spcPts val="0"/>
              </a:spcAft>
              <a:buClr>
                <a:srgbClr val="000000"/>
              </a:buClr>
              <a:buSzPts val="1200"/>
              <a:tabLst>
                <a:tab pos="320040" algn="l"/>
              </a:tabLst>
            </a:pPr>
            <a:r>
              <a:rPr lang="en-US" sz="2400" dirty="0">
                <a:ea typeface="Tahoma" panose="020B0604030504040204" pitchFamily="34" charset="0"/>
                <a:cs typeface="Calibri Light" panose="020F0302020204030204" pitchFamily="34" charset="0"/>
              </a:rPr>
              <a:t>IV </a:t>
            </a:r>
            <a:r>
              <a:rPr lang="en-US" sz="2400" dirty="0" err="1">
                <a:ea typeface="Tahoma" panose="020B0604030504040204" pitchFamily="34" charset="0"/>
                <a:cs typeface="Calibri Light" panose="020F0302020204030204" pitchFamily="34" charset="0"/>
              </a:rPr>
              <a:t>клас</a:t>
            </a:r>
            <a:r>
              <a:rPr lang="en-US" sz="2400" dirty="0">
                <a:ea typeface="Tahoma" panose="020B0604030504040204" pitchFamily="34" charset="0"/>
                <a:cs typeface="Calibri Light" panose="020F0302020204030204" pitchFamily="34" charset="0"/>
              </a:rPr>
              <a:t> - </a:t>
            </a:r>
            <a:r>
              <a:rPr lang="en-US" sz="2400" dirty="0" err="1">
                <a:ea typeface="Tahoma" panose="020B0604030504040204" pitchFamily="34" charset="0"/>
                <a:cs typeface="Calibri Light" panose="020F0302020204030204" pitchFamily="34" charset="0"/>
              </a:rPr>
              <a:t>тільки</a:t>
            </a:r>
            <a:r>
              <a:rPr lang="en-US" sz="2400" dirty="0">
                <a:ea typeface="Tahoma" panose="020B0604030504040204" pitchFamily="34" charset="0"/>
                <a:cs typeface="Calibri Light" panose="020F0302020204030204" pitchFamily="34" charset="0"/>
              </a:rPr>
              <a:t> </a:t>
            </a:r>
            <a:r>
              <a:rPr lang="en-US" sz="2400" dirty="0" err="1">
                <a:ea typeface="Tahoma" panose="020B0604030504040204" pitchFamily="34" charset="0"/>
                <a:cs typeface="Calibri Light" panose="020F0302020204030204" pitchFamily="34" charset="0"/>
              </a:rPr>
              <a:t>тверде</a:t>
            </a:r>
            <a:r>
              <a:rPr lang="en-US" sz="2400" dirty="0">
                <a:ea typeface="Tahoma" panose="020B0604030504040204" pitchFamily="34" charset="0"/>
                <a:cs typeface="Calibri Light" panose="020F0302020204030204" pitchFamily="34" charset="0"/>
              </a:rPr>
              <a:t> </a:t>
            </a:r>
            <a:r>
              <a:rPr lang="en-US" sz="2400" dirty="0" err="1">
                <a:ea typeface="Tahoma" panose="020B0604030504040204" pitchFamily="34" charset="0"/>
                <a:cs typeface="Calibri Light" panose="020F0302020204030204" pitchFamily="34" charset="0"/>
              </a:rPr>
              <a:t>небо</a:t>
            </a:r>
            <a:r>
              <a:rPr lang="en-US" sz="2400" dirty="0">
                <a:ea typeface="Tahoma" panose="020B0604030504040204" pitchFamily="34" charset="0"/>
                <a:cs typeface="Calibri Light" panose="020F0302020204030204" pitchFamily="34" charset="0"/>
              </a:rPr>
              <a:t>.</a:t>
            </a:r>
            <a:endParaRPr lang="uk-UA" sz="2400" u="none" strike="noStrike" spc="0" dirty="0">
              <a:effectLst/>
              <a:ea typeface="Tahoma" panose="020B0604030504040204" pitchFamily="34" charset="0"/>
              <a:cs typeface="Calibri Light" panose="020F0302020204030204" pitchFamily="34" charset="0"/>
            </a:endParaRPr>
          </a:p>
        </p:txBody>
      </p:sp>
    </p:spTree>
    <p:extLst>
      <p:ext uri="{BB962C8B-B14F-4D97-AF65-F5344CB8AC3E}">
        <p14:creationId xmlns:p14="http://schemas.microsoft.com/office/powerpoint/2010/main" xmlns="" val="3121889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F670881-E7AE-41B1-B5CF-AB0F48EB7D8E}"/>
              </a:ext>
            </a:extLst>
          </p:cNvPr>
          <p:cNvSpPr>
            <a:spLocks noGrp="1"/>
          </p:cNvSpPr>
          <p:nvPr>
            <p:ph type="title"/>
          </p:nvPr>
        </p:nvSpPr>
        <p:spPr>
          <a:xfrm>
            <a:off x="1" y="0"/>
            <a:ext cx="12192000" cy="1201783"/>
          </a:xfrm>
        </p:spPr>
        <p:txBody>
          <a:bodyPr/>
          <a:lstStyle/>
          <a:p>
            <a:pPr algn="ctr"/>
            <a:r>
              <a:rPr lang="uk-UA" dirty="0" err="1"/>
              <a:t>Інтубація</a:t>
            </a:r>
            <a:endParaRPr lang="uk-UA" dirty="0"/>
          </a:p>
        </p:txBody>
      </p:sp>
      <p:sp>
        <p:nvSpPr>
          <p:cNvPr id="3" name="Объект 2">
            <a:extLst>
              <a:ext uri="{FF2B5EF4-FFF2-40B4-BE49-F238E27FC236}">
                <a16:creationId xmlns:a16="http://schemas.microsoft.com/office/drawing/2014/main" xmlns="" id="{90747EA2-B475-4B7F-A139-EE2929FCFAF1}"/>
              </a:ext>
            </a:extLst>
          </p:cNvPr>
          <p:cNvSpPr>
            <a:spLocks noGrp="1"/>
          </p:cNvSpPr>
          <p:nvPr>
            <p:ph sz="half" idx="1"/>
          </p:nvPr>
        </p:nvSpPr>
        <p:spPr>
          <a:xfrm>
            <a:off x="130630" y="744583"/>
            <a:ext cx="5369022" cy="6113417"/>
          </a:xfrm>
        </p:spPr>
        <p:txBody>
          <a:bodyPr>
            <a:normAutofit/>
          </a:bodyPr>
          <a:lstStyle/>
          <a:p>
            <a:pPr marL="0" indent="0">
              <a:buNone/>
            </a:pPr>
            <a:r>
              <a:rPr lang="uk-UA" sz="2400" b="1" dirty="0"/>
              <a:t>ПОКАЗАННЯ:</a:t>
            </a:r>
          </a:p>
          <a:p>
            <a:pPr lvl="0"/>
            <a:r>
              <a:rPr lang="ru-RU" dirty="0" err="1"/>
              <a:t>необхідність</a:t>
            </a:r>
            <a:r>
              <a:rPr lang="ru-RU" dirty="0"/>
              <a:t> </a:t>
            </a:r>
            <a:r>
              <a:rPr lang="ru-RU" dirty="0" err="1"/>
              <a:t>проводити</a:t>
            </a:r>
            <a:r>
              <a:rPr lang="ru-RU" dirty="0"/>
              <a:t> </a:t>
            </a:r>
            <a:r>
              <a:rPr lang="ru-RU" dirty="0" err="1"/>
              <a:t>примусову</a:t>
            </a:r>
            <a:r>
              <a:rPr lang="ru-RU" dirty="0"/>
              <a:t> </a:t>
            </a:r>
            <a:r>
              <a:rPr lang="ru-RU" dirty="0" err="1"/>
              <a:t>або</a:t>
            </a:r>
            <a:r>
              <a:rPr lang="ru-RU" dirty="0"/>
              <a:t> </a:t>
            </a:r>
            <a:r>
              <a:rPr lang="ru-RU" dirty="0" err="1"/>
              <a:t>допоміжну</a:t>
            </a:r>
            <a:r>
              <a:rPr lang="ru-RU" dirty="0"/>
              <a:t> </a:t>
            </a:r>
            <a:r>
              <a:rPr lang="ru-RU" dirty="0" err="1"/>
              <a:t>штучну</a:t>
            </a:r>
            <a:r>
              <a:rPr lang="ru-RU" dirty="0"/>
              <a:t> </a:t>
            </a:r>
            <a:r>
              <a:rPr lang="ru-RU" dirty="0" err="1"/>
              <a:t>вентиляцію</a:t>
            </a:r>
            <a:r>
              <a:rPr lang="ru-RU" dirty="0"/>
              <a:t> у </a:t>
            </a:r>
            <a:r>
              <a:rPr lang="ru-RU" dirty="0" err="1"/>
              <a:t>постраждалих</a:t>
            </a:r>
            <a:r>
              <a:rPr lang="ru-RU" dirty="0"/>
              <a:t>;</a:t>
            </a:r>
            <a:endParaRPr lang="uk-UA" dirty="0"/>
          </a:p>
          <a:p>
            <a:pPr lvl="0"/>
            <a:r>
              <a:rPr lang="ru-RU" dirty="0" err="1"/>
              <a:t>зниження</a:t>
            </a:r>
            <a:r>
              <a:rPr lang="ru-RU" dirty="0"/>
              <a:t> (</a:t>
            </a:r>
            <a:r>
              <a:rPr lang="ru-RU" dirty="0" err="1"/>
              <a:t>сатурації</a:t>
            </a:r>
            <a:r>
              <a:rPr lang="ru-RU" dirty="0"/>
              <a:t>) </a:t>
            </a:r>
            <a:r>
              <a:rPr lang="en-US" dirty="0" err="1"/>
              <a:t>Sp</a:t>
            </a:r>
            <a:r>
              <a:rPr lang="ru-RU" dirty="0"/>
              <a:t>0</a:t>
            </a:r>
            <a:r>
              <a:rPr lang="ru-RU" baseline="-25000" dirty="0"/>
              <a:t>2</a:t>
            </a:r>
            <a:r>
              <a:rPr lang="ru-RU" dirty="0"/>
              <a:t> </a:t>
            </a:r>
            <a:r>
              <a:rPr lang="ru-RU" dirty="0" err="1"/>
              <a:t>нижче</a:t>
            </a:r>
            <a:r>
              <a:rPr lang="ru-RU" dirty="0"/>
              <a:t> 85% Ра0</a:t>
            </a:r>
            <a:r>
              <a:rPr lang="ru-RU" baseline="-25000" dirty="0"/>
              <a:t>2</a:t>
            </a:r>
            <a:r>
              <a:rPr lang="ru-RU" dirty="0"/>
              <a:t> 60 мм </a:t>
            </a:r>
            <a:r>
              <a:rPr lang="ru-RU" dirty="0" err="1"/>
              <a:t>рт.ст</a:t>
            </a:r>
            <a:r>
              <a:rPr lang="ru-RU" dirty="0"/>
              <a:t>., </a:t>
            </a:r>
            <a:r>
              <a:rPr lang="ru-RU" dirty="0" err="1"/>
              <a:t>зростання</a:t>
            </a:r>
            <a:r>
              <a:rPr lang="ru-RU" dirty="0"/>
              <a:t> РаС0</a:t>
            </a:r>
            <a:r>
              <a:rPr lang="ru-RU" baseline="-25000" dirty="0"/>
              <a:t>2</a:t>
            </a:r>
            <a:r>
              <a:rPr lang="ru-RU" dirty="0"/>
              <a:t> до </a:t>
            </a:r>
            <a:r>
              <a:rPr lang="ru-RU" dirty="0" err="1"/>
              <a:t>рівня</a:t>
            </a:r>
            <a:r>
              <a:rPr lang="ru-RU" dirty="0"/>
              <a:t> 55-60 мм </a:t>
            </a:r>
            <a:r>
              <a:rPr lang="ru-RU" dirty="0" err="1"/>
              <a:t>рт.ст</a:t>
            </a:r>
            <a:r>
              <a:rPr lang="ru-RU" dirty="0"/>
              <a:t>. та </a:t>
            </a:r>
            <a:r>
              <a:rPr lang="ru-RU" dirty="0" err="1"/>
              <a:t>вище</a:t>
            </a:r>
            <a:r>
              <a:rPr lang="ru-RU" dirty="0"/>
              <a:t>;</a:t>
            </a:r>
            <a:endParaRPr lang="uk-UA" dirty="0"/>
          </a:p>
          <a:p>
            <a:pPr lvl="0"/>
            <a:r>
              <a:rPr lang="en-US" dirty="0" err="1"/>
              <a:t>брадіпноє</a:t>
            </a:r>
            <a:r>
              <a:rPr lang="en-US" dirty="0"/>
              <a:t>, </a:t>
            </a:r>
            <a:r>
              <a:rPr lang="en-US" dirty="0" err="1"/>
              <a:t>тахіпное</a:t>
            </a:r>
            <a:r>
              <a:rPr lang="en-US" dirty="0"/>
              <a:t> </a:t>
            </a:r>
            <a:r>
              <a:rPr lang="en-US" dirty="0" err="1"/>
              <a:t>більше</a:t>
            </a:r>
            <a:r>
              <a:rPr lang="en-US" dirty="0"/>
              <a:t> 35 - 40, </a:t>
            </a:r>
            <a:r>
              <a:rPr lang="en-US" dirty="0" err="1"/>
              <a:t>апное</a:t>
            </a:r>
            <a:r>
              <a:rPr lang="en-US" dirty="0"/>
              <a:t>;</a:t>
            </a:r>
            <a:endParaRPr lang="uk-UA" dirty="0"/>
          </a:p>
          <a:p>
            <a:pPr lvl="0"/>
            <a:r>
              <a:rPr lang="ru-RU" dirty="0" err="1"/>
              <a:t>прогресуючий</a:t>
            </a:r>
            <a:r>
              <a:rPr lang="ru-RU" dirty="0"/>
              <a:t> набряк </a:t>
            </a:r>
            <a:r>
              <a:rPr lang="ru-RU" dirty="0" err="1"/>
              <a:t>верхніх</a:t>
            </a:r>
            <a:r>
              <a:rPr lang="ru-RU" dirty="0"/>
              <a:t> </a:t>
            </a:r>
            <a:r>
              <a:rPr lang="ru-RU" dirty="0" err="1"/>
              <a:t>дихальних</a:t>
            </a:r>
            <a:r>
              <a:rPr lang="ru-RU" dirty="0"/>
              <a:t> </a:t>
            </a:r>
            <a:r>
              <a:rPr lang="ru-RU" dirty="0" err="1"/>
              <a:t>шляхів</a:t>
            </a:r>
            <a:r>
              <a:rPr lang="ru-RU" dirty="0"/>
              <a:t>, </a:t>
            </a:r>
            <a:r>
              <a:rPr lang="ru-RU" dirty="0" err="1"/>
              <a:t>що</a:t>
            </a:r>
            <a:r>
              <a:rPr lang="ru-RU" dirty="0"/>
              <a:t> не </a:t>
            </a:r>
            <a:r>
              <a:rPr lang="ru-RU" dirty="0" err="1"/>
              <a:t>корегується</a:t>
            </a:r>
            <a:r>
              <a:rPr lang="ru-RU" dirty="0"/>
              <a:t> </a:t>
            </a:r>
            <a:r>
              <a:rPr lang="ru-RU" dirty="0" err="1"/>
              <a:t>консервативними</a:t>
            </a:r>
            <a:r>
              <a:rPr lang="ru-RU" dirty="0"/>
              <a:t> методами;</a:t>
            </a:r>
            <a:endParaRPr lang="uk-UA" dirty="0"/>
          </a:p>
          <a:p>
            <a:pPr lvl="0"/>
            <a:r>
              <a:rPr lang="ru-RU" dirty="0" err="1"/>
              <a:t>неконтрольована</a:t>
            </a:r>
            <a:r>
              <a:rPr lang="ru-RU" dirty="0"/>
              <a:t> </a:t>
            </a:r>
            <a:r>
              <a:rPr lang="ru-RU" dirty="0" err="1"/>
              <a:t>салівація</a:t>
            </a:r>
            <a:r>
              <a:rPr lang="ru-RU" dirty="0"/>
              <a:t> та </a:t>
            </a:r>
            <a:r>
              <a:rPr lang="ru-RU" dirty="0" err="1"/>
              <a:t>бронхорея</a:t>
            </a:r>
            <a:r>
              <a:rPr lang="ru-RU" dirty="0"/>
              <a:t> (</a:t>
            </a:r>
            <a:r>
              <a:rPr lang="ru-RU" dirty="0" err="1"/>
              <a:t>алкогольна</a:t>
            </a:r>
            <a:r>
              <a:rPr lang="ru-RU" dirty="0"/>
              <a:t> </a:t>
            </a:r>
            <a:r>
              <a:rPr lang="ru-RU" dirty="0" err="1"/>
              <a:t>інтоксикація</a:t>
            </a:r>
            <a:r>
              <a:rPr lang="ru-RU" dirty="0"/>
              <a:t>, </a:t>
            </a:r>
            <a:r>
              <a:rPr lang="ru-RU" dirty="0" err="1"/>
              <a:t>отруєння</a:t>
            </a:r>
            <a:r>
              <a:rPr lang="ru-RU" dirty="0"/>
              <a:t> ФОС);</a:t>
            </a:r>
            <a:endParaRPr lang="uk-UA" dirty="0"/>
          </a:p>
          <a:p>
            <a:pPr lvl="0"/>
            <a:r>
              <a:rPr lang="ru-RU" dirty="0" err="1"/>
              <a:t>неможливість</a:t>
            </a:r>
            <a:r>
              <a:rPr lang="ru-RU" dirty="0"/>
              <a:t> </a:t>
            </a:r>
            <a:r>
              <a:rPr lang="ru-RU" dirty="0" err="1"/>
              <a:t>підтримувати</a:t>
            </a:r>
            <a:r>
              <a:rPr lang="ru-RU" dirty="0"/>
              <a:t> </a:t>
            </a:r>
            <a:r>
              <a:rPr lang="ru-RU" dirty="0" err="1"/>
              <a:t>прохідність</a:t>
            </a:r>
            <a:r>
              <a:rPr lang="ru-RU" dirty="0"/>
              <a:t> </a:t>
            </a:r>
            <a:r>
              <a:rPr lang="ru-RU" dirty="0" err="1"/>
              <a:t>дихальних</a:t>
            </a:r>
            <a:r>
              <a:rPr lang="ru-RU" dirty="0"/>
              <a:t> </a:t>
            </a:r>
            <a:r>
              <a:rPr lang="ru-RU" dirty="0" err="1"/>
              <a:t>шляхів</a:t>
            </a:r>
            <a:r>
              <a:rPr lang="ru-RU" dirty="0"/>
              <a:t> </a:t>
            </a:r>
            <a:r>
              <a:rPr lang="ru-RU" dirty="0" err="1"/>
              <a:t>іншими</a:t>
            </a:r>
            <a:r>
              <a:rPr lang="ru-RU" dirty="0"/>
              <a:t> способами;</a:t>
            </a:r>
            <a:endParaRPr lang="uk-UA" dirty="0"/>
          </a:p>
          <a:p>
            <a:r>
              <a:rPr lang="ru-RU" dirty="0"/>
              <a:t>•</a:t>
            </a:r>
            <a:r>
              <a:rPr lang="ru-RU" dirty="0" err="1"/>
              <a:t>загроза</a:t>
            </a:r>
            <a:r>
              <a:rPr lang="ru-RU" dirty="0"/>
              <a:t> </a:t>
            </a:r>
            <a:r>
              <a:rPr lang="ru-RU" dirty="0" err="1"/>
              <a:t>зупинки</a:t>
            </a:r>
            <a:r>
              <a:rPr lang="ru-RU" dirty="0"/>
              <a:t> </a:t>
            </a:r>
            <a:r>
              <a:rPr lang="ru-RU" dirty="0" err="1"/>
              <a:t>дихання</a:t>
            </a:r>
            <a:r>
              <a:rPr lang="ru-RU" dirty="0"/>
              <a:t> та </a:t>
            </a:r>
            <a:r>
              <a:rPr lang="ru-RU" dirty="0" err="1"/>
              <a:t>серцевої</a:t>
            </a:r>
            <a:r>
              <a:rPr lang="ru-RU" dirty="0"/>
              <a:t> </a:t>
            </a:r>
            <a:r>
              <a:rPr lang="ru-RU" dirty="0" err="1"/>
              <a:t>діяльності</a:t>
            </a:r>
            <a:r>
              <a:rPr lang="ru-RU" dirty="0"/>
              <a:t> (тяжкий </a:t>
            </a:r>
            <a:r>
              <a:rPr lang="ru-RU" dirty="0" err="1"/>
              <a:t>опік</a:t>
            </a:r>
            <a:r>
              <a:rPr lang="ru-RU" dirty="0"/>
              <a:t> та </a:t>
            </a:r>
            <a:r>
              <a:rPr lang="ru-RU" dirty="0" err="1"/>
              <a:t>ін</a:t>
            </a:r>
            <a:r>
              <a:rPr lang="ru-RU" dirty="0"/>
              <a:t>.).</a:t>
            </a:r>
            <a:endParaRPr lang="uk-UA" dirty="0"/>
          </a:p>
          <a:p>
            <a:endParaRPr lang="uk-UA" dirty="0"/>
          </a:p>
        </p:txBody>
      </p:sp>
      <p:sp>
        <p:nvSpPr>
          <p:cNvPr id="4" name="Объект 3">
            <a:extLst>
              <a:ext uri="{FF2B5EF4-FFF2-40B4-BE49-F238E27FC236}">
                <a16:creationId xmlns:a16="http://schemas.microsoft.com/office/drawing/2014/main" xmlns="" id="{295B7104-DB99-4645-BC2F-13235BA9474C}"/>
              </a:ext>
            </a:extLst>
          </p:cNvPr>
          <p:cNvSpPr>
            <a:spLocks noGrp="1"/>
          </p:cNvSpPr>
          <p:nvPr>
            <p:ph sz="half" idx="2"/>
          </p:nvPr>
        </p:nvSpPr>
        <p:spPr>
          <a:xfrm>
            <a:off x="6692350" y="744583"/>
            <a:ext cx="5369022" cy="6113417"/>
          </a:xfrm>
        </p:spPr>
        <p:txBody>
          <a:bodyPr>
            <a:normAutofit/>
          </a:bodyPr>
          <a:lstStyle/>
          <a:p>
            <a:pPr marL="0" indent="0">
              <a:buNone/>
            </a:pPr>
            <a:r>
              <a:rPr lang="uk-UA" sz="2400" b="1" dirty="0"/>
              <a:t>ПРОТИПОКАЗАННЯ:</a:t>
            </a:r>
          </a:p>
          <a:p>
            <a:pPr lvl="0"/>
            <a:r>
              <a:rPr lang="en-US" dirty="0" err="1"/>
              <a:t>низький</a:t>
            </a:r>
            <a:r>
              <a:rPr lang="en-US" dirty="0"/>
              <a:t> </a:t>
            </a:r>
            <a:r>
              <a:rPr lang="en-US" dirty="0" err="1"/>
              <a:t>рівень</a:t>
            </a:r>
            <a:r>
              <a:rPr lang="en-US" dirty="0"/>
              <a:t> </a:t>
            </a:r>
            <a:r>
              <a:rPr lang="en-US" dirty="0" err="1"/>
              <a:t>підготовки</a:t>
            </a:r>
            <a:r>
              <a:rPr lang="en-US" dirty="0"/>
              <a:t> </a:t>
            </a:r>
            <a:r>
              <a:rPr lang="en-US" dirty="0" err="1"/>
              <a:t>персоналу</a:t>
            </a:r>
            <a:r>
              <a:rPr lang="en-US" dirty="0"/>
              <a:t>;</a:t>
            </a:r>
            <a:endParaRPr lang="uk-UA" dirty="0"/>
          </a:p>
          <a:p>
            <a:pPr lvl="0"/>
            <a:r>
              <a:rPr lang="ru-RU" dirty="0" err="1"/>
              <a:t>швидкий</a:t>
            </a:r>
            <a:r>
              <a:rPr lang="ru-RU" dirty="0"/>
              <a:t> час </a:t>
            </a:r>
            <a:r>
              <a:rPr lang="ru-RU" dirty="0" err="1"/>
              <a:t>транспортування</a:t>
            </a:r>
            <a:r>
              <a:rPr lang="ru-RU" dirty="0"/>
              <a:t> (</a:t>
            </a:r>
            <a:r>
              <a:rPr lang="ru-RU" dirty="0" err="1"/>
              <a:t>відносне</a:t>
            </a:r>
            <a:r>
              <a:rPr lang="ru-RU" dirty="0"/>
              <a:t> </a:t>
            </a:r>
            <a:r>
              <a:rPr lang="ru-RU" dirty="0" err="1"/>
              <a:t>протипоказання</a:t>
            </a:r>
            <a:r>
              <a:rPr lang="ru-RU" dirty="0"/>
              <a:t>);</a:t>
            </a:r>
            <a:endParaRPr lang="uk-UA" dirty="0"/>
          </a:p>
          <a:p>
            <a:r>
              <a:rPr lang="ru-RU" dirty="0"/>
              <a:t>•</a:t>
            </a:r>
            <a:r>
              <a:rPr lang="ru-RU" dirty="0" err="1"/>
              <a:t>травми</a:t>
            </a:r>
            <a:r>
              <a:rPr lang="ru-RU" dirty="0"/>
              <a:t> </a:t>
            </a:r>
            <a:r>
              <a:rPr lang="ru-RU" dirty="0" err="1"/>
              <a:t>обличчя</a:t>
            </a:r>
            <a:r>
              <a:rPr lang="ru-RU" dirty="0"/>
              <a:t>, </a:t>
            </a:r>
            <a:r>
              <a:rPr lang="ru-RU" dirty="0" err="1"/>
              <a:t>що</a:t>
            </a:r>
            <a:r>
              <a:rPr lang="ru-RU" dirty="0"/>
              <a:t> </a:t>
            </a:r>
            <a:r>
              <a:rPr lang="ru-RU" dirty="0" err="1"/>
              <a:t>змінюють</a:t>
            </a:r>
            <a:r>
              <a:rPr lang="ru-RU" dirty="0"/>
              <a:t> </a:t>
            </a:r>
            <a:r>
              <a:rPr lang="ru-RU" dirty="0" err="1"/>
              <a:t>анатомію</a:t>
            </a:r>
            <a:r>
              <a:rPr lang="ru-RU" dirty="0"/>
              <a:t> </a:t>
            </a:r>
            <a:r>
              <a:rPr lang="ru-RU" dirty="0" err="1"/>
              <a:t>дихальних</a:t>
            </a:r>
            <a:r>
              <a:rPr lang="ru-RU" dirty="0"/>
              <a:t> </a:t>
            </a:r>
            <a:r>
              <a:rPr lang="ru-RU" dirty="0" err="1"/>
              <a:t>шляхів</a:t>
            </a:r>
            <a:r>
              <a:rPr lang="ru-RU" dirty="0"/>
              <a:t>.</a:t>
            </a:r>
            <a:endParaRPr lang="uk-UA" dirty="0"/>
          </a:p>
          <a:p>
            <a:endParaRPr lang="uk-UA" dirty="0"/>
          </a:p>
        </p:txBody>
      </p:sp>
    </p:spTree>
    <p:extLst>
      <p:ext uri="{BB962C8B-B14F-4D97-AF65-F5344CB8AC3E}">
        <p14:creationId xmlns:p14="http://schemas.microsoft.com/office/powerpoint/2010/main" xmlns="" val="30999212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58DB7A2A-A0FA-4F02-A383-36D4B1893877}"/>
              </a:ext>
            </a:extLst>
          </p:cNvPr>
          <p:cNvSpPr>
            <a:spLocks noGrp="1"/>
          </p:cNvSpPr>
          <p:nvPr>
            <p:ph sz="half" idx="1"/>
          </p:nvPr>
        </p:nvSpPr>
        <p:spPr>
          <a:xfrm>
            <a:off x="0" y="104503"/>
            <a:ext cx="5904411" cy="6753497"/>
          </a:xfrm>
        </p:spPr>
        <p:txBody>
          <a:bodyPr>
            <a:normAutofit fontScale="85000" lnSpcReduction="20000"/>
          </a:bodyPr>
          <a:lstStyle/>
          <a:p>
            <a:r>
              <a:rPr lang="uk-UA" sz="2800" b="1" dirty="0"/>
              <a:t>УСКЛАДНЕННЯ:</a:t>
            </a:r>
          </a:p>
          <a:p>
            <a:pPr lvl="0"/>
            <a:r>
              <a:rPr lang="ru-RU" sz="2000" dirty="0" err="1"/>
              <a:t>гіпоксемія</a:t>
            </a:r>
            <a:r>
              <a:rPr lang="ru-RU" sz="2000" dirty="0"/>
              <a:t>, </a:t>
            </a:r>
            <a:r>
              <a:rPr lang="ru-RU" sz="2000" dirty="0" err="1"/>
              <a:t>гіпоксія</a:t>
            </a:r>
            <a:r>
              <a:rPr lang="ru-RU" sz="2000" dirty="0"/>
              <a:t> при </a:t>
            </a:r>
            <a:r>
              <a:rPr lang="ru-RU" sz="2000" dirty="0" err="1"/>
              <a:t>тривалому</a:t>
            </a:r>
            <a:r>
              <a:rPr lang="ru-RU" sz="2000" dirty="0"/>
              <a:t> </a:t>
            </a:r>
            <a:r>
              <a:rPr lang="ru-RU" sz="2000" dirty="0" err="1"/>
              <a:t>виконанні</a:t>
            </a:r>
            <a:r>
              <a:rPr lang="ru-RU" sz="2000" dirty="0"/>
              <a:t>;</a:t>
            </a:r>
            <a:endParaRPr lang="uk-UA" sz="2000" dirty="0"/>
          </a:p>
          <a:p>
            <a:pPr lvl="0"/>
            <a:r>
              <a:rPr lang="en-US" sz="2000" dirty="0" err="1"/>
              <a:t>гіперкарбія</a:t>
            </a:r>
            <a:r>
              <a:rPr lang="en-US" sz="2000" dirty="0"/>
              <a:t> </a:t>
            </a:r>
            <a:r>
              <a:rPr lang="en-US" sz="2000" dirty="0" err="1"/>
              <a:t>при</a:t>
            </a:r>
            <a:r>
              <a:rPr lang="en-US" sz="2000" dirty="0"/>
              <a:t> </a:t>
            </a:r>
            <a:r>
              <a:rPr lang="en-US" sz="2000" dirty="0" err="1"/>
              <a:t>тривалому</a:t>
            </a:r>
            <a:r>
              <a:rPr lang="en-US" sz="2000" dirty="0"/>
              <a:t> </a:t>
            </a:r>
            <a:r>
              <a:rPr lang="en-US" sz="2000" dirty="0" err="1"/>
              <a:t>виконанні</a:t>
            </a:r>
            <a:r>
              <a:rPr lang="en-US" sz="2000" dirty="0"/>
              <a:t>;</a:t>
            </a:r>
            <a:endParaRPr lang="uk-UA" sz="2000" dirty="0"/>
          </a:p>
          <a:p>
            <a:pPr lvl="0"/>
            <a:r>
              <a:rPr lang="ru-RU" sz="2000" dirty="0" err="1"/>
              <a:t>брадикардія</a:t>
            </a:r>
            <a:r>
              <a:rPr lang="ru-RU" sz="2000" dirty="0"/>
              <a:t> при </a:t>
            </a:r>
            <a:r>
              <a:rPr lang="ru-RU" sz="2000" dirty="0" err="1"/>
              <a:t>стимуляції</a:t>
            </a:r>
            <a:r>
              <a:rPr lang="ru-RU" sz="2000" dirty="0"/>
              <a:t> </a:t>
            </a:r>
            <a:r>
              <a:rPr lang="ru-RU" sz="2000" dirty="0" err="1"/>
              <a:t>блукаючого</a:t>
            </a:r>
            <a:r>
              <a:rPr lang="ru-RU" sz="2000" dirty="0"/>
              <a:t> нерва;</a:t>
            </a:r>
            <a:endParaRPr lang="uk-UA" sz="2000" dirty="0"/>
          </a:p>
          <a:p>
            <a:r>
              <a:rPr lang="ru-RU" sz="2000" dirty="0" err="1"/>
              <a:t>збільшення</a:t>
            </a:r>
            <a:r>
              <a:rPr lang="ru-RU" sz="2000" dirty="0"/>
              <a:t> </a:t>
            </a:r>
            <a:r>
              <a:rPr lang="ru-RU" sz="2000" dirty="0" err="1"/>
              <a:t>внутрішньочерепного</a:t>
            </a:r>
            <a:r>
              <a:rPr lang="ru-RU" sz="2000" dirty="0"/>
              <a:t> </a:t>
            </a:r>
            <a:r>
              <a:rPr lang="ru-RU" sz="2000" dirty="0" err="1"/>
              <a:t>тиску</a:t>
            </a:r>
            <a:r>
              <a:rPr lang="ru-RU" sz="2000" dirty="0"/>
              <a:t> (</a:t>
            </a:r>
            <a:r>
              <a:rPr lang="ru-RU" sz="2000" dirty="0" err="1"/>
              <a:t>швидко</a:t>
            </a:r>
            <a:r>
              <a:rPr lang="ru-RU" sz="2000" dirty="0"/>
              <a:t> </a:t>
            </a:r>
            <a:r>
              <a:rPr lang="ru-RU" sz="2000" dirty="0" err="1"/>
              <a:t>минає</a:t>
            </a:r>
            <a:r>
              <a:rPr lang="ru-RU" sz="2000" dirty="0"/>
              <a:t>);</a:t>
            </a:r>
            <a:endParaRPr lang="uk-UA" sz="2000" dirty="0"/>
          </a:p>
          <a:p>
            <a:r>
              <a:rPr lang="ru-RU" sz="2000" dirty="0"/>
              <a:t>травма </a:t>
            </a:r>
            <a:r>
              <a:rPr lang="ru-RU" sz="2000" dirty="0" err="1"/>
              <a:t>дихальних</a:t>
            </a:r>
            <a:r>
              <a:rPr lang="ru-RU" sz="2000" dirty="0"/>
              <a:t> </a:t>
            </a:r>
            <a:r>
              <a:rPr lang="ru-RU" sz="2000" dirty="0" err="1"/>
              <a:t>шляхів</a:t>
            </a:r>
            <a:r>
              <a:rPr lang="ru-RU" sz="2000" dirty="0"/>
              <a:t> </a:t>
            </a:r>
            <a:r>
              <a:rPr lang="ru-RU" sz="2000" dirty="0" err="1"/>
              <a:t>наслідком</a:t>
            </a:r>
            <a:r>
              <a:rPr lang="ru-RU" sz="2000" dirty="0"/>
              <a:t> </a:t>
            </a:r>
            <a:r>
              <a:rPr lang="ru-RU" sz="2000" dirty="0" err="1"/>
              <a:t>яких</a:t>
            </a:r>
            <a:r>
              <a:rPr lang="ru-RU" sz="2000" dirty="0"/>
              <a:t> </a:t>
            </a:r>
            <a:r>
              <a:rPr lang="ru-RU" sz="2000" dirty="0" err="1"/>
              <a:t>можуть</a:t>
            </a:r>
            <a:r>
              <a:rPr lang="ru-RU" sz="2000" dirty="0"/>
              <a:t> бути </a:t>
            </a:r>
            <a:r>
              <a:rPr lang="ru-RU" sz="2000" dirty="0" err="1"/>
              <a:t>кровотеча</a:t>
            </a:r>
            <a:r>
              <a:rPr lang="ru-RU" sz="2000" dirty="0"/>
              <a:t> та набряк;</a:t>
            </a:r>
            <a:endParaRPr lang="uk-UA" sz="2000" dirty="0"/>
          </a:p>
          <a:p>
            <a:pPr lvl="0"/>
            <a:r>
              <a:rPr lang="en-US" sz="2000" dirty="0" err="1"/>
              <a:t>інтубація</a:t>
            </a:r>
            <a:r>
              <a:rPr lang="en-US" sz="2000" dirty="0"/>
              <a:t> </a:t>
            </a:r>
            <a:r>
              <a:rPr lang="en-US" sz="2000" dirty="0" err="1"/>
              <a:t>правого</a:t>
            </a:r>
            <a:r>
              <a:rPr lang="en-US" sz="2000" dirty="0"/>
              <a:t> </a:t>
            </a:r>
            <a:r>
              <a:rPr lang="en-US" sz="2000" dirty="0" err="1"/>
              <a:t>головного</a:t>
            </a:r>
            <a:r>
              <a:rPr lang="en-US" sz="2000" dirty="0"/>
              <a:t> </a:t>
            </a:r>
            <a:r>
              <a:rPr lang="en-US" sz="2000" dirty="0" err="1"/>
              <a:t>бронха</a:t>
            </a:r>
            <a:r>
              <a:rPr lang="en-US" sz="2000" dirty="0"/>
              <a:t>;</a:t>
            </a:r>
            <a:endParaRPr lang="uk-UA" sz="2000" dirty="0"/>
          </a:p>
          <a:p>
            <a:pPr lvl="0"/>
            <a:r>
              <a:rPr lang="en-US" sz="2000" dirty="0" err="1"/>
              <a:t>інтубація</a:t>
            </a:r>
            <a:r>
              <a:rPr lang="en-US" sz="2000" dirty="0"/>
              <a:t> </a:t>
            </a:r>
            <a:r>
              <a:rPr lang="en-US" sz="2000" dirty="0" err="1"/>
              <a:t>стравоходу</a:t>
            </a:r>
            <a:r>
              <a:rPr lang="en-US" sz="2000" dirty="0"/>
              <a:t> - у </a:t>
            </a:r>
            <a:r>
              <a:rPr lang="en-US" sz="2000" dirty="0" err="1"/>
              <a:t>випадку</a:t>
            </a:r>
            <a:r>
              <a:rPr lang="en-US" sz="2000" dirty="0"/>
              <a:t> </a:t>
            </a:r>
            <a:r>
              <a:rPr lang="en-US" sz="2000" dirty="0" err="1"/>
              <a:t>інтубації</a:t>
            </a:r>
            <a:r>
              <a:rPr lang="en-US" sz="2000" dirty="0"/>
              <a:t> </a:t>
            </a:r>
            <a:r>
              <a:rPr lang="en-US" sz="2000" dirty="0" err="1"/>
              <a:t>стравоходу</a:t>
            </a:r>
            <a:r>
              <a:rPr lang="en-US" sz="2000" dirty="0"/>
              <a:t>, у </a:t>
            </a:r>
            <a:r>
              <a:rPr lang="en-US" sz="2000" dirty="0" err="1"/>
              <a:t>постраждалого</a:t>
            </a:r>
            <a:r>
              <a:rPr lang="en-US" sz="2000" dirty="0"/>
              <a:t> з </a:t>
            </a:r>
            <a:r>
              <a:rPr lang="en-US" sz="2000" dirty="0" err="1"/>
              <a:t>високим</a:t>
            </a:r>
            <a:r>
              <a:rPr lang="en-US" sz="2000" dirty="0"/>
              <a:t> </a:t>
            </a:r>
            <a:r>
              <a:rPr lang="en-US" sz="2000" dirty="0" err="1"/>
              <a:t>ризиком</a:t>
            </a:r>
            <a:r>
              <a:rPr lang="en-US" sz="2000" dirty="0"/>
              <a:t> </a:t>
            </a:r>
            <a:r>
              <a:rPr lang="en-US" sz="2000" dirty="0" err="1"/>
              <a:t>аспірації</a:t>
            </a:r>
            <a:r>
              <a:rPr lang="en-US" sz="2000" dirty="0"/>
              <a:t>, </a:t>
            </a:r>
            <a:r>
              <a:rPr lang="en-US" sz="2000" dirty="0" err="1"/>
              <a:t>ендотрахеальна</a:t>
            </a:r>
            <a:r>
              <a:rPr lang="en-US" sz="2000" dirty="0"/>
              <a:t> </a:t>
            </a:r>
            <a:r>
              <a:rPr lang="en-US" sz="2000" dirty="0" err="1"/>
              <a:t>трубка</a:t>
            </a:r>
            <a:r>
              <a:rPr lang="en-US" sz="2000" dirty="0"/>
              <a:t> </a:t>
            </a:r>
            <a:r>
              <a:rPr lang="en-US" sz="2000" dirty="0" err="1"/>
              <a:t>залишається</a:t>
            </a:r>
            <a:r>
              <a:rPr lang="en-US" sz="2000" dirty="0"/>
              <a:t> в </a:t>
            </a:r>
            <a:r>
              <a:rPr lang="en-US" sz="2000" dirty="0" err="1"/>
              <a:t>стравоході</a:t>
            </a:r>
            <a:r>
              <a:rPr lang="en-US" sz="2000" dirty="0"/>
              <a:t> з </a:t>
            </a:r>
            <a:r>
              <a:rPr lang="en-US" sz="2000" dirty="0" err="1"/>
              <a:t>роздутою</a:t>
            </a:r>
            <a:r>
              <a:rPr lang="en-US" sz="2000" dirty="0"/>
              <a:t> </a:t>
            </a:r>
            <a:r>
              <a:rPr lang="en-US" sz="2000" dirty="0" err="1"/>
              <a:t>манжеткою</a:t>
            </a:r>
            <a:r>
              <a:rPr lang="en-US" sz="2000" dirty="0"/>
              <a:t>, </a:t>
            </a:r>
            <a:r>
              <a:rPr lang="en-US" sz="2000" dirty="0" err="1"/>
              <a:t>проводиться</a:t>
            </a:r>
            <a:r>
              <a:rPr lang="en-US" sz="2000" dirty="0"/>
              <a:t> </a:t>
            </a:r>
            <a:r>
              <a:rPr lang="en-US" sz="2000" dirty="0" err="1"/>
              <a:t>інтубація</a:t>
            </a:r>
            <a:r>
              <a:rPr lang="en-US" sz="2000" dirty="0"/>
              <a:t> </a:t>
            </a:r>
            <a:r>
              <a:rPr lang="en-US" sz="2000" dirty="0" err="1"/>
              <a:t>трахеї</a:t>
            </a:r>
            <a:r>
              <a:rPr lang="en-US" sz="2000" dirty="0"/>
              <a:t> </a:t>
            </a:r>
            <a:r>
              <a:rPr lang="en-US" sz="2000" dirty="0" err="1"/>
              <a:t>іншою</a:t>
            </a:r>
            <a:r>
              <a:rPr lang="en-US" sz="2000" dirty="0"/>
              <a:t> </a:t>
            </a:r>
            <a:r>
              <a:rPr lang="en-US" sz="2000" dirty="0" err="1"/>
              <a:t>трубкою</a:t>
            </a:r>
            <a:r>
              <a:rPr lang="en-US" sz="2000" dirty="0"/>
              <a:t> </a:t>
            </a:r>
            <a:r>
              <a:rPr lang="en-US" sz="2000" dirty="0" err="1"/>
              <a:t>та</a:t>
            </a:r>
            <a:r>
              <a:rPr lang="en-US" sz="2000" dirty="0"/>
              <a:t> </a:t>
            </a:r>
            <a:r>
              <a:rPr lang="en-US" sz="2000" dirty="0" err="1"/>
              <a:t>після</a:t>
            </a:r>
            <a:r>
              <a:rPr lang="en-US" sz="2000" dirty="0"/>
              <a:t> </a:t>
            </a:r>
            <a:r>
              <a:rPr lang="en-US" sz="2000" dirty="0" err="1"/>
              <a:t>успішного</a:t>
            </a:r>
            <a:r>
              <a:rPr lang="en-US" sz="2000" dirty="0"/>
              <a:t> </a:t>
            </a:r>
            <a:r>
              <a:rPr lang="en-US" sz="2000" dirty="0" err="1"/>
              <a:t>виконання</a:t>
            </a:r>
            <a:r>
              <a:rPr lang="en-US" sz="2000" dirty="0"/>
              <a:t> </a:t>
            </a:r>
            <a:r>
              <a:rPr lang="en-US" sz="2000" dirty="0" err="1"/>
              <a:t>перша</a:t>
            </a:r>
            <a:r>
              <a:rPr lang="en-US" sz="2000" dirty="0"/>
              <a:t> </a:t>
            </a:r>
            <a:r>
              <a:rPr lang="en-US" sz="2000" dirty="0" err="1"/>
              <a:t>інтубаційна</a:t>
            </a:r>
            <a:r>
              <a:rPr lang="en-US" sz="2000" dirty="0"/>
              <a:t> </a:t>
            </a:r>
            <a:r>
              <a:rPr lang="en-US" sz="2000" dirty="0" err="1"/>
              <a:t>трубка</a:t>
            </a:r>
            <a:r>
              <a:rPr lang="en-US" sz="2000" dirty="0"/>
              <a:t> </a:t>
            </a:r>
            <a:r>
              <a:rPr lang="en-US" sz="2000" dirty="0" err="1"/>
              <a:t>видаляється</a:t>
            </a:r>
            <a:r>
              <a:rPr lang="en-US" sz="2000" dirty="0"/>
              <a:t> з </a:t>
            </a:r>
            <a:r>
              <a:rPr lang="en-US" sz="2000" dirty="0" err="1"/>
              <a:t>стравоходу</a:t>
            </a:r>
            <a:r>
              <a:rPr lang="en-US" sz="2000" dirty="0"/>
              <a:t>;</a:t>
            </a:r>
            <a:endParaRPr lang="uk-UA" sz="2000" dirty="0"/>
          </a:p>
          <a:p>
            <a:pPr lvl="0"/>
            <a:r>
              <a:rPr lang="en-US" sz="2000" dirty="0" err="1"/>
              <a:t>блювота</a:t>
            </a:r>
            <a:r>
              <a:rPr lang="en-US" sz="2000" dirty="0"/>
              <a:t> </a:t>
            </a:r>
            <a:r>
              <a:rPr lang="en-US" sz="2000" dirty="0" err="1"/>
              <a:t>та</a:t>
            </a:r>
            <a:r>
              <a:rPr lang="en-US" sz="2000" dirty="0"/>
              <a:t> </a:t>
            </a:r>
            <a:r>
              <a:rPr lang="en-US" sz="2000" dirty="0" err="1"/>
              <a:t>аспірація</a:t>
            </a:r>
            <a:r>
              <a:rPr lang="en-US" sz="2000" dirty="0"/>
              <a:t>;</a:t>
            </a:r>
            <a:endParaRPr lang="uk-UA" sz="2000" dirty="0"/>
          </a:p>
          <a:p>
            <a:pPr lvl="0"/>
            <a:r>
              <a:rPr lang="en-US" sz="2000" dirty="0" err="1"/>
              <a:t>ушкодження</a:t>
            </a:r>
            <a:r>
              <a:rPr lang="en-US" sz="2000" dirty="0"/>
              <a:t> </a:t>
            </a:r>
            <a:r>
              <a:rPr lang="en-US" sz="2000" dirty="0" err="1"/>
              <a:t>зубів</a:t>
            </a:r>
            <a:r>
              <a:rPr lang="en-US" sz="2000" dirty="0"/>
              <a:t>;</a:t>
            </a:r>
            <a:endParaRPr lang="uk-UA" sz="2000" dirty="0"/>
          </a:p>
          <a:p>
            <a:pPr lvl="0"/>
            <a:r>
              <a:rPr lang="en-US" sz="2000" dirty="0" err="1"/>
              <a:t>травма</a:t>
            </a:r>
            <a:r>
              <a:rPr lang="en-US" sz="2000" dirty="0"/>
              <a:t> </a:t>
            </a:r>
            <a:r>
              <a:rPr lang="en-US" sz="2000" dirty="0" err="1"/>
              <a:t>голосових</a:t>
            </a:r>
            <a:r>
              <a:rPr lang="en-US" sz="2000" dirty="0"/>
              <a:t> </a:t>
            </a:r>
            <a:r>
              <a:rPr lang="en-US" sz="2000" dirty="0" err="1"/>
              <a:t>зв'язок</a:t>
            </a:r>
            <a:r>
              <a:rPr lang="en-US" sz="2000" dirty="0"/>
              <a:t>;</a:t>
            </a:r>
            <a:endParaRPr lang="uk-UA" sz="2000" dirty="0"/>
          </a:p>
          <a:p>
            <a:pPr lvl="0"/>
            <a:r>
              <a:rPr lang="ru-RU" sz="2000" dirty="0" err="1"/>
              <a:t>погіршення</a:t>
            </a:r>
            <a:r>
              <a:rPr lang="ru-RU" sz="2000" dirty="0"/>
              <a:t> </a:t>
            </a:r>
            <a:r>
              <a:rPr lang="ru-RU" sz="2000" dirty="0" err="1"/>
              <a:t>травми</a:t>
            </a:r>
            <a:r>
              <a:rPr lang="ru-RU" sz="2000" dirty="0"/>
              <a:t> </a:t>
            </a:r>
            <a:r>
              <a:rPr lang="ru-RU" sz="2000" dirty="0" err="1"/>
              <a:t>шийного</a:t>
            </a:r>
            <a:r>
              <a:rPr lang="ru-RU" sz="2000" dirty="0"/>
              <a:t> </a:t>
            </a:r>
            <a:r>
              <a:rPr lang="ru-RU" sz="2000" dirty="0" err="1"/>
              <a:t>відділу</a:t>
            </a:r>
            <a:r>
              <a:rPr lang="ru-RU" sz="2000" dirty="0"/>
              <a:t> хребта, </a:t>
            </a:r>
            <a:r>
              <a:rPr lang="ru-RU" sz="2000" dirty="0" err="1"/>
              <a:t>наприклад</a:t>
            </a:r>
            <a:r>
              <a:rPr lang="ru-RU" sz="2000" dirty="0"/>
              <a:t> </a:t>
            </a:r>
            <a:r>
              <a:rPr lang="ru-RU" sz="2000" dirty="0" err="1"/>
              <a:t>переведення</a:t>
            </a:r>
            <a:r>
              <a:rPr lang="ru-RU" sz="2000" dirty="0"/>
              <a:t> </a:t>
            </a:r>
            <a:r>
              <a:rPr lang="ru-RU" sz="2000" dirty="0" err="1"/>
              <a:t>травми</a:t>
            </a:r>
            <a:r>
              <a:rPr lang="ru-RU" sz="2000" dirty="0"/>
              <a:t> без </a:t>
            </a:r>
            <a:r>
              <a:rPr lang="ru-RU" sz="2000" dirty="0" err="1"/>
              <a:t>неврологічно­го</a:t>
            </a:r>
            <a:r>
              <a:rPr lang="ru-RU" sz="2000" dirty="0"/>
              <a:t> </a:t>
            </a:r>
            <a:r>
              <a:rPr lang="ru-RU" sz="2000" dirty="0" err="1"/>
              <a:t>дефіциту</a:t>
            </a:r>
            <a:r>
              <a:rPr lang="ru-RU" sz="2000" dirty="0"/>
              <a:t> у травму з </a:t>
            </a:r>
            <a:r>
              <a:rPr lang="ru-RU" sz="2000" dirty="0" err="1"/>
              <a:t>неврологічним</a:t>
            </a:r>
            <a:r>
              <a:rPr lang="ru-RU" sz="2000" dirty="0"/>
              <a:t> </a:t>
            </a:r>
            <a:r>
              <a:rPr lang="ru-RU" sz="2000" dirty="0" err="1"/>
              <a:t>дефіцитом</a:t>
            </a:r>
            <a:r>
              <a:rPr lang="ru-RU" sz="2000" dirty="0"/>
              <a:t>.</a:t>
            </a:r>
            <a:endParaRPr lang="uk-UA" sz="2000" dirty="0"/>
          </a:p>
          <a:p>
            <a:endParaRPr lang="uk-UA" dirty="0"/>
          </a:p>
        </p:txBody>
      </p:sp>
      <p:sp>
        <p:nvSpPr>
          <p:cNvPr id="4" name="Объект 3">
            <a:extLst>
              <a:ext uri="{FF2B5EF4-FFF2-40B4-BE49-F238E27FC236}">
                <a16:creationId xmlns:a16="http://schemas.microsoft.com/office/drawing/2014/main" xmlns="" id="{59B00AE8-EB33-4D3D-8A45-C8F2D09EB365}"/>
              </a:ext>
            </a:extLst>
          </p:cNvPr>
          <p:cNvSpPr>
            <a:spLocks noGrp="1"/>
          </p:cNvSpPr>
          <p:nvPr>
            <p:ph sz="half" idx="2"/>
          </p:nvPr>
        </p:nvSpPr>
        <p:spPr>
          <a:xfrm>
            <a:off x="6579326" y="104503"/>
            <a:ext cx="5382085" cy="6635931"/>
          </a:xfrm>
        </p:spPr>
        <p:txBody>
          <a:bodyPr>
            <a:normAutofit fontScale="85000" lnSpcReduction="20000"/>
          </a:bodyPr>
          <a:lstStyle/>
          <a:p>
            <a:r>
              <a:rPr lang="uk-UA" sz="2600" b="1" dirty="0"/>
              <a:t>НЕОБХІДНЕ ОБЛАДНАННЯ:</a:t>
            </a:r>
          </a:p>
          <a:p>
            <a:pPr lvl="0"/>
            <a:r>
              <a:rPr lang="ru-RU" sz="2100" dirty="0"/>
              <a:t>ларингоскоп з набором </a:t>
            </a:r>
            <a:r>
              <a:rPr lang="ru-RU" sz="2100" dirty="0" err="1"/>
              <a:t>клинків</a:t>
            </a:r>
            <a:r>
              <a:rPr lang="ru-RU" sz="2100" dirty="0"/>
              <a:t> (</a:t>
            </a:r>
            <a:r>
              <a:rPr lang="ru-RU" sz="2100" dirty="0" err="1"/>
              <a:t>також</a:t>
            </a:r>
            <a:r>
              <a:rPr lang="ru-RU" sz="2100" dirty="0"/>
              <a:t> </a:t>
            </a:r>
            <a:r>
              <a:rPr lang="ru-RU" sz="2100" dirty="0" err="1"/>
              <a:t>необхідно</a:t>
            </a:r>
            <a:r>
              <a:rPr lang="ru-RU" sz="2100" dirty="0"/>
              <a:t> </a:t>
            </a:r>
            <a:r>
              <a:rPr lang="ru-RU" sz="2100" dirty="0" err="1"/>
              <a:t>мати</a:t>
            </a:r>
            <a:r>
              <a:rPr lang="ru-RU" sz="2100" dirty="0"/>
              <a:t> </a:t>
            </a:r>
            <a:r>
              <a:rPr lang="ru-RU" sz="2100" dirty="0" err="1"/>
              <a:t>набір</a:t>
            </a:r>
            <a:r>
              <a:rPr lang="ru-RU" sz="2100" dirty="0"/>
              <a:t> </a:t>
            </a:r>
            <a:r>
              <a:rPr lang="ru-RU" sz="2100" dirty="0" err="1"/>
              <a:t>запасних</a:t>
            </a:r>
            <a:r>
              <a:rPr lang="ru-RU" sz="2100" dirty="0"/>
              <a:t> </a:t>
            </a:r>
            <a:r>
              <a:rPr lang="ru-RU" sz="2100" dirty="0" err="1"/>
              <a:t>батарейок</a:t>
            </a:r>
            <a:r>
              <a:rPr lang="ru-RU" sz="2100" dirty="0"/>
              <a:t> та </a:t>
            </a:r>
            <a:r>
              <a:rPr lang="ru-RU" sz="2100" dirty="0" err="1"/>
              <a:t>світлових</a:t>
            </a:r>
            <a:r>
              <a:rPr lang="ru-RU" sz="2100" dirty="0"/>
              <a:t> </a:t>
            </a:r>
            <a:r>
              <a:rPr lang="ru-RU" sz="2100" dirty="0" err="1"/>
              <a:t>елементів</a:t>
            </a:r>
            <a:r>
              <a:rPr lang="ru-RU" sz="2100" dirty="0"/>
              <a:t>);</a:t>
            </a:r>
            <a:endParaRPr lang="uk-UA" sz="2100" dirty="0"/>
          </a:p>
          <a:p>
            <a:pPr lvl="0"/>
            <a:r>
              <a:rPr lang="ru-RU" sz="2100" dirty="0" err="1"/>
              <a:t>відсмоктувач</a:t>
            </a:r>
            <a:r>
              <a:rPr lang="ru-RU" sz="2100" dirty="0"/>
              <a:t> з </a:t>
            </a:r>
            <a:r>
              <a:rPr lang="ru-RU" sz="2100" dirty="0" err="1"/>
              <a:t>жорстким</a:t>
            </a:r>
            <a:r>
              <a:rPr lang="ru-RU" sz="2100" dirty="0"/>
              <a:t> та </a:t>
            </a:r>
            <a:r>
              <a:rPr lang="ru-RU" sz="2100" dirty="0" err="1"/>
              <a:t>гнучким</a:t>
            </a:r>
            <a:r>
              <a:rPr lang="ru-RU" sz="2100" dirty="0"/>
              <a:t> катетером;</a:t>
            </a:r>
            <a:endParaRPr lang="uk-UA" sz="2100" dirty="0"/>
          </a:p>
          <a:p>
            <a:pPr lvl="0"/>
            <a:r>
              <a:rPr lang="en-US" sz="2100" dirty="0" err="1"/>
              <a:t>ендотрахеальні</a:t>
            </a:r>
            <a:r>
              <a:rPr lang="en-US" sz="2100" dirty="0"/>
              <a:t> </a:t>
            </a:r>
            <a:r>
              <a:rPr lang="en-US" sz="2100" dirty="0" err="1"/>
              <a:t>трубки</a:t>
            </a:r>
            <a:r>
              <a:rPr lang="en-US" sz="2100" dirty="0"/>
              <a:t> </a:t>
            </a:r>
            <a:r>
              <a:rPr lang="en-US" sz="2100" dirty="0" err="1"/>
              <a:t>різних</a:t>
            </a:r>
            <a:r>
              <a:rPr lang="en-US" sz="2100" dirty="0"/>
              <a:t> </a:t>
            </a:r>
            <a:r>
              <a:rPr lang="en-US" sz="2100" dirty="0" err="1"/>
              <a:t>розмірів</a:t>
            </a:r>
            <a:r>
              <a:rPr lang="en-US" sz="2100" dirty="0"/>
              <a:t>;</a:t>
            </a:r>
            <a:endParaRPr lang="uk-UA" sz="2100" dirty="0"/>
          </a:p>
          <a:p>
            <a:pPr lvl="0"/>
            <a:r>
              <a:rPr lang="en-US" sz="2100" dirty="0" err="1"/>
              <a:t>провідник</a:t>
            </a:r>
            <a:r>
              <a:rPr lang="en-US" sz="2100" dirty="0"/>
              <a:t> </a:t>
            </a:r>
            <a:r>
              <a:rPr lang="en-US" sz="2100" dirty="0" err="1"/>
              <a:t>для</a:t>
            </a:r>
            <a:r>
              <a:rPr lang="en-US" sz="2100" dirty="0"/>
              <a:t> </a:t>
            </a:r>
            <a:r>
              <a:rPr lang="en-US" sz="2100" dirty="0" err="1"/>
              <a:t>ендотрахеальної</a:t>
            </a:r>
            <a:r>
              <a:rPr lang="en-US" sz="2100" dirty="0"/>
              <a:t> </a:t>
            </a:r>
            <a:r>
              <a:rPr lang="en-US" sz="2100" dirty="0" err="1"/>
              <a:t>трубки</a:t>
            </a:r>
            <a:r>
              <a:rPr lang="en-US" sz="2100" dirty="0"/>
              <a:t>;</a:t>
            </a:r>
            <a:endParaRPr lang="uk-UA" sz="2100" dirty="0"/>
          </a:p>
          <a:p>
            <a:pPr lvl="0"/>
            <a:r>
              <a:rPr lang="en-US" sz="2100" dirty="0" err="1"/>
              <a:t>еластичний</a:t>
            </a:r>
            <a:r>
              <a:rPr lang="en-US" sz="2100" dirty="0"/>
              <a:t> </a:t>
            </a:r>
            <a:r>
              <a:rPr lang="en-US" sz="2100" dirty="0" err="1"/>
              <a:t>буж</a:t>
            </a:r>
            <a:r>
              <a:rPr lang="en-US" sz="2100" dirty="0"/>
              <a:t>;</a:t>
            </a:r>
            <a:endParaRPr lang="uk-UA" sz="2100" dirty="0"/>
          </a:p>
          <a:p>
            <a:pPr lvl="0"/>
            <a:r>
              <a:rPr lang="en-US" sz="2100" dirty="0"/>
              <a:t>10 </a:t>
            </a:r>
            <a:r>
              <a:rPr lang="en-US" sz="2100" dirty="0" err="1"/>
              <a:t>мл</a:t>
            </a:r>
            <a:r>
              <a:rPr lang="en-US" sz="2100" dirty="0"/>
              <a:t> </a:t>
            </a:r>
            <a:r>
              <a:rPr lang="en-US" sz="2100" dirty="0" err="1"/>
              <a:t>шприц</a:t>
            </a:r>
            <a:r>
              <a:rPr lang="en-US" sz="2100" dirty="0"/>
              <a:t>;</a:t>
            </a:r>
            <a:endParaRPr lang="uk-UA" sz="2100" dirty="0"/>
          </a:p>
          <a:p>
            <a:pPr lvl="0"/>
            <a:r>
              <a:rPr lang="en-US" sz="2100" dirty="0" err="1"/>
              <a:t>гель</a:t>
            </a:r>
            <a:r>
              <a:rPr lang="en-US" sz="2100" dirty="0"/>
              <a:t> </a:t>
            </a:r>
            <a:r>
              <a:rPr lang="en-US" sz="2100" dirty="0" err="1"/>
              <a:t>на</a:t>
            </a:r>
            <a:r>
              <a:rPr lang="en-US" sz="2100" dirty="0"/>
              <a:t> </a:t>
            </a:r>
            <a:r>
              <a:rPr lang="en-US" sz="2100" dirty="0" err="1"/>
              <a:t>водній</a:t>
            </a:r>
            <a:r>
              <a:rPr lang="en-US" sz="2100" dirty="0"/>
              <a:t> </a:t>
            </a:r>
            <a:r>
              <a:rPr lang="en-US" sz="2100" dirty="0" err="1"/>
              <a:t>основі</a:t>
            </a:r>
            <a:r>
              <a:rPr lang="en-US" sz="2100" dirty="0"/>
              <a:t>;</a:t>
            </a:r>
            <a:endParaRPr lang="uk-UA" sz="2100" dirty="0"/>
          </a:p>
          <a:p>
            <a:pPr lvl="0"/>
            <a:r>
              <a:rPr lang="en-US" sz="2100" dirty="0" err="1"/>
              <a:t>затискач</a:t>
            </a:r>
            <a:r>
              <a:rPr lang="en-US" sz="2100" dirty="0"/>
              <a:t> </a:t>
            </a:r>
            <a:r>
              <a:rPr lang="en-US" sz="2100" dirty="0" err="1"/>
              <a:t>Магілла</a:t>
            </a:r>
            <a:r>
              <a:rPr lang="en-US" sz="2100" dirty="0"/>
              <a:t>;</a:t>
            </a:r>
            <a:endParaRPr lang="uk-UA" sz="2100" dirty="0"/>
          </a:p>
          <a:p>
            <a:pPr lvl="0"/>
            <a:r>
              <a:rPr lang="ru-RU" sz="2100" dirty="0" err="1"/>
              <a:t>пристрій</a:t>
            </a:r>
            <a:r>
              <a:rPr lang="ru-RU" sz="2100" dirty="0"/>
              <a:t> </a:t>
            </a:r>
            <a:r>
              <a:rPr lang="ru-RU" sz="2100" dirty="0" err="1"/>
              <a:t>визначення</a:t>
            </a:r>
            <a:r>
              <a:rPr lang="ru-RU" sz="2100" dirty="0"/>
              <a:t> С0</a:t>
            </a:r>
            <a:r>
              <a:rPr lang="ru-RU" sz="2100" baseline="-25000" dirty="0"/>
              <a:t>2</a:t>
            </a:r>
            <a:r>
              <a:rPr lang="ru-RU" sz="2100" dirty="0"/>
              <a:t> в </a:t>
            </a:r>
            <a:r>
              <a:rPr lang="ru-RU" sz="2100" dirty="0" err="1"/>
              <a:t>кінці</a:t>
            </a:r>
            <a:r>
              <a:rPr lang="ru-RU" sz="2100" dirty="0"/>
              <a:t> </a:t>
            </a:r>
            <a:r>
              <a:rPr lang="ru-RU" sz="2100" dirty="0" err="1"/>
              <a:t>видиху</a:t>
            </a:r>
            <a:r>
              <a:rPr lang="ru-RU" sz="2100" dirty="0"/>
              <a:t>;</a:t>
            </a:r>
            <a:endParaRPr lang="uk-UA" sz="2100" dirty="0"/>
          </a:p>
          <a:p>
            <a:pPr lvl="0"/>
            <a:r>
              <a:rPr lang="ru-RU" sz="2100" dirty="0" err="1"/>
              <a:t>пристрій</a:t>
            </a:r>
            <a:r>
              <a:rPr lang="ru-RU" sz="2100" dirty="0"/>
              <a:t> для </a:t>
            </a:r>
            <a:r>
              <a:rPr lang="ru-RU" sz="2100" dirty="0" err="1"/>
              <a:t>визначення</a:t>
            </a:r>
            <a:r>
              <a:rPr lang="ru-RU" sz="2100" dirty="0"/>
              <a:t> </a:t>
            </a:r>
            <a:r>
              <a:rPr lang="ru-RU" sz="2100" dirty="0" err="1"/>
              <a:t>хвильової</a:t>
            </a:r>
            <a:r>
              <a:rPr lang="ru-RU" sz="2100" dirty="0"/>
              <a:t> </a:t>
            </a:r>
            <a:r>
              <a:rPr lang="ru-RU" sz="2100" dirty="0" err="1"/>
              <a:t>форми</a:t>
            </a:r>
            <a:r>
              <a:rPr lang="ru-RU" sz="2100" dirty="0"/>
              <a:t> </a:t>
            </a:r>
            <a:r>
              <a:rPr lang="ru-RU" sz="2100" dirty="0" err="1"/>
              <a:t>капно</a:t>
            </a:r>
            <a:r>
              <a:rPr lang="ru-RU" sz="2100" dirty="0"/>
              <a:t>- </a:t>
            </a:r>
            <a:r>
              <a:rPr lang="ru-RU" sz="2100" dirty="0" err="1"/>
              <a:t>графії</a:t>
            </a:r>
            <a:r>
              <a:rPr lang="ru-RU" sz="2100" dirty="0"/>
              <a:t>;</a:t>
            </a:r>
            <a:endParaRPr lang="uk-UA" sz="2100" dirty="0"/>
          </a:p>
          <a:p>
            <a:pPr lvl="0"/>
            <a:r>
              <a:rPr lang="ru-RU" sz="2100" dirty="0" err="1"/>
              <a:t>засіб</a:t>
            </a:r>
            <a:r>
              <a:rPr lang="ru-RU" sz="2100" dirty="0"/>
              <a:t> для </a:t>
            </a:r>
            <a:r>
              <a:rPr lang="ru-RU" sz="2100" dirty="0" err="1"/>
              <a:t>фіксації</a:t>
            </a:r>
            <a:r>
              <a:rPr lang="ru-RU" sz="2100" dirty="0"/>
              <a:t> </a:t>
            </a:r>
            <a:r>
              <a:rPr lang="ru-RU" sz="2100" dirty="0" err="1"/>
              <a:t>ендотрахеальної</a:t>
            </a:r>
            <a:r>
              <a:rPr lang="ru-RU" sz="2100" dirty="0"/>
              <a:t> трубки;</a:t>
            </a:r>
            <a:endParaRPr lang="uk-UA" sz="2100" dirty="0"/>
          </a:p>
          <a:p>
            <a:pPr lvl="0"/>
            <a:r>
              <a:rPr lang="en-US" sz="2100" dirty="0" err="1"/>
              <a:t>дихальний</a:t>
            </a:r>
            <a:r>
              <a:rPr lang="en-US" sz="2100" dirty="0"/>
              <a:t> </a:t>
            </a:r>
            <a:r>
              <a:rPr lang="en-US" sz="2100" dirty="0" err="1"/>
              <a:t>мішок</a:t>
            </a:r>
            <a:r>
              <a:rPr lang="en-US" sz="2100" dirty="0"/>
              <a:t> </a:t>
            </a:r>
            <a:r>
              <a:rPr lang="en-US" sz="2100" dirty="0" err="1"/>
              <a:t>типу</a:t>
            </a:r>
            <a:r>
              <a:rPr lang="en-US" sz="2100" dirty="0"/>
              <a:t> АМБУ;</a:t>
            </a:r>
            <a:endParaRPr lang="uk-UA" sz="2100" dirty="0"/>
          </a:p>
          <a:p>
            <a:pPr lvl="0"/>
            <a:r>
              <a:rPr lang="en-US" sz="2100" dirty="0" err="1"/>
              <a:t>фонендоскоп</a:t>
            </a:r>
            <a:r>
              <a:rPr lang="en-US" sz="2100" dirty="0"/>
              <a:t>;</a:t>
            </a:r>
            <a:endParaRPr lang="uk-UA" sz="2100" dirty="0"/>
          </a:p>
          <a:p>
            <a:pPr lvl="0"/>
            <a:r>
              <a:rPr lang="en-US" sz="2100" dirty="0" err="1"/>
              <a:t>пульсоксиметр</a:t>
            </a:r>
            <a:r>
              <a:rPr lang="en-US" sz="2100" dirty="0"/>
              <a:t>.</a:t>
            </a:r>
            <a:endParaRPr lang="uk-UA" sz="2100" dirty="0"/>
          </a:p>
          <a:p>
            <a:endParaRPr lang="uk-UA" dirty="0"/>
          </a:p>
        </p:txBody>
      </p:sp>
    </p:spTree>
    <p:extLst>
      <p:ext uri="{BB962C8B-B14F-4D97-AF65-F5344CB8AC3E}">
        <p14:creationId xmlns:p14="http://schemas.microsoft.com/office/powerpoint/2010/main" xmlns="" val="34560463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1839C3E-345A-4496-9C31-49FAD2FFE2CF}"/>
              </a:ext>
            </a:extLst>
          </p:cNvPr>
          <p:cNvSpPr>
            <a:spLocks noGrp="1"/>
          </p:cNvSpPr>
          <p:nvPr>
            <p:ph type="title"/>
          </p:nvPr>
        </p:nvSpPr>
        <p:spPr>
          <a:xfrm>
            <a:off x="1" y="0"/>
            <a:ext cx="12192000" cy="1853248"/>
          </a:xfrm>
        </p:spPr>
        <p:txBody>
          <a:bodyPr/>
          <a:lstStyle/>
          <a:p>
            <a:pPr algn="ctr"/>
            <a:r>
              <a:rPr lang="ru-RU" sz="3600" dirty="0" err="1"/>
              <a:t>Важливо</a:t>
            </a:r>
            <a:r>
              <a:rPr lang="ru-RU" sz="3600" dirty="0"/>
              <a:t> правильно </a:t>
            </a:r>
            <a:r>
              <a:rPr lang="ru-RU" sz="3600" dirty="0" err="1"/>
              <a:t>визначити</a:t>
            </a:r>
            <a:r>
              <a:rPr lang="ru-RU" sz="3600" dirty="0"/>
              <a:t> </a:t>
            </a:r>
            <a:r>
              <a:rPr lang="ru-RU" sz="3600" dirty="0" err="1"/>
              <a:t>розмір</a:t>
            </a:r>
            <a:r>
              <a:rPr lang="ru-RU" sz="3600" dirty="0"/>
              <a:t> </a:t>
            </a:r>
            <a:r>
              <a:rPr lang="ru-RU" sz="3600" dirty="0" err="1"/>
              <a:t>інтубаційної</a:t>
            </a:r>
            <a:r>
              <a:rPr lang="ru-RU" sz="3600" dirty="0"/>
              <a:t> трубки. </a:t>
            </a:r>
            <a:r>
              <a:rPr lang="ru-RU" sz="3600" dirty="0" err="1"/>
              <a:t>Можна</a:t>
            </a:r>
            <a:r>
              <a:rPr lang="ru-RU" sz="3600" dirty="0"/>
              <a:t> </a:t>
            </a:r>
            <a:r>
              <a:rPr lang="ru-RU" sz="3600" dirty="0" err="1"/>
              <a:t>підбирати</a:t>
            </a:r>
            <a:r>
              <a:rPr lang="ru-RU" sz="3600" dirty="0"/>
              <a:t> </a:t>
            </a:r>
            <a:r>
              <a:rPr lang="ru-RU" sz="3600" dirty="0" err="1"/>
              <a:t>необхідну</a:t>
            </a:r>
            <a:r>
              <a:rPr lang="ru-RU" sz="3600" dirty="0"/>
              <a:t> </a:t>
            </a:r>
            <a:r>
              <a:rPr lang="ru-RU" sz="3600" dirty="0" err="1"/>
              <a:t>інтубаційну</a:t>
            </a:r>
            <a:r>
              <a:rPr lang="ru-RU" sz="3600" dirty="0"/>
              <a:t> трубку </a:t>
            </a:r>
            <a:r>
              <a:rPr lang="ru-RU" sz="3600" dirty="0" err="1"/>
              <a:t>наступними</a:t>
            </a:r>
            <a:r>
              <a:rPr lang="ru-RU" sz="3600" dirty="0"/>
              <a:t> методами:</a:t>
            </a:r>
            <a:r>
              <a:rPr lang="uk-UA" sz="3600" dirty="0"/>
              <a:t/>
            </a:r>
            <a:br>
              <a:rPr lang="uk-UA" sz="3600" dirty="0"/>
            </a:br>
            <a:endParaRPr lang="uk-UA" sz="3600" dirty="0"/>
          </a:p>
        </p:txBody>
      </p:sp>
      <p:sp>
        <p:nvSpPr>
          <p:cNvPr id="3" name="Текст 2">
            <a:extLst>
              <a:ext uri="{FF2B5EF4-FFF2-40B4-BE49-F238E27FC236}">
                <a16:creationId xmlns:a16="http://schemas.microsoft.com/office/drawing/2014/main" xmlns="" id="{21AAC804-B500-4C8A-B32C-3346A2C32D1D}"/>
              </a:ext>
            </a:extLst>
          </p:cNvPr>
          <p:cNvSpPr>
            <a:spLocks noGrp="1"/>
          </p:cNvSpPr>
          <p:nvPr>
            <p:ph type="body" idx="1"/>
          </p:nvPr>
        </p:nvSpPr>
        <p:spPr>
          <a:xfrm>
            <a:off x="318897" y="2031274"/>
            <a:ext cx="4396338" cy="1397726"/>
          </a:xfrm>
        </p:spPr>
        <p:txBody>
          <a:bodyPr/>
          <a:lstStyle/>
          <a:p>
            <a:pPr algn="ctr"/>
            <a:endParaRPr lang="uk-UA" sz="2800" dirty="0">
              <a:solidFill>
                <a:schemeClr val="tx1"/>
              </a:solidFill>
            </a:endParaRPr>
          </a:p>
          <a:p>
            <a:pPr algn="ctr"/>
            <a:endParaRPr lang="uk-UA" sz="2800" dirty="0">
              <a:solidFill>
                <a:schemeClr val="tx1"/>
              </a:solidFill>
            </a:endParaRPr>
          </a:p>
          <a:p>
            <a:pPr algn="ctr"/>
            <a:endParaRPr lang="uk-UA" sz="2800" dirty="0">
              <a:solidFill>
                <a:schemeClr val="tx1"/>
              </a:solidFill>
            </a:endParaRPr>
          </a:p>
          <a:p>
            <a:pPr algn="ctr"/>
            <a:endParaRPr lang="uk-UA" sz="2800" dirty="0">
              <a:solidFill>
                <a:schemeClr val="tx1"/>
              </a:solidFill>
            </a:endParaRPr>
          </a:p>
          <a:p>
            <a:pPr algn="ctr"/>
            <a:endParaRPr lang="uk-UA" sz="2800" dirty="0">
              <a:solidFill>
                <a:schemeClr val="tx1"/>
              </a:solidFill>
            </a:endParaRPr>
          </a:p>
          <a:p>
            <a:pPr algn="ctr"/>
            <a:endParaRPr lang="uk-UA" sz="2800" dirty="0">
              <a:solidFill>
                <a:schemeClr val="tx1"/>
              </a:solidFill>
            </a:endParaRPr>
          </a:p>
          <a:p>
            <a:pPr algn="ctr"/>
            <a:endParaRPr lang="uk-UA" sz="2800" dirty="0">
              <a:solidFill>
                <a:schemeClr val="tx1"/>
              </a:solidFill>
            </a:endParaRPr>
          </a:p>
          <a:p>
            <a:pPr algn="ctr"/>
            <a:endParaRPr lang="uk-UA" sz="2800" dirty="0">
              <a:solidFill>
                <a:schemeClr val="tx1"/>
              </a:solidFill>
            </a:endParaRPr>
          </a:p>
          <a:p>
            <a:pPr algn="ctr"/>
            <a:endParaRPr lang="uk-UA" sz="2800" dirty="0">
              <a:solidFill>
                <a:schemeClr val="tx1"/>
              </a:solidFill>
            </a:endParaRPr>
          </a:p>
          <a:p>
            <a:pPr algn="ctr"/>
            <a:endParaRPr lang="uk-UA" sz="2800" dirty="0">
              <a:solidFill>
                <a:schemeClr val="tx1"/>
              </a:solidFill>
            </a:endParaRPr>
          </a:p>
          <a:p>
            <a:pPr algn="ctr"/>
            <a:endParaRPr lang="uk-UA" sz="2800" dirty="0">
              <a:solidFill>
                <a:schemeClr val="tx1"/>
              </a:solidFill>
            </a:endParaRPr>
          </a:p>
          <a:p>
            <a:pPr algn="ctr"/>
            <a:endParaRPr lang="uk-UA" sz="2800" dirty="0">
              <a:solidFill>
                <a:schemeClr val="tx1"/>
              </a:solidFill>
            </a:endParaRPr>
          </a:p>
          <a:p>
            <a:pPr algn="ctr"/>
            <a:r>
              <a:rPr lang="uk-UA" sz="2800" dirty="0">
                <a:solidFill>
                  <a:schemeClr val="tx1"/>
                </a:solidFill>
              </a:rPr>
              <a:t>Розмір </a:t>
            </a:r>
            <a:r>
              <a:rPr lang="uk-UA" sz="2800" dirty="0" err="1">
                <a:solidFill>
                  <a:schemeClr val="tx1"/>
                </a:solidFill>
              </a:rPr>
              <a:t>інтубаційної</a:t>
            </a:r>
            <a:r>
              <a:rPr lang="uk-UA" sz="2800" dirty="0">
                <a:solidFill>
                  <a:schemeClr val="tx1"/>
                </a:solidFill>
              </a:rPr>
              <a:t> трубки:</a:t>
            </a:r>
          </a:p>
          <a:p>
            <a:pPr algn="ctr"/>
            <a:endParaRPr lang="uk-UA" dirty="0"/>
          </a:p>
        </p:txBody>
      </p:sp>
      <p:sp>
        <p:nvSpPr>
          <p:cNvPr id="4" name="Объект 3">
            <a:extLst>
              <a:ext uri="{FF2B5EF4-FFF2-40B4-BE49-F238E27FC236}">
                <a16:creationId xmlns:a16="http://schemas.microsoft.com/office/drawing/2014/main" xmlns="" id="{0A58C34B-DC2E-4C6B-9019-A3075DDFECCC}"/>
              </a:ext>
            </a:extLst>
          </p:cNvPr>
          <p:cNvSpPr>
            <a:spLocks noGrp="1"/>
          </p:cNvSpPr>
          <p:nvPr>
            <p:ph sz="half" idx="2"/>
          </p:nvPr>
        </p:nvSpPr>
        <p:spPr>
          <a:xfrm>
            <a:off x="195943" y="3109731"/>
            <a:ext cx="5303708" cy="3741738"/>
          </a:xfrm>
        </p:spPr>
        <p:txBody>
          <a:bodyPr>
            <a:normAutofit fontScale="92500" lnSpcReduction="20000"/>
          </a:bodyPr>
          <a:lstStyle/>
          <a:p>
            <a:pPr lvl="0"/>
            <a:r>
              <a:rPr lang="en-US" sz="2100" dirty="0" err="1"/>
              <a:t>розмір</a:t>
            </a:r>
            <a:r>
              <a:rPr lang="en-US" sz="2100" dirty="0"/>
              <a:t> </a:t>
            </a:r>
            <a:r>
              <a:rPr lang="en-US" sz="2100" dirty="0" err="1"/>
              <a:t>дорівнює</a:t>
            </a:r>
            <a:r>
              <a:rPr lang="en-US" sz="2100" dirty="0"/>
              <a:t> </a:t>
            </a:r>
            <a:r>
              <a:rPr lang="en-US" sz="2100" dirty="0" err="1"/>
              <a:t>внутрішньому</a:t>
            </a:r>
            <a:r>
              <a:rPr lang="en-US" sz="2100" dirty="0"/>
              <a:t> </a:t>
            </a:r>
            <a:r>
              <a:rPr lang="en-US" sz="2100" dirty="0" err="1"/>
              <a:t>діаметру</a:t>
            </a:r>
            <a:r>
              <a:rPr lang="en-US" sz="2100" dirty="0"/>
              <a:t>;</a:t>
            </a:r>
            <a:endParaRPr lang="uk-UA" sz="2100" dirty="0"/>
          </a:p>
          <a:p>
            <a:pPr lvl="0"/>
            <a:r>
              <a:rPr lang="en-US" sz="2100" dirty="0" err="1"/>
              <a:t>дорослі</a:t>
            </a:r>
            <a:r>
              <a:rPr lang="en-US" sz="2100" dirty="0"/>
              <a:t> </a:t>
            </a:r>
            <a:r>
              <a:rPr lang="en-US" sz="2100" dirty="0" err="1"/>
              <a:t>чоловіки</a:t>
            </a:r>
            <a:r>
              <a:rPr lang="en-US" sz="2100" dirty="0"/>
              <a:t> - 8,0-9,0 </a:t>
            </a:r>
            <a:r>
              <a:rPr lang="en-US" sz="2100" dirty="0" err="1"/>
              <a:t>мм</a:t>
            </a:r>
            <a:r>
              <a:rPr lang="en-US" sz="2100" dirty="0"/>
              <a:t>;</a:t>
            </a:r>
            <a:endParaRPr lang="uk-UA" sz="2100" dirty="0"/>
          </a:p>
          <a:p>
            <a:pPr lvl="0"/>
            <a:r>
              <a:rPr lang="en-US" sz="2100" dirty="0" err="1"/>
              <a:t>дорослі</a:t>
            </a:r>
            <a:r>
              <a:rPr lang="en-US" sz="2100" dirty="0"/>
              <a:t> </a:t>
            </a:r>
            <a:r>
              <a:rPr lang="en-US" sz="2100" dirty="0" err="1"/>
              <a:t>жінки</a:t>
            </a:r>
            <a:r>
              <a:rPr lang="en-US" sz="2100" dirty="0"/>
              <a:t> - 7,0-8,5 </a:t>
            </a:r>
            <a:r>
              <a:rPr lang="en-US" sz="2100" dirty="0" err="1"/>
              <a:t>мм</a:t>
            </a:r>
            <a:r>
              <a:rPr lang="en-US" sz="2100" dirty="0"/>
              <a:t>;</a:t>
            </a:r>
            <a:endParaRPr lang="uk-UA" sz="2100" dirty="0"/>
          </a:p>
          <a:p>
            <a:pPr lvl="0"/>
            <a:r>
              <a:rPr lang="ru-RU" sz="2100" dirty="0"/>
              <a:t>для </a:t>
            </a:r>
            <a:r>
              <a:rPr lang="ru-RU" sz="2100" dirty="0" err="1"/>
              <a:t>оральної</a:t>
            </a:r>
            <a:r>
              <a:rPr lang="ru-RU" sz="2100" dirty="0"/>
              <a:t> </a:t>
            </a:r>
            <a:r>
              <a:rPr lang="ru-RU" sz="2100" dirty="0" err="1"/>
              <a:t>інтубації</a:t>
            </a:r>
            <a:r>
              <a:rPr lang="ru-RU" sz="2100" dirty="0"/>
              <a:t> - </a:t>
            </a:r>
            <a:r>
              <a:rPr lang="ru-RU" sz="2100" dirty="0" err="1"/>
              <a:t>довжина</a:t>
            </a:r>
            <a:r>
              <a:rPr lang="ru-RU" sz="2100" dirty="0"/>
              <a:t> трубки 20-23 см;</a:t>
            </a:r>
            <a:endParaRPr lang="uk-UA" sz="2100" dirty="0"/>
          </a:p>
          <a:p>
            <a:pPr lvl="0"/>
            <a:r>
              <a:rPr lang="ru-RU" sz="2100" dirty="0" err="1"/>
              <a:t>діти</a:t>
            </a:r>
            <a:r>
              <a:rPr lang="ru-RU" sz="2100" dirty="0"/>
              <a:t> - </a:t>
            </a:r>
            <a:r>
              <a:rPr lang="ru-RU" sz="2100" dirty="0" err="1"/>
              <a:t>діаметр</a:t>
            </a:r>
            <a:r>
              <a:rPr lang="ru-RU" sz="2100" dirty="0"/>
              <a:t> трубки = (</a:t>
            </a:r>
            <a:r>
              <a:rPr lang="ru-RU" sz="2100" dirty="0" err="1"/>
              <a:t>вік</a:t>
            </a:r>
            <a:r>
              <a:rPr lang="ru-RU" sz="2100" dirty="0"/>
              <a:t> / 4) + 4 мм;</a:t>
            </a:r>
            <a:endParaRPr lang="uk-UA" sz="2100" dirty="0"/>
          </a:p>
          <a:p>
            <a:r>
              <a:rPr lang="ru-RU" sz="2100" dirty="0"/>
              <a:t>•для </a:t>
            </a:r>
            <a:r>
              <a:rPr lang="ru-RU" sz="2100" dirty="0" err="1"/>
              <a:t>оральної</a:t>
            </a:r>
            <a:r>
              <a:rPr lang="ru-RU" sz="2100" dirty="0"/>
              <a:t> </a:t>
            </a:r>
            <a:r>
              <a:rPr lang="ru-RU" sz="2100" dirty="0" err="1"/>
              <a:t>інтубації</a:t>
            </a:r>
            <a:r>
              <a:rPr lang="ru-RU" sz="2100" dirty="0"/>
              <a:t> у </a:t>
            </a:r>
            <a:r>
              <a:rPr lang="ru-RU" sz="2100" dirty="0" err="1"/>
              <a:t>дітей</a:t>
            </a:r>
            <a:r>
              <a:rPr lang="ru-RU" sz="2100" dirty="0"/>
              <a:t> </a:t>
            </a:r>
            <a:r>
              <a:rPr lang="ru-RU" sz="2100" dirty="0" err="1"/>
              <a:t>довжина</a:t>
            </a:r>
            <a:r>
              <a:rPr lang="ru-RU" sz="2100" dirty="0"/>
              <a:t> трубки </a:t>
            </a:r>
            <a:r>
              <a:rPr lang="ru-RU" sz="2100" dirty="0" err="1"/>
              <a:t>приблизно</a:t>
            </a:r>
            <a:r>
              <a:rPr lang="ru-RU" sz="2100" dirty="0"/>
              <a:t> = (</a:t>
            </a:r>
            <a:r>
              <a:rPr lang="ru-RU" sz="2100" dirty="0" err="1"/>
              <a:t>вік</a:t>
            </a:r>
            <a:r>
              <a:rPr lang="ru-RU" sz="2100" dirty="0"/>
              <a:t> / 2) + 12 см;</a:t>
            </a:r>
            <a:endParaRPr lang="uk-UA" sz="2100" dirty="0"/>
          </a:p>
          <a:p>
            <a:pPr lvl="0"/>
            <a:r>
              <a:rPr lang="ru-RU" sz="2100" dirty="0"/>
              <a:t>для </a:t>
            </a:r>
            <a:r>
              <a:rPr lang="ru-RU" sz="2100" dirty="0" err="1"/>
              <a:t>назатрахеальной</a:t>
            </a:r>
            <a:r>
              <a:rPr lang="ru-RU" sz="2100" dirty="0"/>
              <a:t> </a:t>
            </a:r>
            <a:r>
              <a:rPr lang="ru-RU" sz="2100" dirty="0" err="1"/>
              <a:t>інтубації</a:t>
            </a:r>
            <a:r>
              <a:rPr lang="ru-RU" sz="2100" dirty="0"/>
              <a:t> у </a:t>
            </a:r>
            <a:r>
              <a:rPr lang="ru-RU" sz="2100" dirty="0" err="1"/>
              <a:t>дітей</a:t>
            </a:r>
            <a:r>
              <a:rPr lang="ru-RU" sz="2100" dirty="0"/>
              <a:t> </a:t>
            </a:r>
            <a:r>
              <a:rPr lang="ru-RU" sz="2100" dirty="0" err="1"/>
              <a:t>діаметр</a:t>
            </a:r>
            <a:r>
              <a:rPr lang="ru-RU" sz="2100" dirty="0"/>
              <a:t> = = (</a:t>
            </a:r>
            <a:r>
              <a:rPr lang="ru-RU" sz="2100" dirty="0" err="1"/>
              <a:t>вік</a:t>
            </a:r>
            <a:r>
              <a:rPr lang="ru-RU" sz="2100" dirty="0"/>
              <a:t> / 2) + 15 см.</a:t>
            </a:r>
            <a:endParaRPr lang="uk-UA" sz="2100" dirty="0"/>
          </a:p>
          <a:p>
            <a:endParaRPr lang="uk-UA" dirty="0"/>
          </a:p>
        </p:txBody>
      </p:sp>
      <p:sp>
        <p:nvSpPr>
          <p:cNvPr id="5" name="Текст 4">
            <a:extLst>
              <a:ext uri="{FF2B5EF4-FFF2-40B4-BE49-F238E27FC236}">
                <a16:creationId xmlns:a16="http://schemas.microsoft.com/office/drawing/2014/main" xmlns="" id="{4597B080-9299-4137-B2C2-0C5E49F3373C}"/>
              </a:ext>
            </a:extLst>
          </p:cNvPr>
          <p:cNvSpPr>
            <a:spLocks noGrp="1"/>
          </p:cNvSpPr>
          <p:nvPr>
            <p:ph type="body" sz="quarter" idx="3"/>
          </p:nvPr>
        </p:nvSpPr>
        <p:spPr>
          <a:xfrm>
            <a:off x="5798187" y="2031274"/>
            <a:ext cx="5303708" cy="1077776"/>
          </a:xfrm>
        </p:spPr>
        <p:txBody>
          <a:bodyPr/>
          <a:lstStyle/>
          <a:p>
            <a:pPr algn="ctr"/>
            <a:r>
              <a:rPr lang="uk-UA" sz="2800" dirty="0">
                <a:solidFill>
                  <a:schemeClr val="tx1"/>
                </a:solidFill>
              </a:rPr>
              <a:t>Розмір трубки:</a:t>
            </a:r>
          </a:p>
          <a:p>
            <a:endParaRPr lang="uk-UA" dirty="0"/>
          </a:p>
        </p:txBody>
      </p:sp>
      <p:sp>
        <p:nvSpPr>
          <p:cNvPr id="6" name="Объект 5">
            <a:extLst>
              <a:ext uri="{FF2B5EF4-FFF2-40B4-BE49-F238E27FC236}">
                <a16:creationId xmlns:a16="http://schemas.microsoft.com/office/drawing/2014/main" xmlns="" id="{10BE8CAD-9DF8-4438-9628-01FB13E0A60F}"/>
              </a:ext>
            </a:extLst>
          </p:cNvPr>
          <p:cNvSpPr>
            <a:spLocks noGrp="1"/>
          </p:cNvSpPr>
          <p:nvPr>
            <p:ph sz="quarter" idx="4"/>
          </p:nvPr>
        </p:nvSpPr>
        <p:spPr>
          <a:xfrm>
            <a:off x="5798187" y="2730137"/>
            <a:ext cx="6197870" cy="4120651"/>
          </a:xfrm>
        </p:spPr>
        <p:txBody>
          <a:bodyPr>
            <a:normAutofit fontScale="92500" lnSpcReduction="20000"/>
          </a:bodyPr>
          <a:lstStyle/>
          <a:p>
            <a:pPr lvl="0"/>
            <a:r>
              <a:rPr lang="ru-RU" dirty="0" err="1"/>
              <a:t>немовлята</a:t>
            </a:r>
            <a:r>
              <a:rPr lang="ru-RU" dirty="0"/>
              <a:t> (до 4 кг) - 2,5 мм (без манжетки);</a:t>
            </a:r>
            <a:endParaRPr lang="uk-UA" dirty="0"/>
          </a:p>
          <a:p>
            <a:pPr lvl="0"/>
            <a:r>
              <a:rPr lang="ru-RU" dirty="0"/>
              <a:t>1-6 </a:t>
            </a:r>
            <a:r>
              <a:rPr lang="ru-RU" dirty="0" err="1"/>
              <a:t>міс</a:t>
            </a:r>
            <a:r>
              <a:rPr lang="ru-RU" dirty="0"/>
              <a:t> (4-6 кг) - 3,5 мм (без манжетки);</a:t>
            </a:r>
            <a:endParaRPr lang="uk-UA" dirty="0"/>
          </a:p>
          <a:p>
            <a:pPr lvl="0"/>
            <a:r>
              <a:rPr lang="ru-RU" dirty="0"/>
              <a:t>7-12 </a:t>
            </a:r>
            <a:r>
              <a:rPr lang="ru-RU" dirty="0" err="1"/>
              <a:t>міс</a:t>
            </a:r>
            <a:r>
              <a:rPr lang="ru-RU" dirty="0"/>
              <a:t> (6-9 кг) - 4,0 мм (без манжетки);</a:t>
            </a:r>
            <a:endParaRPr lang="uk-UA" dirty="0"/>
          </a:p>
          <a:p>
            <a:pPr lvl="0"/>
            <a:r>
              <a:rPr lang="ru-RU" dirty="0"/>
              <a:t>1 </a:t>
            </a:r>
            <a:r>
              <a:rPr lang="ru-RU" dirty="0" err="1"/>
              <a:t>рік</a:t>
            </a:r>
            <a:r>
              <a:rPr lang="ru-RU" dirty="0"/>
              <a:t> (9 кг) - 4,5 мм (без манжетки);</a:t>
            </a:r>
            <a:endParaRPr lang="uk-UA" dirty="0"/>
          </a:p>
          <a:p>
            <a:pPr lvl="0"/>
            <a:r>
              <a:rPr lang="ru-RU" dirty="0"/>
              <a:t>2 роки (11 кг) - 5,0 мм (без манжетки);</a:t>
            </a:r>
            <a:endParaRPr lang="uk-UA" dirty="0"/>
          </a:p>
          <a:p>
            <a:pPr lvl="0"/>
            <a:r>
              <a:rPr lang="ru-RU" dirty="0"/>
              <a:t>3-4 роки (14-16 кг) - 5,5 мм (без манжетки);</a:t>
            </a:r>
            <a:endParaRPr lang="uk-UA" dirty="0"/>
          </a:p>
          <a:p>
            <a:pPr lvl="0"/>
            <a:r>
              <a:rPr lang="ru-RU" dirty="0"/>
              <a:t>5-6 </a:t>
            </a:r>
            <a:r>
              <a:rPr lang="ru-RU" dirty="0" err="1"/>
              <a:t>років</a:t>
            </a:r>
            <a:r>
              <a:rPr lang="ru-RU" dirty="0"/>
              <a:t> (18-21 кг) - 6,0 мм (без манжетки);</a:t>
            </a:r>
            <a:endParaRPr lang="uk-UA" dirty="0"/>
          </a:p>
          <a:p>
            <a:pPr lvl="0"/>
            <a:r>
              <a:rPr lang="ru-RU" dirty="0"/>
              <a:t>7-8 </a:t>
            </a:r>
            <a:r>
              <a:rPr lang="ru-RU" dirty="0" err="1"/>
              <a:t>років</a:t>
            </a:r>
            <a:r>
              <a:rPr lang="ru-RU" dirty="0"/>
              <a:t> (22-27 кг) - 6,5 мм (без манжетки);</a:t>
            </a:r>
            <a:endParaRPr lang="uk-UA" dirty="0"/>
          </a:p>
          <a:p>
            <a:pPr lvl="0"/>
            <a:r>
              <a:rPr lang="ru-RU" dirty="0"/>
              <a:t>9-11 </a:t>
            </a:r>
            <a:r>
              <a:rPr lang="ru-RU" dirty="0" err="1"/>
              <a:t>років</a:t>
            </a:r>
            <a:r>
              <a:rPr lang="ru-RU" dirty="0"/>
              <a:t> (28-36 кг) - 7,0 мм (з </a:t>
            </a:r>
            <a:r>
              <a:rPr lang="ru-RU" dirty="0" err="1"/>
              <a:t>манжеткою</a:t>
            </a:r>
            <a:r>
              <a:rPr lang="ru-RU" dirty="0"/>
              <a:t>);</a:t>
            </a:r>
            <a:endParaRPr lang="uk-UA" dirty="0"/>
          </a:p>
          <a:p>
            <a:pPr lvl="0"/>
            <a:r>
              <a:rPr lang="ru-RU" dirty="0"/>
              <a:t>14 </a:t>
            </a:r>
            <a:r>
              <a:rPr lang="ru-RU" dirty="0" err="1"/>
              <a:t>років</a:t>
            </a:r>
            <a:r>
              <a:rPr lang="ru-RU" dirty="0"/>
              <a:t> + </a:t>
            </a:r>
            <a:r>
              <a:rPr lang="ru-RU" dirty="0" err="1"/>
              <a:t>дорослі</a:t>
            </a:r>
            <a:r>
              <a:rPr lang="ru-RU" dirty="0"/>
              <a:t> - 7,0-8,0 мм (з </a:t>
            </a:r>
            <a:r>
              <a:rPr lang="ru-RU" dirty="0" err="1"/>
              <a:t>манжеткою</a:t>
            </a:r>
            <a:r>
              <a:rPr lang="ru-RU" dirty="0"/>
              <a:t>);</a:t>
            </a:r>
            <a:endParaRPr lang="uk-UA" dirty="0"/>
          </a:p>
          <a:p>
            <a:pPr lvl="0"/>
            <a:r>
              <a:rPr lang="en-US" dirty="0" err="1"/>
              <a:t>жінки</a:t>
            </a:r>
            <a:r>
              <a:rPr lang="en-US" dirty="0"/>
              <a:t> - 7,0-8,0 </a:t>
            </a:r>
            <a:r>
              <a:rPr lang="en-US" dirty="0" err="1"/>
              <a:t>мм</a:t>
            </a:r>
            <a:r>
              <a:rPr lang="en-US" dirty="0"/>
              <a:t> (з </a:t>
            </a:r>
            <a:r>
              <a:rPr lang="en-US" dirty="0" err="1"/>
              <a:t>манжеткою</a:t>
            </a:r>
            <a:r>
              <a:rPr lang="en-US" dirty="0"/>
              <a:t>);</a:t>
            </a:r>
            <a:endParaRPr lang="uk-UA" dirty="0"/>
          </a:p>
          <a:p>
            <a:pPr lvl="0"/>
            <a:r>
              <a:rPr lang="en-US" dirty="0" err="1"/>
              <a:t>чоловіки</a:t>
            </a:r>
            <a:r>
              <a:rPr lang="en-US" dirty="0"/>
              <a:t> - 7,5-8,5 </a:t>
            </a:r>
            <a:r>
              <a:rPr lang="en-US" dirty="0" err="1"/>
              <a:t>мм</a:t>
            </a:r>
            <a:r>
              <a:rPr lang="en-US" dirty="0"/>
              <a:t> (з </a:t>
            </a:r>
            <a:r>
              <a:rPr lang="en-US" dirty="0" err="1"/>
              <a:t>манжеткою</a:t>
            </a:r>
            <a:r>
              <a:rPr lang="en-US" dirty="0"/>
              <a:t>).</a:t>
            </a:r>
            <a:endParaRPr lang="uk-UA" dirty="0"/>
          </a:p>
          <a:p>
            <a:endParaRPr lang="uk-UA" dirty="0"/>
          </a:p>
        </p:txBody>
      </p:sp>
    </p:spTree>
    <p:extLst>
      <p:ext uri="{BB962C8B-B14F-4D97-AF65-F5344CB8AC3E}">
        <p14:creationId xmlns:p14="http://schemas.microsoft.com/office/powerpoint/2010/main" xmlns="" val="342121492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3BAC4C9-47BE-4540-9746-4A574E973E50}"/>
              </a:ext>
            </a:extLst>
          </p:cNvPr>
          <p:cNvSpPr>
            <a:spLocks noGrp="1"/>
          </p:cNvSpPr>
          <p:nvPr>
            <p:ph type="title"/>
          </p:nvPr>
        </p:nvSpPr>
        <p:spPr>
          <a:xfrm>
            <a:off x="235131" y="0"/>
            <a:ext cx="11717383" cy="1214846"/>
          </a:xfrm>
        </p:spPr>
        <p:txBody>
          <a:bodyPr/>
          <a:lstStyle/>
          <a:p>
            <a:pPr algn="ctr"/>
            <a:r>
              <a:rPr lang="uk-UA" dirty="0">
                <a:solidFill>
                  <a:schemeClr val="tx1"/>
                </a:solidFill>
              </a:rPr>
              <a:t>Фармакологічна підтримка</a:t>
            </a:r>
            <a:r>
              <a:rPr lang="uk-UA" dirty="0"/>
              <a:t/>
            </a:r>
            <a:br>
              <a:rPr lang="uk-UA" dirty="0"/>
            </a:br>
            <a:endParaRPr lang="uk-UA" dirty="0"/>
          </a:p>
        </p:txBody>
      </p:sp>
      <p:sp>
        <p:nvSpPr>
          <p:cNvPr id="3" name="Объект 2">
            <a:extLst>
              <a:ext uri="{FF2B5EF4-FFF2-40B4-BE49-F238E27FC236}">
                <a16:creationId xmlns:a16="http://schemas.microsoft.com/office/drawing/2014/main" xmlns="" id="{3170D9D7-C77B-4941-ABB6-DA51AC178777}"/>
              </a:ext>
            </a:extLst>
          </p:cNvPr>
          <p:cNvSpPr>
            <a:spLocks noGrp="1"/>
          </p:cNvSpPr>
          <p:nvPr>
            <p:ph idx="1"/>
          </p:nvPr>
        </p:nvSpPr>
        <p:spPr>
          <a:xfrm>
            <a:off x="235132" y="1005840"/>
            <a:ext cx="11599818" cy="5656217"/>
          </a:xfrm>
        </p:spPr>
        <p:txBody>
          <a:bodyPr>
            <a:normAutofit/>
          </a:bodyPr>
          <a:lstStyle/>
          <a:p>
            <a:r>
              <a:rPr lang="en-US" sz="3200" dirty="0" err="1"/>
              <a:t>Під</a:t>
            </a:r>
            <a:r>
              <a:rPr lang="en-US" sz="3200" dirty="0"/>
              <a:t> </a:t>
            </a:r>
            <a:r>
              <a:rPr lang="en-US" sz="3200" dirty="0" err="1"/>
              <a:t>час</a:t>
            </a:r>
            <a:r>
              <a:rPr lang="en-US" sz="3200" dirty="0"/>
              <a:t> </a:t>
            </a:r>
            <a:r>
              <a:rPr lang="en-US" sz="3200" dirty="0" err="1"/>
              <a:t>інтубації</a:t>
            </a:r>
            <a:r>
              <a:rPr lang="en-US" sz="3200" dirty="0"/>
              <a:t> </a:t>
            </a:r>
            <a:r>
              <a:rPr lang="en-US" sz="3200" dirty="0" err="1"/>
              <a:t>часто</a:t>
            </a:r>
            <a:r>
              <a:rPr lang="en-US" sz="3200" dirty="0"/>
              <a:t> </a:t>
            </a:r>
            <a:r>
              <a:rPr lang="en-US" sz="3200" dirty="0" err="1"/>
              <a:t>потрібна</a:t>
            </a:r>
            <a:r>
              <a:rPr lang="en-US" sz="3200" dirty="0"/>
              <a:t> </a:t>
            </a:r>
            <a:r>
              <a:rPr lang="en-US" sz="3200" dirty="0" err="1"/>
              <a:t>фармакологічна</a:t>
            </a:r>
            <a:r>
              <a:rPr lang="en-US" sz="3200" dirty="0"/>
              <a:t> </a:t>
            </a:r>
            <a:r>
              <a:rPr lang="en-US" sz="3200" dirty="0" err="1"/>
              <a:t>підтримка</a:t>
            </a:r>
            <a:r>
              <a:rPr lang="en-US" sz="3200" dirty="0"/>
              <a:t>. </a:t>
            </a:r>
            <a:r>
              <a:rPr lang="ru-RU" sz="3200" dirty="0"/>
              <a:t>Персонал, </a:t>
            </a:r>
            <a:r>
              <a:rPr lang="ru-RU" sz="3200" dirty="0" err="1"/>
              <a:t>що</a:t>
            </a:r>
            <a:r>
              <a:rPr lang="ru-RU" sz="3200" dirty="0"/>
              <a:t> </a:t>
            </a:r>
            <a:r>
              <a:rPr lang="ru-RU" sz="3200" dirty="0" err="1"/>
              <a:t>її</a:t>
            </a:r>
            <a:r>
              <a:rPr lang="ru-RU" sz="3200" dirty="0"/>
              <a:t> </a:t>
            </a:r>
            <a:r>
              <a:rPr lang="ru-RU" sz="3200" dirty="0" err="1"/>
              <a:t>виконує</a:t>
            </a:r>
            <a:r>
              <a:rPr lang="ru-RU" sz="3200" dirty="0"/>
              <a:t> повинен </a:t>
            </a:r>
            <a:r>
              <a:rPr lang="ru-RU" sz="3200" dirty="0" err="1"/>
              <a:t>дотримуватись</a:t>
            </a:r>
            <a:r>
              <a:rPr lang="ru-RU" sz="3200" dirty="0"/>
              <a:t> </a:t>
            </a:r>
            <a:r>
              <a:rPr lang="ru-RU" sz="3200" dirty="0" err="1"/>
              <a:t>локальних</a:t>
            </a:r>
            <a:r>
              <a:rPr lang="ru-RU" sz="3200" dirty="0"/>
              <a:t> </a:t>
            </a:r>
            <a:r>
              <a:rPr lang="ru-RU" sz="3200" dirty="0" err="1"/>
              <a:t>протоколів</a:t>
            </a:r>
            <a:r>
              <a:rPr lang="ru-RU" sz="3200" dirty="0"/>
              <a:t> при </a:t>
            </a:r>
            <a:r>
              <a:rPr lang="ru-RU" sz="3200" dirty="0" err="1"/>
              <a:t>її</a:t>
            </a:r>
            <a:r>
              <a:rPr lang="ru-RU" sz="3200" dirty="0"/>
              <a:t> </a:t>
            </a:r>
            <a:r>
              <a:rPr lang="ru-RU" sz="3200" dirty="0" err="1"/>
              <a:t>виконанні</a:t>
            </a:r>
            <a:r>
              <a:rPr lang="ru-RU" sz="3200" dirty="0"/>
              <a:t>.</a:t>
            </a:r>
            <a:endParaRPr lang="uk-UA" sz="3200" dirty="0"/>
          </a:p>
          <a:p>
            <a:r>
              <a:rPr lang="ru-RU" sz="3200" dirty="0" err="1"/>
              <a:t>Використання</a:t>
            </a:r>
            <a:r>
              <a:rPr lang="ru-RU" sz="3200" dirty="0"/>
              <a:t> </a:t>
            </a:r>
            <a:r>
              <a:rPr lang="ru-RU" sz="3200" dirty="0" err="1"/>
              <a:t>медикаментів</a:t>
            </a:r>
            <a:r>
              <a:rPr lang="ru-RU" sz="3200" dirty="0"/>
              <a:t> </a:t>
            </a:r>
            <a:r>
              <a:rPr lang="ru-RU" sz="3200" dirty="0" err="1"/>
              <a:t>можна</a:t>
            </a:r>
            <a:r>
              <a:rPr lang="ru-RU" sz="3200" dirty="0"/>
              <a:t> </a:t>
            </a:r>
            <a:r>
              <a:rPr lang="ru-RU" sz="3200" dirty="0" err="1"/>
              <a:t>розподілити</a:t>
            </a:r>
            <a:r>
              <a:rPr lang="ru-RU" sz="3200" dirty="0"/>
              <a:t> на </a:t>
            </a:r>
            <a:r>
              <a:rPr lang="ru-RU" sz="3200" b="1" dirty="0" err="1"/>
              <a:t>дві</a:t>
            </a:r>
            <a:r>
              <a:rPr lang="ru-RU" sz="3200" b="1" dirty="0"/>
              <a:t> </a:t>
            </a:r>
            <a:r>
              <a:rPr lang="ru-RU" sz="3200" b="1" dirty="0" err="1"/>
              <a:t>групи</a:t>
            </a:r>
            <a:r>
              <a:rPr lang="ru-RU" sz="3200" b="1" dirty="0"/>
              <a:t>:</a:t>
            </a:r>
            <a:endParaRPr lang="uk-UA" sz="3200" b="1" dirty="0"/>
          </a:p>
          <a:p>
            <a:pPr>
              <a:buFont typeface="Wingdings" panose="05000000000000000000" pitchFamily="2" charset="2"/>
              <a:buChar char="Ø"/>
            </a:pPr>
            <a:r>
              <a:rPr lang="uk-UA" sz="3200" b="1" dirty="0"/>
              <a:t>З метою фармакологічного захисту </a:t>
            </a:r>
          </a:p>
          <a:p>
            <a:pPr>
              <a:buFont typeface="Wingdings" panose="05000000000000000000" pitchFamily="2" charset="2"/>
              <a:buChar char="Ø"/>
            </a:pPr>
            <a:r>
              <a:rPr lang="uk-UA" sz="3200" b="1" dirty="0"/>
              <a:t>Швидка послідовна </a:t>
            </a:r>
            <a:r>
              <a:rPr lang="uk-UA" sz="3200" b="1" dirty="0" err="1"/>
              <a:t>інтубація</a:t>
            </a:r>
            <a:r>
              <a:rPr lang="uk-UA" sz="3200" b="1" dirty="0"/>
              <a:t> </a:t>
            </a:r>
          </a:p>
        </p:txBody>
      </p:sp>
    </p:spTree>
    <p:extLst>
      <p:ext uri="{BB962C8B-B14F-4D97-AF65-F5344CB8AC3E}">
        <p14:creationId xmlns:p14="http://schemas.microsoft.com/office/powerpoint/2010/main" xmlns="" val="258284540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AC9E833-6EBD-4E25-986B-23C2812E302D}"/>
              </a:ext>
            </a:extLst>
          </p:cNvPr>
          <p:cNvSpPr>
            <a:spLocks noGrp="1"/>
          </p:cNvSpPr>
          <p:nvPr>
            <p:ph type="title"/>
          </p:nvPr>
        </p:nvSpPr>
        <p:spPr>
          <a:xfrm>
            <a:off x="182881" y="91440"/>
            <a:ext cx="12009120" cy="1306286"/>
          </a:xfrm>
        </p:spPr>
        <p:txBody>
          <a:bodyPr/>
          <a:lstStyle/>
          <a:p>
            <a:pPr algn="ctr"/>
            <a:r>
              <a:rPr lang="uk-UA" b="1" dirty="0"/>
              <a:t>З метою фармакологічного захисту </a:t>
            </a:r>
            <a:endParaRPr lang="uk-UA" dirty="0"/>
          </a:p>
        </p:txBody>
      </p:sp>
      <p:sp>
        <p:nvSpPr>
          <p:cNvPr id="3" name="Объект 2">
            <a:extLst>
              <a:ext uri="{FF2B5EF4-FFF2-40B4-BE49-F238E27FC236}">
                <a16:creationId xmlns:a16="http://schemas.microsoft.com/office/drawing/2014/main" xmlns="" id="{BA6F860A-3C1A-449E-9365-9D3F41565F96}"/>
              </a:ext>
            </a:extLst>
          </p:cNvPr>
          <p:cNvSpPr>
            <a:spLocks noGrp="1"/>
          </p:cNvSpPr>
          <p:nvPr>
            <p:ph idx="1"/>
          </p:nvPr>
        </p:nvSpPr>
        <p:spPr>
          <a:xfrm>
            <a:off x="0" y="888274"/>
            <a:ext cx="12192000" cy="5878286"/>
          </a:xfrm>
        </p:spPr>
        <p:txBody>
          <a:bodyPr/>
          <a:lstStyle/>
          <a:p>
            <a:r>
              <a:rPr lang="ru-RU" sz="2100" dirty="0"/>
              <a:t>(</a:t>
            </a:r>
            <a:r>
              <a:rPr lang="ru-RU" sz="2100" dirty="0" err="1"/>
              <a:t>седація</a:t>
            </a:r>
            <a:r>
              <a:rPr lang="ru-RU" sz="2100" dirty="0"/>
              <a:t>, </a:t>
            </a:r>
            <a:r>
              <a:rPr lang="ru-RU" sz="2100" dirty="0" err="1"/>
              <a:t>анксіолізіс,проти</a:t>
            </a:r>
            <a:r>
              <a:rPr lang="ru-RU" sz="2100" dirty="0"/>
              <a:t> </a:t>
            </a:r>
            <a:r>
              <a:rPr lang="ru-RU" sz="2100" dirty="0" err="1"/>
              <a:t>судомна</a:t>
            </a:r>
            <a:r>
              <a:rPr lang="ru-RU" sz="2100" dirty="0"/>
              <a:t> </a:t>
            </a:r>
            <a:r>
              <a:rPr lang="ru-RU" sz="2100" dirty="0" err="1"/>
              <a:t>терапія</a:t>
            </a:r>
            <a:r>
              <a:rPr lang="ru-RU" sz="2100" dirty="0"/>
              <a:t>) </a:t>
            </a:r>
            <a:r>
              <a:rPr lang="ru-RU" sz="2100" dirty="0" err="1"/>
              <a:t>постраждалого</a:t>
            </a:r>
            <a:r>
              <a:rPr lang="ru-RU" sz="2100" dirty="0"/>
              <a:t> </a:t>
            </a:r>
            <a:r>
              <a:rPr lang="ru-RU" sz="2100" dirty="0" err="1"/>
              <a:t>використовуються</a:t>
            </a:r>
            <a:r>
              <a:rPr lang="ru-RU" sz="2100" dirty="0"/>
              <a:t> </a:t>
            </a:r>
            <a:r>
              <a:rPr lang="ru-RU" sz="2100" dirty="0" err="1"/>
              <a:t>діазепам</a:t>
            </a:r>
            <a:r>
              <a:rPr lang="ru-RU" sz="2100" dirty="0"/>
              <a:t>, </a:t>
            </a:r>
            <a:r>
              <a:rPr lang="ru-RU" sz="2100" dirty="0" err="1"/>
              <a:t>мідазолам</a:t>
            </a:r>
            <a:r>
              <a:rPr lang="ru-RU" sz="2100" dirty="0"/>
              <a:t>, </a:t>
            </a:r>
            <a:r>
              <a:rPr lang="ru-RU" sz="2100" dirty="0" err="1"/>
              <a:t>тіопентал</a:t>
            </a:r>
            <a:r>
              <a:rPr lang="ru-RU" sz="2100" dirty="0"/>
              <a:t> </a:t>
            </a:r>
            <a:r>
              <a:rPr lang="ru-RU" sz="2100" dirty="0" err="1"/>
              <a:t>натрію</a:t>
            </a:r>
            <a:r>
              <a:rPr lang="ru-RU" sz="2100" dirty="0"/>
              <a:t>, пропофол, </a:t>
            </a:r>
            <a:r>
              <a:rPr lang="ru-RU" sz="2100" dirty="0" err="1"/>
              <a:t>фентаніл</a:t>
            </a:r>
            <a:r>
              <a:rPr lang="ru-RU" sz="2100" dirty="0"/>
              <a:t>, </a:t>
            </a:r>
            <a:r>
              <a:rPr lang="ru-RU" sz="2100" dirty="0" err="1"/>
              <a:t>морфін</a:t>
            </a:r>
            <a:r>
              <a:rPr lang="ru-RU" sz="2100" dirty="0"/>
              <a:t>. На </a:t>
            </a:r>
            <a:r>
              <a:rPr lang="ru-RU" sz="2100" dirty="0" err="1"/>
              <a:t>теперішній</a:t>
            </a:r>
            <a:r>
              <a:rPr lang="ru-RU" sz="2100" dirty="0"/>
              <a:t> момент </a:t>
            </a:r>
            <a:r>
              <a:rPr lang="ru-RU" sz="2100" dirty="0" err="1"/>
              <a:t>найбільш</a:t>
            </a:r>
            <a:r>
              <a:rPr lang="ru-RU" sz="2100" dirty="0"/>
              <a:t> </a:t>
            </a:r>
            <a:r>
              <a:rPr lang="ru-RU" sz="2100" dirty="0" err="1"/>
              <a:t>доступний</a:t>
            </a:r>
            <a:r>
              <a:rPr lang="ru-RU" sz="2100" dirty="0"/>
              <a:t> препарат на до </a:t>
            </a:r>
            <a:r>
              <a:rPr lang="ru-RU" sz="2100" dirty="0" err="1"/>
              <a:t>шпитальному</a:t>
            </a:r>
            <a:r>
              <a:rPr lang="ru-RU" sz="2100" dirty="0"/>
              <a:t> </a:t>
            </a:r>
            <a:r>
              <a:rPr lang="ru-RU" sz="2100" dirty="0" err="1"/>
              <a:t>етапі</a:t>
            </a:r>
            <a:r>
              <a:rPr lang="ru-RU" sz="2100" dirty="0"/>
              <a:t> в </a:t>
            </a:r>
            <a:r>
              <a:rPr lang="ru-RU" sz="2100" dirty="0" err="1"/>
              <a:t>Україні</a:t>
            </a:r>
            <a:r>
              <a:rPr lang="ru-RU" sz="2100" dirty="0"/>
              <a:t> </a:t>
            </a:r>
            <a:r>
              <a:rPr lang="ru-RU" sz="2400" b="1" dirty="0" err="1">
                <a:solidFill>
                  <a:srgbClr val="FF0000"/>
                </a:solidFill>
              </a:rPr>
              <a:t>тіопентал</a:t>
            </a:r>
            <a:r>
              <a:rPr lang="ru-RU" sz="2400" b="1" dirty="0">
                <a:solidFill>
                  <a:srgbClr val="FF0000"/>
                </a:solidFill>
              </a:rPr>
              <a:t> </a:t>
            </a:r>
            <a:r>
              <a:rPr lang="ru-RU" sz="2400" b="1" dirty="0" err="1">
                <a:solidFill>
                  <a:srgbClr val="FF0000"/>
                </a:solidFill>
              </a:rPr>
              <a:t>натрію</a:t>
            </a:r>
            <a:r>
              <a:rPr lang="ru-RU" dirty="0"/>
              <a:t>. </a:t>
            </a:r>
            <a:r>
              <a:rPr lang="ru-RU" sz="2100" dirty="0"/>
              <a:t>Для </a:t>
            </a:r>
            <a:r>
              <a:rPr lang="ru-RU" sz="2100" dirty="0" err="1"/>
              <a:t>покращення</a:t>
            </a:r>
            <a:r>
              <a:rPr lang="ru-RU" sz="2100" dirty="0"/>
              <a:t> </a:t>
            </a:r>
            <a:r>
              <a:rPr lang="en-US" sz="2100" dirty="0" err="1"/>
              <a:t>візуалізації</a:t>
            </a:r>
            <a:r>
              <a:rPr lang="en-US" sz="2100" dirty="0"/>
              <a:t> </a:t>
            </a:r>
            <a:r>
              <a:rPr lang="en-US" sz="2100" dirty="0" err="1"/>
              <a:t>голосової</a:t>
            </a:r>
            <a:r>
              <a:rPr lang="en-US" sz="2100" dirty="0"/>
              <a:t> </a:t>
            </a:r>
            <a:r>
              <a:rPr lang="en-US" sz="2100" dirty="0" err="1"/>
              <a:t>щілини</a:t>
            </a:r>
            <a:r>
              <a:rPr lang="en-US" sz="2100" dirty="0"/>
              <a:t> </a:t>
            </a:r>
            <a:r>
              <a:rPr lang="en-US" sz="2100" dirty="0" err="1"/>
              <a:t>під</a:t>
            </a:r>
            <a:r>
              <a:rPr lang="en-US" sz="2100" dirty="0"/>
              <a:t> </a:t>
            </a:r>
            <a:r>
              <a:rPr lang="en-US" sz="2100" dirty="0" err="1"/>
              <a:t>час</a:t>
            </a:r>
            <a:r>
              <a:rPr lang="en-US" sz="2100" dirty="0"/>
              <a:t> </a:t>
            </a:r>
            <a:r>
              <a:rPr lang="en-US" sz="2100" dirty="0" err="1"/>
              <a:t>прямої</a:t>
            </a:r>
            <a:r>
              <a:rPr lang="en-US" sz="2100" dirty="0"/>
              <a:t> </a:t>
            </a:r>
            <a:r>
              <a:rPr lang="en-US" sz="2100" dirty="0" err="1"/>
              <a:t>ларингоскопії</a:t>
            </a:r>
            <a:r>
              <a:rPr lang="en-US" sz="2100" dirty="0"/>
              <a:t> </a:t>
            </a:r>
            <a:r>
              <a:rPr lang="en-US" sz="2100" dirty="0" err="1"/>
              <a:t>використовують</a:t>
            </a:r>
            <a:r>
              <a:rPr lang="en-US" dirty="0"/>
              <a:t> </a:t>
            </a:r>
            <a:r>
              <a:rPr lang="en-US" sz="2400" b="1" dirty="0" err="1">
                <a:solidFill>
                  <a:srgbClr val="FF0000"/>
                </a:solidFill>
              </a:rPr>
              <a:t>міорелаксант</a:t>
            </a:r>
            <a:r>
              <a:rPr lang="en-US" sz="2400" b="1" dirty="0">
                <a:solidFill>
                  <a:srgbClr val="FF0000"/>
                </a:solidFill>
              </a:rPr>
              <a:t> </a:t>
            </a:r>
            <a:r>
              <a:rPr lang="en-US" sz="2400" b="1" dirty="0" err="1">
                <a:solidFill>
                  <a:srgbClr val="FF0000"/>
                </a:solidFill>
              </a:rPr>
              <a:t>короткої</a:t>
            </a:r>
            <a:r>
              <a:rPr lang="en-US" sz="2400" b="1" dirty="0">
                <a:solidFill>
                  <a:srgbClr val="FF0000"/>
                </a:solidFill>
              </a:rPr>
              <a:t> </a:t>
            </a:r>
            <a:r>
              <a:rPr lang="en-US" sz="2400" b="1" dirty="0" err="1">
                <a:solidFill>
                  <a:srgbClr val="FF0000"/>
                </a:solidFill>
              </a:rPr>
              <a:t>дії</a:t>
            </a:r>
            <a:r>
              <a:rPr lang="en-US" sz="2400" b="1" dirty="0">
                <a:solidFill>
                  <a:srgbClr val="FF0000"/>
                </a:solidFill>
              </a:rPr>
              <a:t> </a:t>
            </a:r>
            <a:r>
              <a:rPr lang="en-US" sz="2400" b="1" dirty="0" err="1">
                <a:solidFill>
                  <a:srgbClr val="FF0000"/>
                </a:solidFill>
              </a:rPr>
              <a:t>Дитилін</a:t>
            </a:r>
            <a:r>
              <a:rPr lang="en-US" dirty="0"/>
              <a:t>. </a:t>
            </a:r>
            <a:r>
              <a:rPr lang="en-US" sz="2100" dirty="0" err="1"/>
              <a:t>Доза</a:t>
            </a:r>
            <a:r>
              <a:rPr lang="en-US" sz="2100" dirty="0"/>
              <a:t> </a:t>
            </a:r>
            <a:r>
              <a:rPr lang="en-US" sz="2100" dirty="0" err="1"/>
              <a:t>тіопентал</a:t>
            </a:r>
            <a:r>
              <a:rPr lang="en-US" sz="2100" dirty="0"/>
              <a:t> </a:t>
            </a:r>
            <a:r>
              <a:rPr lang="en-US" sz="2100" dirty="0" err="1"/>
              <a:t>натрію</a:t>
            </a:r>
            <a:r>
              <a:rPr lang="en-US" sz="2100" dirty="0"/>
              <a:t> </a:t>
            </a:r>
            <a:r>
              <a:rPr lang="en-US" sz="2100" dirty="0" err="1"/>
              <a:t>при</a:t>
            </a:r>
            <a:r>
              <a:rPr lang="en-US" sz="2100" dirty="0"/>
              <a:t> </a:t>
            </a:r>
            <a:r>
              <a:rPr lang="en-US" sz="2100" dirty="0" err="1"/>
              <a:t>який</a:t>
            </a:r>
            <a:r>
              <a:rPr lang="en-US" sz="2100" dirty="0"/>
              <a:t> </a:t>
            </a:r>
            <a:r>
              <a:rPr lang="en-US" sz="2100" dirty="0" err="1"/>
              <a:t>людина</a:t>
            </a:r>
            <a:r>
              <a:rPr lang="en-US" sz="2100" dirty="0"/>
              <a:t> </a:t>
            </a:r>
            <a:r>
              <a:rPr lang="en-US" sz="2100" dirty="0" err="1"/>
              <a:t>втрачає</a:t>
            </a:r>
            <a:r>
              <a:rPr lang="en-US" sz="2100" dirty="0"/>
              <a:t> </a:t>
            </a:r>
            <a:r>
              <a:rPr lang="en-US" sz="2100" dirty="0" err="1"/>
              <a:t>свідомість</a:t>
            </a:r>
            <a:r>
              <a:rPr lang="en-US" sz="2100" dirty="0"/>
              <a:t> </a:t>
            </a:r>
            <a:r>
              <a:rPr lang="en-US" sz="2100" dirty="0" err="1"/>
              <a:t>складає</a:t>
            </a:r>
            <a:r>
              <a:rPr lang="en-US" sz="2100" dirty="0"/>
              <a:t> </a:t>
            </a:r>
            <a:r>
              <a:rPr lang="en-US" sz="2400" b="1" dirty="0">
                <a:solidFill>
                  <a:srgbClr val="FF0000"/>
                </a:solidFill>
              </a:rPr>
              <a:t>4-6 </a:t>
            </a:r>
            <a:r>
              <a:rPr lang="en-US" sz="2400" b="1" dirty="0" err="1">
                <a:solidFill>
                  <a:srgbClr val="FF0000"/>
                </a:solidFill>
              </a:rPr>
              <a:t>мг</a:t>
            </a:r>
            <a:r>
              <a:rPr lang="en-US" sz="2400" b="1" dirty="0">
                <a:solidFill>
                  <a:srgbClr val="FF0000"/>
                </a:solidFill>
              </a:rPr>
              <a:t>/</a:t>
            </a:r>
            <a:r>
              <a:rPr lang="en-US" sz="2400" b="1" dirty="0" err="1">
                <a:solidFill>
                  <a:srgbClr val="FF0000"/>
                </a:solidFill>
              </a:rPr>
              <a:t>кг</a:t>
            </a:r>
            <a:r>
              <a:rPr lang="en-US" dirty="0"/>
              <a:t>, </a:t>
            </a:r>
            <a:r>
              <a:rPr lang="en-US" sz="2100" dirty="0" err="1"/>
              <a:t>ознакою</a:t>
            </a:r>
            <a:r>
              <a:rPr lang="en-US" sz="2100" dirty="0"/>
              <a:t> </a:t>
            </a:r>
            <a:r>
              <a:rPr lang="en-US" sz="2100" dirty="0" err="1"/>
              <a:t>втратою</a:t>
            </a:r>
            <a:r>
              <a:rPr lang="en-US" sz="2100" dirty="0"/>
              <a:t> </a:t>
            </a:r>
            <a:r>
              <a:rPr lang="en-US" sz="2100" dirty="0" err="1"/>
              <a:t>свідомості</a:t>
            </a:r>
            <a:r>
              <a:rPr lang="en-US" sz="2100" dirty="0"/>
              <a:t> </a:t>
            </a:r>
            <a:r>
              <a:rPr lang="en-US" sz="2100" dirty="0" err="1"/>
              <a:t>при</a:t>
            </a:r>
            <a:r>
              <a:rPr lang="en-US" sz="2100" dirty="0"/>
              <a:t> </a:t>
            </a:r>
            <a:r>
              <a:rPr lang="en-US" sz="2100" dirty="0" err="1"/>
              <a:t>використанні</a:t>
            </a:r>
            <a:r>
              <a:rPr lang="en-US" sz="2100" dirty="0"/>
              <a:t> </a:t>
            </a:r>
            <a:r>
              <a:rPr lang="en-US" sz="2100" dirty="0" err="1"/>
              <a:t>тіопентал</a:t>
            </a:r>
            <a:r>
              <a:rPr lang="en-US" sz="2100" dirty="0"/>
              <a:t> </a:t>
            </a:r>
            <a:r>
              <a:rPr lang="en-US" sz="2100" dirty="0" err="1"/>
              <a:t>натрію</a:t>
            </a:r>
            <a:r>
              <a:rPr lang="en-US" sz="2100" dirty="0"/>
              <a:t> є </a:t>
            </a:r>
            <a:r>
              <a:rPr lang="en-US" sz="2100" dirty="0" err="1"/>
              <a:t>втрата</a:t>
            </a:r>
            <a:r>
              <a:rPr lang="en-US" sz="2100" dirty="0"/>
              <a:t> </a:t>
            </a:r>
            <a:r>
              <a:rPr lang="en-US" sz="2100" dirty="0" err="1"/>
              <a:t>реснитчатого</a:t>
            </a:r>
            <a:r>
              <a:rPr lang="en-US" sz="2100" dirty="0"/>
              <a:t> (</a:t>
            </a:r>
            <a:r>
              <a:rPr lang="en-US" sz="2100" dirty="0" err="1"/>
              <a:t>рус</a:t>
            </a:r>
            <a:r>
              <a:rPr lang="en-US" sz="2100" dirty="0"/>
              <a:t>) </a:t>
            </a:r>
            <a:r>
              <a:rPr lang="en-US" sz="2100" dirty="0" err="1"/>
              <a:t>рефлекса</a:t>
            </a:r>
            <a:r>
              <a:rPr lang="en-US" sz="2100" dirty="0"/>
              <a:t>. </a:t>
            </a:r>
            <a:r>
              <a:rPr lang="en-US" sz="2100" dirty="0" err="1"/>
              <a:t>Треба</a:t>
            </a:r>
            <a:r>
              <a:rPr lang="en-US" sz="2100" dirty="0"/>
              <a:t> </a:t>
            </a:r>
            <a:r>
              <a:rPr lang="en-US" sz="2100" dirty="0" err="1"/>
              <a:t>пам'ятати</a:t>
            </a:r>
            <a:r>
              <a:rPr lang="en-US" sz="2100" dirty="0"/>
              <a:t>, </a:t>
            </a:r>
            <a:r>
              <a:rPr lang="en-US" sz="2100" dirty="0" err="1"/>
              <a:t>що</a:t>
            </a:r>
            <a:r>
              <a:rPr lang="en-US" sz="2100" dirty="0"/>
              <a:t> </a:t>
            </a:r>
            <a:r>
              <a:rPr lang="en-US" sz="2100" dirty="0" err="1"/>
              <a:t>тіопентал</a:t>
            </a:r>
            <a:r>
              <a:rPr lang="en-US" sz="2100" dirty="0"/>
              <a:t> </a:t>
            </a:r>
            <a:r>
              <a:rPr lang="en-US" sz="2100" dirty="0" err="1"/>
              <a:t>натрію</a:t>
            </a:r>
            <a:r>
              <a:rPr lang="en-US" sz="2100" dirty="0"/>
              <a:t> </a:t>
            </a:r>
            <a:r>
              <a:rPr lang="en-US" sz="2100" dirty="0" err="1"/>
              <a:t>не</a:t>
            </a:r>
            <a:r>
              <a:rPr lang="en-US" sz="2100" dirty="0"/>
              <a:t> </a:t>
            </a:r>
            <a:r>
              <a:rPr lang="en-US" sz="2100" dirty="0" err="1"/>
              <a:t>володіє</a:t>
            </a:r>
            <a:r>
              <a:rPr lang="en-US" sz="2100" dirty="0"/>
              <a:t> </a:t>
            </a:r>
            <a:r>
              <a:rPr lang="en-US" sz="2100" dirty="0" err="1"/>
              <a:t>аналгетичною</a:t>
            </a:r>
            <a:r>
              <a:rPr lang="en-US" sz="2100" dirty="0"/>
              <a:t> </a:t>
            </a:r>
            <a:r>
              <a:rPr lang="en-US" sz="2100" dirty="0" err="1"/>
              <a:t>активністю</a:t>
            </a:r>
            <a:r>
              <a:rPr lang="en-US" sz="2100" dirty="0"/>
              <a:t> і </a:t>
            </a:r>
            <a:r>
              <a:rPr lang="en-US" sz="2100" dirty="0" err="1"/>
              <a:t>не</a:t>
            </a:r>
            <a:r>
              <a:rPr lang="en-US" sz="2100" dirty="0"/>
              <a:t> </a:t>
            </a:r>
            <a:r>
              <a:rPr lang="en-US" sz="2100" dirty="0" err="1"/>
              <a:t>усуває</a:t>
            </a:r>
            <a:r>
              <a:rPr lang="en-US" sz="2100" dirty="0"/>
              <a:t> </a:t>
            </a:r>
            <a:r>
              <a:rPr lang="en-US" sz="2100" dirty="0" err="1"/>
              <a:t>рефлексів</a:t>
            </a:r>
            <a:r>
              <a:rPr lang="en-US" sz="2100" dirty="0"/>
              <a:t> з </a:t>
            </a:r>
            <a:r>
              <a:rPr lang="en-US" sz="2100" dirty="0" err="1"/>
              <a:t>голосових</a:t>
            </a:r>
            <a:r>
              <a:rPr lang="en-US" sz="2100" dirty="0"/>
              <a:t> </a:t>
            </a:r>
            <a:r>
              <a:rPr lang="en-US" sz="2100" dirty="0" err="1"/>
              <a:t>зв'язок</a:t>
            </a:r>
            <a:r>
              <a:rPr lang="en-US" sz="2100" dirty="0"/>
              <a:t>. </a:t>
            </a:r>
            <a:r>
              <a:rPr lang="ru-RU" sz="2100" dirty="0"/>
              <a:t>З метою </a:t>
            </a:r>
            <a:r>
              <a:rPr lang="ru-RU" sz="2100" dirty="0" err="1"/>
              <a:t>знеболення</a:t>
            </a:r>
            <a:r>
              <a:rPr lang="ru-RU" sz="2100" dirty="0"/>
              <a:t> і </a:t>
            </a:r>
            <a:r>
              <a:rPr lang="ru-RU" sz="2100" dirty="0" err="1"/>
              <a:t>зниження</a:t>
            </a:r>
            <a:r>
              <a:rPr lang="ru-RU" sz="2100" dirty="0"/>
              <a:t> </a:t>
            </a:r>
            <a:r>
              <a:rPr lang="ru-RU" sz="2100" dirty="0" err="1"/>
              <a:t>рефлекторних</a:t>
            </a:r>
            <a:r>
              <a:rPr lang="ru-RU" sz="2100" dirty="0"/>
              <a:t> </a:t>
            </a:r>
            <a:r>
              <a:rPr lang="ru-RU" sz="2100" dirty="0" err="1"/>
              <a:t>реакцій</a:t>
            </a:r>
            <a:r>
              <a:rPr lang="ru-RU" sz="2100" dirty="0"/>
              <a:t> </a:t>
            </a:r>
            <a:r>
              <a:rPr lang="ru-RU" sz="2100" dirty="0" err="1"/>
              <a:t>використовують</a:t>
            </a:r>
            <a:r>
              <a:rPr lang="ru-RU" sz="2100" dirty="0"/>
              <a:t> </a:t>
            </a:r>
            <a:r>
              <a:rPr lang="ru-RU" sz="2100" dirty="0" err="1"/>
              <a:t>наркотичні</a:t>
            </a:r>
            <a:r>
              <a:rPr lang="ru-RU" sz="2100" dirty="0"/>
              <a:t> анальгетики, </a:t>
            </a:r>
            <a:r>
              <a:rPr lang="ru-RU" sz="2100" dirty="0" err="1"/>
              <a:t>доцільність</a:t>
            </a:r>
            <a:r>
              <a:rPr lang="ru-RU" sz="2100" dirty="0"/>
              <a:t> </a:t>
            </a:r>
            <a:r>
              <a:rPr lang="ru-RU" sz="2100" dirty="0" err="1"/>
              <a:t>іх</a:t>
            </a:r>
            <a:r>
              <a:rPr lang="ru-RU" sz="2100" dirty="0"/>
              <a:t> </a:t>
            </a:r>
            <a:r>
              <a:rPr lang="ru-RU" sz="2100" dirty="0" err="1"/>
              <a:t>використання</a:t>
            </a:r>
            <a:r>
              <a:rPr lang="ru-RU" sz="2100" dirty="0"/>
              <a:t> </a:t>
            </a:r>
            <a:r>
              <a:rPr lang="ru-RU" sz="2100" dirty="0" err="1"/>
              <a:t>лише</a:t>
            </a:r>
            <a:r>
              <a:rPr lang="ru-RU" sz="2100" dirty="0"/>
              <a:t> для </a:t>
            </a:r>
            <a:r>
              <a:rPr lang="ru-RU" sz="2100" dirty="0" err="1"/>
              <a:t>інтубації</a:t>
            </a:r>
            <a:r>
              <a:rPr lang="ru-RU" sz="2100" dirty="0"/>
              <a:t> на до </a:t>
            </a:r>
            <a:r>
              <a:rPr lang="ru-RU" sz="2100" dirty="0" err="1"/>
              <a:t>шпитальному</a:t>
            </a:r>
            <a:r>
              <a:rPr lang="ru-RU" sz="2100" dirty="0"/>
              <a:t> </a:t>
            </a:r>
            <a:r>
              <a:rPr lang="ru-RU" sz="2100" dirty="0" err="1"/>
              <a:t>етапі</a:t>
            </a:r>
            <a:r>
              <a:rPr lang="ru-RU" sz="2100" dirty="0"/>
              <a:t> </a:t>
            </a:r>
            <a:r>
              <a:rPr lang="ru-RU" sz="2100" dirty="0" err="1"/>
              <a:t>дискутабельна</a:t>
            </a:r>
            <a:r>
              <a:rPr lang="ru-RU" sz="2100" dirty="0"/>
              <a:t>. В </a:t>
            </a:r>
            <a:r>
              <a:rPr lang="ru-RU" sz="2100" dirty="0" err="1"/>
              <a:t>останню</a:t>
            </a:r>
            <a:r>
              <a:rPr lang="ru-RU" sz="2100" dirty="0"/>
              <a:t> </a:t>
            </a:r>
            <a:r>
              <a:rPr lang="ru-RU" sz="2100" dirty="0" err="1"/>
              <a:t>чергу</a:t>
            </a:r>
            <a:r>
              <a:rPr lang="ru-RU" sz="2100" dirty="0"/>
              <a:t> </a:t>
            </a:r>
            <a:r>
              <a:rPr lang="ru-RU" sz="2100" dirty="0" err="1"/>
              <a:t>застосовується</a:t>
            </a:r>
            <a:r>
              <a:rPr lang="ru-RU" dirty="0"/>
              <a:t> </a:t>
            </a:r>
            <a:r>
              <a:rPr lang="ru-RU" sz="2400" b="1" dirty="0" err="1">
                <a:solidFill>
                  <a:srgbClr val="FF0000"/>
                </a:solidFill>
              </a:rPr>
              <a:t>Дитилін</a:t>
            </a:r>
            <a:r>
              <a:rPr lang="ru-RU" sz="2400" b="1" dirty="0">
                <a:solidFill>
                  <a:srgbClr val="FF0000"/>
                </a:solidFill>
              </a:rPr>
              <a:t> в </a:t>
            </a:r>
            <a:r>
              <a:rPr lang="ru-RU" sz="2400" b="1" dirty="0" err="1">
                <a:solidFill>
                  <a:srgbClr val="FF0000"/>
                </a:solidFill>
              </a:rPr>
              <a:t>дозі</a:t>
            </a:r>
            <a:r>
              <a:rPr lang="ru-RU" sz="2400" b="1" dirty="0">
                <a:solidFill>
                  <a:srgbClr val="FF0000"/>
                </a:solidFill>
              </a:rPr>
              <a:t> 1-2 мг/кг</a:t>
            </a:r>
            <a:r>
              <a:rPr lang="ru-RU" dirty="0"/>
              <a:t>, </a:t>
            </a:r>
            <a:r>
              <a:rPr lang="ru-RU" sz="2100" dirty="0" err="1"/>
              <a:t>застосування</a:t>
            </a:r>
            <a:r>
              <a:rPr lang="ru-RU" sz="2100" dirty="0"/>
              <a:t> </a:t>
            </a:r>
            <a:r>
              <a:rPr lang="ru-RU" sz="2100" dirty="0" err="1"/>
              <a:t>дитиліну</a:t>
            </a:r>
            <a:r>
              <a:rPr lang="ru-RU" sz="2100" dirty="0"/>
              <a:t> </a:t>
            </a:r>
            <a:r>
              <a:rPr lang="ru-RU" sz="2100" dirty="0" err="1"/>
              <a:t>зазвичай</a:t>
            </a:r>
            <a:r>
              <a:rPr lang="ru-RU" sz="2100" dirty="0"/>
              <a:t> </a:t>
            </a:r>
            <a:r>
              <a:rPr lang="ru-RU" sz="2100" dirty="0" err="1"/>
              <a:t>супроводжується</a:t>
            </a:r>
            <a:r>
              <a:rPr lang="ru-RU" sz="2100" dirty="0"/>
              <a:t> </a:t>
            </a:r>
            <a:r>
              <a:rPr lang="ru-RU" sz="2100" dirty="0" err="1"/>
              <a:t>фасцикуляціями</a:t>
            </a:r>
            <a:r>
              <a:rPr lang="ru-RU" sz="2100" dirty="0"/>
              <a:t> (</a:t>
            </a:r>
            <a:r>
              <a:rPr lang="ru-RU" sz="2100" dirty="0" err="1"/>
              <a:t>мимовільне</a:t>
            </a:r>
            <a:r>
              <a:rPr lang="ru-RU" sz="2100" dirty="0"/>
              <a:t> </a:t>
            </a:r>
            <a:r>
              <a:rPr lang="ru-RU" sz="2100" dirty="0" err="1"/>
              <a:t>скорочення</a:t>
            </a:r>
            <a:r>
              <a:rPr lang="ru-RU" sz="2100" dirty="0"/>
              <a:t> </a:t>
            </a:r>
            <a:r>
              <a:rPr lang="ru-RU" sz="2100" dirty="0" err="1"/>
              <a:t>мязів</a:t>
            </a:r>
            <a:r>
              <a:rPr lang="ru-RU" sz="2100" dirty="0"/>
              <a:t>) </a:t>
            </a:r>
            <a:r>
              <a:rPr lang="ru-RU" sz="2100" dirty="0" err="1"/>
              <a:t>після</a:t>
            </a:r>
            <a:r>
              <a:rPr lang="ru-RU" sz="2100" dirty="0"/>
              <a:t> того як </a:t>
            </a:r>
            <a:r>
              <a:rPr lang="ru-RU" sz="2100" dirty="0" err="1"/>
              <a:t>пройшли</a:t>
            </a:r>
            <a:r>
              <a:rPr lang="ru-RU" sz="2100" dirty="0"/>
              <a:t> </a:t>
            </a:r>
            <a:r>
              <a:rPr lang="ru-RU" sz="2100" dirty="0" err="1"/>
              <a:t>фасцикуляції</a:t>
            </a:r>
            <a:r>
              <a:rPr lang="ru-RU" sz="2100" dirty="0"/>
              <a:t> на </a:t>
            </a:r>
            <a:r>
              <a:rPr lang="ru-RU" sz="2100" dirty="0" err="1"/>
              <a:t>нижніх</a:t>
            </a:r>
            <a:r>
              <a:rPr lang="ru-RU" sz="2100" dirty="0"/>
              <a:t> </a:t>
            </a:r>
            <a:r>
              <a:rPr lang="ru-RU" sz="2100" dirty="0" err="1"/>
              <a:t>кінцівках</a:t>
            </a:r>
            <a:r>
              <a:rPr lang="ru-RU" sz="2100" dirty="0"/>
              <a:t> </a:t>
            </a:r>
            <a:r>
              <a:rPr lang="ru-RU" sz="2100" dirty="0" err="1"/>
              <a:t>людина</a:t>
            </a:r>
            <a:r>
              <a:rPr lang="ru-RU" sz="2100" dirty="0"/>
              <a:t> </a:t>
            </a:r>
            <a:r>
              <a:rPr lang="ru-RU" sz="2100" dirty="0" err="1"/>
              <a:t>вважається</a:t>
            </a:r>
            <a:r>
              <a:rPr lang="ru-RU" sz="2100" dirty="0"/>
              <a:t> </a:t>
            </a:r>
            <a:r>
              <a:rPr lang="ru-RU" sz="2100" dirty="0" err="1"/>
              <a:t>повністю</a:t>
            </a:r>
            <a:r>
              <a:rPr lang="ru-RU" sz="2100" dirty="0"/>
              <a:t> </a:t>
            </a:r>
            <a:r>
              <a:rPr lang="ru-RU" sz="2100" dirty="0" err="1"/>
              <a:t>релаксованою</a:t>
            </a:r>
            <a:r>
              <a:rPr lang="ru-RU" sz="2100" dirty="0"/>
              <a:t>. </a:t>
            </a:r>
            <a:r>
              <a:rPr lang="ru-RU" sz="2100" dirty="0" err="1"/>
              <a:t>Ефективність</a:t>
            </a:r>
            <a:r>
              <a:rPr lang="ru-RU" sz="2100" dirty="0"/>
              <a:t> </a:t>
            </a:r>
            <a:r>
              <a:rPr lang="ru-RU" sz="2100" dirty="0" err="1"/>
              <a:t>використання</a:t>
            </a:r>
            <a:r>
              <a:rPr lang="ru-RU" sz="2100" dirty="0"/>
              <a:t> </a:t>
            </a:r>
            <a:r>
              <a:rPr lang="ru-RU" sz="2100" dirty="0" err="1"/>
              <a:t>тільки</a:t>
            </a:r>
            <a:r>
              <a:rPr lang="ru-RU" sz="2100" dirty="0"/>
              <a:t> одного препарату такого як </a:t>
            </a:r>
            <a:r>
              <a:rPr lang="ru-RU" sz="2400" b="1" dirty="0" err="1">
                <a:solidFill>
                  <a:srgbClr val="FF0000"/>
                </a:solidFill>
              </a:rPr>
              <a:t>мідазолам</a:t>
            </a:r>
            <a:r>
              <a:rPr lang="ru-RU" sz="2100" dirty="0"/>
              <a:t> </a:t>
            </a:r>
            <a:r>
              <a:rPr lang="ru-RU" sz="2100" dirty="0" err="1"/>
              <a:t>має</a:t>
            </a:r>
            <a:r>
              <a:rPr lang="ru-RU" sz="2100" dirty="0"/>
              <a:t> </a:t>
            </a:r>
            <a:r>
              <a:rPr lang="ru-RU" sz="2100" dirty="0" err="1"/>
              <a:t>достатньо</a:t>
            </a:r>
            <a:r>
              <a:rPr lang="ru-RU" sz="2100" dirty="0"/>
              <a:t> </a:t>
            </a:r>
            <a:r>
              <a:rPr lang="ru-RU" sz="2100" dirty="0" err="1"/>
              <a:t>багато</a:t>
            </a:r>
            <a:r>
              <a:rPr lang="ru-RU" sz="2100" dirty="0"/>
              <a:t> </a:t>
            </a:r>
            <a:r>
              <a:rPr lang="ru-RU" sz="2100" dirty="0" err="1"/>
              <a:t>наукових</a:t>
            </a:r>
            <a:r>
              <a:rPr lang="ru-RU" sz="2100" dirty="0"/>
              <a:t> </a:t>
            </a:r>
            <a:r>
              <a:rPr lang="ru-RU" sz="2100" dirty="0" err="1"/>
              <a:t>підтверджень</a:t>
            </a:r>
            <a:r>
              <a:rPr lang="ru-RU" dirty="0"/>
              <a:t>.</a:t>
            </a:r>
            <a:endParaRPr lang="uk-UA" dirty="0"/>
          </a:p>
          <a:p>
            <a:endParaRPr lang="uk-UA" dirty="0"/>
          </a:p>
        </p:txBody>
      </p:sp>
    </p:spTree>
    <p:extLst>
      <p:ext uri="{BB962C8B-B14F-4D97-AF65-F5344CB8AC3E}">
        <p14:creationId xmlns:p14="http://schemas.microsoft.com/office/powerpoint/2010/main" xmlns="" val="96041246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BC8B1B4-9B8D-43D1-9A19-E42FF33EBA7E}"/>
              </a:ext>
            </a:extLst>
          </p:cNvPr>
          <p:cNvSpPr>
            <a:spLocks noGrp="1"/>
          </p:cNvSpPr>
          <p:nvPr>
            <p:ph type="title"/>
          </p:nvPr>
        </p:nvSpPr>
        <p:spPr>
          <a:xfrm>
            <a:off x="0" y="0"/>
            <a:ext cx="12191999" cy="1018903"/>
          </a:xfrm>
        </p:spPr>
        <p:txBody>
          <a:bodyPr/>
          <a:lstStyle/>
          <a:p>
            <a:pPr algn="ctr"/>
            <a:r>
              <a:rPr lang="uk-UA" b="1" dirty="0"/>
              <a:t>Швидка послідовна </a:t>
            </a:r>
            <a:r>
              <a:rPr lang="uk-UA" b="1" dirty="0" err="1"/>
              <a:t>інтубація</a:t>
            </a:r>
            <a:r>
              <a:rPr lang="uk-UA" b="1" dirty="0"/>
              <a:t> </a:t>
            </a:r>
            <a:endParaRPr lang="uk-UA" dirty="0"/>
          </a:p>
        </p:txBody>
      </p:sp>
      <p:sp>
        <p:nvSpPr>
          <p:cNvPr id="3" name="Объект 2">
            <a:extLst>
              <a:ext uri="{FF2B5EF4-FFF2-40B4-BE49-F238E27FC236}">
                <a16:creationId xmlns:a16="http://schemas.microsoft.com/office/drawing/2014/main" xmlns="" id="{C8F3F04E-04A0-4BAE-B2FA-3B9980C875DF}"/>
              </a:ext>
            </a:extLst>
          </p:cNvPr>
          <p:cNvSpPr>
            <a:spLocks noGrp="1"/>
          </p:cNvSpPr>
          <p:nvPr>
            <p:ph idx="1"/>
          </p:nvPr>
        </p:nvSpPr>
        <p:spPr>
          <a:xfrm>
            <a:off x="0" y="1018904"/>
            <a:ext cx="12191999" cy="5839096"/>
          </a:xfrm>
        </p:spPr>
        <p:txBody>
          <a:bodyPr/>
          <a:lstStyle/>
          <a:p>
            <a:pPr marL="0" lvl="0" indent="0">
              <a:buNone/>
            </a:pPr>
            <a:endParaRPr lang="ru-RU" sz="2800" dirty="0"/>
          </a:p>
          <a:p>
            <a:pPr marL="0" lvl="0" indent="0">
              <a:buNone/>
            </a:pPr>
            <a:r>
              <a:rPr lang="ru-RU" sz="2800" dirty="0" err="1"/>
              <a:t>Під</a:t>
            </a:r>
            <a:r>
              <a:rPr lang="ru-RU" sz="2800" dirty="0"/>
              <a:t> час </a:t>
            </a:r>
            <a:r>
              <a:rPr lang="ru-RU" sz="2800" dirty="0" err="1"/>
              <a:t>швидкої</a:t>
            </a:r>
            <a:r>
              <a:rPr lang="ru-RU" sz="2800" dirty="0"/>
              <a:t> </a:t>
            </a:r>
            <a:r>
              <a:rPr lang="ru-RU" sz="2800" dirty="0" err="1"/>
              <a:t>послідовної</a:t>
            </a:r>
            <a:r>
              <a:rPr lang="ru-RU" sz="2800" dirty="0"/>
              <a:t> </a:t>
            </a:r>
            <a:r>
              <a:rPr lang="ru-RU" sz="2800" dirty="0" err="1"/>
              <a:t>індукції</a:t>
            </a:r>
            <a:r>
              <a:rPr lang="ru-RU" sz="2800" dirty="0"/>
              <a:t> у </a:t>
            </a:r>
            <a:r>
              <a:rPr lang="ru-RU" sz="2800" dirty="0" err="1"/>
              <a:t>хворих</a:t>
            </a:r>
            <a:r>
              <a:rPr lang="ru-RU" sz="2800" dirty="0"/>
              <a:t> </a:t>
            </a:r>
            <a:r>
              <a:rPr lang="ru-RU" sz="2800" dirty="0" err="1"/>
              <a:t>із</a:t>
            </a:r>
            <a:r>
              <a:rPr lang="ru-RU" sz="2800" dirty="0"/>
              <a:t> </a:t>
            </a:r>
            <a:r>
              <a:rPr lang="ru-RU" sz="2800" dirty="0" err="1"/>
              <a:t>повним</a:t>
            </a:r>
            <a:r>
              <a:rPr lang="ru-RU" sz="2800" dirty="0"/>
              <a:t> </a:t>
            </a:r>
            <a:r>
              <a:rPr lang="ru-RU" sz="2800" dirty="0" err="1"/>
              <a:t>шлунком</a:t>
            </a:r>
            <a:r>
              <a:rPr lang="ru-RU" sz="2800" dirty="0"/>
              <a:t> </a:t>
            </a:r>
            <a:r>
              <a:rPr lang="ru-RU" sz="2800" dirty="0" err="1"/>
              <a:t>пря­му</a:t>
            </a:r>
            <a:r>
              <a:rPr lang="ru-RU" sz="2800" dirty="0"/>
              <a:t> </a:t>
            </a:r>
            <a:r>
              <a:rPr lang="ru-RU" sz="2800" dirty="0" err="1"/>
              <a:t>ларингоскопію</a:t>
            </a:r>
            <a:r>
              <a:rPr lang="ru-RU" sz="2800" dirty="0"/>
              <a:t> </a:t>
            </a:r>
            <a:r>
              <a:rPr lang="ru-RU" sz="2800" dirty="0" err="1"/>
              <a:t>можна</a:t>
            </a:r>
            <a:r>
              <a:rPr lang="ru-RU" sz="2800" dirty="0"/>
              <a:t> </a:t>
            </a:r>
            <a:r>
              <a:rPr lang="ru-RU" sz="2800" dirty="0" err="1"/>
              <a:t>починати</a:t>
            </a:r>
            <a:r>
              <a:rPr lang="ru-RU" sz="2800" dirty="0"/>
              <a:t> не </a:t>
            </a:r>
            <a:r>
              <a:rPr lang="ru-RU" sz="2800" dirty="0" err="1"/>
              <a:t>чекаючи</a:t>
            </a:r>
            <a:r>
              <a:rPr lang="ru-RU" sz="2800" dirty="0"/>
              <a:t> </a:t>
            </a:r>
            <a:r>
              <a:rPr lang="ru-RU" sz="2800" dirty="0" err="1"/>
              <a:t>закін­чення</a:t>
            </a:r>
            <a:r>
              <a:rPr lang="ru-RU" sz="2800" dirty="0"/>
              <a:t> </a:t>
            </a:r>
            <a:r>
              <a:rPr lang="ru-RU" sz="2800" dirty="0" err="1"/>
              <a:t>фасцікуляцій</a:t>
            </a:r>
            <a:r>
              <a:rPr lang="ru-RU" sz="2800" dirty="0"/>
              <a:t> </a:t>
            </a:r>
            <a:r>
              <a:rPr lang="ru-RU" sz="2800" dirty="0" err="1"/>
              <a:t>повністю</a:t>
            </a:r>
            <a:r>
              <a:rPr lang="ru-RU" sz="2800" dirty="0"/>
              <a:t>. </a:t>
            </a:r>
            <a:r>
              <a:rPr lang="ru-RU" sz="2800" dirty="0" err="1"/>
              <a:t>Під</a:t>
            </a:r>
            <a:r>
              <a:rPr lang="ru-RU" sz="2800" dirty="0"/>
              <a:t> час </a:t>
            </a:r>
            <a:r>
              <a:rPr lang="ru-RU" sz="2800" dirty="0" err="1"/>
              <a:t>використання</a:t>
            </a:r>
            <a:r>
              <a:rPr lang="ru-RU" sz="2800" dirty="0"/>
              <a:t> </a:t>
            </a:r>
            <a:r>
              <a:rPr lang="ru-RU" sz="2800" dirty="0" err="1"/>
              <a:t>деполяризуючих</a:t>
            </a:r>
            <a:r>
              <a:rPr lang="ru-RU" sz="2800" dirty="0"/>
              <a:t> </a:t>
            </a:r>
            <a:r>
              <a:rPr lang="ru-RU" sz="2800" dirty="0" err="1"/>
              <a:t>міорелаксантів</a:t>
            </a:r>
            <a:r>
              <a:rPr lang="ru-RU" sz="2800" dirty="0"/>
              <a:t> </a:t>
            </a:r>
            <a:r>
              <a:rPr lang="ru-RU" sz="2800" dirty="0" err="1"/>
              <a:t>мязи</a:t>
            </a:r>
            <a:r>
              <a:rPr lang="ru-RU" sz="2800" dirty="0"/>
              <a:t> </a:t>
            </a:r>
            <a:r>
              <a:rPr lang="ru-RU" sz="2800" dirty="0" err="1"/>
              <a:t>скорочуються</a:t>
            </a:r>
            <a:r>
              <a:rPr lang="ru-RU" sz="2800" dirty="0"/>
              <a:t> та </a:t>
            </a:r>
            <a:r>
              <a:rPr lang="ru-RU" sz="2800" dirty="0" err="1"/>
              <a:t>розслаблюються</a:t>
            </a:r>
            <a:r>
              <a:rPr lang="ru-RU" sz="2800" dirty="0"/>
              <a:t> сверху до низу, таким чином, </a:t>
            </a:r>
            <a:r>
              <a:rPr lang="ru-RU" sz="2800" dirty="0" err="1"/>
              <a:t>якщо</a:t>
            </a:r>
            <a:r>
              <a:rPr lang="ru-RU" sz="2800" dirty="0"/>
              <a:t> </a:t>
            </a:r>
            <a:r>
              <a:rPr lang="ru-RU" sz="2800" dirty="0" err="1"/>
              <a:t>розслабленні</a:t>
            </a:r>
            <a:r>
              <a:rPr lang="ru-RU" sz="2800" dirty="0"/>
              <a:t> </a:t>
            </a:r>
            <a:r>
              <a:rPr lang="ru-RU" sz="2800" dirty="0" err="1"/>
              <a:t>жівальні</a:t>
            </a:r>
            <a:r>
              <a:rPr lang="ru-RU" sz="2800" dirty="0"/>
              <a:t> </a:t>
            </a:r>
            <a:r>
              <a:rPr lang="ru-RU" sz="2800" dirty="0" err="1"/>
              <a:t>мязи</a:t>
            </a:r>
            <a:r>
              <a:rPr lang="ru-RU" sz="2800" dirty="0"/>
              <a:t> і </a:t>
            </a:r>
            <a:r>
              <a:rPr lang="ru-RU" sz="2800" dirty="0" err="1"/>
              <a:t>фасцикуляції</a:t>
            </a:r>
            <a:r>
              <a:rPr lang="ru-RU" sz="2800" dirty="0"/>
              <a:t> </a:t>
            </a:r>
            <a:r>
              <a:rPr lang="ru-RU" sz="2800" dirty="0" err="1"/>
              <a:t>спускаються</a:t>
            </a:r>
            <a:r>
              <a:rPr lang="ru-RU" sz="2800" dirty="0"/>
              <a:t> </a:t>
            </a:r>
            <a:r>
              <a:rPr lang="ru-RU" sz="2800" dirty="0" err="1"/>
              <a:t>нижче</a:t>
            </a:r>
            <a:r>
              <a:rPr lang="ru-RU" sz="2800" dirty="0"/>
              <a:t>, то </a:t>
            </a:r>
            <a:r>
              <a:rPr lang="ru-RU" sz="2800" dirty="0" err="1"/>
              <a:t>голосові</a:t>
            </a:r>
            <a:r>
              <a:rPr lang="ru-RU" sz="2800" dirty="0"/>
              <a:t> </a:t>
            </a:r>
            <a:r>
              <a:rPr lang="ru-RU" sz="2800" dirty="0" err="1"/>
              <a:t>зв'язки</a:t>
            </a:r>
            <a:r>
              <a:rPr lang="ru-RU" sz="2800" dirty="0"/>
              <a:t> </a:t>
            </a:r>
            <a:r>
              <a:rPr lang="ru-RU" sz="2800" dirty="0" err="1"/>
              <a:t>також</a:t>
            </a:r>
            <a:r>
              <a:rPr lang="ru-RU" sz="2800" dirty="0"/>
              <a:t> </a:t>
            </a:r>
            <a:r>
              <a:rPr lang="ru-RU" sz="2800" dirty="0" err="1"/>
              <a:t>релаксовані</a:t>
            </a:r>
            <a:r>
              <a:rPr lang="ru-RU" sz="2800" dirty="0"/>
              <a:t>.</a:t>
            </a:r>
            <a:endParaRPr lang="uk-UA" sz="2800" dirty="0"/>
          </a:p>
          <a:p>
            <a:endParaRPr lang="uk-UA" dirty="0"/>
          </a:p>
        </p:txBody>
      </p:sp>
    </p:spTree>
    <p:extLst>
      <p:ext uri="{BB962C8B-B14F-4D97-AF65-F5344CB8AC3E}">
        <p14:creationId xmlns:p14="http://schemas.microsoft.com/office/powerpoint/2010/main" xmlns="" val="269754151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CB9D036-CDE4-4949-8113-74C850A677BD}"/>
              </a:ext>
            </a:extLst>
          </p:cNvPr>
          <p:cNvSpPr>
            <a:spLocks noGrp="1"/>
          </p:cNvSpPr>
          <p:nvPr>
            <p:ph type="title"/>
          </p:nvPr>
        </p:nvSpPr>
        <p:spPr>
          <a:xfrm>
            <a:off x="1" y="0"/>
            <a:ext cx="12192000" cy="1123406"/>
          </a:xfrm>
        </p:spPr>
        <p:txBody>
          <a:bodyPr/>
          <a:lstStyle/>
          <a:p>
            <a:pPr algn="ctr"/>
            <a:r>
              <a:rPr lang="uk-UA" sz="4000" b="1" dirty="0"/>
              <a:t>Приклад протоколу проведення швидкої послідовної </a:t>
            </a:r>
            <a:r>
              <a:rPr lang="uk-UA" sz="4000" b="1" dirty="0" err="1"/>
              <a:t>інтубації</a:t>
            </a:r>
            <a:r>
              <a:rPr lang="uk-UA" sz="4000" b="1" dirty="0"/>
              <a:t>.</a:t>
            </a:r>
          </a:p>
        </p:txBody>
      </p:sp>
      <p:sp>
        <p:nvSpPr>
          <p:cNvPr id="3" name="Объект 2">
            <a:extLst>
              <a:ext uri="{FF2B5EF4-FFF2-40B4-BE49-F238E27FC236}">
                <a16:creationId xmlns:a16="http://schemas.microsoft.com/office/drawing/2014/main" xmlns="" id="{AD8B4995-0E88-4E35-97EC-8D0B2397441C}"/>
              </a:ext>
            </a:extLst>
          </p:cNvPr>
          <p:cNvSpPr>
            <a:spLocks noGrp="1"/>
          </p:cNvSpPr>
          <p:nvPr>
            <p:ph idx="1"/>
          </p:nvPr>
        </p:nvSpPr>
        <p:spPr>
          <a:xfrm>
            <a:off x="-1" y="1123406"/>
            <a:ext cx="12191999" cy="5734594"/>
          </a:xfrm>
        </p:spPr>
        <p:txBody>
          <a:bodyPr>
            <a:normAutofit fontScale="92500" lnSpcReduction="20000"/>
          </a:bodyPr>
          <a:lstStyle/>
          <a:p>
            <a:pPr marL="0" lvl="0" indent="0">
              <a:buNone/>
            </a:pPr>
            <a:r>
              <a:rPr lang="ru-RU" b="1" dirty="0"/>
              <a:t>1 Будьте </a:t>
            </a:r>
            <a:r>
              <a:rPr lang="ru-RU" b="1" dirty="0" err="1"/>
              <a:t>впевнені</a:t>
            </a:r>
            <a:r>
              <a:rPr lang="ru-RU" b="1" dirty="0"/>
              <a:t> </a:t>
            </a:r>
            <a:r>
              <a:rPr lang="ru-RU" b="1" dirty="0" err="1"/>
              <a:t>що</a:t>
            </a:r>
            <a:r>
              <a:rPr lang="ru-RU" b="1" dirty="0"/>
              <a:t> у вас є все </a:t>
            </a:r>
            <a:r>
              <a:rPr lang="ru-RU" b="1" dirty="0" err="1"/>
              <a:t>необхідне</a:t>
            </a:r>
            <a:r>
              <a:rPr lang="ru-RU" b="1" dirty="0"/>
              <a:t> </a:t>
            </a:r>
            <a:r>
              <a:rPr lang="ru-RU" b="1" dirty="0" err="1"/>
              <a:t>обладнання</a:t>
            </a:r>
            <a:r>
              <a:rPr lang="ru-RU" b="1" dirty="0"/>
              <a:t>:</a:t>
            </a:r>
            <a:endParaRPr lang="uk-UA" b="1" dirty="0"/>
          </a:p>
          <a:p>
            <a:r>
              <a:rPr lang="en-US" dirty="0"/>
              <a:t>•</a:t>
            </a:r>
            <a:r>
              <a:rPr lang="en-US" dirty="0" err="1"/>
              <a:t>кисень</a:t>
            </a:r>
            <a:r>
              <a:rPr lang="en-US" dirty="0"/>
              <a:t>;</a:t>
            </a:r>
            <a:endParaRPr lang="uk-UA" dirty="0"/>
          </a:p>
          <a:p>
            <a:pPr lvl="0"/>
            <a:r>
              <a:rPr lang="en-US" dirty="0" err="1"/>
              <a:t>дихальний</a:t>
            </a:r>
            <a:r>
              <a:rPr lang="en-US" dirty="0"/>
              <a:t> </a:t>
            </a:r>
            <a:r>
              <a:rPr lang="en-US" dirty="0" err="1"/>
              <a:t>мішок</a:t>
            </a:r>
            <a:r>
              <a:rPr lang="en-US" dirty="0"/>
              <a:t> </a:t>
            </a:r>
            <a:r>
              <a:rPr lang="en-US" dirty="0" err="1"/>
              <a:t>типу</a:t>
            </a:r>
            <a:r>
              <a:rPr lang="en-US" dirty="0"/>
              <a:t> АМБУ з </a:t>
            </a:r>
            <a:r>
              <a:rPr lang="en-US" dirty="0" err="1"/>
              <a:t>маскою</a:t>
            </a:r>
            <a:r>
              <a:rPr lang="en-US" dirty="0"/>
              <a:t> </a:t>
            </a:r>
            <a:r>
              <a:rPr lang="en-US" dirty="0" err="1"/>
              <a:t>відповідно­го</a:t>
            </a:r>
            <a:r>
              <a:rPr lang="en-US" dirty="0"/>
              <a:t> </a:t>
            </a:r>
            <a:r>
              <a:rPr lang="en-US" dirty="0" err="1"/>
              <a:t>розміру</a:t>
            </a:r>
            <a:r>
              <a:rPr lang="en-US" dirty="0"/>
              <a:t>;</a:t>
            </a:r>
            <a:endParaRPr lang="uk-UA" dirty="0"/>
          </a:p>
          <a:p>
            <a:pPr lvl="0"/>
            <a:r>
              <a:rPr lang="en-US" dirty="0" err="1"/>
              <a:t>дихальна</a:t>
            </a:r>
            <a:r>
              <a:rPr lang="en-US" dirty="0"/>
              <a:t> </a:t>
            </a:r>
            <a:r>
              <a:rPr lang="en-US" dirty="0" err="1"/>
              <a:t>маска</a:t>
            </a:r>
            <a:r>
              <a:rPr lang="en-US" dirty="0"/>
              <a:t>;</a:t>
            </a:r>
            <a:endParaRPr lang="uk-UA" dirty="0"/>
          </a:p>
          <a:p>
            <a:pPr lvl="0"/>
            <a:r>
              <a:rPr lang="en-US" dirty="0" err="1"/>
              <a:t>ларингоскоп</a:t>
            </a:r>
            <a:r>
              <a:rPr lang="en-US" dirty="0"/>
              <a:t> з </a:t>
            </a:r>
            <a:r>
              <a:rPr lang="en-US" dirty="0" err="1"/>
              <a:t>клинками</a:t>
            </a:r>
            <a:r>
              <a:rPr lang="en-US" dirty="0"/>
              <a:t>;</a:t>
            </a:r>
            <a:endParaRPr lang="uk-UA" dirty="0"/>
          </a:p>
          <a:p>
            <a:pPr lvl="0"/>
            <a:r>
              <a:rPr lang="en-US" dirty="0" err="1"/>
              <a:t>ендотрахеальна</a:t>
            </a:r>
            <a:r>
              <a:rPr lang="en-US" dirty="0"/>
              <a:t> </a:t>
            </a:r>
            <a:r>
              <a:rPr lang="en-US" dirty="0" err="1"/>
              <a:t>трубки</a:t>
            </a:r>
            <a:r>
              <a:rPr lang="en-US" dirty="0"/>
              <a:t>;</a:t>
            </a:r>
            <a:endParaRPr lang="uk-UA" dirty="0"/>
          </a:p>
          <a:p>
            <a:pPr lvl="0"/>
            <a:r>
              <a:rPr lang="en-US" dirty="0" err="1"/>
              <a:t>еластичний</a:t>
            </a:r>
            <a:r>
              <a:rPr lang="en-US" dirty="0"/>
              <a:t> </a:t>
            </a:r>
            <a:r>
              <a:rPr lang="en-US" dirty="0" err="1"/>
              <a:t>буж</a:t>
            </a:r>
            <a:r>
              <a:rPr lang="en-US" dirty="0"/>
              <a:t>;</a:t>
            </a:r>
            <a:endParaRPr lang="uk-UA" dirty="0"/>
          </a:p>
          <a:p>
            <a:pPr lvl="0"/>
            <a:r>
              <a:rPr lang="ru-RU" dirty="0" err="1"/>
              <a:t>набір</a:t>
            </a:r>
            <a:r>
              <a:rPr lang="ru-RU" dirty="0"/>
              <a:t> для </a:t>
            </a:r>
            <a:r>
              <a:rPr lang="ru-RU" dirty="0" err="1"/>
              <a:t>проведення</a:t>
            </a:r>
            <a:r>
              <a:rPr lang="ru-RU" dirty="0"/>
              <a:t> </a:t>
            </a:r>
            <a:r>
              <a:rPr lang="ru-RU" dirty="0" err="1"/>
              <a:t>хірургічного</a:t>
            </a:r>
            <a:r>
              <a:rPr lang="ru-RU" dirty="0"/>
              <a:t> </a:t>
            </a:r>
            <a:r>
              <a:rPr lang="ru-RU" dirty="0" err="1"/>
              <a:t>відновлення</a:t>
            </a:r>
            <a:r>
              <a:rPr lang="ru-RU" dirty="0"/>
              <a:t> </a:t>
            </a:r>
            <a:r>
              <a:rPr lang="ru-RU" dirty="0" err="1"/>
              <a:t>прохідності</a:t>
            </a:r>
            <a:r>
              <a:rPr lang="ru-RU" dirty="0"/>
              <a:t> </a:t>
            </a:r>
            <a:r>
              <a:rPr lang="ru-RU" dirty="0" err="1"/>
              <a:t>дихальних</a:t>
            </a:r>
            <a:r>
              <a:rPr lang="ru-RU" dirty="0"/>
              <a:t> </a:t>
            </a:r>
            <a:r>
              <a:rPr lang="ru-RU" dirty="0" err="1"/>
              <a:t>шляхів</a:t>
            </a:r>
            <a:r>
              <a:rPr lang="ru-RU" dirty="0"/>
              <a:t>;</a:t>
            </a:r>
            <a:endParaRPr lang="uk-UA" dirty="0"/>
          </a:p>
          <a:p>
            <a:pPr lvl="0"/>
            <a:r>
              <a:rPr lang="en-US" dirty="0" err="1"/>
              <a:t>необхідні</a:t>
            </a:r>
            <a:r>
              <a:rPr lang="en-US" dirty="0"/>
              <a:t> </a:t>
            </a:r>
            <a:r>
              <a:rPr lang="en-US" dirty="0" err="1"/>
              <a:t>медикаменти</a:t>
            </a:r>
            <a:r>
              <a:rPr lang="en-US" dirty="0"/>
              <a:t>;</a:t>
            </a:r>
            <a:endParaRPr lang="uk-UA" dirty="0"/>
          </a:p>
          <a:p>
            <a:pPr lvl="0"/>
            <a:r>
              <a:rPr lang="ru-RU" dirty="0" err="1"/>
              <a:t>оснащення</a:t>
            </a:r>
            <a:r>
              <a:rPr lang="ru-RU" dirty="0"/>
              <a:t> для </a:t>
            </a:r>
            <a:r>
              <a:rPr lang="ru-RU" dirty="0" err="1"/>
              <a:t>фіксації</a:t>
            </a:r>
            <a:r>
              <a:rPr lang="ru-RU" dirty="0"/>
              <a:t> </a:t>
            </a:r>
            <a:r>
              <a:rPr lang="ru-RU" dirty="0" err="1"/>
              <a:t>ендотрахеальної</a:t>
            </a:r>
            <a:r>
              <a:rPr lang="ru-RU" dirty="0"/>
              <a:t> трубки;</a:t>
            </a:r>
            <a:endParaRPr lang="uk-UA" dirty="0"/>
          </a:p>
          <a:p>
            <a:pPr lvl="0"/>
            <a:r>
              <a:rPr lang="en-US" dirty="0" err="1"/>
              <a:t>відсмоктувач</a:t>
            </a:r>
            <a:r>
              <a:rPr lang="en-US" dirty="0"/>
              <a:t> з </a:t>
            </a:r>
            <a:r>
              <a:rPr lang="en-US" dirty="0" err="1"/>
              <a:t>необхідними</a:t>
            </a:r>
            <a:r>
              <a:rPr lang="en-US" dirty="0"/>
              <a:t> </a:t>
            </a:r>
            <a:r>
              <a:rPr lang="en-US" dirty="0" err="1"/>
              <a:t>катетерами</a:t>
            </a:r>
            <a:r>
              <a:rPr lang="en-US" dirty="0"/>
              <a:t>;</a:t>
            </a:r>
            <a:endParaRPr lang="uk-UA" dirty="0"/>
          </a:p>
          <a:p>
            <a:pPr lvl="0"/>
            <a:r>
              <a:rPr lang="en-US" dirty="0" err="1"/>
              <a:t>пульсоксиметр</a:t>
            </a:r>
            <a:r>
              <a:rPr lang="en-US" dirty="0"/>
              <a:t>;</a:t>
            </a:r>
            <a:endParaRPr lang="uk-UA" dirty="0"/>
          </a:p>
          <a:p>
            <a:pPr lvl="0"/>
            <a:r>
              <a:rPr lang="en-US" dirty="0" err="1"/>
              <a:t>капнограф</a:t>
            </a:r>
            <a:r>
              <a:rPr lang="en-US" dirty="0"/>
              <a:t>, </a:t>
            </a:r>
            <a:r>
              <a:rPr lang="en-US" dirty="0" err="1"/>
              <a:t>капнометр</a:t>
            </a:r>
            <a:r>
              <a:rPr lang="en-US" dirty="0"/>
              <a:t>;</a:t>
            </a:r>
            <a:endParaRPr lang="uk-UA" dirty="0"/>
          </a:p>
          <a:p>
            <a:pPr lvl="0"/>
            <a:r>
              <a:rPr lang="en-US" dirty="0" err="1"/>
              <a:t>кардіомонітор</a:t>
            </a:r>
            <a:r>
              <a:rPr lang="en-US" dirty="0"/>
              <a:t>.</a:t>
            </a:r>
            <a:endParaRPr lang="uk-UA" dirty="0"/>
          </a:p>
          <a:p>
            <a:pPr marL="0" lvl="0" indent="0">
              <a:buNone/>
            </a:pPr>
            <a:r>
              <a:rPr lang="ru-RU" b="1" dirty="0"/>
              <a:t>2 </a:t>
            </a:r>
            <a:r>
              <a:rPr lang="ru-RU" b="1" dirty="0" err="1"/>
              <a:t>Впевніться</a:t>
            </a:r>
            <a:r>
              <a:rPr lang="ru-RU" b="1" dirty="0"/>
              <a:t>, </a:t>
            </a:r>
            <a:r>
              <a:rPr lang="ru-RU" b="1" dirty="0" err="1"/>
              <a:t>що</a:t>
            </a:r>
            <a:r>
              <a:rPr lang="ru-RU" b="1" dirty="0"/>
              <a:t> як </a:t>
            </a:r>
            <a:r>
              <a:rPr lang="ru-RU" b="1" dirty="0" err="1"/>
              <a:t>мінімум</a:t>
            </a:r>
            <a:r>
              <a:rPr lang="ru-RU" b="1" dirty="0"/>
              <a:t> є один а </a:t>
            </a:r>
            <a:r>
              <a:rPr lang="ru-RU" b="1" dirty="0" err="1"/>
              <a:t>краще</a:t>
            </a:r>
            <a:r>
              <a:rPr lang="ru-RU" b="1" dirty="0"/>
              <a:t> два в/в </a:t>
            </a:r>
            <a:r>
              <a:rPr lang="ru-RU" b="1" dirty="0" err="1"/>
              <a:t>доступи</a:t>
            </a:r>
            <a:r>
              <a:rPr lang="ru-RU" b="1" dirty="0"/>
              <a:t>.</a:t>
            </a:r>
            <a:endParaRPr lang="uk-UA" b="1" dirty="0"/>
          </a:p>
          <a:p>
            <a:endParaRPr lang="uk-UA" dirty="0"/>
          </a:p>
        </p:txBody>
      </p:sp>
    </p:spTree>
    <p:extLst>
      <p:ext uri="{BB962C8B-B14F-4D97-AF65-F5344CB8AC3E}">
        <p14:creationId xmlns:p14="http://schemas.microsoft.com/office/powerpoint/2010/main" xmlns="" val="293961573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DD897DBA-EBC7-4394-9D02-079F12344FDA}"/>
              </a:ext>
            </a:extLst>
          </p:cNvPr>
          <p:cNvSpPr>
            <a:spLocks noGrp="1"/>
          </p:cNvSpPr>
          <p:nvPr>
            <p:ph idx="1"/>
          </p:nvPr>
        </p:nvSpPr>
        <p:spPr>
          <a:xfrm>
            <a:off x="117566" y="117566"/>
            <a:ext cx="11952513" cy="6583680"/>
          </a:xfrm>
        </p:spPr>
        <p:txBody>
          <a:bodyPr/>
          <a:lstStyle/>
          <a:p>
            <a:pPr marL="0" lvl="0" indent="0">
              <a:buNone/>
            </a:pPr>
            <a:r>
              <a:rPr lang="ru-RU" sz="3200" dirty="0"/>
              <a:t>3 </a:t>
            </a:r>
            <a:r>
              <a:rPr lang="ru-RU" sz="3200" dirty="0" err="1"/>
              <a:t>Проведіть</a:t>
            </a:r>
            <a:r>
              <a:rPr lang="ru-RU" sz="3200" dirty="0"/>
              <a:t> </a:t>
            </a:r>
            <a:r>
              <a:rPr lang="ru-RU" sz="3200" dirty="0" err="1"/>
              <a:t>преоксигенацію</a:t>
            </a:r>
            <a:r>
              <a:rPr lang="ru-RU" sz="3200" dirty="0"/>
              <a:t> </a:t>
            </a:r>
            <a:r>
              <a:rPr lang="ru-RU" sz="3200" dirty="0" err="1"/>
              <a:t>постраждалого</a:t>
            </a:r>
            <a:r>
              <a:rPr lang="ru-RU" sz="3200" dirty="0"/>
              <a:t> за </a:t>
            </a:r>
            <a:r>
              <a:rPr lang="ru-RU" sz="3200" dirty="0" err="1"/>
              <a:t>до­помогою</a:t>
            </a:r>
            <a:r>
              <a:rPr lang="ru-RU" sz="3200" dirty="0"/>
              <a:t> </a:t>
            </a:r>
            <a:r>
              <a:rPr lang="ru-RU" sz="3200" dirty="0" err="1"/>
              <a:t>дихального</a:t>
            </a:r>
            <a:r>
              <a:rPr lang="ru-RU" sz="3200" dirty="0"/>
              <a:t> </a:t>
            </a:r>
            <a:r>
              <a:rPr lang="ru-RU" sz="3200" dirty="0" err="1"/>
              <a:t>мішка</a:t>
            </a:r>
            <a:r>
              <a:rPr lang="ru-RU" sz="3200" dirty="0"/>
              <a:t> типу АМБУ з 100 </a:t>
            </a:r>
            <a:r>
              <a:rPr lang="uk-UA" sz="3200" b="1" i="1" dirty="0"/>
              <a:t>%</a:t>
            </a:r>
            <a:r>
              <a:rPr lang="ru-RU" sz="3200" dirty="0"/>
              <a:t> киснем (</a:t>
            </a:r>
            <a:r>
              <a:rPr lang="ru-RU" sz="3200" dirty="0" err="1"/>
              <a:t>необхідно</a:t>
            </a:r>
            <a:r>
              <a:rPr lang="ru-RU" sz="3200" dirty="0"/>
              <a:t> </a:t>
            </a:r>
            <a:r>
              <a:rPr lang="ru-RU" sz="3200" dirty="0" err="1"/>
              <a:t>проводити</a:t>
            </a:r>
            <a:r>
              <a:rPr lang="ru-RU" sz="3200" dirty="0"/>
              <a:t> </a:t>
            </a:r>
            <a:r>
              <a:rPr lang="ru-RU" sz="3200" dirty="0" err="1"/>
              <a:t>протягом</a:t>
            </a:r>
            <a:r>
              <a:rPr lang="ru-RU" sz="3200" dirty="0"/>
              <a:t> 3-4 </a:t>
            </a:r>
            <a:r>
              <a:rPr lang="ru-RU" sz="3200" dirty="0" err="1"/>
              <a:t>хв</a:t>
            </a:r>
            <a:r>
              <a:rPr lang="ru-RU" sz="3200" dirty="0"/>
              <a:t>) </a:t>
            </a:r>
            <a:r>
              <a:rPr lang="ru-RU" sz="3200" dirty="0" err="1"/>
              <a:t>або</a:t>
            </a:r>
            <a:r>
              <a:rPr lang="ru-RU" sz="3200" dirty="0"/>
              <a:t> транспортного </a:t>
            </a:r>
            <a:r>
              <a:rPr lang="ru-RU" sz="3200" dirty="0" err="1"/>
              <a:t>апарату</a:t>
            </a:r>
            <a:r>
              <a:rPr lang="ru-RU" sz="3200" dirty="0"/>
              <a:t> ШВЛ.</a:t>
            </a:r>
            <a:endParaRPr lang="uk-UA" sz="3200" dirty="0"/>
          </a:p>
          <a:p>
            <a:pPr marL="0" lvl="0" indent="0">
              <a:buNone/>
            </a:pPr>
            <a:r>
              <a:rPr lang="uk-UA" sz="3200" dirty="0"/>
              <a:t>4 </a:t>
            </a:r>
            <a:r>
              <a:rPr lang="en-US" sz="3200" dirty="0" err="1"/>
              <a:t>Приєднайте</a:t>
            </a:r>
            <a:r>
              <a:rPr lang="en-US" sz="3200" dirty="0"/>
              <a:t> </a:t>
            </a:r>
            <a:r>
              <a:rPr lang="en-US" sz="3200" dirty="0" err="1"/>
              <a:t>пульсоксиметр</a:t>
            </a:r>
            <a:r>
              <a:rPr lang="en-US" sz="3200" dirty="0"/>
              <a:t> </a:t>
            </a:r>
            <a:r>
              <a:rPr lang="en-US" sz="3200" dirty="0" err="1"/>
              <a:t>та</a:t>
            </a:r>
            <a:r>
              <a:rPr lang="en-US" sz="3200" dirty="0"/>
              <a:t> </a:t>
            </a:r>
            <a:r>
              <a:rPr lang="en-US" sz="3200" dirty="0" err="1"/>
              <a:t>кардіомонітор</a:t>
            </a:r>
            <a:r>
              <a:rPr lang="en-US" sz="3200" dirty="0"/>
              <a:t>.</a:t>
            </a:r>
            <a:endParaRPr lang="uk-UA" sz="3200" dirty="0"/>
          </a:p>
          <a:p>
            <a:pPr marL="0" lvl="0" indent="0">
              <a:buNone/>
            </a:pPr>
            <a:r>
              <a:rPr lang="ru-RU" sz="3200" dirty="0"/>
              <a:t>5 </a:t>
            </a:r>
            <a:r>
              <a:rPr lang="ru-RU" sz="3200" dirty="0" err="1"/>
              <a:t>Якщо</a:t>
            </a:r>
            <a:r>
              <a:rPr lang="ru-RU" sz="3200" dirty="0"/>
              <a:t> </a:t>
            </a:r>
            <a:r>
              <a:rPr lang="ru-RU" sz="3200" dirty="0" err="1"/>
              <a:t>постраждалий</a:t>
            </a:r>
            <a:r>
              <a:rPr lang="ru-RU" sz="3200" dirty="0"/>
              <a:t> у </a:t>
            </a:r>
            <a:r>
              <a:rPr lang="ru-RU" sz="3200" dirty="0" err="1"/>
              <a:t>свідомості</a:t>
            </a:r>
            <a:r>
              <a:rPr lang="ru-RU" sz="3200" dirty="0"/>
              <a:t> </a:t>
            </a:r>
            <a:r>
              <a:rPr lang="ru-RU" sz="3200" dirty="0" err="1"/>
              <a:t>слід</a:t>
            </a:r>
            <a:r>
              <a:rPr lang="ru-RU" sz="3200" dirty="0"/>
              <a:t> </a:t>
            </a:r>
            <a:r>
              <a:rPr lang="ru-RU" sz="3200" dirty="0" err="1"/>
              <a:t>використати</a:t>
            </a:r>
            <a:r>
              <a:rPr lang="ru-RU" sz="3200" dirty="0"/>
              <a:t> </a:t>
            </a:r>
            <a:r>
              <a:rPr lang="ru-RU" sz="3200" dirty="0" err="1"/>
              <a:t>седативні</a:t>
            </a:r>
            <a:r>
              <a:rPr lang="ru-RU" sz="3200" dirty="0"/>
              <a:t>.</a:t>
            </a:r>
            <a:endParaRPr lang="uk-UA" sz="3200" dirty="0"/>
          </a:p>
          <a:p>
            <a:pPr marL="0" lvl="0" indent="0">
              <a:buNone/>
            </a:pPr>
            <a:r>
              <a:rPr lang="ru-RU" sz="3200" dirty="0"/>
              <a:t>6 </a:t>
            </a:r>
            <a:r>
              <a:rPr lang="ru-RU" sz="3200" dirty="0" err="1"/>
              <a:t>Розгляньте</a:t>
            </a:r>
            <a:r>
              <a:rPr lang="ru-RU" sz="3200" dirty="0"/>
              <a:t> </a:t>
            </a:r>
            <a:r>
              <a:rPr lang="ru-RU" sz="3200" dirty="0" err="1"/>
              <a:t>застосування</a:t>
            </a:r>
            <a:r>
              <a:rPr lang="ru-RU" sz="3200" dirty="0"/>
              <a:t> </a:t>
            </a:r>
            <a:r>
              <a:rPr lang="ru-RU" sz="3200" dirty="0" err="1"/>
              <a:t>седативних</a:t>
            </a:r>
            <a:r>
              <a:rPr lang="ru-RU" sz="3200" dirty="0"/>
              <a:t> та </a:t>
            </a:r>
            <a:r>
              <a:rPr lang="ru-RU" sz="3200" dirty="0" err="1"/>
              <a:t>лідокаїну</a:t>
            </a:r>
            <a:r>
              <a:rPr lang="ru-RU" sz="3200" dirty="0"/>
              <a:t> </a:t>
            </a:r>
            <a:r>
              <a:rPr lang="ru-RU" sz="3200" dirty="0" err="1"/>
              <a:t>враховуючи</a:t>
            </a:r>
            <a:r>
              <a:rPr lang="ru-RU" sz="3200" dirty="0"/>
              <a:t> </a:t>
            </a:r>
            <a:r>
              <a:rPr lang="ru-RU" sz="3200" dirty="0" err="1"/>
              <a:t>наявність</a:t>
            </a:r>
            <a:r>
              <a:rPr lang="ru-RU" sz="3200" dirty="0"/>
              <a:t> у </a:t>
            </a:r>
            <a:r>
              <a:rPr lang="ru-RU" sz="3200" dirty="0" err="1"/>
              <a:t>постраждалого</a:t>
            </a:r>
            <a:r>
              <a:rPr lang="ru-RU" sz="3200" dirty="0"/>
              <a:t> ЧМТ.</a:t>
            </a:r>
          </a:p>
          <a:p>
            <a:pPr marL="0" indent="0">
              <a:buNone/>
            </a:pPr>
            <a:r>
              <a:rPr lang="ru-RU" sz="3200" dirty="0"/>
              <a:t>7 </a:t>
            </a:r>
            <a:r>
              <a:rPr lang="ru-RU" sz="3200" dirty="0" err="1"/>
              <a:t>Розгляньте</a:t>
            </a:r>
            <a:r>
              <a:rPr lang="ru-RU" sz="3200" dirty="0"/>
              <a:t> </a:t>
            </a:r>
            <a:r>
              <a:rPr lang="ru-RU" sz="3200" dirty="0" err="1"/>
              <a:t>використання</a:t>
            </a:r>
            <a:r>
              <a:rPr lang="ru-RU" sz="3200" dirty="0"/>
              <a:t> </a:t>
            </a:r>
            <a:r>
              <a:rPr lang="ru-RU" sz="3200" dirty="0" err="1"/>
              <a:t>знеболюючих</a:t>
            </a:r>
            <a:r>
              <a:rPr lang="ru-RU" sz="3200" dirty="0"/>
              <a:t> </a:t>
            </a:r>
            <a:r>
              <a:rPr lang="ru-RU" sz="3200" dirty="0" err="1"/>
              <a:t>препа­ратів</a:t>
            </a:r>
            <a:r>
              <a:rPr lang="ru-RU" sz="3200" dirty="0"/>
              <a:t>, так як </a:t>
            </a:r>
            <a:r>
              <a:rPr lang="ru-RU" sz="3200" dirty="0" err="1"/>
              <a:t>міорелаксанти</a:t>
            </a:r>
            <a:r>
              <a:rPr lang="ru-RU" sz="3200" dirty="0"/>
              <a:t> не </a:t>
            </a:r>
            <a:r>
              <a:rPr lang="ru-RU" sz="3200" dirty="0" err="1"/>
              <a:t>використовуються</a:t>
            </a:r>
            <a:r>
              <a:rPr lang="ru-RU" sz="3200" dirty="0"/>
              <a:t> для </a:t>
            </a:r>
            <a:r>
              <a:rPr lang="ru-RU" sz="3200" dirty="0" err="1"/>
              <a:t>знеболення</a:t>
            </a:r>
            <a:r>
              <a:rPr lang="ru-RU" sz="3200" dirty="0"/>
              <a:t>.</a:t>
            </a:r>
            <a:endParaRPr lang="uk-UA" sz="3200" dirty="0"/>
          </a:p>
          <a:p>
            <a:pPr marL="0" lvl="0" indent="0">
              <a:buNone/>
            </a:pPr>
            <a:endParaRPr lang="uk-UA" sz="3200" dirty="0"/>
          </a:p>
          <a:p>
            <a:pPr marL="0" indent="0">
              <a:buNone/>
            </a:pPr>
            <a:endParaRPr lang="uk-UA" dirty="0"/>
          </a:p>
        </p:txBody>
      </p:sp>
    </p:spTree>
    <p:extLst>
      <p:ext uri="{BB962C8B-B14F-4D97-AF65-F5344CB8AC3E}">
        <p14:creationId xmlns:p14="http://schemas.microsoft.com/office/powerpoint/2010/main" xmlns="" val="186698615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ECC6D091-F985-4D43-8D5A-D10682C6E21C}"/>
              </a:ext>
            </a:extLst>
          </p:cNvPr>
          <p:cNvSpPr>
            <a:spLocks noGrp="1"/>
          </p:cNvSpPr>
          <p:nvPr>
            <p:ph idx="1"/>
          </p:nvPr>
        </p:nvSpPr>
        <p:spPr>
          <a:xfrm>
            <a:off x="1" y="0"/>
            <a:ext cx="12192000" cy="6858000"/>
          </a:xfrm>
        </p:spPr>
        <p:txBody>
          <a:bodyPr>
            <a:normAutofit/>
          </a:bodyPr>
          <a:lstStyle/>
          <a:p>
            <a:pPr marL="0" lvl="0" indent="0">
              <a:buNone/>
            </a:pPr>
            <a:r>
              <a:rPr lang="ru-RU" sz="2800" dirty="0"/>
              <a:t>8 </a:t>
            </a:r>
            <a:r>
              <a:rPr lang="ru-RU" sz="2800" dirty="0" err="1"/>
              <a:t>Після</a:t>
            </a:r>
            <a:r>
              <a:rPr lang="ru-RU" sz="2800" dirty="0"/>
              <a:t> </a:t>
            </a:r>
            <a:r>
              <a:rPr lang="ru-RU" sz="2800" dirty="0" err="1"/>
              <a:t>ведення</a:t>
            </a:r>
            <a:r>
              <a:rPr lang="ru-RU" sz="2800" dirty="0"/>
              <a:t> </a:t>
            </a:r>
            <a:r>
              <a:rPr lang="ru-RU" sz="2800" dirty="0" err="1"/>
              <a:t>міорелаксантів</a:t>
            </a:r>
            <a:r>
              <a:rPr lang="ru-RU" sz="2800" dirty="0"/>
              <a:t> </a:t>
            </a:r>
            <a:r>
              <a:rPr lang="ru-RU" sz="2800" dirty="0" err="1"/>
              <a:t>використайте</a:t>
            </a:r>
            <a:r>
              <a:rPr lang="ru-RU" sz="2800" dirty="0"/>
              <a:t> </a:t>
            </a:r>
            <a:r>
              <a:rPr lang="ru-RU" sz="2800" dirty="0" err="1"/>
              <a:t>прийом</a:t>
            </a:r>
            <a:r>
              <a:rPr lang="ru-RU" sz="2800" dirty="0"/>
              <a:t> </a:t>
            </a:r>
            <a:r>
              <a:rPr lang="ru-RU" sz="2800" dirty="0" err="1"/>
              <a:t>Селліка</a:t>
            </a:r>
            <a:r>
              <a:rPr lang="ru-RU" sz="2800" dirty="0"/>
              <a:t> (</a:t>
            </a:r>
            <a:r>
              <a:rPr lang="ru-RU" sz="2800" dirty="0" err="1"/>
              <a:t>тиск</a:t>
            </a:r>
            <a:r>
              <a:rPr lang="ru-RU" sz="2800" dirty="0"/>
              <a:t> на </a:t>
            </a:r>
            <a:r>
              <a:rPr lang="ru-RU" sz="2800" dirty="0" err="1"/>
              <a:t>перснеподібний</a:t>
            </a:r>
            <a:r>
              <a:rPr lang="ru-RU" sz="2800" dirty="0"/>
              <a:t> хрящ) для </a:t>
            </a:r>
            <a:r>
              <a:rPr lang="ru-RU" sz="2800" dirty="0" err="1"/>
              <a:t>зменшення</a:t>
            </a:r>
            <a:r>
              <a:rPr lang="ru-RU" sz="2800" dirty="0"/>
              <a:t> </a:t>
            </a:r>
            <a:r>
              <a:rPr lang="ru-RU" sz="2800" dirty="0" err="1"/>
              <a:t>можливої</a:t>
            </a:r>
            <a:r>
              <a:rPr lang="ru-RU" sz="2800" dirty="0"/>
              <a:t> </a:t>
            </a:r>
            <a:r>
              <a:rPr lang="ru-RU" sz="2800" dirty="0" err="1"/>
              <a:t>аспірації</a:t>
            </a:r>
            <a:r>
              <a:rPr lang="ru-RU" sz="2800" dirty="0"/>
              <a:t>. </a:t>
            </a:r>
            <a:r>
              <a:rPr lang="ru-RU" sz="2800" dirty="0" err="1"/>
              <a:t>Слід</a:t>
            </a:r>
            <a:r>
              <a:rPr lang="ru-RU" sz="2800" dirty="0"/>
              <a:t> </a:t>
            </a:r>
            <a:r>
              <a:rPr lang="ru-RU" sz="2800" dirty="0" err="1"/>
              <a:t>зазначити</a:t>
            </a:r>
            <a:r>
              <a:rPr lang="ru-RU" sz="2800" dirty="0"/>
              <a:t>, </a:t>
            </a:r>
            <a:r>
              <a:rPr lang="ru-RU" sz="2800" dirty="0" err="1"/>
              <a:t>що</a:t>
            </a:r>
            <a:r>
              <a:rPr lang="ru-RU" sz="2800" dirty="0"/>
              <a:t> </a:t>
            </a:r>
            <a:r>
              <a:rPr lang="ru-RU" sz="2800" dirty="0" err="1"/>
              <a:t>наукові</a:t>
            </a:r>
            <a:r>
              <a:rPr lang="ru-RU" sz="2800" dirty="0"/>
              <a:t> </a:t>
            </a:r>
            <a:r>
              <a:rPr lang="ru-RU" sz="2800" dirty="0" err="1"/>
              <a:t>дослідження</a:t>
            </a:r>
            <a:r>
              <a:rPr lang="ru-RU" sz="2800" dirty="0"/>
              <a:t> </a:t>
            </a:r>
            <a:r>
              <a:rPr lang="ru-RU" sz="2800" dirty="0" err="1"/>
              <a:t>ставлять</a:t>
            </a:r>
            <a:r>
              <a:rPr lang="ru-RU" sz="2800" dirty="0"/>
              <a:t> </a:t>
            </a:r>
            <a:r>
              <a:rPr lang="ru-RU" sz="2800" dirty="0" err="1"/>
              <a:t>під</a:t>
            </a:r>
            <a:r>
              <a:rPr lang="ru-RU" sz="2800" dirty="0"/>
              <a:t> </a:t>
            </a:r>
            <a:r>
              <a:rPr lang="ru-RU" sz="2800" dirty="0" err="1"/>
              <a:t>сумнів</a:t>
            </a:r>
            <a:r>
              <a:rPr lang="ru-RU" sz="2800" dirty="0"/>
              <a:t> </a:t>
            </a:r>
            <a:r>
              <a:rPr lang="ru-RU" sz="2800" dirty="0" err="1"/>
              <a:t>ефективності</a:t>
            </a:r>
            <a:r>
              <a:rPr lang="ru-RU" sz="2800" dirty="0"/>
              <a:t> </a:t>
            </a:r>
            <a:r>
              <a:rPr lang="ru-RU" sz="2800" dirty="0" err="1"/>
              <a:t>використання</a:t>
            </a:r>
            <a:r>
              <a:rPr lang="ru-RU" sz="2800" dirty="0"/>
              <a:t> </a:t>
            </a:r>
            <a:r>
              <a:rPr lang="ru-RU" sz="2800" dirty="0" err="1"/>
              <a:t>цієї</a:t>
            </a:r>
            <a:r>
              <a:rPr lang="ru-RU" sz="2800" dirty="0"/>
              <a:t> </a:t>
            </a:r>
            <a:r>
              <a:rPr lang="ru-RU" sz="2800" dirty="0" err="1"/>
              <a:t>процедури</a:t>
            </a:r>
            <a:r>
              <a:rPr lang="ru-RU" sz="2800" dirty="0"/>
              <a:t>. </a:t>
            </a:r>
            <a:r>
              <a:rPr lang="ru-RU" sz="2800" dirty="0" err="1"/>
              <a:t>Існує</a:t>
            </a:r>
            <a:r>
              <a:rPr lang="ru-RU" sz="2800" dirty="0"/>
              <a:t> </a:t>
            </a:r>
            <a:r>
              <a:rPr lang="ru-RU" sz="2800" dirty="0" err="1"/>
              <a:t>дуже</a:t>
            </a:r>
            <a:r>
              <a:rPr lang="ru-RU" sz="2800" dirty="0"/>
              <a:t> мало </a:t>
            </a:r>
            <a:r>
              <a:rPr lang="ru-RU" sz="2800" dirty="0" err="1"/>
              <a:t>фактів</a:t>
            </a:r>
            <a:r>
              <a:rPr lang="ru-RU" sz="2800" dirty="0"/>
              <a:t>, </a:t>
            </a:r>
            <a:r>
              <a:rPr lang="ru-RU" sz="2800" dirty="0" err="1"/>
              <a:t>що</a:t>
            </a:r>
            <a:r>
              <a:rPr lang="ru-RU" sz="2800" dirty="0"/>
              <a:t> </a:t>
            </a:r>
            <a:r>
              <a:rPr lang="ru-RU" sz="2800" dirty="0" err="1"/>
              <a:t>він</a:t>
            </a:r>
            <a:r>
              <a:rPr lang="ru-RU" sz="2800" dirty="0"/>
              <a:t> </a:t>
            </a:r>
            <a:r>
              <a:rPr lang="ru-RU" sz="2800" dirty="0" err="1"/>
              <a:t>дійсно</a:t>
            </a:r>
            <a:r>
              <a:rPr lang="ru-RU" sz="2800" dirty="0"/>
              <a:t> </a:t>
            </a:r>
            <a:r>
              <a:rPr lang="ru-RU" sz="2800" dirty="0" err="1"/>
              <a:t>попереджує</a:t>
            </a:r>
            <a:r>
              <a:rPr lang="ru-RU" sz="2800" dirty="0"/>
              <a:t> </a:t>
            </a:r>
            <a:r>
              <a:rPr lang="ru-RU" sz="2800" dirty="0" err="1"/>
              <a:t>аспірацію</a:t>
            </a:r>
            <a:r>
              <a:rPr lang="ru-RU" sz="2800" dirty="0"/>
              <a:t> </a:t>
            </a:r>
            <a:r>
              <a:rPr lang="ru-RU" sz="2800" dirty="0" err="1"/>
              <a:t>шлункового</a:t>
            </a:r>
            <a:r>
              <a:rPr lang="ru-RU" sz="2800" dirty="0"/>
              <a:t> </a:t>
            </a:r>
            <a:r>
              <a:rPr lang="ru-RU" sz="2800" dirty="0" err="1"/>
              <a:t>вмісту</a:t>
            </a:r>
            <a:r>
              <a:rPr lang="ru-RU" sz="2800" dirty="0"/>
              <a:t> при </a:t>
            </a:r>
            <a:r>
              <a:rPr lang="ru-RU" sz="2800" dirty="0" err="1"/>
              <a:t>регургітації</a:t>
            </a:r>
            <a:r>
              <a:rPr lang="ru-RU" sz="2800" dirty="0"/>
              <a:t>. </a:t>
            </a:r>
            <a:r>
              <a:rPr lang="ru-RU" sz="2800" dirty="0" err="1"/>
              <a:t>Також</a:t>
            </a:r>
            <a:r>
              <a:rPr lang="ru-RU" sz="2800" dirty="0"/>
              <a:t> </a:t>
            </a:r>
            <a:r>
              <a:rPr lang="ru-RU" sz="2800" dirty="0" err="1"/>
              <a:t>цей</a:t>
            </a:r>
            <a:r>
              <a:rPr lang="ru-RU" sz="2800" dirty="0"/>
              <a:t> маневр </a:t>
            </a:r>
            <a:r>
              <a:rPr lang="ru-RU" sz="2800" dirty="0" err="1"/>
              <a:t>може</a:t>
            </a:r>
            <a:r>
              <a:rPr lang="ru-RU" sz="2800" dirty="0"/>
              <a:t> </a:t>
            </a:r>
            <a:r>
              <a:rPr lang="ru-RU" sz="2800" dirty="0" err="1"/>
              <a:t>обмежити</a:t>
            </a:r>
            <a:r>
              <a:rPr lang="ru-RU" sz="2800" dirty="0"/>
              <a:t> </a:t>
            </a:r>
            <a:r>
              <a:rPr lang="ru-RU" sz="2800" dirty="0" err="1"/>
              <a:t>огляд</a:t>
            </a:r>
            <a:r>
              <a:rPr lang="ru-RU" sz="2800" dirty="0"/>
              <a:t> </a:t>
            </a:r>
            <a:r>
              <a:rPr lang="ru-RU" sz="2800" dirty="0" err="1"/>
              <a:t>голосових</a:t>
            </a:r>
            <a:r>
              <a:rPr lang="ru-RU" sz="2800" dirty="0"/>
              <a:t> </a:t>
            </a:r>
            <a:r>
              <a:rPr lang="ru-RU" sz="2800" dirty="0" err="1"/>
              <a:t>зв'язок</a:t>
            </a:r>
            <a:r>
              <a:rPr lang="ru-RU" sz="2800" dirty="0"/>
              <a:t> та </a:t>
            </a:r>
            <a:r>
              <a:rPr lang="ru-RU" sz="2800" dirty="0" err="1"/>
              <a:t>ускладнити</a:t>
            </a:r>
            <a:r>
              <a:rPr lang="ru-RU" sz="2800" dirty="0"/>
              <a:t> </a:t>
            </a:r>
            <a:r>
              <a:rPr lang="ru-RU" sz="2800" dirty="0" err="1"/>
              <a:t>виконання</a:t>
            </a:r>
            <a:r>
              <a:rPr lang="ru-RU" sz="2800" dirty="0"/>
              <a:t> </a:t>
            </a:r>
            <a:r>
              <a:rPr lang="ru-RU" sz="2800" dirty="0" err="1"/>
              <a:t>інтубації</a:t>
            </a:r>
            <a:r>
              <a:rPr lang="ru-RU" sz="2800" dirty="0"/>
              <a:t>.</a:t>
            </a:r>
            <a:endParaRPr lang="uk-UA" sz="2800" dirty="0"/>
          </a:p>
          <a:p>
            <a:pPr marL="0" lvl="0" indent="0">
              <a:buNone/>
            </a:pPr>
            <a:r>
              <a:rPr lang="ru-RU" sz="2800" dirty="0"/>
              <a:t>9 </a:t>
            </a:r>
            <a:r>
              <a:rPr lang="ru-RU" sz="2800" dirty="0" err="1"/>
              <a:t>Підтвердіть</a:t>
            </a:r>
            <a:r>
              <a:rPr lang="ru-RU" sz="2800" dirty="0"/>
              <a:t> </a:t>
            </a:r>
            <a:r>
              <a:rPr lang="ru-RU" sz="2800" dirty="0" err="1"/>
              <a:t>правильне</a:t>
            </a:r>
            <a:r>
              <a:rPr lang="ru-RU" sz="2800" dirty="0"/>
              <a:t> </a:t>
            </a:r>
            <a:r>
              <a:rPr lang="ru-RU" sz="2800" dirty="0" err="1"/>
              <a:t>розміщення</a:t>
            </a:r>
            <a:r>
              <a:rPr lang="ru-RU" sz="2800" dirty="0"/>
              <a:t> </a:t>
            </a:r>
            <a:r>
              <a:rPr lang="ru-RU" sz="2800" dirty="0" err="1"/>
              <a:t>ендотрахеальної</a:t>
            </a:r>
            <a:r>
              <a:rPr lang="ru-RU" sz="2800" dirty="0"/>
              <a:t> трубки </a:t>
            </a:r>
            <a:r>
              <a:rPr lang="ru-RU" sz="2800" dirty="0" err="1"/>
              <a:t>одразу</a:t>
            </a:r>
            <a:r>
              <a:rPr lang="ru-RU" sz="2800" dirty="0"/>
              <a:t> </a:t>
            </a:r>
            <a:r>
              <a:rPr lang="ru-RU" sz="2800" dirty="0" err="1"/>
              <a:t>після</a:t>
            </a:r>
            <a:r>
              <a:rPr lang="ru-RU" sz="2800" dirty="0"/>
              <a:t> </a:t>
            </a:r>
            <a:r>
              <a:rPr lang="ru-RU" sz="2800" dirty="0" err="1"/>
              <a:t>її</a:t>
            </a:r>
            <a:r>
              <a:rPr lang="ru-RU" sz="2800" dirty="0"/>
              <a:t> </a:t>
            </a:r>
            <a:r>
              <a:rPr lang="ru-RU" sz="2800" dirty="0" err="1"/>
              <a:t>введення</a:t>
            </a:r>
            <a:r>
              <a:rPr lang="ru-RU" sz="2800" dirty="0"/>
              <a:t>. </a:t>
            </a:r>
            <a:r>
              <a:rPr lang="ru-RU" sz="2800" dirty="0" err="1"/>
              <a:t>Постійний</a:t>
            </a:r>
            <a:r>
              <a:rPr lang="ru-RU" sz="2800" dirty="0"/>
              <a:t> </a:t>
            </a:r>
            <a:r>
              <a:rPr lang="ru-RU" sz="2800" dirty="0" err="1"/>
              <a:t>моніторинг</a:t>
            </a:r>
            <a:r>
              <a:rPr lang="ru-RU" sz="2800" dirty="0"/>
              <a:t> за </a:t>
            </a:r>
            <a:r>
              <a:rPr lang="ru-RU" sz="2800" dirty="0" err="1"/>
              <a:t>допомогою</a:t>
            </a:r>
            <a:r>
              <a:rPr lang="ru-RU" sz="2800" dirty="0"/>
              <a:t> </a:t>
            </a:r>
            <a:r>
              <a:rPr lang="ru-RU" sz="2800" dirty="0" err="1"/>
              <a:t>пульсоксиметра</a:t>
            </a:r>
            <a:r>
              <a:rPr lang="ru-RU" sz="2800" dirty="0"/>
              <a:t> та </a:t>
            </a:r>
            <a:r>
              <a:rPr lang="ru-RU" sz="2800" dirty="0" err="1"/>
              <a:t>кардіомонітора</a:t>
            </a:r>
            <a:r>
              <a:rPr lang="ru-RU" sz="2800" dirty="0"/>
              <a:t> </a:t>
            </a:r>
            <a:r>
              <a:rPr lang="ru-RU" sz="2800" dirty="0" err="1"/>
              <a:t>під</a:t>
            </a:r>
            <a:r>
              <a:rPr lang="ru-RU" sz="2800" dirty="0"/>
              <a:t>, до та </a:t>
            </a:r>
            <a:r>
              <a:rPr lang="ru-RU" sz="2800" dirty="0" err="1"/>
              <a:t>після</a:t>
            </a:r>
            <a:r>
              <a:rPr lang="ru-RU" sz="2800" dirty="0"/>
              <a:t> </a:t>
            </a:r>
            <a:r>
              <a:rPr lang="ru-RU" sz="2800" dirty="0" err="1"/>
              <a:t>інтубації</a:t>
            </a:r>
            <a:r>
              <a:rPr lang="ru-RU" sz="2800" dirty="0"/>
              <a:t> є </a:t>
            </a:r>
            <a:r>
              <a:rPr lang="ru-RU" sz="2800" dirty="0" err="1"/>
              <a:t>обов'язковим</a:t>
            </a:r>
            <a:r>
              <a:rPr lang="ru-RU" sz="2800" dirty="0"/>
              <a:t>. </a:t>
            </a:r>
            <a:r>
              <a:rPr lang="ru-RU" sz="2800" dirty="0" err="1"/>
              <a:t>Підтверджуйте</a:t>
            </a:r>
            <a:r>
              <a:rPr lang="ru-RU" sz="2800" dirty="0"/>
              <a:t> </a:t>
            </a:r>
            <a:r>
              <a:rPr lang="ru-RU" sz="2800" dirty="0" err="1"/>
              <a:t>періодично</a:t>
            </a:r>
            <a:r>
              <a:rPr lang="ru-RU" sz="2800" dirty="0"/>
              <a:t> </a:t>
            </a:r>
            <a:r>
              <a:rPr lang="ru-RU" sz="2800" dirty="0" err="1"/>
              <a:t>правильність</a:t>
            </a:r>
            <a:r>
              <a:rPr lang="ru-RU" sz="2800" dirty="0"/>
              <a:t> </a:t>
            </a:r>
            <a:r>
              <a:rPr lang="ru-RU" sz="2800" dirty="0" err="1"/>
              <a:t>розміщення</a:t>
            </a:r>
            <a:r>
              <a:rPr lang="ru-RU" sz="2800" dirty="0"/>
              <a:t> </a:t>
            </a:r>
            <a:r>
              <a:rPr lang="ru-RU" sz="2800" dirty="0" err="1"/>
              <a:t>ендотрахеальної</a:t>
            </a:r>
            <a:r>
              <a:rPr lang="ru-RU" sz="2800" dirty="0"/>
              <a:t> трубки </a:t>
            </a:r>
            <a:r>
              <a:rPr lang="ru-RU" sz="2800" dirty="0" err="1"/>
              <a:t>під</a:t>
            </a:r>
            <a:r>
              <a:rPr lang="ru-RU" sz="2800" dirty="0"/>
              <a:t> час </a:t>
            </a:r>
            <a:r>
              <a:rPr lang="ru-RU" sz="2800" dirty="0" err="1"/>
              <a:t>транспортування</a:t>
            </a:r>
            <a:r>
              <a:rPr lang="ru-RU" sz="2800" dirty="0"/>
              <a:t> та кожного </a:t>
            </a:r>
            <a:r>
              <a:rPr lang="ru-RU" sz="2800" dirty="0" err="1"/>
              <a:t>переміщення</a:t>
            </a:r>
            <a:r>
              <a:rPr lang="ru-RU" sz="2800" dirty="0"/>
              <a:t> </a:t>
            </a:r>
            <a:r>
              <a:rPr lang="ru-RU" sz="2800" dirty="0" err="1"/>
              <a:t>постраждалого</a:t>
            </a:r>
            <a:r>
              <a:rPr lang="ru-RU" sz="2800" dirty="0"/>
              <a:t>.</a:t>
            </a:r>
            <a:endParaRPr lang="uk-UA" sz="2800" dirty="0"/>
          </a:p>
          <a:p>
            <a:pPr marL="0" lvl="0" indent="0">
              <a:buNone/>
            </a:pPr>
            <a:r>
              <a:rPr lang="ru-RU" sz="2800" dirty="0"/>
              <a:t>10 </a:t>
            </a:r>
            <a:r>
              <a:rPr lang="ru-RU" sz="2800" dirty="0" err="1"/>
              <a:t>Використовуйте</a:t>
            </a:r>
            <a:r>
              <a:rPr lang="ru-RU" sz="2800" dirty="0"/>
              <a:t> </a:t>
            </a:r>
            <a:r>
              <a:rPr lang="ru-RU" sz="2800" dirty="0" err="1"/>
              <a:t>повторні</a:t>
            </a:r>
            <a:r>
              <a:rPr lang="ru-RU" sz="2800" dirty="0"/>
              <a:t> </a:t>
            </a:r>
            <a:r>
              <a:rPr lang="ru-RU" sz="2800" dirty="0" err="1"/>
              <a:t>дози</a:t>
            </a:r>
            <a:r>
              <a:rPr lang="ru-RU" sz="2800" dirty="0"/>
              <a:t> </a:t>
            </a:r>
            <a:r>
              <a:rPr lang="ru-RU" sz="2800" dirty="0" err="1"/>
              <a:t>седативних</a:t>
            </a:r>
            <a:r>
              <a:rPr lang="ru-RU" sz="2800" dirty="0"/>
              <a:t> та </a:t>
            </a:r>
            <a:r>
              <a:rPr lang="ru-RU" sz="2800" dirty="0" err="1"/>
              <a:t>міорелаксантів</a:t>
            </a:r>
            <a:r>
              <a:rPr lang="ru-RU" sz="2800" dirty="0"/>
              <a:t> при </a:t>
            </a:r>
            <a:r>
              <a:rPr lang="ru-RU" sz="2800" dirty="0" err="1"/>
              <a:t>необхідності</a:t>
            </a:r>
            <a:r>
              <a:rPr lang="ru-RU" sz="2800" dirty="0"/>
              <a:t>.</a:t>
            </a:r>
            <a:endParaRPr lang="uk-UA" sz="2800" dirty="0"/>
          </a:p>
          <a:p>
            <a:endParaRPr lang="uk-UA" dirty="0"/>
          </a:p>
        </p:txBody>
      </p:sp>
    </p:spTree>
    <p:extLst>
      <p:ext uri="{BB962C8B-B14F-4D97-AF65-F5344CB8AC3E}">
        <p14:creationId xmlns:p14="http://schemas.microsoft.com/office/powerpoint/2010/main" xmlns="" val="54397968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9D1A119-F107-4EF1-ACD6-7336AB207D8D}"/>
              </a:ext>
            </a:extLst>
          </p:cNvPr>
          <p:cNvSpPr>
            <a:spLocks noGrp="1"/>
          </p:cNvSpPr>
          <p:nvPr>
            <p:ph type="title"/>
          </p:nvPr>
        </p:nvSpPr>
        <p:spPr>
          <a:xfrm>
            <a:off x="0" y="0"/>
            <a:ext cx="12083143" cy="1214846"/>
          </a:xfrm>
        </p:spPr>
        <p:txBody>
          <a:bodyPr/>
          <a:lstStyle/>
          <a:p>
            <a:pPr algn="ctr"/>
            <a:r>
              <a:rPr lang="uk-UA" dirty="0"/>
              <a:t>Приклад виконання швидкої послідовної </a:t>
            </a:r>
            <a:r>
              <a:rPr lang="uk-UA" dirty="0" err="1"/>
              <a:t>інтубації</a:t>
            </a:r>
            <a:r>
              <a:rPr lang="uk-UA" dirty="0"/>
              <a:t/>
            </a:r>
            <a:br>
              <a:rPr lang="uk-UA" dirty="0"/>
            </a:br>
            <a:endParaRPr lang="uk-UA" dirty="0"/>
          </a:p>
        </p:txBody>
      </p:sp>
      <p:sp>
        <p:nvSpPr>
          <p:cNvPr id="3" name="Объект 2">
            <a:extLst>
              <a:ext uri="{FF2B5EF4-FFF2-40B4-BE49-F238E27FC236}">
                <a16:creationId xmlns:a16="http://schemas.microsoft.com/office/drawing/2014/main" xmlns="" id="{5AAC2344-1398-4078-9037-279DCC827273}"/>
              </a:ext>
            </a:extLst>
          </p:cNvPr>
          <p:cNvSpPr>
            <a:spLocks noGrp="1"/>
          </p:cNvSpPr>
          <p:nvPr>
            <p:ph idx="1"/>
          </p:nvPr>
        </p:nvSpPr>
        <p:spPr>
          <a:xfrm>
            <a:off x="108858" y="1214847"/>
            <a:ext cx="12083142" cy="5525588"/>
          </a:xfrm>
        </p:spPr>
        <p:txBody>
          <a:bodyPr>
            <a:normAutofit fontScale="92500" lnSpcReduction="20000"/>
          </a:bodyPr>
          <a:lstStyle/>
          <a:p>
            <a:pPr lvl="0"/>
            <a:r>
              <a:rPr lang="en-US" dirty="0" err="1"/>
              <a:t>Приготувати</a:t>
            </a:r>
            <a:r>
              <a:rPr lang="en-US" dirty="0"/>
              <a:t> </a:t>
            </a:r>
            <a:r>
              <a:rPr lang="en-US" dirty="0" err="1"/>
              <a:t>все</a:t>
            </a:r>
            <a:r>
              <a:rPr lang="en-US" dirty="0"/>
              <a:t> </a:t>
            </a:r>
            <a:r>
              <a:rPr lang="en-US" dirty="0" err="1"/>
              <a:t>необхідне</a:t>
            </a:r>
            <a:r>
              <a:rPr lang="en-US" dirty="0"/>
              <a:t> </a:t>
            </a:r>
            <a:r>
              <a:rPr lang="en-US" dirty="0" err="1"/>
              <a:t>обладнання</a:t>
            </a:r>
            <a:r>
              <a:rPr lang="en-US" dirty="0"/>
              <a:t>.</a:t>
            </a:r>
            <a:endParaRPr lang="uk-UA" dirty="0"/>
          </a:p>
          <a:p>
            <a:pPr lvl="0"/>
            <a:r>
              <a:rPr lang="ru-RU" dirty="0" err="1"/>
              <a:t>Підключено</a:t>
            </a:r>
            <a:r>
              <a:rPr lang="ru-RU" dirty="0"/>
              <a:t> два </a:t>
            </a:r>
            <a:r>
              <a:rPr lang="ru-RU" dirty="0" err="1"/>
              <a:t>периферичних</a:t>
            </a:r>
            <a:r>
              <a:rPr lang="ru-RU" dirty="0"/>
              <a:t> в/в </a:t>
            </a:r>
            <a:r>
              <a:rPr lang="ru-RU" dirty="0" err="1"/>
              <a:t>доступи</a:t>
            </a:r>
            <a:r>
              <a:rPr lang="ru-RU" dirty="0"/>
              <a:t>, </a:t>
            </a:r>
            <a:r>
              <a:rPr lang="ru-RU" dirty="0" err="1"/>
              <a:t>які</a:t>
            </a:r>
            <a:r>
              <a:rPr lang="ru-RU" dirty="0"/>
              <a:t> </a:t>
            </a:r>
            <a:r>
              <a:rPr lang="ru-RU" dirty="0" err="1"/>
              <a:t>діють</a:t>
            </a:r>
            <a:r>
              <a:rPr lang="ru-RU" dirty="0"/>
              <a:t>.</a:t>
            </a:r>
            <a:endParaRPr lang="uk-UA" dirty="0"/>
          </a:p>
          <a:p>
            <a:pPr lvl="0"/>
            <a:r>
              <a:rPr lang="ru-RU" dirty="0"/>
              <a:t>Проведена </a:t>
            </a:r>
            <a:r>
              <a:rPr lang="ru-RU" dirty="0" err="1"/>
              <a:t>преоксигенація</a:t>
            </a:r>
            <a:r>
              <a:rPr lang="ru-RU" dirty="0"/>
              <a:t> </a:t>
            </a:r>
            <a:r>
              <a:rPr lang="ru-RU" dirty="0" err="1"/>
              <a:t>постраждалого</a:t>
            </a:r>
            <a:r>
              <a:rPr lang="ru-RU" dirty="0"/>
              <a:t> з 100 % киснем </a:t>
            </a:r>
            <a:r>
              <a:rPr lang="ru-RU" dirty="0" err="1"/>
              <a:t>протягом</a:t>
            </a:r>
            <a:r>
              <a:rPr lang="ru-RU" dirty="0"/>
              <a:t> 3-4 </a:t>
            </a:r>
            <a:r>
              <a:rPr lang="ru-RU" dirty="0" err="1"/>
              <a:t>хв</a:t>
            </a:r>
            <a:endParaRPr lang="uk-UA" dirty="0"/>
          </a:p>
          <a:p>
            <a:pPr lvl="0"/>
            <a:r>
              <a:rPr lang="en-US" dirty="0" err="1"/>
              <a:t>Приєднано</a:t>
            </a:r>
            <a:r>
              <a:rPr lang="en-US" dirty="0"/>
              <a:t> </a:t>
            </a:r>
            <a:r>
              <a:rPr lang="en-US" dirty="0" err="1"/>
              <a:t>пульсоксиметр</a:t>
            </a:r>
            <a:r>
              <a:rPr lang="en-US" dirty="0"/>
              <a:t> </a:t>
            </a:r>
            <a:r>
              <a:rPr lang="en-US" dirty="0" err="1"/>
              <a:t>та</a:t>
            </a:r>
            <a:r>
              <a:rPr lang="en-US" dirty="0"/>
              <a:t> </a:t>
            </a:r>
            <a:r>
              <a:rPr lang="en-US" dirty="0" err="1"/>
              <a:t>кардіомонітор</a:t>
            </a:r>
            <a:r>
              <a:rPr lang="en-US" dirty="0"/>
              <a:t>.</a:t>
            </a:r>
            <a:endParaRPr lang="uk-UA" dirty="0"/>
          </a:p>
          <a:p>
            <a:pPr lvl="0"/>
            <a:r>
              <a:rPr lang="en-US" dirty="0" err="1"/>
              <a:t>Дати</a:t>
            </a:r>
            <a:r>
              <a:rPr lang="en-US" dirty="0"/>
              <a:t> </a:t>
            </a:r>
            <a:r>
              <a:rPr lang="en-US" dirty="0" err="1"/>
              <a:t>седативний</a:t>
            </a:r>
            <a:r>
              <a:rPr lang="en-US" dirty="0"/>
              <a:t>.</a:t>
            </a:r>
            <a:endParaRPr lang="uk-UA" dirty="0"/>
          </a:p>
          <a:p>
            <a:pPr lvl="0"/>
            <a:r>
              <a:rPr lang="ru-RU" dirty="0" err="1"/>
              <a:t>Дати</a:t>
            </a:r>
            <a:r>
              <a:rPr lang="ru-RU" dirty="0"/>
              <a:t> </a:t>
            </a:r>
            <a:r>
              <a:rPr lang="ru-RU" dirty="0" err="1"/>
              <a:t>знеболюючий</a:t>
            </a:r>
            <a:r>
              <a:rPr lang="ru-RU" dirty="0"/>
              <a:t>, </a:t>
            </a:r>
            <a:r>
              <a:rPr lang="ru-RU" dirty="0" err="1"/>
              <a:t>наприклад</a:t>
            </a:r>
            <a:r>
              <a:rPr lang="ru-RU" dirty="0"/>
              <a:t> </a:t>
            </a:r>
            <a:r>
              <a:rPr lang="ru-RU" dirty="0" err="1"/>
              <a:t>фентаніл</a:t>
            </a:r>
            <a:r>
              <a:rPr lang="ru-RU" dirty="0"/>
              <a:t> 3 - 5мкг/кг.</a:t>
            </a:r>
            <a:endParaRPr lang="uk-UA" dirty="0"/>
          </a:p>
          <a:p>
            <a:pPr lvl="0"/>
            <a:r>
              <a:rPr lang="ru-RU" dirty="0"/>
              <a:t>Ввести в/в </a:t>
            </a:r>
            <a:r>
              <a:rPr lang="ru-RU" dirty="0" err="1"/>
              <a:t>міорелаксанти</a:t>
            </a:r>
            <a:r>
              <a:rPr lang="ru-RU" dirty="0"/>
              <a:t> </a:t>
            </a:r>
            <a:r>
              <a:rPr lang="ru-RU" dirty="0" err="1"/>
              <a:t>короткої</a:t>
            </a:r>
            <a:r>
              <a:rPr lang="ru-RU" dirty="0"/>
              <a:t> </a:t>
            </a:r>
            <a:r>
              <a:rPr lang="ru-RU" dirty="0" err="1"/>
              <a:t>дії</a:t>
            </a:r>
            <a:r>
              <a:rPr lang="ru-RU" dirty="0"/>
              <a:t>, </a:t>
            </a:r>
            <a:r>
              <a:rPr lang="ru-RU" dirty="0" err="1"/>
              <a:t>наприклад</a:t>
            </a:r>
            <a:r>
              <a:rPr lang="ru-RU" dirty="0"/>
              <a:t> </a:t>
            </a:r>
            <a:r>
              <a:rPr lang="ru-RU" dirty="0" err="1"/>
              <a:t>сукцинілхолін</a:t>
            </a:r>
            <a:r>
              <a:rPr lang="ru-RU" dirty="0"/>
              <a:t>. </a:t>
            </a:r>
            <a:r>
              <a:rPr lang="ru-RU" dirty="0" err="1"/>
              <a:t>Дія</a:t>
            </a:r>
            <a:r>
              <a:rPr lang="ru-RU" dirty="0"/>
              <a:t> повинна бути </a:t>
            </a:r>
            <a:r>
              <a:rPr lang="ru-RU" dirty="0" err="1"/>
              <a:t>розрахована</a:t>
            </a:r>
            <a:r>
              <a:rPr lang="ru-RU" dirty="0"/>
              <a:t> на 30 сек.</a:t>
            </a:r>
            <a:endParaRPr lang="uk-UA" dirty="0"/>
          </a:p>
          <a:p>
            <a:pPr lvl="0"/>
            <a:r>
              <a:rPr lang="ru-RU" dirty="0" err="1"/>
              <a:t>Введіть</a:t>
            </a:r>
            <a:r>
              <a:rPr lang="ru-RU" dirty="0"/>
              <a:t> </a:t>
            </a:r>
            <a:r>
              <a:rPr lang="ru-RU" dirty="0" err="1"/>
              <a:t>ендотрахеальну</a:t>
            </a:r>
            <a:r>
              <a:rPr lang="ru-RU" dirty="0"/>
              <a:t> трубку. </a:t>
            </a:r>
            <a:r>
              <a:rPr lang="ru-RU" dirty="0" err="1"/>
              <a:t>Якщо</a:t>
            </a:r>
            <a:r>
              <a:rPr lang="ru-RU" dirty="0"/>
              <a:t> </a:t>
            </a:r>
            <a:r>
              <a:rPr lang="ru-RU" dirty="0" err="1"/>
              <a:t>перші</a:t>
            </a:r>
            <a:r>
              <a:rPr lang="ru-RU" dirty="0"/>
              <a:t> </a:t>
            </a:r>
            <a:r>
              <a:rPr lang="ru-RU" dirty="0" err="1"/>
              <a:t>спроби</a:t>
            </a:r>
            <a:r>
              <a:rPr lang="ru-RU" dirty="0"/>
              <a:t> не </a:t>
            </a:r>
            <a:r>
              <a:rPr lang="ru-RU" dirty="0" err="1"/>
              <a:t>успішні</a:t>
            </a:r>
            <a:r>
              <a:rPr lang="ru-RU" dirty="0"/>
              <a:t> </a:t>
            </a:r>
            <a:r>
              <a:rPr lang="ru-RU" dirty="0" err="1"/>
              <a:t>повторіть</a:t>
            </a:r>
            <a:r>
              <a:rPr lang="ru-RU" dirty="0"/>
              <a:t> </a:t>
            </a:r>
            <a:r>
              <a:rPr lang="ru-RU" dirty="0" err="1"/>
              <a:t>після</a:t>
            </a:r>
            <a:r>
              <a:rPr lang="ru-RU" dirty="0"/>
              <a:t> </a:t>
            </a:r>
            <a:r>
              <a:rPr lang="ru-RU" dirty="0" err="1"/>
              <a:t>преоксигенації</a:t>
            </a:r>
            <a:r>
              <a:rPr lang="ru-RU" dirty="0"/>
              <a:t>.</a:t>
            </a:r>
            <a:endParaRPr lang="uk-UA" dirty="0"/>
          </a:p>
          <a:p>
            <a:pPr lvl="0"/>
            <a:r>
              <a:rPr lang="en-US" dirty="0" err="1"/>
              <a:t>Підтвердіть</a:t>
            </a:r>
            <a:r>
              <a:rPr lang="en-US" dirty="0"/>
              <a:t> </a:t>
            </a:r>
            <a:r>
              <a:rPr lang="en-US" dirty="0" err="1"/>
              <a:t>правильне</a:t>
            </a:r>
            <a:r>
              <a:rPr lang="en-US" dirty="0"/>
              <a:t> </a:t>
            </a:r>
            <a:r>
              <a:rPr lang="en-US" dirty="0" err="1"/>
              <a:t>розміщення</a:t>
            </a:r>
            <a:r>
              <a:rPr lang="en-US" dirty="0"/>
              <a:t> </a:t>
            </a:r>
            <a:r>
              <a:rPr lang="en-US" dirty="0" err="1"/>
              <a:t>трубки</a:t>
            </a:r>
            <a:r>
              <a:rPr lang="en-US" dirty="0"/>
              <a:t>.</a:t>
            </a:r>
            <a:endParaRPr lang="uk-UA" dirty="0"/>
          </a:p>
          <a:p>
            <a:pPr lvl="0"/>
            <a:r>
              <a:rPr lang="en-US" dirty="0" err="1"/>
              <a:t>Якщо</a:t>
            </a:r>
            <a:r>
              <a:rPr lang="en-US" dirty="0"/>
              <a:t> </a:t>
            </a:r>
            <a:r>
              <a:rPr lang="en-US" dirty="0" err="1"/>
              <a:t>спроба</a:t>
            </a:r>
            <a:r>
              <a:rPr lang="en-US" dirty="0"/>
              <a:t> </a:t>
            </a:r>
            <a:r>
              <a:rPr lang="en-US" dirty="0" err="1"/>
              <a:t>інтубації</a:t>
            </a:r>
            <a:r>
              <a:rPr lang="en-US" dirty="0"/>
              <a:t> </a:t>
            </a:r>
            <a:r>
              <a:rPr lang="en-US" dirty="0" err="1"/>
              <a:t>не</a:t>
            </a:r>
            <a:r>
              <a:rPr lang="en-US" dirty="0"/>
              <a:t> </a:t>
            </a:r>
            <a:r>
              <a:rPr lang="en-US" dirty="0" err="1"/>
              <a:t>успішна</a:t>
            </a:r>
            <a:r>
              <a:rPr lang="en-US" dirty="0"/>
              <a:t>, </a:t>
            </a:r>
            <a:r>
              <a:rPr lang="en-US" dirty="0" err="1"/>
              <a:t>розгляньте</a:t>
            </a:r>
            <a:r>
              <a:rPr lang="en-US" dirty="0"/>
              <a:t> </a:t>
            </a:r>
            <a:r>
              <a:rPr lang="en-US" dirty="0" err="1"/>
              <a:t>виконання</a:t>
            </a:r>
            <a:r>
              <a:rPr lang="en-US" dirty="0"/>
              <a:t> </a:t>
            </a:r>
            <a:r>
              <a:rPr lang="en-US" dirty="0" err="1"/>
              <a:t>хірургічного</a:t>
            </a:r>
            <a:r>
              <a:rPr lang="en-US" dirty="0"/>
              <a:t> </a:t>
            </a:r>
            <a:r>
              <a:rPr lang="en-US" dirty="0" err="1"/>
              <a:t>відновлення</a:t>
            </a:r>
            <a:r>
              <a:rPr lang="en-US" dirty="0"/>
              <a:t> </a:t>
            </a:r>
            <a:r>
              <a:rPr lang="en-US" dirty="0" err="1"/>
              <a:t>прохідності</a:t>
            </a:r>
            <a:r>
              <a:rPr lang="en-US" dirty="0"/>
              <a:t> </a:t>
            </a:r>
            <a:r>
              <a:rPr lang="en-US" dirty="0" err="1"/>
              <a:t>дихальних</a:t>
            </a:r>
            <a:r>
              <a:rPr lang="en-US" dirty="0"/>
              <a:t> </a:t>
            </a:r>
            <a:r>
              <a:rPr lang="en-US" dirty="0" err="1"/>
              <a:t>шляхів</a:t>
            </a:r>
            <a:r>
              <a:rPr lang="en-US" dirty="0"/>
              <a:t>.</a:t>
            </a:r>
            <a:endParaRPr lang="uk-UA" dirty="0"/>
          </a:p>
          <a:p>
            <a:pPr lvl="0"/>
            <a:r>
              <a:rPr lang="en-US" dirty="0" err="1"/>
              <a:t>Використовуйте</a:t>
            </a:r>
            <a:r>
              <a:rPr lang="en-US" dirty="0"/>
              <a:t> </a:t>
            </a:r>
            <a:r>
              <a:rPr lang="en-US" dirty="0" err="1"/>
              <a:t>міорелаксанти</a:t>
            </a:r>
            <a:r>
              <a:rPr lang="en-US" dirty="0"/>
              <a:t> </a:t>
            </a:r>
            <a:r>
              <a:rPr lang="en-US" dirty="0" err="1"/>
              <a:t>тривалої</a:t>
            </a:r>
            <a:r>
              <a:rPr lang="en-US" dirty="0"/>
              <a:t> </a:t>
            </a:r>
            <a:r>
              <a:rPr lang="en-US" dirty="0" err="1"/>
              <a:t>дії</a:t>
            </a:r>
            <a:r>
              <a:rPr lang="en-US" dirty="0"/>
              <a:t> </a:t>
            </a:r>
            <a:r>
              <a:rPr lang="en-US" dirty="0" err="1"/>
              <a:t>такі</a:t>
            </a:r>
            <a:r>
              <a:rPr lang="en-US" dirty="0"/>
              <a:t> </a:t>
            </a:r>
            <a:r>
              <a:rPr lang="en-US" dirty="0" err="1"/>
              <a:t>як</a:t>
            </a:r>
            <a:r>
              <a:rPr lang="en-US" dirty="0"/>
              <a:t> </a:t>
            </a:r>
            <a:r>
              <a:rPr lang="en-US" dirty="0" err="1"/>
              <a:t>векуроніум</a:t>
            </a:r>
            <a:r>
              <a:rPr lang="en-US" dirty="0"/>
              <a:t>, </a:t>
            </a:r>
            <a:r>
              <a:rPr lang="en-US" dirty="0" err="1"/>
              <a:t>для</a:t>
            </a:r>
            <a:r>
              <a:rPr lang="en-US" dirty="0"/>
              <a:t> </a:t>
            </a:r>
            <a:r>
              <a:rPr lang="en-US" dirty="0" err="1"/>
              <a:t>продовження</a:t>
            </a:r>
            <a:r>
              <a:rPr lang="en-US" dirty="0"/>
              <a:t> </a:t>
            </a:r>
            <a:r>
              <a:rPr lang="en-US" dirty="0" err="1"/>
              <a:t>міорелаксації</a:t>
            </a:r>
            <a:r>
              <a:rPr lang="en-US" dirty="0"/>
              <a:t>: </a:t>
            </a:r>
            <a:r>
              <a:rPr lang="en-US" dirty="0" err="1"/>
              <a:t>початкова</a:t>
            </a:r>
            <a:r>
              <a:rPr lang="en-US" dirty="0"/>
              <a:t> </a:t>
            </a:r>
            <a:r>
              <a:rPr lang="en-US" dirty="0" err="1"/>
              <a:t>доза</a:t>
            </a:r>
            <a:r>
              <a:rPr lang="en-US" dirty="0"/>
              <a:t> - 0,1 </a:t>
            </a:r>
            <a:r>
              <a:rPr lang="en-US" dirty="0" err="1"/>
              <a:t>мг</a:t>
            </a:r>
            <a:r>
              <a:rPr lang="en-US" dirty="0"/>
              <a:t>/</a:t>
            </a:r>
            <a:r>
              <a:rPr lang="en-US" dirty="0" err="1"/>
              <a:t>кг</a:t>
            </a:r>
            <a:r>
              <a:rPr lang="en-US" dirty="0"/>
              <a:t> в/в </a:t>
            </a:r>
            <a:r>
              <a:rPr lang="en-US" dirty="0" err="1"/>
              <a:t>болюсно</a:t>
            </a:r>
            <a:r>
              <a:rPr lang="en-US" dirty="0"/>
              <a:t>, </a:t>
            </a:r>
            <a:r>
              <a:rPr lang="en-US" dirty="0" err="1"/>
              <a:t>підтримуюча</a:t>
            </a:r>
            <a:r>
              <a:rPr lang="en-US" dirty="0"/>
              <a:t> </a:t>
            </a:r>
            <a:r>
              <a:rPr lang="en-US" dirty="0" err="1"/>
              <a:t>доза</a:t>
            </a:r>
            <a:r>
              <a:rPr lang="en-US" dirty="0"/>
              <a:t> - 0,01 </a:t>
            </a:r>
            <a:r>
              <a:rPr lang="en-US" dirty="0" err="1"/>
              <a:t>мг</a:t>
            </a:r>
            <a:r>
              <a:rPr lang="en-US" dirty="0"/>
              <a:t>/</a:t>
            </a:r>
            <a:r>
              <a:rPr lang="en-US" dirty="0" err="1"/>
              <a:t>кг</a:t>
            </a:r>
            <a:r>
              <a:rPr lang="en-US" dirty="0"/>
              <a:t> </a:t>
            </a:r>
            <a:r>
              <a:rPr lang="en-US" dirty="0" err="1"/>
              <a:t>кожні</a:t>
            </a:r>
            <a:r>
              <a:rPr lang="en-US" dirty="0"/>
              <a:t> 30-45 </a:t>
            </a:r>
            <a:r>
              <a:rPr lang="en-US" dirty="0" err="1"/>
              <a:t>хв</a:t>
            </a:r>
            <a:r>
              <a:rPr lang="en-US" dirty="0"/>
              <a:t>..</a:t>
            </a:r>
            <a:endParaRPr lang="uk-UA" dirty="0"/>
          </a:p>
          <a:p>
            <a:r>
              <a:rPr lang="ru-RU" dirty="0" err="1"/>
              <a:t>Повторіть</a:t>
            </a:r>
            <a:r>
              <a:rPr lang="ru-RU" dirty="0"/>
              <a:t> </a:t>
            </a:r>
            <a:r>
              <a:rPr lang="ru-RU" dirty="0" err="1"/>
              <a:t>дози</a:t>
            </a:r>
            <a:r>
              <a:rPr lang="ru-RU" dirty="0"/>
              <a:t> </a:t>
            </a:r>
            <a:r>
              <a:rPr lang="ru-RU" dirty="0" err="1"/>
              <a:t>седативних</a:t>
            </a:r>
            <a:r>
              <a:rPr lang="ru-RU" dirty="0"/>
              <a:t> при </a:t>
            </a:r>
            <a:r>
              <a:rPr lang="ru-RU" dirty="0" err="1"/>
              <a:t>необхідності</a:t>
            </a:r>
            <a:endParaRPr lang="uk-UA" dirty="0"/>
          </a:p>
        </p:txBody>
      </p:sp>
    </p:spTree>
    <p:extLst>
      <p:ext uri="{BB962C8B-B14F-4D97-AF65-F5344CB8AC3E}">
        <p14:creationId xmlns:p14="http://schemas.microsoft.com/office/powerpoint/2010/main" xmlns="" val="190198002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687BE710-A5D7-49D9-BBAC-2712BDB827C1}"/>
              </a:ext>
            </a:extLst>
          </p:cNvPr>
          <p:cNvSpPr>
            <a:spLocks noGrp="1"/>
          </p:cNvSpPr>
          <p:nvPr>
            <p:ph type="body" idx="1"/>
          </p:nvPr>
        </p:nvSpPr>
        <p:spPr>
          <a:xfrm>
            <a:off x="352697" y="0"/>
            <a:ext cx="5146954" cy="2481262"/>
          </a:xfrm>
        </p:spPr>
        <p:txBody>
          <a:bodyPr/>
          <a:lstStyle/>
          <a:p>
            <a:r>
              <a:rPr lang="uk-UA" dirty="0">
                <a:solidFill>
                  <a:schemeClr val="tx1"/>
                </a:solidFill>
              </a:rPr>
              <a:t>ВІДНОСНІ ПРОТИПОКАЗАННЯ ДО ФАРМАКОЛОГІЧНОЇ ПІДТРИМКИ:</a:t>
            </a:r>
          </a:p>
          <a:p>
            <a:endParaRPr lang="uk-UA" dirty="0"/>
          </a:p>
        </p:txBody>
      </p:sp>
      <p:sp>
        <p:nvSpPr>
          <p:cNvPr id="4" name="Объект 3">
            <a:extLst>
              <a:ext uri="{FF2B5EF4-FFF2-40B4-BE49-F238E27FC236}">
                <a16:creationId xmlns:a16="http://schemas.microsoft.com/office/drawing/2014/main" xmlns="" id="{5F6C1CF7-86A7-4874-8FA5-34FA81E20099}"/>
              </a:ext>
            </a:extLst>
          </p:cNvPr>
          <p:cNvSpPr>
            <a:spLocks noGrp="1"/>
          </p:cNvSpPr>
          <p:nvPr>
            <p:ph sz="half" idx="2"/>
          </p:nvPr>
        </p:nvSpPr>
        <p:spPr>
          <a:xfrm>
            <a:off x="235132" y="2116183"/>
            <a:ext cx="5264520" cy="4598125"/>
          </a:xfrm>
        </p:spPr>
        <p:txBody>
          <a:bodyPr/>
          <a:lstStyle/>
          <a:p>
            <a:pPr lvl="0"/>
            <a:r>
              <a:rPr lang="ru-RU" sz="2000" dirty="0" err="1"/>
              <a:t>Відкрита</a:t>
            </a:r>
            <a:r>
              <a:rPr lang="ru-RU" sz="2000" dirty="0"/>
              <a:t> травма </a:t>
            </a:r>
            <a:r>
              <a:rPr lang="ru-RU" sz="2000" dirty="0" err="1"/>
              <a:t>обличчя</a:t>
            </a:r>
            <a:r>
              <a:rPr lang="ru-RU" sz="2000" dirty="0"/>
              <a:t> яка </a:t>
            </a:r>
            <a:r>
              <a:rPr lang="ru-RU" sz="2000" dirty="0" err="1"/>
              <a:t>викликає</a:t>
            </a:r>
            <a:r>
              <a:rPr lang="ru-RU" sz="2000" dirty="0"/>
              <a:t> </a:t>
            </a:r>
            <a:r>
              <a:rPr lang="ru-RU" sz="2000" dirty="0" err="1"/>
              <a:t>високий</a:t>
            </a:r>
            <a:r>
              <a:rPr lang="ru-RU" sz="2000" dirty="0"/>
              <a:t> </a:t>
            </a:r>
            <a:r>
              <a:rPr lang="ru-RU" sz="2000" dirty="0" err="1"/>
              <a:t>ризик</a:t>
            </a:r>
            <a:r>
              <a:rPr lang="ru-RU" sz="2000" dirty="0"/>
              <a:t> </a:t>
            </a:r>
            <a:r>
              <a:rPr lang="ru-RU" sz="2000" dirty="0" err="1"/>
              <a:t>неуспішної</a:t>
            </a:r>
            <a:r>
              <a:rPr lang="ru-RU" sz="2000" dirty="0"/>
              <a:t> </a:t>
            </a:r>
            <a:r>
              <a:rPr lang="ru-RU" sz="2000" dirty="0" err="1"/>
              <a:t>інтубації</a:t>
            </a:r>
            <a:r>
              <a:rPr lang="ru-RU" sz="2000" dirty="0"/>
              <a:t>.</a:t>
            </a:r>
            <a:endParaRPr lang="uk-UA" sz="2000" dirty="0"/>
          </a:p>
          <a:p>
            <a:pPr lvl="0"/>
            <a:r>
              <a:rPr lang="ru-RU" sz="2000" dirty="0" err="1"/>
              <a:t>Деформація</a:t>
            </a:r>
            <a:r>
              <a:rPr lang="ru-RU" sz="2000" dirty="0"/>
              <a:t> </a:t>
            </a:r>
            <a:r>
              <a:rPr lang="ru-RU" sz="2000" dirty="0" err="1"/>
              <a:t>шиї</a:t>
            </a:r>
            <a:r>
              <a:rPr lang="ru-RU" sz="2000" dirty="0"/>
              <a:t> </a:t>
            </a:r>
            <a:r>
              <a:rPr lang="ru-RU" sz="2000" dirty="0" err="1"/>
              <a:t>або</a:t>
            </a:r>
            <a:r>
              <a:rPr lang="ru-RU" sz="2000" dirty="0"/>
              <a:t> набряк, </a:t>
            </a:r>
            <a:r>
              <a:rPr lang="ru-RU" sz="2000" dirty="0" err="1"/>
              <a:t>що</a:t>
            </a:r>
            <a:r>
              <a:rPr lang="ru-RU" sz="2000" dirty="0"/>
              <a:t> </a:t>
            </a:r>
            <a:r>
              <a:rPr lang="ru-RU" sz="2000" dirty="0" err="1"/>
              <a:t>можуть</a:t>
            </a:r>
            <a:r>
              <a:rPr lang="ru-RU" sz="2000" dirty="0"/>
              <a:t> </a:t>
            </a:r>
            <a:r>
              <a:rPr lang="ru-RU" sz="2000" dirty="0" err="1"/>
              <a:t>змінити</a:t>
            </a:r>
            <a:r>
              <a:rPr lang="ru-RU" sz="2000" dirty="0"/>
              <a:t> </a:t>
            </a:r>
            <a:r>
              <a:rPr lang="ru-RU" sz="2000" dirty="0" err="1"/>
              <a:t>нормальну</a:t>
            </a:r>
            <a:r>
              <a:rPr lang="ru-RU" sz="2000" dirty="0"/>
              <a:t> </a:t>
            </a:r>
            <a:r>
              <a:rPr lang="ru-RU" sz="2000" dirty="0" err="1"/>
              <a:t>анатомію</a:t>
            </a:r>
            <a:r>
              <a:rPr lang="ru-RU" sz="2000" dirty="0"/>
              <a:t> </a:t>
            </a:r>
            <a:r>
              <a:rPr lang="ru-RU" sz="2000" dirty="0" err="1"/>
              <a:t>верхніх</a:t>
            </a:r>
            <a:r>
              <a:rPr lang="ru-RU" sz="2000" dirty="0"/>
              <a:t> </a:t>
            </a:r>
            <a:r>
              <a:rPr lang="ru-RU" sz="2000" dirty="0" err="1"/>
              <a:t>дихальних</a:t>
            </a:r>
            <a:r>
              <a:rPr lang="ru-RU" sz="2000" dirty="0"/>
              <a:t> </a:t>
            </a:r>
            <a:r>
              <a:rPr lang="ru-RU" sz="2000" dirty="0" err="1"/>
              <a:t>шляхів</a:t>
            </a:r>
            <a:r>
              <a:rPr lang="ru-RU" sz="2000" dirty="0"/>
              <a:t>.</a:t>
            </a:r>
            <a:endParaRPr lang="uk-UA" sz="2000" dirty="0"/>
          </a:p>
          <a:p>
            <a:pPr lvl="0"/>
            <a:r>
              <a:rPr lang="ru-RU" sz="2000" dirty="0" err="1"/>
              <a:t>Відома</a:t>
            </a:r>
            <a:r>
              <a:rPr lang="ru-RU" sz="2000" dirty="0"/>
              <a:t> </a:t>
            </a:r>
            <a:r>
              <a:rPr lang="ru-RU" sz="2000" dirty="0" err="1"/>
              <a:t>алергія</a:t>
            </a:r>
            <a:r>
              <a:rPr lang="ru-RU" sz="2000" dirty="0"/>
              <a:t> на </a:t>
            </a:r>
            <a:r>
              <a:rPr lang="ru-RU" sz="2000" dirty="0" err="1"/>
              <a:t>фармакологічні</a:t>
            </a:r>
            <a:r>
              <a:rPr lang="ru-RU" sz="2000" dirty="0"/>
              <a:t> </a:t>
            </a:r>
            <a:r>
              <a:rPr lang="ru-RU" sz="2000" dirty="0" err="1"/>
              <a:t>препарати</a:t>
            </a:r>
            <a:r>
              <a:rPr lang="ru-RU" sz="2000" dirty="0"/>
              <a:t>, </a:t>
            </a:r>
            <a:r>
              <a:rPr lang="ru-RU" sz="2000" dirty="0" err="1"/>
              <a:t>що</a:t>
            </a:r>
            <a:r>
              <a:rPr lang="ru-RU" sz="2000" dirty="0"/>
              <a:t> </a:t>
            </a:r>
            <a:r>
              <a:rPr lang="ru-RU" sz="2000" dirty="0" err="1"/>
              <a:t>мають</a:t>
            </a:r>
            <a:r>
              <a:rPr lang="ru-RU" sz="2000" dirty="0"/>
              <a:t> </a:t>
            </a:r>
            <a:r>
              <a:rPr lang="ru-RU" sz="2000" dirty="0" err="1"/>
              <a:t>вводитись</a:t>
            </a:r>
            <a:r>
              <a:rPr lang="ru-RU" sz="2000" dirty="0"/>
              <a:t>.</a:t>
            </a:r>
            <a:endParaRPr lang="uk-UA" sz="2000" dirty="0"/>
          </a:p>
          <a:p>
            <a:pPr lvl="0"/>
            <a:r>
              <a:rPr lang="ru-RU" sz="2000" dirty="0" err="1"/>
              <a:t>Медичні</a:t>
            </a:r>
            <a:r>
              <a:rPr lang="ru-RU" sz="2000" dirty="0"/>
              <a:t> </a:t>
            </a:r>
            <a:r>
              <a:rPr lang="ru-RU" sz="2000" dirty="0" err="1"/>
              <a:t>проблеми</a:t>
            </a:r>
            <a:r>
              <a:rPr lang="ru-RU" sz="2000" dirty="0"/>
              <a:t>, </a:t>
            </a:r>
            <a:r>
              <a:rPr lang="ru-RU" sz="2000" dirty="0" err="1"/>
              <a:t>що</a:t>
            </a:r>
            <a:r>
              <a:rPr lang="ru-RU" sz="2000" dirty="0"/>
              <a:t> </a:t>
            </a:r>
            <a:r>
              <a:rPr lang="ru-RU" sz="2000" dirty="0" err="1"/>
              <a:t>можуть</a:t>
            </a:r>
            <a:r>
              <a:rPr lang="ru-RU" sz="2000" dirty="0"/>
              <a:t> </a:t>
            </a:r>
            <a:r>
              <a:rPr lang="ru-RU" sz="2000" dirty="0" err="1"/>
              <a:t>перешкоджати</a:t>
            </a:r>
            <a:r>
              <a:rPr lang="ru-RU" sz="2000" dirty="0"/>
              <a:t> </a:t>
            </a:r>
            <a:r>
              <a:rPr lang="ru-RU" sz="2000" dirty="0" err="1"/>
              <a:t>введення</a:t>
            </a:r>
            <a:r>
              <a:rPr lang="ru-RU" sz="2000" dirty="0"/>
              <a:t> </a:t>
            </a:r>
            <a:r>
              <a:rPr lang="ru-RU" sz="2000" dirty="0" err="1"/>
              <a:t>необхідних</a:t>
            </a:r>
            <a:r>
              <a:rPr lang="ru-RU" sz="2000" dirty="0"/>
              <a:t> </a:t>
            </a:r>
            <a:r>
              <a:rPr lang="ru-RU" sz="2000" dirty="0" err="1"/>
              <a:t>препаратів</a:t>
            </a:r>
            <a:r>
              <a:rPr lang="ru-RU" sz="2000" dirty="0"/>
              <a:t>.</a:t>
            </a:r>
            <a:endParaRPr lang="uk-UA" sz="2000" dirty="0"/>
          </a:p>
          <a:p>
            <a:endParaRPr lang="uk-UA" dirty="0"/>
          </a:p>
        </p:txBody>
      </p:sp>
      <p:sp>
        <p:nvSpPr>
          <p:cNvPr id="5" name="Текст 4">
            <a:extLst>
              <a:ext uri="{FF2B5EF4-FFF2-40B4-BE49-F238E27FC236}">
                <a16:creationId xmlns:a16="http://schemas.microsoft.com/office/drawing/2014/main" xmlns="" id="{1A5F0A37-0327-4791-ACC4-F175E10BFD6B}"/>
              </a:ext>
            </a:extLst>
          </p:cNvPr>
          <p:cNvSpPr>
            <a:spLocks noGrp="1"/>
          </p:cNvSpPr>
          <p:nvPr>
            <p:ph type="body" sz="quarter" idx="3"/>
          </p:nvPr>
        </p:nvSpPr>
        <p:spPr>
          <a:xfrm>
            <a:off x="5745935" y="91441"/>
            <a:ext cx="5146954" cy="1606049"/>
          </a:xfrm>
        </p:spPr>
        <p:txBody>
          <a:bodyPr/>
          <a:lstStyle/>
          <a:p>
            <a:r>
              <a:rPr lang="uk-UA" dirty="0">
                <a:solidFill>
                  <a:schemeClr val="tx1"/>
                </a:solidFill>
              </a:rPr>
              <a:t>АБСОЛЮТНІ ПРОТИПОКАЗАННЯ</a:t>
            </a:r>
            <a:r>
              <a:rPr lang="uk-UA" dirty="0"/>
              <a:t>:</a:t>
            </a:r>
          </a:p>
          <a:p>
            <a:endParaRPr lang="uk-UA" dirty="0"/>
          </a:p>
        </p:txBody>
      </p:sp>
      <p:sp>
        <p:nvSpPr>
          <p:cNvPr id="6" name="Объект 5">
            <a:extLst>
              <a:ext uri="{FF2B5EF4-FFF2-40B4-BE49-F238E27FC236}">
                <a16:creationId xmlns:a16="http://schemas.microsoft.com/office/drawing/2014/main" xmlns="" id="{42D86A42-37B4-43F3-B868-A3319D41C9CD}"/>
              </a:ext>
            </a:extLst>
          </p:cNvPr>
          <p:cNvSpPr>
            <a:spLocks noGrp="1"/>
          </p:cNvSpPr>
          <p:nvPr>
            <p:ph sz="quarter" idx="4"/>
          </p:nvPr>
        </p:nvSpPr>
        <p:spPr>
          <a:xfrm>
            <a:off x="5654495" y="2116183"/>
            <a:ext cx="5788568" cy="4598125"/>
          </a:xfrm>
        </p:spPr>
        <p:txBody>
          <a:bodyPr>
            <a:normAutofit/>
          </a:bodyPr>
          <a:lstStyle/>
          <a:p>
            <a:pPr lvl="0"/>
            <a:r>
              <a:rPr lang="en-US" sz="2000" dirty="0" err="1"/>
              <a:t>Не</a:t>
            </a:r>
            <a:r>
              <a:rPr lang="en-US" sz="2000" dirty="0"/>
              <a:t> </a:t>
            </a:r>
            <a:r>
              <a:rPr lang="en-US" sz="2000" dirty="0" err="1"/>
              <a:t>можливість</a:t>
            </a:r>
            <a:r>
              <a:rPr lang="en-US" sz="2000" dirty="0"/>
              <a:t> </a:t>
            </a:r>
            <a:r>
              <a:rPr lang="en-US" sz="2000" dirty="0" err="1"/>
              <a:t>виконати</a:t>
            </a:r>
            <a:r>
              <a:rPr lang="en-US" sz="2000" dirty="0"/>
              <a:t> </a:t>
            </a:r>
            <a:r>
              <a:rPr lang="en-US" sz="2000" dirty="0" err="1"/>
              <a:t>інтубацію</a:t>
            </a:r>
            <a:r>
              <a:rPr lang="en-US" sz="2000" dirty="0"/>
              <a:t>.</a:t>
            </a:r>
            <a:endParaRPr lang="uk-UA" sz="2000" dirty="0"/>
          </a:p>
          <a:p>
            <a:r>
              <a:rPr lang="ru-RU" sz="2000" dirty="0"/>
              <a:t>Не </a:t>
            </a:r>
            <a:r>
              <a:rPr lang="ru-RU" sz="2000" dirty="0" err="1"/>
              <a:t>можливість</a:t>
            </a:r>
            <a:r>
              <a:rPr lang="ru-RU" sz="2000" dirty="0"/>
              <a:t> </a:t>
            </a:r>
            <a:r>
              <a:rPr lang="ru-RU" sz="2000" dirty="0" err="1"/>
              <a:t>підтримувати</a:t>
            </a:r>
            <a:r>
              <a:rPr lang="ru-RU" sz="2000" dirty="0"/>
              <a:t> </a:t>
            </a:r>
            <a:r>
              <a:rPr lang="ru-RU" sz="2000" dirty="0" err="1"/>
              <a:t>дихальні</a:t>
            </a:r>
            <a:r>
              <a:rPr lang="ru-RU" sz="2000" dirty="0"/>
              <a:t> шляхи за </a:t>
            </a:r>
            <a:r>
              <a:rPr lang="ru-RU" sz="2000" dirty="0" err="1"/>
              <a:t>допомогою</a:t>
            </a:r>
            <a:r>
              <a:rPr lang="ru-RU" sz="2000" dirty="0"/>
              <a:t> </a:t>
            </a:r>
            <a:r>
              <a:rPr lang="ru-RU" sz="2000" dirty="0" err="1"/>
              <a:t>дихального</a:t>
            </a:r>
            <a:r>
              <a:rPr lang="ru-RU" sz="2000" dirty="0"/>
              <a:t> </a:t>
            </a:r>
            <a:r>
              <a:rPr lang="ru-RU" sz="2000" dirty="0" err="1"/>
              <a:t>мішка</a:t>
            </a:r>
            <a:r>
              <a:rPr lang="ru-RU" sz="2000" dirty="0"/>
              <a:t> типу АМБУ</a:t>
            </a:r>
            <a:endParaRPr lang="uk-UA" sz="2000" dirty="0"/>
          </a:p>
        </p:txBody>
      </p:sp>
    </p:spTree>
    <p:extLst>
      <p:ext uri="{BB962C8B-B14F-4D97-AF65-F5344CB8AC3E}">
        <p14:creationId xmlns:p14="http://schemas.microsoft.com/office/powerpoint/2010/main" xmlns="" val="111036600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AAB1E14-6A96-4E94-9C70-F4C0639072DD}"/>
              </a:ext>
            </a:extLst>
          </p:cNvPr>
          <p:cNvSpPr>
            <a:spLocks noGrp="1"/>
          </p:cNvSpPr>
          <p:nvPr>
            <p:ph type="title"/>
          </p:nvPr>
        </p:nvSpPr>
        <p:spPr>
          <a:xfrm>
            <a:off x="1" y="0"/>
            <a:ext cx="12192000" cy="979714"/>
          </a:xfrm>
        </p:spPr>
        <p:txBody>
          <a:bodyPr/>
          <a:lstStyle/>
          <a:p>
            <a:pPr algn="ctr"/>
            <a:r>
              <a:rPr lang="ru-RU" b="1" dirty="0" err="1"/>
              <a:t>Техніка</a:t>
            </a:r>
            <a:r>
              <a:rPr lang="ru-RU" b="1" dirty="0"/>
              <a:t> </a:t>
            </a:r>
            <a:r>
              <a:rPr lang="ru-RU" b="1" dirty="0" err="1"/>
              <a:t>виконанння</a:t>
            </a:r>
            <a:r>
              <a:rPr lang="uk-UA" dirty="0"/>
              <a:t/>
            </a:r>
            <a:br>
              <a:rPr lang="uk-UA" dirty="0"/>
            </a:br>
            <a:endParaRPr lang="uk-UA" dirty="0"/>
          </a:p>
        </p:txBody>
      </p:sp>
      <p:sp>
        <p:nvSpPr>
          <p:cNvPr id="3" name="Текст 2">
            <a:extLst>
              <a:ext uri="{FF2B5EF4-FFF2-40B4-BE49-F238E27FC236}">
                <a16:creationId xmlns:a16="http://schemas.microsoft.com/office/drawing/2014/main" xmlns="" id="{3160F642-8215-4239-9270-BCC675061FCE}"/>
              </a:ext>
            </a:extLst>
          </p:cNvPr>
          <p:cNvSpPr>
            <a:spLocks noGrp="1"/>
          </p:cNvSpPr>
          <p:nvPr>
            <p:ph type="body" idx="1"/>
          </p:nvPr>
        </p:nvSpPr>
        <p:spPr>
          <a:xfrm>
            <a:off x="143691" y="640420"/>
            <a:ext cx="5355961" cy="4584722"/>
          </a:xfrm>
        </p:spPr>
        <p:txBody>
          <a:bodyPr/>
          <a:lstStyle/>
          <a:p>
            <a:r>
              <a:rPr lang="uk-UA" b="1" dirty="0">
                <a:solidFill>
                  <a:schemeClr val="tx1"/>
                </a:solidFill>
              </a:rPr>
              <a:t>Крок 1. </a:t>
            </a:r>
            <a:r>
              <a:rPr lang="en-US" dirty="0" err="1">
                <a:solidFill>
                  <a:schemeClr val="tx1"/>
                </a:solidFill>
              </a:rPr>
              <a:t>Слід</a:t>
            </a:r>
            <a:r>
              <a:rPr lang="en-US" dirty="0">
                <a:solidFill>
                  <a:schemeClr val="tx1"/>
                </a:solidFill>
              </a:rPr>
              <a:t> </a:t>
            </a:r>
            <a:r>
              <a:rPr lang="en-US" dirty="0" err="1">
                <a:solidFill>
                  <a:schemeClr val="tx1"/>
                </a:solidFill>
              </a:rPr>
              <a:t>впевнитись</a:t>
            </a:r>
            <a:r>
              <a:rPr lang="en-US" dirty="0">
                <a:solidFill>
                  <a:schemeClr val="tx1"/>
                </a:solidFill>
              </a:rPr>
              <a:t>, </a:t>
            </a:r>
            <a:r>
              <a:rPr lang="en-US" dirty="0" err="1">
                <a:solidFill>
                  <a:schemeClr val="tx1"/>
                </a:solidFill>
              </a:rPr>
              <a:t>що</a:t>
            </a:r>
            <a:r>
              <a:rPr lang="en-US" dirty="0">
                <a:solidFill>
                  <a:schemeClr val="tx1"/>
                </a:solidFill>
              </a:rPr>
              <a:t> є </a:t>
            </a:r>
            <a:r>
              <a:rPr lang="en-US" dirty="0" err="1">
                <a:solidFill>
                  <a:schemeClr val="tx1"/>
                </a:solidFill>
              </a:rPr>
              <a:t>все</a:t>
            </a:r>
            <a:r>
              <a:rPr lang="en-US" dirty="0">
                <a:solidFill>
                  <a:schemeClr val="tx1"/>
                </a:solidFill>
              </a:rPr>
              <a:t> </a:t>
            </a:r>
            <a:r>
              <a:rPr lang="en-US" dirty="0" err="1">
                <a:solidFill>
                  <a:schemeClr val="tx1"/>
                </a:solidFill>
              </a:rPr>
              <a:t>необхідне</a:t>
            </a:r>
            <a:r>
              <a:rPr lang="en-US" dirty="0">
                <a:solidFill>
                  <a:schemeClr val="tx1"/>
                </a:solidFill>
              </a:rPr>
              <a:t> </a:t>
            </a:r>
            <a:r>
              <a:rPr lang="en-US" dirty="0" err="1">
                <a:solidFill>
                  <a:schemeClr val="tx1"/>
                </a:solidFill>
              </a:rPr>
              <a:t>обладнання</a:t>
            </a:r>
            <a:r>
              <a:rPr lang="en-US" dirty="0">
                <a:solidFill>
                  <a:schemeClr val="tx1"/>
                </a:solidFill>
              </a:rPr>
              <a:t> </a:t>
            </a:r>
            <a:r>
              <a:rPr lang="en-US" dirty="0" err="1">
                <a:solidFill>
                  <a:schemeClr val="tx1"/>
                </a:solidFill>
              </a:rPr>
              <a:t>та</a:t>
            </a:r>
            <a:r>
              <a:rPr lang="en-US" dirty="0">
                <a:solidFill>
                  <a:schemeClr val="tx1"/>
                </a:solidFill>
              </a:rPr>
              <a:t> </a:t>
            </a:r>
            <a:r>
              <a:rPr lang="en-US" dirty="0" err="1">
                <a:solidFill>
                  <a:schemeClr val="tx1"/>
                </a:solidFill>
              </a:rPr>
              <a:t>воно</a:t>
            </a:r>
            <a:r>
              <a:rPr lang="en-US" dirty="0">
                <a:solidFill>
                  <a:schemeClr val="tx1"/>
                </a:solidFill>
              </a:rPr>
              <a:t> в </a:t>
            </a:r>
            <a:r>
              <a:rPr lang="en-US" dirty="0" err="1">
                <a:solidFill>
                  <a:schemeClr val="tx1"/>
                </a:solidFill>
              </a:rPr>
              <a:t>робочому</a:t>
            </a:r>
            <a:r>
              <a:rPr lang="en-US" dirty="0">
                <a:solidFill>
                  <a:schemeClr val="tx1"/>
                </a:solidFill>
              </a:rPr>
              <a:t> </a:t>
            </a:r>
            <a:r>
              <a:rPr lang="en-US" dirty="0" err="1">
                <a:solidFill>
                  <a:schemeClr val="tx1"/>
                </a:solidFill>
              </a:rPr>
              <a:t>стані</a:t>
            </a:r>
            <a:r>
              <a:rPr lang="en-US" dirty="0">
                <a:solidFill>
                  <a:schemeClr val="tx1"/>
                </a:solidFill>
              </a:rPr>
              <a:t>: </a:t>
            </a:r>
            <a:r>
              <a:rPr lang="en-US" dirty="0" err="1">
                <a:solidFill>
                  <a:schemeClr val="tx1"/>
                </a:solidFill>
              </a:rPr>
              <a:t>перевірте</a:t>
            </a:r>
            <a:r>
              <a:rPr lang="en-US" dirty="0">
                <a:solidFill>
                  <a:schemeClr val="tx1"/>
                </a:solidFill>
              </a:rPr>
              <a:t> </a:t>
            </a:r>
            <a:r>
              <a:rPr lang="en-US" dirty="0" err="1">
                <a:solidFill>
                  <a:schemeClr val="tx1"/>
                </a:solidFill>
              </a:rPr>
              <a:t>манжету</a:t>
            </a:r>
            <a:r>
              <a:rPr lang="en-US" dirty="0">
                <a:solidFill>
                  <a:schemeClr val="tx1"/>
                </a:solidFill>
              </a:rPr>
              <a:t> </a:t>
            </a:r>
            <a:r>
              <a:rPr lang="en-US" dirty="0" err="1">
                <a:solidFill>
                  <a:schemeClr val="tx1"/>
                </a:solidFill>
              </a:rPr>
              <a:t>ендотрахеальної</a:t>
            </a:r>
            <a:r>
              <a:rPr lang="en-US" dirty="0">
                <a:solidFill>
                  <a:schemeClr val="tx1"/>
                </a:solidFill>
              </a:rPr>
              <a:t> </a:t>
            </a:r>
            <a:r>
              <a:rPr lang="en-US" dirty="0" err="1">
                <a:solidFill>
                  <a:schemeClr val="tx1"/>
                </a:solidFill>
              </a:rPr>
              <a:t>трубки</a:t>
            </a:r>
            <a:r>
              <a:rPr lang="en-US" dirty="0">
                <a:solidFill>
                  <a:schemeClr val="tx1"/>
                </a:solidFill>
              </a:rPr>
              <a:t> - </a:t>
            </a:r>
            <a:r>
              <a:rPr lang="en-US" dirty="0" err="1">
                <a:solidFill>
                  <a:schemeClr val="tx1"/>
                </a:solidFill>
              </a:rPr>
              <a:t>введіть</a:t>
            </a:r>
            <a:r>
              <a:rPr lang="en-US" dirty="0">
                <a:solidFill>
                  <a:schemeClr val="tx1"/>
                </a:solidFill>
              </a:rPr>
              <a:t> </a:t>
            </a:r>
            <a:r>
              <a:rPr lang="en-US" dirty="0" err="1">
                <a:solidFill>
                  <a:schemeClr val="tx1"/>
                </a:solidFill>
              </a:rPr>
              <a:t>повітря</a:t>
            </a:r>
            <a:r>
              <a:rPr lang="en-US" dirty="0">
                <a:solidFill>
                  <a:schemeClr val="tx1"/>
                </a:solidFill>
              </a:rPr>
              <a:t>, </a:t>
            </a:r>
            <a:r>
              <a:rPr lang="en-US" dirty="0" err="1">
                <a:solidFill>
                  <a:schemeClr val="tx1"/>
                </a:solidFill>
              </a:rPr>
              <a:t>приблизно</a:t>
            </a:r>
            <a:r>
              <a:rPr lang="en-US" dirty="0">
                <a:solidFill>
                  <a:schemeClr val="tx1"/>
                </a:solidFill>
              </a:rPr>
              <a:t> </a:t>
            </a:r>
            <a:r>
              <a:rPr lang="en-US" dirty="0" err="1">
                <a:solidFill>
                  <a:schemeClr val="tx1"/>
                </a:solidFill>
              </a:rPr>
              <a:t>до</a:t>
            </a:r>
            <a:r>
              <a:rPr lang="en-US" dirty="0">
                <a:solidFill>
                  <a:schemeClr val="tx1"/>
                </a:solidFill>
              </a:rPr>
              <a:t> 10 </a:t>
            </a:r>
            <a:r>
              <a:rPr lang="en-US" dirty="0" err="1">
                <a:solidFill>
                  <a:schemeClr val="tx1"/>
                </a:solidFill>
              </a:rPr>
              <a:t>мл</a:t>
            </a:r>
            <a:r>
              <a:rPr lang="en-US" dirty="0">
                <a:solidFill>
                  <a:schemeClr val="tx1"/>
                </a:solidFill>
              </a:rPr>
              <a:t>. </a:t>
            </a:r>
            <a:r>
              <a:rPr lang="en-US" dirty="0" err="1">
                <a:solidFill>
                  <a:schemeClr val="tx1"/>
                </a:solidFill>
              </a:rPr>
              <a:t>повітря</a:t>
            </a:r>
            <a:r>
              <a:rPr lang="en-US" dirty="0">
                <a:solidFill>
                  <a:schemeClr val="tx1"/>
                </a:solidFill>
              </a:rPr>
              <a:t>, </a:t>
            </a:r>
            <a:r>
              <a:rPr lang="en-US" dirty="0" err="1">
                <a:solidFill>
                  <a:schemeClr val="tx1"/>
                </a:solidFill>
              </a:rPr>
              <a:t>якщо</a:t>
            </a:r>
            <a:r>
              <a:rPr lang="en-US" dirty="0">
                <a:solidFill>
                  <a:schemeClr val="tx1"/>
                </a:solidFill>
              </a:rPr>
              <a:t> </a:t>
            </a:r>
            <a:r>
              <a:rPr lang="en-US" dirty="0" err="1">
                <a:solidFill>
                  <a:schemeClr val="tx1"/>
                </a:solidFill>
              </a:rPr>
              <a:t>вона</a:t>
            </a:r>
            <a:r>
              <a:rPr lang="en-US" dirty="0">
                <a:solidFill>
                  <a:schemeClr val="tx1"/>
                </a:solidFill>
              </a:rPr>
              <a:t> </a:t>
            </a:r>
            <a:r>
              <a:rPr lang="en-US" dirty="0" err="1">
                <a:solidFill>
                  <a:schemeClr val="tx1"/>
                </a:solidFill>
              </a:rPr>
              <a:t>ціла</a:t>
            </a:r>
            <a:r>
              <a:rPr lang="en-US" dirty="0">
                <a:solidFill>
                  <a:schemeClr val="tx1"/>
                </a:solidFill>
              </a:rPr>
              <a:t>, </a:t>
            </a:r>
            <a:r>
              <a:rPr lang="en-US" dirty="0" err="1">
                <a:solidFill>
                  <a:schemeClr val="tx1"/>
                </a:solidFill>
              </a:rPr>
              <a:t>перед</a:t>
            </a:r>
            <a:r>
              <a:rPr lang="en-US" dirty="0">
                <a:solidFill>
                  <a:schemeClr val="tx1"/>
                </a:solidFill>
              </a:rPr>
              <a:t> </a:t>
            </a:r>
            <a:r>
              <a:rPr lang="en-US" dirty="0" err="1">
                <a:solidFill>
                  <a:schemeClr val="tx1"/>
                </a:solidFill>
              </a:rPr>
              <a:t>введенням</a:t>
            </a:r>
            <a:r>
              <a:rPr lang="en-US" dirty="0">
                <a:solidFill>
                  <a:schemeClr val="tx1"/>
                </a:solidFill>
              </a:rPr>
              <a:t> </a:t>
            </a:r>
            <a:r>
              <a:rPr lang="en-US" dirty="0" err="1">
                <a:solidFill>
                  <a:schemeClr val="tx1"/>
                </a:solidFill>
              </a:rPr>
              <a:t>видаліть</a:t>
            </a:r>
            <a:r>
              <a:rPr lang="en-US" dirty="0">
                <a:solidFill>
                  <a:schemeClr val="tx1"/>
                </a:solidFill>
              </a:rPr>
              <a:t> </a:t>
            </a:r>
            <a:r>
              <a:rPr lang="en-US" dirty="0" err="1">
                <a:solidFill>
                  <a:schemeClr val="tx1"/>
                </a:solidFill>
              </a:rPr>
              <a:t>його</a:t>
            </a:r>
            <a:r>
              <a:rPr lang="en-US" dirty="0">
                <a:solidFill>
                  <a:schemeClr val="tx1"/>
                </a:solidFill>
              </a:rPr>
              <a:t>; </a:t>
            </a:r>
            <a:r>
              <a:rPr lang="en-US" dirty="0" err="1">
                <a:solidFill>
                  <a:schemeClr val="tx1"/>
                </a:solidFill>
              </a:rPr>
              <a:t>перевірте</a:t>
            </a:r>
            <a:r>
              <a:rPr lang="en-US" dirty="0">
                <a:solidFill>
                  <a:schemeClr val="tx1"/>
                </a:solidFill>
              </a:rPr>
              <a:t> </a:t>
            </a:r>
            <a:r>
              <a:rPr lang="en-US" dirty="0" err="1">
                <a:solidFill>
                  <a:schemeClr val="tx1"/>
                </a:solidFill>
              </a:rPr>
              <a:t>ларингоскоп</a:t>
            </a:r>
            <a:r>
              <a:rPr lang="en-US" dirty="0">
                <a:solidFill>
                  <a:schemeClr val="tx1"/>
                </a:solidFill>
              </a:rPr>
              <a:t> - </a:t>
            </a:r>
            <a:r>
              <a:rPr lang="en-US" dirty="0" err="1">
                <a:solidFill>
                  <a:schemeClr val="tx1"/>
                </a:solidFill>
              </a:rPr>
              <a:t>чи</a:t>
            </a:r>
            <a:r>
              <a:rPr lang="en-US" dirty="0">
                <a:solidFill>
                  <a:schemeClr val="tx1"/>
                </a:solidFill>
              </a:rPr>
              <a:t> </a:t>
            </a:r>
            <a:r>
              <a:rPr lang="en-US" dirty="0" err="1">
                <a:solidFill>
                  <a:schemeClr val="tx1"/>
                </a:solidFill>
              </a:rPr>
              <a:t>підходить</a:t>
            </a:r>
            <a:r>
              <a:rPr lang="en-US" dirty="0">
                <a:solidFill>
                  <a:schemeClr val="tx1"/>
                </a:solidFill>
              </a:rPr>
              <a:t> </a:t>
            </a:r>
            <a:r>
              <a:rPr lang="en-US" dirty="0" err="1">
                <a:solidFill>
                  <a:schemeClr val="tx1"/>
                </a:solidFill>
              </a:rPr>
              <a:t>клинок</a:t>
            </a:r>
            <a:r>
              <a:rPr lang="en-US" dirty="0">
                <a:solidFill>
                  <a:schemeClr val="tx1"/>
                </a:solidFill>
              </a:rPr>
              <a:t>, </a:t>
            </a:r>
            <a:r>
              <a:rPr lang="en-US" dirty="0" err="1">
                <a:solidFill>
                  <a:schemeClr val="tx1"/>
                </a:solidFill>
              </a:rPr>
              <a:t>чи</a:t>
            </a:r>
            <a:r>
              <a:rPr lang="en-US" dirty="0">
                <a:solidFill>
                  <a:schemeClr val="tx1"/>
                </a:solidFill>
              </a:rPr>
              <a:t> </a:t>
            </a:r>
            <a:r>
              <a:rPr lang="en-US" dirty="0" err="1">
                <a:solidFill>
                  <a:schemeClr val="tx1"/>
                </a:solidFill>
              </a:rPr>
              <a:t>горить</a:t>
            </a:r>
            <a:r>
              <a:rPr lang="en-US" dirty="0">
                <a:solidFill>
                  <a:schemeClr val="tx1"/>
                </a:solidFill>
              </a:rPr>
              <a:t> </a:t>
            </a:r>
            <a:r>
              <a:rPr lang="en-US" dirty="0" err="1">
                <a:solidFill>
                  <a:schemeClr val="tx1"/>
                </a:solidFill>
              </a:rPr>
              <a:t>ліхтарик</a:t>
            </a:r>
            <a:r>
              <a:rPr lang="en-US" dirty="0">
                <a:solidFill>
                  <a:schemeClr val="tx1"/>
                </a:solidFill>
              </a:rPr>
              <a:t>.</a:t>
            </a:r>
            <a:endParaRPr lang="uk-UA" dirty="0">
              <a:solidFill>
                <a:schemeClr val="tx1"/>
              </a:solidFill>
            </a:endParaRPr>
          </a:p>
          <a:p>
            <a:endParaRPr lang="uk-UA" dirty="0"/>
          </a:p>
        </p:txBody>
      </p:sp>
      <p:sp>
        <p:nvSpPr>
          <p:cNvPr id="5" name="Текст 4">
            <a:extLst>
              <a:ext uri="{FF2B5EF4-FFF2-40B4-BE49-F238E27FC236}">
                <a16:creationId xmlns:a16="http://schemas.microsoft.com/office/drawing/2014/main" xmlns="" id="{D5C37D3B-5202-4130-AA94-4DBF8A6AC4DE}"/>
              </a:ext>
            </a:extLst>
          </p:cNvPr>
          <p:cNvSpPr>
            <a:spLocks noGrp="1"/>
          </p:cNvSpPr>
          <p:nvPr>
            <p:ph type="body" sz="quarter" idx="3"/>
          </p:nvPr>
        </p:nvSpPr>
        <p:spPr>
          <a:xfrm>
            <a:off x="5654495" y="509451"/>
            <a:ext cx="6393814" cy="2919549"/>
          </a:xfrm>
        </p:spPr>
        <p:txBody>
          <a:bodyPr/>
          <a:lstStyle/>
          <a:p>
            <a:r>
              <a:rPr lang="uk-UA" sz="1600" b="1" dirty="0">
                <a:solidFill>
                  <a:schemeClr val="tx1"/>
                </a:solidFill>
              </a:rPr>
              <a:t>Крок </a:t>
            </a:r>
            <a:r>
              <a:rPr lang="ru-RU" sz="1600" dirty="0">
                <a:solidFill>
                  <a:schemeClr val="tx1"/>
                </a:solidFill>
              </a:rPr>
              <a:t>2 (мал. 1). Перший медик </a:t>
            </a:r>
            <a:r>
              <a:rPr lang="ru-RU" sz="1600" dirty="0" err="1">
                <a:solidFill>
                  <a:schemeClr val="tx1"/>
                </a:solidFill>
              </a:rPr>
              <a:t>розміщується</a:t>
            </a:r>
            <a:r>
              <a:rPr lang="ru-RU" sz="1600" dirty="0">
                <a:solidFill>
                  <a:schemeClr val="tx1"/>
                </a:solidFill>
              </a:rPr>
              <a:t> </a:t>
            </a:r>
            <a:r>
              <a:rPr lang="ru-RU" sz="1600" dirty="0" err="1">
                <a:solidFill>
                  <a:schemeClr val="tx1"/>
                </a:solidFill>
              </a:rPr>
              <a:t>біля</a:t>
            </a:r>
            <a:r>
              <a:rPr lang="ru-RU" sz="1600" dirty="0">
                <a:solidFill>
                  <a:schemeClr val="tx1"/>
                </a:solidFill>
              </a:rPr>
              <a:t> </a:t>
            </a:r>
            <a:r>
              <a:rPr lang="ru-RU" sz="1600" dirty="0" err="1">
                <a:solidFill>
                  <a:schemeClr val="tx1"/>
                </a:solidFill>
              </a:rPr>
              <a:t>голови</a:t>
            </a:r>
            <a:r>
              <a:rPr lang="ru-RU" sz="1600" dirty="0">
                <a:solidFill>
                  <a:schemeClr val="tx1"/>
                </a:solidFill>
              </a:rPr>
              <a:t> </a:t>
            </a:r>
            <a:r>
              <a:rPr lang="ru-RU" sz="1600" dirty="0" err="1">
                <a:solidFill>
                  <a:schemeClr val="tx1"/>
                </a:solidFill>
              </a:rPr>
              <a:t>постраждалого</a:t>
            </a:r>
            <a:r>
              <a:rPr lang="ru-RU" sz="1600" dirty="0">
                <a:solidFill>
                  <a:schemeClr val="tx1"/>
                </a:solidFill>
              </a:rPr>
              <a:t> та проводить </a:t>
            </a:r>
            <a:r>
              <a:rPr lang="ru-RU" sz="1600" dirty="0" err="1">
                <a:solidFill>
                  <a:schemeClr val="tx1"/>
                </a:solidFill>
              </a:rPr>
              <a:t>преосигенацію</a:t>
            </a:r>
            <a:r>
              <a:rPr lang="ru-RU" sz="1600" dirty="0">
                <a:solidFill>
                  <a:schemeClr val="tx1"/>
                </a:solidFill>
              </a:rPr>
              <a:t> (</a:t>
            </a:r>
            <a:r>
              <a:rPr lang="ru-RU" sz="1600" dirty="0" err="1">
                <a:solidFill>
                  <a:schemeClr val="tx1"/>
                </a:solidFill>
              </a:rPr>
              <a:t>преоксигенація</a:t>
            </a:r>
            <a:r>
              <a:rPr lang="ru-RU" sz="1600" dirty="0">
                <a:solidFill>
                  <a:schemeClr val="tx1"/>
                </a:solidFill>
              </a:rPr>
              <a:t> </a:t>
            </a:r>
            <a:r>
              <a:rPr lang="ru-RU" sz="1600" dirty="0" err="1">
                <a:solidFill>
                  <a:schemeClr val="tx1"/>
                </a:solidFill>
              </a:rPr>
              <a:t>необхідна</a:t>
            </a:r>
            <a:r>
              <a:rPr lang="ru-RU" sz="1600" dirty="0">
                <a:solidFill>
                  <a:schemeClr val="tx1"/>
                </a:solidFill>
              </a:rPr>
              <a:t> </a:t>
            </a:r>
            <a:r>
              <a:rPr lang="ru-RU" sz="1600" dirty="0" err="1">
                <a:solidFill>
                  <a:schemeClr val="tx1"/>
                </a:solidFill>
              </a:rPr>
              <a:t>оскільки</a:t>
            </a:r>
            <a:r>
              <a:rPr lang="ru-RU" sz="1600" dirty="0">
                <a:solidFill>
                  <a:schemeClr val="tx1"/>
                </a:solidFill>
              </a:rPr>
              <a:t> при </a:t>
            </a:r>
            <a:r>
              <a:rPr lang="ru-RU" sz="1600" dirty="0" err="1">
                <a:solidFill>
                  <a:schemeClr val="tx1"/>
                </a:solidFill>
              </a:rPr>
              <a:t>контакті</a:t>
            </a:r>
            <a:r>
              <a:rPr lang="ru-RU" sz="1600" dirty="0">
                <a:solidFill>
                  <a:schemeClr val="tx1"/>
                </a:solidFill>
              </a:rPr>
              <a:t> з </a:t>
            </a:r>
            <a:r>
              <a:rPr lang="ru-RU" sz="1600" dirty="0" err="1">
                <a:solidFill>
                  <a:schemeClr val="tx1"/>
                </a:solidFill>
              </a:rPr>
              <a:t>гортанню</a:t>
            </a:r>
            <a:r>
              <a:rPr lang="ru-RU" sz="1600" dirty="0">
                <a:solidFill>
                  <a:schemeClr val="tx1"/>
                </a:solidFill>
              </a:rPr>
              <a:t> </a:t>
            </a:r>
            <a:r>
              <a:rPr lang="ru-RU" sz="1600" dirty="0" err="1">
                <a:solidFill>
                  <a:schemeClr val="tx1"/>
                </a:solidFill>
              </a:rPr>
              <a:t>під</a:t>
            </a:r>
            <a:r>
              <a:rPr lang="ru-RU" sz="1600" dirty="0">
                <a:solidFill>
                  <a:schemeClr val="tx1"/>
                </a:solidFill>
              </a:rPr>
              <a:t> час </a:t>
            </a:r>
            <a:r>
              <a:rPr lang="ru-RU" sz="1600" dirty="0" err="1">
                <a:solidFill>
                  <a:schemeClr val="tx1"/>
                </a:solidFill>
              </a:rPr>
              <a:t>інтубації</a:t>
            </a:r>
            <a:r>
              <a:rPr lang="ru-RU" sz="1600" dirty="0">
                <a:solidFill>
                  <a:schemeClr val="tx1"/>
                </a:solidFill>
              </a:rPr>
              <a:t> у </a:t>
            </a:r>
            <a:r>
              <a:rPr lang="ru-RU" sz="1600" dirty="0" err="1">
                <a:solidFill>
                  <a:schemeClr val="tx1"/>
                </a:solidFill>
              </a:rPr>
              <a:t>постраждалих</a:t>
            </a:r>
            <a:r>
              <a:rPr lang="ru-RU" sz="1600" dirty="0">
                <a:solidFill>
                  <a:schemeClr val="tx1"/>
                </a:solidFill>
              </a:rPr>
              <a:t> з </a:t>
            </a:r>
            <a:r>
              <a:rPr lang="ru-RU" sz="1600" dirty="0" err="1">
                <a:solidFill>
                  <a:schemeClr val="tx1"/>
                </a:solidFill>
              </a:rPr>
              <a:t>гострою</a:t>
            </a:r>
            <a:r>
              <a:rPr lang="ru-RU" sz="1600" dirty="0">
                <a:solidFill>
                  <a:schemeClr val="tx1"/>
                </a:solidFill>
              </a:rPr>
              <a:t> </a:t>
            </a:r>
            <a:r>
              <a:rPr lang="ru-RU" sz="1600" dirty="0" err="1">
                <a:solidFill>
                  <a:schemeClr val="tx1"/>
                </a:solidFill>
              </a:rPr>
              <a:t>гіпоксією</a:t>
            </a:r>
            <a:r>
              <a:rPr lang="ru-RU" sz="1600" dirty="0">
                <a:solidFill>
                  <a:schemeClr val="tx1"/>
                </a:solidFill>
              </a:rPr>
              <a:t> </a:t>
            </a:r>
            <a:r>
              <a:rPr lang="ru-RU" sz="1600" dirty="0" err="1">
                <a:solidFill>
                  <a:schemeClr val="tx1"/>
                </a:solidFill>
              </a:rPr>
              <a:t>може</a:t>
            </a:r>
            <a:r>
              <a:rPr lang="ru-RU" sz="1600" dirty="0">
                <a:solidFill>
                  <a:schemeClr val="tx1"/>
                </a:solidFill>
              </a:rPr>
              <a:t> легко </a:t>
            </a:r>
            <a:r>
              <a:rPr lang="ru-RU" sz="1600" dirty="0" err="1">
                <a:solidFill>
                  <a:schemeClr val="tx1"/>
                </a:solidFill>
              </a:rPr>
              <a:t>виникнути</a:t>
            </a:r>
            <a:r>
              <a:rPr lang="ru-RU" sz="1600" dirty="0">
                <a:solidFill>
                  <a:schemeClr val="tx1"/>
                </a:solidFill>
              </a:rPr>
              <a:t> </a:t>
            </a:r>
            <a:r>
              <a:rPr lang="ru-RU" sz="1600" dirty="0" err="1">
                <a:solidFill>
                  <a:schemeClr val="tx1"/>
                </a:solidFill>
              </a:rPr>
              <a:t>стимуляція</a:t>
            </a:r>
            <a:r>
              <a:rPr lang="ru-RU" sz="1600" dirty="0">
                <a:solidFill>
                  <a:schemeClr val="tx1"/>
                </a:solidFill>
              </a:rPr>
              <a:t> </a:t>
            </a:r>
            <a:r>
              <a:rPr lang="ru-RU" sz="1600" dirty="0" err="1">
                <a:solidFill>
                  <a:schemeClr val="tx1"/>
                </a:solidFill>
              </a:rPr>
              <a:t>блукаючого</a:t>
            </a:r>
            <a:r>
              <a:rPr lang="ru-RU" sz="1600" dirty="0">
                <a:solidFill>
                  <a:schemeClr val="tx1"/>
                </a:solidFill>
              </a:rPr>
              <a:t> нерва, </a:t>
            </a:r>
            <a:r>
              <a:rPr lang="ru-RU" sz="1600" dirty="0" err="1">
                <a:solidFill>
                  <a:schemeClr val="tx1"/>
                </a:solidFill>
              </a:rPr>
              <a:t>що</a:t>
            </a:r>
            <a:r>
              <a:rPr lang="ru-RU" sz="1600" dirty="0">
                <a:solidFill>
                  <a:schemeClr val="tx1"/>
                </a:solidFill>
              </a:rPr>
              <a:t> </a:t>
            </a:r>
            <a:r>
              <a:rPr lang="ru-RU" sz="1600" dirty="0" err="1">
                <a:solidFill>
                  <a:schemeClr val="tx1"/>
                </a:solidFill>
              </a:rPr>
              <a:t>може</a:t>
            </a:r>
            <a:r>
              <a:rPr lang="ru-RU" sz="1600" dirty="0">
                <a:solidFill>
                  <a:schemeClr val="tx1"/>
                </a:solidFill>
              </a:rPr>
              <a:t> </a:t>
            </a:r>
            <a:r>
              <a:rPr lang="ru-RU" sz="1600" dirty="0" err="1">
                <a:solidFill>
                  <a:schemeClr val="tx1"/>
                </a:solidFill>
              </a:rPr>
              <a:t>викликати</a:t>
            </a:r>
            <a:r>
              <a:rPr lang="ru-RU" sz="1600" dirty="0">
                <a:solidFill>
                  <a:schemeClr val="tx1"/>
                </a:solidFill>
              </a:rPr>
              <a:t> </a:t>
            </a:r>
            <a:r>
              <a:rPr lang="ru-RU" sz="1600" dirty="0" err="1">
                <a:solidFill>
                  <a:schemeClr val="tx1"/>
                </a:solidFill>
              </a:rPr>
              <a:t>небезпечну</a:t>
            </a:r>
            <a:r>
              <a:rPr lang="ru-RU" sz="1600" dirty="0">
                <a:solidFill>
                  <a:schemeClr val="tx1"/>
                </a:solidFill>
              </a:rPr>
              <a:t> </a:t>
            </a:r>
            <a:r>
              <a:rPr lang="ru-RU" sz="1600" dirty="0" err="1">
                <a:solidFill>
                  <a:schemeClr val="tx1"/>
                </a:solidFill>
              </a:rPr>
              <a:t>брадикардію</a:t>
            </a:r>
            <a:r>
              <a:rPr lang="ru-RU" sz="1600" dirty="0">
                <a:solidFill>
                  <a:schemeClr val="tx1"/>
                </a:solidFill>
              </a:rPr>
              <a:t>. </a:t>
            </a:r>
            <a:r>
              <a:rPr lang="ru-RU" sz="1600" dirty="0" err="1">
                <a:solidFill>
                  <a:schemeClr val="tx1"/>
                </a:solidFill>
              </a:rPr>
              <a:t>Пам'ятайте</a:t>
            </a:r>
            <a:r>
              <a:rPr lang="ru-RU" sz="1600" dirty="0">
                <a:solidFill>
                  <a:schemeClr val="tx1"/>
                </a:solidFill>
              </a:rPr>
              <a:t>, </a:t>
            </a:r>
            <a:r>
              <a:rPr lang="ru-RU" sz="1600" dirty="0" err="1">
                <a:solidFill>
                  <a:schemeClr val="tx1"/>
                </a:solidFill>
              </a:rPr>
              <a:t>що</a:t>
            </a:r>
            <a:r>
              <a:rPr lang="ru-RU" sz="1600" dirty="0">
                <a:solidFill>
                  <a:schemeClr val="tx1"/>
                </a:solidFill>
              </a:rPr>
              <a:t> </a:t>
            </a:r>
            <a:r>
              <a:rPr lang="ru-RU" sz="1600" dirty="0" err="1">
                <a:solidFill>
                  <a:schemeClr val="tx1"/>
                </a:solidFill>
              </a:rPr>
              <a:t>вентиляція</a:t>
            </a:r>
            <a:r>
              <a:rPr lang="ru-RU" sz="1600" dirty="0">
                <a:solidFill>
                  <a:schemeClr val="tx1"/>
                </a:solidFill>
              </a:rPr>
              <a:t> </a:t>
            </a:r>
            <a:r>
              <a:rPr lang="ru-RU" sz="1600" dirty="0" err="1">
                <a:solidFill>
                  <a:schemeClr val="tx1"/>
                </a:solidFill>
              </a:rPr>
              <a:t>постраждалого</a:t>
            </a:r>
            <a:r>
              <a:rPr lang="ru-RU" sz="1600" dirty="0">
                <a:solidFill>
                  <a:schemeClr val="tx1"/>
                </a:solidFill>
              </a:rPr>
              <a:t> не повинна бути перервана </a:t>
            </a:r>
            <a:r>
              <a:rPr lang="ru-RU" sz="1600" dirty="0" err="1">
                <a:solidFill>
                  <a:schemeClr val="tx1"/>
                </a:solidFill>
              </a:rPr>
              <a:t>більш</a:t>
            </a:r>
            <a:r>
              <a:rPr lang="ru-RU" sz="1600" dirty="0">
                <a:solidFill>
                  <a:schemeClr val="tx1"/>
                </a:solidFill>
              </a:rPr>
              <a:t> </a:t>
            </a:r>
            <a:r>
              <a:rPr lang="ru-RU" sz="1600" dirty="0" err="1">
                <a:solidFill>
                  <a:schemeClr val="tx1"/>
                </a:solidFill>
              </a:rPr>
              <a:t>ніж</a:t>
            </a:r>
            <a:r>
              <a:rPr lang="ru-RU" sz="1600" dirty="0">
                <a:solidFill>
                  <a:schemeClr val="tx1"/>
                </a:solidFill>
              </a:rPr>
              <a:t> на 30 сек., за будь - </a:t>
            </a:r>
            <a:r>
              <a:rPr lang="ru-RU" sz="1600" dirty="0" err="1">
                <a:solidFill>
                  <a:schemeClr val="tx1"/>
                </a:solidFill>
              </a:rPr>
              <a:t>якої</a:t>
            </a:r>
            <a:r>
              <a:rPr lang="ru-RU" sz="1600" dirty="0">
                <a:solidFill>
                  <a:schemeClr val="tx1"/>
                </a:solidFill>
              </a:rPr>
              <a:t> причини). </a:t>
            </a:r>
            <a:r>
              <a:rPr lang="ru-RU" sz="1600" dirty="0" err="1">
                <a:solidFill>
                  <a:schemeClr val="tx1"/>
                </a:solidFill>
              </a:rPr>
              <a:t>Інший</a:t>
            </a:r>
            <a:r>
              <a:rPr lang="ru-RU" sz="1600" dirty="0">
                <a:solidFill>
                  <a:schemeClr val="tx1"/>
                </a:solidFill>
              </a:rPr>
              <a:t> медик </a:t>
            </a:r>
            <a:r>
              <a:rPr lang="ru-RU" sz="1600" dirty="0" err="1">
                <a:solidFill>
                  <a:schemeClr val="tx1"/>
                </a:solidFill>
              </a:rPr>
              <a:t>виконує</a:t>
            </a:r>
            <a:r>
              <a:rPr lang="ru-RU" sz="1600" dirty="0">
                <a:solidFill>
                  <a:schemeClr val="tx1"/>
                </a:solidFill>
              </a:rPr>
              <a:t> </a:t>
            </a:r>
            <a:r>
              <a:rPr lang="ru-RU" sz="1600" dirty="0" err="1">
                <a:solidFill>
                  <a:schemeClr val="tx1"/>
                </a:solidFill>
              </a:rPr>
              <a:t>мануальну</a:t>
            </a:r>
            <a:r>
              <a:rPr lang="ru-RU" sz="1600" dirty="0">
                <a:solidFill>
                  <a:schemeClr val="tx1"/>
                </a:solidFill>
              </a:rPr>
              <a:t> </a:t>
            </a:r>
            <a:r>
              <a:rPr lang="ru-RU" sz="1600" dirty="0" err="1">
                <a:solidFill>
                  <a:schemeClr val="tx1"/>
                </a:solidFill>
              </a:rPr>
              <a:t>фіксацію</a:t>
            </a:r>
            <a:r>
              <a:rPr lang="ru-RU" sz="1600" dirty="0">
                <a:solidFill>
                  <a:schemeClr val="tx1"/>
                </a:solidFill>
              </a:rPr>
              <a:t> </a:t>
            </a:r>
            <a:r>
              <a:rPr lang="ru-RU" sz="1600" dirty="0" err="1">
                <a:solidFill>
                  <a:schemeClr val="tx1"/>
                </a:solidFill>
              </a:rPr>
              <a:t>шиї</a:t>
            </a:r>
            <a:r>
              <a:rPr lang="ru-RU" sz="1600" dirty="0">
                <a:solidFill>
                  <a:schemeClr val="tx1"/>
                </a:solidFill>
              </a:rPr>
              <a:t> </a:t>
            </a:r>
            <a:r>
              <a:rPr lang="ru-RU" sz="1600" dirty="0" err="1">
                <a:solidFill>
                  <a:schemeClr val="tx1"/>
                </a:solidFill>
              </a:rPr>
              <a:t>постраждалого</a:t>
            </a:r>
            <a:r>
              <a:rPr lang="ru-RU" sz="1600" dirty="0">
                <a:solidFill>
                  <a:schemeClr val="tx1"/>
                </a:solidFill>
              </a:rPr>
              <a:t>.</a:t>
            </a:r>
            <a:endParaRPr lang="uk-UA" sz="1600" dirty="0">
              <a:solidFill>
                <a:schemeClr val="tx1"/>
              </a:solidFill>
            </a:endParaRPr>
          </a:p>
          <a:p>
            <a:endParaRPr lang="uk-UA" dirty="0"/>
          </a:p>
        </p:txBody>
      </p:sp>
      <p:pic>
        <p:nvPicPr>
          <p:cNvPr id="7" name="Объект 6">
            <a:extLst>
              <a:ext uri="{FF2B5EF4-FFF2-40B4-BE49-F238E27FC236}">
                <a16:creationId xmlns:a16="http://schemas.microsoft.com/office/drawing/2014/main" xmlns="" id="{96E8D3A0-4287-4BAB-A2C3-E38E26E4C3E0}"/>
              </a:ext>
            </a:extLst>
          </p:cNvPr>
          <p:cNvPicPr>
            <a:picLocks noGrp="1" noChangeAspect="1"/>
          </p:cNvPicPr>
          <p:nvPr>
            <p:ph sz="quarter" idx="4"/>
          </p:nvPr>
        </p:nvPicPr>
        <p:blipFill>
          <a:blip r:embed="rId2" cstate="print"/>
          <a:stretch>
            <a:fillRect/>
          </a:stretch>
        </p:blipFill>
        <p:spPr>
          <a:xfrm>
            <a:off x="5654495" y="3226526"/>
            <a:ext cx="5030921" cy="3631474"/>
          </a:xfrm>
          <a:prstGeom prst="rect">
            <a:avLst/>
          </a:prstGeom>
        </p:spPr>
      </p:pic>
    </p:spTree>
    <p:extLst>
      <p:ext uri="{BB962C8B-B14F-4D97-AF65-F5344CB8AC3E}">
        <p14:creationId xmlns:p14="http://schemas.microsoft.com/office/powerpoint/2010/main" xmlns="" val="327563364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21B6FB57-73CB-4548-A3C2-6373A4F3312F}"/>
              </a:ext>
            </a:extLst>
          </p:cNvPr>
          <p:cNvSpPr>
            <a:spLocks noGrp="1"/>
          </p:cNvSpPr>
          <p:nvPr>
            <p:ph type="body" idx="1"/>
          </p:nvPr>
        </p:nvSpPr>
        <p:spPr>
          <a:xfrm>
            <a:off x="235133" y="156755"/>
            <a:ext cx="5172892" cy="2165182"/>
          </a:xfrm>
        </p:spPr>
        <p:txBody>
          <a:bodyPr/>
          <a:lstStyle/>
          <a:p>
            <a:r>
              <a:rPr lang="uk-UA" sz="2000" b="1" dirty="0">
                <a:solidFill>
                  <a:schemeClr val="tx1"/>
                </a:solidFill>
              </a:rPr>
              <a:t>Крок 3. </a:t>
            </a:r>
            <a:r>
              <a:rPr lang="en-US" sz="2000" dirty="0" err="1">
                <a:solidFill>
                  <a:schemeClr val="tx1"/>
                </a:solidFill>
              </a:rPr>
              <a:t>Після</a:t>
            </a:r>
            <a:r>
              <a:rPr lang="en-US" sz="2000" dirty="0">
                <a:solidFill>
                  <a:schemeClr val="tx1"/>
                </a:solidFill>
              </a:rPr>
              <a:t> </a:t>
            </a:r>
            <a:r>
              <a:rPr lang="en-US" sz="2000" dirty="0" err="1">
                <a:solidFill>
                  <a:schemeClr val="tx1"/>
                </a:solidFill>
              </a:rPr>
              <a:t>преоксигенації</a:t>
            </a:r>
            <a:r>
              <a:rPr lang="en-US" sz="2000" dirty="0">
                <a:solidFill>
                  <a:schemeClr val="tx1"/>
                </a:solidFill>
              </a:rPr>
              <a:t> </a:t>
            </a:r>
            <a:r>
              <a:rPr lang="en-US" sz="2000" dirty="0" err="1">
                <a:solidFill>
                  <a:schemeClr val="tx1"/>
                </a:solidFill>
              </a:rPr>
              <a:t>слід</a:t>
            </a:r>
            <a:r>
              <a:rPr lang="en-US" sz="2000" dirty="0">
                <a:solidFill>
                  <a:schemeClr val="tx1"/>
                </a:solidFill>
              </a:rPr>
              <a:t> </a:t>
            </a:r>
            <a:r>
              <a:rPr lang="en-US" sz="2000" dirty="0" err="1">
                <a:solidFill>
                  <a:schemeClr val="tx1"/>
                </a:solidFill>
              </a:rPr>
              <a:t>одразу</a:t>
            </a:r>
            <a:r>
              <a:rPr lang="en-US" sz="2000" dirty="0">
                <a:solidFill>
                  <a:schemeClr val="tx1"/>
                </a:solidFill>
              </a:rPr>
              <a:t> </a:t>
            </a:r>
            <a:r>
              <a:rPr lang="en-US" sz="2000" dirty="0" err="1">
                <a:solidFill>
                  <a:schemeClr val="tx1"/>
                </a:solidFill>
              </a:rPr>
              <a:t>взяти</a:t>
            </a:r>
            <a:r>
              <a:rPr lang="en-US" sz="2000" dirty="0">
                <a:solidFill>
                  <a:schemeClr val="tx1"/>
                </a:solidFill>
              </a:rPr>
              <a:t> </a:t>
            </a:r>
            <a:r>
              <a:rPr lang="en-US" sz="2000" dirty="0" err="1">
                <a:solidFill>
                  <a:schemeClr val="tx1"/>
                </a:solidFill>
              </a:rPr>
              <a:t>ларингоскоп</a:t>
            </a:r>
            <a:r>
              <a:rPr lang="en-US" sz="2000" dirty="0">
                <a:solidFill>
                  <a:schemeClr val="tx1"/>
                </a:solidFill>
              </a:rPr>
              <a:t> у </a:t>
            </a:r>
            <a:r>
              <a:rPr lang="en-US" sz="2000" dirty="0" err="1">
                <a:solidFill>
                  <a:schemeClr val="tx1"/>
                </a:solidFill>
              </a:rPr>
              <a:t>ліву</a:t>
            </a:r>
            <a:r>
              <a:rPr lang="en-US" sz="2000" dirty="0">
                <a:solidFill>
                  <a:schemeClr val="tx1"/>
                </a:solidFill>
              </a:rPr>
              <a:t> </a:t>
            </a:r>
            <a:r>
              <a:rPr lang="en-US" sz="2000" dirty="0" err="1">
                <a:solidFill>
                  <a:schemeClr val="tx1"/>
                </a:solidFill>
              </a:rPr>
              <a:t>руку</a:t>
            </a:r>
            <a:r>
              <a:rPr lang="en-US" sz="2000" dirty="0">
                <a:solidFill>
                  <a:schemeClr val="tx1"/>
                </a:solidFill>
              </a:rPr>
              <a:t>, </a:t>
            </a:r>
            <a:r>
              <a:rPr lang="en-US" sz="2000" dirty="0" err="1">
                <a:solidFill>
                  <a:schemeClr val="tx1"/>
                </a:solidFill>
              </a:rPr>
              <a:t>інтубаційну</a:t>
            </a:r>
            <a:r>
              <a:rPr lang="en-US" sz="2000" dirty="0">
                <a:solidFill>
                  <a:schemeClr val="tx1"/>
                </a:solidFill>
              </a:rPr>
              <a:t> </a:t>
            </a:r>
            <a:r>
              <a:rPr lang="en-US" sz="2000" dirty="0" err="1">
                <a:solidFill>
                  <a:schemeClr val="tx1"/>
                </a:solidFill>
              </a:rPr>
              <a:t>трубку</a:t>
            </a:r>
            <a:r>
              <a:rPr lang="en-US" sz="2000" dirty="0">
                <a:solidFill>
                  <a:schemeClr val="tx1"/>
                </a:solidFill>
              </a:rPr>
              <a:t> з </a:t>
            </a:r>
            <a:r>
              <a:rPr lang="en-US" sz="2000" dirty="0" err="1">
                <a:solidFill>
                  <a:schemeClr val="tx1"/>
                </a:solidFill>
              </a:rPr>
              <a:t>приєднаним</a:t>
            </a:r>
            <a:r>
              <a:rPr lang="en-US" sz="2000" dirty="0">
                <a:solidFill>
                  <a:schemeClr val="tx1"/>
                </a:solidFill>
              </a:rPr>
              <a:t> </a:t>
            </a:r>
            <a:r>
              <a:rPr lang="en-US" sz="2000" dirty="0" err="1">
                <a:solidFill>
                  <a:schemeClr val="tx1"/>
                </a:solidFill>
              </a:rPr>
              <a:t>шприцом</a:t>
            </a:r>
            <a:r>
              <a:rPr lang="en-US" sz="2000" dirty="0">
                <a:solidFill>
                  <a:schemeClr val="tx1"/>
                </a:solidFill>
              </a:rPr>
              <a:t> у </a:t>
            </a:r>
            <a:r>
              <a:rPr lang="en-US" sz="2000" dirty="0" err="1">
                <a:solidFill>
                  <a:schemeClr val="tx1"/>
                </a:solidFill>
              </a:rPr>
              <a:t>праву</a:t>
            </a:r>
            <a:r>
              <a:rPr lang="en-US" sz="2000" dirty="0">
                <a:solidFill>
                  <a:schemeClr val="tx1"/>
                </a:solidFill>
              </a:rPr>
              <a:t> </a:t>
            </a:r>
            <a:r>
              <a:rPr lang="en-US" sz="2000" dirty="0" err="1">
                <a:solidFill>
                  <a:schemeClr val="tx1"/>
                </a:solidFill>
              </a:rPr>
              <a:t>руку</a:t>
            </a:r>
            <a:r>
              <a:rPr lang="en-US" sz="2000" dirty="0">
                <a:solidFill>
                  <a:schemeClr val="tx1"/>
                </a:solidFill>
              </a:rPr>
              <a:t>.</a:t>
            </a:r>
            <a:endParaRPr lang="uk-UA" sz="2000" dirty="0">
              <a:solidFill>
                <a:schemeClr val="tx1"/>
              </a:solidFill>
            </a:endParaRPr>
          </a:p>
          <a:p>
            <a:endParaRPr lang="uk-UA" dirty="0"/>
          </a:p>
        </p:txBody>
      </p:sp>
      <p:sp>
        <p:nvSpPr>
          <p:cNvPr id="5" name="Текст 4">
            <a:extLst>
              <a:ext uri="{FF2B5EF4-FFF2-40B4-BE49-F238E27FC236}">
                <a16:creationId xmlns:a16="http://schemas.microsoft.com/office/drawing/2014/main" xmlns="" id="{2736BA92-E8C0-43EE-90EE-D2A90485C0B3}"/>
              </a:ext>
            </a:extLst>
          </p:cNvPr>
          <p:cNvSpPr>
            <a:spLocks noGrp="1"/>
          </p:cNvSpPr>
          <p:nvPr>
            <p:ph type="body" sz="quarter" idx="3"/>
          </p:nvPr>
        </p:nvSpPr>
        <p:spPr>
          <a:xfrm>
            <a:off x="5042263" y="0"/>
            <a:ext cx="7149737" cy="3065442"/>
          </a:xfrm>
        </p:spPr>
        <p:txBody>
          <a:bodyPr/>
          <a:lstStyle/>
          <a:p>
            <a:r>
              <a:rPr lang="uk-UA" sz="1600" b="1" dirty="0">
                <a:solidFill>
                  <a:schemeClr val="tx1"/>
                </a:solidFill>
              </a:rPr>
              <a:t>Крок 4 </a:t>
            </a:r>
            <a:r>
              <a:rPr lang="ru-RU" sz="1600" dirty="0">
                <a:solidFill>
                  <a:schemeClr val="tx1"/>
                </a:solidFill>
              </a:rPr>
              <a:t>(мал. 2, 3, 4, 5).</a:t>
            </a:r>
            <a:r>
              <a:rPr lang="ru-RU" sz="1600" dirty="0" err="1">
                <a:solidFill>
                  <a:schemeClr val="tx1"/>
                </a:solidFill>
              </a:rPr>
              <a:t>Обережно</a:t>
            </a:r>
            <a:r>
              <a:rPr lang="ru-RU" sz="1600" dirty="0">
                <a:solidFill>
                  <a:schemeClr val="tx1"/>
                </a:solidFill>
              </a:rPr>
              <a:t> </a:t>
            </a:r>
            <a:r>
              <a:rPr lang="ru-RU" sz="1600" dirty="0" err="1">
                <a:solidFill>
                  <a:schemeClr val="tx1"/>
                </a:solidFill>
              </a:rPr>
              <a:t>введіть</a:t>
            </a:r>
            <a:r>
              <a:rPr lang="ru-RU" sz="1600" dirty="0">
                <a:solidFill>
                  <a:schemeClr val="tx1"/>
                </a:solidFill>
              </a:rPr>
              <a:t> клинок ларингоскопа в </a:t>
            </a:r>
            <a:r>
              <a:rPr lang="ru-RU" sz="1600" dirty="0" err="1">
                <a:solidFill>
                  <a:schemeClr val="tx1"/>
                </a:solidFill>
              </a:rPr>
              <a:t>ротову</a:t>
            </a:r>
            <a:r>
              <a:rPr lang="ru-RU" sz="1600" dirty="0">
                <a:solidFill>
                  <a:schemeClr val="tx1"/>
                </a:solidFill>
              </a:rPr>
              <a:t> </a:t>
            </a:r>
            <a:r>
              <a:rPr lang="ru-RU" sz="1600" dirty="0" err="1">
                <a:solidFill>
                  <a:schemeClr val="tx1"/>
                </a:solidFill>
              </a:rPr>
              <a:t>порожнину</a:t>
            </a:r>
            <a:r>
              <a:rPr lang="ru-RU" sz="1600" dirty="0">
                <a:solidFill>
                  <a:schemeClr val="tx1"/>
                </a:solidFill>
              </a:rPr>
              <a:t>, не торкайтесь </a:t>
            </a:r>
            <a:r>
              <a:rPr lang="ru-RU" sz="1600" dirty="0" err="1">
                <a:solidFill>
                  <a:schemeClr val="tx1"/>
                </a:solidFill>
              </a:rPr>
              <a:t>зубів</a:t>
            </a:r>
            <a:r>
              <a:rPr lang="ru-RU" sz="1600" dirty="0">
                <a:solidFill>
                  <a:schemeClr val="tx1"/>
                </a:solidFill>
              </a:rPr>
              <a:t> - </a:t>
            </a:r>
            <a:r>
              <a:rPr lang="ru-RU" sz="1600" dirty="0" err="1">
                <a:solidFill>
                  <a:schemeClr val="tx1"/>
                </a:solidFill>
              </a:rPr>
              <a:t>можливість</a:t>
            </a:r>
            <a:r>
              <a:rPr lang="ru-RU" sz="1600" dirty="0">
                <a:solidFill>
                  <a:schemeClr val="tx1"/>
                </a:solidFill>
              </a:rPr>
              <a:t> </a:t>
            </a:r>
            <a:r>
              <a:rPr lang="ru-RU" sz="1600" dirty="0" err="1">
                <a:solidFill>
                  <a:schemeClr val="tx1"/>
                </a:solidFill>
              </a:rPr>
              <a:t>ушкодження</a:t>
            </a:r>
            <a:r>
              <a:rPr lang="ru-RU" sz="1600" dirty="0">
                <a:solidFill>
                  <a:schemeClr val="tx1"/>
                </a:solidFill>
              </a:rPr>
              <a:t>. </a:t>
            </a:r>
            <a:r>
              <a:rPr lang="ru-RU" sz="1600" dirty="0" err="1">
                <a:solidFill>
                  <a:schemeClr val="tx1"/>
                </a:solidFill>
              </a:rPr>
              <a:t>Введіть</a:t>
            </a:r>
            <a:r>
              <a:rPr lang="ru-RU" sz="1600" dirty="0">
                <a:solidFill>
                  <a:schemeClr val="tx1"/>
                </a:solidFill>
              </a:rPr>
              <a:t> клинок з правого кута рота, та </a:t>
            </a:r>
            <a:r>
              <a:rPr lang="ru-RU" sz="1600" dirty="0" err="1">
                <a:solidFill>
                  <a:schemeClr val="tx1"/>
                </a:solidFill>
              </a:rPr>
              <a:t>відводячи</a:t>
            </a:r>
            <a:r>
              <a:rPr lang="ru-RU" sz="1600" dirty="0">
                <a:solidFill>
                  <a:schemeClr val="tx1"/>
                </a:solidFill>
              </a:rPr>
              <a:t> </a:t>
            </a:r>
            <a:r>
              <a:rPr lang="ru-RU" sz="1600" dirty="0" err="1">
                <a:solidFill>
                  <a:schemeClr val="tx1"/>
                </a:solidFill>
              </a:rPr>
              <a:t>язик</a:t>
            </a:r>
            <a:r>
              <a:rPr lang="ru-RU" sz="1600" dirty="0">
                <a:solidFill>
                  <a:schemeClr val="tx1"/>
                </a:solidFill>
              </a:rPr>
              <a:t> </a:t>
            </a:r>
            <a:r>
              <a:rPr lang="ru-RU" sz="1600" dirty="0" err="1">
                <a:solidFill>
                  <a:schemeClr val="tx1"/>
                </a:solidFill>
              </a:rPr>
              <a:t>вгору</a:t>
            </a:r>
            <a:r>
              <a:rPr lang="ru-RU" sz="1600" dirty="0">
                <a:solidFill>
                  <a:schemeClr val="tx1"/>
                </a:solidFill>
              </a:rPr>
              <a:t> та вправо </a:t>
            </a:r>
            <a:r>
              <a:rPr lang="ru-RU" sz="1600" dirty="0" err="1">
                <a:solidFill>
                  <a:schemeClr val="tx1"/>
                </a:solidFill>
              </a:rPr>
              <a:t>просувайтесь</a:t>
            </a:r>
            <a:r>
              <a:rPr lang="ru-RU" sz="1600" dirty="0">
                <a:solidFill>
                  <a:schemeClr val="tx1"/>
                </a:solidFill>
              </a:rPr>
              <a:t> до </a:t>
            </a:r>
            <a:r>
              <a:rPr lang="ru-RU" sz="1600" dirty="0" err="1">
                <a:solidFill>
                  <a:schemeClr val="tx1"/>
                </a:solidFill>
              </a:rPr>
              <a:t>надгортанніка,зробіть</a:t>
            </a:r>
            <a:r>
              <a:rPr lang="ru-RU" sz="1600" dirty="0">
                <a:solidFill>
                  <a:schemeClr val="tx1"/>
                </a:solidFill>
              </a:rPr>
              <a:t> </a:t>
            </a:r>
            <a:r>
              <a:rPr lang="ru-RU" sz="1600" dirty="0" err="1">
                <a:solidFill>
                  <a:schemeClr val="tx1"/>
                </a:solidFill>
              </a:rPr>
              <a:t>тракцію</a:t>
            </a:r>
            <a:r>
              <a:rPr lang="ru-RU" sz="1600" dirty="0">
                <a:solidFill>
                  <a:schemeClr val="tx1"/>
                </a:solidFill>
              </a:rPr>
              <a:t> до гори </a:t>
            </a:r>
            <a:r>
              <a:rPr lang="ru-RU" sz="1600" dirty="0" err="1">
                <a:solidFill>
                  <a:schemeClr val="tx1"/>
                </a:solidFill>
              </a:rPr>
              <a:t>поки</a:t>
            </a:r>
            <a:r>
              <a:rPr lang="ru-RU" sz="1600" dirty="0">
                <a:solidFill>
                  <a:schemeClr val="tx1"/>
                </a:solidFill>
              </a:rPr>
              <a:t> не </a:t>
            </a:r>
            <a:r>
              <a:rPr lang="ru-RU" sz="1600" dirty="0" err="1">
                <a:solidFill>
                  <a:schemeClr val="tx1"/>
                </a:solidFill>
              </a:rPr>
              <a:t>відкриється</a:t>
            </a:r>
            <a:r>
              <a:rPr lang="ru-RU" sz="1600" dirty="0">
                <a:solidFill>
                  <a:schemeClr val="tx1"/>
                </a:solidFill>
              </a:rPr>
              <a:t> </a:t>
            </a:r>
            <a:r>
              <a:rPr lang="ru-RU" sz="1600" dirty="0" err="1">
                <a:solidFill>
                  <a:schemeClr val="tx1"/>
                </a:solidFill>
              </a:rPr>
              <a:t>голосова</a:t>
            </a:r>
            <a:r>
              <a:rPr lang="ru-RU" sz="1600" dirty="0">
                <a:solidFill>
                  <a:schemeClr val="tx1"/>
                </a:solidFill>
              </a:rPr>
              <a:t> </a:t>
            </a:r>
            <a:r>
              <a:rPr lang="ru-RU" sz="1600" dirty="0" err="1">
                <a:solidFill>
                  <a:schemeClr val="tx1"/>
                </a:solidFill>
              </a:rPr>
              <a:t>щілина</a:t>
            </a:r>
            <a:r>
              <a:rPr lang="ru-RU" sz="1600" dirty="0">
                <a:solidFill>
                  <a:schemeClr val="tx1"/>
                </a:solidFill>
              </a:rPr>
              <a:t>. </a:t>
            </a:r>
            <a:r>
              <a:rPr lang="ru-RU" sz="1600" dirty="0" err="1">
                <a:solidFill>
                  <a:schemeClr val="tx1"/>
                </a:solidFill>
              </a:rPr>
              <a:t>Помістіть</a:t>
            </a:r>
            <a:r>
              <a:rPr lang="ru-RU" sz="1600" dirty="0">
                <a:solidFill>
                  <a:schemeClr val="tx1"/>
                </a:solidFill>
              </a:rPr>
              <a:t> </a:t>
            </a:r>
            <a:r>
              <a:rPr lang="ru-RU" sz="1600" dirty="0" err="1">
                <a:solidFill>
                  <a:schemeClr val="tx1"/>
                </a:solidFill>
              </a:rPr>
              <a:t>кінець</a:t>
            </a:r>
            <a:r>
              <a:rPr lang="ru-RU" sz="1600" dirty="0">
                <a:solidFill>
                  <a:schemeClr val="tx1"/>
                </a:solidFill>
              </a:rPr>
              <a:t> клинка: </a:t>
            </a:r>
            <a:r>
              <a:rPr lang="ru-RU" sz="1600" dirty="0" err="1">
                <a:solidFill>
                  <a:schemeClr val="tx1"/>
                </a:solidFill>
              </a:rPr>
              <a:t>якщо</a:t>
            </a:r>
            <a:r>
              <a:rPr lang="ru-RU" sz="1600" dirty="0">
                <a:solidFill>
                  <a:schemeClr val="tx1"/>
                </a:solidFill>
              </a:rPr>
              <a:t> </a:t>
            </a:r>
            <a:r>
              <a:rPr lang="ru-RU" sz="1600" dirty="0" err="1">
                <a:solidFill>
                  <a:schemeClr val="tx1"/>
                </a:solidFill>
              </a:rPr>
              <a:t>це</a:t>
            </a:r>
            <a:r>
              <a:rPr lang="ru-RU" sz="1600" dirty="0">
                <a:solidFill>
                  <a:schemeClr val="tx1"/>
                </a:solidFill>
              </a:rPr>
              <a:t> </a:t>
            </a:r>
            <a:r>
              <a:rPr lang="ru-RU" sz="1600" dirty="0" err="1">
                <a:solidFill>
                  <a:schemeClr val="tx1"/>
                </a:solidFill>
              </a:rPr>
              <a:t>вигнутий</a:t>
            </a:r>
            <a:r>
              <a:rPr lang="ru-RU" sz="1600" dirty="0">
                <a:solidFill>
                  <a:schemeClr val="tx1"/>
                </a:solidFill>
              </a:rPr>
              <a:t> клинок - </a:t>
            </a:r>
            <a:r>
              <a:rPr lang="ru-RU" sz="1600" dirty="0" err="1">
                <a:solidFill>
                  <a:schemeClr val="tx1"/>
                </a:solidFill>
              </a:rPr>
              <a:t>між</a:t>
            </a:r>
            <a:r>
              <a:rPr lang="ru-RU" sz="1600" dirty="0">
                <a:solidFill>
                  <a:schemeClr val="tx1"/>
                </a:solidFill>
              </a:rPr>
              <a:t> </a:t>
            </a:r>
            <a:r>
              <a:rPr lang="ru-RU" sz="1600" dirty="0" err="1">
                <a:solidFill>
                  <a:schemeClr val="tx1"/>
                </a:solidFill>
              </a:rPr>
              <a:t>коренем</a:t>
            </a:r>
            <a:r>
              <a:rPr lang="ru-RU" sz="1600" dirty="0">
                <a:solidFill>
                  <a:schemeClr val="tx1"/>
                </a:solidFill>
              </a:rPr>
              <a:t> </a:t>
            </a:r>
            <a:r>
              <a:rPr lang="ru-RU" sz="1600" dirty="0" err="1">
                <a:solidFill>
                  <a:schemeClr val="tx1"/>
                </a:solidFill>
              </a:rPr>
              <a:t>язика</a:t>
            </a:r>
            <a:r>
              <a:rPr lang="ru-RU" sz="1600" dirty="0">
                <a:solidFill>
                  <a:schemeClr val="tx1"/>
                </a:solidFill>
              </a:rPr>
              <a:t> та надгортанником, </a:t>
            </a:r>
            <a:r>
              <a:rPr lang="ru-RU" sz="1600" dirty="0" err="1">
                <a:solidFill>
                  <a:schemeClr val="tx1"/>
                </a:solidFill>
              </a:rPr>
              <a:t>піднімаючи</a:t>
            </a:r>
            <a:r>
              <a:rPr lang="ru-RU" sz="1600" dirty="0">
                <a:solidFill>
                  <a:schemeClr val="tx1"/>
                </a:solidFill>
              </a:rPr>
              <a:t> </a:t>
            </a:r>
            <a:r>
              <a:rPr lang="ru-RU" sz="1600" dirty="0" err="1">
                <a:solidFill>
                  <a:schemeClr val="tx1"/>
                </a:solidFill>
              </a:rPr>
              <a:t>корінь</a:t>
            </a:r>
            <a:r>
              <a:rPr lang="ru-RU" sz="1600" dirty="0">
                <a:solidFill>
                  <a:schemeClr val="tx1"/>
                </a:solidFill>
              </a:rPr>
              <a:t> </a:t>
            </a:r>
            <a:r>
              <a:rPr lang="ru-RU" sz="1600" dirty="0" err="1">
                <a:solidFill>
                  <a:schemeClr val="tx1"/>
                </a:solidFill>
              </a:rPr>
              <a:t>язика</a:t>
            </a:r>
            <a:r>
              <a:rPr lang="ru-RU" sz="1600" dirty="0">
                <a:solidFill>
                  <a:schemeClr val="tx1"/>
                </a:solidFill>
              </a:rPr>
              <a:t>, </a:t>
            </a:r>
            <a:r>
              <a:rPr lang="ru-RU" sz="1600" dirty="0" err="1">
                <a:solidFill>
                  <a:schemeClr val="tx1"/>
                </a:solidFill>
              </a:rPr>
              <a:t>виводиться</a:t>
            </a:r>
            <a:r>
              <a:rPr lang="ru-RU" sz="1600" dirty="0">
                <a:solidFill>
                  <a:schemeClr val="tx1"/>
                </a:solidFill>
              </a:rPr>
              <a:t> гортань, </a:t>
            </a:r>
            <a:r>
              <a:rPr lang="ru-RU" sz="1600" dirty="0" err="1">
                <a:solidFill>
                  <a:schemeClr val="tx1"/>
                </a:solidFill>
              </a:rPr>
              <a:t>голосові</a:t>
            </a:r>
            <a:r>
              <a:rPr lang="ru-RU" sz="1600" dirty="0">
                <a:solidFill>
                  <a:schemeClr val="tx1"/>
                </a:solidFill>
              </a:rPr>
              <a:t> </a:t>
            </a:r>
            <a:r>
              <a:rPr lang="ru-RU" sz="1600" dirty="0" err="1">
                <a:solidFill>
                  <a:schemeClr val="tx1"/>
                </a:solidFill>
              </a:rPr>
              <a:t>зв'язки</a:t>
            </a:r>
            <a:r>
              <a:rPr lang="ru-RU" sz="1600" dirty="0">
                <a:solidFill>
                  <a:schemeClr val="tx1"/>
                </a:solidFill>
              </a:rPr>
              <a:t>; </a:t>
            </a:r>
            <a:r>
              <a:rPr lang="ru-RU" sz="1600" dirty="0" err="1">
                <a:solidFill>
                  <a:schemeClr val="tx1"/>
                </a:solidFill>
              </a:rPr>
              <a:t>якщо</a:t>
            </a:r>
            <a:r>
              <a:rPr lang="ru-RU" sz="1600" dirty="0">
                <a:solidFill>
                  <a:schemeClr val="tx1"/>
                </a:solidFill>
              </a:rPr>
              <a:t> </a:t>
            </a:r>
            <a:r>
              <a:rPr lang="ru-RU" sz="1600" dirty="0" err="1">
                <a:solidFill>
                  <a:schemeClr val="tx1"/>
                </a:solidFill>
              </a:rPr>
              <a:t>це</a:t>
            </a:r>
            <a:r>
              <a:rPr lang="ru-RU" sz="1600" dirty="0">
                <a:solidFill>
                  <a:schemeClr val="tx1"/>
                </a:solidFill>
              </a:rPr>
              <a:t> </a:t>
            </a:r>
            <a:r>
              <a:rPr lang="ru-RU" sz="1600" dirty="0" err="1">
                <a:solidFill>
                  <a:schemeClr val="tx1"/>
                </a:solidFill>
              </a:rPr>
              <a:t>прямий</a:t>
            </a:r>
            <a:r>
              <a:rPr lang="ru-RU" sz="1600" dirty="0">
                <a:solidFill>
                  <a:schemeClr val="tx1"/>
                </a:solidFill>
              </a:rPr>
              <a:t> клинок-</a:t>
            </a:r>
            <a:r>
              <a:rPr lang="ru-RU" sz="1600" dirty="0" err="1">
                <a:solidFill>
                  <a:schemeClr val="tx1"/>
                </a:solidFill>
              </a:rPr>
              <a:t>захоплюється</a:t>
            </a:r>
            <a:r>
              <a:rPr lang="ru-RU" sz="1600" dirty="0">
                <a:solidFill>
                  <a:schemeClr val="tx1"/>
                </a:solidFill>
              </a:rPr>
              <a:t> надгортанник, </a:t>
            </a:r>
            <a:r>
              <a:rPr lang="ru-RU" sz="1600" dirty="0" err="1">
                <a:solidFill>
                  <a:schemeClr val="tx1"/>
                </a:solidFill>
              </a:rPr>
              <a:t>виводяться</a:t>
            </a:r>
            <a:r>
              <a:rPr lang="ru-RU" sz="1600" dirty="0">
                <a:solidFill>
                  <a:schemeClr val="tx1"/>
                </a:solidFill>
              </a:rPr>
              <a:t> </a:t>
            </a:r>
            <a:r>
              <a:rPr lang="ru-RU" sz="1600" dirty="0" err="1">
                <a:solidFill>
                  <a:schemeClr val="tx1"/>
                </a:solidFill>
              </a:rPr>
              <a:t>голосові</a:t>
            </a:r>
            <a:r>
              <a:rPr lang="ru-RU" sz="1600" dirty="0">
                <a:solidFill>
                  <a:schemeClr val="tx1"/>
                </a:solidFill>
              </a:rPr>
              <a:t> </a:t>
            </a:r>
            <a:r>
              <a:rPr lang="ru-RU" sz="1600" dirty="0" err="1">
                <a:solidFill>
                  <a:schemeClr val="tx1"/>
                </a:solidFill>
              </a:rPr>
              <a:t>зв'язки</a:t>
            </a:r>
            <a:r>
              <a:rPr lang="ru-RU" sz="1600" dirty="0">
                <a:solidFill>
                  <a:schemeClr val="tx1"/>
                </a:solidFill>
              </a:rPr>
              <a:t> - метод </a:t>
            </a:r>
            <a:r>
              <a:rPr lang="ru-RU" sz="1600" dirty="0" err="1">
                <a:solidFill>
                  <a:schemeClr val="tx1"/>
                </a:solidFill>
              </a:rPr>
              <a:t>вважається</a:t>
            </a:r>
            <a:r>
              <a:rPr lang="ru-RU" sz="1600" dirty="0">
                <a:solidFill>
                  <a:schemeClr val="tx1"/>
                </a:solidFill>
              </a:rPr>
              <a:t> </a:t>
            </a:r>
            <a:r>
              <a:rPr lang="ru-RU" sz="1600" dirty="0" err="1">
                <a:solidFill>
                  <a:schemeClr val="tx1"/>
                </a:solidFill>
              </a:rPr>
              <a:t>більш</a:t>
            </a:r>
            <a:r>
              <a:rPr lang="ru-RU" sz="1600" dirty="0">
                <a:solidFill>
                  <a:schemeClr val="tx1"/>
                </a:solidFill>
              </a:rPr>
              <a:t> </a:t>
            </a:r>
            <a:r>
              <a:rPr lang="ru-RU" sz="1600" dirty="0" err="1">
                <a:solidFill>
                  <a:schemeClr val="tx1"/>
                </a:solidFill>
              </a:rPr>
              <a:t>травматичним</a:t>
            </a:r>
            <a:r>
              <a:rPr lang="ru-RU" sz="1600" dirty="0">
                <a:solidFill>
                  <a:schemeClr val="tx1"/>
                </a:solidFill>
              </a:rPr>
              <a:t> в </a:t>
            </a:r>
            <a:r>
              <a:rPr lang="ru-RU" sz="1600" dirty="0" err="1">
                <a:solidFill>
                  <a:schemeClr val="tx1"/>
                </a:solidFill>
              </a:rPr>
              <a:t>порівнянні</a:t>
            </a:r>
            <a:r>
              <a:rPr lang="ru-RU" sz="1600" dirty="0">
                <a:solidFill>
                  <a:schemeClr val="tx1"/>
                </a:solidFill>
              </a:rPr>
              <a:t> з </a:t>
            </a:r>
            <a:r>
              <a:rPr lang="ru-RU" sz="1600" dirty="0" err="1">
                <a:solidFill>
                  <a:schemeClr val="tx1"/>
                </a:solidFill>
              </a:rPr>
              <a:t>використанням</a:t>
            </a:r>
            <a:r>
              <a:rPr lang="ru-RU" sz="1600" dirty="0">
                <a:solidFill>
                  <a:schemeClr val="tx1"/>
                </a:solidFill>
              </a:rPr>
              <a:t> </a:t>
            </a:r>
            <a:endParaRPr lang="uk-UA" sz="1600" dirty="0">
              <a:solidFill>
                <a:schemeClr val="tx1"/>
              </a:solidFill>
            </a:endParaRPr>
          </a:p>
        </p:txBody>
      </p:sp>
      <p:pic>
        <p:nvPicPr>
          <p:cNvPr id="9" name="Объект 8">
            <a:extLst>
              <a:ext uri="{FF2B5EF4-FFF2-40B4-BE49-F238E27FC236}">
                <a16:creationId xmlns:a16="http://schemas.microsoft.com/office/drawing/2014/main" xmlns="" id="{DDA4E55C-436E-4A93-80AC-97B8B6E3C4A7}"/>
              </a:ext>
            </a:extLst>
          </p:cNvPr>
          <p:cNvPicPr>
            <a:picLocks noGrp="1" noChangeAspect="1"/>
          </p:cNvPicPr>
          <p:nvPr>
            <p:ph sz="quarter" idx="4"/>
          </p:nvPr>
        </p:nvPicPr>
        <p:blipFill>
          <a:blip r:embed="rId2" cstate="print"/>
          <a:stretch>
            <a:fillRect/>
          </a:stretch>
        </p:blipFill>
        <p:spPr>
          <a:xfrm>
            <a:off x="5845480" y="3116262"/>
            <a:ext cx="2747973" cy="3741737"/>
          </a:xfrm>
          <a:prstGeom prst="rect">
            <a:avLst/>
          </a:prstGeom>
        </p:spPr>
      </p:pic>
      <p:pic>
        <p:nvPicPr>
          <p:cNvPr id="10" name="Рисунок 9">
            <a:extLst>
              <a:ext uri="{FF2B5EF4-FFF2-40B4-BE49-F238E27FC236}">
                <a16:creationId xmlns:a16="http://schemas.microsoft.com/office/drawing/2014/main" xmlns="" id="{6EBF741C-57B2-4345-A58E-3AA0F8A812FF}"/>
              </a:ext>
            </a:extLst>
          </p:cNvPr>
          <p:cNvPicPr>
            <a:picLocks noChangeAspect="1"/>
          </p:cNvPicPr>
          <p:nvPr/>
        </p:nvPicPr>
        <p:blipFill>
          <a:blip r:embed="rId3" cstate="print"/>
          <a:stretch>
            <a:fillRect/>
          </a:stretch>
        </p:blipFill>
        <p:spPr>
          <a:xfrm>
            <a:off x="8593453" y="3116263"/>
            <a:ext cx="3028571" cy="3741737"/>
          </a:xfrm>
          <a:prstGeom prst="rect">
            <a:avLst/>
          </a:prstGeom>
        </p:spPr>
      </p:pic>
    </p:spTree>
    <p:extLst>
      <p:ext uri="{BB962C8B-B14F-4D97-AF65-F5344CB8AC3E}">
        <p14:creationId xmlns:p14="http://schemas.microsoft.com/office/powerpoint/2010/main" xmlns="" val="191825771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A53475C6-F71E-4523-BACE-AC10B5A03ABD}"/>
              </a:ext>
            </a:extLst>
          </p:cNvPr>
          <p:cNvSpPr>
            <a:spLocks noGrp="1"/>
          </p:cNvSpPr>
          <p:nvPr>
            <p:ph type="body" idx="1"/>
          </p:nvPr>
        </p:nvSpPr>
        <p:spPr>
          <a:xfrm>
            <a:off x="131688" y="-770"/>
            <a:ext cx="6295238" cy="3957276"/>
          </a:xfrm>
        </p:spPr>
        <p:txBody>
          <a:bodyPr/>
          <a:lstStyle/>
          <a:p>
            <a:r>
              <a:rPr lang="uk-UA" sz="1800" b="1" dirty="0">
                <a:solidFill>
                  <a:schemeClr val="tx1"/>
                </a:solidFill>
              </a:rPr>
              <a:t>Крок 5 </a:t>
            </a:r>
            <a:r>
              <a:rPr lang="ru-RU" sz="1800" dirty="0">
                <a:solidFill>
                  <a:schemeClr val="tx1"/>
                </a:solidFill>
              </a:rPr>
              <a:t>(мал. 6, 7). </a:t>
            </a:r>
            <a:r>
              <a:rPr lang="ru-RU" sz="1800" dirty="0" err="1">
                <a:solidFill>
                  <a:schemeClr val="tx1"/>
                </a:solidFill>
              </a:rPr>
              <a:t>Зафіксуйте</a:t>
            </a:r>
            <a:r>
              <a:rPr lang="ru-RU" sz="1800" dirty="0">
                <a:solidFill>
                  <a:schemeClr val="tx1"/>
                </a:solidFill>
              </a:rPr>
              <a:t> </a:t>
            </a:r>
            <a:r>
              <a:rPr lang="ru-RU" sz="1800" dirty="0" err="1">
                <a:solidFill>
                  <a:schemeClr val="tx1"/>
                </a:solidFill>
              </a:rPr>
              <a:t>ліве</a:t>
            </a:r>
            <a:r>
              <a:rPr lang="ru-RU" sz="1800" dirty="0">
                <a:solidFill>
                  <a:schemeClr val="tx1"/>
                </a:solidFill>
              </a:rPr>
              <a:t> </a:t>
            </a:r>
            <a:r>
              <a:rPr lang="ru-RU" sz="1800" dirty="0" err="1">
                <a:solidFill>
                  <a:schemeClr val="tx1"/>
                </a:solidFill>
              </a:rPr>
              <a:t>зап'ястя</a:t>
            </a:r>
            <a:r>
              <a:rPr lang="ru-RU" sz="1800" dirty="0">
                <a:solidFill>
                  <a:schemeClr val="tx1"/>
                </a:solidFill>
              </a:rPr>
              <a:t>, </a:t>
            </a:r>
            <a:r>
              <a:rPr lang="ru-RU" sz="1800" dirty="0" err="1">
                <a:solidFill>
                  <a:schemeClr val="tx1"/>
                </a:solidFill>
              </a:rPr>
              <a:t>підніміть</a:t>
            </a:r>
            <a:r>
              <a:rPr lang="ru-RU" sz="1800" dirty="0">
                <a:solidFill>
                  <a:schemeClr val="tx1"/>
                </a:solidFill>
              </a:rPr>
              <a:t> рукоятку ларингоскопа до </a:t>
            </a:r>
            <a:r>
              <a:rPr lang="ru-RU" sz="1800" dirty="0" err="1">
                <a:solidFill>
                  <a:schemeClr val="tx1"/>
                </a:solidFill>
              </a:rPr>
              <a:t>уявного</a:t>
            </a:r>
            <a:r>
              <a:rPr lang="ru-RU" sz="1800" dirty="0">
                <a:solidFill>
                  <a:schemeClr val="tx1"/>
                </a:solidFill>
              </a:rPr>
              <a:t> </a:t>
            </a:r>
            <a:r>
              <a:rPr lang="ru-RU" sz="1800" dirty="0" err="1">
                <a:solidFill>
                  <a:schemeClr val="tx1"/>
                </a:solidFill>
              </a:rPr>
              <a:t>орієнтиру</a:t>
            </a:r>
            <a:r>
              <a:rPr lang="ru-RU" sz="1800" dirty="0">
                <a:solidFill>
                  <a:schemeClr val="tx1"/>
                </a:solidFill>
              </a:rPr>
              <a:t> над </a:t>
            </a:r>
            <a:r>
              <a:rPr lang="ru-RU" sz="1800" dirty="0" err="1">
                <a:solidFill>
                  <a:schemeClr val="tx1"/>
                </a:solidFill>
              </a:rPr>
              <a:t>лівою</a:t>
            </a:r>
            <a:r>
              <a:rPr lang="ru-RU" sz="1800" dirty="0">
                <a:solidFill>
                  <a:schemeClr val="tx1"/>
                </a:solidFill>
              </a:rPr>
              <a:t> ступнею </a:t>
            </a:r>
            <a:r>
              <a:rPr lang="ru-RU" sz="1800" dirty="0" err="1">
                <a:solidFill>
                  <a:schemeClr val="tx1"/>
                </a:solidFill>
              </a:rPr>
              <a:t>постраждалого</a:t>
            </a:r>
            <a:r>
              <a:rPr lang="ru-RU" sz="1800" dirty="0">
                <a:solidFill>
                  <a:schemeClr val="tx1"/>
                </a:solidFill>
              </a:rPr>
              <a:t> - </a:t>
            </a:r>
            <a:r>
              <a:rPr lang="ru-RU" sz="1800" dirty="0" err="1">
                <a:solidFill>
                  <a:schemeClr val="tx1"/>
                </a:solidFill>
              </a:rPr>
              <a:t>звільняються</a:t>
            </a:r>
            <a:r>
              <a:rPr lang="ru-RU" sz="1800" dirty="0">
                <a:solidFill>
                  <a:schemeClr val="tx1"/>
                </a:solidFill>
              </a:rPr>
              <a:t> </a:t>
            </a:r>
            <a:r>
              <a:rPr lang="ru-RU" sz="1800" dirty="0" err="1">
                <a:solidFill>
                  <a:schemeClr val="tx1"/>
                </a:solidFill>
              </a:rPr>
              <a:t>голосові</a:t>
            </a:r>
            <a:r>
              <a:rPr lang="ru-RU" sz="1800" dirty="0">
                <a:solidFill>
                  <a:schemeClr val="tx1"/>
                </a:solidFill>
              </a:rPr>
              <a:t> </a:t>
            </a:r>
            <a:r>
              <a:rPr lang="ru-RU" sz="1800" dirty="0" err="1">
                <a:solidFill>
                  <a:schemeClr val="tx1"/>
                </a:solidFill>
              </a:rPr>
              <a:t>зв'язки</a:t>
            </a:r>
            <a:r>
              <a:rPr lang="ru-RU" sz="1800" dirty="0">
                <a:solidFill>
                  <a:schemeClr val="tx1"/>
                </a:solidFill>
              </a:rPr>
              <a:t>. </a:t>
            </a:r>
            <a:r>
              <a:rPr lang="ru-RU" sz="1800" dirty="0" err="1">
                <a:solidFill>
                  <a:schemeClr val="tx1"/>
                </a:solidFill>
              </a:rPr>
              <a:t>Уникайте</a:t>
            </a:r>
            <a:r>
              <a:rPr lang="ru-RU" sz="1800" dirty="0">
                <a:solidFill>
                  <a:schemeClr val="tx1"/>
                </a:solidFill>
              </a:rPr>
              <a:t> </a:t>
            </a:r>
            <a:r>
              <a:rPr lang="ru-RU" sz="1800" dirty="0" err="1">
                <a:solidFill>
                  <a:schemeClr val="tx1"/>
                </a:solidFill>
              </a:rPr>
              <a:t>надлишкових</a:t>
            </a:r>
            <a:r>
              <a:rPr lang="ru-RU" sz="1800" dirty="0">
                <a:solidFill>
                  <a:schemeClr val="tx1"/>
                </a:solidFill>
              </a:rPr>
              <a:t> </a:t>
            </a:r>
            <a:r>
              <a:rPr lang="ru-RU" sz="1800" dirty="0" err="1">
                <a:solidFill>
                  <a:schemeClr val="tx1"/>
                </a:solidFill>
              </a:rPr>
              <a:t>рухів</a:t>
            </a:r>
            <a:r>
              <a:rPr lang="ru-RU" sz="1800" dirty="0">
                <a:solidFill>
                  <a:schemeClr val="tx1"/>
                </a:solidFill>
              </a:rPr>
              <a:t> у </a:t>
            </a:r>
            <a:r>
              <a:rPr lang="ru-RU" sz="1800" dirty="0" err="1">
                <a:solidFill>
                  <a:schemeClr val="tx1"/>
                </a:solidFill>
              </a:rPr>
              <a:t>лівому</a:t>
            </a:r>
            <a:r>
              <a:rPr lang="ru-RU" sz="1800" dirty="0">
                <a:solidFill>
                  <a:schemeClr val="tx1"/>
                </a:solidFill>
              </a:rPr>
              <a:t> </a:t>
            </a:r>
            <a:r>
              <a:rPr lang="ru-RU" sz="1800" dirty="0" err="1">
                <a:solidFill>
                  <a:schemeClr val="tx1"/>
                </a:solidFill>
              </a:rPr>
              <a:t>зап'ястку</a:t>
            </a:r>
            <a:r>
              <a:rPr lang="ru-RU" sz="1800" dirty="0">
                <a:solidFill>
                  <a:schemeClr val="tx1"/>
                </a:solidFill>
              </a:rPr>
              <a:t> назад і </a:t>
            </a:r>
            <a:r>
              <a:rPr lang="ru-RU" sz="1800" dirty="0" err="1">
                <a:solidFill>
                  <a:schemeClr val="tx1"/>
                </a:solidFill>
              </a:rPr>
              <a:t>нагору</a:t>
            </a:r>
            <a:r>
              <a:rPr lang="ru-RU" sz="1800" dirty="0">
                <a:solidFill>
                  <a:schemeClr val="tx1"/>
                </a:solidFill>
              </a:rPr>
              <a:t> - </a:t>
            </a:r>
            <a:r>
              <a:rPr lang="ru-RU" sz="1800" dirty="0" err="1">
                <a:solidFill>
                  <a:schemeClr val="tx1"/>
                </a:solidFill>
              </a:rPr>
              <a:t>попередження</a:t>
            </a:r>
            <a:r>
              <a:rPr lang="ru-RU" sz="1800" dirty="0">
                <a:solidFill>
                  <a:schemeClr val="tx1"/>
                </a:solidFill>
              </a:rPr>
              <a:t> </a:t>
            </a:r>
            <a:r>
              <a:rPr lang="ru-RU" sz="1800" dirty="0" err="1">
                <a:solidFill>
                  <a:schemeClr val="tx1"/>
                </a:solidFill>
              </a:rPr>
              <a:t>пошкодження</a:t>
            </a:r>
            <a:r>
              <a:rPr lang="ru-RU" sz="1800" dirty="0">
                <a:solidFill>
                  <a:schemeClr val="tx1"/>
                </a:solidFill>
              </a:rPr>
              <a:t> </a:t>
            </a:r>
            <a:r>
              <a:rPr lang="ru-RU" sz="1800" dirty="0" err="1">
                <a:solidFill>
                  <a:schemeClr val="tx1"/>
                </a:solidFill>
              </a:rPr>
              <a:t>зубів</a:t>
            </a:r>
            <a:r>
              <a:rPr lang="ru-RU" sz="1800" dirty="0">
                <a:solidFill>
                  <a:schemeClr val="tx1"/>
                </a:solidFill>
              </a:rPr>
              <a:t>. </a:t>
            </a:r>
            <a:r>
              <a:rPr lang="ru-RU" sz="1800" dirty="0" err="1">
                <a:solidFill>
                  <a:schemeClr val="tx1"/>
                </a:solidFill>
              </a:rPr>
              <a:t>Введіть</a:t>
            </a:r>
            <a:r>
              <a:rPr lang="ru-RU" sz="1800" dirty="0">
                <a:solidFill>
                  <a:schemeClr val="tx1"/>
                </a:solidFill>
              </a:rPr>
              <a:t> </a:t>
            </a:r>
            <a:r>
              <a:rPr lang="ru-RU" sz="1800" dirty="0" err="1">
                <a:solidFill>
                  <a:schemeClr val="tx1"/>
                </a:solidFill>
              </a:rPr>
              <a:t>інтубаційну</a:t>
            </a:r>
            <a:r>
              <a:rPr lang="ru-RU" sz="1800" dirty="0">
                <a:solidFill>
                  <a:schemeClr val="tx1"/>
                </a:solidFill>
              </a:rPr>
              <a:t> трубку </a:t>
            </a:r>
            <a:r>
              <a:rPr lang="ru-RU" sz="1800" dirty="0" err="1">
                <a:solidFill>
                  <a:schemeClr val="tx1"/>
                </a:solidFill>
              </a:rPr>
              <a:t>зі</a:t>
            </a:r>
            <a:r>
              <a:rPr lang="ru-RU" sz="1800" dirty="0">
                <a:solidFill>
                  <a:schemeClr val="tx1"/>
                </a:solidFill>
              </a:rPr>
              <a:t> </a:t>
            </a:r>
            <a:r>
              <a:rPr lang="ru-RU" sz="1800" dirty="0" err="1">
                <a:solidFill>
                  <a:schemeClr val="tx1"/>
                </a:solidFill>
              </a:rPr>
              <a:t>здутою</a:t>
            </a:r>
            <a:r>
              <a:rPr lang="ru-RU" sz="1800" dirty="0">
                <a:solidFill>
                  <a:schemeClr val="tx1"/>
                </a:solidFill>
              </a:rPr>
              <a:t> </a:t>
            </a:r>
            <a:r>
              <a:rPr lang="ru-RU" sz="1800" dirty="0" err="1">
                <a:solidFill>
                  <a:schemeClr val="tx1"/>
                </a:solidFill>
              </a:rPr>
              <a:t>манжеткою</a:t>
            </a:r>
            <a:r>
              <a:rPr lang="ru-RU" sz="1800" dirty="0">
                <a:solidFill>
                  <a:schemeClr val="tx1"/>
                </a:solidFill>
              </a:rPr>
              <a:t> по </a:t>
            </a:r>
            <a:r>
              <a:rPr lang="ru-RU" sz="1800" dirty="0" err="1">
                <a:solidFill>
                  <a:schemeClr val="tx1"/>
                </a:solidFill>
              </a:rPr>
              <a:t>вигину</a:t>
            </a:r>
            <a:r>
              <a:rPr lang="ru-RU" sz="1800" dirty="0">
                <a:solidFill>
                  <a:schemeClr val="tx1"/>
                </a:solidFill>
              </a:rPr>
              <a:t> клинка ларингоскопа; </a:t>
            </a:r>
            <a:r>
              <a:rPr lang="ru-RU" sz="1800" dirty="0" err="1">
                <a:solidFill>
                  <a:schemeClr val="tx1"/>
                </a:solidFill>
              </a:rPr>
              <a:t>заведіть</a:t>
            </a:r>
            <a:r>
              <a:rPr lang="ru-RU" sz="1800" dirty="0">
                <a:solidFill>
                  <a:schemeClr val="tx1"/>
                </a:solidFill>
              </a:rPr>
              <a:t> манжету за </a:t>
            </a:r>
            <a:r>
              <a:rPr lang="ru-RU" sz="1800" dirty="0" err="1">
                <a:solidFill>
                  <a:schemeClr val="tx1"/>
                </a:solidFill>
              </a:rPr>
              <a:t>голосові</a:t>
            </a:r>
            <a:r>
              <a:rPr lang="ru-RU" sz="1800" dirty="0">
                <a:solidFill>
                  <a:schemeClr val="tx1"/>
                </a:solidFill>
              </a:rPr>
              <a:t> </a:t>
            </a:r>
            <a:r>
              <a:rPr lang="ru-RU" sz="1800" dirty="0" err="1">
                <a:solidFill>
                  <a:schemeClr val="tx1"/>
                </a:solidFill>
              </a:rPr>
              <a:t>зв'язки</a:t>
            </a:r>
            <a:r>
              <a:rPr lang="ru-RU" sz="1800" dirty="0">
                <a:solidFill>
                  <a:schemeClr val="tx1"/>
                </a:solidFill>
              </a:rPr>
              <a:t>, </a:t>
            </a:r>
            <a:r>
              <a:rPr lang="ru-RU" sz="1800" dirty="0" err="1">
                <a:solidFill>
                  <a:schemeClr val="tx1"/>
                </a:solidFill>
              </a:rPr>
              <a:t>після</a:t>
            </a:r>
            <a:r>
              <a:rPr lang="ru-RU" sz="1800" dirty="0">
                <a:solidFill>
                  <a:schemeClr val="tx1"/>
                </a:solidFill>
              </a:rPr>
              <a:t> </a:t>
            </a:r>
            <a:r>
              <a:rPr lang="ru-RU" sz="1800" dirty="0" err="1">
                <a:solidFill>
                  <a:schemeClr val="tx1"/>
                </a:solidFill>
              </a:rPr>
              <a:t>чого</a:t>
            </a:r>
            <a:r>
              <a:rPr lang="ru-RU" sz="1800" dirty="0">
                <a:solidFill>
                  <a:schemeClr val="tx1"/>
                </a:solidFill>
              </a:rPr>
              <a:t> </a:t>
            </a:r>
            <a:r>
              <a:rPr lang="ru-RU" sz="1800" dirty="0" err="1">
                <a:solidFill>
                  <a:schemeClr val="tx1"/>
                </a:solidFill>
              </a:rPr>
              <a:t>необхідно</a:t>
            </a:r>
            <a:r>
              <a:rPr lang="ru-RU" sz="1800" dirty="0">
                <a:solidFill>
                  <a:schemeClr val="tx1"/>
                </a:solidFill>
              </a:rPr>
              <a:t> </a:t>
            </a:r>
            <a:r>
              <a:rPr lang="ru-RU" sz="1800" dirty="0" err="1">
                <a:solidFill>
                  <a:schemeClr val="tx1"/>
                </a:solidFill>
              </a:rPr>
              <a:t>витягнути</a:t>
            </a:r>
            <a:r>
              <a:rPr lang="ru-RU" sz="1800" dirty="0">
                <a:solidFill>
                  <a:schemeClr val="tx1"/>
                </a:solidFill>
              </a:rPr>
              <a:t> зонд (</a:t>
            </a:r>
            <a:r>
              <a:rPr lang="ru-RU" sz="1800" dirty="0" err="1">
                <a:solidFill>
                  <a:schemeClr val="tx1"/>
                </a:solidFill>
              </a:rPr>
              <a:t>провідник</a:t>
            </a:r>
            <a:r>
              <a:rPr lang="ru-RU" sz="1800" dirty="0">
                <a:solidFill>
                  <a:schemeClr val="tx1"/>
                </a:solidFill>
              </a:rPr>
              <a:t>, стилет) з </a:t>
            </a:r>
            <a:r>
              <a:rPr lang="ru-RU" sz="1800" dirty="0" err="1">
                <a:solidFill>
                  <a:schemeClr val="tx1"/>
                </a:solidFill>
              </a:rPr>
              <a:t>інтубаційної</a:t>
            </a:r>
            <a:r>
              <a:rPr lang="ru-RU" sz="1800" dirty="0">
                <a:solidFill>
                  <a:schemeClr val="tx1"/>
                </a:solidFill>
              </a:rPr>
              <a:t> трубки; не </a:t>
            </a:r>
            <a:r>
              <a:rPr lang="ru-RU" sz="1800" dirty="0" err="1">
                <a:solidFill>
                  <a:schemeClr val="tx1"/>
                </a:solidFill>
              </a:rPr>
              <a:t>вводьте</a:t>
            </a:r>
            <a:r>
              <a:rPr lang="ru-RU" sz="1800" dirty="0">
                <a:solidFill>
                  <a:schemeClr val="tx1"/>
                </a:solidFill>
              </a:rPr>
              <a:t> трубку </a:t>
            </a:r>
            <a:r>
              <a:rPr lang="ru-RU" sz="1800" dirty="0" err="1">
                <a:solidFill>
                  <a:schemeClr val="tx1"/>
                </a:solidFill>
              </a:rPr>
              <a:t>глибоко</a:t>
            </a:r>
            <a:r>
              <a:rPr lang="ru-RU" sz="1800" dirty="0">
                <a:solidFill>
                  <a:schemeClr val="tx1"/>
                </a:solidFill>
              </a:rPr>
              <a:t> у трахею з </a:t>
            </a:r>
            <a:r>
              <a:rPr lang="ru-RU" sz="1800" dirty="0" err="1">
                <a:solidFill>
                  <a:schemeClr val="tx1"/>
                </a:solidFill>
              </a:rPr>
              <a:t>провідником</a:t>
            </a:r>
            <a:r>
              <a:rPr lang="ru-RU" sz="1800" dirty="0">
                <a:solidFill>
                  <a:schemeClr val="tx1"/>
                </a:solidFill>
              </a:rPr>
              <a:t>.</a:t>
            </a:r>
            <a:endParaRPr lang="uk-UA" sz="1800" dirty="0">
              <a:solidFill>
                <a:schemeClr val="tx1"/>
              </a:solidFill>
            </a:endParaRPr>
          </a:p>
          <a:p>
            <a:endParaRPr lang="uk-UA" dirty="0"/>
          </a:p>
        </p:txBody>
      </p:sp>
      <p:pic>
        <p:nvPicPr>
          <p:cNvPr id="7" name="Объект 6">
            <a:extLst>
              <a:ext uri="{FF2B5EF4-FFF2-40B4-BE49-F238E27FC236}">
                <a16:creationId xmlns:a16="http://schemas.microsoft.com/office/drawing/2014/main" xmlns="" id="{F6D65B02-EAA7-46E7-BD67-5F77E1560357}"/>
              </a:ext>
            </a:extLst>
          </p:cNvPr>
          <p:cNvPicPr>
            <a:picLocks noGrp="1" noChangeAspect="1"/>
          </p:cNvPicPr>
          <p:nvPr>
            <p:ph sz="half" idx="2"/>
          </p:nvPr>
        </p:nvPicPr>
        <p:blipFill>
          <a:blip r:embed="rId2" cstate="print"/>
          <a:stretch>
            <a:fillRect/>
          </a:stretch>
        </p:blipFill>
        <p:spPr>
          <a:xfrm>
            <a:off x="0" y="4193948"/>
            <a:ext cx="6295238" cy="2664052"/>
          </a:xfrm>
          <a:prstGeom prst="rect">
            <a:avLst/>
          </a:prstGeom>
        </p:spPr>
      </p:pic>
      <p:sp>
        <p:nvSpPr>
          <p:cNvPr id="5" name="Текст 4">
            <a:extLst>
              <a:ext uri="{FF2B5EF4-FFF2-40B4-BE49-F238E27FC236}">
                <a16:creationId xmlns:a16="http://schemas.microsoft.com/office/drawing/2014/main" xmlns="" id="{E172C28D-80FB-49FE-AC88-29F80D9C9E72}"/>
              </a:ext>
            </a:extLst>
          </p:cNvPr>
          <p:cNvSpPr>
            <a:spLocks noGrp="1"/>
          </p:cNvSpPr>
          <p:nvPr>
            <p:ph type="body" sz="quarter" idx="3"/>
          </p:nvPr>
        </p:nvSpPr>
        <p:spPr>
          <a:xfrm>
            <a:off x="6426926" y="0"/>
            <a:ext cx="5765074" cy="4193563"/>
          </a:xfrm>
        </p:spPr>
        <p:txBody>
          <a:bodyPr/>
          <a:lstStyle/>
          <a:p>
            <a:r>
              <a:rPr lang="uk-UA" sz="1400" b="1" dirty="0">
                <a:solidFill>
                  <a:schemeClr val="tx1"/>
                </a:solidFill>
              </a:rPr>
              <a:t>Крок </a:t>
            </a:r>
            <a:r>
              <a:rPr lang="ru-RU" sz="1400" dirty="0">
                <a:solidFill>
                  <a:schemeClr val="tx1"/>
                </a:solidFill>
              </a:rPr>
              <a:t>б (мал. </a:t>
            </a:r>
            <a:r>
              <a:rPr lang="uk-UA" sz="1400" b="1" dirty="0">
                <a:solidFill>
                  <a:schemeClr val="tx1"/>
                </a:solidFill>
              </a:rPr>
              <a:t>8, 9, 10). </a:t>
            </a:r>
            <a:r>
              <a:rPr lang="en-US" sz="1400" dirty="0" err="1">
                <a:solidFill>
                  <a:schemeClr val="tx1"/>
                </a:solidFill>
              </a:rPr>
              <a:t>Роздуйте</a:t>
            </a:r>
            <a:r>
              <a:rPr lang="en-US" sz="1400" dirty="0">
                <a:solidFill>
                  <a:schemeClr val="tx1"/>
                </a:solidFill>
              </a:rPr>
              <a:t> </a:t>
            </a:r>
            <a:r>
              <a:rPr lang="en-US" sz="1400" dirty="0" err="1">
                <a:solidFill>
                  <a:schemeClr val="tx1"/>
                </a:solidFill>
              </a:rPr>
              <a:t>манжету</a:t>
            </a:r>
            <a:r>
              <a:rPr lang="en-US" sz="1400" dirty="0">
                <a:solidFill>
                  <a:schemeClr val="tx1"/>
                </a:solidFill>
              </a:rPr>
              <a:t> </a:t>
            </a:r>
            <a:r>
              <a:rPr lang="en-US" sz="1400" dirty="0" err="1">
                <a:solidFill>
                  <a:schemeClr val="tx1"/>
                </a:solidFill>
              </a:rPr>
              <a:t>повітрям</a:t>
            </a:r>
            <a:r>
              <a:rPr lang="en-US" sz="1400" dirty="0">
                <a:solidFill>
                  <a:schemeClr val="tx1"/>
                </a:solidFill>
              </a:rPr>
              <a:t> - 5-10 </a:t>
            </a:r>
            <a:r>
              <a:rPr lang="en-US" sz="1400" dirty="0" err="1">
                <a:solidFill>
                  <a:schemeClr val="tx1"/>
                </a:solidFill>
              </a:rPr>
              <a:t>мл</a:t>
            </a:r>
            <a:r>
              <a:rPr lang="en-US" sz="1400" dirty="0">
                <a:solidFill>
                  <a:schemeClr val="tx1"/>
                </a:solidFill>
              </a:rPr>
              <a:t>, (</a:t>
            </a:r>
            <a:r>
              <a:rPr lang="en-US" sz="1400" dirty="0" err="1">
                <a:solidFill>
                  <a:schemeClr val="tx1"/>
                </a:solidFill>
              </a:rPr>
              <a:t>мал</a:t>
            </a:r>
            <a:r>
              <a:rPr lang="en-US" sz="1400" dirty="0">
                <a:solidFill>
                  <a:schemeClr val="tx1"/>
                </a:solidFill>
              </a:rPr>
              <a:t>. 8.) </a:t>
            </a:r>
            <a:r>
              <a:rPr lang="en-US" sz="1400" dirty="0" err="1">
                <a:solidFill>
                  <a:schemeClr val="tx1"/>
                </a:solidFill>
              </a:rPr>
              <a:t>приєднайте</a:t>
            </a:r>
            <a:r>
              <a:rPr lang="en-US" sz="1400" dirty="0">
                <a:solidFill>
                  <a:schemeClr val="tx1"/>
                </a:solidFill>
              </a:rPr>
              <a:t> </a:t>
            </a:r>
            <a:r>
              <a:rPr lang="en-US" sz="1400" dirty="0" err="1">
                <a:solidFill>
                  <a:schemeClr val="tx1"/>
                </a:solidFill>
              </a:rPr>
              <a:t>дихальний</a:t>
            </a:r>
            <a:r>
              <a:rPr lang="en-US" sz="1400" dirty="0">
                <a:solidFill>
                  <a:schemeClr val="tx1"/>
                </a:solidFill>
              </a:rPr>
              <a:t> </a:t>
            </a:r>
            <a:r>
              <a:rPr lang="en-US" sz="1400" dirty="0" err="1">
                <a:solidFill>
                  <a:schemeClr val="tx1"/>
                </a:solidFill>
              </a:rPr>
              <a:t>мішок</a:t>
            </a:r>
            <a:r>
              <a:rPr lang="en-US" sz="1400" dirty="0">
                <a:solidFill>
                  <a:schemeClr val="tx1"/>
                </a:solidFill>
              </a:rPr>
              <a:t> </a:t>
            </a:r>
            <a:r>
              <a:rPr lang="en-US" sz="1400" dirty="0" err="1">
                <a:solidFill>
                  <a:schemeClr val="tx1"/>
                </a:solidFill>
              </a:rPr>
              <a:t>типу</a:t>
            </a:r>
            <a:r>
              <a:rPr lang="en-US" sz="1400" dirty="0">
                <a:solidFill>
                  <a:schemeClr val="tx1"/>
                </a:solidFill>
              </a:rPr>
              <a:t> АМБУ </a:t>
            </a:r>
            <a:r>
              <a:rPr lang="en-US" sz="1400" dirty="0" err="1">
                <a:solidFill>
                  <a:schemeClr val="tx1"/>
                </a:solidFill>
              </a:rPr>
              <a:t>та</a:t>
            </a:r>
            <a:r>
              <a:rPr lang="en-US" sz="1400" dirty="0">
                <a:solidFill>
                  <a:schemeClr val="tx1"/>
                </a:solidFill>
              </a:rPr>
              <a:t> </a:t>
            </a:r>
            <a:r>
              <a:rPr lang="en-US" sz="1400" dirty="0" err="1">
                <a:solidFill>
                  <a:schemeClr val="tx1"/>
                </a:solidFill>
              </a:rPr>
              <a:t>за</a:t>
            </a:r>
            <a:r>
              <a:rPr lang="en-US" sz="1400" dirty="0">
                <a:solidFill>
                  <a:schemeClr val="tx1"/>
                </a:solidFill>
              </a:rPr>
              <a:t> </a:t>
            </a:r>
            <a:r>
              <a:rPr lang="en-US" sz="1400" dirty="0" err="1">
                <a:solidFill>
                  <a:schemeClr val="tx1"/>
                </a:solidFill>
              </a:rPr>
              <a:t>допомогою</a:t>
            </a:r>
            <a:r>
              <a:rPr lang="en-US" sz="1400" dirty="0">
                <a:solidFill>
                  <a:schemeClr val="tx1"/>
                </a:solidFill>
              </a:rPr>
              <a:t> </a:t>
            </a:r>
            <a:r>
              <a:rPr lang="en-US" sz="1400" dirty="0" err="1">
                <a:solidFill>
                  <a:schemeClr val="tx1"/>
                </a:solidFill>
              </a:rPr>
              <a:t>аускультації</a:t>
            </a:r>
            <a:r>
              <a:rPr lang="en-US" sz="1400" dirty="0">
                <a:solidFill>
                  <a:schemeClr val="tx1"/>
                </a:solidFill>
              </a:rPr>
              <a:t> </a:t>
            </a:r>
            <a:r>
              <a:rPr lang="en-US" sz="1400" dirty="0" err="1">
                <a:solidFill>
                  <a:schemeClr val="tx1"/>
                </a:solidFill>
              </a:rPr>
              <a:t>та</a:t>
            </a:r>
            <a:r>
              <a:rPr lang="en-US" sz="1400" dirty="0">
                <a:solidFill>
                  <a:schemeClr val="tx1"/>
                </a:solidFill>
              </a:rPr>
              <a:t> </a:t>
            </a:r>
            <a:r>
              <a:rPr lang="en-US" sz="1400" dirty="0" err="1">
                <a:solidFill>
                  <a:schemeClr val="tx1"/>
                </a:solidFill>
              </a:rPr>
              <a:t>одночасною</a:t>
            </a:r>
            <a:r>
              <a:rPr lang="en-US" sz="1400" dirty="0">
                <a:solidFill>
                  <a:schemeClr val="tx1"/>
                </a:solidFill>
              </a:rPr>
              <a:t> </a:t>
            </a:r>
            <a:r>
              <a:rPr lang="en-US" sz="1400" dirty="0" err="1">
                <a:solidFill>
                  <a:schemeClr val="tx1"/>
                </a:solidFill>
              </a:rPr>
              <a:t>вентиляцією</a:t>
            </a:r>
            <a:r>
              <a:rPr lang="en-US" sz="1400" dirty="0">
                <a:solidFill>
                  <a:schemeClr val="tx1"/>
                </a:solidFill>
              </a:rPr>
              <a:t> </a:t>
            </a:r>
            <a:r>
              <a:rPr lang="en-US" sz="1400" dirty="0" err="1">
                <a:solidFill>
                  <a:schemeClr val="tx1"/>
                </a:solidFill>
              </a:rPr>
              <a:t>дихальним</a:t>
            </a:r>
            <a:r>
              <a:rPr lang="en-US" sz="1400" dirty="0">
                <a:solidFill>
                  <a:schemeClr val="tx1"/>
                </a:solidFill>
              </a:rPr>
              <a:t> </a:t>
            </a:r>
            <a:r>
              <a:rPr lang="en-US" sz="1400" dirty="0" err="1">
                <a:solidFill>
                  <a:schemeClr val="tx1"/>
                </a:solidFill>
              </a:rPr>
              <a:t>мішком</a:t>
            </a:r>
            <a:r>
              <a:rPr lang="en-US" sz="1400" dirty="0">
                <a:solidFill>
                  <a:schemeClr val="tx1"/>
                </a:solidFill>
              </a:rPr>
              <a:t> </a:t>
            </a:r>
            <a:r>
              <a:rPr lang="en-US" sz="1400" dirty="0" err="1">
                <a:solidFill>
                  <a:schemeClr val="tx1"/>
                </a:solidFill>
              </a:rPr>
              <a:t>типу</a:t>
            </a:r>
            <a:r>
              <a:rPr lang="en-US" sz="1400" dirty="0">
                <a:solidFill>
                  <a:schemeClr val="tx1"/>
                </a:solidFill>
              </a:rPr>
              <a:t> АМБУ, </a:t>
            </a:r>
            <a:r>
              <a:rPr lang="en-US" sz="1400" dirty="0" err="1">
                <a:solidFill>
                  <a:schemeClr val="tx1"/>
                </a:solidFill>
              </a:rPr>
              <a:t>визнач­те</a:t>
            </a:r>
            <a:r>
              <a:rPr lang="en-US" sz="1400" dirty="0">
                <a:solidFill>
                  <a:schemeClr val="tx1"/>
                </a:solidFill>
              </a:rPr>
              <a:t> </a:t>
            </a:r>
            <a:r>
              <a:rPr lang="en-US" sz="1400" dirty="0" err="1">
                <a:solidFill>
                  <a:schemeClr val="tx1"/>
                </a:solidFill>
              </a:rPr>
              <a:t>правильне</a:t>
            </a:r>
            <a:r>
              <a:rPr lang="en-US" sz="1400" dirty="0">
                <a:solidFill>
                  <a:schemeClr val="tx1"/>
                </a:solidFill>
              </a:rPr>
              <a:t> </a:t>
            </a:r>
            <a:r>
              <a:rPr lang="en-US" sz="1400" dirty="0" err="1">
                <a:solidFill>
                  <a:schemeClr val="tx1"/>
                </a:solidFill>
              </a:rPr>
              <a:t>розміщення</a:t>
            </a:r>
            <a:r>
              <a:rPr lang="en-US" sz="1400" dirty="0">
                <a:solidFill>
                  <a:schemeClr val="tx1"/>
                </a:solidFill>
              </a:rPr>
              <a:t> </a:t>
            </a:r>
            <a:r>
              <a:rPr lang="en-US" sz="1400" dirty="0" err="1">
                <a:solidFill>
                  <a:schemeClr val="tx1"/>
                </a:solidFill>
              </a:rPr>
              <a:t>трубки</a:t>
            </a:r>
            <a:r>
              <a:rPr lang="en-US" sz="1400" dirty="0">
                <a:solidFill>
                  <a:schemeClr val="tx1"/>
                </a:solidFill>
              </a:rPr>
              <a:t> (</a:t>
            </a:r>
            <a:r>
              <a:rPr lang="en-US" sz="1400" dirty="0" err="1">
                <a:solidFill>
                  <a:schemeClr val="tx1"/>
                </a:solidFill>
              </a:rPr>
              <a:t>мал</a:t>
            </a:r>
            <a:r>
              <a:rPr lang="en-US" sz="1400" dirty="0">
                <a:solidFill>
                  <a:schemeClr val="tx1"/>
                </a:solidFill>
              </a:rPr>
              <a:t>. </a:t>
            </a:r>
            <a:r>
              <a:rPr lang="uk-UA" sz="1400" b="1" dirty="0">
                <a:solidFill>
                  <a:schemeClr val="tx1"/>
                </a:solidFill>
              </a:rPr>
              <a:t>9.) </a:t>
            </a:r>
            <a:r>
              <a:rPr lang="en-US" sz="1400" dirty="0">
                <a:solidFill>
                  <a:schemeClr val="tx1"/>
                </a:solidFill>
              </a:rPr>
              <a:t>- </a:t>
            </a:r>
            <a:r>
              <a:rPr lang="en-US" sz="1400" dirty="0" err="1">
                <a:solidFill>
                  <a:schemeClr val="tx1"/>
                </a:solidFill>
              </a:rPr>
              <a:t>перед</a:t>
            </a:r>
            <a:r>
              <a:rPr lang="en-US" sz="1400" dirty="0">
                <a:solidFill>
                  <a:schemeClr val="tx1"/>
                </a:solidFill>
              </a:rPr>
              <a:t> </a:t>
            </a:r>
            <a:r>
              <a:rPr lang="en-US" sz="1400" dirty="0" err="1">
                <a:solidFill>
                  <a:schemeClr val="tx1"/>
                </a:solidFill>
              </a:rPr>
              <a:t>аускультацією</a:t>
            </a:r>
            <a:r>
              <a:rPr lang="en-US" sz="1400" dirty="0">
                <a:solidFill>
                  <a:schemeClr val="tx1"/>
                </a:solidFill>
              </a:rPr>
              <a:t> </a:t>
            </a:r>
            <a:r>
              <a:rPr lang="en-US" sz="1400" dirty="0" err="1">
                <a:solidFill>
                  <a:schemeClr val="tx1"/>
                </a:solidFill>
              </a:rPr>
              <a:t>легень</a:t>
            </a:r>
            <a:r>
              <a:rPr lang="en-US" sz="1400" dirty="0">
                <a:solidFill>
                  <a:schemeClr val="tx1"/>
                </a:solidFill>
              </a:rPr>
              <a:t> </a:t>
            </a:r>
            <a:r>
              <a:rPr lang="en-US" sz="1400" dirty="0" err="1">
                <a:solidFill>
                  <a:schemeClr val="tx1"/>
                </a:solidFill>
              </a:rPr>
              <a:t>необхідно</a:t>
            </a:r>
            <a:r>
              <a:rPr lang="en-US" sz="1400" dirty="0">
                <a:solidFill>
                  <a:schemeClr val="tx1"/>
                </a:solidFill>
              </a:rPr>
              <a:t> </a:t>
            </a:r>
            <a:r>
              <a:rPr lang="en-US" sz="1400" dirty="0" err="1">
                <a:solidFill>
                  <a:schemeClr val="tx1"/>
                </a:solidFill>
              </a:rPr>
              <a:t>упевнитись</a:t>
            </a:r>
            <a:r>
              <a:rPr lang="en-US" sz="1400" dirty="0">
                <a:solidFill>
                  <a:schemeClr val="tx1"/>
                </a:solidFill>
              </a:rPr>
              <a:t> </a:t>
            </a:r>
            <a:r>
              <a:rPr lang="en-US" sz="1400" dirty="0" err="1">
                <a:solidFill>
                  <a:schemeClr val="tx1"/>
                </a:solidFill>
              </a:rPr>
              <a:t>чи</a:t>
            </a:r>
            <a:r>
              <a:rPr lang="en-US" sz="1400" dirty="0">
                <a:solidFill>
                  <a:schemeClr val="tx1"/>
                </a:solidFill>
              </a:rPr>
              <a:t> </a:t>
            </a:r>
            <a:r>
              <a:rPr lang="en-US" sz="1400" dirty="0" err="1">
                <a:solidFill>
                  <a:schemeClr val="tx1"/>
                </a:solidFill>
              </a:rPr>
              <a:t>не</a:t>
            </a:r>
            <a:r>
              <a:rPr lang="en-US" sz="1400" dirty="0">
                <a:solidFill>
                  <a:schemeClr val="tx1"/>
                </a:solidFill>
              </a:rPr>
              <a:t> </a:t>
            </a:r>
            <a:r>
              <a:rPr lang="en-US" sz="1400" dirty="0" err="1">
                <a:solidFill>
                  <a:schemeClr val="tx1"/>
                </a:solidFill>
              </a:rPr>
              <a:t>потрапляє</a:t>
            </a:r>
            <a:r>
              <a:rPr lang="en-US" sz="1400" dirty="0">
                <a:solidFill>
                  <a:schemeClr val="tx1"/>
                </a:solidFill>
              </a:rPr>
              <a:t> </a:t>
            </a:r>
            <a:r>
              <a:rPr lang="en-US" sz="1400" dirty="0" err="1">
                <a:solidFill>
                  <a:schemeClr val="tx1"/>
                </a:solidFill>
              </a:rPr>
              <a:t>повітря</a:t>
            </a:r>
            <a:r>
              <a:rPr lang="en-US" sz="1400" dirty="0">
                <a:solidFill>
                  <a:schemeClr val="tx1"/>
                </a:solidFill>
              </a:rPr>
              <a:t> у </a:t>
            </a:r>
            <a:r>
              <a:rPr lang="en-US" sz="1400" dirty="0" err="1">
                <a:solidFill>
                  <a:schemeClr val="tx1"/>
                </a:solidFill>
              </a:rPr>
              <a:t>шлунок</a:t>
            </a:r>
            <a:r>
              <a:rPr lang="en-US" sz="1400" dirty="0">
                <a:solidFill>
                  <a:schemeClr val="tx1"/>
                </a:solidFill>
              </a:rPr>
              <a:t>, </a:t>
            </a:r>
            <a:r>
              <a:rPr lang="en-US" sz="1400" dirty="0" err="1">
                <a:solidFill>
                  <a:schemeClr val="tx1"/>
                </a:solidFill>
              </a:rPr>
              <a:t>для</a:t>
            </a:r>
            <a:r>
              <a:rPr lang="en-US" sz="1400" dirty="0">
                <a:solidFill>
                  <a:schemeClr val="tx1"/>
                </a:solidFill>
              </a:rPr>
              <a:t> </a:t>
            </a:r>
            <a:r>
              <a:rPr lang="en-US" sz="1400" dirty="0" err="1">
                <a:solidFill>
                  <a:schemeClr val="tx1"/>
                </a:solidFill>
              </a:rPr>
              <a:t>цього</a:t>
            </a:r>
            <a:r>
              <a:rPr lang="en-US" sz="1400" dirty="0">
                <a:solidFill>
                  <a:schemeClr val="tx1"/>
                </a:solidFill>
              </a:rPr>
              <a:t> </a:t>
            </a:r>
            <a:r>
              <a:rPr lang="en-US" sz="1400" dirty="0" err="1">
                <a:solidFill>
                  <a:schemeClr val="tx1"/>
                </a:solidFill>
              </a:rPr>
              <a:t>розмістіть</a:t>
            </a:r>
            <a:r>
              <a:rPr lang="en-US" sz="1400" dirty="0">
                <a:solidFill>
                  <a:schemeClr val="tx1"/>
                </a:solidFill>
              </a:rPr>
              <a:t> </a:t>
            </a:r>
            <a:r>
              <a:rPr lang="en-US" sz="1400" dirty="0" err="1">
                <a:solidFill>
                  <a:schemeClr val="tx1"/>
                </a:solidFill>
              </a:rPr>
              <a:t>фо­нендоскоп</a:t>
            </a:r>
            <a:r>
              <a:rPr lang="en-US" sz="1400" dirty="0">
                <a:solidFill>
                  <a:schemeClr val="tx1"/>
                </a:solidFill>
              </a:rPr>
              <a:t> в </a:t>
            </a:r>
            <a:r>
              <a:rPr lang="en-US" sz="1400" dirty="0" err="1">
                <a:solidFill>
                  <a:schemeClr val="tx1"/>
                </a:solidFill>
              </a:rPr>
              <a:t>області</a:t>
            </a:r>
            <a:r>
              <a:rPr lang="en-US" sz="1400" dirty="0">
                <a:solidFill>
                  <a:schemeClr val="tx1"/>
                </a:solidFill>
              </a:rPr>
              <a:t> </a:t>
            </a:r>
            <a:r>
              <a:rPr lang="en-US" sz="1400" dirty="0" err="1">
                <a:solidFill>
                  <a:schemeClr val="tx1"/>
                </a:solidFill>
              </a:rPr>
              <a:t>шлунку</a:t>
            </a:r>
            <a:r>
              <a:rPr lang="en-US" sz="1400" dirty="0">
                <a:solidFill>
                  <a:schemeClr val="tx1"/>
                </a:solidFill>
              </a:rPr>
              <a:t> (</a:t>
            </a:r>
            <a:r>
              <a:rPr lang="en-US" sz="1400" dirty="0" err="1">
                <a:solidFill>
                  <a:schemeClr val="tx1"/>
                </a:solidFill>
              </a:rPr>
              <a:t>наявність</a:t>
            </a:r>
            <a:r>
              <a:rPr lang="en-US" sz="1400" dirty="0">
                <a:solidFill>
                  <a:schemeClr val="tx1"/>
                </a:solidFill>
              </a:rPr>
              <a:t> </a:t>
            </a:r>
            <a:r>
              <a:rPr lang="en-US" sz="1400" dirty="0" err="1">
                <a:solidFill>
                  <a:schemeClr val="tx1"/>
                </a:solidFill>
              </a:rPr>
              <a:t>булькотіння</a:t>
            </a:r>
            <a:r>
              <a:rPr lang="en-US" sz="1400" dirty="0">
                <a:solidFill>
                  <a:schemeClr val="tx1"/>
                </a:solidFill>
              </a:rPr>
              <a:t> </a:t>
            </a:r>
            <a:r>
              <a:rPr lang="en-US" sz="1400" dirty="0" err="1">
                <a:solidFill>
                  <a:schemeClr val="tx1"/>
                </a:solidFill>
              </a:rPr>
              <a:t>свідчить</a:t>
            </a:r>
            <a:r>
              <a:rPr lang="en-US" sz="1400" dirty="0">
                <a:solidFill>
                  <a:schemeClr val="tx1"/>
                </a:solidFill>
              </a:rPr>
              <a:t> </a:t>
            </a:r>
            <a:r>
              <a:rPr lang="en-US" sz="1400" dirty="0" err="1">
                <a:solidFill>
                  <a:schemeClr val="tx1"/>
                </a:solidFill>
              </a:rPr>
              <a:t>про</a:t>
            </a:r>
            <a:r>
              <a:rPr lang="en-US" sz="1400" dirty="0">
                <a:solidFill>
                  <a:schemeClr val="tx1"/>
                </a:solidFill>
              </a:rPr>
              <a:t> </a:t>
            </a:r>
            <a:r>
              <a:rPr lang="en-US" sz="1400" dirty="0" err="1">
                <a:solidFill>
                  <a:schemeClr val="tx1"/>
                </a:solidFill>
              </a:rPr>
              <a:t>неправильне</a:t>
            </a:r>
            <a:r>
              <a:rPr lang="en-US" sz="1400" dirty="0">
                <a:solidFill>
                  <a:schemeClr val="tx1"/>
                </a:solidFill>
              </a:rPr>
              <a:t> </a:t>
            </a:r>
            <a:r>
              <a:rPr lang="en-US" sz="1400" dirty="0" err="1">
                <a:solidFill>
                  <a:schemeClr val="tx1"/>
                </a:solidFill>
              </a:rPr>
              <a:t>розміщення</a:t>
            </a:r>
            <a:r>
              <a:rPr lang="en-US" sz="1400" dirty="0">
                <a:solidFill>
                  <a:schemeClr val="tx1"/>
                </a:solidFill>
              </a:rPr>
              <a:t> </a:t>
            </a:r>
            <a:r>
              <a:rPr lang="en-US" sz="1400" dirty="0" err="1">
                <a:solidFill>
                  <a:schemeClr val="tx1"/>
                </a:solidFill>
              </a:rPr>
              <a:t>ендотрахеаль­ної</a:t>
            </a:r>
            <a:r>
              <a:rPr lang="en-US" sz="1400" dirty="0">
                <a:solidFill>
                  <a:schemeClr val="tx1"/>
                </a:solidFill>
              </a:rPr>
              <a:t> </a:t>
            </a:r>
            <a:r>
              <a:rPr lang="en-US" sz="1400" dirty="0" err="1">
                <a:solidFill>
                  <a:schemeClr val="tx1"/>
                </a:solidFill>
              </a:rPr>
              <a:t>трубки</a:t>
            </a:r>
            <a:r>
              <a:rPr lang="en-US" sz="1400" dirty="0">
                <a:solidFill>
                  <a:schemeClr val="tx1"/>
                </a:solidFill>
              </a:rPr>
              <a:t>). </a:t>
            </a:r>
            <a:r>
              <a:rPr lang="ru-RU" sz="1400" dirty="0">
                <a:solidFill>
                  <a:schemeClr val="tx1"/>
                </a:solidFill>
              </a:rPr>
              <a:t>При правильному </a:t>
            </a:r>
            <a:r>
              <a:rPr lang="ru-RU" sz="1400" dirty="0" err="1">
                <a:solidFill>
                  <a:schemeClr val="tx1"/>
                </a:solidFill>
              </a:rPr>
              <a:t>розміщенні</a:t>
            </a:r>
            <a:r>
              <a:rPr lang="ru-RU" sz="1400" dirty="0">
                <a:solidFill>
                  <a:schemeClr val="tx1"/>
                </a:solidFill>
              </a:rPr>
              <a:t> </a:t>
            </a:r>
            <a:r>
              <a:rPr lang="ru-RU" sz="1400" dirty="0" err="1">
                <a:solidFill>
                  <a:schemeClr val="tx1"/>
                </a:solidFill>
              </a:rPr>
              <a:t>зафіксуйте</a:t>
            </a:r>
            <a:r>
              <a:rPr lang="ru-RU" sz="1400" dirty="0">
                <a:solidFill>
                  <a:schemeClr val="tx1"/>
                </a:solidFill>
              </a:rPr>
              <a:t> </a:t>
            </a:r>
            <a:r>
              <a:rPr lang="ru-RU" sz="1400" dirty="0" err="1">
                <a:solidFill>
                  <a:schemeClr val="tx1"/>
                </a:solidFill>
              </a:rPr>
              <a:t>її</a:t>
            </a:r>
            <a:r>
              <a:rPr lang="ru-RU" sz="1400" dirty="0">
                <a:solidFill>
                  <a:schemeClr val="tx1"/>
                </a:solidFill>
              </a:rPr>
              <a:t> (мал. 10.). При </a:t>
            </a:r>
            <a:r>
              <a:rPr lang="ru-RU" sz="1400" dirty="0" err="1">
                <a:solidFill>
                  <a:schemeClr val="tx1"/>
                </a:solidFill>
              </a:rPr>
              <a:t>можливості</a:t>
            </a:r>
            <a:r>
              <a:rPr lang="ru-RU" sz="1400" dirty="0">
                <a:solidFill>
                  <a:schemeClr val="tx1"/>
                </a:solidFill>
              </a:rPr>
              <a:t> </a:t>
            </a:r>
            <a:r>
              <a:rPr lang="ru-RU" sz="1400" dirty="0" err="1">
                <a:solidFill>
                  <a:schemeClr val="tx1"/>
                </a:solidFill>
              </a:rPr>
              <a:t>приєднайте</a:t>
            </a:r>
            <a:r>
              <a:rPr lang="ru-RU" sz="1400" dirty="0">
                <a:solidFill>
                  <a:schemeClr val="tx1"/>
                </a:solidFill>
              </a:rPr>
              <a:t> </a:t>
            </a:r>
            <a:r>
              <a:rPr lang="ru-RU" sz="1400" dirty="0" err="1">
                <a:solidFill>
                  <a:schemeClr val="tx1"/>
                </a:solidFill>
              </a:rPr>
              <a:t>монітор</a:t>
            </a:r>
            <a:r>
              <a:rPr lang="ru-RU" sz="1400" dirty="0">
                <a:solidFill>
                  <a:schemeClr val="tx1"/>
                </a:solidFill>
              </a:rPr>
              <a:t> для </a:t>
            </a:r>
            <a:r>
              <a:rPr lang="ru-RU" sz="1400" dirty="0" err="1">
                <a:solidFill>
                  <a:schemeClr val="tx1"/>
                </a:solidFill>
              </a:rPr>
              <a:t>визначення</a:t>
            </a:r>
            <a:r>
              <a:rPr lang="ru-RU" sz="1400" dirty="0">
                <a:solidFill>
                  <a:schemeClr val="tx1"/>
                </a:solidFill>
              </a:rPr>
              <a:t> рС0</a:t>
            </a:r>
            <a:r>
              <a:rPr lang="ru-RU" sz="1400" baseline="-25000" dirty="0">
                <a:solidFill>
                  <a:schemeClr val="tx1"/>
                </a:solidFill>
              </a:rPr>
              <a:t>2</a:t>
            </a:r>
            <a:r>
              <a:rPr lang="ru-RU" sz="1400" dirty="0">
                <a:solidFill>
                  <a:schemeClr val="tx1"/>
                </a:solidFill>
              </a:rPr>
              <a:t> у </a:t>
            </a:r>
            <a:r>
              <a:rPr lang="ru-RU" sz="1400" dirty="0" err="1">
                <a:solidFill>
                  <a:schemeClr val="tx1"/>
                </a:solidFill>
              </a:rPr>
              <a:t>повітрі</a:t>
            </a:r>
            <a:r>
              <a:rPr lang="ru-RU" sz="1400" dirty="0">
                <a:solidFill>
                  <a:schemeClr val="tx1"/>
                </a:solidFill>
              </a:rPr>
              <a:t>, </a:t>
            </a:r>
            <a:r>
              <a:rPr lang="ru-RU" sz="1400" dirty="0" err="1">
                <a:solidFill>
                  <a:schemeClr val="tx1"/>
                </a:solidFill>
              </a:rPr>
              <a:t>що</a:t>
            </a:r>
            <a:r>
              <a:rPr lang="ru-RU" sz="1400" dirty="0">
                <a:solidFill>
                  <a:schemeClr val="tx1"/>
                </a:solidFill>
              </a:rPr>
              <a:t> </a:t>
            </a:r>
            <a:r>
              <a:rPr lang="ru-RU" sz="1400" dirty="0" err="1">
                <a:solidFill>
                  <a:schemeClr val="tx1"/>
                </a:solidFill>
              </a:rPr>
              <a:t>видихає</a:t>
            </a:r>
            <a:r>
              <a:rPr lang="ru-RU" sz="1400" dirty="0">
                <a:solidFill>
                  <a:schemeClr val="tx1"/>
                </a:solidFill>
              </a:rPr>
              <a:t> </a:t>
            </a:r>
            <a:r>
              <a:rPr lang="ru-RU" sz="1400" dirty="0" err="1">
                <a:solidFill>
                  <a:schemeClr val="tx1"/>
                </a:solidFill>
              </a:rPr>
              <a:t>постраждалий</a:t>
            </a:r>
            <a:r>
              <a:rPr lang="ru-RU" sz="1400" dirty="0">
                <a:solidFill>
                  <a:schemeClr val="tx1"/>
                </a:solidFill>
              </a:rPr>
              <a:t>. </a:t>
            </a:r>
            <a:r>
              <a:rPr lang="ru-RU" sz="1400" dirty="0" err="1">
                <a:solidFill>
                  <a:schemeClr val="tx1"/>
                </a:solidFill>
              </a:rPr>
              <a:t>Спостерігайте</a:t>
            </a:r>
            <a:r>
              <a:rPr lang="ru-RU" sz="1400" dirty="0">
                <a:solidFill>
                  <a:schemeClr val="tx1"/>
                </a:solidFill>
              </a:rPr>
              <a:t>, за </a:t>
            </a:r>
            <a:r>
              <a:rPr lang="ru-RU" sz="1400" dirty="0" err="1">
                <a:solidFill>
                  <a:schemeClr val="tx1"/>
                </a:solidFill>
              </a:rPr>
              <a:t>рухами</a:t>
            </a:r>
            <a:r>
              <a:rPr lang="ru-RU" sz="1400" dirty="0">
                <a:solidFill>
                  <a:schemeClr val="tx1"/>
                </a:solidFill>
              </a:rPr>
              <a:t> </a:t>
            </a:r>
            <a:r>
              <a:rPr lang="ru-RU" sz="1400" dirty="0" err="1">
                <a:solidFill>
                  <a:schemeClr val="tx1"/>
                </a:solidFill>
              </a:rPr>
              <a:t>грудної</a:t>
            </a:r>
            <a:r>
              <a:rPr lang="ru-RU" sz="1400" dirty="0">
                <a:solidFill>
                  <a:schemeClr val="tx1"/>
                </a:solidFill>
              </a:rPr>
              <a:t> </a:t>
            </a:r>
            <a:r>
              <a:rPr lang="ru-RU" sz="1400" dirty="0" err="1">
                <a:solidFill>
                  <a:schemeClr val="tx1"/>
                </a:solidFill>
              </a:rPr>
              <a:t>клітки</a:t>
            </a:r>
            <a:r>
              <a:rPr lang="ru-RU" sz="1400" dirty="0">
                <a:solidFill>
                  <a:schemeClr val="tx1"/>
                </a:solidFill>
              </a:rPr>
              <a:t>. </a:t>
            </a:r>
            <a:r>
              <a:rPr lang="ru-RU" sz="1400" dirty="0" err="1">
                <a:solidFill>
                  <a:schemeClr val="tx1"/>
                </a:solidFill>
              </a:rPr>
              <a:t>Вимірюйте</a:t>
            </a:r>
            <a:r>
              <a:rPr lang="ru-RU" sz="1400" dirty="0">
                <a:solidFill>
                  <a:schemeClr val="tx1"/>
                </a:solidFill>
              </a:rPr>
              <a:t> рС0</a:t>
            </a:r>
            <a:r>
              <a:rPr lang="ru-RU" sz="1400" baseline="-25000" dirty="0">
                <a:solidFill>
                  <a:schemeClr val="tx1"/>
                </a:solidFill>
              </a:rPr>
              <a:t>2</a:t>
            </a:r>
            <a:r>
              <a:rPr lang="ru-RU" sz="1400" dirty="0">
                <a:solidFill>
                  <a:schemeClr val="tx1"/>
                </a:solidFill>
              </a:rPr>
              <a:t> у </a:t>
            </a:r>
            <a:r>
              <a:rPr lang="ru-RU" sz="1400" dirty="0" err="1">
                <a:solidFill>
                  <a:schemeClr val="tx1"/>
                </a:solidFill>
              </a:rPr>
              <a:t>видихуваному</a:t>
            </a:r>
            <a:r>
              <a:rPr lang="ru-RU" sz="1400" dirty="0">
                <a:solidFill>
                  <a:schemeClr val="tx1"/>
                </a:solidFill>
              </a:rPr>
              <a:t> </a:t>
            </a:r>
            <a:r>
              <a:rPr lang="ru-RU" sz="1400" dirty="0" err="1">
                <a:solidFill>
                  <a:schemeClr val="tx1"/>
                </a:solidFill>
              </a:rPr>
              <a:t>повітрі</a:t>
            </a:r>
            <a:r>
              <a:rPr lang="ru-RU" sz="1400" dirty="0">
                <a:solidFill>
                  <a:schemeClr val="tx1"/>
                </a:solidFill>
              </a:rPr>
              <a:t> як </a:t>
            </a:r>
            <a:r>
              <a:rPr lang="ru-RU" sz="1400" dirty="0" err="1">
                <a:solidFill>
                  <a:schemeClr val="tx1"/>
                </a:solidFill>
              </a:rPr>
              <a:t>мінімум</a:t>
            </a:r>
            <a:r>
              <a:rPr lang="ru-RU" sz="1400" dirty="0">
                <a:solidFill>
                  <a:schemeClr val="tx1"/>
                </a:solidFill>
              </a:rPr>
              <a:t> </a:t>
            </a:r>
            <a:r>
              <a:rPr lang="ru-RU" sz="1400" dirty="0" err="1">
                <a:solidFill>
                  <a:schemeClr val="tx1"/>
                </a:solidFill>
              </a:rPr>
              <a:t>протягом</a:t>
            </a:r>
            <a:r>
              <a:rPr lang="ru-RU" sz="1400" dirty="0">
                <a:solidFill>
                  <a:schemeClr val="tx1"/>
                </a:solidFill>
              </a:rPr>
              <a:t> 6 </a:t>
            </a:r>
            <a:r>
              <a:rPr lang="ru-RU" sz="1400" dirty="0" err="1">
                <a:solidFill>
                  <a:schemeClr val="tx1"/>
                </a:solidFill>
              </a:rPr>
              <a:t>дихальних</a:t>
            </a:r>
            <a:r>
              <a:rPr lang="ru-RU" sz="1400" dirty="0">
                <a:solidFill>
                  <a:schemeClr val="tx1"/>
                </a:solidFill>
              </a:rPr>
              <a:t> </a:t>
            </a:r>
            <a:r>
              <a:rPr lang="ru-RU" sz="1400" dirty="0" err="1">
                <a:solidFill>
                  <a:schemeClr val="tx1"/>
                </a:solidFill>
              </a:rPr>
              <a:t>рухів</a:t>
            </a:r>
            <a:r>
              <a:rPr lang="ru-RU" sz="1400" dirty="0">
                <a:solidFill>
                  <a:schemeClr val="tx1"/>
                </a:solidFill>
              </a:rPr>
              <a:t> - у </a:t>
            </a:r>
            <a:r>
              <a:rPr lang="ru-RU" sz="1400" dirty="0" err="1">
                <a:solidFill>
                  <a:schemeClr val="tx1"/>
                </a:solidFill>
              </a:rPr>
              <a:t>цьому</a:t>
            </a:r>
            <a:r>
              <a:rPr lang="ru-RU" sz="1400" dirty="0">
                <a:solidFill>
                  <a:schemeClr val="tx1"/>
                </a:solidFill>
              </a:rPr>
              <a:t> </a:t>
            </a:r>
            <a:r>
              <a:rPr lang="ru-RU" sz="1400" dirty="0" err="1">
                <a:solidFill>
                  <a:schemeClr val="tx1"/>
                </a:solidFill>
              </a:rPr>
              <a:t>випадку</a:t>
            </a:r>
            <a:r>
              <a:rPr lang="ru-RU" sz="1400" dirty="0">
                <a:solidFill>
                  <a:schemeClr val="tx1"/>
                </a:solidFill>
              </a:rPr>
              <a:t> </a:t>
            </a:r>
            <a:r>
              <a:rPr lang="ru-RU" sz="1400" dirty="0" err="1">
                <a:solidFill>
                  <a:schemeClr val="tx1"/>
                </a:solidFill>
              </a:rPr>
              <a:t>можна</a:t>
            </a:r>
            <a:r>
              <a:rPr lang="ru-RU" sz="1400" dirty="0">
                <a:solidFill>
                  <a:schemeClr val="tx1"/>
                </a:solidFill>
              </a:rPr>
              <a:t> бути </a:t>
            </a:r>
            <a:r>
              <a:rPr lang="ru-RU" sz="1400" dirty="0" err="1">
                <a:solidFill>
                  <a:schemeClr val="tx1"/>
                </a:solidFill>
              </a:rPr>
              <a:t>упевненим</a:t>
            </a:r>
            <a:r>
              <a:rPr lang="ru-RU" sz="1400" dirty="0">
                <a:solidFill>
                  <a:schemeClr val="tx1"/>
                </a:solidFill>
              </a:rPr>
              <a:t>, </a:t>
            </a:r>
            <a:r>
              <a:rPr lang="ru-RU" sz="1400" dirty="0" err="1">
                <a:solidFill>
                  <a:schemeClr val="tx1"/>
                </a:solidFill>
              </a:rPr>
              <a:t>що</a:t>
            </a:r>
            <a:r>
              <a:rPr lang="ru-RU" sz="1400" dirty="0">
                <a:solidFill>
                  <a:schemeClr val="tx1"/>
                </a:solidFill>
              </a:rPr>
              <a:t> </a:t>
            </a:r>
            <a:r>
              <a:rPr lang="ru-RU" sz="1400" dirty="0" err="1">
                <a:solidFill>
                  <a:schemeClr val="tx1"/>
                </a:solidFill>
              </a:rPr>
              <a:t>видихуване</a:t>
            </a:r>
            <a:r>
              <a:rPr lang="ru-RU" sz="1400" dirty="0">
                <a:solidFill>
                  <a:schemeClr val="tx1"/>
                </a:solidFill>
              </a:rPr>
              <a:t> </a:t>
            </a:r>
            <a:r>
              <a:rPr lang="ru-RU" sz="1400" dirty="0" err="1">
                <a:solidFill>
                  <a:schemeClr val="tx1"/>
                </a:solidFill>
              </a:rPr>
              <a:t>повітря</a:t>
            </a:r>
            <a:r>
              <a:rPr lang="ru-RU" sz="1400" dirty="0">
                <a:solidFill>
                  <a:schemeClr val="tx1"/>
                </a:solidFill>
              </a:rPr>
              <a:t> </a:t>
            </a:r>
            <a:r>
              <a:rPr lang="ru-RU" sz="1400" dirty="0" err="1">
                <a:solidFill>
                  <a:schemeClr val="tx1"/>
                </a:solidFill>
              </a:rPr>
              <a:t>надходить</a:t>
            </a:r>
            <a:r>
              <a:rPr lang="ru-RU" sz="1400" dirty="0">
                <a:solidFill>
                  <a:schemeClr val="tx1"/>
                </a:solidFill>
              </a:rPr>
              <a:t> з </a:t>
            </a:r>
            <a:r>
              <a:rPr lang="ru-RU" sz="1400" dirty="0" err="1">
                <a:solidFill>
                  <a:schemeClr val="tx1"/>
                </a:solidFill>
              </a:rPr>
              <a:t>легень</a:t>
            </a:r>
            <a:r>
              <a:rPr lang="ru-RU" sz="1400" dirty="0">
                <a:solidFill>
                  <a:schemeClr val="tx1"/>
                </a:solidFill>
              </a:rPr>
              <a:t>, а не з </a:t>
            </a:r>
            <a:r>
              <a:rPr lang="ru-RU" sz="1400" dirty="0" err="1">
                <a:solidFill>
                  <a:schemeClr val="tx1"/>
                </a:solidFill>
              </a:rPr>
              <a:t>роздутого</a:t>
            </a:r>
            <a:r>
              <a:rPr lang="ru-RU" sz="1400" dirty="0">
                <a:solidFill>
                  <a:schemeClr val="tx1"/>
                </a:solidFill>
              </a:rPr>
              <a:t> при </a:t>
            </a:r>
            <a:r>
              <a:rPr lang="ru-RU" sz="1400" dirty="0" err="1">
                <a:solidFill>
                  <a:schemeClr val="tx1"/>
                </a:solidFill>
              </a:rPr>
              <a:t>інтубації</a:t>
            </a:r>
            <a:r>
              <a:rPr lang="ru-RU" sz="1400" dirty="0">
                <a:solidFill>
                  <a:schemeClr val="tx1"/>
                </a:solidFill>
              </a:rPr>
              <a:t> </a:t>
            </a:r>
            <a:r>
              <a:rPr lang="ru-RU" sz="1400" dirty="0" err="1">
                <a:solidFill>
                  <a:schemeClr val="tx1"/>
                </a:solidFill>
              </a:rPr>
              <a:t>шлунка</a:t>
            </a:r>
            <a:r>
              <a:rPr lang="ru-RU" sz="1400" dirty="0">
                <a:solidFill>
                  <a:schemeClr val="tx1"/>
                </a:solidFill>
              </a:rPr>
              <a:t>.</a:t>
            </a:r>
            <a:endParaRPr lang="uk-UA" sz="1400" dirty="0">
              <a:solidFill>
                <a:schemeClr val="tx1"/>
              </a:solidFill>
            </a:endParaRPr>
          </a:p>
          <a:p>
            <a:endParaRPr lang="uk-UA" dirty="0"/>
          </a:p>
        </p:txBody>
      </p:sp>
      <p:pic>
        <p:nvPicPr>
          <p:cNvPr id="8" name="Объект 7">
            <a:extLst>
              <a:ext uri="{FF2B5EF4-FFF2-40B4-BE49-F238E27FC236}">
                <a16:creationId xmlns:a16="http://schemas.microsoft.com/office/drawing/2014/main" xmlns="" id="{4A6EB674-0D8D-41C1-BB53-6A0A3C528941}"/>
              </a:ext>
            </a:extLst>
          </p:cNvPr>
          <p:cNvPicPr>
            <a:picLocks noGrp="1" noChangeAspect="1"/>
          </p:cNvPicPr>
          <p:nvPr>
            <p:ph sz="quarter" idx="4"/>
          </p:nvPr>
        </p:nvPicPr>
        <p:blipFill>
          <a:blip r:embed="rId3" cstate="print"/>
          <a:stretch>
            <a:fillRect/>
          </a:stretch>
        </p:blipFill>
        <p:spPr>
          <a:xfrm>
            <a:off x="8558407" y="4194333"/>
            <a:ext cx="1816796" cy="2664052"/>
          </a:xfrm>
          <a:prstGeom prst="rect">
            <a:avLst/>
          </a:prstGeom>
        </p:spPr>
      </p:pic>
      <p:pic>
        <p:nvPicPr>
          <p:cNvPr id="9" name="Рисунок 8">
            <a:extLst>
              <a:ext uri="{FF2B5EF4-FFF2-40B4-BE49-F238E27FC236}">
                <a16:creationId xmlns:a16="http://schemas.microsoft.com/office/drawing/2014/main" xmlns="" id="{8397F292-0F65-4275-BE15-4951A4920987}"/>
              </a:ext>
            </a:extLst>
          </p:cNvPr>
          <p:cNvPicPr>
            <a:picLocks noChangeAspect="1"/>
          </p:cNvPicPr>
          <p:nvPr/>
        </p:nvPicPr>
        <p:blipFill>
          <a:blip r:embed="rId4" cstate="print"/>
          <a:stretch>
            <a:fillRect/>
          </a:stretch>
        </p:blipFill>
        <p:spPr>
          <a:xfrm>
            <a:off x="10375203" y="4193948"/>
            <a:ext cx="1816797" cy="2664052"/>
          </a:xfrm>
          <a:prstGeom prst="rect">
            <a:avLst/>
          </a:prstGeom>
        </p:spPr>
      </p:pic>
      <p:pic>
        <p:nvPicPr>
          <p:cNvPr id="10" name="Рисунок 9">
            <a:extLst>
              <a:ext uri="{FF2B5EF4-FFF2-40B4-BE49-F238E27FC236}">
                <a16:creationId xmlns:a16="http://schemas.microsoft.com/office/drawing/2014/main" xmlns="" id="{4AD7742E-11A6-4EEF-87F4-D113A55FE499}"/>
              </a:ext>
            </a:extLst>
          </p:cNvPr>
          <p:cNvPicPr>
            <a:picLocks noChangeAspect="1"/>
          </p:cNvPicPr>
          <p:nvPr/>
        </p:nvPicPr>
        <p:blipFill>
          <a:blip r:embed="rId5" cstate="print"/>
          <a:stretch>
            <a:fillRect/>
          </a:stretch>
        </p:blipFill>
        <p:spPr>
          <a:xfrm>
            <a:off x="6295238" y="4193949"/>
            <a:ext cx="2263170" cy="2664052"/>
          </a:xfrm>
          <a:prstGeom prst="rect">
            <a:avLst/>
          </a:prstGeom>
        </p:spPr>
      </p:pic>
    </p:spTree>
    <p:extLst>
      <p:ext uri="{BB962C8B-B14F-4D97-AF65-F5344CB8AC3E}">
        <p14:creationId xmlns:p14="http://schemas.microsoft.com/office/powerpoint/2010/main" xmlns="" val="146862565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E46E891-264D-4269-AA23-8D286BEA9222}"/>
              </a:ext>
            </a:extLst>
          </p:cNvPr>
          <p:cNvSpPr>
            <a:spLocks noGrp="1"/>
          </p:cNvSpPr>
          <p:nvPr>
            <p:ph type="title"/>
          </p:nvPr>
        </p:nvSpPr>
        <p:spPr>
          <a:xfrm>
            <a:off x="1" y="0"/>
            <a:ext cx="12192000" cy="1853248"/>
          </a:xfrm>
        </p:spPr>
        <p:txBody>
          <a:bodyPr/>
          <a:lstStyle/>
          <a:p>
            <a:pPr algn="ctr"/>
            <a:r>
              <a:rPr lang="uk-UA" dirty="0"/>
              <a:t>Методи підтвердження правильного розміщення </a:t>
            </a:r>
            <a:r>
              <a:rPr lang="uk-UA" dirty="0" err="1"/>
              <a:t>інтубаційної</a:t>
            </a:r>
            <a:r>
              <a:rPr lang="uk-UA" dirty="0"/>
              <a:t> труби</a:t>
            </a:r>
          </a:p>
        </p:txBody>
      </p:sp>
      <p:sp>
        <p:nvSpPr>
          <p:cNvPr id="3" name="Объект 2">
            <a:extLst>
              <a:ext uri="{FF2B5EF4-FFF2-40B4-BE49-F238E27FC236}">
                <a16:creationId xmlns:a16="http://schemas.microsoft.com/office/drawing/2014/main" xmlns="" id="{522462B9-0F75-49AC-A3B8-96C86E5DEB83}"/>
              </a:ext>
            </a:extLst>
          </p:cNvPr>
          <p:cNvSpPr>
            <a:spLocks noGrp="1"/>
          </p:cNvSpPr>
          <p:nvPr>
            <p:ph idx="1"/>
          </p:nvPr>
        </p:nvSpPr>
        <p:spPr>
          <a:xfrm>
            <a:off x="0" y="1632856"/>
            <a:ext cx="12083143" cy="5225143"/>
          </a:xfrm>
        </p:spPr>
        <p:txBody>
          <a:bodyPr/>
          <a:lstStyle/>
          <a:p>
            <a:pPr marL="0" indent="0">
              <a:buNone/>
            </a:pPr>
            <a:r>
              <a:rPr lang="uk-UA" sz="3200" b="1" dirty="0"/>
              <a:t>Клінічні методи:</a:t>
            </a:r>
          </a:p>
          <a:p>
            <a:pPr lvl="0"/>
            <a:r>
              <a:rPr lang="ru-RU" sz="2400" dirty="0"/>
              <a:t>Пряма </a:t>
            </a:r>
            <a:r>
              <a:rPr lang="ru-RU" sz="2400" dirty="0" err="1"/>
              <a:t>візуалізація</a:t>
            </a:r>
            <a:r>
              <a:rPr lang="ru-RU" sz="2400" dirty="0"/>
              <a:t> (трубка </a:t>
            </a:r>
            <a:r>
              <a:rPr lang="ru-RU" sz="2400" dirty="0" err="1"/>
              <a:t>знаходиться</a:t>
            </a:r>
            <a:r>
              <a:rPr lang="ru-RU" sz="2400" dirty="0"/>
              <a:t> </a:t>
            </a:r>
            <a:r>
              <a:rPr lang="ru-RU" sz="2400" dirty="0" err="1"/>
              <a:t>між</a:t>
            </a:r>
            <a:r>
              <a:rPr lang="ru-RU" sz="2400" dirty="0"/>
              <a:t> </a:t>
            </a:r>
            <a:r>
              <a:rPr lang="ru-RU" sz="2400" dirty="0" err="1"/>
              <a:t>голосовими</a:t>
            </a:r>
            <a:r>
              <a:rPr lang="ru-RU" sz="2400" dirty="0"/>
              <a:t> </a:t>
            </a:r>
            <a:r>
              <a:rPr lang="ru-RU" sz="2400" dirty="0" err="1"/>
              <a:t>зв'язками</a:t>
            </a:r>
            <a:r>
              <a:rPr lang="ru-RU" sz="2400" dirty="0"/>
              <a:t>).</a:t>
            </a:r>
            <a:endParaRPr lang="uk-UA" sz="2400" dirty="0"/>
          </a:p>
          <a:p>
            <a:pPr lvl="0"/>
            <a:r>
              <a:rPr lang="ru-RU" sz="2400" dirty="0"/>
              <a:t>Аускультативно </a:t>
            </a:r>
            <a:r>
              <a:rPr lang="ru-RU" sz="2400" dirty="0" err="1"/>
              <a:t>дихання</a:t>
            </a:r>
            <a:r>
              <a:rPr lang="ru-RU" sz="2400" dirty="0"/>
              <a:t> </a:t>
            </a:r>
            <a:r>
              <a:rPr lang="ru-RU" sz="2400" dirty="0" err="1"/>
              <a:t>однакове</a:t>
            </a:r>
            <a:r>
              <a:rPr lang="ru-RU" sz="2400" dirty="0"/>
              <a:t> з </a:t>
            </a:r>
            <a:r>
              <a:rPr lang="ru-RU" sz="2400" dirty="0" err="1"/>
              <a:t>обох</a:t>
            </a:r>
            <a:r>
              <a:rPr lang="ru-RU" sz="2400" dirty="0"/>
              <a:t> </a:t>
            </a:r>
            <a:r>
              <a:rPr lang="ru-RU" sz="2400" dirty="0" err="1"/>
              <a:t>боків</a:t>
            </a:r>
            <a:r>
              <a:rPr lang="ru-RU" sz="2400" dirty="0"/>
              <a:t> </a:t>
            </a:r>
            <a:r>
              <a:rPr lang="ru-RU" sz="2400" dirty="0" err="1"/>
              <a:t>грудної</a:t>
            </a:r>
            <a:r>
              <a:rPr lang="ru-RU" sz="2400" dirty="0"/>
              <a:t> </a:t>
            </a:r>
            <a:r>
              <a:rPr lang="ru-RU" sz="2400" dirty="0" err="1"/>
              <a:t>клітки</a:t>
            </a:r>
            <a:r>
              <a:rPr lang="ru-RU" sz="2400" dirty="0"/>
              <a:t> та </a:t>
            </a:r>
            <a:r>
              <a:rPr lang="ru-RU" sz="2400" dirty="0" err="1"/>
              <a:t>відсутність</a:t>
            </a:r>
            <a:r>
              <a:rPr lang="ru-RU" sz="2400" dirty="0"/>
              <a:t> </a:t>
            </a:r>
            <a:r>
              <a:rPr lang="ru-RU" sz="2400" dirty="0" err="1"/>
              <a:t>звуків</a:t>
            </a:r>
            <a:r>
              <a:rPr lang="ru-RU" sz="2400" dirty="0"/>
              <a:t> у </a:t>
            </a:r>
            <a:r>
              <a:rPr lang="ru-RU" sz="2400" dirty="0" err="1"/>
              <a:t>епігастральній</a:t>
            </a:r>
            <a:r>
              <a:rPr lang="ru-RU" sz="2400" dirty="0"/>
              <a:t> </a:t>
            </a:r>
            <a:r>
              <a:rPr lang="ru-RU" sz="2400" dirty="0" err="1"/>
              <a:t>ділянці</a:t>
            </a:r>
            <a:r>
              <a:rPr lang="ru-RU" sz="2400" dirty="0"/>
              <a:t>.</a:t>
            </a:r>
            <a:endParaRPr lang="uk-UA" sz="2400" dirty="0"/>
          </a:p>
          <a:p>
            <a:pPr lvl="0"/>
            <a:r>
              <a:rPr lang="ru-RU" sz="2400" dirty="0" err="1"/>
              <a:t>Симетричне</a:t>
            </a:r>
            <a:r>
              <a:rPr lang="ru-RU" sz="2400" dirty="0"/>
              <a:t> </a:t>
            </a:r>
            <a:r>
              <a:rPr lang="ru-RU" sz="2400" dirty="0" err="1"/>
              <a:t>збільшення</a:t>
            </a:r>
            <a:r>
              <a:rPr lang="ru-RU" sz="2400" dirty="0"/>
              <a:t> </a:t>
            </a:r>
            <a:r>
              <a:rPr lang="ru-RU" sz="2400" dirty="0" err="1"/>
              <a:t>об'єму</a:t>
            </a:r>
            <a:r>
              <a:rPr lang="ru-RU" sz="2400" dirty="0"/>
              <a:t> </a:t>
            </a:r>
            <a:r>
              <a:rPr lang="ru-RU" sz="2400" dirty="0" err="1"/>
              <a:t>грудної</a:t>
            </a:r>
            <a:r>
              <a:rPr lang="ru-RU" sz="2400" dirty="0"/>
              <a:t> </a:t>
            </a:r>
            <a:r>
              <a:rPr lang="ru-RU" sz="2400" dirty="0" err="1"/>
              <a:t>клітки</a:t>
            </a:r>
            <a:r>
              <a:rPr lang="ru-RU" sz="2400" dirty="0"/>
              <a:t> на </a:t>
            </a:r>
            <a:r>
              <a:rPr lang="ru-RU" sz="2400" dirty="0" err="1"/>
              <a:t>вдиху</a:t>
            </a:r>
            <a:r>
              <a:rPr lang="ru-RU" sz="2400" dirty="0"/>
              <a:t>.</a:t>
            </a:r>
            <a:endParaRPr lang="uk-UA" sz="2400" dirty="0"/>
          </a:p>
          <a:p>
            <a:pPr lvl="0"/>
            <a:r>
              <a:rPr lang="en-US" sz="2400" dirty="0" err="1"/>
              <a:t>Запотівання</a:t>
            </a:r>
            <a:r>
              <a:rPr lang="en-US" sz="2400" dirty="0"/>
              <a:t> </a:t>
            </a:r>
            <a:r>
              <a:rPr lang="en-US" sz="2400" dirty="0" err="1"/>
              <a:t>трубки</a:t>
            </a:r>
            <a:r>
              <a:rPr lang="en-US" sz="2400" dirty="0"/>
              <a:t>.</a:t>
            </a:r>
            <a:endParaRPr lang="uk-UA" sz="2400" dirty="0"/>
          </a:p>
          <a:p>
            <a:pPr lvl="0"/>
            <a:r>
              <a:rPr lang="ru-RU" sz="2400" dirty="0" err="1"/>
              <a:t>Відсутність</a:t>
            </a:r>
            <a:r>
              <a:rPr lang="ru-RU" sz="2400" dirty="0"/>
              <a:t> </a:t>
            </a:r>
            <a:r>
              <a:rPr lang="ru-RU" sz="2400" dirty="0" err="1"/>
              <a:t>кишкового</a:t>
            </a:r>
            <a:r>
              <a:rPr lang="ru-RU" sz="2400" dirty="0"/>
              <a:t> </a:t>
            </a:r>
            <a:r>
              <a:rPr lang="ru-RU" sz="2400" dirty="0" err="1"/>
              <a:t>вмісту</a:t>
            </a:r>
            <a:r>
              <a:rPr lang="ru-RU" sz="2400" dirty="0"/>
              <a:t> в </a:t>
            </a:r>
            <a:r>
              <a:rPr lang="ru-RU" sz="2400" dirty="0" err="1"/>
              <a:t>ендотрахеальній</a:t>
            </a:r>
            <a:r>
              <a:rPr lang="ru-RU" sz="2400" dirty="0"/>
              <a:t> </a:t>
            </a:r>
            <a:r>
              <a:rPr lang="ru-RU" sz="2400" dirty="0" err="1"/>
              <a:t>трубці</a:t>
            </a:r>
            <a:r>
              <a:rPr lang="ru-RU" sz="2400" dirty="0"/>
              <a:t>.</a:t>
            </a:r>
            <a:endParaRPr lang="uk-UA" sz="2400" dirty="0"/>
          </a:p>
          <a:p>
            <a:endParaRPr lang="uk-UA" dirty="0"/>
          </a:p>
        </p:txBody>
      </p:sp>
    </p:spTree>
    <p:extLst>
      <p:ext uri="{BB962C8B-B14F-4D97-AF65-F5344CB8AC3E}">
        <p14:creationId xmlns:p14="http://schemas.microsoft.com/office/powerpoint/2010/main" xmlns="" val="171197889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8EC0A77B-4C8C-4C79-AA77-38ACBC8040C1}"/>
              </a:ext>
            </a:extLst>
          </p:cNvPr>
          <p:cNvSpPr>
            <a:spLocks noGrp="1"/>
          </p:cNvSpPr>
          <p:nvPr>
            <p:ph idx="1"/>
          </p:nvPr>
        </p:nvSpPr>
        <p:spPr>
          <a:xfrm>
            <a:off x="222070" y="143692"/>
            <a:ext cx="11730444" cy="6557554"/>
          </a:xfrm>
        </p:spPr>
        <p:txBody>
          <a:bodyPr/>
          <a:lstStyle/>
          <a:p>
            <a:pPr marL="0" indent="0">
              <a:buNone/>
            </a:pPr>
            <a:r>
              <a:rPr lang="ru-RU" sz="3200" dirty="0"/>
              <a:t>Не </a:t>
            </a:r>
            <a:r>
              <a:rPr lang="ru-RU" sz="3200" dirty="0" err="1"/>
              <a:t>всі</a:t>
            </a:r>
            <a:r>
              <a:rPr lang="ru-RU" sz="3200" dirty="0"/>
              <a:t> </a:t>
            </a:r>
            <a:r>
              <a:rPr lang="ru-RU" sz="3200" dirty="0" err="1"/>
              <a:t>ці</a:t>
            </a:r>
            <a:r>
              <a:rPr lang="ru-RU" sz="3200" dirty="0"/>
              <a:t> </a:t>
            </a:r>
            <a:r>
              <a:rPr lang="ru-RU" sz="3200" dirty="0" err="1"/>
              <a:t>методи</a:t>
            </a:r>
            <a:r>
              <a:rPr lang="ru-RU" sz="3200" dirty="0"/>
              <a:t> </a:t>
            </a:r>
            <a:r>
              <a:rPr lang="ru-RU" sz="3200" dirty="0" err="1"/>
              <a:t>завжди</a:t>
            </a:r>
            <a:r>
              <a:rPr lang="ru-RU" sz="3200" dirty="0"/>
              <a:t> на 100 </a:t>
            </a:r>
            <a:r>
              <a:rPr lang="uk-UA" sz="3200" b="1" i="1" dirty="0"/>
              <a:t>%</a:t>
            </a:r>
            <a:r>
              <a:rPr lang="ru-RU" sz="3200" dirty="0"/>
              <a:t> </a:t>
            </a:r>
            <a:r>
              <a:rPr lang="ru-RU" sz="3200" dirty="0" err="1"/>
              <a:t>гарантують</a:t>
            </a:r>
            <a:r>
              <a:rPr lang="ru-RU" sz="3200" dirty="0"/>
              <a:t> </a:t>
            </a:r>
            <a:r>
              <a:rPr lang="ru-RU" sz="3200" dirty="0" err="1"/>
              <a:t>правильність</a:t>
            </a:r>
            <a:r>
              <a:rPr lang="ru-RU" sz="3200" dirty="0"/>
              <a:t> </a:t>
            </a:r>
            <a:r>
              <a:rPr lang="ru-RU" sz="3200" dirty="0" err="1"/>
              <a:t>розміщення</a:t>
            </a:r>
            <a:r>
              <a:rPr lang="ru-RU" sz="3200" dirty="0"/>
              <a:t> </a:t>
            </a:r>
            <a:r>
              <a:rPr lang="ru-RU" sz="3200" dirty="0" err="1"/>
              <a:t>інтубаційної</a:t>
            </a:r>
            <a:r>
              <a:rPr lang="ru-RU" sz="3200" dirty="0"/>
              <a:t> трубки. </a:t>
            </a:r>
          </a:p>
          <a:p>
            <a:pPr marL="0" indent="0" algn="ctr">
              <a:buNone/>
            </a:pPr>
            <a:r>
              <a:rPr lang="ru-RU" sz="3600" b="1" i="1" dirty="0"/>
              <a:t>Вони </a:t>
            </a:r>
            <a:r>
              <a:rPr lang="ru-RU" sz="3600" b="1" i="1" dirty="0" err="1"/>
              <a:t>доповнюються</a:t>
            </a:r>
            <a:r>
              <a:rPr lang="ru-RU" sz="3600" b="1" i="1" dirty="0"/>
              <a:t> </a:t>
            </a:r>
            <a:r>
              <a:rPr lang="ru-RU" sz="3600" b="1" i="1" dirty="0" err="1"/>
              <a:t>перевіркою</a:t>
            </a:r>
            <a:r>
              <a:rPr lang="ru-RU" sz="3600" b="1" i="1" dirty="0"/>
              <a:t> за </a:t>
            </a:r>
            <a:r>
              <a:rPr lang="ru-RU" sz="3600" b="1" i="1" dirty="0" err="1"/>
              <a:t>допомогою</a:t>
            </a:r>
            <a:r>
              <a:rPr lang="ru-RU" sz="3600" b="1" i="1" dirty="0"/>
              <a:t> </a:t>
            </a:r>
            <a:r>
              <a:rPr lang="ru-RU" sz="3600" b="1" i="1" dirty="0" err="1"/>
              <a:t>діагностичних</a:t>
            </a:r>
            <a:r>
              <a:rPr lang="ru-RU" sz="3600" b="1" i="1" dirty="0"/>
              <a:t> </a:t>
            </a:r>
            <a:r>
              <a:rPr lang="ru-RU" sz="3600" b="1" i="1" dirty="0" err="1"/>
              <a:t>пристроїв</a:t>
            </a:r>
            <a:r>
              <a:rPr lang="ru-RU" sz="3600" b="1" i="1" dirty="0"/>
              <a:t>:</a:t>
            </a:r>
            <a:endParaRPr lang="uk-UA" sz="3600" b="1" i="1" dirty="0"/>
          </a:p>
          <a:p>
            <a:pPr lvl="0"/>
            <a:r>
              <a:rPr lang="ru-RU" sz="3200" dirty="0"/>
              <a:t>ЕТС0</a:t>
            </a:r>
            <a:r>
              <a:rPr lang="ru-RU" sz="3200" baseline="-25000" dirty="0"/>
              <a:t>2</a:t>
            </a:r>
            <a:r>
              <a:rPr lang="ru-RU" sz="3200" dirty="0"/>
              <a:t> </a:t>
            </a:r>
            <a:r>
              <a:rPr lang="ru-RU" sz="3200" dirty="0" err="1"/>
              <a:t>моніторинг</a:t>
            </a:r>
            <a:r>
              <a:rPr lang="ru-RU" sz="3200" dirty="0"/>
              <a:t> (</a:t>
            </a:r>
            <a:r>
              <a:rPr lang="ru-RU" sz="3200" dirty="0" err="1"/>
              <a:t>капнографія</a:t>
            </a:r>
            <a:r>
              <a:rPr lang="ru-RU" sz="3200" dirty="0"/>
              <a:t>) - </a:t>
            </a:r>
            <a:r>
              <a:rPr lang="ru-RU" sz="3200" dirty="0" err="1"/>
              <a:t>цей</a:t>
            </a:r>
            <a:r>
              <a:rPr lang="ru-RU" sz="3200" dirty="0"/>
              <a:t> метод </a:t>
            </a:r>
            <a:r>
              <a:rPr lang="ru-RU" sz="3200" dirty="0" err="1"/>
              <a:t>вважається</a:t>
            </a:r>
            <a:r>
              <a:rPr lang="ru-RU" sz="3200" dirty="0"/>
              <a:t> золотим стандартом </a:t>
            </a:r>
            <a:r>
              <a:rPr lang="ru-RU" sz="3200" dirty="0" err="1"/>
              <a:t>підтвердження</a:t>
            </a:r>
            <a:r>
              <a:rPr lang="ru-RU" sz="3200" dirty="0"/>
              <a:t> правильного </a:t>
            </a:r>
            <a:r>
              <a:rPr lang="ru-RU" sz="3200" dirty="0" err="1"/>
              <a:t>положення</a:t>
            </a:r>
            <a:r>
              <a:rPr lang="ru-RU" sz="3200" dirty="0"/>
              <a:t> </a:t>
            </a:r>
            <a:r>
              <a:rPr lang="ru-RU" sz="3200" dirty="0" err="1"/>
              <a:t>інтубаційної</a:t>
            </a:r>
            <a:r>
              <a:rPr lang="ru-RU" sz="3200" dirty="0"/>
              <a:t> трубки.</a:t>
            </a:r>
            <a:endParaRPr lang="uk-UA" sz="3200" dirty="0"/>
          </a:p>
          <a:p>
            <a:pPr lvl="0"/>
            <a:r>
              <a:rPr lang="en-US" sz="3200" dirty="0" err="1"/>
              <a:t>Колорометричні</a:t>
            </a:r>
            <a:r>
              <a:rPr lang="en-US" sz="3200" dirty="0"/>
              <a:t> </a:t>
            </a:r>
            <a:r>
              <a:rPr lang="en-US" sz="3200" dirty="0" err="1"/>
              <a:t>детектори</a:t>
            </a:r>
            <a:r>
              <a:rPr lang="en-US" sz="3200" dirty="0"/>
              <a:t> С0</a:t>
            </a:r>
            <a:r>
              <a:rPr lang="en-US" sz="3200" baseline="-25000" dirty="0"/>
              <a:t>2</a:t>
            </a:r>
            <a:r>
              <a:rPr lang="en-US" sz="3200" dirty="0"/>
              <a:t>.</a:t>
            </a:r>
            <a:endParaRPr lang="uk-UA" sz="3200" dirty="0"/>
          </a:p>
          <a:p>
            <a:pPr lvl="0"/>
            <a:r>
              <a:rPr lang="en-US" sz="3200" dirty="0" err="1"/>
              <a:t>Пульсоксиметрія</a:t>
            </a:r>
            <a:r>
              <a:rPr lang="en-US" sz="3200" dirty="0"/>
              <a:t>.</a:t>
            </a:r>
            <a:endParaRPr lang="uk-UA" sz="3200" dirty="0"/>
          </a:p>
          <a:p>
            <a:endParaRPr lang="uk-UA" dirty="0"/>
          </a:p>
        </p:txBody>
      </p:sp>
    </p:spTree>
    <p:extLst>
      <p:ext uri="{BB962C8B-B14F-4D97-AF65-F5344CB8AC3E}">
        <p14:creationId xmlns:p14="http://schemas.microsoft.com/office/powerpoint/2010/main" xmlns="" val="332770640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32BBBBC-23D8-4992-B1FF-F410392E15C9}"/>
              </a:ext>
            </a:extLst>
          </p:cNvPr>
          <p:cNvSpPr>
            <a:spLocks noGrp="1"/>
          </p:cNvSpPr>
          <p:nvPr>
            <p:ph type="title"/>
          </p:nvPr>
        </p:nvSpPr>
        <p:spPr>
          <a:xfrm>
            <a:off x="1" y="0"/>
            <a:ext cx="12192000" cy="901337"/>
          </a:xfrm>
        </p:spPr>
        <p:txBody>
          <a:bodyPr/>
          <a:lstStyle/>
          <a:p>
            <a:pPr algn="ctr"/>
            <a:r>
              <a:rPr lang="uk-UA" b="1" u="sng" cap="all" dirty="0" err="1">
                <a:solidFill>
                  <a:schemeClr val="tx1"/>
                </a:solidFill>
              </a:rPr>
              <a:t>Конікотомія</a:t>
            </a:r>
            <a:r>
              <a:rPr lang="uk-UA" dirty="0"/>
              <a:t/>
            </a:r>
            <a:br>
              <a:rPr lang="uk-UA" dirty="0"/>
            </a:br>
            <a:endParaRPr lang="uk-UA" dirty="0"/>
          </a:p>
        </p:txBody>
      </p:sp>
      <p:sp>
        <p:nvSpPr>
          <p:cNvPr id="3" name="Объект 2">
            <a:extLst>
              <a:ext uri="{FF2B5EF4-FFF2-40B4-BE49-F238E27FC236}">
                <a16:creationId xmlns:a16="http://schemas.microsoft.com/office/drawing/2014/main" xmlns="" id="{ED0D4FA2-9FA8-43BA-9112-852F133A09C2}"/>
              </a:ext>
            </a:extLst>
          </p:cNvPr>
          <p:cNvSpPr>
            <a:spLocks noGrp="1"/>
          </p:cNvSpPr>
          <p:nvPr>
            <p:ph sz="half" idx="1"/>
          </p:nvPr>
        </p:nvSpPr>
        <p:spPr>
          <a:xfrm>
            <a:off x="0" y="901337"/>
            <a:ext cx="5499651" cy="5865223"/>
          </a:xfrm>
        </p:spPr>
        <p:txBody>
          <a:bodyPr>
            <a:normAutofit lnSpcReduction="10000"/>
          </a:bodyPr>
          <a:lstStyle/>
          <a:p>
            <a:pPr marL="0" indent="0">
              <a:buNone/>
            </a:pPr>
            <a:r>
              <a:rPr lang="uk-UA" sz="2400" b="1" i="1" dirty="0"/>
              <a:t>ПОКАЗАННЯ:</a:t>
            </a:r>
          </a:p>
          <a:p>
            <a:pPr lvl="0"/>
            <a:r>
              <a:rPr lang="ru-RU" sz="2000" dirty="0" err="1"/>
              <a:t>необхідність</a:t>
            </a:r>
            <a:r>
              <a:rPr lang="ru-RU" sz="2000" dirty="0"/>
              <a:t> </a:t>
            </a:r>
            <a:r>
              <a:rPr lang="ru-RU" sz="2000" dirty="0" err="1"/>
              <a:t>проводити</a:t>
            </a:r>
            <a:r>
              <a:rPr lang="ru-RU" sz="2000" dirty="0"/>
              <a:t> </a:t>
            </a:r>
            <a:r>
              <a:rPr lang="ru-RU" sz="2000" dirty="0" err="1"/>
              <a:t>допоміжну</a:t>
            </a:r>
            <a:r>
              <a:rPr lang="ru-RU" sz="2000" dirty="0"/>
              <a:t> </a:t>
            </a:r>
            <a:r>
              <a:rPr lang="ru-RU" sz="2000" dirty="0" err="1"/>
              <a:t>вентиляцію</a:t>
            </a:r>
            <a:r>
              <a:rPr lang="ru-RU" sz="2000" dirty="0"/>
              <a:t> у </a:t>
            </a:r>
            <a:r>
              <a:rPr lang="ru-RU" sz="2000" dirty="0" err="1"/>
              <a:t>постраждалих</a:t>
            </a:r>
            <a:r>
              <a:rPr lang="ru-RU" sz="2000" dirty="0"/>
              <a:t> без </a:t>
            </a:r>
            <a:r>
              <a:rPr lang="ru-RU" sz="2000" dirty="0" err="1"/>
              <a:t>свідомості</a:t>
            </a:r>
            <a:r>
              <a:rPr lang="ru-RU" sz="2000" dirty="0"/>
              <a:t>;</a:t>
            </a:r>
            <a:endParaRPr lang="uk-UA" sz="2000" dirty="0"/>
          </a:p>
          <a:p>
            <a:pPr lvl="0"/>
            <a:r>
              <a:rPr lang="ru-RU" sz="2000" dirty="0" err="1"/>
              <a:t>значне</a:t>
            </a:r>
            <a:r>
              <a:rPr lang="ru-RU" sz="2000" dirty="0"/>
              <a:t> </a:t>
            </a:r>
            <a:r>
              <a:rPr lang="ru-RU" sz="2000" dirty="0" err="1"/>
              <a:t>пошкодження</a:t>
            </a:r>
            <a:r>
              <a:rPr lang="ru-RU" sz="2000" dirty="0"/>
              <a:t> </a:t>
            </a:r>
            <a:r>
              <a:rPr lang="ru-RU" sz="2000" dirty="0" err="1"/>
              <a:t>обличчя</a:t>
            </a:r>
            <a:r>
              <a:rPr lang="ru-RU" sz="2000" dirty="0"/>
              <a:t>, </a:t>
            </a:r>
            <a:r>
              <a:rPr lang="ru-RU" sz="2000" dirty="0" err="1"/>
              <a:t>опік</a:t>
            </a:r>
            <a:r>
              <a:rPr lang="ru-RU" sz="2000" dirty="0"/>
              <a:t> </a:t>
            </a:r>
            <a:r>
              <a:rPr lang="ru-RU" sz="2000" dirty="0" err="1"/>
              <a:t>верхніх</a:t>
            </a:r>
            <a:r>
              <a:rPr lang="ru-RU" sz="2000" dirty="0"/>
              <a:t> </a:t>
            </a:r>
            <a:r>
              <a:rPr lang="ru-RU" sz="2000" dirty="0" err="1"/>
              <a:t>дихальних</a:t>
            </a:r>
            <a:r>
              <a:rPr lang="ru-RU" sz="2000" dirty="0"/>
              <a:t> </a:t>
            </a:r>
            <a:r>
              <a:rPr lang="ru-RU" sz="2000" dirty="0" err="1"/>
              <a:t>шляхів</a:t>
            </a:r>
            <a:r>
              <a:rPr lang="ru-RU" sz="2000" dirty="0"/>
              <a:t>;</a:t>
            </a:r>
            <a:endParaRPr lang="uk-UA" sz="2000" dirty="0"/>
          </a:p>
          <a:p>
            <a:pPr lvl="0"/>
            <a:r>
              <a:rPr lang="ru-RU" sz="2000" dirty="0" err="1"/>
              <a:t>обструкція</a:t>
            </a:r>
            <a:r>
              <a:rPr lang="ru-RU" sz="2000" dirty="0"/>
              <a:t> </a:t>
            </a:r>
            <a:r>
              <a:rPr lang="ru-RU" sz="2000" dirty="0" err="1"/>
              <a:t>верхніх</a:t>
            </a:r>
            <a:r>
              <a:rPr lang="ru-RU" sz="2000" dirty="0"/>
              <a:t> </a:t>
            </a:r>
            <a:r>
              <a:rPr lang="ru-RU" sz="2000" dirty="0" err="1"/>
              <a:t>дихальних</a:t>
            </a:r>
            <a:r>
              <a:rPr lang="ru-RU" sz="2000" dirty="0"/>
              <a:t> </a:t>
            </a:r>
            <a:r>
              <a:rPr lang="ru-RU" sz="2000" dirty="0" err="1"/>
              <a:t>шляхів</a:t>
            </a:r>
            <a:r>
              <a:rPr lang="ru-RU" sz="2000" dirty="0"/>
              <a:t> </a:t>
            </a:r>
            <a:r>
              <a:rPr lang="ru-RU" sz="2000" dirty="0" err="1"/>
              <a:t>внаслідок</a:t>
            </a:r>
            <a:r>
              <a:rPr lang="ru-RU" sz="2000" dirty="0"/>
              <a:t> </a:t>
            </a:r>
            <a:r>
              <a:rPr lang="ru-RU" sz="2000" dirty="0" err="1"/>
              <a:t>набряку</a:t>
            </a:r>
            <a:r>
              <a:rPr lang="ru-RU" sz="2000" dirty="0"/>
              <a:t>, </a:t>
            </a:r>
            <a:r>
              <a:rPr lang="ru-RU" sz="2000" dirty="0" err="1"/>
              <a:t>кровотечі</a:t>
            </a:r>
            <a:r>
              <a:rPr lang="ru-RU" sz="2000" dirty="0"/>
              <a:t> </a:t>
            </a:r>
            <a:r>
              <a:rPr lang="ru-RU" sz="2000" dirty="0" err="1"/>
              <a:t>чи</a:t>
            </a:r>
            <a:r>
              <a:rPr lang="ru-RU" sz="2000" dirty="0"/>
              <a:t> </a:t>
            </a:r>
            <a:r>
              <a:rPr lang="ru-RU" sz="2000" dirty="0" err="1"/>
              <a:t>наявності</a:t>
            </a:r>
            <a:r>
              <a:rPr lang="ru-RU" sz="2000" dirty="0"/>
              <a:t> </a:t>
            </a:r>
            <a:r>
              <a:rPr lang="ru-RU" sz="2000" dirty="0" err="1"/>
              <a:t>стороннього</a:t>
            </a:r>
            <a:r>
              <a:rPr lang="ru-RU" sz="2000" dirty="0"/>
              <a:t> </a:t>
            </a:r>
            <a:r>
              <a:rPr lang="ru-RU" sz="2000" dirty="0" err="1"/>
              <a:t>тіла</a:t>
            </a:r>
            <a:r>
              <a:rPr lang="ru-RU" sz="2000" dirty="0"/>
              <a:t>;</a:t>
            </a:r>
            <a:endParaRPr lang="uk-UA" sz="2000" dirty="0"/>
          </a:p>
          <a:p>
            <a:pPr lvl="0"/>
            <a:r>
              <a:rPr lang="en-US" sz="2000" dirty="0" err="1"/>
              <a:t>безуспішна</a:t>
            </a:r>
            <a:r>
              <a:rPr lang="en-US" sz="2000" dirty="0"/>
              <a:t> </a:t>
            </a:r>
            <a:r>
              <a:rPr lang="en-US" sz="2000" dirty="0" err="1"/>
              <a:t>ендотрахеальна</a:t>
            </a:r>
            <a:r>
              <a:rPr lang="en-US" sz="2000" dirty="0"/>
              <a:t> </a:t>
            </a:r>
            <a:r>
              <a:rPr lang="en-US" sz="2000" dirty="0" err="1"/>
              <a:t>інтубація</a:t>
            </a:r>
            <a:r>
              <a:rPr lang="en-US" sz="2000" dirty="0"/>
              <a:t>.</a:t>
            </a:r>
            <a:endParaRPr lang="uk-UA" sz="2000" dirty="0"/>
          </a:p>
          <a:p>
            <a:pPr marL="0" indent="0">
              <a:buNone/>
            </a:pPr>
            <a:r>
              <a:rPr lang="uk-UA" sz="2400" b="1" i="1" dirty="0"/>
              <a:t>ПРОТИПОКАЗАННЯ:</a:t>
            </a:r>
          </a:p>
          <a:p>
            <a:pPr lvl="0"/>
            <a:r>
              <a:rPr lang="en-US" sz="2000" dirty="0" err="1"/>
              <a:t>діти</a:t>
            </a:r>
            <a:r>
              <a:rPr lang="en-US" sz="2000" dirty="0"/>
              <a:t> </a:t>
            </a:r>
            <a:r>
              <a:rPr lang="en-US" sz="2000" dirty="0" err="1"/>
              <a:t>молодше</a:t>
            </a:r>
            <a:r>
              <a:rPr lang="en-US" sz="2000" dirty="0"/>
              <a:t> 12 </a:t>
            </a:r>
            <a:r>
              <a:rPr lang="en-US" sz="2000" dirty="0" err="1"/>
              <a:t>років</a:t>
            </a:r>
            <a:r>
              <a:rPr lang="en-US" sz="2000" dirty="0"/>
              <a:t>.</a:t>
            </a:r>
            <a:endParaRPr lang="uk-UA" sz="2000" dirty="0"/>
          </a:p>
          <a:p>
            <a:endParaRPr lang="uk-UA" dirty="0"/>
          </a:p>
        </p:txBody>
      </p:sp>
      <p:sp>
        <p:nvSpPr>
          <p:cNvPr id="4" name="Объект 3">
            <a:extLst>
              <a:ext uri="{FF2B5EF4-FFF2-40B4-BE49-F238E27FC236}">
                <a16:creationId xmlns:a16="http://schemas.microsoft.com/office/drawing/2014/main" xmlns="" id="{43BBA28D-8AA8-429F-8951-65F43861904A}"/>
              </a:ext>
            </a:extLst>
          </p:cNvPr>
          <p:cNvSpPr>
            <a:spLocks noGrp="1"/>
          </p:cNvSpPr>
          <p:nvPr>
            <p:ph sz="half" idx="2"/>
          </p:nvPr>
        </p:nvSpPr>
        <p:spPr>
          <a:xfrm>
            <a:off x="6096000" y="927462"/>
            <a:ext cx="5499651" cy="5839097"/>
          </a:xfrm>
        </p:spPr>
        <p:txBody>
          <a:bodyPr>
            <a:normAutofit lnSpcReduction="10000"/>
          </a:bodyPr>
          <a:lstStyle/>
          <a:p>
            <a:pPr marL="0" indent="0">
              <a:buNone/>
            </a:pPr>
            <a:r>
              <a:rPr lang="uk-UA" sz="2400" b="1" i="1" dirty="0"/>
              <a:t>УСКЛАДНЕННЯ:</a:t>
            </a:r>
          </a:p>
          <a:p>
            <a:pPr lvl="0"/>
            <a:r>
              <a:rPr lang="en-US" dirty="0" err="1"/>
              <a:t>гостре</a:t>
            </a:r>
            <a:r>
              <a:rPr lang="en-US" dirty="0"/>
              <a:t> </a:t>
            </a:r>
            <a:r>
              <a:rPr lang="en-US" dirty="0" err="1"/>
              <a:t>розширення</a:t>
            </a:r>
            <a:r>
              <a:rPr lang="en-US" dirty="0"/>
              <a:t> </a:t>
            </a:r>
            <a:r>
              <a:rPr lang="en-US" dirty="0" err="1"/>
              <a:t>шлунка</a:t>
            </a:r>
            <a:r>
              <a:rPr lang="en-US" dirty="0"/>
              <a:t> </a:t>
            </a:r>
            <a:r>
              <a:rPr lang="en-US" dirty="0" err="1"/>
              <a:t>повітрям</a:t>
            </a:r>
            <a:r>
              <a:rPr lang="en-US" dirty="0"/>
              <a:t>;</a:t>
            </a:r>
            <a:endParaRPr lang="uk-UA" dirty="0"/>
          </a:p>
          <a:p>
            <a:pPr lvl="0"/>
            <a:r>
              <a:rPr lang="en-US" dirty="0" err="1"/>
              <a:t>блювота</a:t>
            </a:r>
            <a:r>
              <a:rPr lang="en-US" dirty="0"/>
              <a:t>.</a:t>
            </a:r>
            <a:endParaRPr lang="uk-UA" dirty="0"/>
          </a:p>
          <a:p>
            <a:pPr marL="0" indent="0">
              <a:buNone/>
            </a:pPr>
            <a:r>
              <a:rPr lang="uk-UA" sz="2400" b="1" i="1" dirty="0"/>
              <a:t>НЕОБХІДНЕ ОБЛАДНАННЯ:</a:t>
            </a:r>
          </a:p>
          <a:p>
            <a:pPr lvl="0"/>
            <a:r>
              <a:rPr lang="en-US" dirty="0" err="1"/>
              <a:t>скальпель</a:t>
            </a:r>
            <a:r>
              <a:rPr lang="en-US" dirty="0"/>
              <a:t>;</a:t>
            </a:r>
            <a:endParaRPr lang="uk-UA" dirty="0"/>
          </a:p>
          <a:p>
            <a:pPr lvl="0"/>
            <a:r>
              <a:rPr lang="en-US" dirty="0" err="1"/>
              <a:t>розширювач</a:t>
            </a:r>
            <a:r>
              <a:rPr lang="en-US" dirty="0"/>
              <a:t> </a:t>
            </a:r>
            <a:r>
              <a:rPr lang="en-US" dirty="0" err="1"/>
              <a:t>трахеї</a:t>
            </a:r>
            <a:r>
              <a:rPr lang="en-US" dirty="0"/>
              <a:t>;</a:t>
            </a:r>
            <a:endParaRPr lang="uk-UA" dirty="0"/>
          </a:p>
          <a:p>
            <a:pPr lvl="0"/>
            <a:r>
              <a:rPr lang="en-US" dirty="0" err="1"/>
              <a:t>трахеостомічна</a:t>
            </a:r>
            <a:r>
              <a:rPr lang="en-US" dirty="0"/>
              <a:t> </a:t>
            </a:r>
            <a:r>
              <a:rPr lang="en-US" dirty="0" err="1"/>
              <a:t>чи</a:t>
            </a:r>
            <a:r>
              <a:rPr lang="en-US" dirty="0"/>
              <a:t> </a:t>
            </a:r>
            <a:r>
              <a:rPr lang="en-US" dirty="0" err="1"/>
              <a:t>ендотрахеальна</a:t>
            </a:r>
            <a:r>
              <a:rPr lang="en-US" dirty="0"/>
              <a:t> </a:t>
            </a:r>
            <a:r>
              <a:rPr lang="en-US" dirty="0" err="1"/>
              <a:t>трубка</a:t>
            </a:r>
            <a:r>
              <a:rPr lang="en-US" dirty="0"/>
              <a:t>;</a:t>
            </a:r>
            <a:endParaRPr lang="uk-UA" dirty="0"/>
          </a:p>
          <a:p>
            <a:pPr lvl="0"/>
            <a:r>
              <a:rPr lang="en-US" dirty="0" err="1"/>
              <a:t>антисептичний</a:t>
            </a:r>
            <a:r>
              <a:rPr lang="en-US" dirty="0"/>
              <a:t> </a:t>
            </a:r>
            <a:r>
              <a:rPr lang="en-US" dirty="0" err="1"/>
              <a:t>розчин</a:t>
            </a:r>
            <a:r>
              <a:rPr lang="en-US" dirty="0"/>
              <a:t>, </a:t>
            </a:r>
            <a:r>
              <a:rPr lang="en-US" dirty="0" err="1"/>
              <a:t>рукавички</a:t>
            </a:r>
            <a:r>
              <a:rPr lang="en-US" dirty="0"/>
              <a:t>, </a:t>
            </a:r>
            <a:r>
              <a:rPr lang="en-US" dirty="0" err="1"/>
              <a:t>серветки</a:t>
            </a:r>
            <a:r>
              <a:rPr lang="en-US" dirty="0"/>
              <a:t>;</a:t>
            </a:r>
            <a:endParaRPr lang="uk-UA" dirty="0"/>
          </a:p>
          <a:p>
            <a:pPr lvl="0"/>
            <a:r>
              <a:rPr lang="en-US" dirty="0" err="1"/>
              <a:t>дихальний</a:t>
            </a:r>
            <a:r>
              <a:rPr lang="en-US" dirty="0"/>
              <a:t> </a:t>
            </a:r>
            <a:r>
              <a:rPr lang="en-US" dirty="0" err="1"/>
              <a:t>мішок</a:t>
            </a:r>
            <a:r>
              <a:rPr lang="en-US" dirty="0"/>
              <a:t> </a:t>
            </a:r>
            <a:r>
              <a:rPr lang="en-US" dirty="0" err="1"/>
              <a:t>типу</a:t>
            </a:r>
            <a:r>
              <a:rPr lang="en-US" dirty="0"/>
              <a:t> АМБУ;</a:t>
            </a:r>
            <a:endParaRPr lang="uk-UA" dirty="0"/>
          </a:p>
          <a:p>
            <a:pPr lvl="0"/>
            <a:r>
              <a:rPr lang="en-US" dirty="0" err="1"/>
              <a:t>кисень</a:t>
            </a:r>
            <a:r>
              <a:rPr lang="en-US" dirty="0"/>
              <a:t>;</a:t>
            </a:r>
            <a:endParaRPr lang="uk-UA" dirty="0"/>
          </a:p>
          <a:p>
            <a:pPr lvl="0"/>
            <a:r>
              <a:rPr lang="en-US" dirty="0" err="1"/>
              <a:t>кровоспинні</a:t>
            </a:r>
            <a:r>
              <a:rPr lang="en-US" dirty="0"/>
              <a:t> </a:t>
            </a:r>
            <a:r>
              <a:rPr lang="en-US" dirty="0" err="1"/>
              <a:t>затискачі</a:t>
            </a:r>
            <a:r>
              <a:rPr lang="en-US" dirty="0"/>
              <a:t>;</a:t>
            </a:r>
            <a:endParaRPr lang="uk-UA" dirty="0"/>
          </a:p>
          <a:p>
            <a:pPr lvl="0"/>
            <a:r>
              <a:rPr lang="en-US" dirty="0" err="1"/>
              <a:t>відсмоктувач</a:t>
            </a:r>
            <a:r>
              <a:rPr lang="en-US" dirty="0"/>
              <a:t>;</a:t>
            </a:r>
            <a:endParaRPr lang="uk-UA" dirty="0"/>
          </a:p>
          <a:p>
            <a:pPr lvl="0"/>
            <a:r>
              <a:rPr lang="en-US" dirty="0" err="1"/>
              <a:t>фіксуючі</a:t>
            </a:r>
            <a:r>
              <a:rPr lang="en-US" dirty="0"/>
              <a:t> </a:t>
            </a:r>
            <a:r>
              <a:rPr lang="en-US" dirty="0" err="1"/>
              <a:t>засоби</a:t>
            </a:r>
            <a:r>
              <a:rPr lang="en-US" dirty="0"/>
              <a:t> </a:t>
            </a:r>
            <a:r>
              <a:rPr lang="en-US" dirty="0" err="1"/>
              <a:t>для</a:t>
            </a:r>
            <a:r>
              <a:rPr lang="en-US" dirty="0"/>
              <a:t> </a:t>
            </a:r>
            <a:r>
              <a:rPr lang="en-US" dirty="0" err="1"/>
              <a:t>трубки</a:t>
            </a:r>
            <a:r>
              <a:rPr lang="en-US" dirty="0"/>
              <a:t>.</a:t>
            </a:r>
            <a:endParaRPr lang="uk-UA" dirty="0"/>
          </a:p>
          <a:p>
            <a:endParaRPr lang="uk-UA" dirty="0"/>
          </a:p>
        </p:txBody>
      </p:sp>
    </p:spTree>
    <p:extLst>
      <p:ext uri="{BB962C8B-B14F-4D97-AF65-F5344CB8AC3E}">
        <p14:creationId xmlns:p14="http://schemas.microsoft.com/office/powerpoint/2010/main" xmlns="" val="235436783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4F09447-7412-4B16-B822-2D4F4CE58E3B}"/>
              </a:ext>
            </a:extLst>
          </p:cNvPr>
          <p:cNvSpPr>
            <a:spLocks noGrp="1"/>
          </p:cNvSpPr>
          <p:nvPr>
            <p:ph type="title"/>
          </p:nvPr>
        </p:nvSpPr>
        <p:spPr>
          <a:xfrm>
            <a:off x="156755" y="0"/>
            <a:ext cx="11795760" cy="822960"/>
          </a:xfrm>
        </p:spPr>
        <p:txBody>
          <a:bodyPr/>
          <a:lstStyle/>
          <a:p>
            <a:pPr algn="ctr"/>
            <a:r>
              <a:rPr lang="uk-UA" b="1" dirty="0">
                <a:solidFill>
                  <a:schemeClr val="tx1"/>
                </a:solidFill>
              </a:rPr>
              <a:t>Техніка виконання</a:t>
            </a:r>
            <a:r>
              <a:rPr lang="uk-UA" dirty="0"/>
              <a:t/>
            </a:r>
            <a:br>
              <a:rPr lang="uk-UA" dirty="0"/>
            </a:br>
            <a:endParaRPr lang="uk-UA" dirty="0"/>
          </a:p>
        </p:txBody>
      </p:sp>
      <p:sp>
        <p:nvSpPr>
          <p:cNvPr id="3" name="Текст 2">
            <a:extLst>
              <a:ext uri="{FF2B5EF4-FFF2-40B4-BE49-F238E27FC236}">
                <a16:creationId xmlns:a16="http://schemas.microsoft.com/office/drawing/2014/main" xmlns="" id="{D2C03BF5-5183-4D80-8086-F6C829FDF52A}"/>
              </a:ext>
            </a:extLst>
          </p:cNvPr>
          <p:cNvSpPr>
            <a:spLocks noGrp="1"/>
          </p:cNvSpPr>
          <p:nvPr>
            <p:ph type="body" idx="1"/>
          </p:nvPr>
        </p:nvSpPr>
        <p:spPr>
          <a:xfrm>
            <a:off x="311598" y="822960"/>
            <a:ext cx="5342896" cy="1383982"/>
          </a:xfrm>
        </p:spPr>
        <p:txBody>
          <a:bodyPr/>
          <a:lstStyle/>
          <a:p>
            <a:r>
              <a:rPr lang="uk-UA" b="1" dirty="0">
                <a:solidFill>
                  <a:schemeClr val="tx1"/>
                </a:solidFill>
              </a:rPr>
              <a:t>Крок 1. </a:t>
            </a:r>
            <a:r>
              <a:rPr lang="ru-RU" dirty="0" err="1">
                <a:solidFill>
                  <a:schemeClr val="tx1"/>
                </a:solidFill>
              </a:rPr>
              <a:t>Приготувати</a:t>
            </a:r>
            <a:r>
              <a:rPr lang="ru-RU" dirty="0">
                <a:solidFill>
                  <a:schemeClr val="tx1"/>
                </a:solidFill>
              </a:rPr>
              <a:t> </a:t>
            </a:r>
            <a:r>
              <a:rPr lang="ru-RU" dirty="0" err="1">
                <a:solidFill>
                  <a:schemeClr val="tx1"/>
                </a:solidFill>
              </a:rPr>
              <a:t>всі</a:t>
            </a:r>
            <a:r>
              <a:rPr lang="ru-RU" dirty="0">
                <a:solidFill>
                  <a:schemeClr val="tx1"/>
                </a:solidFill>
              </a:rPr>
              <a:t> </a:t>
            </a:r>
            <a:r>
              <a:rPr lang="ru-RU" dirty="0" err="1">
                <a:solidFill>
                  <a:schemeClr val="tx1"/>
                </a:solidFill>
              </a:rPr>
              <a:t>необхідні</a:t>
            </a:r>
            <a:r>
              <a:rPr lang="ru-RU" dirty="0">
                <a:solidFill>
                  <a:schemeClr val="tx1"/>
                </a:solidFill>
              </a:rPr>
              <a:t> </a:t>
            </a:r>
            <a:r>
              <a:rPr lang="ru-RU" dirty="0" err="1">
                <a:solidFill>
                  <a:schemeClr val="tx1"/>
                </a:solidFill>
              </a:rPr>
              <a:t>матеріали</a:t>
            </a:r>
            <a:endParaRPr lang="uk-UA" dirty="0">
              <a:solidFill>
                <a:schemeClr val="tx1"/>
              </a:solidFill>
            </a:endParaRPr>
          </a:p>
        </p:txBody>
      </p:sp>
      <p:sp>
        <p:nvSpPr>
          <p:cNvPr id="5" name="Текст 4">
            <a:extLst>
              <a:ext uri="{FF2B5EF4-FFF2-40B4-BE49-F238E27FC236}">
                <a16:creationId xmlns:a16="http://schemas.microsoft.com/office/drawing/2014/main" xmlns="" id="{A332E8D6-2F36-4D3D-A887-5D8541C11845}"/>
              </a:ext>
            </a:extLst>
          </p:cNvPr>
          <p:cNvSpPr>
            <a:spLocks noGrp="1"/>
          </p:cNvSpPr>
          <p:nvPr>
            <p:ph type="body" sz="quarter" idx="3"/>
          </p:nvPr>
        </p:nvSpPr>
        <p:spPr>
          <a:xfrm>
            <a:off x="5654494" y="1097280"/>
            <a:ext cx="6049825" cy="1383982"/>
          </a:xfrm>
        </p:spPr>
        <p:txBody>
          <a:bodyPr/>
          <a:lstStyle/>
          <a:p>
            <a:r>
              <a:rPr lang="uk-UA" b="1" dirty="0">
                <a:solidFill>
                  <a:schemeClr val="tx1"/>
                </a:solidFill>
              </a:rPr>
              <a:t>Крок </a:t>
            </a:r>
            <a:r>
              <a:rPr lang="ru-RU" dirty="0">
                <a:solidFill>
                  <a:schemeClr val="tx1"/>
                </a:solidFill>
              </a:rPr>
              <a:t>2 (мал. 1, 2). </a:t>
            </a:r>
            <a:r>
              <a:rPr lang="ru-RU" dirty="0" err="1">
                <a:solidFill>
                  <a:schemeClr val="tx1"/>
                </a:solidFill>
              </a:rPr>
              <a:t>Визначити</a:t>
            </a:r>
            <a:r>
              <a:rPr lang="ru-RU" dirty="0">
                <a:solidFill>
                  <a:schemeClr val="tx1"/>
                </a:solidFill>
              </a:rPr>
              <a:t> </a:t>
            </a:r>
            <a:r>
              <a:rPr lang="ru-RU" dirty="0" err="1">
                <a:solidFill>
                  <a:schemeClr val="tx1"/>
                </a:solidFill>
              </a:rPr>
              <a:t>анатомічні</a:t>
            </a:r>
            <a:r>
              <a:rPr lang="ru-RU" dirty="0">
                <a:solidFill>
                  <a:schemeClr val="tx1"/>
                </a:solidFill>
              </a:rPr>
              <a:t> </a:t>
            </a:r>
            <a:r>
              <a:rPr lang="ru-RU" dirty="0" err="1">
                <a:solidFill>
                  <a:schemeClr val="tx1"/>
                </a:solidFill>
              </a:rPr>
              <a:t>орієнтири</a:t>
            </a:r>
            <a:r>
              <a:rPr lang="ru-RU" dirty="0">
                <a:solidFill>
                  <a:schemeClr val="tx1"/>
                </a:solidFill>
              </a:rPr>
              <a:t> на </a:t>
            </a:r>
            <a:r>
              <a:rPr lang="ru-RU" dirty="0" err="1">
                <a:solidFill>
                  <a:schemeClr val="tx1"/>
                </a:solidFill>
              </a:rPr>
              <a:t>передній</a:t>
            </a:r>
            <a:r>
              <a:rPr lang="ru-RU" dirty="0">
                <a:solidFill>
                  <a:schemeClr val="tx1"/>
                </a:solidFill>
              </a:rPr>
              <a:t> </a:t>
            </a:r>
            <a:r>
              <a:rPr lang="ru-RU" dirty="0" err="1">
                <a:solidFill>
                  <a:schemeClr val="tx1"/>
                </a:solidFill>
              </a:rPr>
              <a:t>поверхні</a:t>
            </a:r>
            <a:r>
              <a:rPr lang="ru-RU" dirty="0">
                <a:solidFill>
                  <a:schemeClr val="tx1"/>
                </a:solidFill>
              </a:rPr>
              <a:t> </a:t>
            </a:r>
            <a:r>
              <a:rPr lang="ru-RU" dirty="0" err="1">
                <a:solidFill>
                  <a:schemeClr val="tx1"/>
                </a:solidFill>
              </a:rPr>
              <a:t>шиїта</a:t>
            </a:r>
            <a:r>
              <a:rPr lang="ru-RU" dirty="0">
                <a:solidFill>
                  <a:schemeClr val="tx1"/>
                </a:solidFill>
              </a:rPr>
              <a:t> </a:t>
            </a:r>
            <a:r>
              <a:rPr lang="ru-RU" dirty="0" err="1">
                <a:solidFill>
                  <a:schemeClr val="tx1"/>
                </a:solidFill>
              </a:rPr>
              <a:t>намітити</a:t>
            </a:r>
            <a:r>
              <a:rPr lang="ru-RU" dirty="0">
                <a:solidFill>
                  <a:schemeClr val="tx1"/>
                </a:solidFill>
              </a:rPr>
              <a:t> </a:t>
            </a:r>
            <a:r>
              <a:rPr lang="ru-RU" dirty="0" err="1">
                <a:solidFill>
                  <a:schemeClr val="tx1"/>
                </a:solidFill>
              </a:rPr>
              <a:t>лінію</a:t>
            </a:r>
            <a:r>
              <a:rPr lang="ru-RU" dirty="0">
                <a:solidFill>
                  <a:schemeClr val="tx1"/>
                </a:solidFill>
              </a:rPr>
              <a:t> </a:t>
            </a:r>
            <a:r>
              <a:rPr lang="ru-RU" dirty="0" err="1">
                <a:solidFill>
                  <a:schemeClr val="tx1"/>
                </a:solidFill>
              </a:rPr>
              <a:t>розрізу</a:t>
            </a:r>
            <a:endParaRPr lang="uk-UA" dirty="0">
              <a:solidFill>
                <a:schemeClr val="tx1"/>
              </a:solidFill>
            </a:endParaRPr>
          </a:p>
        </p:txBody>
      </p:sp>
      <p:pic>
        <p:nvPicPr>
          <p:cNvPr id="7" name="Объект 6">
            <a:extLst>
              <a:ext uri="{FF2B5EF4-FFF2-40B4-BE49-F238E27FC236}">
                <a16:creationId xmlns:a16="http://schemas.microsoft.com/office/drawing/2014/main" xmlns="" id="{A38CE596-4E65-4426-A65A-A035CBC07A91}"/>
              </a:ext>
            </a:extLst>
          </p:cNvPr>
          <p:cNvPicPr>
            <a:picLocks noGrp="1" noChangeAspect="1"/>
          </p:cNvPicPr>
          <p:nvPr>
            <p:ph sz="quarter" idx="4"/>
          </p:nvPr>
        </p:nvPicPr>
        <p:blipFill>
          <a:blip r:embed="rId2" cstate="print"/>
          <a:stretch>
            <a:fillRect/>
          </a:stretch>
        </p:blipFill>
        <p:spPr>
          <a:xfrm>
            <a:off x="5760720" y="2908364"/>
            <a:ext cx="3135086" cy="2852356"/>
          </a:xfrm>
          <a:prstGeom prst="rect">
            <a:avLst/>
          </a:prstGeom>
        </p:spPr>
      </p:pic>
      <p:pic>
        <p:nvPicPr>
          <p:cNvPr id="8" name="Рисунок 7">
            <a:extLst>
              <a:ext uri="{FF2B5EF4-FFF2-40B4-BE49-F238E27FC236}">
                <a16:creationId xmlns:a16="http://schemas.microsoft.com/office/drawing/2014/main" xmlns="" id="{DF7E8FE5-3098-4E16-98D5-3418021D1467}"/>
              </a:ext>
            </a:extLst>
          </p:cNvPr>
          <p:cNvPicPr>
            <a:picLocks noChangeAspect="1"/>
          </p:cNvPicPr>
          <p:nvPr/>
        </p:nvPicPr>
        <p:blipFill>
          <a:blip r:embed="rId3" cstate="print"/>
          <a:stretch>
            <a:fillRect/>
          </a:stretch>
        </p:blipFill>
        <p:spPr>
          <a:xfrm>
            <a:off x="9023085" y="2908365"/>
            <a:ext cx="3028571" cy="2852356"/>
          </a:xfrm>
          <a:prstGeom prst="rect">
            <a:avLst/>
          </a:prstGeom>
        </p:spPr>
      </p:pic>
    </p:spTree>
    <p:extLst>
      <p:ext uri="{BB962C8B-B14F-4D97-AF65-F5344CB8AC3E}">
        <p14:creationId xmlns:p14="http://schemas.microsoft.com/office/powerpoint/2010/main" xmlns="" val="26463645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E6E7483A-7A7F-4CFD-B1BB-A57211735BD6}"/>
              </a:ext>
            </a:extLst>
          </p:cNvPr>
          <p:cNvSpPr>
            <a:spLocks noGrp="1"/>
          </p:cNvSpPr>
          <p:nvPr>
            <p:ph type="body" idx="1"/>
          </p:nvPr>
        </p:nvSpPr>
        <p:spPr>
          <a:xfrm>
            <a:off x="256665" y="353082"/>
            <a:ext cx="3475310" cy="1955801"/>
          </a:xfrm>
        </p:spPr>
        <p:txBody>
          <a:bodyPr/>
          <a:lstStyle/>
          <a:p>
            <a:r>
              <a:rPr lang="uk-UA" sz="2000" b="1" dirty="0">
                <a:solidFill>
                  <a:schemeClr val="tx1"/>
                </a:solidFill>
              </a:rPr>
              <a:t>Крок 3. </a:t>
            </a:r>
            <a:r>
              <a:rPr lang="ru-RU" sz="2000" dirty="0" err="1">
                <a:solidFill>
                  <a:schemeClr val="tx1"/>
                </a:solidFill>
              </a:rPr>
              <a:t>Обробити</a:t>
            </a:r>
            <a:r>
              <a:rPr lang="ru-RU" sz="2000" dirty="0">
                <a:solidFill>
                  <a:schemeClr val="tx1"/>
                </a:solidFill>
              </a:rPr>
              <a:t> </a:t>
            </a:r>
            <a:r>
              <a:rPr lang="ru-RU" sz="2000" dirty="0" err="1">
                <a:solidFill>
                  <a:schemeClr val="tx1"/>
                </a:solidFill>
              </a:rPr>
              <a:t>шкіру</a:t>
            </a:r>
            <a:r>
              <a:rPr lang="ru-RU" sz="2000" dirty="0">
                <a:solidFill>
                  <a:schemeClr val="tx1"/>
                </a:solidFill>
              </a:rPr>
              <a:t> </a:t>
            </a:r>
            <a:r>
              <a:rPr lang="ru-RU" sz="2000" dirty="0" err="1">
                <a:solidFill>
                  <a:schemeClr val="tx1"/>
                </a:solidFill>
              </a:rPr>
              <a:t>передньої</a:t>
            </a:r>
            <a:r>
              <a:rPr lang="ru-RU" sz="2000" dirty="0">
                <a:solidFill>
                  <a:schemeClr val="tx1"/>
                </a:solidFill>
              </a:rPr>
              <a:t> </a:t>
            </a:r>
            <a:r>
              <a:rPr lang="ru-RU" sz="2000" dirty="0" err="1">
                <a:solidFill>
                  <a:schemeClr val="tx1"/>
                </a:solidFill>
              </a:rPr>
              <a:t>частини</a:t>
            </a:r>
            <a:r>
              <a:rPr lang="ru-RU" sz="2000" dirty="0">
                <a:solidFill>
                  <a:schemeClr val="tx1"/>
                </a:solidFill>
              </a:rPr>
              <a:t> </a:t>
            </a:r>
            <a:r>
              <a:rPr lang="ru-RU" sz="2000" dirty="0" err="1">
                <a:solidFill>
                  <a:schemeClr val="tx1"/>
                </a:solidFill>
              </a:rPr>
              <a:t>шиї</a:t>
            </a:r>
            <a:r>
              <a:rPr lang="ru-RU" sz="2000" dirty="0">
                <a:solidFill>
                  <a:schemeClr val="tx1"/>
                </a:solidFill>
              </a:rPr>
              <a:t> </a:t>
            </a:r>
            <a:r>
              <a:rPr lang="ru-RU" sz="2000" dirty="0" err="1">
                <a:solidFill>
                  <a:schemeClr val="tx1"/>
                </a:solidFill>
              </a:rPr>
              <a:t>антисептичним</a:t>
            </a:r>
            <a:r>
              <a:rPr lang="ru-RU" sz="2000" dirty="0">
                <a:solidFill>
                  <a:schemeClr val="tx1"/>
                </a:solidFill>
              </a:rPr>
              <a:t> </a:t>
            </a:r>
            <a:r>
              <a:rPr lang="ru-RU" sz="2000" dirty="0" err="1">
                <a:solidFill>
                  <a:schemeClr val="tx1"/>
                </a:solidFill>
              </a:rPr>
              <a:t>розчином</a:t>
            </a:r>
            <a:r>
              <a:rPr lang="ru-RU" sz="2000" dirty="0">
                <a:solidFill>
                  <a:schemeClr val="tx1"/>
                </a:solidFill>
              </a:rPr>
              <a:t>.</a:t>
            </a:r>
            <a:endParaRPr lang="uk-UA" sz="2000" dirty="0">
              <a:solidFill>
                <a:schemeClr val="tx1"/>
              </a:solidFill>
            </a:endParaRPr>
          </a:p>
          <a:p>
            <a:endParaRPr lang="uk-UA" dirty="0"/>
          </a:p>
        </p:txBody>
      </p:sp>
      <p:sp>
        <p:nvSpPr>
          <p:cNvPr id="5" name="Текст 4">
            <a:extLst>
              <a:ext uri="{FF2B5EF4-FFF2-40B4-BE49-F238E27FC236}">
                <a16:creationId xmlns:a16="http://schemas.microsoft.com/office/drawing/2014/main" xmlns="" id="{85E57643-39C9-4761-A9A4-2081B4CD5A92}"/>
              </a:ext>
            </a:extLst>
          </p:cNvPr>
          <p:cNvSpPr>
            <a:spLocks noGrp="1"/>
          </p:cNvSpPr>
          <p:nvPr>
            <p:ph type="body" sz="quarter" idx="3"/>
          </p:nvPr>
        </p:nvSpPr>
        <p:spPr>
          <a:xfrm>
            <a:off x="3884136" y="144462"/>
            <a:ext cx="2936241" cy="1955801"/>
          </a:xfrm>
        </p:spPr>
        <p:txBody>
          <a:bodyPr/>
          <a:lstStyle/>
          <a:p>
            <a:r>
              <a:rPr lang="uk-UA" b="1" dirty="0">
                <a:solidFill>
                  <a:schemeClr val="tx1"/>
                </a:solidFill>
              </a:rPr>
              <a:t>Крок 4. </a:t>
            </a:r>
            <a:r>
              <a:rPr lang="ru-RU" dirty="0" err="1">
                <a:solidFill>
                  <a:schemeClr val="tx1"/>
                </a:solidFill>
              </a:rPr>
              <a:t>Зафіксувати</a:t>
            </a:r>
            <a:r>
              <a:rPr lang="ru-RU" dirty="0">
                <a:solidFill>
                  <a:schemeClr val="tx1"/>
                </a:solidFill>
              </a:rPr>
              <a:t> гортань руками.</a:t>
            </a:r>
            <a:endParaRPr lang="uk-UA" dirty="0">
              <a:solidFill>
                <a:schemeClr val="tx1"/>
              </a:solidFill>
            </a:endParaRPr>
          </a:p>
          <a:p>
            <a:endParaRPr lang="uk-UA" dirty="0"/>
          </a:p>
        </p:txBody>
      </p:sp>
      <p:sp>
        <p:nvSpPr>
          <p:cNvPr id="7" name="Текст 6">
            <a:extLst>
              <a:ext uri="{FF2B5EF4-FFF2-40B4-BE49-F238E27FC236}">
                <a16:creationId xmlns:a16="http://schemas.microsoft.com/office/drawing/2014/main" xmlns="" id="{3EE245D0-5611-4931-B3A9-F151461103FE}"/>
              </a:ext>
            </a:extLst>
          </p:cNvPr>
          <p:cNvSpPr>
            <a:spLocks noGrp="1"/>
          </p:cNvSpPr>
          <p:nvPr>
            <p:ph type="body" sz="quarter" idx="13"/>
          </p:nvPr>
        </p:nvSpPr>
        <p:spPr>
          <a:xfrm>
            <a:off x="7124700" y="353082"/>
            <a:ext cx="4962797" cy="2452959"/>
          </a:xfrm>
        </p:spPr>
        <p:txBody>
          <a:bodyPr/>
          <a:lstStyle/>
          <a:p>
            <a:r>
              <a:rPr lang="uk-UA" sz="2000" b="1" dirty="0">
                <a:solidFill>
                  <a:schemeClr val="tx1"/>
                </a:solidFill>
              </a:rPr>
              <a:t>Крок 5 </a:t>
            </a:r>
            <a:r>
              <a:rPr lang="ru-RU" sz="2000" dirty="0">
                <a:solidFill>
                  <a:schemeClr val="tx1"/>
                </a:solidFill>
              </a:rPr>
              <a:t>(мал. 3). </a:t>
            </a:r>
            <a:r>
              <a:rPr lang="ru-RU" sz="2000" dirty="0" err="1">
                <a:solidFill>
                  <a:schemeClr val="tx1"/>
                </a:solidFill>
              </a:rPr>
              <a:t>Виконати</a:t>
            </a:r>
            <a:r>
              <a:rPr lang="ru-RU" sz="2000" dirty="0">
                <a:solidFill>
                  <a:schemeClr val="tx1"/>
                </a:solidFill>
              </a:rPr>
              <a:t> </a:t>
            </a:r>
            <a:r>
              <a:rPr lang="ru-RU" sz="2000" dirty="0" err="1">
                <a:solidFill>
                  <a:schemeClr val="tx1"/>
                </a:solidFill>
              </a:rPr>
              <a:t>вертикальний</a:t>
            </a:r>
            <a:r>
              <a:rPr lang="ru-RU" sz="2000" dirty="0">
                <a:solidFill>
                  <a:schemeClr val="tx1"/>
                </a:solidFill>
              </a:rPr>
              <a:t> </a:t>
            </a:r>
            <a:r>
              <a:rPr lang="ru-RU" sz="2000" dirty="0" err="1">
                <a:solidFill>
                  <a:schemeClr val="tx1"/>
                </a:solidFill>
              </a:rPr>
              <a:t>розріз</a:t>
            </a:r>
            <a:r>
              <a:rPr lang="ru-RU" sz="2000" dirty="0">
                <a:solidFill>
                  <a:schemeClr val="tx1"/>
                </a:solidFill>
              </a:rPr>
              <a:t> </a:t>
            </a:r>
            <a:r>
              <a:rPr lang="ru-RU" sz="2000" dirty="0" err="1">
                <a:solidFill>
                  <a:schemeClr val="tx1"/>
                </a:solidFill>
              </a:rPr>
              <a:t>шкіри</a:t>
            </a:r>
            <a:r>
              <a:rPr lang="ru-RU" sz="2000" dirty="0">
                <a:solidFill>
                  <a:schemeClr val="tx1"/>
                </a:solidFill>
              </a:rPr>
              <a:t> над </a:t>
            </a:r>
            <a:r>
              <a:rPr lang="ru-RU" sz="2000" dirty="0" err="1">
                <a:solidFill>
                  <a:schemeClr val="tx1"/>
                </a:solidFill>
              </a:rPr>
              <a:t>крікотиреоїдною</a:t>
            </a:r>
            <a:r>
              <a:rPr lang="ru-RU" sz="2000" dirty="0">
                <a:solidFill>
                  <a:schemeClr val="tx1"/>
                </a:solidFill>
              </a:rPr>
              <a:t> мембраною. На </a:t>
            </a:r>
            <a:r>
              <a:rPr lang="ru-RU" sz="2000" dirty="0" err="1">
                <a:solidFill>
                  <a:schemeClr val="tx1"/>
                </a:solidFill>
              </a:rPr>
              <a:t>дні</a:t>
            </a:r>
            <a:r>
              <a:rPr lang="ru-RU" sz="2000" dirty="0">
                <a:solidFill>
                  <a:schemeClr val="tx1"/>
                </a:solidFill>
              </a:rPr>
              <a:t> </a:t>
            </a:r>
            <a:r>
              <a:rPr lang="ru-RU" sz="2000" dirty="0" err="1">
                <a:solidFill>
                  <a:schemeClr val="tx1"/>
                </a:solidFill>
              </a:rPr>
              <a:t>розрізу</a:t>
            </a:r>
            <a:r>
              <a:rPr lang="ru-RU" sz="2000" dirty="0">
                <a:solidFill>
                  <a:schemeClr val="tx1"/>
                </a:solidFill>
              </a:rPr>
              <a:t> повинна </a:t>
            </a:r>
            <a:r>
              <a:rPr lang="ru-RU" sz="2000" dirty="0" err="1">
                <a:solidFill>
                  <a:schemeClr val="tx1"/>
                </a:solidFill>
              </a:rPr>
              <a:t>візуалізувались</a:t>
            </a:r>
            <a:r>
              <a:rPr lang="ru-RU" sz="2000" dirty="0">
                <a:solidFill>
                  <a:schemeClr val="tx1"/>
                </a:solidFill>
              </a:rPr>
              <a:t> мембрана </a:t>
            </a:r>
            <a:r>
              <a:rPr lang="ru-RU" sz="2000" dirty="0" err="1">
                <a:solidFill>
                  <a:schemeClr val="tx1"/>
                </a:solidFill>
              </a:rPr>
              <a:t>білого</a:t>
            </a:r>
            <a:r>
              <a:rPr lang="ru-RU" sz="2000" dirty="0">
                <a:solidFill>
                  <a:schemeClr val="tx1"/>
                </a:solidFill>
              </a:rPr>
              <a:t> </a:t>
            </a:r>
            <a:r>
              <a:rPr lang="ru-RU" sz="2000" dirty="0" err="1">
                <a:solidFill>
                  <a:schemeClr val="tx1"/>
                </a:solidFill>
              </a:rPr>
              <a:t>кольору</a:t>
            </a:r>
            <a:r>
              <a:rPr lang="ru-RU" sz="2000" dirty="0">
                <a:solidFill>
                  <a:schemeClr val="tx1"/>
                </a:solidFill>
              </a:rPr>
              <a:t> з </a:t>
            </a:r>
            <a:r>
              <a:rPr lang="ru-RU" sz="2000" dirty="0" err="1">
                <a:solidFill>
                  <a:schemeClr val="tx1"/>
                </a:solidFill>
              </a:rPr>
              <a:t>деяким</a:t>
            </a:r>
            <a:r>
              <a:rPr lang="ru-RU" sz="2000" dirty="0">
                <a:solidFill>
                  <a:schemeClr val="tx1"/>
                </a:solidFill>
              </a:rPr>
              <a:t> </a:t>
            </a:r>
            <a:r>
              <a:rPr lang="ru-RU" sz="2000" dirty="0" err="1">
                <a:solidFill>
                  <a:schemeClr val="tx1"/>
                </a:solidFill>
              </a:rPr>
              <a:t>відблискуванням</a:t>
            </a:r>
            <a:r>
              <a:rPr lang="ru-RU" sz="2000" dirty="0">
                <a:solidFill>
                  <a:schemeClr val="tx1"/>
                </a:solidFill>
              </a:rPr>
              <a:t>.</a:t>
            </a:r>
            <a:endParaRPr lang="uk-UA" sz="2000" dirty="0">
              <a:solidFill>
                <a:schemeClr val="tx1"/>
              </a:solidFill>
            </a:endParaRPr>
          </a:p>
          <a:p>
            <a:endParaRPr lang="uk-UA" dirty="0"/>
          </a:p>
        </p:txBody>
      </p:sp>
      <p:pic>
        <p:nvPicPr>
          <p:cNvPr id="9" name="Рисунок 8">
            <a:extLst>
              <a:ext uri="{FF2B5EF4-FFF2-40B4-BE49-F238E27FC236}">
                <a16:creationId xmlns:a16="http://schemas.microsoft.com/office/drawing/2014/main" xmlns="" id="{6B29C048-845E-4CA4-8ED0-44C2038D8817}"/>
              </a:ext>
            </a:extLst>
          </p:cNvPr>
          <p:cNvPicPr>
            <a:picLocks noChangeAspect="1"/>
          </p:cNvPicPr>
          <p:nvPr/>
        </p:nvPicPr>
        <p:blipFill>
          <a:blip r:embed="rId2" cstate="print"/>
          <a:stretch>
            <a:fillRect/>
          </a:stretch>
        </p:blipFill>
        <p:spPr>
          <a:xfrm>
            <a:off x="7124699" y="2667000"/>
            <a:ext cx="4775563" cy="4190999"/>
          </a:xfrm>
          <a:prstGeom prst="rect">
            <a:avLst/>
          </a:prstGeom>
        </p:spPr>
      </p:pic>
      <p:sp>
        <p:nvSpPr>
          <p:cNvPr id="8" name="Текст 7">
            <a:extLst>
              <a:ext uri="{FF2B5EF4-FFF2-40B4-BE49-F238E27FC236}">
                <a16:creationId xmlns:a16="http://schemas.microsoft.com/office/drawing/2014/main" xmlns="" id="{E7F85BD4-4E7A-4B57-8D53-A10700F41BEA}"/>
              </a:ext>
            </a:extLst>
          </p:cNvPr>
          <p:cNvSpPr>
            <a:spLocks noGrp="1"/>
          </p:cNvSpPr>
          <p:nvPr>
            <p:ph type="body" sz="half" idx="17"/>
          </p:nvPr>
        </p:nvSpPr>
        <p:spPr>
          <a:xfrm>
            <a:off x="7124700" y="2667000"/>
            <a:ext cx="4775563" cy="4191000"/>
          </a:xfrm>
        </p:spPr>
        <p:txBody>
          <a:bodyPr/>
          <a:lstStyle/>
          <a:p>
            <a:endParaRPr lang="uk-UA" dirty="0"/>
          </a:p>
        </p:txBody>
      </p:sp>
    </p:spTree>
    <p:extLst>
      <p:ext uri="{BB962C8B-B14F-4D97-AF65-F5344CB8AC3E}">
        <p14:creationId xmlns:p14="http://schemas.microsoft.com/office/powerpoint/2010/main" xmlns="" val="165790805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08188CD3-7067-40B6-8FBB-029BF06A9483}"/>
              </a:ext>
            </a:extLst>
          </p:cNvPr>
          <p:cNvSpPr>
            <a:spLocks noGrp="1"/>
          </p:cNvSpPr>
          <p:nvPr>
            <p:ph type="body" idx="1"/>
          </p:nvPr>
        </p:nvSpPr>
        <p:spPr>
          <a:xfrm>
            <a:off x="169817" y="1"/>
            <a:ext cx="5329834" cy="2481262"/>
          </a:xfrm>
        </p:spPr>
        <p:txBody>
          <a:bodyPr/>
          <a:lstStyle/>
          <a:p>
            <a:r>
              <a:rPr lang="uk-UA" sz="2000" b="1" dirty="0">
                <a:solidFill>
                  <a:schemeClr val="tx1"/>
                </a:solidFill>
              </a:rPr>
              <a:t>Крок </a:t>
            </a:r>
            <a:r>
              <a:rPr lang="ru-RU" sz="2000" dirty="0">
                <a:solidFill>
                  <a:schemeClr val="tx1"/>
                </a:solidFill>
              </a:rPr>
              <a:t>6 (мал. 4, 5). </a:t>
            </a:r>
            <a:r>
              <a:rPr lang="ru-RU" sz="2000" dirty="0" err="1">
                <a:solidFill>
                  <a:schemeClr val="tx1"/>
                </a:solidFill>
              </a:rPr>
              <a:t>Виконати</a:t>
            </a:r>
            <a:r>
              <a:rPr lang="ru-RU" sz="2000" dirty="0">
                <a:solidFill>
                  <a:schemeClr val="tx1"/>
                </a:solidFill>
              </a:rPr>
              <a:t> </a:t>
            </a:r>
            <a:r>
              <a:rPr lang="ru-RU" sz="2000" dirty="0" err="1">
                <a:solidFill>
                  <a:schemeClr val="tx1"/>
                </a:solidFill>
              </a:rPr>
              <a:t>горизонтальний</a:t>
            </a:r>
            <a:r>
              <a:rPr lang="ru-RU" sz="2000" dirty="0">
                <a:solidFill>
                  <a:schemeClr val="tx1"/>
                </a:solidFill>
              </a:rPr>
              <a:t> прокол </a:t>
            </a:r>
            <a:r>
              <a:rPr lang="ru-RU" sz="2000" dirty="0" err="1">
                <a:solidFill>
                  <a:schemeClr val="tx1"/>
                </a:solidFill>
              </a:rPr>
              <a:t>мембрани</a:t>
            </a:r>
            <a:r>
              <a:rPr lang="ru-RU" sz="2000" dirty="0">
                <a:solidFill>
                  <a:schemeClr val="tx1"/>
                </a:solidFill>
              </a:rPr>
              <a:t> скальпелем. </a:t>
            </a:r>
            <a:r>
              <a:rPr lang="ru-RU" sz="2000" dirty="0" err="1">
                <a:solidFill>
                  <a:schemeClr val="tx1"/>
                </a:solidFill>
              </a:rPr>
              <a:t>Важливо</a:t>
            </a:r>
            <a:r>
              <a:rPr lang="ru-RU" sz="2000" dirty="0">
                <a:solidFill>
                  <a:schemeClr val="tx1"/>
                </a:solidFill>
              </a:rPr>
              <a:t> проколоти, а не </a:t>
            </a:r>
            <a:r>
              <a:rPr lang="ru-RU" sz="2000" dirty="0" err="1">
                <a:solidFill>
                  <a:schemeClr val="tx1"/>
                </a:solidFill>
              </a:rPr>
              <a:t>розрізати</a:t>
            </a:r>
            <a:r>
              <a:rPr lang="ru-RU" sz="2000" dirty="0">
                <a:solidFill>
                  <a:schemeClr val="tx1"/>
                </a:solidFill>
              </a:rPr>
              <a:t> мембрану. </a:t>
            </a:r>
            <a:r>
              <a:rPr lang="ru-RU" sz="2000" dirty="0" err="1">
                <a:solidFill>
                  <a:schemeClr val="tx1"/>
                </a:solidFill>
              </a:rPr>
              <a:t>Після</a:t>
            </a:r>
            <a:r>
              <a:rPr lang="ru-RU" sz="2000" dirty="0">
                <a:solidFill>
                  <a:schemeClr val="tx1"/>
                </a:solidFill>
              </a:rPr>
              <a:t> проколу </a:t>
            </a:r>
            <a:r>
              <a:rPr lang="ru-RU" sz="2000" dirty="0" err="1">
                <a:solidFill>
                  <a:schemeClr val="tx1"/>
                </a:solidFill>
              </a:rPr>
              <a:t>мембрани</a:t>
            </a:r>
            <a:r>
              <a:rPr lang="ru-RU" sz="2000" dirty="0">
                <a:solidFill>
                  <a:schemeClr val="tx1"/>
                </a:solidFill>
              </a:rPr>
              <a:t> </a:t>
            </a:r>
            <a:r>
              <a:rPr lang="ru-RU" sz="2000" dirty="0" err="1">
                <a:solidFill>
                  <a:schemeClr val="tx1"/>
                </a:solidFill>
              </a:rPr>
              <a:t>можна</a:t>
            </a:r>
            <a:r>
              <a:rPr lang="ru-RU" sz="2000" dirty="0">
                <a:solidFill>
                  <a:schemeClr val="tx1"/>
                </a:solidFill>
              </a:rPr>
              <a:t> </a:t>
            </a:r>
            <a:r>
              <a:rPr lang="ru-RU" sz="2000" dirty="0" err="1">
                <a:solidFill>
                  <a:schemeClr val="tx1"/>
                </a:solidFill>
              </a:rPr>
              <a:t>її</a:t>
            </a:r>
            <a:r>
              <a:rPr lang="ru-RU" sz="2000" dirty="0">
                <a:solidFill>
                  <a:schemeClr val="tx1"/>
                </a:solidFill>
              </a:rPr>
              <a:t> </a:t>
            </a:r>
            <a:r>
              <a:rPr lang="ru-RU" sz="2000" dirty="0" err="1">
                <a:solidFill>
                  <a:schemeClr val="tx1"/>
                </a:solidFill>
              </a:rPr>
              <a:t>розширити</a:t>
            </a:r>
            <a:r>
              <a:rPr lang="ru-RU" sz="2000" dirty="0">
                <a:solidFill>
                  <a:schemeClr val="tx1"/>
                </a:solidFill>
              </a:rPr>
              <a:t> </a:t>
            </a:r>
            <a:r>
              <a:rPr lang="ru-RU" sz="2000" dirty="0" err="1">
                <a:solidFill>
                  <a:schemeClr val="tx1"/>
                </a:solidFill>
              </a:rPr>
              <a:t>ввівши</a:t>
            </a:r>
            <a:r>
              <a:rPr lang="ru-RU" sz="2000" dirty="0">
                <a:solidFill>
                  <a:schemeClr val="tx1"/>
                </a:solidFill>
              </a:rPr>
              <a:t> </a:t>
            </a:r>
            <a:r>
              <a:rPr lang="ru-RU" sz="2000" dirty="0" err="1">
                <a:solidFill>
                  <a:schemeClr val="tx1"/>
                </a:solidFill>
              </a:rPr>
              <a:t>тупий</a:t>
            </a:r>
            <a:r>
              <a:rPr lang="ru-RU" sz="2000" dirty="0">
                <a:solidFill>
                  <a:schemeClr val="tx1"/>
                </a:solidFill>
              </a:rPr>
              <a:t> </a:t>
            </a:r>
            <a:r>
              <a:rPr lang="ru-RU" sz="2000" dirty="0" err="1">
                <a:solidFill>
                  <a:schemeClr val="tx1"/>
                </a:solidFill>
              </a:rPr>
              <a:t>кінець</a:t>
            </a:r>
            <a:r>
              <a:rPr lang="ru-RU" sz="2000" dirty="0">
                <a:solidFill>
                  <a:schemeClr val="tx1"/>
                </a:solidFill>
              </a:rPr>
              <a:t> скальпеля.</a:t>
            </a:r>
            <a:endParaRPr lang="uk-UA" sz="2000" dirty="0">
              <a:solidFill>
                <a:schemeClr val="tx1"/>
              </a:solidFill>
            </a:endParaRPr>
          </a:p>
          <a:p>
            <a:endParaRPr lang="uk-UA" dirty="0"/>
          </a:p>
        </p:txBody>
      </p:sp>
      <p:pic>
        <p:nvPicPr>
          <p:cNvPr id="7" name="Объект 6">
            <a:extLst>
              <a:ext uri="{FF2B5EF4-FFF2-40B4-BE49-F238E27FC236}">
                <a16:creationId xmlns:a16="http://schemas.microsoft.com/office/drawing/2014/main" xmlns="" id="{167E14D0-EA55-4097-8D49-DE8515A3ACC0}"/>
              </a:ext>
            </a:extLst>
          </p:cNvPr>
          <p:cNvPicPr>
            <a:picLocks noGrp="1" noChangeAspect="1"/>
          </p:cNvPicPr>
          <p:nvPr>
            <p:ph sz="half" idx="2"/>
          </p:nvPr>
        </p:nvPicPr>
        <p:blipFill>
          <a:blip r:embed="rId2" cstate="print"/>
          <a:stretch>
            <a:fillRect/>
          </a:stretch>
        </p:blipFill>
        <p:spPr>
          <a:xfrm>
            <a:off x="169817" y="2409952"/>
            <a:ext cx="3775166" cy="2038095"/>
          </a:xfrm>
          <a:prstGeom prst="rect">
            <a:avLst/>
          </a:prstGeom>
        </p:spPr>
      </p:pic>
      <p:sp>
        <p:nvSpPr>
          <p:cNvPr id="5" name="Текст 4">
            <a:extLst>
              <a:ext uri="{FF2B5EF4-FFF2-40B4-BE49-F238E27FC236}">
                <a16:creationId xmlns:a16="http://schemas.microsoft.com/office/drawing/2014/main" xmlns="" id="{9E418DDF-6A7C-45CA-82D2-CBC2A7255EB5}"/>
              </a:ext>
            </a:extLst>
          </p:cNvPr>
          <p:cNvSpPr>
            <a:spLocks noGrp="1"/>
          </p:cNvSpPr>
          <p:nvPr>
            <p:ph type="body" sz="quarter" idx="3"/>
          </p:nvPr>
        </p:nvSpPr>
        <p:spPr>
          <a:xfrm>
            <a:off x="5854792" y="117566"/>
            <a:ext cx="6167391" cy="731520"/>
          </a:xfrm>
        </p:spPr>
        <p:txBody>
          <a:bodyPr/>
          <a:lstStyle/>
          <a:p>
            <a:r>
              <a:rPr lang="uk-UA" b="1" dirty="0">
                <a:solidFill>
                  <a:schemeClr val="tx1"/>
                </a:solidFill>
              </a:rPr>
              <a:t>Крок 7. </a:t>
            </a:r>
            <a:r>
              <a:rPr lang="ru-RU" dirty="0">
                <a:solidFill>
                  <a:schemeClr val="tx1"/>
                </a:solidFill>
              </a:rPr>
              <a:t>(мал. 6). </a:t>
            </a:r>
            <a:r>
              <a:rPr lang="ru-RU" dirty="0" err="1">
                <a:solidFill>
                  <a:schemeClr val="tx1"/>
                </a:solidFill>
              </a:rPr>
              <a:t>Розвести</a:t>
            </a:r>
            <a:r>
              <a:rPr lang="ru-RU" dirty="0">
                <a:solidFill>
                  <a:schemeClr val="tx1"/>
                </a:solidFill>
              </a:rPr>
              <a:t> </a:t>
            </a:r>
            <a:r>
              <a:rPr lang="ru-RU" dirty="0" err="1">
                <a:solidFill>
                  <a:schemeClr val="tx1"/>
                </a:solidFill>
              </a:rPr>
              <a:t>хрящі</a:t>
            </a:r>
            <a:r>
              <a:rPr lang="ru-RU" dirty="0">
                <a:solidFill>
                  <a:schemeClr val="tx1"/>
                </a:solidFill>
              </a:rPr>
              <a:t> за </a:t>
            </a:r>
            <a:r>
              <a:rPr lang="ru-RU" dirty="0" err="1">
                <a:solidFill>
                  <a:schemeClr val="tx1"/>
                </a:solidFill>
              </a:rPr>
              <a:t>допомогою</a:t>
            </a:r>
            <a:r>
              <a:rPr lang="ru-RU" dirty="0">
                <a:solidFill>
                  <a:schemeClr val="tx1"/>
                </a:solidFill>
              </a:rPr>
              <a:t> </a:t>
            </a:r>
            <a:r>
              <a:rPr lang="ru-RU" dirty="0" err="1">
                <a:solidFill>
                  <a:schemeClr val="tx1"/>
                </a:solidFill>
              </a:rPr>
              <a:t>затискача</a:t>
            </a:r>
            <a:endParaRPr lang="uk-UA" dirty="0">
              <a:solidFill>
                <a:schemeClr val="tx1"/>
              </a:solidFill>
            </a:endParaRPr>
          </a:p>
        </p:txBody>
      </p:sp>
      <p:pic>
        <p:nvPicPr>
          <p:cNvPr id="9" name="Объект 8">
            <a:extLst>
              <a:ext uri="{FF2B5EF4-FFF2-40B4-BE49-F238E27FC236}">
                <a16:creationId xmlns:a16="http://schemas.microsoft.com/office/drawing/2014/main" xmlns="" id="{205A79FB-F973-4748-A97B-E9997A8E6AC4}"/>
              </a:ext>
            </a:extLst>
          </p:cNvPr>
          <p:cNvPicPr>
            <a:picLocks noGrp="1" noChangeAspect="1"/>
          </p:cNvPicPr>
          <p:nvPr>
            <p:ph sz="quarter" idx="4"/>
          </p:nvPr>
        </p:nvPicPr>
        <p:blipFill>
          <a:blip r:embed="rId3" cstate="print"/>
          <a:stretch>
            <a:fillRect/>
          </a:stretch>
        </p:blipFill>
        <p:spPr>
          <a:xfrm>
            <a:off x="7767033" y="2409953"/>
            <a:ext cx="3775166" cy="4330481"/>
          </a:xfrm>
          <a:prstGeom prst="rect">
            <a:avLst/>
          </a:prstGeom>
        </p:spPr>
      </p:pic>
      <p:pic>
        <p:nvPicPr>
          <p:cNvPr id="8" name="Рисунок 7">
            <a:extLst>
              <a:ext uri="{FF2B5EF4-FFF2-40B4-BE49-F238E27FC236}">
                <a16:creationId xmlns:a16="http://schemas.microsoft.com/office/drawing/2014/main" xmlns="" id="{4A52A376-7392-4916-B53B-2B3FFCBA12B8}"/>
              </a:ext>
            </a:extLst>
          </p:cNvPr>
          <p:cNvPicPr>
            <a:picLocks noChangeAspect="1"/>
          </p:cNvPicPr>
          <p:nvPr/>
        </p:nvPicPr>
        <p:blipFill>
          <a:blip r:embed="rId4" cstate="print"/>
          <a:stretch>
            <a:fillRect/>
          </a:stretch>
        </p:blipFill>
        <p:spPr>
          <a:xfrm>
            <a:off x="169817" y="4448047"/>
            <a:ext cx="3775166" cy="2409951"/>
          </a:xfrm>
          <a:prstGeom prst="rect">
            <a:avLst/>
          </a:prstGeom>
        </p:spPr>
      </p:pic>
    </p:spTree>
    <p:extLst>
      <p:ext uri="{BB962C8B-B14F-4D97-AF65-F5344CB8AC3E}">
        <p14:creationId xmlns:p14="http://schemas.microsoft.com/office/powerpoint/2010/main" xmlns="" val="41587731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849F4C83-E975-477F-8BC6-DCE4A07E853B}"/>
              </a:ext>
            </a:extLst>
          </p:cNvPr>
          <p:cNvSpPr>
            <a:spLocks noGrp="1"/>
          </p:cNvSpPr>
          <p:nvPr>
            <p:ph type="body" idx="1"/>
          </p:nvPr>
        </p:nvSpPr>
        <p:spPr>
          <a:xfrm>
            <a:off x="0" y="790303"/>
            <a:ext cx="4833446" cy="2057399"/>
          </a:xfrm>
        </p:spPr>
        <p:txBody>
          <a:bodyPr/>
          <a:lstStyle/>
          <a:p>
            <a:r>
              <a:rPr lang="uk-UA" sz="2000" b="1" dirty="0">
                <a:solidFill>
                  <a:schemeClr val="tx1"/>
                </a:solidFill>
              </a:rPr>
              <a:t>Крок </a:t>
            </a:r>
            <a:r>
              <a:rPr lang="ru-RU" sz="2000" b="1" dirty="0">
                <a:solidFill>
                  <a:schemeClr val="tx1"/>
                </a:solidFill>
              </a:rPr>
              <a:t>8 </a:t>
            </a:r>
            <a:r>
              <a:rPr lang="ru-RU" sz="2000" dirty="0">
                <a:solidFill>
                  <a:schemeClr val="tx1"/>
                </a:solidFill>
              </a:rPr>
              <a:t>(мал. 7). Ввести </a:t>
            </a:r>
            <a:r>
              <a:rPr lang="ru-RU" sz="2000" dirty="0" err="1">
                <a:solidFill>
                  <a:schemeClr val="tx1"/>
                </a:solidFill>
              </a:rPr>
              <a:t>ендотрахеальну</a:t>
            </a:r>
            <a:r>
              <a:rPr lang="ru-RU" sz="2000" dirty="0">
                <a:solidFill>
                  <a:schemeClr val="tx1"/>
                </a:solidFill>
              </a:rPr>
              <a:t> трубку в </a:t>
            </a:r>
            <a:r>
              <a:rPr lang="ru-RU" sz="2000" dirty="0" err="1">
                <a:solidFill>
                  <a:schemeClr val="tx1"/>
                </a:solidFill>
              </a:rPr>
              <a:t>напрямку</a:t>
            </a:r>
            <a:r>
              <a:rPr lang="ru-RU" sz="2000" dirty="0">
                <a:solidFill>
                  <a:schemeClr val="tx1"/>
                </a:solidFill>
              </a:rPr>
              <a:t> </a:t>
            </a:r>
            <a:r>
              <a:rPr lang="ru-RU" sz="2000" dirty="0" err="1">
                <a:solidFill>
                  <a:schemeClr val="tx1"/>
                </a:solidFill>
              </a:rPr>
              <a:t>грудної</a:t>
            </a:r>
            <a:r>
              <a:rPr lang="ru-RU" sz="2000" dirty="0">
                <a:solidFill>
                  <a:schemeClr val="tx1"/>
                </a:solidFill>
              </a:rPr>
              <a:t> </a:t>
            </a:r>
            <a:r>
              <a:rPr lang="ru-RU" sz="2000" dirty="0" err="1">
                <a:solidFill>
                  <a:schemeClr val="tx1"/>
                </a:solidFill>
              </a:rPr>
              <a:t>клітки</a:t>
            </a:r>
            <a:r>
              <a:rPr lang="ru-RU" sz="2000" dirty="0">
                <a:solidFill>
                  <a:schemeClr val="tx1"/>
                </a:solidFill>
              </a:rPr>
              <a:t>. </a:t>
            </a:r>
            <a:r>
              <a:rPr lang="ru-RU" sz="2000" dirty="0" err="1">
                <a:solidFill>
                  <a:schemeClr val="tx1"/>
                </a:solidFill>
              </a:rPr>
              <a:t>Видалити</a:t>
            </a:r>
            <a:r>
              <a:rPr lang="ru-RU" sz="2000" dirty="0">
                <a:solidFill>
                  <a:schemeClr val="tx1"/>
                </a:solidFill>
              </a:rPr>
              <a:t> </a:t>
            </a:r>
            <a:r>
              <a:rPr lang="ru-RU" sz="2000" dirty="0" err="1">
                <a:solidFill>
                  <a:schemeClr val="tx1"/>
                </a:solidFill>
              </a:rPr>
              <a:t>провідник</a:t>
            </a:r>
            <a:r>
              <a:rPr lang="ru-RU" sz="2000" dirty="0">
                <a:solidFill>
                  <a:schemeClr val="tx1"/>
                </a:solidFill>
              </a:rPr>
              <a:t> та </a:t>
            </a:r>
            <a:r>
              <a:rPr lang="ru-RU" sz="2000" dirty="0" err="1">
                <a:solidFill>
                  <a:schemeClr val="tx1"/>
                </a:solidFill>
              </a:rPr>
              <a:t>впевнитись</a:t>
            </a:r>
            <a:r>
              <a:rPr lang="ru-RU" sz="2000" dirty="0">
                <a:solidFill>
                  <a:schemeClr val="tx1"/>
                </a:solidFill>
              </a:rPr>
              <a:t> у правильному </a:t>
            </a:r>
            <a:r>
              <a:rPr lang="ru-RU" sz="2000" dirty="0" err="1">
                <a:solidFill>
                  <a:schemeClr val="tx1"/>
                </a:solidFill>
              </a:rPr>
              <a:t>розміщенні</a:t>
            </a:r>
            <a:r>
              <a:rPr lang="ru-RU" sz="2000" dirty="0">
                <a:solidFill>
                  <a:schemeClr val="tx1"/>
                </a:solidFill>
              </a:rPr>
              <a:t> трубки.</a:t>
            </a:r>
            <a:endParaRPr lang="uk-UA" sz="2000" dirty="0">
              <a:solidFill>
                <a:schemeClr val="tx1"/>
              </a:solidFill>
            </a:endParaRPr>
          </a:p>
          <a:p>
            <a:endParaRPr lang="uk-UA" dirty="0"/>
          </a:p>
        </p:txBody>
      </p:sp>
      <p:pic>
        <p:nvPicPr>
          <p:cNvPr id="7" name="Объект 6">
            <a:extLst>
              <a:ext uri="{FF2B5EF4-FFF2-40B4-BE49-F238E27FC236}">
                <a16:creationId xmlns:a16="http://schemas.microsoft.com/office/drawing/2014/main" xmlns="" id="{3601042A-B327-4D52-B0D5-CC02BDA79CB9}"/>
              </a:ext>
            </a:extLst>
          </p:cNvPr>
          <p:cNvPicPr>
            <a:picLocks noGrp="1" noChangeAspect="1"/>
          </p:cNvPicPr>
          <p:nvPr>
            <p:ph sz="half" idx="2"/>
          </p:nvPr>
        </p:nvPicPr>
        <p:blipFill>
          <a:blip r:embed="rId2" cstate="print"/>
          <a:stretch>
            <a:fillRect/>
          </a:stretch>
        </p:blipFill>
        <p:spPr>
          <a:xfrm>
            <a:off x="0" y="3116262"/>
            <a:ext cx="3989992" cy="3741738"/>
          </a:xfrm>
          <a:prstGeom prst="rect">
            <a:avLst/>
          </a:prstGeom>
        </p:spPr>
      </p:pic>
      <p:sp>
        <p:nvSpPr>
          <p:cNvPr id="5" name="Текст 4">
            <a:extLst>
              <a:ext uri="{FF2B5EF4-FFF2-40B4-BE49-F238E27FC236}">
                <a16:creationId xmlns:a16="http://schemas.microsoft.com/office/drawing/2014/main" xmlns="" id="{AC33DAE3-19CF-4F2F-83F1-8430515DFF83}"/>
              </a:ext>
            </a:extLst>
          </p:cNvPr>
          <p:cNvSpPr>
            <a:spLocks noGrp="1"/>
          </p:cNvSpPr>
          <p:nvPr>
            <p:ph type="body" sz="quarter" idx="3"/>
          </p:nvPr>
        </p:nvSpPr>
        <p:spPr>
          <a:xfrm>
            <a:off x="6268450" y="130628"/>
            <a:ext cx="5684064" cy="2690949"/>
          </a:xfrm>
        </p:spPr>
        <p:txBody>
          <a:bodyPr/>
          <a:lstStyle/>
          <a:p>
            <a:r>
              <a:rPr lang="uk-UA" sz="2000" b="1" dirty="0">
                <a:solidFill>
                  <a:schemeClr val="tx1"/>
                </a:solidFill>
              </a:rPr>
              <a:t>Крок 9. </a:t>
            </a:r>
            <a:r>
              <a:rPr lang="ru-RU" sz="2000" dirty="0" err="1">
                <a:solidFill>
                  <a:schemeClr val="tx1"/>
                </a:solidFill>
              </a:rPr>
              <a:t>Роздути</a:t>
            </a:r>
            <a:r>
              <a:rPr lang="ru-RU" sz="2000" dirty="0">
                <a:solidFill>
                  <a:schemeClr val="tx1"/>
                </a:solidFill>
              </a:rPr>
              <a:t> манжетку. </a:t>
            </a:r>
            <a:r>
              <a:rPr lang="ru-RU" sz="2000" dirty="0" err="1">
                <a:solidFill>
                  <a:schemeClr val="tx1"/>
                </a:solidFill>
              </a:rPr>
              <a:t>Зафіксувати</a:t>
            </a:r>
            <a:r>
              <a:rPr lang="ru-RU" sz="2000" dirty="0">
                <a:solidFill>
                  <a:schemeClr val="tx1"/>
                </a:solidFill>
              </a:rPr>
              <a:t> трубку до </a:t>
            </a:r>
            <a:r>
              <a:rPr lang="ru-RU" sz="2000" dirty="0" err="1">
                <a:solidFill>
                  <a:schemeClr val="tx1"/>
                </a:solidFill>
              </a:rPr>
              <a:t>шиї</a:t>
            </a:r>
            <a:r>
              <a:rPr lang="ru-RU" sz="2000" dirty="0">
                <a:solidFill>
                  <a:schemeClr val="tx1"/>
                </a:solidFill>
              </a:rPr>
              <a:t>. </a:t>
            </a:r>
            <a:r>
              <a:rPr lang="ru-RU" sz="2000" dirty="0" err="1">
                <a:solidFill>
                  <a:schemeClr val="tx1"/>
                </a:solidFill>
              </a:rPr>
              <a:t>Приєднати</a:t>
            </a:r>
            <a:r>
              <a:rPr lang="ru-RU" sz="2000" dirty="0">
                <a:solidFill>
                  <a:schemeClr val="tx1"/>
                </a:solidFill>
              </a:rPr>
              <a:t> до трубки </a:t>
            </a:r>
            <a:r>
              <a:rPr lang="ru-RU" sz="2000" dirty="0" err="1">
                <a:solidFill>
                  <a:schemeClr val="tx1"/>
                </a:solidFill>
              </a:rPr>
              <a:t>дихальний</a:t>
            </a:r>
            <a:r>
              <a:rPr lang="ru-RU" sz="2000" dirty="0">
                <a:solidFill>
                  <a:schemeClr val="tx1"/>
                </a:solidFill>
              </a:rPr>
              <a:t> </a:t>
            </a:r>
            <a:r>
              <a:rPr lang="ru-RU" sz="2000" dirty="0" err="1">
                <a:solidFill>
                  <a:schemeClr val="tx1"/>
                </a:solidFill>
              </a:rPr>
              <a:t>мішок</a:t>
            </a:r>
            <a:r>
              <a:rPr lang="ru-RU" sz="2000" dirty="0">
                <a:solidFill>
                  <a:schemeClr val="tx1"/>
                </a:solidFill>
              </a:rPr>
              <a:t> типу АМБУ та </a:t>
            </a:r>
            <a:r>
              <a:rPr lang="ru-RU" sz="2000" dirty="0" err="1">
                <a:solidFill>
                  <a:schemeClr val="tx1"/>
                </a:solidFill>
              </a:rPr>
              <a:t>проводити</a:t>
            </a:r>
            <a:r>
              <a:rPr lang="ru-RU" sz="2000" dirty="0">
                <a:solidFill>
                  <a:schemeClr val="tx1"/>
                </a:solidFill>
              </a:rPr>
              <a:t> ШВЛ.</a:t>
            </a:r>
            <a:endParaRPr lang="uk-UA" sz="2000" dirty="0">
              <a:solidFill>
                <a:schemeClr val="tx1"/>
              </a:solidFill>
            </a:endParaRPr>
          </a:p>
          <a:p>
            <a:endParaRPr lang="uk-UA" dirty="0"/>
          </a:p>
        </p:txBody>
      </p:sp>
    </p:spTree>
    <p:extLst>
      <p:ext uri="{BB962C8B-B14F-4D97-AF65-F5344CB8AC3E}">
        <p14:creationId xmlns:p14="http://schemas.microsoft.com/office/powerpoint/2010/main" xmlns="" val="313606760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CA306D8-B6B4-4EA1-83D5-5251A4B87DDA}"/>
              </a:ext>
            </a:extLst>
          </p:cNvPr>
          <p:cNvSpPr>
            <a:spLocks noGrp="1"/>
          </p:cNvSpPr>
          <p:nvPr>
            <p:ph type="title"/>
          </p:nvPr>
        </p:nvSpPr>
        <p:spPr>
          <a:xfrm>
            <a:off x="104503" y="91440"/>
            <a:ext cx="11939451" cy="1761808"/>
          </a:xfrm>
        </p:spPr>
        <p:txBody>
          <a:bodyPr/>
          <a:lstStyle/>
          <a:p>
            <a:pPr algn="ctr"/>
            <a:r>
              <a:rPr lang="uk-UA" b="1" dirty="0"/>
              <a:t>Переведення пораненого (постраждалого) у стабільне положення</a:t>
            </a:r>
            <a:endParaRPr lang="uk-UA" dirty="0"/>
          </a:p>
        </p:txBody>
      </p:sp>
      <p:sp>
        <p:nvSpPr>
          <p:cNvPr id="3" name="Объект 2">
            <a:extLst>
              <a:ext uri="{FF2B5EF4-FFF2-40B4-BE49-F238E27FC236}">
                <a16:creationId xmlns:a16="http://schemas.microsoft.com/office/drawing/2014/main" xmlns="" id="{1223AB95-D8CC-43A6-A2C2-EAE595FEBDE8}"/>
              </a:ext>
            </a:extLst>
          </p:cNvPr>
          <p:cNvSpPr>
            <a:spLocks noGrp="1"/>
          </p:cNvSpPr>
          <p:nvPr>
            <p:ph idx="1"/>
          </p:nvPr>
        </p:nvSpPr>
        <p:spPr>
          <a:xfrm>
            <a:off x="209006" y="2052918"/>
            <a:ext cx="11743508" cy="4713642"/>
          </a:xfrm>
        </p:spPr>
        <p:txBody>
          <a:bodyPr/>
          <a:lstStyle/>
          <a:p>
            <a:r>
              <a:rPr lang="uk-UA" sz="3200" dirty="0"/>
              <a:t>Усіх непритомних, в яких присутнє дихання після надання </a:t>
            </a:r>
            <a:r>
              <a:rPr lang="uk-UA" sz="3200" dirty="0" err="1"/>
              <a:t>домедичної</a:t>
            </a:r>
            <a:r>
              <a:rPr lang="uk-UA" sz="3200" dirty="0"/>
              <a:t> допомоги у безпечному місці, необхідно перевести в так зване «стабільне положення», в якому зменшується ризик непрохідності дихальних шляхів через западання язика чи блювання. Поранений перебуває в стабільному положенні до моменту транспортування у медичний пункт.</a:t>
            </a:r>
          </a:p>
          <a:p>
            <a:endParaRPr lang="uk-UA" dirty="0"/>
          </a:p>
        </p:txBody>
      </p:sp>
    </p:spTree>
    <p:extLst>
      <p:ext uri="{BB962C8B-B14F-4D97-AF65-F5344CB8AC3E}">
        <p14:creationId xmlns:p14="http://schemas.microsoft.com/office/powerpoint/2010/main" xmlns="" val="53124637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2C0374E0-96F5-4D7A-9053-30C100F558D2}"/>
              </a:ext>
            </a:extLst>
          </p:cNvPr>
          <p:cNvSpPr>
            <a:spLocks noGrp="1"/>
          </p:cNvSpPr>
          <p:nvPr>
            <p:ph idx="1"/>
          </p:nvPr>
        </p:nvSpPr>
        <p:spPr>
          <a:xfrm>
            <a:off x="169818" y="156754"/>
            <a:ext cx="11730446" cy="6609806"/>
          </a:xfrm>
        </p:spPr>
        <p:txBody>
          <a:bodyPr/>
          <a:lstStyle/>
          <a:p>
            <a:pPr marL="0" indent="0">
              <a:buNone/>
            </a:pPr>
            <a:r>
              <a:rPr lang="uk-UA" sz="3600" dirty="0"/>
              <a:t>Крок перший – руку пораненого, яка ближче до Вас, розташуйте вздовж його тулуба.</a:t>
            </a:r>
          </a:p>
          <a:p>
            <a:endParaRPr lang="uk-UA" dirty="0"/>
          </a:p>
        </p:txBody>
      </p:sp>
      <p:pic>
        <p:nvPicPr>
          <p:cNvPr id="6" name="Рисунок 5">
            <a:extLst>
              <a:ext uri="{FF2B5EF4-FFF2-40B4-BE49-F238E27FC236}">
                <a16:creationId xmlns:a16="http://schemas.microsoft.com/office/drawing/2014/main" xmlns="" id="{C9BCFE29-838C-4197-B181-5B2F40D221D7}"/>
              </a:ext>
            </a:extLst>
          </p:cNvPr>
          <p:cNvPicPr>
            <a:picLocks noChangeAspect="1"/>
          </p:cNvPicPr>
          <p:nvPr/>
        </p:nvPicPr>
        <p:blipFill>
          <a:blip r:embed="rId2" cstate="print"/>
          <a:stretch>
            <a:fillRect/>
          </a:stretch>
        </p:blipFill>
        <p:spPr>
          <a:xfrm>
            <a:off x="1013943" y="1910470"/>
            <a:ext cx="5082057" cy="4216009"/>
          </a:xfrm>
          <a:prstGeom prst="rect">
            <a:avLst/>
          </a:prstGeom>
        </p:spPr>
      </p:pic>
    </p:spTree>
    <p:extLst>
      <p:ext uri="{BB962C8B-B14F-4D97-AF65-F5344CB8AC3E}">
        <p14:creationId xmlns:p14="http://schemas.microsoft.com/office/powerpoint/2010/main" xmlns="" val="7646568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6403656E-F572-4A20-8286-7C4ED96E6BC6}"/>
              </a:ext>
            </a:extLst>
          </p:cNvPr>
          <p:cNvSpPr>
            <a:spLocks noGrp="1"/>
          </p:cNvSpPr>
          <p:nvPr>
            <p:ph idx="1"/>
          </p:nvPr>
        </p:nvSpPr>
        <p:spPr>
          <a:xfrm>
            <a:off x="209006" y="117566"/>
            <a:ext cx="11730445" cy="6570617"/>
          </a:xfrm>
        </p:spPr>
        <p:txBody>
          <a:bodyPr/>
          <a:lstStyle/>
          <a:p>
            <a:pPr marL="0" indent="0">
              <a:buNone/>
            </a:pPr>
            <a:r>
              <a:rPr lang="uk-UA" sz="3600" dirty="0"/>
              <a:t>Крок другий – іншу руку пораненого зігніть у ліктьовому суглобі та заведіть тильний бік її долоні під його щоку, зігніть ногу пораненого, що далі від Вас, у колінному суглобі під прямим кутом.</a:t>
            </a:r>
          </a:p>
          <a:p>
            <a:endParaRPr lang="uk-UA" dirty="0"/>
          </a:p>
        </p:txBody>
      </p:sp>
      <p:pic>
        <p:nvPicPr>
          <p:cNvPr id="4" name="Рисунок 3">
            <a:extLst>
              <a:ext uri="{FF2B5EF4-FFF2-40B4-BE49-F238E27FC236}">
                <a16:creationId xmlns:a16="http://schemas.microsoft.com/office/drawing/2014/main" xmlns="" id="{C2DB27AA-8B3F-4544-A334-C11B2CAEA5F6}"/>
              </a:ext>
            </a:extLst>
          </p:cNvPr>
          <p:cNvPicPr>
            <a:picLocks noChangeAspect="1"/>
          </p:cNvPicPr>
          <p:nvPr/>
        </p:nvPicPr>
        <p:blipFill>
          <a:blip r:embed="rId2" cstate="print"/>
          <a:stretch>
            <a:fillRect/>
          </a:stretch>
        </p:blipFill>
        <p:spPr>
          <a:xfrm>
            <a:off x="1338772" y="2651760"/>
            <a:ext cx="4539513" cy="3657270"/>
          </a:xfrm>
          <a:prstGeom prst="rect">
            <a:avLst/>
          </a:prstGeom>
        </p:spPr>
      </p:pic>
    </p:spTree>
    <p:extLst>
      <p:ext uri="{BB962C8B-B14F-4D97-AF65-F5344CB8AC3E}">
        <p14:creationId xmlns:p14="http://schemas.microsoft.com/office/powerpoint/2010/main" xmlns="" val="387350659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9F61B22-3590-44DD-9E38-BC18162EE8DC}"/>
              </a:ext>
            </a:extLst>
          </p:cNvPr>
          <p:cNvSpPr>
            <a:spLocks noGrp="1"/>
          </p:cNvSpPr>
          <p:nvPr>
            <p:ph idx="1"/>
          </p:nvPr>
        </p:nvSpPr>
        <p:spPr>
          <a:xfrm>
            <a:off x="313509" y="169818"/>
            <a:ext cx="11639005" cy="6531428"/>
          </a:xfrm>
        </p:spPr>
        <p:txBody>
          <a:bodyPr/>
          <a:lstStyle/>
          <a:p>
            <a:pPr marL="0" indent="0">
              <a:buNone/>
            </a:pPr>
            <a:r>
              <a:rPr lang="uk-UA" sz="3600" dirty="0"/>
              <a:t>Крок третій – притискаючи долоню пораненого щільно до його щоки, використайте зігнуту в коліні ногу як важіль і поверніть тіло пораненого на бік обличчям до себе</a:t>
            </a:r>
          </a:p>
          <a:p>
            <a:endParaRPr lang="uk-UA" dirty="0"/>
          </a:p>
        </p:txBody>
      </p:sp>
      <p:pic>
        <p:nvPicPr>
          <p:cNvPr id="4" name="Рисунок 3">
            <a:extLst>
              <a:ext uri="{FF2B5EF4-FFF2-40B4-BE49-F238E27FC236}">
                <a16:creationId xmlns:a16="http://schemas.microsoft.com/office/drawing/2014/main" xmlns="" id="{C0DBD9FC-4698-430A-8117-C7482DE5A2EF}"/>
              </a:ext>
            </a:extLst>
          </p:cNvPr>
          <p:cNvPicPr>
            <a:picLocks noChangeAspect="1"/>
          </p:cNvPicPr>
          <p:nvPr/>
        </p:nvPicPr>
        <p:blipFill>
          <a:blip r:embed="rId2" cstate="print"/>
          <a:stretch>
            <a:fillRect/>
          </a:stretch>
        </p:blipFill>
        <p:spPr>
          <a:xfrm>
            <a:off x="548641" y="2515606"/>
            <a:ext cx="4597470" cy="3832943"/>
          </a:xfrm>
          <a:prstGeom prst="rect">
            <a:avLst/>
          </a:prstGeom>
        </p:spPr>
      </p:pic>
    </p:spTree>
    <p:extLst>
      <p:ext uri="{BB962C8B-B14F-4D97-AF65-F5344CB8AC3E}">
        <p14:creationId xmlns:p14="http://schemas.microsoft.com/office/powerpoint/2010/main" xmlns="" val="95415847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B7C8AF8B-390A-4639-ABD9-3CBA9C291D34}"/>
              </a:ext>
            </a:extLst>
          </p:cNvPr>
          <p:cNvSpPr>
            <a:spLocks noGrp="1"/>
          </p:cNvSpPr>
          <p:nvPr>
            <p:ph idx="1"/>
          </p:nvPr>
        </p:nvSpPr>
        <p:spPr>
          <a:xfrm>
            <a:off x="169818" y="143691"/>
            <a:ext cx="11769634" cy="6570617"/>
          </a:xfrm>
        </p:spPr>
        <p:txBody>
          <a:bodyPr/>
          <a:lstStyle/>
          <a:p>
            <a:pPr marL="0" indent="0">
              <a:buNone/>
            </a:pPr>
            <a:r>
              <a:rPr lang="uk-UA" sz="3600" dirty="0"/>
              <a:t>Кінцевий вигляд пораненого, який перебуває у стабільному положенні</a:t>
            </a:r>
          </a:p>
          <a:p>
            <a:endParaRPr lang="uk-UA" dirty="0"/>
          </a:p>
        </p:txBody>
      </p:sp>
      <p:pic>
        <p:nvPicPr>
          <p:cNvPr id="4" name="Рисунок 3">
            <a:extLst>
              <a:ext uri="{FF2B5EF4-FFF2-40B4-BE49-F238E27FC236}">
                <a16:creationId xmlns:a16="http://schemas.microsoft.com/office/drawing/2014/main" xmlns="" id="{EAE28593-A9DC-471C-8D17-AD41CDB3A8A5}"/>
              </a:ext>
            </a:extLst>
          </p:cNvPr>
          <p:cNvPicPr>
            <a:picLocks noChangeAspect="1"/>
          </p:cNvPicPr>
          <p:nvPr/>
        </p:nvPicPr>
        <p:blipFill>
          <a:blip r:embed="rId2" cstate="print"/>
          <a:stretch>
            <a:fillRect/>
          </a:stretch>
        </p:blipFill>
        <p:spPr>
          <a:xfrm>
            <a:off x="1190434" y="2352549"/>
            <a:ext cx="6229269" cy="3460422"/>
          </a:xfrm>
          <a:prstGeom prst="rect">
            <a:avLst/>
          </a:prstGeom>
        </p:spPr>
      </p:pic>
    </p:spTree>
    <p:extLst>
      <p:ext uri="{BB962C8B-B14F-4D97-AF65-F5344CB8AC3E}">
        <p14:creationId xmlns:p14="http://schemas.microsoft.com/office/powerpoint/2010/main" xmlns="" val="23863148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582</TotalTime>
  <Words>6864</Words>
  <Application>Microsoft Office PowerPoint</Application>
  <PresentationFormat>Произвольный</PresentationFormat>
  <Paragraphs>457</Paragraphs>
  <Slides>85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85</vt:i4>
      </vt:variant>
    </vt:vector>
  </HeadingPairs>
  <TitlesOfParts>
    <vt:vector size="86" baseType="lpstr">
      <vt:lpstr>Ион</vt:lpstr>
      <vt:lpstr>    </vt:lpstr>
      <vt:lpstr>Слайд 2</vt:lpstr>
      <vt:lpstr>Слайд 3</vt:lpstr>
      <vt:lpstr>Анатомо-фізіологічні особливості дихальних шляхів. </vt:lpstr>
      <vt:lpstr>Причини непрохідності дихальних шляхів. </vt:lpstr>
      <vt:lpstr>Найбільш поширеними причинами задухи є: </vt:lpstr>
      <vt:lpstr>В залежності від локалізації виділяють два типи обструкції дихальних шляхів: </vt:lpstr>
      <vt:lpstr>Слайд 8</vt:lpstr>
      <vt:lpstr>Слайд 9</vt:lpstr>
      <vt:lpstr>Ознаки повної і часткової непрохідності дихальних шляхів. </vt:lpstr>
      <vt:lpstr>Слайд 11</vt:lpstr>
      <vt:lpstr>Слайд 12</vt:lpstr>
      <vt:lpstr> Періоди при гострій тотальній обструкції голосової щілини стороннім тілом</vt:lpstr>
      <vt:lpstr>Проведення піддіафрагмальних абдомінальних поштовхів (прийом Геймліха). </vt:lpstr>
      <vt:lpstr>Слайд 15</vt:lpstr>
      <vt:lpstr>Слайд 16</vt:lpstr>
      <vt:lpstr>Інспіраторний метод ШВЛ Шюллера  </vt:lpstr>
      <vt:lpstr>Особливості при наданні допомоги. </vt:lpstr>
      <vt:lpstr>Слайд 19</vt:lpstr>
      <vt:lpstr>Техніка закидання голови, виведення нижньої щелепи. </vt:lpstr>
      <vt:lpstr>Виконання потрійного прийому Сафара (закидання голови + висування нижньої щелепи + відкривання рота) </vt:lpstr>
      <vt:lpstr>Слайд 22</vt:lpstr>
      <vt:lpstr>Слайд 23</vt:lpstr>
      <vt:lpstr>Введення носо-, ротогорлових повітроводів </vt:lpstr>
      <vt:lpstr>Слайд 25</vt:lpstr>
      <vt:lpstr>Слайд 26</vt:lpstr>
      <vt:lpstr>Техніка штучної вентиляції легень. </vt:lpstr>
      <vt:lpstr>Штучна вентиляція легень «рот до рота»  </vt:lpstr>
      <vt:lpstr>Слайд 29</vt:lpstr>
      <vt:lpstr>Перевірка наявності дихання у пораненого  </vt:lpstr>
      <vt:lpstr>Пристрої для штучної вентиляції легень. </vt:lpstr>
      <vt:lpstr>Гострі порушення дихання в бойових умовах </vt:lpstr>
      <vt:lpstr>Види пневмотораксу  </vt:lpstr>
      <vt:lpstr>Ознаки і симптоми напруженого пневмотораксу. </vt:lpstr>
      <vt:lpstr>Слайд 35</vt:lpstr>
      <vt:lpstr>Гемоторакс</vt:lpstr>
      <vt:lpstr>Надання медичної допомоги на до госпітальному етапі </vt:lpstr>
      <vt:lpstr>Базовий рівень медичної допомоги. </vt:lpstr>
      <vt:lpstr>Слайд 39</vt:lpstr>
      <vt:lpstr>Слайд 40</vt:lpstr>
      <vt:lpstr>Перший рівень медичної допомоги</vt:lpstr>
      <vt:lpstr>Слайд 42</vt:lpstr>
      <vt:lpstr>Слайд 43</vt:lpstr>
      <vt:lpstr>Закриті пошкодження грудної клітки. </vt:lpstr>
      <vt:lpstr>Слайд 45</vt:lpstr>
      <vt:lpstr>Слайд 46</vt:lpstr>
      <vt:lpstr>Слайд 47</vt:lpstr>
      <vt:lpstr>Слайд 48</vt:lpstr>
      <vt:lpstr>Слайд 49</vt:lpstr>
      <vt:lpstr>Невідкладна догоспітальна медична допомога при ранах серця </vt:lpstr>
      <vt:lpstr>Слайд 51</vt:lpstr>
      <vt:lpstr>Введення ларингеальної маски </vt:lpstr>
      <vt:lpstr>Техніка виконання </vt:lpstr>
      <vt:lpstr>Слайд 54</vt:lpstr>
      <vt:lpstr>Інтубація трахеї </vt:lpstr>
      <vt:lpstr>Для визначення ймовірної тяжкої інтубації використовують обстеження, послідовність якого описано акронімом LEMON</vt:lpstr>
      <vt:lpstr>Е (evaluate the 3-3-2 rule - визначити правило 3-3-2)</vt:lpstr>
      <vt:lpstr>Слайд 58</vt:lpstr>
      <vt:lpstr>М (тест Mallampati) </vt:lpstr>
      <vt:lpstr>Інтубація</vt:lpstr>
      <vt:lpstr>Слайд 61</vt:lpstr>
      <vt:lpstr>Важливо правильно визначити розмір інтубаційної трубки. Можна підбирати необхідну інтубаційну трубку наступними методами: </vt:lpstr>
      <vt:lpstr>Фармакологічна підтримка </vt:lpstr>
      <vt:lpstr>З метою фармакологічного захисту </vt:lpstr>
      <vt:lpstr>Швидка послідовна інтубація </vt:lpstr>
      <vt:lpstr>Приклад протоколу проведення швидкої послідовної інтубації.</vt:lpstr>
      <vt:lpstr>Слайд 67</vt:lpstr>
      <vt:lpstr>Слайд 68</vt:lpstr>
      <vt:lpstr>Приклад виконання швидкої послідовної інтубації </vt:lpstr>
      <vt:lpstr>Слайд 70</vt:lpstr>
      <vt:lpstr>Техніка виконанння </vt:lpstr>
      <vt:lpstr>Слайд 72</vt:lpstr>
      <vt:lpstr>Слайд 73</vt:lpstr>
      <vt:lpstr>Методи підтвердження правильного розміщення інтубаційної труби</vt:lpstr>
      <vt:lpstr>Слайд 75</vt:lpstr>
      <vt:lpstr>Конікотомія </vt:lpstr>
      <vt:lpstr>Техніка виконання </vt:lpstr>
      <vt:lpstr>Слайд 78</vt:lpstr>
      <vt:lpstr>Слайд 79</vt:lpstr>
      <vt:lpstr>Слайд 80</vt:lpstr>
      <vt:lpstr>Переведення пораненого (постраждалого) у стабільне положення</vt:lpstr>
      <vt:lpstr>Слайд 82</vt:lpstr>
      <vt:lpstr>Слайд 83</vt:lpstr>
      <vt:lpstr>Слайд 84</vt:lpstr>
      <vt:lpstr>Слайд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Вінницький національний медичний університет  ім. М.І.Пирогова кафедра медицини катастроф та військової медицини</dc:title>
  <dc:creator>Пользователь Windows</dc:creator>
  <cp:lastModifiedBy>e250460kvv</cp:lastModifiedBy>
  <cp:revision>99</cp:revision>
  <dcterms:created xsi:type="dcterms:W3CDTF">2017-12-06T10:49:12Z</dcterms:created>
  <dcterms:modified xsi:type="dcterms:W3CDTF">2020-12-14T08:43:35Z</dcterms:modified>
</cp:coreProperties>
</file>