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494" r:id="rId2"/>
    <p:sldId id="554" r:id="rId3"/>
    <p:sldId id="496" r:id="rId4"/>
    <p:sldId id="547" r:id="rId5"/>
    <p:sldId id="553" r:id="rId6"/>
    <p:sldId id="497" r:id="rId7"/>
    <p:sldId id="498" r:id="rId8"/>
    <p:sldId id="516" r:id="rId9"/>
    <p:sldId id="499" r:id="rId10"/>
    <p:sldId id="500" r:id="rId11"/>
    <p:sldId id="501" r:id="rId12"/>
    <p:sldId id="502" r:id="rId13"/>
    <p:sldId id="548" r:id="rId14"/>
    <p:sldId id="549" r:id="rId15"/>
    <p:sldId id="503" r:id="rId16"/>
    <p:sldId id="521" r:id="rId17"/>
    <p:sldId id="504" r:id="rId18"/>
    <p:sldId id="505" r:id="rId19"/>
    <p:sldId id="522" r:id="rId20"/>
    <p:sldId id="506" r:id="rId21"/>
    <p:sldId id="517" r:id="rId22"/>
    <p:sldId id="556" r:id="rId23"/>
    <p:sldId id="523" r:id="rId24"/>
    <p:sldId id="507" r:id="rId25"/>
    <p:sldId id="518" r:id="rId26"/>
    <p:sldId id="546" r:id="rId27"/>
    <p:sldId id="508" r:id="rId28"/>
    <p:sldId id="519" r:id="rId29"/>
    <p:sldId id="555" r:id="rId30"/>
    <p:sldId id="520" r:id="rId31"/>
    <p:sldId id="509" r:id="rId32"/>
    <p:sldId id="524" r:id="rId33"/>
    <p:sldId id="510" r:id="rId34"/>
    <p:sldId id="557" r:id="rId35"/>
    <p:sldId id="525" r:id="rId36"/>
    <p:sldId id="562" r:id="rId37"/>
    <p:sldId id="561" r:id="rId38"/>
    <p:sldId id="563" r:id="rId39"/>
    <p:sldId id="564" r:id="rId40"/>
    <p:sldId id="558" r:id="rId41"/>
    <p:sldId id="565" r:id="rId42"/>
    <p:sldId id="543" r:id="rId43"/>
    <p:sldId id="566" r:id="rId44"/>
    <p:sldId id="569" r:id="rId45"/>
    <p:sldId id="570" r:id="rId46"/>
    <p:sldId id="571" r:id="rId47"/>
    <p:sldId id="572" r:id="rId48"/>
    <p:sldId id="542" r:id="rId49"/>
    <p:sldId id="577" r:id="rId50"/>
    <p:sldId id="573" r:id="rId51"/>
    <p:sldId id="574" r:id="rId52"/>
    <p:sldId id="575" r:id="rId53"/>
    <p:sldId id="511" r:id="rId54"/>
    <p:sldId id="545" r:id="rId55"/>
    <p:sldId id="551" r:id="rId56"/>
    <p:sldId id="550" r:id="rId57"/>
    <p:sldId id="512" r:id="rId58"/>
    <p:sldId id="513" r:id="rId59"/>
    <p:sldId id="526" r:id="rId60"/>
    <p:sldId id="552" r:id="rId61"/>
    <p:sldId id="528" r:id="rId62"/>
    <p:sldId id="527" r:id="rId63"/>
    <p:sldId id="539" r:id="rId64"/>
    <p:sldId id="540" r:id="rId65"/>
    <p:sldId id="541" r:id="rId66"/>
    <p:sldId id="515" r:id="rId67"/>
    <p:sldId id="530" r:id="rId68"/>
    <p:sldId id="559" r:id="rId69"/>
    <p:sldId id="532" r:id="rId70"/>
    <p:sldId id="536" r:id="rId71"/>
    <p:sldId id="533" r:id="rId72"/>
    <p:sldId id="537" r:id="rId73"/>
    <p:sldId id="538" r:id="rId74"/>
    <p:sldId id="560" r:id="rId75"/>
    <p:sldId id="576" r:id="rId76"/>
    <p:sldId id="534" r:id="rId77"/>
    <p:sldId id="495" r:id="rId78"/>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2FB56817-0F63-4BFA-B8BA-2EC1977EE2C0}">
          <p14:sldIdLst>
            <p14:sldId id="494"/>
            <p14:sldId id="554"/>
            <p14:sldId id="496"/>
            <p14:sldId id="547"/>
            <p14:sldId id="553"/>
            <p14:sldId id="497"/>
            <p14:sldId id="498"/>
            <p14:sldId id="516"/>
            <p14:sldId id="499"/>
            <p14:sldId id="500"/>
            <p14:sldId id="501"/>
            <p14:sldId id="502"/>
            <p14:sldId id="548"/>
            <p14:sldId id="549"/>
            <p14:sldId id="503"/>
            <p14:sldId id="521"/>
            <p14:sldId id="504"/>
            <p14:sldId id="505"/>
            <p14:sldId id="522"/>
            <p14:sldId id="506"/>
            <p14:sldId id="517"/>
            <p14:sldId id="556"/>
            <p14:sldId id="523"/>
            <p14:sldId id="507"/>
            <p14:sldId id="518"/>
            <p14:sldId id="546"/>
            <p14:sldId id="508"/>
            <p14:sldId id="519"/>
            <p14:sldId id="555"/>
            <p14:sldId id="520"/>
            <p14:sldId id="509"/>
            <p14:sldId id="524"/>
            <p14:sldId id="510"/>
            <p14:sldId id="557"/>
            <p14:sldId id="525"/>
            <p14:sldId id="562"/>
            <p14:sldId id="561"/>
            <p14:sldId id="563"/>
            <p14:sldId id="564"/>
            <p14:sldId id="558"/>
            <p14:sldId id="565"/>
            <p14:sldId id="543"/>
            <p14:sldId id="566"/>
            <p14:sldId id="569"/>
            <p14:sldId id="570"/>
            <p14:sldId id="571"/>
            <p14:sldId id="572"/>
            <p14:sldId id="542"/>
            <p14:sldId id="577"/>
            <p14:sldId id="573"/>
            <p14:sldId id="574"/>
            <p14:sldId id="575"/>
            <p14:sldId id="511"/>
            <p14:sldId id="545"/>
            <p14:sldId id="551"/>
            <p14:sldId id="550"/>
            <p14:sldId id="512"/>
            <p14:sldId id="513"/>
            <p14:sldId id="526"/>
            <p14:sldId id="552"/>
            <p14:sldId id="528"/>
            <p14:sldId id="527"/>
            <p14:sldId id="539"/>
            <p14:sldId id="540"/>
            <p14:sldId id="541"/>
            <p14:sldId id="515"/>
            <p14:sldId id="530"/>
            <p14:sldId id="559"/>
            <p14:sldId id="532"/>
            <p14:sldId id="536"/>
            <p14:sldId id="533"/>
            <p14:sldId id="537"/>
            <p14:sldId id="538"/>
            <p14:sldId id="560"/>
            <p14:sldId id="576"/>
            <p14:sldId id="534"/>
            <p14:sldId id="495"/>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D0E1"/>
    <a:srgbClr val="96D7DA"/>
    <a:srgbClr val="90C2D8"/>
    <a:srgbClr val="92B1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966"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E6546B-E55A-4BF1-95CE-3FAAE1F5B912}" type="datetimeFigureOut">
              <a:rPr lang="ru-RU" smtClean="0"/>
              <a:t>01.09.2021</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643535-EAC6-4539-8F38-5FADEFDE73DB}" type="slidenum">
              <a:rPr lang="ru-RU" smtClean="0"/>
              <a:t>‹#›</a:t>
            </a:fld>
            <a:endParaRPr lang="ru-RU"/>
          </a:p>
        </p:txBody>
      </p:sp>
    </p:spTree>
    <p:extLst>
      <p:ext uri="{BB962C8B-B14F-4D97-AF65-F5344CB8AC3E}">
        <p14:creationId xmlns:p14="http://schemas.microsoft.com/office/powerpoint/2010/main" val="3594405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20"/>
            <a:ext cx="7772400" cy="1102519"/>
          </a:xfrm>
        </p:spPr>
        <p:txBody>
          <a:bodyPr/>
          <a:lstStyle/>
          <a:p>
            <a:r>
              <a:rPr lang="ru-RU"/>
              <a:t>Образец заголовка</a:t>
            </a:r>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67933CDF-775F-42B2-AA86-7215271368B8}" type="datetimeFigureOut">
              <a:rPr lang="ru-RU" smtClean="0"/>
              <a:t>01.09.2021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5EB5AC9-D6D6-4DF0-88F4-1C7A89ADA830}" type="slidenum">
              <a:rPr lang="ru-RU" smtClean="0"/>
              <a:t>‹#›</a:t>
            </a:fld>
            <a:endParaRPr lang="ru-RU"/>
          </a:p>
        </p:txBody>
      </p:sp>
    </p:spTree>
    <p:extLst>
      <p:ext uri="{BB962C8B-B14F-4D97-AF65-F5344CB8AC3E}">
        <p14:creationId xmlns:p14="http://schemas.microsoft.com/office/powerpoint/2010/main" val="1234963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67933CDF-775F-42B2-AA86-7215271368B8}" type="datetimeFigureOut">
              <a:rPr lang="ru-RU" smtClean="0"/>
              <a:t>01.09.2021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5EB5AC9-D6D6-4DF0-88F4-1C7A89ADA830}" type="slidenum">
              <a:rPr lang="ru-RU" smtClean="0"/>
              <a:t>‹#›</a:t>
            </a:fld>
            <a:endParaRPr lang="ru-RU"/>
          </a:p>
        </p:txBody>
      </p:sp>
    </p:spTree>
    <p:extLst>
      <p:ext uri="{BB962C8B-B14F-4D97-AF65-F5344CB8AC3E}">
        <p14:creationId xmlns:p14="http://schemas.microsoft.com/office/powerpoint/2010/main" val="2313211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67933CDF-775F-42B2-AA86-7215271368B8}" type="datetimeFigureOut">
              <a:rPr lang="ru-RU" smtClean="0"/>
              <a:t>01.09.2021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5EB5AC9-D6D6-4DF0-88F4-1C7A89ADA830}" type="slidenum">
              <a:rPr lang="ru-RU" smtClean="0"/>
              <a:t>‹#›</a:t>
            </a:fld>
            <a:endParaRPr lang="ru-RU"/>
          </a:p>
        </p:txBody>
      </p:sp>
    </p:spTree>
    <p:extLst>
      <p:ext uri="{BB962C8B-B14F-4D97-AF65-F5344CB8AC3E}">
        <p14:creationId xmlns:p14="http://schemas.microsoft.com/office/powerpoint/2010/main" val="869704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67933CDF-775F-42B2-AA86-7215271368B8}" type="datetimeFigureOut">
              <a:rPr lang="ru-RU" smtClean="0"/>
              <a:t>01.09.2021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5EB5AC9-D6D6-4DF0-88F4-1C7A89ADA830}" type="slidenum">
              <a:rPr lang="ru-RU" smtClean="0"/>
              <a:t>‹#›</a:t>
            </a:fld>
            <a:endParaRPr lang="ru-RU"/>
          </a:p>
        </p:txBody>
      </p:sp>
    </p:spTree>
    <p:extLst>
      <p:ext uri="{BB962C8B-B14F-4D97-AF65-F5344CB8AC3E}">
        <p14:creationId xmlns:p14="http://schemas.microsoft.com/office/powerpoint/2010/main" val="24620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67933CDF-775F-42B2-AA86-7215271368B8}" type="datetimeFigureOut">
              <a:rPr lang="ru-RU" smtClean="0"/>
              <a:t>01.09.2021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5EB5AC9-D6D6-4DF0-88F4-1C7A89ADA830}" type="slidenum">
              <a:rPr lang="ru-RU" smtClean="0"/>
              <a:t>‹#›</a:t>
            </a:fld>
            <a:endParaRPr lang="ru-RU"/>
          </a:p>
        </p:txBody>
      </p:sp>
    </p:spTree>
    <p:extLst>
      <p:ext uri="{BB962C8B-B14F-4D97-AF65-F5344CB8AC3E}">
        <p14:creationId xmlns:p14="http://schemas.microsoft.com/office/powerpoint/2010/main" val="1667522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67933CDF-775F-42B2-AA86-7215271368B8}" type="datetimeFigureOut">
              <a:rPr lang="ru-RU" smtClean="0"/>
              <a:t>01.09.2021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5EB5AC9-D6D6-4DF0-88F4-1C7A89ADA830}" type="slidenum">
              <a:rPr lang="ru-RU" smtClean="0"/>
              <a:t>‹#›</a:t>
            </a:fld>
            <a:endParaRPr lang="ru-RU"/>
          </a:p>
        </p:txBody>
      </p:sp>
    </p:spTree>
    <p:extLst>
      <p:ext uri="{BB962C8B-B14F-4D97-AF65-F5344CB8AC3E}">
        <p14:creationId xmlns:p14="http://schemas.microsoft.com/office/powerpoint/2010/main" val="154162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7933CDF-775F-42B2-AA86-7215271368B8}" type="datetimeFigureOut">
              <a:rPr lang="ru-RU" smtClean="0"/>
              <a:t>01.09.2021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5EB5AC9-D6D6-4DF0-88F4-1C7A89ADA830}" type="slidenum">
              <a:rPr lang="ru-RU" smtClean="0"/>
              <a:t>‹#›</a:t>
            </a:fld>
            <a:endParaRPr lang="ru-RU"/>
          </a:p>
        </p:txBody>
      </p:sp>
    </p:spTree>
    <p:extLst>
      <p:ext uri="{BB962C8B-B14F-4D97-AF65-F5344CB8AC3E}">
        <p14:creationId xmlns:p14="http://schemas.microsoft.com/office/powerpoint/2010/main" val="2774041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3" y="204787"/>
            <a:ext cx="3008313" cy="871538"/>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67933CDF-775F-42B2-AA86-7215271368B8}" type="datetimeFigureOut">
              <a:rPr lang="ru-RU" smtClean="0"/>
              <a:t>01.09.2021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5EB5AC9-D6D6-4DF0-88F4-1C7A89ADA830}" type="slidenum">
              <a:rPr lang="ru-RU" smtClean="0"/>
              <a:t>‹#›</a:t>
            </a:fld>
            <a:endParaRPr lang="ru-RU"/>
          </a:p>
        </p:txBody>
      </p:sp>
    </p:spTree>
    <p:extLst>
      <p:ext uri="{BB962C8B-B14F-4D97-AF65-F5344CB8AC3E}">
        <p14:creationId xmlns:p14="http://schemas.microsoft.com/office/powerpoint/2010/main" val="1414961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1"/>
            <a:ext cx="5486400" cy="425054"/>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67933CDF-775F-42B2-AA86-7215271368B8}" type="datetimeFigureOut">
              <a:rPr lang="ru-RU" smtClean="0"/>
              <a:t>01.09.2021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5EB5AC9-D6D6-4DF0-88F4-1C7A89ADA830}" type="slidenum">
              <a:rPr lang="ru-RU" smtClean="0"/>
              <a:t>‹#›</a:t>
            </a:fld>
            <a:endParaRPr lang="ru-RU"/>
          </a:p>
        </p:txBody>
      </p:sp>
    </p:spTree>
    <p:extLst>
      <p:ext uri="{BB962C8B-B14F-4D97-AF65-F5344CB8AC3E}">
        <p14:creationId xmlns:p14="http://schemas.microsoft.com/office/powerpoint/2010/main" val="3213101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67933CDF-775F-42B2-AA86-7215271368B8}" type="datetimeFigureOut">
              <a:rPr lang="ru-RU" smtClean="0"/>
              <a:t>01.09.2021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5EB5AC9-D6D6-4DF0-88F4-1C7A89ADA830}" type="slidenum">
              <a:rPr lang="ru-RU" smtClean="0"/>
              <a:t>‹#›</a:t>
            </a:fld>
            <a:endParaRPr lang="ru-RU"/>
          </a:p>
        </p:txBody>
      </p:sp>
    </p:spTree>
    <p:extLst>
      <p:ext uri="{BB962C8B-B14F-4D97-AF65-F5344CB8AC3E}">
        <p14:creationId xmlns:p14="http://schemas.microsoft.com/office/powerpoint/2010/main" val="2363713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80"/>
            <a:ext cx="2057400" cy="4388644"/>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05980"/>
            <a:ext cx="6019800" cy="43886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67933CDF-775F-42B2-AA86-7215271368B8}" type="datetimeFigureOut">
              <a:rPr lang="ru-RU" smtClean="0"/>
              <a:t>01.09.2021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5EB5AC9-D6D6-4DF0-88F4-1C7A89ADA830}" type="slidenum">
              <a:rPr lang="ru-RU" smtClean="0"/>
              <a:t>‹#›</a:t>
            </a:fld>
            <a:endParaRPr lang="ru-RU"/>
          </a:p>
        </p:txBody>
      </p:sp>
    </p:spTree>
    <p:extLst>
      <p:ext uri="{BB962C8B-B14F-4D97-AF65-F5344CB8AC3E}">
        <p14:creationId xmlns:p14="http://schemas.microsoft.com/office/powerpoint/2010/main" val="3681106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7933CDF-775F-42B2-AA86-7215271368B8}" type="datetimeFigureOut">
              <a:rPr lang="ru-RU" smtClean="0"/>
              <a:t>01.09.2021</a:t>
            </a:fld>
            <a:endParaRPr lang="ru-RU"/>
          </a:p>
        </p:txBody>
      </p:sp>
      <p:sp>
        <p:nvSpPr>
          <p:cNvPr id="5" name="Нижний колонтитул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EB5AC9-D6D6-4DF0-88F4-1C7A89ADA830}" type="slidenum">
              <a:rPr lang="ru-RU" smtClean="0"/>
              <a:t>‹#›</a:t>
            </a:fld>
            <a:endParaRPr lang="ru-RU"/>
          </a:p>
        </p:txBody>
      </p:sp>
    </p:spTree>
    <p:extLst>
      <p:ext uri="{BB962C8B-B14F-4D97-AF65-F5344CB8AC3E}">
        <p14:creationId xmlns:p14="http://schemas.microsoft.com/office/powerpoint/2010/main" val="16087627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707654"/>
            <a:ext cx="9144000" cy="1102519"/>
          </a:xfrm>
        </p:spPr>
        <p:txBody>
          <a:bodyPr>
            <a:normAutofit/>
          </a:bodyPr>
          <a:lstStyle/>
          <a:p>
            <a:r>
              <a:rPr lang="en-US" sz="3000" dirty="0">
                <a:solidFill>
                  <a:schemeClr val="tx1">
                    <a:lumMod val="65000"/>
                    <a:lumOff val="35000"/>
                  </a:schemeClr>
                </a:solidFill>
                <a:latin typeface="Times New Roman" panose="02020603050405020304" pitchFamily="18" charset="0"/>
                <a:cs typeface="Times New Roman" panose="02020603050405020304" pitchFamily="18" charset="0"/>
              </a:rPr>
              <a:t>PEPTIC ULCER. PERFORATED ULCER. GASTROINTESTINAL BLEEDING</a:t>
            </a:r>
            <a:endParaRPr lang="ru-RU" sz="3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0" y="0"/>
            <a:ext cx="9144000" cy="681540"/>
          </a:xfrm>
        </p:spPr>
        <p:txBody>
          <a:bodyPr>
            <a:normAutofit fontScale="85000" lnSpcReduction="20000"/>
          </a:bodyPr>
          <a:lstStyle/>
          <a:p>
            <a:r>
              <a:rPr lang="en-US" sz="2700" dirty="0">
                <a:latin typeface="Times New Roman" panose="02020603050405020304" pitchFamily="18" charset="0"/>
                <a:cs typeface="Times New Roman" panose="02020603050405020304" pitchFamily="18" charset="0"/>
              </a:rPr>
              <a:t>ODESSA NATIONAL MEDICAL UNIVERSITY</a:t>
            </a:r>
            <a:endParaRPr lang="uk-UA" sz="2700" dirty="0">
              <a:latin typeface="Times New Roman" panose="02020603050405020304" pitchFamily="18" charset="0"/>
              <a:cs typeface="Times New Roman" panose="02020603050405020304" pitchFamily="18" charset="0"/>
            </a:endParaRPr>
          </a:p>
          <a:p>
            <a:r>
              <a:rPr lang="en-US" sz="2300" dirty="0">
                <a:latin typeface="Times New Roman" panose="02020603050405020304" pitchFamily="18" charset="0"/>
                <a:cs typeface="Times New Roman" panose="02020603050405020304" pitchFamily="18" charset="0"/>
              </a:rPr>
              <a:t>UNIVERSITY CLINIC DEPARTMENT of SURGERY #3</a:t>
            </a:r>
            <a:endParaRPr lang="ru-RU"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9762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76387A-EEDB-4E43-A56D-D19B06611FC7}"/>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29E7C6E9-784C-4242-AC78-2BF0DE80FFFC}"/>
              </a:ext>
            </a:extLst>
          </p:cNvPr>
          <p:cNvSpPr>
            <a:spLocks noGrp="1"/>
          </p:cNvSpPr>
          <p:nvPr>
            <p:ph idx="1"/>
          </p:nvPr>
        </p:nvSpPr>
        <p:spPr/>
        <p:txBody>
          <a:bodyPr/>
          <a:lstStyle/>
          <a:p>
            <a:endParaRPr lang="ru-UA"/>
          </a:p>
        </p:txBody>
      </p:sp>
      <p:pic>
        <p:nvPicPr>
          <p:cNvPr id="14338" name="Picture 2">
            <a:extLst>
              <a:ext uri="{FF2B5EF4-FFF2-40B4-BE49-F238E27FC236}">
                <a16:creationId xmlns:a16="http://schemas.microsoft.com/office/drawing/2014/main" id="{5F376DDE-064E-4067-83A3-3C79D7D48E9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966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Peptic ulcer disease</a:t>
            </a:r>
            <a:endParaRPr lang="ru-RU" b="1" dirty="0">
              <a:solidFill>
                <a:schemeClr val="tx2">
                  <a:lumMod val="60000"/>
                  <a:lumOff val="40000"/>
                </a:schemeClr>
              </a:solidFill>
            </a:endParaRPr>
          </a:p>
        </p:txBody>
      </p:sp>
      <p:sp>
        <p:nvSpPr>
          <p:cNvPr id="3" name="Объект 2"/>
          <p:cNvSpPr>
            <a:spLocks noGrp="1"/>
          </p:cNvSpPr>
          <p:nvPr>
            <p:ph idx="1"/>
          </p:nvPr>
        </p:nvSpPr>
        <p:spPr>
          <a:xfrm>
            <a:off x="251520" y="1203598"/>
            <a:ext cx="8712968" cy="3733923"/>
          </a:xfrm>
        </p:spPr>
        <p:txBody>
          <a:bodyPr>
            <a:normAutofit fontScale="62500" lnSpcReduction="20000"/>
          </a:bodyPr>
          <a:lstStyle/>
          <a:p>
            <a:pPr marL="0" indent="0" algn="just">
              <a:buNone/>
            </a:pPr>
            <a:r>
              <a:rPr lang="en-US" b="1" dirty="0">
                <a:solidFill>
                  <a:schemeClr val="tx1">
                    <a:lumMod val="75000"/>
                    <a:lumOff val="25000"/>
                  </a:schemeClr>
                </a:solidFill>
              </a:rPr>
              <a:t>Peptic ulcer disease (PUD) </a:t>
            </a:r>
            <a:r>
              <a:rPr lang="en-US" dirty="0">
                <a:solidFill>
                  <a:schemeClr val="tx1">
                    <a:lumMod val="75000"/>
                    <a:lumOff val="25000"/>
                  </a:schemeClr>
                </a:solidFill>
              </a:rPr>
              <a:t>refers to the full-thickness ulcerations of duodenal or gastric mucosa. The ulcerations form when exposure to acid and digestive enzymes overcomes </a:t>
            </a:r>
            <a:r>
              <a:rPr lang="en-US" b="1" dirty="0">
                <a:solidFill>
                  <a:schemeClr val="tx1">
                    <a:lumMod val="75000"/>
                    <a:lumOff val="25000"/>
                  </a:schemeClr>
                </a:solidFill>
              </a:rPr>
              <a:t>mucosal defense mechanisms</a:t>
            </a:r>
            <a:r>
              <a:rPr lang="en-US" dirty="0">
                <a:solidFill>
                  <a:schemeClr val="tx1">
                    <a:lumMod val="75000"/>
                    <a:lumOff val="25000"/>
                  </a:schemeClr>
                </a:solidFill>
              </a:rPr>
              <a:t>. </a:t>
            </a:r>
          </a:p>
          <a:p>
            <a:pPr marL="0" indent="0" algn="just">
              <a:buNone/>
            </a:pPr>
            <a:endParaRPr lang="en-US" dirty="0">
              <a:solidFill>
                <a:schemeClr val="tx1">
                  <a:lumMod val="75000"/>
                  <a:lumOff val="25000"/>
                </a:schemeClr>
              </a:solidFill>
            </a:endParaRPr>
          </a:p>
          <a:p>
            <a:pPr marL="0" indent="0" algn="just">
              <a:buNone/>
            </a:pPr>
            <a:r>
              <a:rPr lang="en-US" dirty="0">
                <a:solidFill>
                  <a:schemeClr val="tx1">
                    <a:lumMod val="75000"/>
                    <a:lumOff val="25000"/>
                  </a:schemeClr>
                </a:solidFill>
              </a:rPr>
              <a:t>The most common etiologies include </a:t>
            </a:r>
            <a:r>
              <a:rPr lang="en-US" b="1" i="1" dirty="0">
                <a:solidFill>
                  <a:schemeClr val="tx1">
                    <a:lumMod val="75000"/>
                    <a:lumOff val="25000"/>
                  </a:schemeClr>
                </a:solidFill>
              </a:rPr>
              <a:t>Helicobacter pylori</a:t>
            </a:r>
            <a:r>
              <a:rPr lang="en-US" b="1" dirty="0">
                <a:solidFill>
                  <a:schemeClr val="tx1">
                    <a:lumMod val="75000"/>
                    <a:lumOff val="25000"/>
                  </a:schemeClr>
                </a:solidFill>
              </a:rPr>
              <a:t> (</a:t>
            </a:r>
            <a:r>
              <a:rPr lang="en-US" b="1" i="1" dirty="0">
                <a:solidFill>
                  <a:schemeClr val="tx1">
                    <a:lumMod val="75000"/>
                    <a:lumOff val="25000"/>
                  </a:schemeClr>
                </a:solidFill>
              </a:rPr>
              <a:t>H. pylori</a:t>
            </a:r>
            <a:r>
              <a:rPr lang="en-US" b="1" dirty="0">
                <a:solidFill>
                  <a:schemeClr val="tx1">
                    <a:lumMod val="75000"/>
                    <a:lumOff val="25000"/>
                  </a:schemeClr>
                </a:solidFill>
              </a:rPr>
              <a:t>) </a:t>
            </a:r>
            <a:r>
              <a:rPr lang="en-US" dirty="0">
                <a:solidFill>
                  <a:schemeClr val="tx1">
                    <a:lumMod val="75000"/>
                    <a:lumOff val="25000"/>
                  </a:schemeClr>
                </a:solidFill>
              </a:rPr>
              <a:t>infection and prolonged use of </a:t>
            </a:r>
            <a:r>
              <a:rPr lang="en-US" b="1" dirty="0">
                <a:solidFill>
                  <a:schemeClr val="tx1">
                    <a:lumMod val="75000"/>
                    <a:lumOff val="25000"/>
                  </a:schemeClr>
                </a:solidFill>
              </a:rPr>
              <a:t>non-steroidal anti-inflammatory drugs (NSAIDs). </a:t>
            </a:r>
            <a:r>
              <a:rPr lang="en-US" dirty="0">
                <a:solidFill>
                  <a:schemeClr val="tx1">
                    <a:lumMod val="75000"/>
                    <a:lumOff val="25000"/>
                  </a:schemeClr>
                </a:solidFill>
              </a:rPr>
              <a:t>Patients may be asymptomatic or may present with abdominal pain, nausea, and early satiety. </a:t>
            </a:r>
          </a:p>
          <a:p>
            <a:pPr marL="0" indent="0" algn="just">
              <a:buNone/>
            </a:pPr>
            <a:endParaRPr lang="en-US" dirty="0">
              <a:solidFill>
                <a:schemeClr val="tx1">
                  <a:lumMod val="75000"/>
                  <a:lumOff val="25000"/>
                </a:schemeClr>
              </a:solidFill>
            </a:endParaRPr>
          </a:p>
          <a:p>
            <a:pPr marL="0" indent="0" algn="just">
              <a:buNone/>
            </a:pPr>
            <a:r>
              <a:rPr lang="en-US" dirty="0">
                <a:solidFill>
                  <a:schemeClr val="tx1">
                    <a:lumMod val="75000"/>
                    <a:lumOff val="25000"/>
                  </a:schemeClr>
                </a:solidFill>
              </a:rPr>
              <a:t>Peptic ulcer disease typically </a:t>
            </a:r>
            <a:r>
              <a:rPr lang="en-US" b="1" dirty="0">
                <a:solidFill>
                  <a:schemeClr val="tx1">
                    <a:lumMod val="75000"/>
                    <a:lumOff val="25000"/>
                  </a:schemeClr>
                </a:solidFill>
              </a:rPr>
              <a:t>responds </a:t>
            </a:r>
            <a:r>
              <a:rPr lang="en-US" dirty="0">
                <a:solidFill>
                  <a:schemeClr val="tx1">
                    <a:lumMod val="75000"/>
                    <a:lumOff val="25000"/>
                  </a:schemeClr>
                </a:solidFill>
              </a:rPr>
              <a:t>well to medical treatment consisting of </a:t>
            </a:r>
            <a:r>
              <a:rPr lang="en-US" b="1" i="1" dirty="0">
                <a:solidFill>
                  <a:schemeClr val="tx1">
                    <a:lumMod val="75000"/>
                    <a:lumOff val="25000"/>
                  </a:schemeClr>
                </a:solidFill>
              </a:rPr>
              <a:t>H. pylori eradication, eliminating risk factors, and proton pump inhibitors (PPIs). </a:t>
            </a:r>
          </a:p>
          <a:p>
            <a:pPr marL="0" indent="0" algn="just">
              <a:buNone/>
            </a:pPr>
            <a:endParaRPr lang="en-US" dirty="0">
              <a:solidFill>
                <a:schemeClr val="tx1">
                  <a:lumMod val="75000"/>
                  <a:lumOff val="25000"/>
                </a:schemeClr>
              </a:solidFill>
            </a:endParaRPr>
          </a:p>
          <a:p>
            <a:pPr marL="0" indent="0" algn="just">
              <a:buNone/>
            </a:pPr>
            <a:r>
              <a:rPr lang="en-US" dirty="0">
                <a:solidFill>
                  <a:schemeClr val="tx1">
                    <a:lumMod val="75000"/>
                    <a:lumOff val="25000"/>
                  </a:schemeClr>
                </a:solidFill>
              </a:rPr>
              <a:t>If left untreated, it can lead to </a:t>
            </a:r>
            <a:r>
              <a:rPr lang="en-US" b="1" i="1" dirty="0">
                <a:solidFill>
                  <a:schemeClr val="tx1">
                    <a:lumMod val="75000"/>
                    <a:lumOff val="25000"/>
                  </a:schemeClr>
                </a:solidFill>
              </a:rPr>
              <a:t>bleeding, perforation, gastric outlet obstruction, and gastric cancer</a:t>
            </a:r>
            <a:r>
              <a:rPr lang="en-US" dirty="0">
                <a:solidFill>
                  <a:schemeClr val="tx1">
                    <a:lumMod val="75000"/>
                    <a:lumOff val="25000"/>
                  </a:schemeClr>
                </a:solidFill>
              </a:rPr>
              <a:t>.</a:t>
            </a:r>
            <a:endParaRPr lang="ru-RU" dirty="0">
              <a:solidFill>
                <a:schemeClr val="tx1">
                  <a:lumMod val="75000"/>
                  <a:lumOff val="25000"/>
                </a:schemeClr>
              </a:solidFill>
            </a:endParaRPr>
          </a:p>
        </p:txBody>
      </p:sp>
    </p:spTree>
    <p:extLst>
      <p:ext uri="{BB962C8B-B14F-4D97-AF65-F5344CB8AC3E}">
        <p14:creationId xmlns:p14="http://schemas.microsoft.com/office/powerpoint/2010/main" val="491788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FE324D-0232-478F-9522-45E738292182}"/>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B766EE83-81F6-465F-B25E-3FA91A9D048A}"/>
              </a:ext>
            </a:extLst>
          </p:cNvPr>
          <p:cNvSpPr>
            <a:spLocks noGrp="1"/>
          </p:cNvSpPr>
          <p:nvPr>
            <p:ph idx="1"/>
          </p:nvPr>
        </p:nvSpPr>
        <p:spPr/>
        <p:txBody>
          <a:bodyPr/>
          <a:lstStyle/>
          <a:p>
            <a:endParaRPr lang="ru-UA"/>
          </a:p>
        </p:txBody>
      </p:sp>
      <p:pic>
        <p:nvPicPr>
          <p:cNvPr id="6146" name="Picture 2" descr="Peptic ulcers and stomach cancer: Clinical practice | Osmosis">
            <a:extLst>
              <a:ext uri="{FF2B5EF4-FFF2-40B4-BE49-F238E27FC236}">
                <a16:creationId xmlns:a16="http://schemas.microsoft.com/office/drawing/2014/main" id="{8B3D5B96-D852-4704-8105-DA8BF62FAD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923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tomach (Peptic) Ulcers – Causes, Symptoms &amp;amp; Treatment | Parkway East  Hospital">
            <a:extLst>
              <a:ext uri="{FF2B5EF4-FFF2-40B4-BE49-F238E27FC236}">
                <a16:creationId xmlns:a16="http://schemas.microsoft.com/office/drawing/2014/main" id="{115F6311-7E26-4CB7-AB44-7C1A5D3E88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066" y="0"/>
            <a:ext cx="770449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852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Introduction</a:t>
            </a:r>
            <a:endParaRPr lang="ru-RU" b="1" dirty="0">
              <a:solidFill>
                <a:schemeClr val="tx2">
                  <a:lumMod val="60000"/>
                  <a:lumOff val="40000"/>
                </a:schemeClr>
              </a:solidFill>
            </a:endParaRPr>
          </a:p>
        </p:txBody>
      </p:sp>
      <p:sp>
        <p:nvSpPr>
          <p:cNvPr id="3" name="Объект 2"/>
          <p:cNvSpPr>
            <a:spLocks noGrp="1"/>
          </p:cNvSpPr>
          <p:nvPr>
            <p:ph idx="1"/>
          </p:nvPr>
        </p:nvSpPr>
        <p:spPr>
          <a:xfrm>
            <a:off x="251520" y="987574"/>
            <a:ext cx="8712968" cy="3960440"/>
          </a:xfrm>
        </p:spPr>
        <p:txBody>
          <a:bodyPr>
            <a:normAutofit fontScale="62500" lnSpcReduction="20000"/>
          </a:bodyPr>
          <a:lstStyle/>
          <a:p>
            <a:pPr marL="0" indent="0" algn="just">
              <a:buNone/>
            </a:pPr>
            <a:r>
              <a:rPr lang="en-US" b="1" dirty="0">
                <a:solidFill>
                  <a:schemeClr val="tx1">
                    <a:lumMod val="75000"/>
                    <a:lumOff val="25000"/>
                  </a:schemeClr>
                </a:solidFill>
              </a:rPr>
              <a:t>Definition</a:t>
            </a:r>
          </a:p>
          <a:p>
            <a:pPr algn="just"/>
            <a:r>
              <a:rPr lang="en-US" dirty="0">
                <a:solidFill>
                  <a:schemeClr val="tx1">
                    <a:lumMod val="75000"/>
                    <a:lumOff val="25000"/>
                  </a:schemeClr>
                </a:solidFill>
              </a:rPr>
              <a:t>A peptic ulcer is a mucosal defect in the wall of the stomach or duodenum that penetrates the </a:t>
            </a:r>
            <a:r>
              <a:rPr lang="en-US" dirty="0" err="1">
                <a:solidFill>
                  <a:schemeClr val="tx1">
                    <a:lumMod val="75000"/>
                    <a:lumOff val="25000"/>
                  </a:schemeClr>
                </a:solidFill>
              </a:rPr>
              <a:t>muscularis</a:t>
            </a:r>
            <a:r>
              <a:rPr lang="en-US" dirty="0">
                <a:solidFill>
                  <a:schemeClr val="tx1">
                    <a:lumMod val="75000"/>
                    <a:lumOff val="25000"/>
                  </a:schemeClr>
                </a:solidFill>
              </a:rPr>
              <a:t> mucosa.</a:t>
            </a:r>
          </a:p>
          <a:p>
            <a:pPr marL="0" indent="0" algn="just">
              <a:buNone/>
            </a:pPr>
            <a:endParaRPr lang="en-US" dirty="0">
              <a:solidFill>
                <a:schemeClr val="tx1">
                  <a:lumMod val="75000"/>
                  <a:lumOff val="25000"/>
                </a:schemeClr>
              </a:solidFill>
            </a:endParaRPr>
          </a:p>
          <a:p>
            <a:pPr marL="0" indent="0" algn="just">
              <a:buNone/>
            </a:pPr>
            <a:r>
              <a:rPr lang="en-US" b="1" dirty="0">
                <a:solidFill>
                  <a:schemeClr val="tx1">
                    <a:lumMod val="75000"/>
                    <a:lumOff val="25000"/>
                  </a:schemeClr>
                </a:solidFill>
              </a:rPr>
              <a:t>Epidemiology</a:t>
            </a:r>
          </a:p>
          <a:p>
            <a:pPr algn="just" fontAlgn="base"/>
            <a:r>
              <a:rPr lang="en-US" dirty="0">
                <a:solidFill>
                  <a:schemeClr val="tx1">
                    <a:lumMod val="75000"/>
                    <a:lumOff val="25000"/>
                  </a:schemeClr>
                </a:solidFill>
              </a:rPr>
              <a:t>Incidence:</a:t>
            </a:r>
          </a:p>
          <a:p>
            <a:pPr lvl="1" algn="just" fontAlgn="base"/>
            <a:r>
              <a:rPr lang="en-US" dirty="0">
                <a:solidFill>
                  <a:schemeClr val="tx1">
                    <a:lumMod val="75000"/>
                    <a:lumOff val="25000"/>
                  </a:schemeClr>
                </a:solidFill>
              </a:rPr>
              <a:t>Uncomplicated peptic ulcer disease (PUD): 1 case per 1,000 person-years in the general population</a:t>
            </a:r>
          </a:p>
          <a:p>
            <a:pPr lvl="1" algn="just" fontAlgn="base"/>
            <a:r>
              <a:rPr lang="en-US" dirty="0">
                <a:solidFill>
                  <a:schemeClr val="tx1">
                    <a:lumMod val="75000"/>
                    <a:lumOff val="25000"/>
                  </a:schemeClr>
                </a:solidFill>
              </a:rPr>
              <a:t>PUD complications: 0.7 cases per 1,000 person-years in the general population</a:t>
            </a:r>
          </a:p>
          <a:p>
            <a:pPr algn="just" fontAlgn="base"/>
            <a:r>
              <a:rPr lang="en-US" dirty="0">
                <a:solidFill>
                  <a:schemeClr val="tx1">
                    <a:lumMod val="75000"/>
                    <a:lumOff val="25000"/>
                  </a:schemeClr>
                </a:solidFill>
              </a:rPr>
              <a:t>Duodenal ulcers &gt; gastric ulcers (3:1)</a:t>
            </a:r>
          </a:p>
          <a:p>
            <a:pPr algn="just" fontAlgn="base"/>
            <a:r>
              <a:rPr lang="en-US" dirty="0">
                <a:solidFill>
                  <a:schemeClr val="tx1">
                    <a:lumMod val="75000"/>
                    <a:lumOff val="25000"/>
                  </a:schemeClr>
                </a:solidFill>
              </a:rPr>
              <a:t>Affects men and women equally</a:t>
            </a:r>
          </a:p>
          <a:p>
            <a:pPr algn="just" fontAlgn="base"/>
            <a:r>
              <a:rPr lang="en-US" dirty="0">
                <a:solidFill>
                  <a:schemeClr val="tx1">
                    <a:lumMod val="75000"/>
                    <a:lumOff val="25000"/>
                  </a:schemeClr>
                </a:solidFill>
              </a:rPr>
              <a:t>Duodenal ulcers occur, on average, 2 decades earlier than gastric ulcers.</a:t>
            </a:r>
          </a:p>
          <a:p>
            <a:pPr algn="just" fontAlgn="base"/>
            <a:r>
              <a:rPr lang="en-US" dirty="0">
                <a:solidFill>
                  <a:schemeClr val="tx1">
                    <a:lumMod val="75000"/>
                    <a:lumOff val="25000"/>
                  </a:schemeClr>
                </a:solidFill>
              </a:rPr>
              <a:t>PUD rates have been falling over the past few decades.</a:t>
            </a:r>
          </a:p>
        </p:txBody>
      </p:sp>
    </p:spTree>
    <p:extLst>
      <p:ext uri="{BB962C8B-B14F-4D97-AF65-F5344CB8AC3E}">
        <p14:creationId xmlns:p14="http://schemas.microsoft.com/office/powerpoint/2010/main" val="3641192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Etiology</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4392488" cy="3888432"/>
          </a:xfrm>
        </p:spPr>
        <p:txBody>
          <a:bodyPr>
            <a:noAutofit/>
          </a:bodyPr>
          <a:lstStyle/>
          <a:p>
            <a:pPr fontAlgn="base"/>
            <a:r>
              <a:rPr lang="en-US" sz="2400" b="1" dirty="0">
                <a:solidFill>
                  <a:schemeClr val="tx1">
                    <a:lumMod val="75000"/>
                    <a:lumOff val="25000"/>
                  </a:schemeClr>
                </a:solidFill>
              </a:rPr>
              <a:t>Infection:</a:t>
            </a:r>
            <a:endParaRPr lang="en-US" sz="2400" dirty="0">
              <a:solidFill>
                <a:schemeClr val="tx1">
                  <a:lumMod val="75000"/>
                  <a:lumOff val="25000"/>
                </a:schemeClr>
              </a:solidFill>
            </a:endParaRPr>
          </a:p>
          <a:p>
            <a:pPr lvl="1" fontAlgn="base"/>
            <a:r>
              <a:rPr lang="en-US" sz="1800" b="1" i="1" dirty="0">
                <a:solidFill>
                  <a:schemeClr val="tx1">
                    <a:lumMod val="75000"/>
                    <a:lumOff val="25000"/>
                  </a:schemeClr>
                </a:solidFill>
              </a:rPr>
              <a:t>Helicobacter pylori </a:t>
            </a:r>
            <a:r>
              <a:rPr lang="en-US" sz="1800" b="1" dirty="0">
                <a:solidFill>
                  <a:schemeClr val="tx1">
                    <a:lumMod val="75000"/>
                    <a:lumOff val="25000"/>
                  </a:schemeClr>
                </a:solidFill>
              </a:rPr>
              <a:t>or</a:t>
            </a:r>
            <a:r>
              <a:rPr lang="en-US" sz="1800" b="1" i="1" dirty="0">
                <a:solidFill>
                  <a:schemeClr val="tx1">
                    <a:lumMod val="75000"/>
                    <a:lumOff val="25000"/>
                  </a:schemeClr>
                </a:solidFill>
              </a:rPr>
              <a:t> H. pylori</a:t>
            </a:r>
            <a:r>
              <a:rPr lang="en-US" sz="1800" b="1" dirty="0">
                <a:solidFill>
                  <a:schemeClr val="tx1">
                    <a:lumMod val="75000"/>
                    <a:lumOff val="25000"/>
                  </a:schemeClr>
                </a:solidFill>
              </a:rPr>
              <a:t> </a:t>
            </a:r>
            <a:r>
              <a:rPr lang="en-US" sz="1800" dirty="0">
                <a:solidFill>
                  <a:schemeClr val="tx1">
                    <a:lumMod val="75000"/>
                    <a:lumOff val="25000"/>
                  </a:schemeClr>
                </a:solidFill>
              </a:rPr>
              <a:t>(most common):</a:t>
            </a:r>
          </a:p>
          <a:p>
            <a:pPr lvl="2" fontAlgn="base"/>
            <a:r>
              <a:rPr lang="en-US" sz="1600" dirty="0">
                <a:solidFill>
                  <a:schemeClr val="tx1">
                    <a:lumMod val="75000"/>
                    <a:lumOff val="25000"/>
                  </a:schemeClr>
                </a:solidFill>
              </a:rPr>
              <a:t>80%–90% duodenal ulcers</a:t>
            </a:r>
          </a:p>
          <a:p>
            <a:pPr lvl="2" fontAlgn="base"/>
            <a:r>
              <a:rPr lang="en-US" sz="1600" dirty="0">
                <a:solidFill>
                  <a:schemeClr val="tx1">
                    <a:lumMod val="75000"/>
                    <a:lumOff val="25000"/>
                  </a:schemeClr>
                </a:solidFill>
              </a:rPr>
              <a:t>70%–80% gastric ulcers</a:t>
            </a:r>
          </a:p>
          <a:p>
            <a:pPr lvl="1" fontAlgn="base"/>
            <a:r>
              <a:rPr lang="en-US" sz="1800" dirty="0">
                <a:solidFill>
                  <a:schemeClr val="tx1">
                    <a:lumMod val="75000"/>
                    <a:lumOff val="25000"/>
                  </a:schemeClr>
                </a:solidFill>
              </a:rPr>
              <a:t>Viruses:</a:t>
            </a:r>
          </a:p>
          <a:p>
            <a:pPr lvl="2" fontAlgn="base"/>
            <a:r>
              <a:rPr lang="en-US" sz="1600" dirty="0">
                <a:solidFill>
                  <a:schemeClr val="tx1">
                    <a:lumMod val="75000"/>
                    <a:lumOff val="25000"/>
                  </a:schemeClr>
                </a:solidFill>
              </a:rPr>
              <a:t>Herpes simplex virus (HSV)</a:t>
            </a:r>
          </a:p>
          <a:p>
            <a:pPr lvl="2" fontAlgn="base"/>
            <a:r>
              <a:rPr lang="en-US" sz="1600" dirty="0">
                <a:solidFill>
                  <a:schemeClr val="tx1">
                    <a:lumMod val="75000"/>
                    <a:lumOff val="25000"/>
                  </a:schemeClr>
                </a:solidFill>
              </a:rPr>
              <a:t>Cytomegalovirus (CMV)</a:t>
            </a:r>
          </a:p>
          <a:p>
            <a:pPr lvl="1" fontAlgn="base"/>
            <a:r>
              <a:rPr lang="en-US" sz="1800" dirty="0">
                <a:solidFill>
                  <a:schemeClr val="tx1">
                    <a:lumMod val="75000"/>
                    <a:lumOff val="25000"/>
                  </a:schemeClr>
                </a:solidFill>
              </a:rPr>
              <a:t>Rare infections:</a:t>
            </a:r>
          </a:p>
          <a:p>
            <a:pPr lvl="2" fontAlgn="base"/>
            <a:r>
              <a:rPr lang="en-US" sz="1600" dirty="0">
                <a:solidFill>
                  <a:schemeClr val="tx1">
                    <a:lumMod val="75000"/>
                    <a:lumOff val="25000"/>
                  </a:schemeClr>
                </a:solidFill>
              </a:rPr>
              <a:t>Tuberculosis (TB)</a:t>
            </a:r>
          </a:p>
          <a:p>
            <a:pPr lvl="2" fontAlgn="base"/>
            <a:r>
              <a:rPr lang="en-US" sz="1600" dirty="0">
                <a:solidFill>
                  <a:schemeClr val="tx1">
                    <a:lumMod val="75000"/>
                    <a:lumOff val="25000"/>
                  </a:schemeClr>
                </a:solidFill>
              </a:rPr>
              <a:t>Syphilis</a:t>
            </a:r>
          </a:p>
          <a:p>
            <a:pPr lvl="2" fontAlgn="base"/>
            <a:r>
              <a:rPr lang="en-US" sz="1600" dirty="0" err="1">
                <a:solidFill>
                  <a:schemeClr val="tx1">
                    <a:lumMod val="75000"/>
                    <a:lumOff val="25000"/>
                  </a:schemeClr>
                </a:solidFill>
              </a:rPr>
              <a:t>Mucormycosis</a:t>
            </a:r>
            <a:endParaRPr lang="en-US" sz="1600" dirty="0">
              <a:solidFill>
                <a:schemeClr val="tx1">
                  <a:lumMod val="75000"/>
                  <a:lumOff val="25000"/>
                </a:schemeClr>
              </a:solidFill>
            </a:endParaRPr>
          </a:p>
          <a:p>
            <a:pPr fontAlgn="base"/>
            <a:endParaRPr lang="en-US" sz="2400" b="1" dirty="0">
              <a:solidFill>
                <a:schemeClr val="tx1">
                  <a:lumMod val="75000"/>
                  <a:lumOff val="25000"/>
                </a:schemeClr>
              </a:solidFill>
            </a:endParaRPr>
          </a:p>
        </p:txBody>
      </p:sp>
      <p:sp>
        <p:nvSpPr>
          <p:cNvPr id="4" name="Прямоугольник 3"/>
          <p:cNvSpPr/>
          <p:nvPr/>
        </p:nvSpPr>
        <p:spPr>
          <a:xfrm>
            <a:off x="4572000" y="987574"/>
            <a:ext cx="4572000" cy="3847207"/>
          </a:xfrm>
          <a:prstGeom prst="rect">
            <a:avLst/>
          </a:prstGeom>
        </p:spPr>
        <p:txBody>
          <a:bodyPr>
            <a:spAutoFit/>
          </a:bodyPr>
          <a:lstStyle/>
          <a:p>
            <a:pPr marL="285750" indent="-285750" fontAlgn="base">
              <a:buFont typeface="Arial" panose="020B0604020202020204" pitchFamily="34" charset="0"/>
              <a:buChar char="•"/>
            </a:pPr>
            <a:r>
              <a:rPr lang="en-US" sz="2400" b="1" dirty="0">
                <a:solidFill>
                  <a:schemeClr val="tx1">
                    <a:lumMod val="75000"/>
                    <a:lumOff val="25000"/>
                  </a:schemeClr>
                </a:solidFill>
              </a:rPr>
              <a:t>Medications:</a:t>
            </a:r>
            <a:endParaRPr lang="en-US" sz="2400" dirty="0">
              <a:solidFill>
                <a:schemeClr val="tx1">
                  <a:lumMod val="75000"/>
                  <a:lumOff val="25000"/>
                </a:schemeClr>
              </a:solidFill>
            </a:endParaRPr>
          </a:p>
          <a:p>
            <a:pPr lvl="1" fontAlgn="base"/>
            <a:r>
              <a:rPr lang="en-US" b="1" dirty="0">
                <a:solidFill>
                  <a:schemeClr val="tx1">
                    <a:lumMod val="75000"/>
                    <a:lumOff val="25000"/>
                  </a:schemeClr>
                </a:solidFill>
              </a:rPr>
              <a:t>Non-steroidal anti-inflammatory drugs (NSAIDs; most common)</a:t>
            </a:r>
            <a:endParaRPr lang="en-US" dirty="0">
              <a:solidFill>
                <a:schemeClr val="tx1">
                  <a:lumMod val="75000"/>
                  <a:lumOff val="25000"/>
                </a:schemeClr>
              </a:solidFill>
            </a:endParaRPr>
          </a:p>
          <a:p>
            <a:pPr lvl="1" fontAlgn="base"/>
            <a:r>
              <a:rPr lang="en-US" dirty="0">
                <a:solidFill>
                  <a:schemeClr val="tx1">
                    <a:lumMod val="75000"/>
                    <a:lumOff val="25000"/>
                  </a:schemeClr>
                </a:solidFill>
              </a:rPr>
              <a:t>Medications linked to PUD or risk exacerbated by combination with NSAIDs:</a:t>
            </a:r>
          </a:p>
          <a:p>
            <a:pPr lvl="2" fontAlgn="base"/>
            <a:r>
              <a:rPr lang="en-US" dirty="0">
                <a:solidFill>
                  <a:schemeClr val="tx1">
                    <a:lumMod val="75000"/>
                    <a:lumOff val="25000"/>
                  </a:schemeClr>
                </a:solidFill>
              </a:rPr>
              <a:t>Bisphosphonates</a:t>
            </a:r>
          </a:p>
          <a:p>
            <a:pPr lvl="2" fontAlgn="base"/>
            <a:r>
              <a:rPr lang="en-US" dirty="0" err="1">
                <a:solidFill>
                  <a:schemeClr val="tx1">
                    <a:lumMod val="75000"/>
                    <a:lumOff val="25000"/>
                  </a:schemeClr>
                </a:solidFill>
              </a:rPr>
              <a:t>Clopidogrel</a:t>
            </a:r>
            <a:endParaRPr lang="en-US" dirty="0">
              <a:solidFill>
                <a:schemeClr val="tx1">
                  <a:lumMod val="75000"/>
                  <a:lumOff val="25000"/>
                </a:schemeClr>
              </a:solidFill>
            </a:endParaRPr>
          </a:p>
          <a:p>
            <a:pPr lvl="2" fontAlgn="base"/>
            <a:r>
              <a:rPr lang="en-US" dirty="0">
                <a:solidFill>
                  <a:schemeClr val="tx1">
                    <a:lumMod val="75000"/>
                    <a:lumOff val="25000"/>
                  </a:schemeClr>
                </a:solidFill>
              </a:rPr>
              <a:t>Corticosteroids</a:t>
            </a:r>
          </a:p>
          <a:p>
            <a:pPr lvl="2" fontAlgn="base"/>
            <a:r>
              <a:rPr lang="en-US" dirty="0">
                <a:solidFill>
                  <a:schemeClr val="tx1">
                    <a:lumMod val="75000"/>
                    <a:lumOff val="25000"/>
                  </a:schemeClr>
                </a:solidFill>
              </a:rPr>
              <a:t>Spironolactone</a:t>
            </a:r>
          </a:p>
          <a:p>
            <a:pPr lvl="1" fontAlgn="base"/>
            <a:r>
              <a:rPr lang="en-US" dirty="0">
                <a:solidFill>
                  <a:schemeClr val="tx1">
                    <a:lumMod val="75000"/>
                    <a:lumOff val="25000"/>
                  </a:schemeClr>
                </a:solidFill>
              </a:rPr>
              <a:t>Chemotherapy</a:t>
            </a:r>
          </a:p>
          <a:p>
            <a:pPr lvl="1" fontAlgn="base"/>
            <a:r>
              <a:rPr lang="en-US" dirty="0" err="1">
                <a:solidFill>
                  <a:schemeClr val="tx1">
                    <a:lumMod val="75000"/>
                    <a:lumOff val="25000"/>
                  </a:schemeClr>
                </a:solidFill>
              </a:rPr>
              <a:t>Sirolimus</a:t>
            </a:r>
            <a:endParaRPr lang="en-US" dirty="0">
              <a:solidFill>
                <a:schemeClr val="tx1">
                  <a:lumMod val="75000"/>
                  <a:lumOff val="25000"/>
                </a:schemeClr>
              </a:solidFill>
            </a:endParaRPr>
          </a:p>
          <a:p>
            <a:pPr lvl="1" fontAlgn="base"/>
            <a:r>
              <a:rPr lang="en-US" dirty="0" err="1">
                <a:solidFill>
                  <a:schemeClr val="tx1">
                    <a:lumMod val="75000"/>
                    <a:lumOff val="25000"/>
                  </a:schemeClr>
                </a:solidFill>
              </a:rPr>
              <a:t>Mycophenolate</a:t>
            </a:r>
            <a:r>
              <a:rPr lang="en-US" dirty="0">
                <a:solidFill>
                  <a:schemeClr val="tx1">
                    <a:lumMod val="75000"/>
                    <a:lumOff val="25000"/>
                  </a:schemeClr>
                </a:solidFill>
              </a:rPr>
              <a:t> </a:t>
            </a:r>
            <a:r>
              <a:rPr lang="en-US" dirty="0" err="1">
                <a:solidFill>
                  <a:schemeClr val="tx1">
                    <a:lumMod val="75000"/>
                    <a:lumOff val="25000"/>
                  </a:schemeClr>
                </a:solidFill>
              </a:rPr>
              <a:t>mofetil</a:t>
            </a:r>
            <a:endParaRPr lang="en-US" dirty="0">
              <a:solidFill>
                <a:schemeClr val="tx1">
                  <a:lumMod val="75000"/>
                  <a:lumOff val="25000"/>
                </a:schemeClr>
              </a:solidFill>
            </a:endParaRPr>
          </a:p>
          <a:p>
            <a:pPr lvl="1" fontAlgn="base"/>
            <a:r>
              <a:rPr lang="en-US" dirty="0">
                <a:solidFill>
                  <a:schemeClr val="tx1">
                    <a:lumMod val="75000"/>
                    <a:lumOff val="25000"/>
                  </a:schemeClr>
                </a:solidFill>
              </a:rPr>
              <a:t>Potassium chloride</a:t>
            </a:r>
          </a:p>
        </p:txBody>
      </p:sp>
    </p:spTree>
    <p:extLst>
      <p:ext uri="{BB962C8B-B14F-4D97-AF65-F5344CB8AC3E}">
        <p14:creationId xmlns:p14="http://schemas.microsoft.com/office/powerpoint/2010/main" val="3670660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Etiology</a:t>
            </a:r>
            <a:endParaRPr lang="ru-RU" b="1" dirty="0">
              <a:solidFill>
                <a:schemeClr val="tx2">
                  <a:lumMod val="60000"/>
                  <a:lumOff val="40000"/>
                </a:schemeClr>
              </a:solidFill>
            </a:endParaRPr>
          </a:p>
        </p:txBody>
      </p:sp>
      <p:sp>
        <p:nvSpPr>
          <p:cNvPr id="3" name="Объект 2"/>
          <p:cNvSpPr>
            <a:spLocks noGrp="1"/>
          </p:cNvSpPr>
          <p:nvPr>
            <p:ph idx="1"/>
          </p:nvPr>
        </p:nvSpPr>
        <p:spPr>
          <a:xfrm>
            <a:off x="179511" y="987574"/>
            <a:ext cx="4399745" cy="4032448"/>
          </a:xfrm>
        </p:spPr>
        <p:txBody>
          <a:bodyPr>
            <a:normAutofit fontScale="70000" lnSpcReduction="20000"/>
          </a:bodyPr>
          <a:lstStyle/>
          <a:p>
            <a:pPr fontAlgn="base"/>
            <a:r>
              <a:rPr lang="en-US" b="1" dirty="0">
                <a:solidFill>
                  <a:schemeClr val="tx1">
                    <a:lumMod val="75000"/>
                    <a:lumOff val="25000"/>
                  </a:schemeClr>
                </a:solidFill>
              </a:rPr>
              <a:t>Hormonal:</a:t>
            </a:r>
          </a:p>
          <a:p>
            <a:pPr lvl="1" fontAlgn="base"/>
            <a:r>
              <a:rPr lang="en-US" dirty="0" err="1">
                <a:solidFill>
                  <a:schemeClr val="tx1">
                    <a:lumMod val="75000"/>
                    <a:lumOff val="25000"/>
                  </a:schemeClr>
                </a:solidFill>
              </a:rPr>
              <a:t>Gastrinoma</a:t>
            </a:r>
            <a:r>
              <a:rPr lang="en-US" dirty="0">
                <a:solidFill>
                  <a:schemeClr val="tx1">
                    <a:lumMod val="75000"/>
                    <a:lumOff val="25000"/>
                  </a:schemeClr>
                </a:solidFill>
              </a:rPr>
              <a:t> (</a:t>
            </a:r>
            <a:r>
              <a:rPr lang="en-US" dirty="0" err="1">
                <a:solidFill>
                  <a:schemeClr val="tx1">
                    <a:lumMod val="75000"/>
                    <a:lumOff val="25000"/>
                  </a:schemeClr>
                </a:solidFill>
              </a:rPr>
              <a:t>Zollinger</a:t>
            </a:r>
            <a:r>
              <a:rPr lang="en-US" dirty="0">
                <a:solidFill>
                  <a:schemeClr val="tx1">
                    <a:lumMod val="75000"/>
                    <a:lumOff val="25000"/>
                  </a:schemeClr>
                </a:solidFill>
              </a:rPr>
              <a:t>-Ellison syndrome)</a:t>
            </a:r>
          </a:p>
          <a:p>
            <a:pPr lvl="1" fontAlgn="base"/>
            <a:r>
              <a:rPr lang="en-US" dirty="0" err="1">
                <a:solidFill>
                  <a:schemeClr val="tx1">
                    <a:lumMod val="75000"/>
                    <a:lumOff val="25000"/>
                  </a:schemeClr>
                </a:solidFill>
              </a:rPr>
              <a:t>Antral</a:t>
            </a:r>
            <a:r>
              <a:rPr lang="en-US" dirty="0">
                <a:solidFill>
                  <a:schemeClr val="tx1">
                    <a:lumMod val="75000"/>
                    <a:lumOff val="25000"/>
                  </a:schemeClr>
                </a:solidFill>
              </a:rPr>
              <a:t> G-cell hyperplasia/</a:t>
            </a:r>
            <a:r>
              <a:rPr lang="en-US" dirty="0" err="1">
                <a:solidFill>
                  <a:schemeClr val="tx1">
                    <a:lumMod val="75000"/>
                    <a:lumOff val="25000"/>
                  </a:schemeClr>
                </a:solidFill>
              </a:rPr>
              <a:t>hyperfunction</a:t>
            </a:r>
            <a:r>
              <a:rPr lang="en-US" dirty="0">
                <a:solidFill>
                  <a:schemeClr val="tx1">
                    <a:lumMod val="75000"/>
                    <a:lumOff val="25000"/>
                  </a:schemeClr>
                </a:solidFill>
              </a:rPr>
              <a:t> (gastritis)</a:t>
            </a:r>
          </a:p>
          <a:p>
            <a:pPr fontAlgn="base"/>
            <a:endParaRPr lang="en-US" dirty="0">
              <a:solidFill>
                <a:schemeClr val="tx1">
                  <a:lumMod val="75000"/>
                  <a:lumOff val="25000"/>
                </a:schemeClr>
              </a:solidFill>
            </a:endParaRPr>
          </a:p>
          <a:p>
            <a:pPr fontAlgn="base"/>
            <a:r>
              <a:rPr lang="en-US" b="1" dirty="0">
                <a:solidFill>
                  <a:schemeClr val="tx1">
                    <a:lumMod val="75000"/>
                    <a:lumOff val="25000"/>
                  </a:schemeClr>
                </a:solidFill>
              </a:rPr>
              <a:t>Post-surgical:</a:t>
            </a:r>
          </a:p>
          <a:p>
            <a:pPr lvl="1" fontAlgn="base"/>
            <a:r>
              <a:rPr lang="en-US" dirty="0" err="1">
                <a:solidFill>
                  <a:schemeClr val="tx1">
                    <a:lumMod val="75000"/>
                    <a:lumOff val="25000"/>
                  </a:schemeClr>
                </a:solidFill>
              </a:rPr>
              <a:t>Antral</a:t>
            </a:r>
            <a:r>
              <a:rPr lang="en-US" dirty="0">
                <a:solidFill>
                  <a:schemeClr val="tx1">
                    <a:lumMod val="75000"/>
                    <a:lumOff val="25000"/>
                  </a:schemeClr>
                </a:solidFill>
              </a:rPr>
              <a:t> exclusion</a:t>
            </a:r>
          </a:p>
          <a:p>
            <a:pPr lvl="1" fontAlgn="base"/>
            <a:r>
              <a:rPr lang="en-US" dirty="0">
                <a:solidFill>
                  <a:schemeClr val="tx1">
                    <a:lumMod val="75000"/>
                    <a:lumOff val="25000"/>
                  </a:schemeClr>
                </a:solidFill>
              </a:rPr>
              <a:t>Gastric bypass</a:t>
            </a:r>
          </a:p>
          <a:p>
            <a:pPr fontAlgn="base"/>
            <a:endParaRPr lang="en-US" dirty="0">
              <a:solidFill>
                <a:schemeClr val="tx1">
                  <a:lumMod val="75000"/>
                  <a:lumOff val="25000"/>
                </a:schemeClr>
              </a:solidFill>
            </a:endParaRPr>
          </a:p>
          <a:p>
            <a:pPr fontAlgn="base"/>
            <a:r>
              <a:rPr lang="en-US" b="1" dirty="0">
                <a:solidFill>
                  <a:schemeClr val="tx1">
                    <a:lumMod val="75000"/>
                    <a:lumOff val="25000"/>
                  </a:schemeClr>
                </a:solidFill>
              </a:rPr>
              <a:t>Ischemic: cocaine use</a:t>
            </a:r>
          </a:p>
        </p:txBody>
      </p:sp>
      <p:sp>
        <p:nvSpPr>
          <p:cNvPr id="4" name="Прямоугольник 3"/>
          <p:cNvSpPr/>
          <p:nvPr/>
        </p:nvSpPr>
        <p:spPr>
          <a:xfrm>
            <a:off x="4579257" y="987574"/>
            <a:ext cx="4572000" cy="4247317"/>
          </a:xfrm>
          <a:prstGeom prst="rect">
            <a:avLst/>
          </a:prstGeom>
        </p:spPr>
        <p:txBody>
          <a:bodyPr>
            <a:spAutoFit/>
          </a:bodyPr>
          <a:lstStyle/>
          <a:p>
            <a:pPr marL="285750" indent="-285750" fontAlgn="base">
              <a:buFont typeface="Arial" panose="020B0604020202020204" pitchFamily="34" charset="0"/>
              <a:buChar char="•"/>
            </a:pPr>
            <a:r>
              <a:rPr lang="en-US" b="1" dirty="0">
                <a:solidFill>
                  <a:schemeClr val="tx1">
                    <a:lumMod val="75000"/>
                    <a:lumOff val="25000"/>
                  </a:schemeClr>
                </a:solidFill>
              </a:rPr>
              <a:t>Decompensated chronic diseases:</a:t>
            </a:r>
          </a:p>
          <a:p>
            <a:pPr lvl="1" fontAlgn="base"/>
            <a:r>
              <a:rPr lang="en-US" dirty="0">
                <a:solidFill>
                  <a:schemeClr val="tx1">
                    <a:lumMod val="75000"/>
                    <a:lumOff val="25000"/>
                  </a:schemeClr>
                </a:solidFill>
              </a:rPr>
              <a:t>Cirrhosis</a:t>
            </a:r>
          </a:p>
          <a:p>
            <a:pPr lvl="1" fontAlgn="base"/>
            <a:r>
              <a:rPr lang="en-US" dirty="0">
                <a:solidFill>
                  <a:schemeClr val="tx1">
                    <a:lumMod val="75000"/>
                    <a:lumOff val="25000"/>
                  </a:schemeClr>
                </a:solidFill>
              </a:rPr>
              <a:t>Renal failure</a:t>
            </a:r>
          </a:p>
          <a:p>
            <a:pPr lvl="1" fontAlgn="base"/>
            <a:r>
              <a:rPr lang="en-US" dirty="0">
                <a:solidFill>
                  <a:schemeClr val="tx1">
                    <a:lumMod val="75000"/>
                    <a:lumOff val="25000"/>
                  </a:schemeClr>
                </a:solidFill>
              </a:rPr>
              <a:t>Chronic obstructive pulmonary disease (COPD)</a:t>
            </a:r>
          </a:p>
          <a:p>
            <a:pPr lvl="1" fontAlgn="base"/>
            <a:r>
              <a:rPr lang="en-US" dirty="0">
                <a:solidFill>
                  <a:schemeClr val="tx1">
                    <a:lumMod val="75000"/>
                    <a:lumOff val="25000"/>
                  </a:schemeClr>
                </a:solidFill>
              </a:rPr>
              <a:t>Prolonged intensive care unit (ICU) stay for any reason</a:t>
            </a:r>
          </a:p>
          <a:p>
            <a:pPr fontAlgn="base"/>
            <a:endParaRPr lang="en-US" dirty="0">
              <a:solidFill>
                <a:schemeClr val="tx1">
                  <a:lumMod val="75000"/>
                  <a:lumOff val="25000"/>
                </a:schemeClr>
              </a:solidFill>
            </a:endParaRPr>
          </a:p>
          <a:p>
            <a:pPr marL="285750" indent="-285750" fontAlgn="base">
              <a:buFont typeface="Arial" panose="020B0604020202020204" pitchFamily="34" charset="0"/>
              <a:buChar char="•"/>
            </a:pPr>
            <a:r>
              <a:rPr lang="en-US" b="1" dirty="0">
                <a:solidFill>
                  <a:schemeClr val="tx1">
                    <a:lumMod val="75000"/>
                    <a:lumOff val="25000"/>
                  </a:schemeClr>
                </a:solidFill>
              </a:rPr>
              <a:t>Idiopathic</a:t>
            </a:r>
          </a:p>
          <a:p>
            <a:pPr fontAlgn="base"/>
            <a:endParaRPr lang="en-US" dirty="0">
              <a:solidFill>
                <a:schemeClr val="tx1">
                  <a:lumMod val="75000"/>
                  <a:lumOff val="25000"/>
                </a:schemeClr>
              </a:solidFill>
            </a:endParaRPr>
          </a:p>
          <a:p>
            <a:pPr marL="285750" indent="-285750" fontAlgn="base">
              <a:buFont typeface="Arial" panose="020B0604020202020204" pitchFamily="34" charset="0"/>
              <a:buChar char="•"/>
            </a:pPr>
            <a:r>
              <a:rPr lang="en-US" b="1" dirty="0">
                <a:solidFill>
                  <a:schemeClr val="tx1">
                    <a:lumMod val="75000"/>
                    <a:lumOff val="25000"/>
                  </a:schemeClr>
                </a:solidFill>
              </a:rPr>
              <a:t>Other rare causes:</a:t>
            </a:r>
          </a:p>
          <a:p>
            <a:pPr lvl="1" fontAlgn="base"/>
            <a:r>
              <a:rPr lang="en-US" dirty="0">
                <a:solidFill>
                  <a:schemeClr val="tx1">
                    <a:lumMod val="75000"/>
                    <a:lumOff val="25000"/>
                  </a:schemeClr>
                </a:solidFill>
              </a:rPr>
              <a:t>Annular pancreas</a:t>
            </a:r>
          </a:p>
          <a:p>
            <a:pPr lvl="1" fontAlgn="base"/>
            <a:r>
              <a:rPr lang="en-US" dirty="0" err="1">
                <a:solidFill>
                  <a:schemeClr val="tx1">
                    <a:lumMod val="75000"/>
                    <a:lumOff val="25000"/>
                  </a:schemeClr>
                </a:solidFill>
              </a:rPr>
              <a:t>Sarcoidosis</a:t>
            </a:r>
            <a:endParaRPr lang="en-US" dirty="0">
              <a:solidFill>
                <a:schemeClr val="tx1">
                  <a:lumMod val="75000"/>
                  <a:lumOff val="25000"/>
                </a:schemeClr>
              </a:solidFill>
            </a:endParaRPr>
          </a:p>
          <a:p>
            <a:pPr lvl="1" fontAlgn="base"/>
            <a:r>
              <a:rPr lang="en-US" dirty="0" err="1">
                <a:solidFill>
                  <a:schemeClr val="tx1">
                    <a:lumMod val="75000"/>
                    <a:lumOff val="25000"/>
                  </a:schemeClr>
                </a:solidFill>
              </a:rPr>
              <a:t>Crohn’s</a:t>
            </a:r>
            <a:r>
              <a:rPr lang="en-US" dirty="0">
                <a:solidFill>
                  <a:schemeClr val="tx1">
                    <a:lumMod val="75000"/>
                    <a:lumOff val="25000"/>
                  </a:schemeClr>
                </a:solidFill>
              </a:rPr>
              <a:t> disease</a:t>
            </a:r>
          </a:p>
          <a:p>
            <a:pPr lvl="1" fontAlgn="base"/>
            <a:r>
              <a:rPr lang="en-US" dirty="0">
                <a:solidFill>
                  <a:schemeClr val="tx1">
                    <a:lumMod val="75000"/>
                    <a:lumOff val="25000"/>
                  </a:schemeClr>
                </a:solidFill>
              </a:rPr>
              <a:t>Radiation</a:t>
            </a:r>
          </a:p>
        </p:txBody>
      </p:sp>
    </p:spTree>
    <p:extLst>
      <p:ext uri="{BB962C8B-B14F-4D97-AF65-F5344CB8AC3E}">
        <p14:creationId xmlns:p14="http://schemas.microsoft.com/office/powerpoint/2010/main" val="1922239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Risk factors</a:t>
            </a:r>
            <a:endParaRPr lang="ru-RU" b="1" dirty="0">
              <a:solidFill>
                <a:schemeClr val="tx2">
                  <a:lumMod val="60000"/>
                  <a:lumOff val="40000"/>
                </a:schemeClr>
              </a:solidFill>
            </a:endParaRPr>
          </a:p>
        </p:txBody>
      </p:sp>
      <p:sp>
        <p:nvSpPr>
          <p:cNvPr id="3" name="Объект 2"/>
          <p:cNvSpPr>
            <a:spLocks noGrp="1"/>
          </p:cNvSpPr>
          <p:nvPr>
            <p:ph idx="1"/>
          </p:nvPr>
        </p:nvSpPr>
        <p:spPr>
          <a:xfrm>
            <a:off x="251520" y="1491630"/>
            <a:ext cx="8640960" cy="2952328"/>
          </a:xfrm>
        </p:spPr>
        <p:txBody>
          <a:bodyPr>
            <a:normAutofit fontScale="70000" lnSpcReduction="20000"/>
          </a:bodyPr>
          <a:lstStyle/>
          <a:p>
            <a:pPr marL="0" indent="0" algn="just">
              <a:buNone/>
            </a:pPr>
            <a:r>
              <a:rPr lang="en-US" dirty="0">
                <a:solidFill>
                  <a:schemeClr val="tx1">
                    <a:lumMod val="75000"/>
                    <a:lumOff val="25000"/>
                  </a:schemeClr>
                </a:solidFill>
              </a:rPr>
              <a:t>In many cases, the listed etiologies are not enough to produce PUD. </a:t>
            </a:r>
          </a:p>
          <a:p>
            <a:pPr marL="0" indent="0" algn="just">
              <a:buNone/>
            </a:pPr>
            <a:r>
              <a:rPr lang="en-US" dirty="0">
                <a:solidFill>
                  <a:schemeClr val="tx1">
                    <a:lumMod val="75000"/>
                    <a:lumOff val="25000"/>
                  </a:schemeClr>
                </a:solidFill>
              </a:rPr>
              <a:t>Contributing risk factors to PUD development:</a:t>
            </a:r>
          </a:p>
          <a:p>
            <a:pPr marL="0" indent="0" algn="just">
              <a:buNone/>
            </a:pPr>
            <a:endParaRPr lang="en-US" dirty="0">
              <a:solidFill>
                <a:schemeClr val="tx1">
                  <a:lumMod val="75000"/>
                  <a:lumOff val="25000"/>
                </a:schemeClr>
              </a:solidFill>
            </a:endParaRPr>
          </a:p>
          <a:p>
            <a:pPr algn="just" fontAlgn="base"/>
            <a:r>
              <a:rPr lang="en-US" sz="2600" dirty="0">
                <a:solidFill>
                  <a:schemeClr val="tx1">
                    <a:lumMod val="75000"/>
                    <a:lumOff val="25000"/>
                  </a:schemeClr>
                </a:solidFill>
              </a:rPr>
              <a:t>Smoking</a:t>
            </a:r>
          </a:p>
          <a:p>
            <a:pPr algn="just" fontAlgn="base"/>
            <a:r>
              <a:rPr lang="en-US" sz="2600" dirty="0">
                <a:solidFill>
                  <a:schemeClr val="tx1">
                    <a:lumMod val="75000"/>
                    <a:lumOff val="25000"/>
                  </a:schemeClr>
                </a:solidFill>
              </a:rPr>
              <a:t>Alcohol</a:t>
            </a:r>
          </a:p>
          <a:p>
            <a:pPr algn="just" fontAlgn="base"/>
            <a:r>
              <a:rPr lang="en-US" sz="2600" dirty="0">
                <a:solidFill>
                  <a:schemeClr val="tx1">
                    <a:lumMod val="75000"/>
                    <a:lumOff val="25000"/>
                  </a:schemeClr>
                </a:solidFill>
              </a:rPr>
              <a:t>Stress (severe illness–related, </a:t>
            </a:r>
            <a:r>
              <a:rPr lang="en-US" sz="2600" dirty="0" err="1">
                <a:solidFill>
                  <a:schemeClr val="tx1">
                    <a:lumMod val="75000"/>
                    <a:lumOff val="25000"/>
                  </a:schemeClr>
                </a:solidFill>
              </a:rPr>
              <a:t>psychologic</a:t>
            </a:r>
            <a:r>
              <a:rPr lang="en-US" sz="2600" dirty="0">
                <a:solidFill>
                  <a:schemeClr val="tx1">
                    <a:lumMod val="75000"/>
                    <a:lumOff val="25000"/>
                  </a:schemeClr>
                </a:solidFill>
              </a:rPr>
              <a:t>)</a:t>
            </a:r>
          </a:p>
          <a:p>
            <a:pPr algn="just" fontAlgn="base"/>
            <a:r>
              <a:rPr lang="en-US" sz="2600" dirty="0">
                <a:solidFill>
                  <a:schemeClr val="tx1">
                    <a:lumMod val="75000"/>
                    <a:lumOff val="25000"/>
                  </a:schemeClr>
                </a:solidFill>
              </a:rPr>
              <a:t>Diet</a:t>
            </a:r>
          </a:p>
          <a:p>
            <a:pPr algn="just" fontAlgn="base"/>
            <a:r>
              <a:rPr lang="en-US" sz="2600" dirty="0">
                <a:solidFill>
                  <a:schemeClr val="tx1">
                    <a:lumMod val="75000"/>
                    <a:lumOff val="25000"/>
                  </a:schemeClr>
                </a:solidFill>
              </a:rPr>
              <a:t>Genetic predisposition</a:t>
            </a:r>
          </a:p>
          <a:p>
            <a:pPr algn="just" fontAlgn="base"/>
            <a:r>
              <a:rPr lang="en-US" sz="2600" dirty="0">
                <a:solidFill>
                  <a:schemeClr val="tx1">
                    <a:lumMod val="75000"/>
                    <a:lumOff val="25000"/>
                  </a:schemeClr>
                </a:solidFill>
              </a:rPr>
              <a:t>Blood types A and O</a:t>
            </a:r>
          </a:p>
        </p:txBody>
      </p:sp>
    </p:spTree>
    <p:extLst>
      <p:ext uri="{BB962C8B-B14F-4D97-AF65-F5344CB8AC3E}">
        <p14:creationId xmlns:p14="http://schemas.microsoft.com/office/powerpoint/2010/main" val="1032175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Pathophysiology</a:t>
            </a:r>
            <a:endParaRPr lang="ru-RU" dirty="0">
              <a:solidFill>
                <a:schemeClr val="tx2">
                  <a:lumMod val="60000"/>
                  <a:lumOff val="40000"/>
                </a:schemeClr>
              </a:solidFill>
            </a:endParaRPr>
          </a:p>
        </p:txBody>
      </p:sp>
      <p:sp>
        <p:nvSpPr>
          <p:cNvPr id="3" name="Объект 2"/>
          <p:cNvSpPr>
            <a:spLocks noGrp="1"/>
          </p:cNvSpPr>
          <p:nvPr>
            <p:ph idx="1"/>
          </p:nvPr>
        </p:nvSpPr>
        <p:spPr/>
        <p:txBody>
          <a:bodyPr>
            <a:normAutofit fontScale="85000" lnSpcReduction="20000"/>
          </a:bodyPr>
          <a:lstStyle/>
          <a:p>
            <a:pPr marL="0" indent="0" algn="just">
              <a:buNone/>
            </a:pPr>
            <a:r>
              <a:rPr lang="en-US" sz="4200" dirty="0">
                <a:solidFill>
                  <a:schemeClr val="tx1">
                    <a:lumMod val="75000"/>
                    <a:lumOff val="25000"/>
                  </a:schemeClr>
                </a:solidFill>
              </a:rPr>
              <a:t>Anatomic location of ulcers</a:t>
            </a:r>
          </a:p>
          <a:p>
            <a:pPr algn="just"/>
            <a:endParaRPr lang="en-US" dirty="0">
              <a:solidFill>
                <a:schemeClr val="tx1">
                  <a:lumMod val="75000"/>
                  <a:lumOff val="25000"/>
                </a:schemeClr>
              </a:solidFill>
            </a:endParaRPr>
          </a:p>
          <a:p>
            <a:pPr algn="just" fontAlgn="base"/>
            <a:r>
              <a:rPr lang="en-US" b="1" dirty="0">
                <a:solidFill>
                  <a:schemeClr val="tx1">
                    <a:lumMod val="75000"/>
                    <a:lumOff val="25000"/>
                  </a:schemeClr>
                </a:solidFill>
              </a:rPr>
              <a:t>Duodenal ulcer:</a:t>
            </a:r>
            <a:r>
              <a:rPr lang="en-US" dirty="0">
                <a:solidFill>
                  <a:schemeClr val="tx1">
                    <a:lumMod val="75000"/>
                    <a:lumOff val="25000"/>
                  </a:schemeClr>
                </a:solidFill>
              </a:rPr>
              <a:t> an ulcer located in the duodenum, typically in the duodenal bulb (1st part)</a:t>
            </a:r>
          </a:p>
          <a:p>
            <a:pPr algn="just" fontAlgn="base"/>
            <a:endParaRPr lang="en-US" dirty="0">
              <a:solidFill>
                <a:schemeClr val="tx1">
                  <a:lumMod val="75000"/>
                  <a:lumOff val="25000"/>
                </a:schemeClr>
              </a:solidFill>
            </a:endParaRPr>
          </a:p>
          <a:p>
            <a:pPr algn="just" fontAlgn="base"/>
            <a:r>
              <a:rPr lang="en-US" b="1" dirty="0">
                <a:solidFill>
                  <a:schemeClr val="tx1">
                    <a:lumMod val="75000"/>
                    <a:lumOff val="25000"/>
                  </a:schemeClr>
                </a:solidFill>
              </a:rPr>
              <a:t>Gastric ulcer:</a:t>
            </a:r>
            <a:r>
              <a:rPr lang="en-US" dirty="0">
                <a:solidFill>
                  <a:schemeClr val="tx1">
                    <a:lumMod val="75000"/>
                    <a:lumOff val="25000"/>
                  </a:schemeClr>
                </a:solidFill>
              </a:rPr>
              <a:t> an ulcer in the stomach lining, commonly in the lesser curvature of the stomach near the junction of the fundus and </a:t>
            </a:r>
            <a:r>
              <a:rPr lang="en-US" dirty="0" err="1">
                <a:solidFill>
                  <a:schemeClr val="tx1">
                    <a:lumMod val="75000"/>
                    <a:lumOff val="25000"/>
                  </a:schemeClr>
                </a:solidFill>
              </a:rPr>
              <a:t>antral</a:t>
            </a:r>
            <a:r>
              <a:rPr lang="en-US" dirty="0">
                <a:solidFill>
                  <a:schemeClr val="tx1">
                    <a:lumMod val="75000"/>
                    <a:lumOff val="25000"/>
                  </a:schemeClr>
                </a:solidFill>
              </a:rPr>
              <a:t> mucosa (or type I)</a:t>
            </a:r>
          </a:p>
        </p:txBody>
      </p:sp>
    </p:spTree>
    <p:extLst>
      <p:ext uri="{BB962C8B-B14F-4D97-AF65-F5344CB8AC3E}">
        <p14:creationId xmlns:p14="http://schemas.microsoft.com/office/powerpoint/2010/main" val="3744810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Изображение">
            <a:extLst>
              <a:ext uri="{FF2B5EF4-FFF2-40B4-BE49-F238E27FC236}">
                <a16:creationId xmlns:a16="http://schemas.microsoft.com/office/drawing/2014/main" id="{221CACEE-02E1-4F68-AAE6-11ECC02DCA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4005"/>
          <a:stretch/>
        </p:blipFill>
        <p:spPr bwMode="auto">
          <a:xfrm>
            <a:off x="5508104" y="-20154"/>
            <a:ext cx="3761454" cy="514253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Объект 4"/>
          <p:cNvGraphicFramePr>
            <a:graphicFrameLocks noGrp="1"/>
          </p:cNvGraphicFramePr>
          <p:nvPr>
            <p:ph idx="1"/>
            <p:extLst>
              <p:ext uri="{D42A27DB-BD31-4B8C-83A1-F6EECF244321}">
                <p14:modId xmlns:p14="http://schemas.microsoft.com/office/powerpoint/2010/main" val="3679487964"/>
              </p:ext>
            </p:extLst>
          </p:nvPr>
        </p:nvGraphicFramePr>
        <p:xfrm>
          <a:off x="0" y="0"/>
          <a:ext cx="5652120" cy="5122384"/>
        </p:xfrm>
        <a:graphic>
          <a:graphicData uri="http://schemas.openxmlformats.org/drawingml/2006/table">
            <a:tbl>
              <a:tblPr/>
              <a:tblGrid>
                <a:gridCol w="1259632">
                  <a:extLst>
                    <a:ext uri="{9D8B030D-6E8A-4147-A177-3AD203B41FA5}">
                      <a16:colId xmlns:a16="http://schemas.microsoft.com/office/drawing/2014/main" val="20000"/>
                    </a:ext>
                  </a:extLst>
                </a:gridCol>
                <a:gridCol w="3024336">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tblGrid>
              <a:tr h="627544">
                <a:tc gridSpan="3">
                  <a:txBody>
                    <a:bodyPr/>
                    <a:lstStyle/>
                    <a:p>
                      <a:pPr algn="ctr"/>
                      <a:r>
                        <a:rPr lang="en-US" sz="1800" b="1" dirty="0">
                          <a:solidFill>
                            <a:schemeClr val="tx2">
                              <a:lumMod val="60000"/>
                              <a:lumOff val="40000"/>
                            </a:schemeClr>
                          </a:solidFill>
                        </a:rPr>
                        <a:t>Table: Classification of gastric ulcers by location (modified Johnson classification)</a:t>
                      </a:r>
                    </a:p>
                  </a:txBody>
                  <a:tcPr marL="47973" marR="47973" marT="23986" marB="239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446229">
                <a:tc>
                  <a:txBody>
                    <a:bodyPr/>
                    <a:lstStyle/>
                    <a:p>
                      <a:pPr algn="ctr" fontAlgn="t"/>
                      <a:r>
                        <a:rPr lang="en-US" sz="1800" b="1" dirty="0">
                          <a:solidFill>
                            <a:schemeClr val="tx2">
                              <a:lumMod val="60000"/>
                              <a:lumOff val="40000"/>
                            </a:schemeClr>
                          </a:solidFill>
                          <a:effectLst/>
                        </a:rPr>
                        <a:t>Type</a:t>
                      </a:r>
                    </a:p>
                  </a:txBody>
                  <a:tcPr marL="74957" marR="74957" marT="74957" marB="749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1" dirty="0">
                          <a:solidFill>
                            <a:schemeClr val="tx2">
                              <a:lumMod val="60000"/>
                              <a:lumOff val="40000"/>
                            </a:schemeClr>
                          </a:solidFill>
                          <a:effectLst/>
                        </a:rPr>
                        <a:t>Location</a:t>
                      </a:r>
                    </a:p>
                  </a:txBody>
                  <a:tcPr marL="74957" marR="74957" marT="74957" marB="749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1" dirty="0">
                          <a:solidFill>
                            <a:schemeClr val="tx2">
                              <a:lumMod val="60000"/>
                              <a:lumOff val="40000"/>
                            </a:schemeClr>
                          </a:solidFill>
                          <a:effectLst/>
                        </a:rPr>
                        <a:t>Acid level</a:t>
                      </a:r>
                    </a:p>
                  </a:txBody>
                  <a:tcPr marL="74957" marR="74957" marT="74957" marB="749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98891">
                <a:tc>
                  <a:txBody>
                    <a:bodyPr/>
                    <a:lstStyle/>
                    <a:p>
                      <a:pPr algn="ctr" fontAlgn="t"/>
                      <a:r>
                        <a:rPr lang="en-US" sz="2000" dirty="0">
                          <a:solidFill>
                            <a:schemeClr val="tx1">
                              <a:lumMod val="75000"/>
                              <a:lumOff val="25000"/>
                            </a:schemeClr>
                          </a:solidFill>
                          <a:effectLst/>
                        </a:rPr>
                        <a:t>I</a:t>
                      </a:r>
                    </a:p>
                  </a:txBody>
                  <a:tcPr marL="74957" marR="74957" marT="74957" marB="74957">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ctr" fontAlgn="t"/>
                      <a:r>
                        <a:rPr lang="en-US" sz="1800" dirty="0">
                          <a:solidFill>
                            <a:schemeClr val="tx1">
                              <a:lumMod val="75000"/>
                              <a:lumOff val="25000"/>
                            </a:schemeClr>
                          </a:solidFill>
                          <a:effectLst/>
                        </a:rPr>
                        <a:t>Lesser curve of the stomach at the </a:t>
                      </a:r>
                      <a:r>
                        <a:rPr lang="en-US" sz="1800" dirty="0" err="1">
                          <a:solidFill>
                            <a:schemeClr val="tx1">
                              <a:lumMod val="75000"/>
                              <a:lumOff val="25000"/>
                            </a:schemeClr>
                          </a:solidFill>
                          <a:effectLst/>
                        </a:rPr>
                        <a:t>incisura</a:t>
                      </a:r>
                      <a:r>
                        <a:rPr lang="en-US" sz="1800" dirty="0">
                          <a:solidFill>
                            <a:schemeClr val="tx1">
                              <a:lumMod val="75000"/>
                              <a:lumOff val="25000"/>
                            </a:schemeClr>
                          </a:solidFill>
                          <a:effectLst/>
                        </a:rPr>
                        <a:t> </a:t>
                      </a:r>
                      <a:r>
                        <a:rPr lang="en-US" sz="1800" dirty="0" err="1">
                          <a:solidFill>
                            <a:schemeClr val="tx1">
                              <a:lumMod val="75000"/>
                              <a:lumOff val="25000"/>
                            </a:schemeClr>
                          </a:solidFill>
                          <a:effectLst/>
                        </a:rPr>
                        <a:t>angularis</a:t>
                      </a:r>
                      <a:endParaRPr lang="en-US" sz="1800" dirty="0">
                        <a:solidFill>
                          <a:schemeClr val="tx1">
                            <a:lumMod val="75000"/>
                            <a:lumOff val="25000"/>
                          </a:schemeClr>
                        </a:solidFill>
                        <a:effectLst/>
                      </a:endParaRPr>
                    </a:p>
                  </a:txBody>
                  <a:tcPr marL="74957" marR="74957" marT="74957" marB="74957">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ctr" fontAlgn="t"/>
                      <a:r>
                        <a:rPr lang="en-US" sz="2000" dirty="0">
                          <a:solidFill>
                            <a:schemeClr val="tx1">
                              <a:lumMod val="75000"/>
                              <a:lumOff val="25000"/>
                            </a:schemeClr>
                          </a:solidFill>
                          <a:effectLst/>
                        </a:rPr>
                        <a:t>Low to normal</a:t>
                      </a:r>
                    </a:p>
                  </a:txBody>
                  <a:tcPr marL="74957" marR="74957" marT="74957" marB="74957">
                    <a:lnL>
                      <a:noFill/>
                    </a:lnL>
                    <a:lnR>
                      <a:noFill/>
                    </a:lnR>
                    <a:lnT w="12700" cap="flat" cmpd="sng" algn="ctr">
                      <a:solidFill>
                        <a:schemeClr val="tx1"/>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2"/>
                  </a:ext>
                </a:extLst>
              </a:tr>
              <a:tr h="734771">
                <a:tc>
                  <a:txBody>
                    <a:bodyPr/>
                    <a:lstStyle/>
                    <a:p>
                      <a:pPr algn="ctr" fontAlgn="t"/>
                      <a:r>
                        <a:rPr lang="en-US" sz="2000" dirty="0">
                          <a:solidFill>
                            <a:schemeClr val="tx1">
                              <a:lumMod val="75000"/>
                              <a:lumOff val="25000"/>
                            </a:schemeClr>
                          </a:solidFill>
                          <a:effectLst/>
                        </a:rPr>
                        <a:t>II</a:t>
                      </a:r>
                    </a:p>
                  </a:txBody>
                  <a:tcPr marL="74957" marR="74957" marT="74957" marB="74957">
                    <a:lnL>
                      <a:noFill/>
                    </a:lnL>
                    <a:lnR>
                      <a:noFill/>
                    </a:lnR>
                    <a:lnT>
                      <a:noFill/>
                    </a:lnT>
                    <a:lnB>
                      <a:noFill/>
                    </a:lnB>
                    <a:solidFill>
                      <a:srgbClr val="FFFFFF"/>
                    </a:solidFill>
                  </a:tcPr>
                </a:tc>
                <a:tc>
                  <a:txBody>
                    <a:bodyPr/>
                    <a:lstStyle/>
                    <a:p>
                      <a:pPr algn="ctr" fontAlgn="t"/>
                      <a:r>
                        <a:rPr lang="en-US" sz="1800" dirty="0">
                          <a:solidFill>
                            <a:schemeClr val="tx1">
                              <a:lumMod val="75000"/>
                              <a:lumOff val="25000"/>
                            </a:schemeClr>
                          </a:solidFill>
                          <a:effectLst/>
                        </a:rPr>
                        <a:t>Gastric body; coexists with duodenal ulcer</a:t>
                      </a:r>
                    </a:p>
                  </a:txBody>
                  <a:tcPr marL="74957" marR="74957" marT="74957" marB="74957">
                    <a:lnL>
                      <a:noFill/>
                    </a:lnL>
                    <a:lnR>
                      <a:noFill/>
                    </a:lnR>
                    <a:lnT>
                      <a:noFill/>
                    </a:lnT>
                    <a:lnB>
                      <a:noFill/>
                    </a:lnB>
                    <a:solidFill>
                      <a:srgbClr val="FFFFFF"/>
                    </a:solidFill>
                  </a:tcPr>
                </a:tc>
                <a:tc>
                  <a:txBody>
                    <a:bodyPr/>
                    <a:lstStyle/>
                    <a:p>
                      <a:pPr algn="ctr" fontAlgn="t"/>
                      <a:r>
                        <a:rPr lang="en-US" sz="2000" dirty="0">
                          <a:solidFill>
                            <a:schemeClr val="tx1">
                              <a:lumMod val="75000"/>
                              <a:lumOff val="25000"/>
                            </a:schemeClr>
                          </a:solidFill>
                          <a:effectLst/>
                        </a:rPr>
                        <a:t>Increased</a:t>
                      </a:r>
                    </a:p>
                  </a:txBody>
                  <a:tcPr marL="74957" marR="74957" marT="74957" marB="74957">
                    <a:lnL>
                      <a:noFill/>
                    </a:lnL>
                    <a:lnR>
                      <a:noFill/>
                    </a:lnR>
                    <a:lnT>
                      <a:noFill/>
                    </a:lnT>
                    <a:lnB>
                      <a:noFill/>
                    </a:lnB>
                    <a:solidFill>
                      <a:srgbClr val="FFFFFF"/>
                    </a:solidFill>
                  </a:tcPr>
                </a:tc>
                <a:extLst>
                  <a:ext uri="{0D108BD9-81ED-4DB2-BD59-A6C34878D82A}">
                    <a16:rowId xmlns:a16="http://schemas.microsoft.com/office/drawing/2014/main" val="10003"/>
                  </a:ext>
                </a:extLst>
              </a:tr>
              <a:tr h="792098">
                <a:tc>
                  <a:txBody>
                    <a:bodyPr/>
                    <a:lstStyle/>
                    <a:p>
                      <a:pPr algn="ctr" fontAlgn="t"/>
                      <a:r>
                        <a:rPr lang="en-US" sz="2000" dirty="0">
                          <a:solidFill>
                            <a:schemeClr val="tx1">
                              <a:lumMod val="75000"/>
                              <a:lumOff val="25000"/>
                            </a:schemeClr>
                          </a:solidFill>
                          <a:effectLst/>
                        </a:rPr>
                        <a:t>III</a:t>
                      </a:r>
                    </a:p>
                  </a:txBody>
                  <a:tcPr marL="74957" marR="74957" marT="74957" marB="74957">
                    <a:lnL>
                      <a:noFill/>
                    </a:lnL>
                    <a:lnR>
                      <a:noFill/>
                    </a:lnR>
                    <a:lnT>
                      <a:noFill/>
                    </a:lnT>
                    <a:lnB>
                      <a:noFill/>
                    </a:lnB>
                    <a:solidFill>
                      <a:srgbClr val="FFFFFF"/>
                    </a:solidFill>
                  </a:tcPr>
                </a:tc>
                <a:tc>
                  <a:txBody>
                    <a:bodyPr/>
                    <a:lstStyle/>
                    <a:p>
                      <a:pPr algn="ctr" fontAlgn="t"/>
                      <a:r>
                        <a:rPr lang="en-US" sz="1800" dirty="0">
                          <a:solidFill>
                            <a:schemeClr val="tx1">
                              <a:lumMod val="75000"/>
                              <a:lumOff val="25000"/>
                            </a:schemeClr>
                          </a:solidFill>
                          <a:effectLst/>
                        </a:rPr>
                        <a:t>In the pyloric channel (within 3 cm of pylorus)</a:t>
                      </a:r>
                    </a:p>
                  </a:txBody>
                  <a:tcPr marL="74957" marR="74957" marT="74957" marB="74957">
                    <a:lnL>
                      <a:noFill/>
                    </a:lnL>
                    <a:lnR>
                      <a:noFill/>
                    </a:lnR>
                    <a:lnT>
                      <a:noFill/>
                    </a:lnT>
                    <a:lnB>
                      <a:noFill/>
                    </a:lnB>
                    <a:solidFill>
                      <a:srgbClr val="FFFFFF"/>
                    </a:solidFill>
                  </a:tcPr>
                </a:tc>
                <a:tc>
                  <a:txBody>
                    <a:bodyPr/>
                    <a:lstStyle/>
                    <a:p>
                      <a:pPr algn="ctr" fontAlgn="t"/>
                      <a:r>
                        <a:rPr lang="en-US" sz="2000" dirty="0">
                          <a:solidFill>
                            <a:schemeClr val="tx1">
                              <a:lumMod val="75000"/>
                              <a:lumOff val="25000"/>
                            </a:schemeClr>
                          </a:solidFill>
                          <a:effectLst/>
                        </a:rPr>
                        <a:t>Increased</a:t>
                      </a:r>
                    </a:p>
                  </a:txBody>
                  <a:tcPr marL="74957" marR="74957" marT="74957" marB="74957">
                    <a:lnL>
                      <a:noFill/>
                    </a:lnL>
                    <a:lnR>
                      <a:noFill/>
                    </a:lnR>
                    <a:lnT>
                      <a:noFill/>
                    </a:lnT>
                    <a:lnB>
                      <a:noFill/>
                    </a:lnB>
                    <a:solidFill>
                      <a:srgbClr val="FFFFFF"/>
                    </a:solidFill>
                  </a:tcPr>
                </a:tc>
                <a:extLst>
                  <a:ext uri="{0D108BD9-81ED-4DB2-BD59-A6C34878D82A}">
                    <a16:rowId xmlns:a16="http://schemas.microsoft.com/office/drawing/2014/main" val="10004"/>
                  </a:ext>
                </a:extLst>
              </a:tr>
              <a:tr h="734771">
                <a:tc>
                  <a:txBody>
                    <a:bodyPr/>
                    <a:lstStyle/>
                    <a:p>
                      <a:pPr algn="ctr" fontAlgn="t"/>
                      <a:r>
                        <a:rPr lang="en-US" sz="2000" dirty="0">
                          <a:solidFill>
                            <a:schemeClr val="tx1">
                              <a:lumMod val="75000"/>
                              <a:lumOff val="25000"/>
                            </a:schemeClr>
                          </a:solidFill>
                          <a:effectLst/>
                        </a:rPr>
                        <a:t>IV</a:t>
                      </a:r>
                    </a:p>
                  </a:txBody>
                  <a:tcPr marL="74957" marR="74957" marT="74957" marB="74957">
                    <a:lnL>
                      <a:noFill/>
                    </a:lnL>
                    <a:lnR>
                      <a:noFill/>
                    </a:lnR>
                    <a:lnT>
                      <a:noFill/>
                    </a:lnT>
                    <a:lnB>
                      <a:noFill/>
                    </a:lnB>
                    <a:solidFill>
                      <a:srgbClr val="FFFFFF"/>
                    </a:solidFill>
                  </a:tcPr>
                </a:tc>
                <a:tc>
                  <a:txBody>
                    <a:bodyPr/>
                    <a:lstStyle/>
                    <a:p>
                      <a:pPr algn="ctr" fontAlgn="t"/>
                      <a:r>
                        <a:rPr lang="en-US" sz="1800" dirty="0">
                          <a:solidFill>
                            <a:schemeClr val="tx1">
                              <a:lumMod val="75000"/>
                              <a:lumOff val="25000"/>
                            </a:schemeClr>
                          </a:solidFill>
                          <a:effectLst/>
                        </a:rPr>
                        <a:t>Proximal gastroesophageal ulcer</a:t>
                      </a:r>
                    </a:p>
                  </a:txBody>
                  <a:tcPr marL="74957" marR="74957" marT="74957" marB="74957">
                    <a:lnL>
                      <a:noFill/>
                    </a:lnL>
                    <a:lnR>
                      <a:noFill/>
                    </a:lnR>
                    <a:lnT>
                      <a:noFill/>
                    </a:lnT>
                    <a:lnB>
                      <a:noFill/>
                    </a:lnB>
                    <a:solidFill>
                      <a:srgbClr val="FFFFFF"/>
                    </a:solidFill>
                  </a:tcPr>
                </a:tc>
                <a:tc>
                  <a:txBody>
                    <a:bodyPr/>
                    <a:lstStyle/>
                    <a:p>
                      <a:pPr algn="ctr" fontAlgn="t"/>
                      <a:r>
                        <a:rPr lang="en-US" sz="2000" dirty="0">
                          <a:solidFill>
                            <a:schemeClr val="tx1">
                              <a:lumMod val="75000"/>
                              <a:lumOff val="25000"/>
                            </a:schemeClr>
                          </a:solidFill>
                          <a:effectLst/>
                        </a:rPr>
                        <a:t>Normal</a:t>
                      </a:r>
                    </a:p>
                  </a:txBody>
                  <a:tcPr marL="74957" marR="74957" marT="74957" marB="74957">
                    <a:lnL>
                      <a:noFill/>
                    </a:lnL>
                    <a:lnR>
                      <a:noFill/>
                    </a:lnR>
                    <a:lnT>
                      <a:noFill/>
                    </a:lnT>
                    <a:lnB>
                      <a:noFill/>
                    </a:lnB>
                    <a:solidFill>
                      <a:srgbClr val="FFFFFF"/>
                    </a:solidFill>
                  </a:tcPr>
                </a:tc>
                <a:extLst>
                  <a:ext uri="{0D108BD9-81ED-4DB2-BD59-A6C34878D82A}">
                    <a16:rowId xmlns:a16="http://schemas.microsoft.com/office/drawing/2014/main" val="10005"/>
                  </a:ext>
                </a:extLst>
              </a:tr>
              <a:tr h="988080">
                <a:tc>
                  <a:txBody>
                    <a:bodyPr/>
                    <a:lstStyle/>
                    <a:p>
                      <a:pPr algn="ctr" fontAlgn="t"/>
                      <a:r>
                        <a:rPr lang="en-US" sz="2000" dirty="0">
                          <a:solidFill>
                            <a:schemeClr val="tx1">
                              <a:lumMod val="75000"/>
                              <a:lumOff val="25000"/>
                            </a:schemeClr>
                          </a:solidFill>
                          <a:effectLst/>
                        </a:rPr>
                        <a:t>V</a:t>
                      </a:r>
                    </a:p>
                  </a:txBody>
                  <a:tcPr marL="74957" marR="74957" marT="74957" marB="74957">
                    <a:lnL>
                      <a:noFill/>
                    </a:lnL>
                    <a:lnR>
                      <a:noFill/>
                    </a:lnR>
                    <a:lnT>
                      <a:noFill/>
                    </a:lnT>
                    <a:lnB>
                      <a:noFill/>
                    </a:lnB>
                    <a:solidFill>
                      <a:srgbClr val="FFFFFF"/>
                    </a:solidFill>
                  </a:tcPr>
                </a:tc>
                <a:tc>
                  <a:txBody>
                    <a:bodyPr/>
                    <a:lstStyle/>
                    <a:p>
                      <a:pPr algn="ctr" fontAlgn="t"/>
                      <a:r>
                        <a:rPr lang="en-US" sz="1800" dirty="0">
                          <a:solidFill>
                            <a:schemeClr val="tx1">
                              <a:lumMod val="75000"/>
                              <a:lumOff val="25000"/>
                            </a:schemeClr>
                          </a:solidFill>
                          <a:effectLst/>
                        </a:rPr>
                        <a:t>Anywhere in the stomach (aspirin/NSAID induced)</a:t>
                      </a:r>
                    </a:p>
                  </a:txBody>
                  <a:tcPr marL="74957" marR="74957" marT="74957" marB="74957">
                    <a:lnL>
                      <a:noFill/>
                    </a:lnL>
                    <a:lnR>
                      <a:noFill/>
                    </a:lnR>
                    <a:lnT>
                      <a:noFill/>
                    </a:lnT>
                    <a:lnB>
                      <a:noFill/>
                    </a:lnB>
                    <a:solidFill>
                      <a:srgbClr val="FFFFFF"/>
                    </a:solidFill>
                  </a:tcPr>
                </a:tc>
                <a:tc>
                  <a:txBody>
                    <a:bodyPr/>
                    <a:lstStyle/>
                    <a:p>
                      <a:pPr algn="ctr" fontAlgn="t"/>
                      <a:r>
                        <a:rPr lang="en-US" sz="2000" dirty="0">
                          <a:solidFill>
                            <a:schemeClr val="tx1">
                              <a:lumMod val="75000"/>
                              <a:lumOff val="25000"/>
                            </a:schemeClr>
                          </a:solidFill>
                          <a:effectLst/>
                        </a:rPr>
                        <a:t>Normal</a:t>
                      </a:r>
                    </a:p>
                  </a:txBody>
                  <a:tcPr marL="74957" marR="74957" marT="74957" marB="74957">
                    <a:lnL>
                      <a:noFill/>
                    </a:lnL>
                    <a:lnR>
                      <a:noFill/>
                    </a:lnR>
                    <a:lnT>
                      <a:noFill/>
                    </a:lnT>
                    <a:lnB>
                      <a:noFill/>
                    </a:lnB>
                    <a:solidFill>
                      <a:srgbClr val="FFFF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384650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Объект 3"/>
          <p:cNvSpPr>
            <a:spLocks noGrp="1"/>
          </p:cNvSpPr>
          <p:nvPr>
            <p:ph idx="1"/>
          </p:nvPr>
        </p:nvSpPr>
        <p:spPr/>
        <p:txBody>
          <a:bodyPr/>
          <a:lstStyle/>
          <a:p>
            <a:endParaRPr lang="ru-RU"/>
          </a:p>
        </p:txBody>
      </p:sp>
      <p:pic>
        <p:nvPicPr>
          <p:cNvPr id="2050" name="Picture 2" descr="Anatomical components of the stoma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84" y="1"/>
            <a:ext cx="9416065" cy="5123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211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FC9138-3D46-4178-96FC-9C47C94ABCD1}"/>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9DCCCCF1-E8CF-4C09-BC0E-95A8DD1789A3}"/>
              </a:ext>
            </a:extLst>
          </p:cNvPr>
          <p:cNvSpPr>
            <a:spLocks noGrp="1"/>
          </p:cNvSpPr>
          <p:nvPr>
            <p:ph idx="1"/>
          </p:nvPr>
        </p:nvSpPr>
        <p:spPr/>
        <p:txBody>
          <a:bodyPr/>
          <a:lstStyle/>
          <a:p>
            <a:endParaRPr lang="ru-UA" dirty="0"/>
          </a:p>
        </p:txBody>
      </p:sp>
      <p:pic>
        <p:nvPicPr>
          <p:cNvPr id="7170" name="Picture 2" descr="Gastric cancer | Osmosis">
            <a:extLst>
              <a:ext uri="{FF2B5EF4-FFF2-40B4-BE49-F238E27FC236}">
                <a16:creationId xmlns:a16="http://schemas.microsoft.com/office/drawing/2014/main" id="{B941289E-6870-40FC-B81F-CF33E500CD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4001" cy="5143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831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Gastric Cancer | Concise Medical Knowledge">
            <a:extLst>
              <a:ext uri="{FF2B5EF4-FFF2-40B4-BE49-F238E27FC236}">
                <a16:creationId xmlns:a16="http://schemas.microsoft.com/office/drawing/2014/main" id="{0906E1E2-802A-4FBF-909A-D0F50EACC5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4950" y="0"/>
            <a:ext cx="61341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106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986"/>
            <a:ext cx="8229600" cy="857250"/>
          </a:xfrm>
        </p:spPr>
        <p:txBody>
          <a:bodyPr>
            <a:normAutofit/>
          </a:bodyPr>
          <a:lstStyle/>
          <a:p>
            <a:r>
              <a:rPr lang="en-US" b="1" dirty="0">
                <a:solidFill>
                  <a:schemeClr val="tx2">
                    <a:lumMod val="60000"/>
                    <a:lumOff val="40000"/>
                  </a:schemeClr>
                </a:solidFill>
              </a:rPr>
              <a:t>Pathophysiology</a:t>
            </a:r>
            <a:endParaRPr lang="ru-RU" b="1" dirty="0">
              <a:solidFill>
                <a:schemeClr val="tx2">
                  <a:lumMod val="60000"/>
                  <a:lumOff val="40000"/>
                </a:schemeClr>
              </a:solidFill>
            </a:endParaRPr>
          </a:p>
        </p:txBody>
      </p:sp>
      <p:sp>
        <p:nvSpPr>
          <p:cNvPr id="3" name="Объект 2"/>
          <p:cNvSpPr>
            <a:spLocks noGrp="1"/>
          </p:cNvSpPr>
          <p:nvPr>
            <p:ph idx="1"/>
          </p:nvPr>
        </p:nvSpPr>
        <p:spPr>
          <a:xfrm>
            <a:off x="0" y="843558"/>
            <a:ext cx="9036496" cy="4176464"/>
          </a:xfrm>
        </p:spPr>
        <p:txBody>
          <a:bodyPr>
            <a:normAutofit fontScale="85000" lnSpcReduction="10000"/>
          </a:bodyPr>
          <a:lstStyle/>
          <a:p>
            <a:pPr fontAlgn="base"/>
            <a:r>
              <a:rPr lang="en-US" b="1" dirty="0">
                <a:solidFill>
                  <a:schemeClr val="tx1">
                    <a:lumMod val="75000"/>
                    <a:lumOff val="25000"/>
                  </a:schemeClr>
                </a:solidFill>
              </a:rPr>
              <a:t>Stomach and duodenum: </a:t>
            </a:r>
          </a:p>
          <a:p>
            <a:pPr lvl="1" fontAlgn="base"/>
            <a:r>
              <a:rPr lang="en-US" dirty="0">
                <a:solidFill>
                  <a:schemeClr val="tx1">
                    <a:lumMod val="75000"/>
                    <a:lumOff val="25000"/>
                  </a:schemeClr>
                </a:solidFill>
              </a:rPr>
              <a:t>Normally exposed to a toxic environment (acid + pepsin)</a:t>
            </a:r>
          </a:p>
          <a:p>
            <a:pPr lvl="1" fontAlgn="base"/>
            <a:r>
              <a:rPr lang="en-US" dirty="0">
                <a:solidFill>
                  <a:schemeClr val="tx1">
                    <a:lumMod val="75000"/>
                    <a:lumOff val="25000"/>
                  </a:schemeClr>
                </a:solidFill>
              </a:rPr>
              <a:t>Imbalance between offending agents and defense mechanisms leads to PUD.</a:t>
            </a:r>
          </a:p>
          <a:p>
            <a:pPr fontAlgn="base"/>
            <a:endParaRPr lang="en-US" b="1" dirty="0">
              <a:solidFill>
                <a:schemeClr val="tx1">
                  <a:lumMod val="75000"/>
                  <a:lumOff val="25000"/>
                </a:schemeClr>
              </a:solidFill>
            </a:endParaRPr>
          </a:p>
          <a:p>
            <a:pPr fontAlgn="base"/>
            <a:r>
              <a:rPr lang="en-US" b="1" dirty="0">
                <a:solidFill>
                  <a:schemeClr val="tx1">
                    <a:lumMod val="75000"/>
                    <a:lumOff val="25000"/>
                  </a:schemeClr>
                </a:solidFill>
              </a:rPr>
              <a:t>Defense preventing mucosal injury:</a:t>
            </a:r>
            <a:endParaRPr lang="en-US" dirty="0">
              <a:solidFill>
                <a:schemeClr val="tx1">
                  <a:lumMod val="75000"/>
                  <a:lumOff val="25000"/>
                </a:schemeClr>
              </a:solidFill>
            </a:endParaRPr>
          </a:p>
          <a:p>
            <a:pPr lvl="1" fontAlgn="base"/>
            <a:r>
              <a:rPr lang="en-US" dirty="0">
                <a:solidFill>
                  <a:schemeClr val="tx1">
                    <a:lumMod val="75000"/>
                    <a:lumOff val="25000"/>
                  </a:schemeClr>
                </a:solidFill>
              </a:rPr>
              <a:t>Mucus-bicarbonate-phospholipid layer</a:t>
            </a:r>
          </a:p>
          <a:p>
            <a:pPr lvl="1" fontAlgn="base"/>
            <a:r>
              <a:rPr lang="en-US" dirty="0">
                <a:solidFill>
                  <a:schemeClr val="tx1">
                    <a:lumMod val="75000"/>
                    <a:lumOff val="25000"/>
                  </a:schemeClr>
                </a:solidFill>
              </a:rPr>
              <a:t>Epithelial layer (repair of which is regulated by prostaglandins)</a:t>
            </a:r>
          </a:p>
          <a:p>
            <a:pPr lvl="1" fontAlgn="base"/>
            <a:r>
              <a:rPr lang="en-US" dirty="0" err="1">
                <a:solidFill>
                  <a:schemeClr val="tx1">
                    <a:lumMod val="75000"/>
                    <a:lumOff val="25000"/>
                  </a:schemeClr>
                </a:solidFill>
              </a:rPr>
              <a:t>Subepithelial</a:t>
            </a:r>
            <a:r>
              <a:rPr lang="en-US" dirty="0">
                <a:solidFill>
                  <a:schemeClr val="tx1">
                    <a:lumMod val="75000"/>
                    <a:lumOff val="25000"/>
                  </a:schemeClr>
                </a:solidFill>
              </a:rPr>
              <a:t> defense (mucosal blood flow for supply of nutrients and oxygen, disposal of noxious agents)</a:t>
            </a:r>
          </a:p>
          <a:p>
            <a:pPr fontAlgn="base"/>
            <a:endParaRPr lang="en-US" b="1" dirty="0">
              <a:solidFill>
                <a:schemeClr val="tx1">
                  <a:lumMod val="75000"/>
                  <a:lumOff val="25000"/>
                </a:schemeClr>
              </a:solidFill>
            </a:endParaRPr>
          </a:p>
        </p:txBody>
      </p:sp>
    </p:spTree>
    <p:extLst>
      <p:ext uri="{BB962C8B-B14F-4D97-AF65-F5344CB8AC3E}">
        <p14:creationId xmlns:p14="http://schemas.microsoft.com/office/powerpoint/2010/main" val="938619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986"/>
            <a:ext cx="8229600" cy="857250"/>
          </a:xfrm>
        </p:spPr>
        <p:txBody>
          <a:bodyPr>
            <a:normAutofit/>
          </a:bodyPr>
          <a:lstStyle/>
          <a:p>
            <a:r>
              <a:rPr lang="en-US" b="1" dirty="0">
                <a:solidFill>
                  <a:schemeClr val="tx2">
                    <a:lumMod val="60000"/>
                    <a:lumOff val="40000"/>
                  </a:schemeClr>
                </a:solidFill>
              </a:rPr>
              <a:t>Pathophysiology</a:t>
            </a:r>
            <a:endParaRPr lang="ru-RU" b="1" dirty="0">
              <a:solidFill>
                <a:schemeClr val="tx2">
                  <a:lumMod val="60000"/>
                  <a:lumOff val="40000"/>
                </a:schemeClr>
              </a:solidFill>
            </a:endParaRPr>
          </a:p>
        </p:txBody>
      </p:sp>
      <p:sp>
        <p:nvSpPr>
          <p:cNvPr id="3" name="Объект 2"/>
          <p:cNvSpPr>
            <a:spLocks noGrp="1"/>
          </p:cNvSpPr>
          <p:nvPr>
            <p:ph idx="1"/>
          </p:nvPr>
        </p:nvSpPr>
        <p:spPr>
          <a:xfrm>
            <a:off x="0" y="843558"/>
            <a:ext cx="9036496" cy="4176464"/>
          </a:xfrm>
        </p:spPr>
        <p:txBody>
          <a:bodyPr>
            <a:normAutofit fontScale="70000" lnSpcReduction="20000"/>
          </a:bodyPr>
          <a:lstStyle/>
          <a:p>
            <a:pPr fontAlgn="base"/>
            <a:r>
              <a:rPr lang="en-US" b="1" dirty="0"/>
              <a:t>Mechanisms by offending agents:</a:t>
            </a:r>
            <a:endParaRPr lang="en-US" dirty="0"/>
          </a:p>
          <a:p>
            <a:pPr lvl="1" fontAlgn="base"/>
            <a:r>
              <a:rPr lang="en-US" dirty="0"/>
              <a:t>Increased gastric acid secretion:</a:t>
            </a:r>
          </a:p>
          <a:p>
            <a:pPr lvl="2" fontAlgn="base"/>
            <a:r>
              <a:rPr lang="en-US" i="1" dirty="0"/>
              <a:t>H. pylori</a:t>
            </a:r>
            <a:r>
              <a:rPr lang="en-US" dirty="0"/>
              <a:t> gastritis or inflammation: ↑ gastric acid, inhibits </a:t>
            </a:r>
            <a:r>
              <a:rPr lang="en-US" dirty="0" err="1"/>
              <a:t>somatostatin</a:t>
            </a:r>
            <a:r>
              <a:rPr lang="en-US" dirty="0"/>
              <a:t>, ↓ mucus</a:t>
            </a:r>
          </a:p>
          <a:p>
            <a:pPr lvl="2" fontAlgn="base"/>
            <a:r>
              <a:rPr lang="en-US" dirty="0"/>
              <a:t>NSAID inhibition of COX 1 → ↓ prostaglandin (↓ mucus, ↓ mucosal blood flow, ↓ epithelial proliferation) </a:t>
            </a:r>
          </a:p>
          <a:p>
            <a:pPr lvl="2" fontAlgn="base"/>
            <a:r>
              <a:rPr lang="en-US" dirty="0"/>
              <a:t>NSAID inhibition of COX 2 → delays healing</a:t>
            </a:r>
          </a:p>
          <a:p>
            <a:pPr lvl="1" fontAlgn="base"/>
            <a:r>
              <a:rPr lang="en-US" dirty="0"/>
              <a:t>Impaired duodenal bicarbonate secretion (in patients with duodenal ulcers)</a:t>
            </a:r>
          </a:p>
          <a:p>
            <a:pPr lvl="1" fontAlgn="base"/>
            <a:r>
              <a:rPr lang="en-US" dirty="0"/>
              <a:t>Effects of other etiologies or risk factors:</a:t>
            </a:r>
          </a:p>
          <a:p>
            <a:pPr lvl="2" fontAlgn="base"/>
            <a:r>
              <a:rPr lang="en-US" dirty="0"/>
              <a:t>Smoking → ↑ acid secretion, ↓ prostaglandin</a:t>
            </a:r>
          </a:p>
          <a:p>
            <a:pPr lvl="2" fontAlgn="base"/>
            <a:r>
              <a:rPr lang="en-US" dirty="0" err="1"/>
              <a:t>Zollinger</a:t>
            </a:r>
            <a:r>
              <a:rPr lang="en-US" dirty="0"/>
              <a:t>-Ellison syndrome (</a:t>
            </a:r>
            <a:r>
              <a:rPr lang="en-US" dirty="0" err="1"/>
              <a:t>gastrinoma</a:t>
            </a:r>
            <a:r>
              <a:rPr lang="en-US" dirty="0"/>
              <a:t>) → ↑ gastrin</a:t>
            </a:r>
          </a:p>
          <a:p>
            <a:pPr lvl="2" fontAlgn="base"/>
            <a:r>
              <a:rPr lang="en-US" dirty="0"/>
              <a:t>Brain injury increases intracranial pressure, overstimulates </a:t>
            </a:r>
            <a:r>
              <a:rPr lang="en-US" dirty="0" err="1"/>
              <a:t>vagus</a:t>
            </a:r>
            <a:r>
              <a:rPr lang="en-US" dirty="0"/>
              <a:t> nerve → ↑ gastric acid (</a:t>
            </a:r>
            <a:r>
              <a:rPr lang="en-US" b="1" dirty="0"/>
              <a:t>Cushing’s ulcer</a:t>
            </a:r>
            <a:r>
              <a:rPr lang="en-US" dirty="0"/>
              <a:t>)</a:t>
            </a:r>
          </a:p>
          <a:p>
            <a:pPr lvl="2" fontAlgn="base"/>
            <a:r>
              <a:rPr lang="en-US" dirty="0"/>
              <a:t>Burn injury (stress) → reduced volume, cell necrosis → gastric mucosal sloughing → impaired barrier (</a:t>
            </a:r>
            <a:r>
              <a:rPr lang="en-US" b="1" dirty="0"/>
              <a:t>Curling’s ulcer</a:t>
            </a:r>
            <a:r>
              <a:rPr lang="en-US" dirty="0"/>
              <a:t>)</a:t>
            </a:r>
          </a:p>
        </p:txBody>
      </p:sp>
    </p:spTree>
    <p:extLst>
      <p:ext uri="{BB962C8B-B14F-4D97-AF65-F5344CB8AC3E}">
        <p14:creationId xmlns:p14="http://schemas.microsoft.com/office/powerpoint/2010/main" val="2771147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p:txBody>
          <a:bodyPr/>
          <a:lstStyle/>
          <a:p>
            <a:endParaRPr lang="ru-RU"/>
          </a:p>
        </p:txBody>
      </p:sp>
      <p:pic>
        <p:nvPicPr>
          <p:cNvPr id="3074" name="Picture 2" descr="Peptic ulcer disea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24" y="555526"/>
            <a:ext cx="9166324" cy="4091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2959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Clinical Presentation</a:t>
            </a:r>
            <a:endParaRPr lang="ru-RU" dirty="0">
              <a:solidFill>
                <a:schemeClr val="tx2">
                  <a:lumMod val="60000"/>
                  <a:lumOff val="40000"/>
                </a:schemeClr>
              </a:solidFill>
            </a:endParaRPr>
          </a:p>
        </p:txBody>
      </p:sp>
      <p:sp>
        <p:nvSpPr>
          <p:cNvPr id="3" name="Объект 2"/>
          <p:cNvSpPr>
            <a:spLocks noGrp="1"/>
          </p:cNvSpPr>
          <p:nvPr>
            <p:ph idx="1"/>
          </p:nvPr>
        </p:nvSpPr>
        <p:spPr>
          <a:xfrm>
            <a:off x="107504" y="1347615"/>
            <a:ext cx="8928992" cy="3168352"/>
          </a:xfrm>
        </p:spPr>
        <p:txBody>
          <a:bodyPr>
            <a:normAutofit fontScale="85000" lnSpcReduction="10000"/>
          </a:bodyPr>
          <a:lstStyle/>
          <a:p>
            <a:pPr marL="0" indent="0">
              <a:buNone/>
            </a:pPr>
            <a:r>
              <a:rPr lang="en-US" b="1" dirty="0">
                <a:solidFill>
                  <a:schemeClr val="tx1">
                    <a:lumMod val="75000"/>
                    <a:lumOff val="25000"/>
                  </a:schemeClr>
                </a:solidFill>
              </a:rPr>
              <a:t>Asymptomatic</a:t>
            </a:r>
          </a:p>
          <a:p>
            <a:pPr fontAlgn="base"/>
            <a:endParaRPr lang="en-US" b="1" dirty="0">
              <a:solidFill>
                <a:schemeClr val="tx1">
                  <a:lumMod val="75000"/>
                  <a:lumOff val="25000"/>
                </a:schemeClr>
              </a:solidFill>
            </a:endParaRPr>
          </a:p>
          <a:p>
            <a:pPr fontAlgn="base"/>
            <a:r>
              <a:rPr lang="en-US" dirty="0">
                <a:solidFill>
                  <a:schemeClr val="tx1">
                    <a:lumMod val="75000"/>
                    <a:lumOff val="25000"/>
                  </a:schemeClr>
                </a:solidFill>
              </a:rPr>
              <a:t>70% of PUD patients</a:t>
            </a:r>
          </a:p>
          <a:p>
            <a:pPr fontAlgn="base"/>
            <a:r>
              <a:rPr lang="en-US" dirty="0">
                <a:solidFill>
                  <a:schemeClr val="tx1">
                    <a:lumMod val="75000"/>
                    <a:lumOff val="25000"/>
                  </a:schemeClr>
                </a:solidFill>
              </a:rPr>
              <a:t>Older adults</a:t>
            </a:r>
          </a:p>
          <a:p>
            <a:pPr fontAlgn="base"/>
            <a:r>
              <a:rPr lang="en-US" dirty="0">
                <a:solidFill>
                  <a:schemeClr val="tx1">
                    <a:lumMod val="75000"/>
                    <a:lumOff val="25000"/>
                  </a:schemeClr>
                </a:solidFill>
              </a:rPr>
              <a:t>Patients taking NSAIDs</a:t>
            </a:r>
          </a:p>
          <a:p>
            <a:pPr fontAlgn="base"/>
            <a:r>
              <a:rPr lang="en-US" dirty="0">
                <a:solidFill>
                  <a:schemeClr val="tx1">
                    <a:lumMod val="75000"/>
                    <a:lumOff val="25000"/>
                  </a:schemeClr>
                </a:solidFill>
              </a:rPr>
              <a:t>Complication(s) (bleeding or perforation) may be the 1st clinical presentation without antecedent symptoms.</a:t>
            </a:r>
          </a:p>
          <a:p>
            <a:pPr marL="0" indent="0">
              <a:buNone/>
            </a:pPr>
            <a:endParaRPr lang="en-US" dirty="0">
              <a:solidFill>
                <a:schemeClr val="tx1">
                  <a:lumMod val="75000"/>
                  <a:lumOff val="25000"/>
                </a:schemeClr>
              </a:solidFill>
            </a:endParaRPr>
          </a:p>
        </p:txBody>
      </p:sp>
    </p:spTree>
    <p:extLst>
      <p:ext uri="{BB962C8B-B14F-4D97-AF65-F5344CB8AC3E}">
        <p14:creationId xmlns:p14="http://schemas.microsoft.com/office/powerpoint/2010/main" val="1112127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Clinical Presentation</a:t>
            </a:r>
            <a:endParaRPr lang="ru-RU" dirty="0">
              <a:solidFill>
                <a:schemeClr val="tx2">
                  <a:lumMod val="60000"/>
                  <a:lumOff val="40000"/>
                </a:schemeClr>
              </a:solidFill>
            </a:endParaRPr>
          </a:p>
        </p:txBody>
      </p:sp>
      <p:sp>
        <p:nvSpPr>
          <p:cNvPr id="3" name="Объект 2"/>
          <p:cNvSpPr>
            <a:spLocks noGrp="1"/>
          </p:cNvSpPr>
          <p:nvPr>
            <p:ph idx="1"/>
          </p:nvPr>
        </p:nvSpPr>
        <p:spPr>
          <a:xfrm>
            <a:off x="107504" y="915566"/>
            <a:ext cx="8928992" cy="4227934"/>
          </a:xfrm>
        </p:spPr>
        <p:txBody>
          <a:bodyPr>
            <a:normAutofit fontScale="62500" lnSpcReduction="20000"/>
          </a:bodyPr>
          <a:lstStyle/>
          <a:p>
            <a:pPr marL="0" indent="0">
              <a:buNone/>
            </a:pPr>
            <a:r>
              <a:rPr lang="en-US" b="1" dirty="0">
                <a:solidFill>
                  <a:schemeClr val="tx1">
                    <a:lumMod val="75000"/>
                    <a:lumOff val="25000"/>
                  </a:schemeClr>
                </a:solidFill>
              </a:rPr>
              <a:t>Symptomatic</a:t>
            </a:r>
          </a:p>
          <a:p>
            <a:pPr fontAlgn="base"/>
            <a:endParaRPr lang="en-US" dirty="0">
              <a:solidFill>
                <a:schemeClr val="tx1">
                  <a:lumMod val="75000"/>
                  <a:lumOff val="25000"/>
                </a:schemeClr>
              </a:solidFill>
            </a:endParaRPr>
          </a:p>
          <a:p>
            <a:pPr fontAlgn="base"/>
            <a:r>
              <a:rPr lang="en-US" dirty="0">
                <a:solidFill>
                  <a:schemeClr val="tx1">
                    <a:lumMod val="75000"/>
                    <a:lumOff val="25000"/>
                  </a:schemeClr>
                </a:solidFill>
              </a:rPr>
              <a:t>Abdominal pain:</a:t>
            </a:r>
          </a:p>
          <a:p>
            <a:pPr lvl="1" fontAlgn="base"/>
            <a:r>
              <a:rPr lang="en-US" dirty="0" err="1">
                <a:solidFill>
                  <a:schemeClr val="tx1">
                    <a:lumMod val="75000"/>
                    <a:lumOff val="25000"/>
                  </a:schemeClr>
                </a:solidFill>
              </a:rPr>
              <a:t>Epigastric</a:t>
            </a:r>
            <a:r>
              <a:rPr lang="en-US" dirty="0">
                <a:solidFill>
                  <a:schemeClr val="tx1">
                    <a:lumMod val="75000"/>
                    <a:lumOff val="25000"/>
                  </a:schemeClr>
                </a:solidFill>
              </a:rPr>
              <a:t> with radiation to left or right upper quadrants</a:t>
            </a:r>
          </a:p>
          <a:p>
            <a:pPr lvl="1" fontAlgn="base"/>
            <a:r>
              <a:rPr lang="en-US" dirty="0">
                <a:solidFill>
                  <a:schemeClr val="tx1">
                    <a:lumMod val="75000"/>
                    <a:lumOff val="25000"/>
                  </a:schemeClr>
                </a:solidFill>
              </a:rPr>
              <a:t>Sometimes radiates to the back</a:t>
            </a:r>
          </a:p>
          <a:p>
            <a:pPr lvl="1" fontAlgn="base"/>
            <a:r>
              <a:rPr lang="en-US" dirty="0">
                <a:solidFill>
                  <a:schemeClr val="tx1">
                    <a:lumMod val="75000"/>
                    <a:lumOff val="25000"/>
                  </a:schemeClr>
                </a:solidFill>
              </a:rPr>
              <a:t>Classic duodenal ulcer pain: 2–5 hours after eating and at night (when acid is secreted without food)</a:t>
            </a:r>
          </a:p>
          <a:p>
            <a:pPr lvl="1" fontAlgn="base"/>
            <a:r>
              <a:rPr lang="en-US" dirty="0">
                <a:solidFill>
                  <a:schemeClr val="tx1">
                    <a:lumMod val="75000"/>
                    <a:lumOff val="25000"/>
                  </a:schemeClr>
                </a:solidFill>
              </a:rPr>
              <a:t>Sometimes exacerbated by eating (pyloric channel ulcers)</a:t>
            </a:r>
          </a:p>
          <a:p>
            <a:pPr fontAlgn="base"/>
            <a:endParaRPr lang="en-US" dirty="0">
              <a:solidFill>
                <a:schemeClr val="tx1">
                  <a:lumMod val="75000"/>
                  <a:lumOff val="25000"/>
                </a:schemeClr>
              </a:solidFill>
            </a:endParaRPr>
          </a:p>
          <a:p>
            <a:pPr fontAlgn="base"/>
            <a:r>
              <a:rPr lang="en-US" dirty="0">
                <a:solidFill>
                  <a:schemeClr val="tx1">
                    <a:lumMod val="75000"/>
                    <a:lumOff val="25000"/>
                  </a:schemeClr>
                </a:solidFill>
              </a:rPr>
              <a:t>Other symptoms:</a:t>
            </a:r>
          </a:p>
          <a:p>
            <a:pPr lvl="1" fontAlgn="base"/>
            <a:r>
              <a:rPr lang="en-US" dirty="0">
                <a:solidFill>
                  <a:schemeClr val="tx1">
                    <a:lumMod val="75000"/>
                    <a:lumOff val="25000"/>
                  </a:schemeClr>
                </a:solidFill>
              </a:rPr>
              <a:t>Nausea/vomiting</a:t>
            </a:r>
          </a:p>
          <a:p>
            <a:pPr lvl="1" fontAlgn="base"/>
            <a:r>
              <a:rPr lang="en-US" dirty="0">
                <a:solidFill>
                  <a:schemeClr val="tx1">
                    <a:lumMod val="75000"/>
                    <a:lumOff val="25000"/>
                  </a:schemeClr>
                </a:solidFill>
              </a:rPr>
              <a:t>Early satiety</a:t>
            </a:r>
          </a:p>
          <a:p>
            <a:pPr lvl="1" fontAlgn="base"/>
            <a:r>
              <a:rPr lang="en-US" dirty="0">
                <a:solidFill>
                  <a:schemeClr val="tx1">
                    <a:lumMod val="75000"/>
                    <a:lumOff val="25000"/>
                  </a:schemeClr>
                </a:solidFill>
              </a:rPr>
              <a:t>Postprandial fullness/bloating</a:t>
            </a:r>
          </a:p>
          <a:p>
            <a:pPr lvl="1" fontAlgn="base"/>
            <a:r>
              <a:rPr lang="en-US" dirty="0">
                <a:solidFill>
                  <a:schemeClr val="tx1">
                    <a:lumMod val="75000"/>
                    <a:lumOff val="25000"/>
                  </a:schemeClr>
                </a:solidFill>
              </a:rPr>
              <a:t>Belching</a:t>
            </a:r>
          </a:p>
        </p:txBody>
      </p:sp>
    </p:spTree>
    <p:extLst>
      <p:ext uri="{BB962C8B-B14F-4D97-AF65-F5344CB8AC3E}">
        <p14:creationId xmlns:p14="http://schemas.microsoft.com/office/powerpoint/2010/main" val="4091617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Diagnosis</a:t>
            </a:r>
            <a:endParaRPr lang="ru-RU" dirty="0">
              <a:solidFill>
                <a:schemeClr val="tx2">
                  <a:lumMod val="60000"/>
                  <a:lumOff val="40000"/>
                </a:schemeClr>
              </a:solidFill>
            </a:endParaRPr>
          </a:p>
        </p:txBody>
      </p:sp>
      <p:sp>
        <p:nvSpPr>
          <p:cNvPr id="3" name="Объект 2"/>
          <p:cNvSpPr>
            <a:spLocks noGrp="1"/>
          </p:cNvSpPr>
          <p:nvPr>
            <p:ph idx="1"/>
          </p:nvPr>
        </p:nvSpPr>
        <p:spPr>
          <a:xfrm>
            <a:off x="179512" y="987574"/>
            <a:ext cx="8964488" cy="4032447"/>
          </a:xfrm>
        </p:spPr>
        <p:txBody>
          <a:bodyPr>
            <a:normAutofit fontScale="62500" lnSpcReduction="20000"/>
          </a:bodyPr>
          <a:lstStyle/>
          <a:p>
            <a:r>
              <a:rPr lang="en-US" b="1" dirty="0">
                <a:solidFill>
                  <a:schemeClr val="tx1">
                    <a:lumMod val="75000"/>
                    <a:lumOff val="25000"/>
                  </a:schemeClr>
                </a:solidFill>
              </a:rPr>
              <a:t>History</a:t>
            </a:r>
          </a:p>
          <a:p>
            <a:endParaRPr lang="en-US" b="1" dirty="0">
              <a:solidFill>
                <a:schemeClr val="tx1">
                  <a:lumMod val="75000"/>
                  <a:lumOff val="25000"/>
                </a:schemeClr>
              </a:solidFill>
            </a:endParaRPr>
          </a:p>
          <a:p>
            <a:r>
              <a:rPr lang="en-US" b="1" dirty="0">
                <a:solidFill>
                  <a:schemeClr val="tx1">
                    <a:lumMod val="75000"/>
                    <a:lumOff val="25000"/>
                  </a:schemeClr>
                </a:solidFill>
              </a:rPr>
              <a:t>Review of common risk factors:</a:t>
            </a:r>
          </a:p>
          <a:p>
            <a:pPr marL="811213" indent="-457200" fontAlgn="base"/>
            <a:r>
              <a:rPr lang="en-US" dirty="0">
                <a:solidFill>
                  <a:schemeClr val="tx1">
                    <a:lumMod val="75000"/>
                    <a:lumOff val="25000"/>
                  </a:schemeClr>
                </a:solidFill>
              </a:rPr>
              <a:t>NSAID/aspirin use</a:t>
            </a:r>
          </a:p>
          <a:p>
            <a:pPr marL="811213" indent="-457200" fontAlgn="base"/>
            <a:r>
              <a:rPr lang="en-US" dirty="0">
                <a:solidFill>
                  <a:schemeClr val="tx1">
                    <a:lumMod val="75000"/>
                    <a:lumOff val="25000"/>
                  </a:schemeClr>
                </a:solidFill>
              </a:rPr>
              <a:t>Concomitant use of high-risk medications</a:t>
            </a:r>
          </a:p>
          <a:p>
            <a:pPr marL="811213" indent="-457200" fontAlgn="base"/>
            <a:r>
              <a:rPr lang="en-US" dirty="0">
                <a:solidFill>
                  <a:schemeClr val="tx1">
                    <a:lumMod val="75000"/>
                    <a:lumOff val="25000"/>
                  </a:schemeClr>
                </a:solidFill>
              </a:rPr>
              <a:t>Underlying chronic disease</a:t>
            </a:r>
          </a:p>
          <a:p>
            <a:pPr marL="811213" indent="-457200" fontAlgn="base"/>
            <a:r>
              <a:rPr lang="en-US" dirty="0">
                <a:solidFill>
                  <a:schemeClr val="tx1">
                    <a:lumMod val="75000"/>
                    <a:lumOff val="25000"/>
                  </a:schemeClr>
                </a:solidFill>
              </a:rPr>
              <a:t>Prior gastric surgery or radiation</a:t>
            </a:r>
          </a:p>
          <a:p>
            <a:endParaRPr lang="en-US" b="1" dirty="0">
              <a:solidFill>
                <a:schemeClr val="tx1">
                  <a:lumMod val="75000"/>
                  <a:lumOff val="25000"/>
                </a:schemeClr>
              </a:solidFill>
            </a:endParaRPr>
          </a:p>
          <a:p>
            <a:r>
              <a:rPr lang="en-US" b="1" dirty="0">
                <a:solidFill>
                  <a:schemeClr val="tx1">
                    <a:lumMod val="75000"/>
                    <a:lumOff val="25000"/>
                  </a:schemeClr>
                </a:solidFill>
              </a:rPr>
              <a:t>Laboratory studies</a:t>
            </a:r>
          </a:p>
          <a:p>
            <a:pPr fontAlgn="base"/>
            <a:endParaRPr lang="en-US" b="1" dirty="0">
              <a:solidFill>
                <a:schemeClr val="tx1">
                  <a:lumMod val="75000"/>
                  <a:lumOff val="25000"/>
                </a:schemeClr>
              </a:solidFill>
            </a:endParaRPr>
          </a:p>
          <a:p>
            <a:pPr fontAlgn="base"/>
            <a:r>
              <a:rPr lang="en-US" b="1" dirty="0">
                <a:solidFill>
                  <a:schemeClr val="tx1">
                    <a:lumMod val="75000"/>
                    <a:lumOff val="25000"/>
                  </a:schemeClr>
                </a:solidFill>
              </a:rPr>
              <a:t>Anemia (occult bleeding and/or iron </a:t>
            </a:r>
            <a:r>
              <a:rPr lang="en-US" b="1" dirty="0" err="1">
                <a:solidFill>
                  <a:schemeClr val="tx1">
                    <a:lumMod val="75000"/>
                    <a:lumOff val="25000"/>
                  </a:schemeClr>
                </a:solidFill>
              </a:rPr>
              <a:t>malabsorption</a:t>
            </a:r>
            <a:r>
              <a:rPr lang="en-US" b="1" dirty="0">
                <a:solidFill>
                  <a:schemeClr val="tx1">
                    <a:lumMod val="75000"/>
                    <a:lumOff val="25000"/>
                  </a:schemeClr>
                </a:solidFill>
              </a:rPr>
              <a:t>)</a:t>
            </a:r>
          </a:p>
          <a:p>
            <a:pPr fontAlgn="base"/>
            <a:endParaRPr lang="en-US" b="1" dirty="0">
              <a:solidFill>
                <a:schemeClr val="tx1">
                  <a:lumMod val="75000"/>
                  <a:lumOff val="25000"/>
                </a:schemeClr>
              </a:solidFill>
            </a:endParaRPr>
          </a:p>
          <a:p>
            <a:pPr fontAlgn="base"/>
            <a:r>
              <a:rPr lang="en-US" b="1" dirty="0">
                <a:solidFill>
                  <a:schemeClr val="tx1">
                    <a:lumMod val="75000"/>
                    <a:lumOff val="25000"/>
                  </a:schemeClr>
                </a:solidFill>
              </a:rPr>
              <a:t>High fasting gastrin levels (if </a:t>
            </a:r>
            <a:r>
              <a:rPr lang="en-US" b="1" dirty="0" err="1">
                <a:solidFill>
                  <a:schemeClr val="tx1">
                    <a:lumMod val="75000"/>
                    <a:lumOff val="25000"/>
                  </a:schemeClr>
                </a:solidFill>
              </a:rPr>
              <a:t>Zollinger</a:t>
            </a:r>
            <a:r>
              <a:rPr lang="en-US" b="1" dirty="0">
                <a:solidFill>
                  <a:schemeClr val="tx1">
                    <a:lumMod val="75000"/>
                    <a:lumOff val="25000"/>
                  </a:schemeClr>
                </a:solidFill>
              </a:rPr>
              <a:t>-Ellison syndrome is suspected)</a:t>
            </a:r>
          </a:p>
        </p:txBody>
      </p:sp>
    </p:spTree>
    <p:extLst>
      <p:ext uri="{BB962C8B-B14F-4D97-AF65-F5344CB8AC3E}">
        <p14:creationId xmlns:p14="http://schemas.microsoft.com/office/powerpoint/2010/main" val="874637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Diagnosis</a:t>
            </a:r>
            <a:endParaRPr lang="ru-RU" dirty="0">
              <a:solidFill>
                <a:schemeClr val="tx2">
                  <a:lumMod val="60000"/>
                  <a:lumOff val="40000"/>
                </a:schemeClr>
              </a:solidFill>
            </a:endParaRPr>
          </a:p>
        </p:txBody>
      </p:sp>
      <p:sp>
        <p:nvSpPr>
          <p:cNvPr id="3" name="Объект 2"/>
          <p:cNvSpPr>
            <a:spLocks noGrp="1"/>
          </p:cNvSpPr>
          <p:nvPr>
            <p:ph idx="1"/>
          </p:nvPr>
        </p:nvSpPr>
        <p:spPr>
          <a:xfrm>
            <a:off x="179512" y="1131590"/>
            <a:ext cx="8964488" cy="3888431"/>
          </a:xfrm>
        </p:spPr>
        <p:txBody>
          <a:bodyPr>
            <a:normAutofit fontScale="70000" lnSpcReduction="20000"/>
          </a:bodyPr>
          <a:lstStyle/>
          <a:p>
            <a:r>
              <a:rPr lang="en-US" b="1" dirty="0">
                <a:solidFill>
                  <a:schemeClr val="tx1">
                    <a:lumMod val="75000"/>
                    <a:lumOff val="25000"/>
                  </a:schemeClr>
                </a:solidFill>
              </a:rPr>
              <a:t>Esophagogastroduodenoscopy (EGD)</a:t>
            </a:r>
          </a:p>
          <a:p>
            <a:pPr fontAlgn="base"/>
            <a:endParaRPr lang="en-US" b="1" dirty="0">
              <a:solidFill>
                <a:schemeClr val="tx1">
                  <a:lumMod val="75000"/>
                  <a:lumOff val="25000"/>
                </a:schemeClr>
              </a:solidFill>
            </a:endParaRPr>
          </a:p>
          <a:p>
            <a:pPr fontAlgn="base"/>
            <a:r>
              <a:rPr lang="en-US" b="1" dirty="0">
                <a:solidFill>
                  <a:schemeClr val="tx1">
                    <a:lumMod val="75000"/>
                    <a:lumOff val="25000"/>
                  </a:schemeClr>
                </a:solidFill>
              </a:rPr>
              <a:t>Most accurate diagnostic test</a:t>
            </a:r>
            <a:endParaRPr lang="en-US" dirty="0">
              <a:solidFill>
                <a:schemeClr val="tx1">
                  <a:lumMod val="75000"/>
                  <a:lumOff val="25000"/>
                </a:schemeClr>
              </a:solidFill>
            </a:endParaRPr>
          </a:p>
          <a:p>
            <a:pPr fontAlgn="base"/>
            <a:endParaRPr lang="en-US" dirty="0">
              <a:solidFill>
                <a:schemeClr val="tx1">
                  <a:lumMod val="75000"/>
                  <a:lumOff val="25000"/>
                </a:schemeClr>
              </a:solidFill>
            </a:endParaRPr>
          </a:p>
          <a:p>
            <a:pPr fontAlgn="base"/>
            <a:r>
              <a:rPr lang="en-US" dirty="0">
                <a:solidFill>
                  <a:schemeClr val="tx1">
                    <a:lumMod val="75000"/>
                    <a:lumOff val="25000"/>
                  </a:schemeClr>
                </a:solidFill>
              </a:rPr>
              <a:t>Findings:</a:t>
            </a:r>
          </a:p>
          <a:p>
            <a:pPr lvl="1" fontAlgn="base"/>
            <a:r>
              <a:rPr lang="en-US" b="1" dirty="0">
                <a:solidFill>
                  <a:schemeClr val="tx1">
                    <a:lumMod val="75000"/>
                    <a:lumOff val="25000"/>
                  </a:schemeClr>
                </a:solidFill>
              </a:rPr>
              <a:t>Gastric ulcer: </a:t>
            </a:r>
            <a:endParaRPr lang="en-US" dirty="0">
              <a:solidFill>
                <a:schemeClr val="tx1">
                  <a:lumMod val="75000"/>
                  <a:lumOff val="25000"/>
                </a:schemeClr>
              </a:solidFill>
            </a:endParaRPr>
          </a:p>
          <a:p>
            <a:pPr lvl="2" fontAlgn="base"/>
            <a:r>
              <a:rPr lang="en-US" dirty="0">
                <a:solidFill>
                  <a:schemeClr val="tx1">
                    <a:lumMod val="75000"/>
                    <a:lumOff val="25000"/>
                  </a:schemeClr>
                </a:solidFill>
              </a:rPr>
              <a:t>Usually solitary discrete mucosal lesions, with punched-out smooth base</a:t>
            </a:r>
          </a:p>
          <a:p>
            <a:pPr lvl="2" fontAlgn="base"/>
            <a:r>
              <a:rPr lang="en-US" dirty="0">
                <a:solidFill>
                  <a:schemeClr val="tx1">
                    <a:lumMod val="75000"/>
                    <a:lumOff val="25000"/>
                  </a:schemeClr>
                </a:solidFill>
              </a:rPr>
              <a:t>Benign lesions have smooth, rounded edges (as opposed to irregular edges noted in malignant lesions).</a:t>
            </a:r>
          </a:p>
          <a:p>
            <a:pPr lvl="2" fontAlgn="base"/>
            <a:r>
              <a:rPr lang="en-US" dirty="0">
                <a:solidFill>
                  <a:schemeClr val="tx1">
                    <a:lumMod val="75000"/>
                    <a:lumOff val="25000"/>
                  </a:schemeClr>
                </a:solidFill>
              </a:rPr>
              <a:t>Typically in lesser curvature</a:t>
            </a:r>
          </a:p>
          <a:p>
            <a:pPr lvl="1" fontAlgn="base"/>
            <a:r>
              <a:rPr lang="en-US" b="1" dirty="0">
                <a:solidFill>
                  <a:schemeClr val="tx1">
                    <a:lumMod val="75000"/>
                    <a:lumOff val="25000"/>
                  </a:schemeClr>
                </a:solidFill>
              </a:rPr>
              <a:t>Duodenal ulcer:</a:t>
            </a:r>
            <a:endParaRPr lang="en-US" dirty="0">
              <a:solidFill>
                <a:schemeClr val="tx1">
                  <a:lumMod val="75000"/>
                  <a:lumOff val="25000"/>
                </a:schemeClr>
              </a:solidFill>
            </a:endParaRPr>
          </a:p>
          <a:p>
            <a:pPr lvl="2" fontAlgn="base"/>
            <a:r>
              <a:rPr lang="en-US" dirty="0">
                <a:solidFill>
                  <a:schemeClr val="tx1">
                    <a:lumMod val="75000"/>
                    <a:lumOff val="25000"/>
                  </a:schemeClr>
                </a:solidFill>
              </a:rPr>
              <a:t>Small breaks in the mucosa, often &lt; 1 cm</a:t>
            </a:r>
          </a:p>
          <a:p>
            <a:pPr lvl="2" fontAlgn="base"/>
            <a:r>
              <a:rPr lang="en-US" dirty="0">
                <a:solidFill>
                  <a:schemeClr val="tx1">
                    <a:lumMod val="75000"/>
                    <a:lumOff val="25000"/>
                  </a:schemeClr>
                </a:solidFill>
              </a:rPr>
              <a:t>Noted usually in the 1st part of the duodenum</a:t>
            </a:r>
          </a:p>
          <a:p>
            <a:pPr marL="0" indent="0" fontAlgn="base">
              <a:buNone/>
            </a:pPr>
            <a:endParaRPr lang="en-US" dirty="0">
              <a:solidFill>
                <a:schemeClr val="tx1">
                  <a:lumMod val="75000"/>
                  <a:lumOff val="25000"/>
                </a:schemeClr>
              </a:solidFill>
            </a:endParaRPr>
          </a:p>
        </p:txBody>
      </p:sp>
    </p:spTree>
    <p:extLst>
      <p:ext uri="{BB962C8B-B14F-4D97-AF65-F5344CB8AC3E}">
        <p14:creationId xmlns:p14="http://schemas.microsoft.com/office/powerpoint/2010/main" val="1830664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91E592-5F7D-409B-8954-EE5BA12190D8}"/>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B54DCB97-FC41-47B6-8D1C-09353B628392}"/>
              </a:ext>
            </a:extLst>
          </p:cNvPr>
          <p:cNvSpPr>
            <a:spLocks noGrp="1"/>
          </p:cNvSpPr>
          <p:nvPr>
            <p:ph idx="1"/>
          </p:nvPr>
        </p:nvSpPr>
        <p:spPr/>
        <p:txBody>
          <a:bodyPr/>
          <a:lstStyle/>
          <a:p>
            <a:endParaRPr lang="ru-UA" dirty="0"/>
          </a:p>
        </p:txBody>
      </p:sp>
      <p:pic>
        <p:nvPicPr>
          <p:cNvPr id="17410" name="Picture 2" descr="Peptic ulcer disease - Knowledge @ AMBOSS">
            <a:extLst>
              <a:ext uri="{FF2B5EF4-FFF2-40B4-BE49-F238E27FC236}">
                <a16:creationId xmlns:a16="http://schemas.microsoft.com/office/drawing/2014/main" id="{37457A68-AA56-4DCA-AA38-698AC6960B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399" t="20743" r="12719"/>
          <a:stretch/>
        </p:blipFill>
        <p:spPr bwMode="auto">
          <a:xfrm>
            <a:off x="4056164" y="0"/>
            <a:ext cx="5087836" cy="5143499"/>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Peptic ulcer disease | Radiology Reference Article | Radiopaedia.org">
            <a:extLst>
              <a:ext uri="{FF2B5EF4-FFF2-40B4-BE49-F238E27FC236}">
                <a16:creationId xmlns:a16="http://schemas.microsoft.com/office/drawing/2014/main" id="{8E6CA8F4-40CD-416A-BF13-B72F3059C0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1022"/>
          <a:stretch/>
        </p:blipFill>
        <p:spPr bwMode="auto">
          <a:xfrm rot="16200000">
            <a:off x="-150253" y="156119"/>
            <a:ext cx="5143500" cy="4877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619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Diagnosis</a:t>
            </a:r>
            <a:endParaRPr lang="ru-RU" dirty="0">
              <a:solidFill>
                <a:schemeClr val="tx2">
                  <a:lumMod val="60000"/>
                  <a:lumOff val="40000"/>
                </a:schemeClr>
              </a:solidFill>
            </a:endParaRPr>
          </a:p>
        </p:txBody>
      </p:sp>
      <p:sp>
        <p:nvSpPr>
          <p:cNvPr id="3" name="Объект 2"/>
          <p:cNvSpPr>
            <a:spLocks noGrp="1"/>
          </p:cNvSpPr>
          <p:nvPr>
            <p:ph idx="1"/>
          </p:nvPr>
        </p:nvSpPr>
        <p:spPr>
          <a:xfrm>
            <a:off x="179512" y="987574"/>
            <a:ext cx="8964488" cy="4032447"/>
          </a:xfrm>
        </p:spPr>
        <p:txBody>
          <a:bodyPr>
            <a:normAutofit/>
          </a:bodyPr>
          <a:lstStyle/>
          <a:p>
            <a:pPr marL="0" indent="0" fontAlgn="base">
              <a:buNone/>
            </a:pPr>
            <a:r>
              <a:rPr lang="en-US" sz="2400" dirty="0">
                <a:solidFill>
                  <a:schemeClr val="tx1">
                    <a:lumMod val="75000"/>
                    <a:lumOff val="25000"/>
                  </a:schemeClr>
                </a:solidFill>
              </a:rPr>
              <a:t>Indications for</a:t>
            </a:r>
            <a:r>
              <a:rPr lang="en-US" sz="2400" b="1" dirty="0">
                <a:solidFill>
                  <a:schemeClr val="tx1">
                    <a:lumMod val="75000"/>
                    <a:lumOff val="25000"/>
                  </a:schemeClr>
                </a:solidFill>
              </a:rPr>
              <a:t> biopsy</a:t>
            </a:r>
            <a:r>
              <a:rPr lang="en-US" sz="2400" dirty="0">
                <a:solidFill>
                  <a:schemeClr val="tx1">
                    <a:lumMod val="75000"/>
                    <a:lumOff val="25000"/>
                  </a:schemeClr>
                </a:solidFill>
              </a:rPr>
              <a:t>:</a:t>
            </a:r>
          </a:p>
          <a:p>
            <a:pPr lvl="1" fontAlgn="base"/>
            <a:r>
              <a:rPr lang="en-US" sz="2000" dirty="0">
                <a:solidFill>
                  <a:schemeClr val="tx1">
                    <a:lumMod val="75000"/>
                    <a:lumOff val="25000"/>
                  </a:schemeClr>
                </a:solidFill>
              </a:rPr>
              <a:t>Suspected malignancy (ulcerated mass, irregular margins, abnormal mucosal folds)</a:t>
            </a:r>
          </a:p>
          <a:p>
            <a:pPr lvl="1" fontAlgn="base"/>
            <a:r>
              <a:rPr lang="en-US" sz="2000" dirty="0">
                <a:solidFill>
                  <a:schemeClr val="tx1">
                    <a:lumMod val="75000"/>
                    <a:lumOff val="25000"/>
                  </a:schemeClr>
                </a:solidFill>
              </a:rPr>
              <a:t>Any gastric ulcer in areas with a high incidence of gastric cancer</a:t>
            </a:r>
          </a:p>
          <a:p>
            <a:pPr lvl="1" fontAlgn="base"/>
            <a:r>
              <a:rPr lang="en-US" sz="2000" dirty="0">
                <a:solidFill>
                  <a:schemeClr val="tx1">
                    <a:lumMod val="75000"/>
                    <a:lumOff val="25000"/>
                  </a:schemeClr>
                </a:solidFill>
              </a:rPr>
              <a:t>If unusual etiology is suspected (e.g., </a:t>
            </a:r>
            <a:r>
              <a:rPr lang="en-US" sz="2000" dirty="0" err="1">
                <a:solidFill>
                  <a:schemeClr val="tx1">
                    <a:lumMod val="75000"/>
                    <a:lumOff val="25000"/>
                  </a:schemeClr>
                </a:solidFill>
              </a:rPr>
              <a:t>sarcoidosis</a:t>
            </a:r>
            <a:r>
              <a:rPr lang="en-US" sz="2000" dirty="0">
                <a:solidFill>
                  <a:schemeClr val="tx1">
                    <a:lumMod val="75000"/>
                    <a:lumOff val="25000"/>
                  </a:schemeClr>
                </a:solidFill>
              </a:rPr>
              <a:t>)</a:t>
            </a:r>
          </a:p>
          <a:p>
            <a:pPr lvl="1" fontAlgn="base"/>
            <a:r>
              <a:rPr lang="en-US" sz="2000" dirty="0">
                <a:solidFill>
                  <a:schemeClr val="tx1">
                    <a:lumMod val="75000"/>
                    <a:lumOff val="25000"/>
                  </a:schemeClr>
                </a:solidFill>
              </a:rPr>
              <a:t>Gastric mucosal biopsy of </a:t>
            </a:r>
            <a:r>
              <a:rPr lang="en-US" sz="2000" dirty="0" err="1">
                <a:solidFill>
                  <a:schemeClr val="tx1">
                    <a:lumMod val="75000"/>
                    <a:lumOff val="25000"/>
                  </a:schemeClr>
                </a:solidFill>
              </a:rPr>
              <a:t>antrum</a:t>
            </a:r>
            <a:r>
              <a:rPr lang="en-US" sz="2000" dirty="0">
                <a:solidFill>
                  <a:schemeClr val="tx1">
                    <a:lumMod val="75000"/>
                    <a:lumOff val="25000"/>
                  </a:schemeClr>
                </a:solidFill>
              </a:rPr>
              <a:t> and body (in addition to</a:t>
            </a:r>
            <a:r>
              <a:rPr lang="en-US" sz="2000" i="1" dirty="0">
                <a:solidFill>
                  <a:schemeClr val="tx1">
                    <a:lumMod val="75000"/>
                    <a:lumOff val="25000"/>
                  </a:schemeClr>
                </a:solidFill>
              </a:rPr>
              <a:t> </a:t>
            </a:r>
            <a:r>
              <a:rPr lang="en-US" sz="2000" dirty="0">
                <a:solidFill>
                  <a:schemeClr val="tx1">
                    <a:lumMod val="75000"/>
                    <a:lumOff val="25000"/>
                  </a:schemeClr>
                </a:solidFill>
              </a:rPr>
              <a:t>the ulcer itself) for </a:t>
            </a:r>
            <a:r>
              <a:rPr lang="en-US" sz="2000" i="1" dirty="0">
                <a:solidFill>
                  <a:schemeClr val="tx1">
                    <a:lumMod val="75000"/>
                    <a:lumOff val="25000"/>
                  </a:schemeClr>
                </a:solidFill>
              </a:rPr>
              <a:t>H. pylori </a:t>
            </a:r>
            <a:r>
              <a:rPr lang="en-US" sz="2000" dirty="0">
                <a:solidFill>
                  <a:schemeClr val="tx1">
                    <a:lumMod val="75000"/>
                    <a:lumOff val="25000"/>
                  </a:schemeClr>
                </a:solidFill>
              </a:rPr>
              <a:t>detection</a:t>
            </a:r>
          </a:p>
        </p:txBody>
      </p:sp>
    </p:spTree>
    <p:extLst>
      <p:ext uri="{BB962C8B-B14F-4D97-AF65-F5344CB8AC3E}">
        <p14:creationId xmlns:p14="http://schemas.microsoft.com/office/powerpoint/2010/main" val="4058376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Tests for </a:t>
            </a:r>
            <a:r>
              <a:rPr lang="en-US" b="1" i="1" dirty="0">
                <a:solidFill>
                  <a:schemeClr val="tx2">
                    <a:lumMod val="60000"/>
                    <a:lumOff val="40000"/>
                  </a:schemeClr>
                </a:solidFill>
              </a:rPr>
              <a:t>H. pylori</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3960440"/>
          </a:xfrm>
        </p:spPr>
        <p:txBody>
          <a:bodyPr>
            <a:normAutofit fontScale="85000" lnSpcReduction="20000"/>
          </a:bodyPr>
          <a:lstStyle/>
          <a:p>
            <a:pPr marL="0" indent="0" fontAlgn="base">
              <a:buNone/>
            </a:pPr>
            <a:r>
              <a:rPr lang="en-US" b="1" dirty="0">
                <a:solidFill>
                  <a:schemeClr val="tx1">
                    <a:lumMod val="75000"/>
                    <a:lumOff val="25000"/>
                  </a:schemeClr>
                </a:solidFill>
              </a:rPr>
              <a:t>Non-invasive:</a:t>
            </a:r>
            <a:endParaRPr lang="en-US" dirty="0">
              <a:solidFill>
                <a:schemeClr val="tx1">
                  <a:lumMod val="75000"/>
                  <a:lumOff val="25000"/>
                </a:schemeClr>
              </a:solidFill>
            </a:endParaRPr>
          </a:p>
          <a:p>
            <a:pPr lvl="1" fontAlgn="base"/>
            <a:r>
              <a:rPr lang="en-US" dirty="0">
                <a:solidFill>
                  <a:schemeClr val="tx1">
                    <a:lumMod val="75000"/>
                    <a:lumOff val="25000"/>
                  </a:schemeClr>
                </a:solidFill>
              </a:rPr>
              <a:t>Stool antigen assay: </a:t>
            </a:r>
          </a:p>
          <a:p>
            <a:pPr lvl="2" fontAlgn="base"/>
            <a:r>
              <a:rPr lang="en-US" dirty="0">
                <a:solidFill>
                  <a:schemeClr val="tx1">
                    <a:lumMod val="75000"/>
                    <a:lumOff val="25000"/>
                  </a:schemeClr>
                </a:solidFill>
              </a:rPr>
              <a:t>For initial diagnosis</a:t>
            </a:r>
          </a:p>
          <a:p>
            <a:pPr lvl="2" fontAlgn="base"/>
            <a:r>
              <a:rPr lang="en-US" dirty="0">
                <a:solidFill>
                  <a:schemeClr val="tx1">
                    <a:lumMod val="75000"/>
                    <a:lumOff val="25000"/>
                  </a:schemeClr>
                </a:solidFill>
              </a:rPr>
              <a:t>To confirm eradication</a:t>
            </a:r>
          </a:p>
          <a:p>
            <a:pPr lvl="1" fontAlgn="base"/>
            <a:r>
              <a:rPr lang="en-US" dirty="0">
                <a:solidFill>
                  <a:schemeClr val="tx1">
                    <a:lumMod val="75000"/>
                    <a:lumOff val="25000"/>
                  </a:schemeClr>
                </a:solidFill>
              </a:rPr>
              <a:t>Urea breath test: </a:t>
            </a:r>
          </a:p>
          <a:p>
            <a:pPr lvl="2" fontAlgn="base"/>
            <a:r>
              <a:rPr lang="en-US" dirty="0">
                <a:solidFill>
                  <a:schemeClr val="tx1">
                    <a:lumMod val="75000"/>
                    <a:lumOff val="25000"/>
                  </a:schemeClr>
                </a:solidFill>
              </a:rPr>
              <a:t>Patient is given radioactively labeled urea orally.</a:t>
            </a:r>
          </a:p>
          <a:p>
            <a:pPr lvl="2" fontAlgn="base"/>
            <a:r>
              <a:rPr lang="en-US" dirty="0">
                <a:solidFill>
                  <a:schemeClr val="tx1">
                    <a:lumMod val="75000"/>
                    <a:lumOff val="25000"/>
                  </a:schemeClr>
                </a:solidFill>
              </a:rPr>
              <a:t>Urease produced by </a:t>
            </a:r>
            <a:r>
              <a:rPr lang="en-US" i="1" dirty="0">
                <a:solidFill>
                  <a:schemeClr val="tx1">
                    <a:lumMod val="75000"/>
                    <a:lumOff val="25000"/>
                  </a:schemeClr>
                </a:solidFill>
              </a:rPr>
              <a:t>H. pylori </a:t>
            </a:r>
            <a:r>
              <a:rPr lang="en-US" dirty="0">
                <a:solidFill>
                  <a:schemeClr val="tx1">
                    <a:lumMod val="75000"/>
                    <a:lumOff val="25000"/>
                  </a:schemeClr>
                </a:solidFill>
              </a:rPr>
              <a:t>splits urea and liberates CO</a:t>
            </a:r>
            <a:r>
              <a:rPr lang="en-US" baseline="-25000" dirty="0">
                <a:solidFill>
                  <a:schemeClr val="tx1">
                    <a:lumMod val="75000"/>
                    <a:lumOff val="25000"/>
                  </a:schemeClr>
                </a:solidFill>
              </a:rPr>
              <a:t>2</a:t>
            </a:r>
            <a:r>
              <a:rPr lang="en-US" dirty="0">
                <a:solidFill>
                  <a:schemeClr val="tx1">
                    <a:lumMod val="75000"/>
                    <a:lumOff val="25000"/>
                  </a:schemeClr>
                </a:solidFill>
              </a:rPr>
              <a:t>.</a:t>
            </a:r>
          </a:p>
          <a:p>
            <a:pPr lvl="2" fontAlgn="base"/>
            <a:r>
              <a:rPr lang="en-US" dirty="0">
                <a:solidFill>
                  <a:schemeClr val="tx1">
                    <a:lumMod val="75000"/>
                    <a:lumOff val="25000"/>
                  </a:schemeClr>
                </a:solidFill>
              </a:rPr>
              <a:t>Radioactive CO</a:t>
            </a:r>
            <a:r>
              <a:rPr lang="en-US" baseline="-25000" dirty="0">
                <a:solidFill>
                  <a:schemeClr val="tx1">
                    <a:lumMod val="75000"/>
                    <a:lumOff val="25000"/>
                  </a:schemeClr>
                </a:solidFill>
              </a:rPr>
              <a:t>2</a:t>
            </a:r>
            <a:r>
              <a:rPr lang="en-US" dirty="0">
                <a:solidFill>
                  <a:schemeClr val="tx1">
                    <a:lumMod val="75000"/>
                    <a:lumOff val="25000"/>
                  </a:schemeClr>
                </a:solidFill>
              </a:rPr>
              <a:t> is detected in the breath.</a:t>
            </a:r>
          </a:p>
          <a:p>
            <a:pPr lvl="1" fontAlgn="base"/>
            <a:r>
              <a:rPr lang="en-US" dirty="0">
                <a:solidFill>
                  <a:schemeClr val="tx1">
                    <a:lumMod val="75000"/>
                    <a:lumOff val="25000"/>
                  </a:schemeClr>
                </a:solidFill>
              </a:rPr>
              <a:t>Serology:</a:t>
            </a:r>
          </a:p>
          <a:p>
            <a:pPr lvl="2" fontAlgn="base"/>
            <a:r>
              <a:rPr lang="en-US" dirty="0">
                <a:solidFill>
                  <a:schemeClr val="tx1">
                    <a:lumMod val="75000"/>
                    <a:lumOff val="25000"/>
                  </a:schemeClr>
                </a:solidFill>
              </a:rPr>
              <a:t>Detection of serum </a:t>
            </a:r>
            <a:r>
              <a:rPr lang="en-US" dirty="0" err="1">
                <a:solidFill>
                  <a:schemeClr val="tx1">
                    <a:lumMod val="75000"/>
                    <a:lumOff val="25000"/>
                  </a:schemeClr>
                </a:solidFill>
              </a:rPr>
              <a:t>IgG</a:t>
            </a:r>
            <a:r>
              <a:rPr lang="en-US" dirty="0">
                <a:solidFill>
                  <a:schemeClr val="tx1">
                    <a:lumMod val="75000"/>
                    <a:lumOff val="25000"/>
                  </a:schemeClr>
                </a:solidFill>
              </a:rPr>
              <a:t> against</a:t>
            </a:r>
            <a:r>
              <a:rPr lang="en-US" i="1" dirty="0">
                <a:solidFill>
                  <a:schemeClr val="tx1">
                    <a:lumMod val="75000"/>
                    <a:lumOff val="25000"/>
                  </a:schemeClr>
                </a:solidFill>
              </a:rPr>
              <a:t> H. pylori</a:t>
            </a:r>
            <a:endParaRPr lang="en-US" dirty="0">
              <a:solidFill>
                <a:schemeClr val="tx1">
                  <a:lumMod val="75000"/>
                  <a:lumOff val="25000"/>
                </a:schemeClr>
              </a:solidFill>
            </a:endParaRPr>
          </a:p>
          <a:p>
            <a:pPr lvl="2" fontAlgn="base"/>
            <a:r>
              <a:rPr lang="en-US" dirty="0">
                <a:solidFill>
                  <a:schemeClr val="tx1">
                    <a:lumMod val="75000"/>
                    <a:lumOff val="25000"/>
                  </a:schemeClr>
                </a:solidFill>
              </a:rPr>
              <a:t>Low accuracy</a:t>
            </a:r>
          </a:p>
          <a:p>
            <a:pPr lvl="2" fontAlgn="base"/>
            <a:r>
              <a:rPr lang="en-US" dirty="0" err="1">
                <a:solidFill>
                  <a:schemeClr val="tx1">
                    <a:lumMod val="75000"/>
                    <a:lumOff val="25000"/>
                  </a:schemeClr>
                </a:solidFill>
              </a:rPr>
              <a:t>IgG</a:t>
            </a:r>
            <a:r>
              <a:rPr lang="en-US" dirty="0">
                <a:solidFill>
                  <a:schemeClr val="tx1">
                    <a:lumMod val="75000"/>
                    <a:lumOff val="25000"/>
                  </a:schemeClr>
                </a:solidFill>
              </a:rPr>
              <a:t> remains positive after eradication.</a:t>
            </a:r>
          </a:p>
          <a:p>
            <a:pPr fontAlgn="base"/>
            <a:endParaRPr lang="en-US" b="1" dirty="0">
              <a:solidFill>
                <a:schemeClr val="tx1">
                  <a:lumMod val="75000"/>
                  <a:lumOff val="25000"/>
                </a:schemeClr>
              </a:solidFill>
            </a:endParaRPr>
          </a:p>
        </p:txBody>
      </p:sp>
    </p:spTree>
    <p:extLst>
      <p:ext uri="{BB962C8B-B14F-4D97-AF65-F5344CB8AC3E}">
        <p14:creationId xmlns:p14="http://schemas.microsoft.com/office/powerpoint/2010/main" val="554276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Tests for </a:t>
            </a:r>
            <a:r>
              <a:rPr lang="en-US" b="1" i="1" dirty="0">
                <a:solidFill>
                  <a:schemeClr val="tx2">
                    <a:lumMod val="60000"/>
                    <a:lumOff val="40000"/>
                  </a:schemeClr>
                </a:solidFill>
              </a:rPr>
              <a:t>H. pylori</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1203598"/>
            <a:ext cx="8784976" cy="3240360"/>
          </a:xfrm>
        </p:spPr>
        <p:txBody>
          <a:bodyPr>
            <a:normAutofit fontScale="85000" lnSpcReduction="10000"/>
          </a:bodyPr>
          <a:lstStyle/>
          <a:p>
            <a:pPr marL="0" indent="0" fontAlgn="base">
              <a:buNone/>
            </a:pPr>
            <a:r>
              <a:rPr lang="en-US" b="1" dirty="0">
                <a:solidFill>
                  <a:schemeClr val="tx1">
                    <a:lumMod val="75000"/>
                    <a:lumOff val="25000"/>
                  </a:schemeClr>
                </a:solidFill>
              </a:rPr>
              <a:t>Invasive </a:t>
            </a:r>
            <a:r>
              <a:rPr lang="en-US" dirty="0">
                <a:solidFill>
                  <a:schemeClr val="tx1">
                    <a:lumMod val="75000"/>
                    <a:lumOff val="25000"/>
                  </a:schemeClr>
                </a:solidFill>
              </a:rPr>
              <a:t>(require sampling of gastric mucosa):</a:t>
            </a:r>
          </a:p>
          <a:p>
            <a:pPr lvl="1" fontAlgn="base"/>
            <a:r>
              <a:rPr lang="en-US" dirty="0">
                <a:solidFill>
                  <a:schemeClr val="tx1">
                    <a:lumMod val="75000"/>
                    <a:lumOff val="25000"/>
                  </a:schemeClr>
                </a:solidFill>
              </a:rPr>
              <a:t>Biopsy urease test: </a:t>
            </a:r>
          </a:p>
          <a:p>
            <a:pPr lvl="2" fontAlgn="base"/>
            <a:r>
              <a:rPr lang="en-US" dirty="0">
                <a:solidFill>
                  <a:schemeClr val="tx1">
                    <a:lumMod val="75000"/>
                    <a:lumOff val="25000"/>
                  </a:schemeClr>
                </a:solidFill>
              </a:rPr>
              <a:t>Urease produced by </a:t>
            </a:r>
            <a:r>
              <a:rPr lang="en-US" i="1" dirty="0">
                <a:solidFill>
                  <a:schemeClr val="tx1">
                    <a:lumMod val="75000"/>
                    <a:lumOff val="25000"/>
                  </a:schemeClr>
                </a:solidFill>
              </a:rPr>
              <a:t>H. pylori </a:t>
            </a:r>
            <a:r>
              <a:rPr lang="en-US" dirty="0">
                <a:solidFill>
                  <a:schemeClr val="tx1">
                    <a:lumMod val="75000"/>
                    <a:lumOff val="25000"/>
                  </a:schemeClr>
                </a:solidFill>
              </a:rPr>
              <a:t>liberates ammonia from urea.</a:t>
            </a:r>
          </a:p>
          <a:p>
            <a:pPr lvl="2" fontAlgn="base"/>
            <a:r>
              <a:rPr lang="en-US" dirty="0">
                <a:solidFill>
                  <a:schemeClr val="tx1">
                    <a:lumMod val="75000"/>
                    <a:lumOff val="25000"/>
                  </a:schemeClr>
                </a:solidFill>
              </a:rPr>
              <a:t>Alkaline pH changes color of a pH reagent.</a:t>
            </a:r>
          </a:p>
          <a:p>
            <a:pPr lvl="1" fontAlgn="base"/>
            <a:r>
              <a:rPr lang="en-US" dirty="0">
                <a:solidFill>
                  <a:schemeClr val="tx1">
                    <a:lumMod val="75000"/>
                    <a:lumOff val="25000"/>
                  </a:schemeClr>
                </a:solidFill>
              </a:rPr>
              <a:t>Histology: </a:t>
            </a:r>
          </a:p>
          <a:p>
            <a:pPr lvl="2" fontAlgn="base"/>
            <a:r>
              <a:rPr lang="en-US" dirty="0">
                <a:solidFill>
                  <a:schemeClr val="tx1">
                    <a:lumMod val="75000"/>
                    <a:lumOff val="25000"/>
                  </a:schemeClr>
                </a:solidFill>
              </a:rPr>
              <a:t>Accuracy improved by stains (</a:t>
            </a:r>
            <a:r>
              <a:rPr lang="en-US" dirty="0" err="1">
                <a:solidFill>
                  <a:schemeClr val="tx1">
                    <a:lumMod val="75000"/>
                    <a:lumOff val="25000"/>
                  </a:schemeClr>
                </a:solidFill>
              </a:rPr>
              <a:t>immunohistochemical</a:t>
            </a:r>
            <a:r>
              <a:rPr lang="en-US" dirty="0">
                <a:solidFill>
                  <a:schemeClr val="tx1">
                    <a:lumMod val="75000"/>
                    <a:lumOff val="25000"/>
                  </a:schemeClr>
                </a:solidFill>
              </a:rPr>
              <a:t>, </a:t>
            </a:r>
            <a:r>
              <a:rPr lang="en-US" dirty="0" err="1">
                <a:solidFill>
                  <a:schemeClr val="tx1">
                    <a:lumMod val="75000"/>
                    <a:lumOff val="25000"/>
                  </a:schemeClr>
                </a:solidFill>
              </a:rPr>
              <a:t>Giemsa</a:t>
            </a:r>
            <a:r>
              <a:rPr lang="en-US" dirty="0">
                <a:solidFill>
                  <a:schemeClr val="tx1">
                    <a:lumMod val="75000"/>
                    <a:lumOff val="25000"/>
                  </a:schemeClr>
                </a:solidFill>
              </a:rPr>
              <a:t> stains)</a:t>
            </a:r>
          </a:p>
          <a:p>
            <a:pPr lvl="2" fontAlgn="base"/>
            <a:r>
              <a:rPr lang="en-US" dirty="0">
                <a:solidFill>
                  <a:schemeClr val="tx1">
                    <a:lumMod val="75000"/>
                    <a:lumOff val="25000"/>
                  </a:schemeClr>
                </a:solidFill>
              </a:rPr>
              <a:t>Curved, flagellated gram-negative rods are seen.</a:t>
            </a:r>
          </a:p>
          <a:p>
            <a:pPr lvl="1" fontAlgn="base"/>
            <a:r>
              <a:rPr lang="en-US" dirty="0">
                <a:solidFill>
                  <a:schemeClr val="tx1">
                    <a:lumMod val="75000"/>
                    <a:lumOff val="25000"/>
                  </a:schemeClr>
                </a:solidFill>
              </a:rPr>
              <a:t>Bacterial culture and sensitivity</a:t>
            </a:r>
          </a:p>
        </p:txBody>
      </p:sp>
    </p:spTree>
    <p:extLst>
      <p:ext uri="{BB962C8B-B14F-4D97-AF65-F5344CB8AC3E}">
        <p14:creationId xmlns:p14="http://schemas.microsoft.com/office/powerpoint/2010/main" val="3787272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F48852-9C42-40C6-A2E3-1CEF3264700D}"/>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805CAC55-C768-4813-87DC-AF7AF288D708}"/>
              </a:ext>
            </a:extLst>
          </p:cNvPr>
          <p:cNvSpPr>
            <a:spLocks noGrp="1"/>
          </p:cNvSpPr>
          <p:nvPr>
            <p:ph idx="1"/>
          </p:nvPr>
        </p:nvSpPr>
        <p:spPr/>
        <p:txBody>
          <a:bodyPr/>
          <a:lstStyle/>
          <a:p>
            <a:endParaRPr lang="ru-UA" dirty="0"/>
          </a:p>
        </p:txBody>
      </p:sp>
      <p:pic>
        <p:nvPicPr>
          <p:cNvPr id="5122" name="Picture 2" descr="Peptic ulcer | Osmosis">
            <a:extLst>
              <a:ext uri="{FF2B5EF4-FFF2-40B4-BE49-F238E27FC236}">
                <a16:creationId xmlns:a16="http://schemas.microsoft.com/office/drawing/2014/main" id="{7B55296E-0BDB-42DD-98A0-D978367CB8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1689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p>
        </p:txBody>
      </p:sp>
      <p:sp>
        <p:nvSpPr>
          <p:cNvPr id="3" name="Объект 2"/>
          <p:cNvSpPr>
            <a:spLocks noGrp="1"/>
          </p:cNvSpPr>
          <p:nvPr>
            <p:ph idx="1"/>
          </p:nvPr>
        </p:nvSpPr>
        <p:spPr>
          <a:xfrm>
            <a:off x="179512" y="987574"/>
            <a:ext cx="8856984" cy="4032448"/>
          </a:xfrm>
        </p:spPr>
        <p:txBody>
          <a:bodyPr>
            <a:normAutofit fontScale="55000" lnSpcReduction="20000"/>
          </a:bodyPr>
          <a:lstStyle/>
          <a:p>
            <a:r>
              <a:rPr lang="en-US" b="1" dirty="0">
                <a:solidFill>
                  <a:schemeClr val="tx1">
                    <a:lumMod val="75000"/>
                    <a:lumOff val="25000"/>
                  </a:schemeClr>
                </a:solidFill>
              </a:rPr>
              <a:t>Risk factor modification</a:t>
            </a:r>
          </a:p>
          <a:p>
            <a:pPr fontAlgn="base"/>
            <a:endParaRPr lang="en-US" b="1" dirty="0">
              <a:solidFill>
                <a:schemeClr val="tx1">
                  <a:lumMod val="75000"/>
                  <a:lumOff val="25000"/>
                </a:schemeClr>
              </a:solidFill>
            </a:endParaRPr>
          </a:p>
          <a:p>
            <a:pPr fontAlgn="base"/>
            <a:r>
              <a:rPr lang="en-US" b="1" dirty="0">
                <a:solidFill>
                  <a:schemeClr val="tx1">
                    <a:lumMod val="75000"/>
                    <a:lumOff val="25000"/>
                  </a:schemeClr>
                </a:solidFill>
              </a:rPr>
              <a:t>Discontinue NSAIDs.</a:t>
            </a:r>
          </a:p>
          <a:p>
            <a:pPr fontAlgn="base"/>
            <a:endParaRPr lang="en-US" b="1" dirty="0">
              <a:solidFill>
                <a:schemeClr val="tx1">
                  <a:lumMod val="75000"/>
                  <a:lumOff val="25000"/>
                </a:schemeClr>
              </a:solidFill>
            </a:endParaRPr>
          </a:p>
          <a:p>
            <a:pPr fontAlgn="base"/>
            <a:r>
              <a:rPr lang="en-US" b="1" dirty="0">
                <a:solidFill>
                  <a:schemeClr val="tx1">
                    <a:lumMod val="75000"/>
                    <a:lumOff val="25000"/>
                  </a:schemeClr>
                </a:solidFill>
              </a:rPr>
              <a:t>Stop smoking, and discontinue intake of alcohol and drugs.</a:t>
            </a:r>
          </a:p>
          <a:p>
            <a:pPr fontAlgn="base"/>
            <a:endParaRPr lang="en-US" b="1" dirty="0">
              <a:solidFill>
                <a:schemeClr val="tx1">
                  <a:lumMod val="75000"/>
                  <a:lumOff val="25000"/>
                </a:schemeClr>
              </a:solidFill>
            </a:endParaRPr>
          </a:p>
          <a:p>
            <a:pPr fontAlgn="base"/>
            <a:r>
              <a:rPr lang="en-US" b="1" dirty="0">
                <a:solidFill>
                  <a:schemeClr val="tx1">
                    <a:lumMod val="75000"/>
                    <a:lumOff val="25000"/>
                  </a:schemeClr>
                </a:solidFill>
              </a:rPr>
              <a:t>Bland diet</a:t>
            </a:r>
          </a:p>
          <a:p>
            <a:endParaRPr lang="en-US" b="1" dirty="0">
              <a:solidFill>
                <a:schemeClr val="tx1">
                  <a:lumMod val="75000"/>
                  <a:lumOff val="25000"/>
                </a:schemeClr>
              </a:solidFill>
            </a:endParaRPr>
          </a:p>
          <a:p>
            <a:r>
              <a:rPr lang="en-US" b="1" dirty="0">
                <a:solidFill>
                  <a:schemeClr val="tx1">
                    <a:lumMod val="75000"/>
                    <a:lumOff val="25000"/>
                  </a:schemeClr>
                </a:solidFill>
              </a:rPr>
              <a:t>Medications</a:t>
            </a:r>
          </a:p>
          <a:p>
            <a:pPr fontAlgn="base"/>
            <a:endParaRPr lang="en-US" b="1" i="1" dirty="0">
              <a:solidFill>
                <a:schemeClr val="tx1">
                  <a:lumMod val="75000"/>
                  <a:lumOff val="25000"/>
                </a:schemeClr>
              </a:solidFill>
            </a:endParaRPr>
          </a:p>
          <a:p>
            <a:pPr fontAlgn="base"/>
            <a:r>
              <a:rPr lang="en-US" b="1" i="1" dirty="0">
                <a:solidFill>
                  <a:schemeClr val="tx1">
                    <a:lumMod val="75000"/>
                    <a:lumOff val="25000"/>
                  </a:schemeClr>
                </a:solidFill>
              </a:rPr>
              <a:t>H. pylori </a:t>
            </a:r>
            <a:r>
              <a:rPr lang="en-US" b="1" dirty="0">
                <a:solidFill>
                  <a:schemeClr val="tx1">
                    <a:lumMod val="75000"/>
                    <a:lumOff val="25000"/>
                  </a:schemeClr>
                </a:solidFill>
              </a:rPr>
              <a:t>eradication:</a:t>
            </a:r>
          </a:p>
          <a:p>
            <a:pPr lvl="1" fontAlgn="base"/>
            <a:r>
              <a:rPr lang="en-US" dirty="0">
                <a:solidFill>
                  <a:schemeClr val="tx1">
                    <a:lumMod val="75000"/>
                    <a:lumOff val="25000"/>
                  </a:schemeClr>
                </a:solidFill>
              </a:rPr>
              <a:t>A combination of an antibiotic regimen and proton pump inhibitors (PPIs):</a:t>
            </a:r>
          </a:p>
          <a:p>
            <a:pPr lvl="2" fontAlgn="base"/>
            <a:r>
              <a:rPr lang="en-US" dirty="0">
                <a:solidFill>
                  <a:schemeClr val="tx1">
                    <a:lumMod val="75000"/>
                    <a:lumOff val="25000"/>
                  </a:schemeClr>
                </a:solidFill>
              </a:rPr>
              <a:t>Triple therapy: PPI + clarithromycin + amoxicillin or metronidazole</a:t>
            </a:r>
          </a:p>
          <a:p>
            <a:pPr lvl="2" fontAlgn="base"/>
            <a:r>
              <a:rPr lang="en-US" dirty="0">
                <a:solidFill>
                  <a:schemeClr val="tx1">
                    <a:lumMod val="75000"/>
                    <a:lumOff val="25000"/>
                  </a:schemeClr>
                </a:solidFill>
              </a:rPr>
              <a:t>Bismuth-containing quadruple therapy: PPI + bismuth + tetracycline + metronidazole</a:t>
            </a:r>
          </a:p>
          <a:p>
            <a:pPr lvl="1" fontAlgn="base"/>
            <a:r>
              <a:rPr lang="en-US" dirty="0">
                <a:solidFill>
                  <a:schemeClr val="tx1">
                    <a:lumMod val="75000"/>
                    <a:lumOff val="25000"/>
                  </a:schemeClr>
                </a:solidFill>
              </a:rPr>
              <a:t>Confirm </a:t>
            </a:r>
            <a:r>
              <a:rPr lang="en-US" i="1" dirty="0">
                <a:solidFill>
                  <a:schemeClr val="tx1">
                    <a:lumMod val="75000"/>
                    <a:lumOff val="25000"/>
                  </a:schemeClr>
                </a:solidFill>
              </a:rPr>
              <a:t>H. pylori</a:t>
            </a:r>
            <a:r>
              <a:rPr lang="en-US" dirty="0">
                <a:solidFill>
                  <a:schemeClr val="tx1">
                    <a:lumMod val="75000"/>
                    <a:lumOff val="25000"/>
                  </a:schemeClr>
                </a:solidFill>
              </a:rPr>
              <a:t> eradication after treatment.</a:t>
            </a:r>
          </a:p>
        </p:txBody>
      </p:sp>
    </p:spTree>
    <p:extLst>
      <p:ext uri="{BB962C8B-B14F-4D97-AF65-F5344CB8AC3E}">
        <p14:creationId xmlns:p14="http://schemas.microsoft.com/office/powerpoint/2010/main" val="2510569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p>
        </p:txBody>
      </p:sp>
      <p:sp>
        <p:nvSpPr>
          <p:cNvPr id="3" name="Объект 2"/>
          <p:cNvSpPr>
            <a:spLocks noGrp="1"/>
          </p:cNvSpPr>
          <p:nvPr>
            <p:ph idx="1"/>
          </p:nvPr>
        </p:nvSpPr>
        <p:spPr>
          <a:xfrm>
            <a:off x="179512" y="987574"/>
            <a:ext cx="8856984" cy="4032448"/>
          </a:xfrm>
        </p:spPr>
        <p:txBody>
          <a:bodyPr>
            <a:normAutofit fontScale="70000" lnSpcReduction="20000"/>
          </a:bodyPr>
          <a:lstStyle/>
          <a:p>
            <a:pPr marL="0" indent="0" fontAlgn="base">
              <a:buNone/>
            </a:pPr>
            <a:r>
              <a:rPr lang="en-US" b="1" dirty="0">
                <a:solidFill>
                  <a:schemeClr val="tx1">
                    <a:lumMod val="75000"/>
                    <a:lumOff val="25000"/>
                  </a:schemeClr>
                </a:solidFill>
              </a:rPr>
              <a:t>PPIs:</a:t>
            </a:r>
          </a:p>
          <a:p>
            <a:pPr lvl="1" fontAlgn="base"/>
            <a:r>
              <a:rPr lang="en-US" dirty="0">
                <a:solidFill>
                  <a:schemeClr val="tx1">
                    <a:lumMod val="75000"/>
                    <a:lumOff val="25000"/>
                  </a:schemeClr>
                </a:solidFill>
              </a:rPr>
              <a:t>Uncomplicated ulcers: </a:t>
            </a:r>
          </a:p>
          <a:p>
            <a:pPr lvl="2" fontAlgn="base"/>
            <a:r>
              <a:rPr lang="en-US" dirty="0">
                <a:solidFill>
                  <a:schemeClr val="tx1">
                    <a:lumMod val="75000"/>
                    <a:lumOff val="25000"/>
                  </a:schemeClr>
                </a:solidFill>
              </a:rPr>
              <a:t>Given for 2 weeks (plus antibiotic treatment for </a:t>
            </a:r>
            <a:r>
              <a:rPr lang="en-US" i="1" dirty="0">
                <a:solidFill>
                  <a:schemeClr val="tx1">
                    <a:lumMod val="75000"/>
                    <a:lumOff val="25000"/>
                  </a:schemeClr>
                </a:solidFill>
              </a:rPr>
              <a:t>H. pylori</a:t>
            </a:r>
            <a:r>
              <a:rPr lang="en-US" dirty="0">
                <a:solidFill>
                  <a:schemeClr val="tx1">
                    <a:lumMod val="75000"/>
                    <a:lumOff val="25000"/>
                  </a:schemeClr>
                </a:solidFill>
              </a:rPr>
              <a:t> if positive)</a:t>
            </a:r>
          </a:p>
          <a:p>
            <a:pPr lvl="2" fontAlgn="base"/>
            <a:r>
              <a:rPr lang="en-US" dirty="0">
                <a:solidFill>
                  <a:schemeClr val="tx1">
                    <a:lumMod val="75000"/>
                    <a:lumOff val="25000"/>
                  </a:schemeClr>
                </a:solidFill>
              </a:rPr>
              <a:t>Longer if the patient has indications for maintenance therapy</a:t>
            </a:r>
          </a:p>
          <a:p>
            <a:pPr lvl="1" fontAlgn="base"/>
            <a:r>
              <a:rPr lang="en-US" dirty="0">
                <a:solidFill>
                  <a:schemeClr val="tx1">
                    <a:lumMod val="75000"/>
                    <a:lumOff val="25000"/>
                  </a:schemeClr>
                </a:solidFill>
              </a:rPr>
              <a:t>Complicated ulcers (bleeding, penetration, obstruction, or perforation):</a:t>
            </a:r>
          </a:p>
          <a:p>
            <a:pPr lvl="2" fontAlgn="base"/>
            <a:r>
              <a:rPr lang="en-US" dirty="0">
                <a:solidFill>
                  <a:schemeClr val="tx1">
                    <a:lumMod val="75000"/>
                    <a:lumOff val="25000"/>
                  </a:schemeClr>
                </a:solidFill>
              </a:rPr>
              <a:t>Duodenal ulcer: 4–8 weeks</a:t>
            </a:r>
          </a:p>
          <a:p>
            <a:pPr lvl="2" fontAlgn="base"/>
            <a:r>
              <a:rPr lang="en-US" dirty="0">
                <a:solidFill>
                  <a:schemeClr val="tx1">
                    <a:lumMod val="75000"/>
                    <a:lumOff val="25000"/>
                  </a:schemeClr>
                </a:solidFill>
              </a:rPr>
              <a:t>Gastric ulcer: 8–12 weeks (confirmation of ulcer healing needed)</a:t>
            </a:r>
          </a:p>
          <a:p>
            <a:pPr lvl="2" fontAlgn="base"/>
            <a:r>
              <a:rPr lang="en-US" dirty="0">
                <a:solidFill>
                  <a:schemeClr val="tx1">
                    <a:lumMod val="75000"/>
                    <a:lumOff val="25000"/>
                  </a:schemeClr>
                </a:solidFill>
              </a:rPr>
              <a:t>Longer if the patient has indications for maintenance therapy</a:t>
            </a:r>
          </a:p>
          <a:p>
            <a:pPr lvl="1" fontAlgn="base"/>
            <a:r>
              <a:rPr lang="en-US" dirty="0">
                <a:solidFill>
                  <a:schemeClr val="tx1">
                    <a:lumMod val="75000"/>
                    <a:lumOff val="25000"/>
                  </a:schemeClr>
                </a:solidFill>
              </a:rPr>
              <a:t>Maintenance therapy:</a:t>
            </a:r>
          </a:p>
          <a:p>
            <a:pPr lvl="2" fontAlgn="base"/>
            <a:r>
              <a:rPr lang="en-US" dirty="0">
                <a:solidFill>
                  <a:schemeClr val="tx1">
                    <a:lumMod val="75000"/>
                    <a:lumOff val="25000"/>
                  </a:schemeClr>
                </a:solidFill>
              </a:rPr>
              <a:t>If NSAIDs or aspirin need to be continued</a:t>
            </a:r>
          </a:p>
          <a:p>
            <a:pPr lvl="2" fontAlgn="base"/>
            <a:r>
              <a:rPr lang="en-US" dirty="0">
                <a:solidFill>
                  <a:schemeClr val="tx1">
                    <a:lumMod val="75000"/>
                    <a:lumOff val="25000"/>
                  </a:schemeClr>
                </a:solidFill>
              </a:rPr>
              <a:t>Giant ulcer (&gt; 2 cm)</a:t>
            </a:r>
          </a:p>
          <a:p>
            <a:pPr lvl="2" fontAlgn="base"/>
            <a:r>
              <a:rPr lang="en-US" i="1" dirty="0">
                <a:solidFill>
                  <a:schemeClr val="tx1">
                    <a:lumMod val="75000"/>
                    <a:lumOff val="25000"/>
                  </a:schemeClr>
                </a:solidFill>
              </a:rPr>
              <a:t>H. pylori </a:t>
            </a:r>
            <a:r>
              <a:rPr lang="en-US" dirty="0">
                <a:solidFill>
                  <a:schemeClr val="tx1">
                    <a:lumMod val="75000"/>
                    <a:lumOff val="25000"/>
                  </a:schemeClr>
                </a:solidFill>
              </a:rPr>
              <a:t>negative, NSAID-negative ulcers</a:t>
            </a:r>
          </a:p>
          <a:p>
            <a:pPr lvl="2" fontAlgn="base"/>
            <a:r>
              <a:rPr lang="en-US" dirty="0">
                <a:solidFill>
                  <a:schemeClr val="tx1">
                    <a:lumMod val="75000"/>
                    <a:lumOff val="25000"/>
                  </a:schemeClr>
                </a:solidFill>
              </a:rPr>
              <a:t>Recurrent PUD (&gt; 2/year)</a:t>
            </a:r>
          </a:p>
        </p:txBody>
      </p:sp>
    </p:spTree>
    <p:extLst>
      <p:ext uri="{BB962C8B-B14F-4D97-AF65-F5344CB8AC3E}">
        <p14:creationId xmlns:p14="http://schemas.microsoft.com/office/powerpoint/2010/main" val="905152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Peptic ulcer disease | The BMJ">
            <a:extLst>
              <a:ext uri="{FF2B5EF4-FFF2-40B4-BE49-F238E27FC236}">
                <a16:creationId xmlns:a16="http://schemas.microsoft.com/office/drawing/2014/main" id="{C0B2491B-1A2B-453E-8AC5-CAEB23399A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3333"/>
          <a:stretch/>
        </p:blipFill>
        <p:spPr bwMode="auto">
          <a:xfrm>
            <a:off x="1259632" y="0"/>
            <a:ext cx="6396246"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1670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p>
        </p:txBody>
      </p:sp>
      <p:sp>
        <p:nvSpPr>
          <p:cNvPr id="3" name="Объект 2"/>
          <p:cNvSpPr>
            <a:spLocks noGrp="1"/>
          </p:cNvSpPr>
          <p:nvPr>
            <p:ph idx="1"/>
          </p:nvPr>
        </p:nvSpPr>
        <p:spPr>
          <a:xfrm>
            <a:off x="179512" y="987574"/>
            <a:ext cx="8856984" cy="4032448"/>
          </a:xfrm>
        </p:spPr>
        <p:txBody>
          <a:bodyPr>
            <a:normAutofit fontScale="47500" lnSpcReduction="20000"/>
          </a:bodyPr>
          <a:lstStyle/>
          <a:p>
            <a:r>
              <a:rPr lang="en-US" b="1" dirty="0">
                <a:solidFill>
                  <a:schemeClr val="tx1">
                    <a:lumMod val="75000"/>
                    <a:lumOff val="25000"/>
                  </a:schemeClr>
                </a:solidFill>
              </a:rPr>
              <a:t>Repeat endoscopy</a:t>
            </a:r>
          </a:p>
          <a:p>
            <a:pPr fontAlgn="base"/>
            <a:endParaRPr lang="en-US" dirty="0">
              <a:solidFill>
                <a:schemeClr val="tx1">
                  <a:lumMod val="75000"/>
                  <a:lumOff val="25000"/>
                </a:schemeClr>
              </a:solidFill>
            </a:endParaRPr>
          </a:p>
          <a:p>
            <a:pPr fontAlgn="base"/>
            <a:r>
              <a:rPr lang="en-US" b="1" dirty="0">
                <a:solidFill>
                  <a:schemeClr val="tx1">
                    <a:lumMod val="75000"/>
                    <a:lumOff val="25000"/>
                  </a:schemeClr>
                </a:solidFill>
              </a:rPr>
              <a:t>Duodenal ulcers:</a:t>
            </a:r>
          </a:p>
          <a:p>
            <a:pPr lvl="1" fontAlgn="base"/>
            <a:r>
              <a:rPr lang="en-US" dirty="0">
                <a:solidFill>
                  <a:schemeClr val="tx1">
                    <a:lumMod val="75000"/>
                    <a:lumOff val="25000"/>
                  </a:schemeClr>
                </a:solidFill>
              </a:rPr>
              <a:t>Usually not necessary</a:t>
            </a:r>
          </a:p>
          <a:p>
            <a:pPr lvl="1" fontAlgn="base"/>
            <a:r>
              <a:rPr lang="en-US" dirty="0">
                <a:solidFill>
                  <a:schemeClr val="tx1">
                    <a:lumMod val="75000"/>
                    <a:lumOff val="25000"/>
                  </a:schemeClr>
                </a:solidFill>
              </a:rPr>
              <a:t>If symptoms persist with treatment &gt; 4 weeks</a:t>
            </a:r>
          </a:p>
          <a:p>
            <a:pPr lvl="1" fontAlgn="base"/>
            <a:r>
              <a:rPr lang="en-US" dirty="0">
                <a:solidFill>
                  <a:schemeClr val="tx1">
                    <a:lumMod val="75000"/>
                    <a:lumOff val="25000"/>
                  </a:schemeClr>
                </a:solidFill>
              </a:rPr>
              <a:t>If evidence of ongoing bleeding</a:t>
            </a:r>
          </a:p>
          <a:p>
            <a:pPr fontAlgn="base"/>
            <a:endParaRPr lang="en-US" dirty="0">
              <a:solidFill>
                <a:schemeClr val="tx1">
                  <a:lumMod val="75000"/>
                  <a:lumOff val="25000"/>
                </a:schemeClr>
              </a:solidFill>
            </a:endParaRPr>
          </a:p>
          <a:p>
            <a:pPr fontAlgn="base"/>
            <a:r>
              <a:rPr lang="en-US" b="1" dirty="0">
                <a:solidFill>
                  <a:schemeClr val="tx1">
                    <a:lumMod val="75000"/>
                    <a:lumOff val="25000"/>
                  </a:schemeClr>
                </a:solidFill>
              </a:rPr>
              <a:t>Gastric ulcers:</a:t>
            </a:r>
          </a:p>
          <a:p>
            <a:pPr lvl="1" fontAlgn="base"/>
            <a:r>
              <a:rPr lang="en-US" dirty="0">
                <a:solidFill>
                  <a:schemeClr val="tx1">
                    <a:lumMod val="75000"/>
                    <a:lumOff val="25000"/>
                  </a:schemeClr>
                </a:solidFill>
              </a:rPr>
              <a:t>Persistent symptoms despite 8–12 weeks of medical therapy</a:t>
            </a:r>
          </a:p>
          <a:p>
            <a:pPr lvl="1" fontAlgn="base"/>
            <a:r>
              <a:rPr lang="en-US" dirty="0">
                <a:solidFill>
                  <a:schemeClr val="tx1">
                    <a:lumMod val="75000"/>
                    <a:lumOff val="25000"/>
                  </a:schemeClr>
                </a:solidFill>
              </a:rPr>
              <a:t>Unclear etiology</a:t>
            </a:r>
          </a:p>
          <a:p>
            <a:pPr lvl="1" fontAlgn="base"/>
            <a:r>
              <a:rPr lang="en-US" dirty="0">
                <a:solidFill>
                  <a:schemeClr val="tx1">
                    <a:lumMod val="75000"/>
                    <a:lumOff val="25000"/>
                  </a:schemeClr>
                </a:solidFill>
              </a:rPr>
              <a:t>Giant ulcer (&gt; 2 cm)</a:t>
            </a:r>
          </a:p>
          <a:p>
            <a:pPr lvl="1" fontAlgn="base"/>
            <a:r>
              <a:rPr lang="en-US" dirty="0">
                <a:solidFill>
                  <a:schemeClr val="tx1">
                    <a:lumMod val="75000"/>
                    <a:lumOff val="25000"/>
                  </a:schemeClr>
                </a:solidFill>
              </a:rPr>
              <a:t>Ulcer was suspicious for malignancy on the 1st endoscopy (even with negative biopsy).</a:t>
            </a:r>
          </a:p>
          <a:p>
            <a:pPr lvl="1" fontAlgn="base"/>
            <a:r>
              <a:rPr lang="en-US" dirty="0">
                <a:solidFill>
                  <a:schemeClr val="tx1">
                    <a:lumMod val="75000"/>
                    <a:lumOff val="25000"/>
                  </a:schemeClr>
                </a:solidFill>
              </a:rPr>
              <a:t>Evidence of ongoing bleeding</a:t>
            </a:r>
          </a:p>
          <a:p>
            <a:pPr lvl="1" fontAlgn="base"/>
            <a:r>
              <a:rPr lang="en-US" dirty="0">
                <a:solidFill>
                  <a:schemeClr val="tx1">
                    <a:lumMod val="75000"/>
                    <a:lumOff val="25000"/>
                  </a:schemeClr>
                </a:solidFill>
              </a:rPr>
              <a:t>Failure to eradicate </a:t>
            </a:r>
            <a:r>
              <a:rPr lang="en-US" i="1" dirty="0">
                <a:solidFill>
                  <a:schemeClr val="tx1">
                    <a:lumMod val="75000"/>
                    <a:lumOff val="25000"/>
                  </a:schemeClr>
                </a:solidFill>
              </a:rPr>
              <a:t>H. pylori</a:t>
            </a:r>
            <a:r>
              <a:rPr lang="en-US" dirty="0">
                <a:solidFill>
                  <a:schemeClr val="tx1">
                    <a:lumMod val="75000"/>
                    <a:lumOff val="25000"/>
                  </a:schemeClr>
                </a:solidFill>
              </a:rPr>
              <a:t> infection</a:t>
            </a:r>
          </a:p>
          <a:p>
            <a:pPr lvl="1" fontAlgn="base"/>
            <a:r>
              <a:rPr lang="en-US" dirty="0">
                <a:solidFill>
                  <a:schemeClr val="tx1">
                    <a:lumMod val="75000"/>
                    <a:lumOff val="25000"/>
                  </a:schemeClr>
                </a:solidFill>
              </a:rPr>
              <a:t>Risk factors for gastric cancer:</a:t>
            </a:r>
          </a:p>
          <a:p>
            <a:pPr lvl="2" fontAlgn="base"/>
            <a:r>
              <a:rPr lang="en-US" dirty="0">
                <a:solidFill>
                  <a:schemeClr val="tx1">
                    <a:lumMod val="75000"/>
                    <a:lumOff val="25000"/>
                  </a:schemeClr>
                </a:solidFill>
              </a:rPr>
              <a:t>Age &gt; 50</a:t>
            </a:r>
          </a:p>
          <a:p>
            <a:pPr lvl="2" fontAlgn="base"/>
            <a:r>
              <a:rPr lang="en-US" i="1" dirty="0">
                <a:solidFill>
                  <a:schemeClr val="tx1">
                    <a:lumMod val="75000"/>
                    <a:lumOff val="25000"/>
                  </a:schemeClr>
                </a:solidFill>
              </a:rPr>
              <a:t>H. pylori</a:t>
            </a:r>
            <a:endParaRPr lang="en-US" dirty="0">
              <a:solidFill>
                <a:schemeClr val="tx1">
                  <a:lumMod val="75000"/>
                  <a:lumOff val="25000"/>
                </a:schemeClr>
              </a:solidFill>
            </a:endParaRPr>
          </a:p>
          <a:p>
            <a:pPr lvl="2" fontAlgn="base"/>
            <a:r>
              <a:rPr lang="en-US" dirty="0">
                <a:solidFill>
                  <a:schemeClr val="tx1">
                    <a:lumMod val="75000"/>
                    <a:lumOff val="25000"/>
                  </a:schemeClr>
                </a:solidFill>
              </a:rPr>
              <a:t>Family history</a:t>
            </a:r>
          </a:p>
          <a:p>
            <a:pPr lvl="2" fontAlgn="base"/>
            <a:r>
              <a:rPr lang="en-US" dirty="0">
                <a:solidFill>
                  <a:schemeClr val="tx1">
                    <a:lumMod val="75000"/>
                    <a:lumOff val="25000"/>
                  </a:schemeClr>
                </a:solidFill>
              </a:rPr>
              <a:t>Immigrants from endemic areas (Japan, Korea)</a:t>
            </a:r>
          </a:p>
          <a:p>
            <a:pPr lvl="2" fontAlgn="base"/>
            <a:r>
              <a:rPr lang="en-US" dirty="0">
                <a:solidFill>
                  <a:schemeClr val="tx1">
                    <a:lumMod val="75000"/>
                    <a:lumOff val="25000"/>
                  </a:schemeClr>
                </a:solidFill>
              </a:rPr>
              <a:t>Gastric atrophy, metaplasia/dysplasia, adenoma</a:t>
            </a:r>
          </a:p>
        </p:txBody>
      </p:sp>
    </p:spTree>
    <p:extLst>
      <p:ext uri="{BB962C8B-B14F-4D97-AF65-F5344CB8AC3E}">
        <p14:creationId xmlns:p14="http://schemas.microsoft.com/office/powerpoint/2010/main" val="23130881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Surgical treatment</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1347614"/>
            <a:ext cx="8856984" cy="3240360"/>
          </a:xfrm>
        </p:spPr>
        <p:txBody>
          <a:bodyPr>
            <a:normAutofit fontScale="77500" lnSpcReduction="20000"/>
          </a:bodyPr>
          <a:lstStyle/>
          <a:p>
            <a:pPr fontAlgn="base"/>
            <a:r>
              <a:rPr lang="en-US" b="1" dirty="0">
                <a:solidFill>
                  <a:schemeClr val="tx1">
                    <a:lumMod val="75000"/>
                    <a:lumOff val="25000"/>
                  </a:schemeClr>
                </a:solidFill>
              </a:rPr>
              <a:t>Uncommon because medical therapy is very effective</a:t>
            </a:r>
          </a:p>
          <a:p>
            <a:pPr fontAlgn="base"/>
            <a:endParaRPr lang="en-US" b="1" dirty="0">
              <a:solidFill>
                <a:schemeClr val="tx1">
                  <a:lumMod val="75000"/>
                  <a:lumOff val="25000"/>
                </a:schemeClr>
              </a:solidFill>
            </a:endParaRPr>
          </a:p>
          <a:p>
            <a:pPr fontAlgn="base"/>
            <a:r>
              <a:rPr lang="en-US" b="1" dirty="0">
                <a:solidFill>
                  <a:schemeClr val="tx1">
                    <a:lumMod val="75000"/>
                    <a:lumOff val="25000"/>
                  </a:schemeClr>
                </a:solidFill>
              </a:rPr>
              <a:t>Indications </a:t>
            </a:r>
            <a:r>
              <a:rPr lang="en-US" dirty="0">
                <a:solidFill>
                  <a:schemeClr val="tx1">
                    <a:lumMod val="75000"/>
                    <a:lumOff val="25000"/>
                  </a:schemeClr>
                </a:solidFill>
              </a:rPr>
              <a:t>for surgery:</a:t>
            </a:r>
          </a:p>
          <a:p>
            <a:pPr lvl="1" fontAlgn="base"/>
            <a:r>
              <a:rPr lang="en-US" dirty="0">
                <a:solidFill>
                  <a:schemeClr val="tx1">
                    <a:lumMod val="75000"/>
                    <a:lumOff val="25000"/>
                  </a:schemeClr>
                </a:solidFill>
              </a:rPr>
              <a:t>Management of complications:</a:t>
            </a:r>
          </a:p>
          <a:p>
            <a:pPr lvl="2" fontAlgn="base"/>
            <a:r>
              <a:rPr lang="en-US" dirty="0">
                <a:solidFill>
                  <a:schemeClr val="tx1">
                    <a:lumMod val="75000"/>
                    <a:lumOff val="25000"/>
                  </a:schemeClr>
                </a:solidFill>
              </a:rPr>
              <a:t>Bleeding</a:t>
            </a:r>
          </a:p>
          <a:p>
            <a:pPr lvl="2" fontAlgn="base"/>
            <a:r>
              <a:rPr lang="en-US" dirty="0">
                <a:solidFill>
                  <a:schemeClr val="tx1">
                    <a:lumMod val="75000"/>
                    <a:lumOff val="25000"/>
                  </a:schemeClr>
                </a:solidFill>
              </a:rPr>
              <a:t>Perforation</a:t>
            </a:r>
          </a:p>
          <a:p>
            <a:pPr lvl="2" fontAlgn="base"/>
            <a:r>
              <a:rPr lang="en-US" dirty="0">
                <a:solidFill>
                  <a:schemeClr val="tx1">
                    <a:lumMod val="75000"/>
                    <a:lumOff val="25000"/>
                  </a:schemeClr>
                </a:solidFill>
              </a:rPr>
              <a:t>Gastric outlet obstruction</a:t>
            </a:r>
          </a:p>
          <a:p>
            <a:pPr lvl="1" fontAlgn="base"/>
            <a:r>
              <a:rPr lang="en-US" dirty="0">
                <a:solidFill>
                  <a:schemeClr val="tx1">
                    <a:lumMod val="75000"/>
                    <a:lumOff val="25000"/>
                  </a:schemeClr>
                </a:solidFill>
              </a:rPr>
              <a:t>PUD refractory to medical management</a:t>
            </a:r>
          </a:p>
          <a:p>
            <a:pPr lvl="1" fontAlgn="base"/>
            <a:r>
              <a:rPr lang="en-US" dirty="0">
                <a:solidFill>
                  <a:schemeClr val="tx1">
                    <a:lumMod val="75000"/>
                    <a:lumOff val="25000"/>
                  </a:schemeClr>
                </a:solidFill>
              </a:rPr>
              <a:t>Non-compliance or intolerable side effects of medications</a:t>
            </a:r>
          </a:p>
          <a:p>
            <a:pPr fontAlgn="base"/>
            <a:endParaRPr lang="en-US" b="1" dirty="0">
              <a:solidFill>
                <a:schemeClr val="tx1">
                  <a:lumMod val="75000"/>
                  <a:lumOff val="25000"/>
                </a:schemeClr>
              </a:solidFill>
            </a:endParaRPr>
          </a:p>
        </p:txBody>
      </p:sp>
    </p:spTree>
    <p:extLst>
      <p:ext uri="{BB962C8B-B14F-4D97-AF65-F5344CB8AC3E}">
        <p14:creationId xmlns:p14="http://schemas.microsoft.com/office/powerpoint/2010/main" val="403993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Surgical treatment</a:t>
            </a:r>
            <a:endParaRPr lang="ru-RU" b="1" dirty="0">
              <a:solidFill>
                <a:schemeClr val="tx2">
                  <a:lumMod val="60000"/>
                  <a:lumOff val="40000"/>
                </a:schemeClr>
              </a:solidFill>
            </a:endParaRPr>
          </a:p>
        </p:txBody>
      </p:sp>
      <p:sp>
        <p:nvSpPr>
          <p:cNvPr id="3" name="Объект 2"/>
          <p:cNvSpPr>
            <a:spLocks noGrp="1"/>
          </p:cNvSpPr>
          <p:nvPr>
            <p:ph idx="1"/>
          </p:nvPr>
        </p:nvSpPr>
        <p:spPr>
          <a:xfrm>
            <a:off x="107504" y="987574"/>
            <a:ext cx="8856984" cy="4032448"/>
          </a:xfrm>
        </p:spPr>
        <p:txBody>
          <a:bodyPr>
            <a:normAutofit fontScale="62500" lnSpcReduction="20000"/>
          </a:bodyPr>
          <a:lstStyle/>
          <a:p>
            <a:pPr fontAlgn="base"/>
            <a:r>
              <a:rPr lang="en-US" b="1" dirty="0">
                <a:solidFill>
                  <a:schemeClr val="tx1">
                    <a:lumMod val="75000"/>
                    <a:lumOff val="25000"/>
                  </a:schemeClr>
                </a:solidFill>
              </a:rPr>
              <a:t>Surgical principles:</a:t>
            </a:r>
            <a:endParaRPr lang="en-US" dirty="0">
              <a:solidFill>
                <a:schemeClr val="tx1">
                  <a:lumMod val="75000"/>
                  <a:lumOff val="25000"/>
                </a:schemeClr>
              </a:solidFill>
            </a:endParaRPr>
          </a:p>
          <a:p>
            <a:pPr lvl="1" fontAlgn="base"/>
            <a:r>
              <a:rPr lang="en-US" dirty="0">
                <a:solidFill>
                  <a:schemeClr val="tx1">
                    <a:lumMod val="75000"/>
                    <a:lumOff val="25000"/>
                  </a:schemeClr>
                </a:solidFill>
              </a:rPr>
              <a:t>Prevent ulcer complications: ulcer resection</a:t>
            </a:r>
          </a:p>
          <a:p>
            <a:pPr lvl="1" fontAlgn="base"/>
            <a:r>
              <a:rPr lang="en-US" dirty="0">
                <a:solidFill>
                  <a:schemeClr val="tx1">
                    <a:lumMod val="75000"/>
                    <a:lumOff val="25000"/>
                  </a:schemeClr>
                </a:solidFill>
              </a:rPr>
              <a:t>Reduce acid secretion: </a:t>
            </a:r>
            <a:r>
              <a:rPr lang="en-US" dirty="0" err="1">
                <a:solidFill>
                  <a:schemeClr val="tx1">
                    <a:lumMod val="75000"/>
                    <a:lumOff val="25000"/>
                  </a:schemeClr>
                </a:solidFill>
              </a:rPr>
              <a:t>vagotomy</a:t>
            </a:r>
            <a:r>
              <a:rPr lang="en-US" dirty="0">
                <a:solidFill>
                  <a:schemeClr val="tx1">
                    <a:lumMod val="75000"/>
                    <a:lumOff val="25000"/>
                  </a:schemeClr>
                </a:solidFill>
              </a:rPr>
              <a:t>, </a:t>
            </a:r>
            <a:r>
              <a:rPr lang="en-US" dirty="0" err="1">
                <a:solidFill>
                  <a:schemeClr val="tx1">
                    <a:lumMod val="75000"/>
                    <a:lumOff val="25000"/>
                  </a:schemeClr>
                </a:solidFill>
              </a:rPr>
              <a:t>antrectomy</a:t>
            </a:r>
            <a:endParaRPr lang="en-US" dirty="0">
              <a:solidFill>
                <a:schemeClr val="tx1">
                  <a:lumMod val="75000"/>
                  <a:lumOff val="25000"/>
                </a:schemeClr>
              </a:solidFill>
            </a:endParaRPr>
          </a:p>
          <a:p>
            <a:pPr lvl="1" fontAlgn="base"/>
            <a:r>
              <a:rPr lang="en-US" dirty="0">
                <a:solidFill>
                  <a:schemeClr val="tx1">
                    <a:lumMod val="75000"/>
                    <a:lumOff val="25000"/>
                  </a:schemeClr>
                </a:solidFill>
              </a:rPr>
              <a:t>Minimize postoperative physiologic disturbances: </a:t>
            </a:r>
            <a:r>
              <a:rPr lang="en-US" dirty="0" err="1">
                <a:solidFill>
                  <a:schemeClr val="tx1">
                    <a:lumMod val="75000"/>
                    <a:lumOff val="25000"/>
                  </a:schemeClr>
                </a:solidFill>
              </a:rPr>
              <a:t>pyloroplasty</a:t>
            </a:r>
            <a:r>
              <a:rPr lang="en-US" dirty="0">
                <a:solidFill>
                  <a:schemeClr val="tx1">
                    <a:lumMod val="75000"/>
                    <a:lumOff val="25000"/>
                  </a:schemeClr>
                </a:solidFill>
              </a:rPr>
              <a:t> to facilitate gastric emptying after </a:t>
            </a:r>
            <a:r>
              <a:rPr lang="en-US" dirty="0" err="1">
                <a:solidFill>
                  <a:schemeClr val="tx1">
                    <a:lumMod val="75000"/>
                    <a:lumOff val="25000"/>
                  </a:schemeClr>
                </a:solidFill>
              </a:rPr>
              <a:t>vagotomy</a:t>
            </a:r>
            <a:endParaRPr lang="en-US" dirty="0">
              <a:solidFill>
                <a:schemeClr val="tx1">
                  <a:lumMod val="75000"/>
                  <a:lumOff val="25000"/>
                </a:schemeClr>
              </a:solidFill>
            </a:endParaRPr>
          </a:p>
          <a:p>
            <a:pPr fontAlgn="base"/>
            <a:endParaRPr lang="en-US" b="1" dirty="0">
              <a:solidFill>
                <a:schemeClr val="tx1">
                  <a:lumMod val="75000"/>
                  <a:lumOff val="25000"/>
                </a:schemeClr>
              </a:solidFill>
            </a:endParaRPr>
          </a:p>
          <a:p>
            <a:pPr fontAlgn="base"/>
            <a:r>
              <a:rPr lang="en-US" b="1" dirty="0">
                <a:solidFill>
                  <a:schemeClr val="tx1">
                    <a:lumMod val="75000"/>
                    <a:lumOff val="25000"/>
                  </a:schemeClr>
                </a:solidFill>
              </a:rPr>
              <a:t>Procedures:</a:t>
            </a:r>
            <a:endParaRPr lang="en-US" dirty="0">
              <a:solidFill>
                <a:schemeClr val="tx1">
                  <a:lumMod val="75000"/>
                  <a:lumOff val="25000"/>
                </a:schemeClr>
              </a:solidFill>
            </a:endParaRPr>
          </a:p>
          <a:p>
            <a:pPr lvl="1" fontAlgn="base"/>
            <a:r>
              <a:rPr lang="en-US" dirty="0">
                <a:solidFill>
                  <a:schemeClr val="tx1">
                    <a:lumMod val="75000"/>
                    <a:lumOff val="25000"/>
                  </a:schemeClr>
                </a:solidFill>
              </a:rPr>
              <a:t>Highly selective </a:t>
            </a:r>
            <a:r>
              <a:rPr lang="en-US" dirty="0" err="1">
                <a:solidFill>
                  <a:schemeClr val="tx1">
                    <a:lumMod val="75000"/>
                    <a:lumOff val="25000"/>
                  </a:schemeClr>
                </a:solidFill>
              </a:rPr>
              <a:t>vagotomy</a:t>
            </a:r>
            <a:r>
              <a:rPr lang="en-US" dirty="0">
                <a:solidFill>
                  <a:schemeClr val="tx1">
                    <a:lumMod val="75000"/>
                    <a:lumOff val="25000"/>
                  </a:schemeClr>
                </a:solidFill>
              </a:rPr>
              <a:t>: Only the vagal branches stimulating acid secretion are transected.</a:t>
            </a:r>
          </a:p>
          <a:p>
            <a:pPr lvl="1" fontAlgn="base"/>
            <a:r>
              <a:rPr lang="en-US" dirty="0" err="1">
                <a:solidFill>
                  <a:schemeClr val="tx1">
                    <a:lumMod val="75000"/>
                    <a:lumOff val="25000"/>
                  </a:schemeClr>
                </a:solidFill>
              </a:rPr>
              <a:t>Vagotomy</a:t>
            </a:r>
            <a:r>
              <a:rPr lang="en-US" dirty="0">
                <a:solidFill>
                  <a:schemeClr val="tx1">
                    <a:lumMod val="75000"/>
                    <a:lumOff val="25000"/>
                  </a:schemeClr>
                </a:solidFill>
              </a:rPr>
              <a:t> and drainage (</a:t>
            </a:r>
            <a:r>
              <a:rPr lang="en-US" dirty="0" err="1">
                <a:solidFill>
                  <a:schemeClr val="tx1">
                    <a:lumMod val="75000"/>
                    <a:lumOff val="25000"/>
                  </a:schemeClr>
                </a:solidFill>
              </a:rPr>
              <a:t>pyloroplasty</a:t>
            </a:r>
            <a:r>
              <a:rPr lang="en-US" dirty="0">
                <a:solidFill>
                  <a:schemeClr val="tx1">
                    <a:lumMod val="75000"/>
                    <a:lumOff val="25000"/>
                  </a:schemeClr>
                </a:solidFill>
              </a:rPr>
              <a:t> or </a:t>
            </a:r>
            <a:r>
              <a:rPr lang="en-US" dirty="0" err="1">
                <a:solidFill>
                  <a:schemeClr val="tx1">
                    <a:lumMod val="75000"/>
                    <a:lumOff val="25000"/>
                  </a:schemeClr>
                </a:solidFill>
              </a:rPr>
              <a:t>gastrojejunostomy</a:t>
            </a:r>
            <a:r>
              <a:rPr lang="en-US" dirty="0">
                <a:solidFill>
                  <a:schemeClr val="tx1">
                    <a:lumMod val="75000"/>
                    <a:lumOff val="25000"/>
                  </a:schemeClr>
                </a:solidFill>
              </a:rPr>
              <a:t>)</a:t>
            </a:r>
          </a:p>
          <a:p>
            <a:pPr lvl="1" fontAlgn="base"/>
            <a:r>
              <a:rPr lang="en-US" dirty="0">
                <a:solidFill>
                  <a:schemeClr val="tx1">
                    <a:lumMod val="75000"/>
                    <a:lumOff val="25000"/>
                  </a:schemeClr>
                </a:solidFill>
              </a:rPr>
              <a:t>Procedures involving partial stomach resection:</a:t>
            </a:r>
          </a:p>
          <a:p>
            <a:pPr lvl="2" fontAlgn="base"/>
            <a:r>
              <a:rPr lang="en-US" dirty="0" err="1">
                <a:solidFill>
                  <a:schemeClr val="tx1">
                    <a:lumMod val="75000"/>
                    <a:lumOff val="25000"/>
                  </a:schemeClr>
                </a:solidFill>
              </a:rPr>
              <a:t>Vagotomy</a:t>
            </a:r>
            <a:r>
              <a:rPr lang="en-US" dirty="0">
                <a:solidFill>
                  <a:schemeClr val="tx1">
                    <a:lumMod val="75000"/>
                    <a:lumOff val="25000"/>
                  </a:schemeClr>
                </a:solidFill>
              </a:rPr>
              <a:t> and </a:t>
            </a:r>
            <a:r>
              <a:rPr lang="en-US" dirty="0" err="1">
                <a:solidFill>
                  <a:schemeClr val="tx1">
                    <a:lumMod val="75000"/>
                    <a:lumOff val="25000"/>
                  </a:schemeClr>
                </a:solidFill>
              </a:rPr>
              <a:t>antrectomy</a:t>
            </a:r>
            <a:r>
              <a:rPr lang="en-US" dirty="0">
                <a:solidFill>
                  <a:schemeClr val="tx1">
                    <a:lumMod val="75000"/>
                    <a:lumOff val="25000"/>
                  </a:schemeClr>
                </a:solidFill>
              </a:rPr>
              <a:t>: removes the acid-producing portion of the stomach</a:t>
            </a:r>
          </a:p>
          <a:p>
            <a:pPr lvl="2" fontAlgn="base"/>
            <a:r>
              <a:rPr lang="en-US" dirty="0">
                <a:solidFill>
                  <a:schemeClr val="tx1">
                    <a:lumMod val="75000"/>
                    <a:lumOff val="25000"/>
                  </a:schemeClr>
                </a:solidFill>
              </a:rPr>
              <a:t>Partial </a:t>
            </a:r>
            <a:r>
              <a:rPr lang="en-US" dirty="0" err="1">
                <a:solidFill>
                  <a:schemeClr val="tx1">
                    <a:lumMod val="75000"/>
                    <a:lumOff val="25000"/>
                  </a:schemeClr>
                </a:solidFill>
              </a:rPr>
              <a:t>gastrectomy</a:t>
            </a:r>
            <a:r>
              <a:rPr lang="en-US" dirty="0">
                <a:solidFill>
                  <a:schemeClr val="tx1">
                    <a:lumMod val="75000"/>
                    <a:lumOff val="25000"/>
                  </a:schemeClr>
                </a:solidFill>
              </a:rPr>
              <a:t>: removes the portion of the stomach containing the gastric ulcer</a:t>
            </a:r>
          </a:p>
          <a:p>
            <a:pPr lvl="2" fontAlgn="base"/>
            <a:r>
              <a:rPr lang="en-US" dirty="0">
                <a:solidFill>
                  <a:schemeClr val="tx1">
                    <a:lumMod val="75000"/>
                    <a:lumOff val="25000"/>
                  </a:schemeClr>
                </a:solidFill>
              </a:rPr>
              <a:t>Reconstruction needed for a partial </a:t>
            </a:r>
            <a:r>
              <a:rPr lang="en-US" dirty="0" err="1">
                <a:solidFill>
                  <a:schemeClr val="tx1">
                    <a:lumMod val="75000"/>
                    <a:lumOff val="25000"/>
                  </a:schemeClr>
                </a:solidFill>
              </a:rPr>
              <a:t>gastrectomy</a:t>
            </a:r>
            <a:r>
              <a:rPr lang="en-US" dirty="0">
                <a:solidFill>
                  <a:schemeClr val="tx1">
                    <a:lumMod val="75000"/>
                    <a:lumOff val="25000"/>
                  </a:schemeClr>
                </a:solidFill>
              </a:rPr>
              <a:t>: by </a:t>
            </a:r>
            <a:r>
              <a:rPr lang="en-US" dirty="0" err="1">
                <a:solidFill>
                  <a:schemeClr val="tx1">
                    <a:lumMod val="75000"/>
                    <a:lumOff val="25000"/>
                  </a:schemeClr>
                </a:solidFill>
              </a:rPr>
              <a:t>gastroduodenal</a:t>
            </a:r>
            <a:r>
              <a:rPr lang="en-US" dirty="0">
                <a:solidFill>
                  <a:schemeClr val="tx1">
                    <a:lumMod val="75000"/>
                    <a:lumOff val="25000"/>
                  </a:schemeClr>
                </a:solidFill>
              </a:rPr>
              <a:t> (</a:t>
            </a:r>
            <a:r>
              <a:rPr lang="en-US" dirty="0" err="1">
                <a:solidFill>
                  <a:schemeClr val="tx1">
                    <a:lumMod val="75000"/>
                    <a:lumOff val="25000"/>
                  </a:schemeClr>
                </a:solidFill>
              </a:rPr>
              <a:t>Billroth</a:t>
            </a:r>
            <a:r>
              <a:rPr lang="en-US" dirty="0">
                <a:solidFill>
                  <a:schemeClr val="tx1">
                    <a:lumMod val="75000"/>
                    <a:lumOff val="25000"/>
                  </a:schemeClr>
                </a:solidFill>
              </a:rPr>
              <a:t> I) or </a:t>
            </a:r>
            <a:r>
              <a:rPr lang="en-US" dirty="0" err="1">
                <a:solidFill>
                  <a:schemeClr val="tx1">
                    <a:lumMod val="75000"/>
                    <a:lumOff val="25000"/>
                  </a:schemeClr>
                </a:solidFill>
              </a:rPr>
              <a:t>gastrojejunal</a:t>
            </a:r>
            <a:r>
              <a:rPr lang="en-US" dirty="0">
                <a:solidFill>
                  <a:schemeClr val="tx1">
                    <a:lumMod val="75000"/>
                    <a:lumOff val="25000"/>
                  </a:schemeClr>
                </a:solidFill>
              </a:rPr>
              <a:t> (</a:t>
            </a:r>
            <a:r>
              <a:rPr lang="en-US" dirty="0" err="1">
                <a:solidFill>
                  <a:schemeClr val="tx1">
                    <a:lumMod val="75000"/>
                    <a:lumOff val="25000"/>
                  </a:schemeClr>
                </a:solidFill>
              </a:rPr>
              <a:t>Billroth</a:t>
            </a:r>
            <a:r>
              <a:rPr lang="en-US" dirty="0">
                <a:solidFill>
                  <a:schemeClr val="tx1">
                    <a:lumMod val="75000"/>
                    <a:lumOff val="25000"/>
                  </a:schemeClr>
                </a:solidFill>
              </a:rPr>
              <a:t> II) anastomosis</a:t>
            </a:r>
          </a:p>
        </p:txBody>
      </p:sp>
    </p:spTree>
    <p:extLst>
      <p:ext uri="{BB962C8B-B14F-4D97-AF65-F5344CB8AC3E}">
        <p14:creationId xmlns:p14="http://schemas.microsoft.com/office/powerpoint/2010/main" val="11870010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Complications</a:t>
            </a:r>
            <a:endParaRPr lang="ru-RU" dirty="0">
              <a:solidFill>
                <a:schemeClr val="tx2">
                  <a:lumMod val="60000"/>
                  <a:lumOff val="40000"/>
                </a:schemeClr>
              </a:solidFill>
            </a:endParaRPr>
          </a:p>
        </p:txBody>
      </p:sp>
      <p:sp>
        <p:nvSpPr>
          <p:cNvPr id="3" name="Объект 2"/>
          <p:cNvSpPr>
            <a:spLocks noGrp="1"/>
          </p:cNvSpPr>
          <p:nvPr>
            <p:ph idx="1"/>
          </p:nvPr>
        </p:nvSpPr>
        <p:spPr>
          <a:xfrm>
            <a:off x="107504" y="915566"/>
            <a:ext cx="8784976" cy="4032448"/>
          </a:xfrm>
        </p:spPr>
        <p:txBody>
          <a:bodyPr>
            <a:noAutofit/>
          </a:bodyPr>
          <a:lstStyle/>
          <a:p>
            <a:pPr marL="0" indent="0">
              <a:buNone/>
            </a:pPr>
            <a:r>
              <a:rPr lang="en-US" sz="1400" b="1" dirty="0">
                <a:solidFill>
                  <a:schemeClr val="tx1">
                    <a:lumMod val="75000"/>
                    <a:lumOff val="25000"/>
                  </a:schemeClr>
                </a:solidFill>
              </a:rPr>
              <a:t>Gastrointestinal bleeding</a:t>
            </a:r>
          </a:p>
          <a:p>
            <a:pPr fontAlgn="base"/>
            <a:r>
              <a:rPr lang="en-US" sz="1400" dirty="0">
                <a:solidFill>
                  <a:schemeClr val="tx1">
                    <a:lumMod val="75000"/>
                    <a:lumOff val="25000"/>
                  </a:schemeClr>
                </a:solidFill>
              </a:rPr>
              <a:t>Patients present with hematemesis and/or melena.</a:t>
            </a:r>
          </a:p>
          <a:p>
            <a:pPr fontAlgn="base"/>
            <a:r>
              <a:rPr lang="en-US" sz="1400" dirty="0">
                <a:solidFill>
                  <a:schemeClr val="tx1">
                    <a:lumMod val="75000"/>
                    <a:lumOff val="25000"/>
                  </a:schemeClr>
                </a:solidFill>
              </a:rPr>
              <a:t>May be chronic/low grade and present as anemia</a:t>
            </a:r>
          </a:p>
          <a:p>
            <a:pPr fontAlgn="base"/>
            <a:r>
              <a:rPr lang="en-US" sz="1400" dirty="0">
                <a:solidFill>
                  <a:schemeClr val="tx1">
                    <a:lumMod val="75000"/>
                    <a:lumOff val="25000"/>
                  </a:schemeClr>
                </a:solidFill>
              </a:rPr>
              <a:t>Acute bleeding is usually approached with endoscopic intervention.</a:t>
            </a:r>
          </a:p>
          <a:p>
            <a:pPr fontAlgn="base"/>
            <a:r>
              <a:rPr lang="en-US" sz="1400" b="1" dirty="0" err="1">
                <a:solidFill>
                  <a:schemeClr val="tx1">
                    <a:lumMod val="75000"/>
                    <a:lumOff val="25000"/>
                  </a:schemeClr>
                </a:solidFill>
              </a:rPr>
              <a:t>Dieulafoy</a:t>
            </a:r>
            <a:r>
              <a:rPr lang="en-US" sz="1400" b="1" dirty="0">
                <a:solidFill>
                  <a:schemeClr val="tx1">
                    <a:lumMod val="75000"/>
                    <a:lumOff val="25000"/>
                  </a:schemeClr>
                </a:solidFill>
              </a:rPr>
              <a:t> lesion: </a:t>
            </a:r>
            <a:r>
              <a:rPr lang="en-US" sz="1400" dirty="0">
                <a:solidFill>
                  <a:schemeClr val="tx1">
                    <a:lumMod val="75000"/>
                    <a:lumOff val="25000"/>
                  </a:schemeClr>
                </a:solidFill>
              </a:rPr>
              <a:t>vascular malformation in the stomach (</a:t>
            </a:r>
            <a:r>
              <a:rPr lang="en-US" sz="1400" dirty="0" err="1">
                <a:solidFill>
                  <a:schemeClr val="tx1">
                    <a:lumMod val="75000"/>
                    <a:lumOff val="25000"/>
                  </a:schemeClr>
                </a:solidFill>
              </a:rPr>
              <a:t>submucosa</a:t>
            </a:r>
            <a:r>
              <a:rPr lang="en-US" sz="1400" dirty="0">
                <a:solidFill>
                  <a:schemeClr val="tx1">
                    <a:lumMod val="75000"/>
                    <a:lumOff val="25000"/>
                  </a:schemeClr>
                </a:solidFill>
              </a:rPr>
              <a:t>) that ulcerates and causes massive bleeding</a:t>
            </a:r>
          </a:p>
          <a:p>
            <a:pPr fontAlgn="base"/>
            <a:r>
              <a:rPr lang="en-US" sz="1400" dirty="0">
                <a:solidFill>
                  <a:schemeClr val="tx1">
                    <a:lumMod val="75000"/>
                    <a:lumOff val="25000"/>
                  </a:schemeClr>
                </a:solidFill>
              </a:rPr>
              <a:t>Surgery may be required if unable to achieve control </a:t>
            </a:r>
            <a:r>
              <a:rPr lang="en-US" sz="1400" dirty="0" err="1">
                <a:solidFill>
                  <a:schemeClr val="tx1">
                    <a:lumMod val="75000"/>
                    <a:lumOff val="25000"/>
                  </a:schemeClr>
                </a:solidFill>
              </a:rPr>
              <a:t>endoscopically</a:t>
            </a:r>
            <a:r>
              <a:rPr lang="en-US" sz="1400" dirty="0">
                <a:solidFill>
                  <a:schemeClr val="tx1">
                    <a:lumMod val="75000"/>
                    <a:lumOff val="25000"/>
                  </a:schemeClr>
                </a:solidFill>
              </a:rPr>
              <a:t>.</a:t>
            </a:r>
          </a:p>
          <a:p>
            <a:pPr marL="0" indent="0">
              <a:buNone/>
            </a:pPr>
            <a:endParaRPr lang="en-US" sz="1400" dirty="0">
              <a:solidFill>
                <a:schemeClr val="tx1">
                  <a:lumMod val="75000"/>
                  <a:lumOff val="25000"/>
                </a:schemeClr>
              </a:solidFill>
            </a:endParaRPr>
          </a:p>
          <a:p>
            <a:pPr marL="0" indent="0">
              <a:buNone/>
            </a:pPr>
            <a:r>
              <a:rPr lang="en-US" sz="1400" b="1" dirty="0">
                <a:solidFill>
                  <a:schemeClr val="tx1">
                    <a:lumMod val="75000"/>
                    <a:lumOff val="25000"/>
                  </a:schemeClr>
                </a:solidFill>
              </a:rPr>
              <a:t>Perforation</a:t>
            </a:r>
          </a:p>
          <a:p>
            <a:pPr fontAlgn="base"/>
            <a:r>
              <a:rPr lang="en-US" sz="1400" dirty="0">
                <a:solidFill>
                  <a:schemeClr val="tx1">
                    <a:lumMod val="75000"/>
                    <a:lumOff val="25000"/>
                  </a:schemeClr>
                </a:solidFill>
              </a:rPr>
              <a:t>Sudden onset of severe diffuse abdominal pain, peritonitis, tachycardia</a:t>
            </a:r>
          </a:p>
          <a:p>
            <a:pPr fontAlgn="base"/>
            <a:r>
              <a:rPr lang="en-US" sz="1400" dirty="0">
                <a:solidFill>
                  <a:schemeClr val="tx1">
                    <a:lumMod val="75000"/>
                    <a:lumOff val="25000"/>
                  </a:schemeClr>
                </a:solidFill>
              </a:rPr>
              <a:t>Emergent surgery is required.</a:t>
            </a:r>
          </a:p>
          <a:p>
            <a:pPr marL="0" indent="0">
              <a:buNone/>
            </a:pPr>
            <a:endParaRPr lang="en-US" sz="1400" dirty="0">
              <a:solidFill>
                <a:schemeClr val="tx1">
                  <a:lumMod val="75000"/>
                  <a:lumOff val="25000"/>
                </a:schemeClr>
              </a:solidFill>
            </a:endParaRPr>
          </a:p>
          <a:p>
            <a:pPr marL="0" indent="0">
              <a:buNone/>
            </a:pPr>
            <a:r>
              <a:rPr lang="en-US" sz="1400" b="1" dirty="0">
                <a:solidFill>
                  <a:schemeClr val="tx1">
                    <a:lumMod val="75000"/>
                    <a:lumOff val="25000"/>
                  </a:schemeClr>
                </a:solidFill>
              </a:rPr>
              <a:t>Penetration</a:t>
            </a:r>
          </a:p>
          <a:p>
            <a:pPr fontAlgn="base"/>
            <a:r>
              <a:rPr lang="en-US" sz="1400" dirty="0">
                <a:solidFill>
                  <a:schemeClr val="tx1">
                    <a:lumMod val="75000"/>
                    <a:lumOff val="25000"/>
                  </a:schemeClr>
                </a:solidFill>
              </a:rPr>
              <a:t>Walled-off perforation or perforation into the retroperitoneal space</a:t>
            </a:r>
          </a:p>
          <a:p>
            <a:pPr fontAlgn="base"/>
            <a:r>
              <a:rPr lang="en-US" sz="1400" dirty="0">
                <a:solidFill>
                  <a:schemeClr val="tx1">
                    <a:lumMod val="75000"/>
                    <a:lumOff val="25000"/>
                  </a:schemeClr>
                </a:solidFill>
              </a:rPr>
              <a:t>Symptoms not as pronounced as with a free perforation; </a:t>
            </a:r>
            <a:r>
              <a:rPr lang="en-US" sz="1400" dirty="0" err="1">
                <a:solidFill>
                  <a:schemeClr val="tx1">
                    <a:lumMod val="75000"/>
                    <a:lumOff val="25000"/>
                  </a:schemeClr>
                </a:solidFill>
              </a:rPr>
              <a:t>subacute</a:t>
            </a:r>
            <a:r>
              <a:rPr lang="en-US" sz="1400" dirty="0">
                <a:solidFill>
                  <a:schemeClr val="tx1">
                    <a:lumMod val="75000"/>
                    <a:lumOff val="25000"/>
                  </a:schemeClr>
                </a:solidFill>
              </a:rPr>
              <a:t> onset</a:t>
            </a:r>
          </a:p>
          <a:p>
            <a:pPr fontAlgn="base"/>
            <a:r>
              <a:rPr lang="en-US" sz="1400" dirty="0">
                <a:solidFill>
                  <a:schemeClr val="tx1">
                    <a:lumMod val="75000"/>
                    <a:lumOff val="25000"/>
                  </a:schemeClr>
                </a:solidFill>
              </a:rPr>
              <a:t>Often results in an abscess formation or fistulas to the surrounding organs (colon, biliary tree, blood vessels)</a:t>
            </a:r>
          </a:p>
        </p:txBody>
      </p:sp>
    </p:spTree>
    <p:extLst>
      <p:ext uri="{BB962C8B-B14F-4D97-AF65-F5344CB8AC3E}">
        <p14:creationId xmlns:p14="http://schemas.microsoft.com/office/powerpoint/2010/main" val="4276591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0BDB839-8AEC-4365-872C-AA075A2D47E1}"/>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A43C144D-86F3-4412-BD7D-F1A8CC59C2E4}"/>
              </a:ext>
            </a:extLst>
          </p:cNvPr>
          <p:cNvSpPr>
            <a:spLocks noGrp="1"/>
          </p:cNvSpPr>
          <p:nvPr>
            <p:ph idx="1"/>
          </p:nvPr>
        </p:nvSpPr>
        <p:spPr/>
        <p:txBody>
          <a:bodyPr/>
          <a:lstStyle/>
          <a:p>
            <a:endParaRPr lang="ru-UA"/>
          </a:p>
        </p:txBody>
      </p:sp>
      <p:pic>
        <p:nvPicPr>
          <p:cNvPr id="18434" name="Picture 2" descr="Peptic Ulcer Bleeding">
            <a:extLst>
              <a:ext uri="{FF2B5EF4-FFF2-40B4-BE49-F238E27FC236}">
                <a16:creationId xmlns:a16="http://schemas.microsoft.com/office/drawing/2014/main" id="{998057D6-BC86-4476-A67C-718FC33863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51" t="16401" r="4851" b="17604"/>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9495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Complications</a:t>
            </a:r>
            <a:endParaRPr lang="ru-RU" dirty="0">
              <a:solidFill>
                <a:schemeClr val="tx2">
                  <a:lumMod val="60000"/>
                  <a:lumOff val="40000"/>
                </a:schemeClr>
              </a:solidFill>
            </a:endParaRPr>
          </a:p>
        </p:txBody>
      </p:sp>
      <p:sp>
        <p:nvSpPr>
          <p:cNvPr id="3" name="Объект 2"/>
          <p:cNvSpPr>
            <a:spLocks noGrp="1"/>
          </p:cNvSpPr>
          <p:nvPr>
            <p:ph idx="1"/>
          </p:nvPr>
        </p:nvSpPr>
        <p:spPr/>
        <p:txBody>
          <a:bodyPr>
            <a:normAutofit/>
          </a:bodyPr>
          <a:lstStyle/>
          <a:p>
            <a:pPr marL="0" indent="0">
              <a:buNone/>
            </a:pPr>
            <a:r>
              <a:rPr lang="en-US" sz="1600" b="1" dirty="0">
                <a:solidFill>
                  <a:schemeClr val="tx1">
                    <a:lumMod val="75000"/>
                    <a:lumOff val="25000"/>
                  </a:schemeClr>
                </a:solidFill>
              </a:rPr>
              <a:t>Gastric outlet obstruction</a:t>
            </a:r>
          </a:p>
          <a:p>
            <a:pPr fontAlgn="base"/>
            <a:r>
              <a:rPr lang="en-US" sz="1600" dirty="0">
                <a:solidFill>
                  <a:schemeClr val="tx1">
                    <a:lumMod val="75000"/>
                    <a:lumOff val="25000"/>
                  </a:schemeClr>
                </a:solidFill>
              </a:rPr>
              <a:t>Mechanical obstruction from </a:t>
            </a:r>
            <a:r>
              <a:rPr lang="en-US" sz="1600" dirty="0" err="1">
                <a:solidFill>
                  <a:schemeClr val="tx1">
                    <a:lumMod val="75000"/>
                    <a:lumOff val="25000"/>
                  </a:schemeClr>
                </a:solidFill>
              </a:rPr>
              <a:t>peri</a:t>
            </a:r>
            <a:r>
              <a:rPr lang="en-US" sz="1600" dirty="0">
                <a:solidFill>
                  <a:schemeClr val="tx1">
                    <a:lumMod val="75000"/>
                    <a:lumOff val="25000"/>
                  </a:schemeClr>
                </a:solidFill>
              </a:rPr>
              <a:t>-pyloric inflammation and scarring</a:t>
            </a:r>
          </a:p>
          <a:p>
            <a:pPr fontAlgn="base"/>
            <a:r>
              <a:rPr lang="en-US" sz="1600" dirty="0">
                <a:solidFill>
                  <a:schemeClr val="tx1">
                    <a:lumMod val="75000"/>
                    <a:lumOff val="25000"/>
                  </a:schemeClr>
                </a:solidFill>
              </a:rPr>
              <a:t>1st-line treatment is </a:t>
            </a:r>
            <a:r>
              <a:rPr lang="en-US" sz="1600" i="1" dirty="0">
                <a:solidFill>
                  <a:schemeClr val="tx1">
                    <a:lumMod val="75000"/>
                    <a:lumOff val="25000"/>
                  </a:schemeClr>
                </a:solidFill>
              </a:rPr>
              <a:t>H. pylori </a:t>
            </a:r>
            <a:r>
              <a:rPr lang="en-US" sz="1600" dirty="0">
                <a:solidFill>
                  <a:schemeClr val="tx1">
                    <a:lumMod val="75000"/>
                    <a:lumOff val="25000"/>
                  </a:schemeClr>
                </a:solidFill>
              </a:rPr>
              <a:t>eradication and PPIs.</a:t>
            </a:r>
          </a:p>
          <a:p>
            <a:pPr fontAlgn="base"/>
            <a:r>
              <a:rPr lang="en-US" sz="1600" dirty="0">
                <a:solidFill>
                  <a:schemeClr val="tx1">
                    <a:lumMod val="75000"/>
                    <a:lumOff val="25000"/>
                  </a:schemeClr>
                </a:solidFill>
              </a:rPr>
              <a:t>Endoscopic dilation for failure of medical management</a:t>
            </a:r>
          </a:p>
          <a:p>
            <a:pPr fontAlgn="base"/>
            <a:r>
              <a:rPr lang="en-US" sz="1600" dirty="0">
                <a:solidFill>
                  <a:schemeClr val="tx1">
                    <a:lumMod val="75000"/>
                    <a:lumOff val="25000"/>
                  </a:schemeClr>
                </a:solidFill>
              </a:rPr>
              <a:t>Surgery as a last resort</a:t>
            </a:r>
          </a:p>
          <a:p>
            <a:pPr marL="0" indent="0">
              <a:buNone/>
            </a:pPr>
            <a:endParaRPr lang="en-US" sz="1600" dirty="0">
              <a:solidFill>
                <a:schemeClr val="tx1">
                  <a:lumMod val="75000"/>
                  <a:lumOff val="25000"/>
                </a:schemeClr>
              </a:solidFill>
            </a:endParaRPr>
          </a:p>
          <a:p>
            <a:pPr marL="0" indent="0">
              <a:buNone/>
            </a:pPr>
            <a:r>
              <a:rPr lang="en-US" sz="1600" b="1" dirty="0">
                <a:solidFill>
                  <a:schemeClr val="tx1">
                    <a:lumMod val="75000"/>
                    <a:lumOff val="25000"/>
                  </a:schemeClr>
                </a:solidFill>
              </a:rPr>
              <a:t>Gastric cancer</a:t>
            </a:r>
          </a:p>
          <a:p>
            <a:pPr fontAlgn="base"/>
            <a:r>
              <a:rPr lang="en-US" sz="1600" dirty="0">
                <a:solidFill>
                  <a:schemeClr val="tx1">
                    <a:lumMod val="75000"/>
                    <a:lumOff val="25000"/>
                  </a:schemeClr>
                </a:solidFill>
              </a:rPr>
              <a:t>Adenocarcinoma</a:t>
            </a:r>
          </a:p>
          <a:p>
            <a:pPr fontAlgn="base"/>
            <a:r>
              <a:rPr lang="en-US" sz="1600" dirty="0" err="1">
                <a:solidFill>
                  <a:schemeClr val="tx1">
                    <a:lumMod val="75000"/>
                    <a:lumOff val="25000"/>
                  </a:schemeClr>
                </a:solidFill>
              </a:rPr>
              <a:t>MALToma</a:t>
            </a:r>
            <a:r>
              <a:rPr lang="en-US" sz="1600" dirty="0">
                <a:solidFill>
                  <a:schemeClr val="tx1">
                    <a:lumMod val="75000"/>
                    <a:lumOff val="25000"/>
                  </a:schemeClr>
                </a:solidFill>
              </a:rPr>
              <a:t> (mucosa-associated lymphoid tissue)</a:t>
            </a:r>
          </a:p>
          <a:p>
            <a:pPr fontAlgn="base"/>
            <a:r>
              <a:rPr lang="en-US" sz="1600" dirty="0">
                <a:solidFill>
                  <a:schemeClr val="tx1">
                    <a:lumMod val="75000"/>
                    <a:lumOff val="25000"/>
                  </a:schemeClr>
                </a:solidFill>
              </a:rPr>
              <a:t>Both associated with chronic </a:t>
            </a:r>
            <a:r>
              <a:rPr lang="en-US" sz="1600" i="1" dirty="0">
                <a:solidFill>
                  <a:schemeClr val="tx1">
                    <a:lumMod val="75000"/>
                    <a:lumOff val="25000"/>
                  </a:schemeClr>
                </a:solidFill>
              </a:rPr>
              <a:t>H. pylori</a:t>
            </a:r>
            <a:r>
              <a:rPr lang="en-US" sz="1600" dirty="0">
                <a:solidFill>
                  <a:schemeClr val="tx1">
                    <a:lumMod val="75000"/>
                    <a:lumOff val="25000"/>
                  </a:schemeClr>
                </a:solidFill>
              </a:rPr>
              <a:t> infection and atrophic gastritis</a:t>
            </a:r>
          </a:p>
        </p:txBody>
      </p:sp>
    </p:spTree>
    <p:extLst>
      <p:ext uri="{BB962C8B-B14F-4D97-AF65-F5344CB8AC3E}">
        <p14:creationId xmlns:p14="http://schemas.microsoft.com/office/powerpoint/2010/main" val="627470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Complications</a:t>
            </a:r>
            <a:endParaRPr lang="ru-RU" dirty="0">
              <a:solidFill>
                <a:schemeClr val="tx2">
                  <a:lumMod val="60000"/>
                  <a:lumOff val="40000"/>
                </a:schemeClr>
              </a:solidFill>
            </a:endParaRPr>
          </a:p>
        </p:txBody>
      </p:sp>
      <p:sp>
        <p:nvSpPr>
          <p:cNvPr id="3" name="Объект 2"/>
          <p:cNvSpPr>
            <a:spLocks noGrp="1"/>
          </p:cNvSpPr>
          <p:nvPr>
            <p:ph idx="1"/>
          </p:nvPr>
        </p:nvSpPr>
        <p:spPr>
          <a:xfrm>
            <a:off x="323528" y="1063228"/>
            <a:ext cx="8496944" cy="3874293"/>
          </a:xfrm>
        </p:spPr>
        <p:txBody>
          <a:bodyPr>
            <a:normAutofit fontScale="92500" lnSpcReduction="20000"/>
          </a:bodyPr>
          <a:lstStyle/>
          <a:p>
            <a:pPr marL="0" indent="0" algn="just">
              <a:lnSpc>
                <a:spcPct val="150000"/>
              </a:lnSpc>
              <a:buNone/>
            </a:pPr>
            <a:r>
              <a:rPr lang="en-US" sz="1800" dirty="0">
                <a:solidFill>
                  <a:srgbClr val="000000"/>
                </a:solidFill>
                <a:effectLst/>
                <a:latin typeface="Times New Roman" panose="02020603050405020304" pitchFamily="18" charset="0"/>
                <a:ea typeface="Courier New" panose="02070309020205020404" pitchFamily="49" charset="0"/>
              </a:rPr>
              <a:t>Upper GI bleeding is the most common complication of peptic ulcer disease. The next most common complication is perforation. </a:t>
            </a:r>
          </a:p>
          <a:p>
            <a:pPr marL="0" indent="0" algn="just">
              <a:lnSpc>
                <a:spcPct val="150000"/>
              </a:lnSpc>
              <a:buNone/>
            </a:pPr>
            <a:endParaRPr lang="en-US" sz="1800" dirty="0">
              <a:solidFill>
                <a:srgbClr val="000000"/>
              </a:solidFill>
              <a:effectLst/>
              <a:latin typeface="Times New Roman" panose="02020603050405020304" pitchFamily="18" charset="0"/>
              <a:ea typeface="Courier New" panose="02070309020205020404" pitchFamily="49" charset="0"/>
            </a:endParaRPr>
          </a:p>
          <a:p>
            <a:pPr marL="0" indent="0" algn="just">
              <a:lnSpc>
                <a:spcPct val="150000"/>
              </a:lnSpc>
              <a:buNone/>
            </a:pPr>
            <a:r>
              <a:rPr lang="en-US" sz="1800" dirty="0">
                <a:solidFill>
                  <a:srgbClr val="000000"/>
                </a:solidFill>
                <a:effectLst/>
                <a:latin typeface="Times New Roman" panose="02020603050405020304" pitchFamily="18" charset="0"/>
                <a:ea typeface="Courier New" panose="02070309020205020404" pitchFamily="49" charset="0"/>
              </a:rPr>
              <a:t>The annual incidence of upper GI bleeding secondary to a peptic ulcer is estimated to be between 19 to 57 cases per 100,000 individuals. In comparison, ulcer perforation is expected to be 4 to 14 cases per 100,000 individuals. </a:t>
            </a:r>
          </a:p>
          <a:p>
            <a:pPr marL="0" indent="0" algn="just">
              <a:lnSpc>
                <a:spcPct val="150000"/>
              </a:lnSpc>
              <a:buNone/>
            </a:pPr>
            <a:endParaRPr lang="en-US" sz="1800" dirty="0">
              <a:solidFill>
                <a:srgbClr val="000000"/>
              </a:solidFill>
              <a:latin typeface="Times New Roman" panose="02020603050405020304" pitchFamily="18" charset="0"/>
              <a:ea typeface="Courier New" panose="02070309020205020404" pitchFamily="49" charset="0"/>
            </a:endParaRPr>
          </a:p>
          <a:p>
            <a:pPr marL="0" indent="0" algn="just">
              <a:lnSpc>
                <a:spcPct val="150000"/>
              </a:lnSpc>
              <a:buNone/>
            </a:pPr>
            <a:r>
              <a:rPr lang="en-US" sz="1800" dirty="0">
                <a:solidFill>
                  <a:srgbClr val="000000"/>
                </a:solidFill>
                <a:effectLst/>
                <a:latin typeface="Times New Roman" panose="02020603050405020304" pitchFamily="18" charset="0"/>
                <a:ea typeface="Courier New" panose="02070309020205020404" pitchFamily="49" charset="0"/>
              </a:rPr>
              <a:t>Advanced age is a risk factor as 60% of patients with PUD are older than 60. Infections with Helicobacter pylori and the use of nonsteroidal anti-inflammatory drugs (NSAIDs) are each identified as risk factors for the development of bleeding ulcers and peptic ulcer perforation.</a:t>
            </a:r>
            <a:endParaRPr lang="ru-UA" sz="1800" dirty="0">
              <a:solidFill>
                <a:srgbClr val="000000"/>
              </a:solidFill>
              <a:effectLst/>
              <a:latin typeface="Courier New" panose="02070309020205020404" pitchFamily="49" charset="0"/>
              <a:ea typeface="Courier New" panose="02070309020205020404" pitchFamily="49" charset="0"/>
            </a:endParaRPr>
          </a:p>
        </p:txBody>
      </p:sp>
    </p:spTree>
    <p:extLst>
      <p:ext uri="{BB962C8B-B14F-4D97-AF65-F5344CB8AC3E}">
        <p14:creationId xmlns:p14="http://schemas.microsoft.com/office/powerpoint/2010/main" val="34248732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34BEB-FF99-417C-918D-E1CE62D870F9}"/>
              </a:ext>
            </a:extLst>
          </p:cNvPr>
          <p:cNvSpPr>
            <a:spLocks noGrp="1"/>
          </p:cNvSpPr>
          <p:nvPr>
            <p:ph type="title"/>
          </p:nvPr>
        </p:nvSpPr>
        <p:spPr/>
        <p:txBody>
          <a:bodyPr/>
          <a:lstStyle/>
          <a:p>
            <a:r>
              <a:rPr lang="en-US" b="1" dirty="0">
                <a:solidFill>
                  <a:schemeClr val="tx2">
                    <a:lumMod val="60000"/>
                    <a:lumOff val="40000"/>
                  </a:schemeClr>
                </a:solidFill>
              </a:rPr>
              <a:t>Perforating Ulcer</a:t>
            </a:r>
            <a:endParaRPr lang="ru-UA" b="1" dirty="0">
              <a:solidFill>
                <a:schemeClr val="tx2">
                  <a:lumMod val="60000"/>
                  <a:lumOff val="40000"/>
                </a:schemeClr>
              </a:solidFill>
            </a:endParaRPr>
          </a:p>
        </p:txBody>
      </p:sp>
      <p:sp>
        <p:nvSpPr>
          <p:cNvPr id="3" name="Объект 2">
            <a:extLst>
              <a:ext uri="{FF2B5EF4-FFF2-40B4-BE49-F238E27FC236}">
                <a16:creationId xmlns:a16="http://schemas.microsoft.com/office/drawing/2014/main" id="{62A41D1A-1EBC-42D6-9E2D-864C2AE0ABDB}"/>
              </a:ext>
            </a:extLst>
          </p:cNvPr>
          <p:cNvSpPr>
            <a:spLocks noGrp="1"/>
          </p:cNvSpPr>
          <p:nvPr>
            <p:ph idx="1"/>
          </p:nvPr>
        </p:nvSpPr>
        <p:spPr>
          <a:xfrm>
            <a:off x="179512" y="915566"/>
            <a:ext cx="8856984" cy="4104456"/>
          </a:xfrm>
        </p:spPr>
        <p:txBody>
          <a:bodyPr>
            <a:normAutofit fontScale="70000" lnSpcReduction="20000"/>
          </a:bodyPr>
          <a:lstStyle/>
          <a:p>
            <a:pPr marL="0" indent="0" algn="just">
              <a:lnSpc>
                <a:spcPct val="150000"/>
              </a:lnSpc>
              <a:buNone/>
            </a:pPr>
            <a:r>
              <a:rPr lang="en-US" sz="2600" b="1" dirty="0">
                <a:solidFill>
                  <a:srgbClr val="000000"/>
                </a:solidFill>
                <a:effectLst/>
                <a:latin typeface="+mj-lt"/>
                <a:ea typeface="Courier New" panose="02070309020205020404" pitchFamily="49" charset="0"/>
              </a:rPr>
              <a:t>Clinical Presentation</a:t>
            </a:r>
          </a:p>
          <a:p>
            <a:pPr algn="just">
              <a:lnSpc>
                <a:spcPct val="150000"/>
              </a:lnSpc>
            </a:pPr>
            <a:r>
              <a:rPr lang="en-US" sz="2000" dirty="0">
                <a:solidFill>
                  <a:srgbClr val="000000"/>
                </a:solidFill>
                <a:effectLst/>
                <a:latin typeface="+mj-lt"/>
                <a:ea typeface="Courier New" panose="02070309020205020404" pitchFamily="49" charset="0"/>
              </a:rPr>
              <a:t>Most patients with a perforated peptic ulcer will present with symptoms. The most common symptom in patients with peptic ulcer disease is dyspepsia or upper abdominal pain. This pain may be vague upper abdominal discomfort or it may be localized to either the right upper quadrant, left upper quadrant, or epigastrium. </a:t>
            </a:r>
          </a:p>
          <a:p>
            <a:pPr algn="just">
              <a:lnSpc>
                <a:spcPct val="150000"/>
              </a:lnSpc>
            </a:pPr>
            <a:endParaRPr lang="en-US" sz="2000" dirty="0">
              <a:solidFill>
                <a:srgbClr val="000000"/>
              </a:solidFill>
              <a:effectLst/>
              <a:latin typeface="+mj-lt"/>
              <a:ea typeface="Courier New" panose="02070309020205020404" pitchFamily="49" charset="0"/>
            </a:endParaRPr>
          </a:p>
          <a:p>
            <a:pPr algn="just">
              <a:lnSpc>
                <a:spcPct val="150000"/>
              </a:lnSpc>
            </a:pPr>
            <a:r>
              <a:rPr lang="en-US" sz="2000" dirty="0">
                <a:solidFill>
                  <a:srgbClr val="000000"/>
                </a:solidFill>
                <a:effectLst/>
                <a:latin typeface="+mj-lt"/>
                <a:ea typeface="Courier New" panose="02070309020205020404" pitchFamily="49" charset="0"/>
              </a:rPr>
              <a:t>Gastric ulcers may be worsened by food whereas pain from a duodenal ulcer may be delayed 2-5 hours after eating. Patients who are experiencing bleeding from a peptic ulcer may complain of nausea, hematemesis, or melanotic stools. Some patients may report bright red blood per rectum or maroon-colored stool if the upper GI bleeding is brisk.</a:t>
            </a:r>
          </a:p>
          <a:p>
            <a:pPr algn="just">
              <a:lnSpc>
                <a:spcPct val="150000"/>
              </a:lnSpc>
            </a:pPr>
            <a:endParaRPr lang="en-US" sz="2000" dirty="0">
              <a:solidFill>
                <a:srgbClr val="000000"/>
              </a:solidFill>
              <a:effectLst/>
              <a:latin typeface="+mj-lt"/>
              <a:ea typeface="Courier New" panose="02070309020205020404" pitchFamily="49" charset="0"/>
            </a:endParaRPr>
          </a:p>
          <a:p>
            <a:pPr algn="just">
              <a:lnSpc>
                <a:spcPct val="150000"/>
              </a:lnSpc>
            </a:pPr>
            <a:r>
              <a:rPr lang="en-US" sz="2000" dirty="0">
                <a:solidFill>
                  <a:srgbClr val="000000"/>
                </a:solidFill>
                <a:effectLst/>
                <a:latin typeface="+mj-lt"/>
                <a:ea typeface="Courier New" panose="02070309020205020404" pitchFamily="49" charset="0"/>
              </a:rPr>
              <a:t>A thorough physical examination should be done on all patients complaining of abdominal pain. Those with a perforated peptic ulcer are likely to have diffuse abdominal tenderness that progresses to guarding and rigidity. </a:t>
            </a:r>
            <a:endParaRPr lang="ru-UA" sz="2000" dirty="0">
              <a:solidFill>
                <a:srgbClr val="000000"/>
              </a:solidFill>
              <a:effectLst/>
              <a:latin typeface="+mj-lt"/>
              <a:ea typeface="Courier New" panose="02070309020205020404" pitchFamily="49" charset="0"/>
            </a:endParaRPr>
          </a:p>
          <a:p>
            <a:endParaRPr lang="ru-UA" dirty="0">
              <a:latin typeface="+mj-lt"/>
            </a:endParaRPr>
          </a:p>
        </p:txBody>
      </p:sp>
    </p:spTree>
    <p:extLst>
      <p:ext uri="{BB962C8B-B14F-4D97-AF65-F5344CB8AC3E}">
        <p14:creationId xmlns:p14="http://schemas.microsoft.com/office/powerpoint/2010/main" val="8440960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34BEB-FF99-417C-918D-E1CE62D870F9}"/>
              </a:ext>
            </a:extLst>
          </p:cNvPr>
          <p:cNvSpPr>
            <a:spLocks noGrp="1"/>
          </p:cNvSpPr>
          <p:nvPr>
            <p:ph type="title"/>
          </p:nvPr>
        </p:nvSpPr>
        <p:spPr/>
        <p:txBody>
          <a:bodyPr/>
          <a:lstStyle/>
          <a:p>
            <a:r>
              <a:rPr lang="en-US" b="1" dirty="0">
                <a:solidFill>
                  <a:schemeClr val="tx2">
                    <a:lumMod val="60000"/>
                    <a:lumOff val="40000"/>
                  </a:schemeClr>
                </a:solidFill>
              </a:rPr>
              <a:t>Perforating Ulcer</a:t>
            </a:r>
            <a:endParaRPr lang="ru-UA" b="1" dirty="0">
              <a:solidFill>
                <a:schemeClr val="tx2">
                  <a:lumMod val="60000"/>
                  <a:lumOff val="40000"/>
                </a:schemeClr>
              </a:solidFill>
            </a:endParaRPr>
          </a:p>
        </p:txBody>
      </p:sp>
      <p:sp>
        <p:nvSpPr>
          <p:cNvPr id="3" name="Объект 2">
            <a:extLst>
              <a:ext uri="{FF2B5EF4-FFF2-40B4-BE49-F238E27FC236}">
                <a16:creationId xmlns:a16="http://schemas.microsoft.com/office/drawing/2014/main" id="{62A41D1A-1EBC-42D6-9E2D-864C2AE0ABDB}"/>
              </a:ext>
            </a:extLst>
          </p:cNvPr>
          <p:cNvSpPr>
            <a:spLocks noGrp="1"/>
          </p:cNvSpPr>
          <p:nvPr>
            <p:ph idx="1"/>
          </p:nvPr>
        </p:nvSpPr>
        <p:spPr>
          <a:xfrm>
            <a:off x="179512" y="915566"/>
            <a:ext cx="8856984" cy="4104456"/>
          </a:xfrm>
        </p:spPr>
        <p:txBody>
          <a:bodyPr>
            <a:normAutofit fontScale="92500"/>
          </a:bodyPr>
          <a:lstStyle/>
          <a:p>
            <a:pPr marL="0" indent="0" algn="just">
              <a:lnSpc>
                <a:spcPct val="150000"/>
              </a:lnSpc>
              <a:buNone/>
            </a:pPr>
            <a:r>
              <a:rPr lang="en-US" sz="2300" b="1" dirty="0">
                <a:solidFill>
                  <a:srgbClr val="000000"/>
                </a:solidFill>
                <a:ea typeface="Courier New" panose="02070309020205020404" pitchFamily="49" charset="0"/>
              </a:rPr>
              <a:t>E</a:t>
            </a:r>
            <a:r>
              <a:rPr lang="en-US" sz="2300" b="1" dirty="0">
                <a:solidFill>
                  <a:srgbClr val="000000"/>
                </a:solidFill>
                <a:effectLst/>
                <a:ea typeface="Courier New" panose="02070309020205020404" pitchFamily="49" charset="0"/>
              </a:rPr>
              <a:t>valuation </a:t>
            </a:r>
          </a:p>
          <a:p>
            <a:pPr algn="just">
              <a:lnSpc>
                <a:spcPct val="150000"/>
              </a:lnSpc>
            </a:pPr>
            <a:r>
              <a:rPr lang="en-US" sz="1800" dirty="0">
                <a:solidFill>
                  <a:srgbClr val="000000"/>
                </a:solidFill>
                <a:effectLst/>
                <a:ea typeface="Courier New" panose="02070309020205020404" pitchFamily="49" charset="0"/>
              </a:rPr>
              <a:t>The evaluation of a patient in whom perforated peptic ulcer is suspected should be done quickly as the morbidity and mortality increase significantly with time. Even if a perforated peptic ulcer is suspected due to history and physical examination, diagnostic studies should be obtained to confirm the diagnosis and to rule out other possible etiologies. </a:t>
            </a:r>
          </a:p>
          <a:p>
            <a:pPr algn="just">
              <a:lnSpc>
                <a:spcPct val="150000"/>
              </a:lnSpc>
            </a:pPr>
            <a:endParaRPr lang="en-US" sz="1800" dirty="0">
              <a:solidFill>
                <a:srgbClr val="000000"/>
              </a:solidFill>
              <a:effectLst/>
              <a:ea typeface="Courier New" panose="02070309020205020404" pitchFamily="49" charset="0"/>
            </a:endParaRPr>
          </a:p>
          <a:p>
            <a:pPr algn="just">
              <a:lnSpc>
                <a:spcPct val="150000"/>
              </a:lnSpc>
            </a:pPr>
            <a:r>
              <a:rPr lang="en-US" sz="1800" dirty="0">
                <a:solidFill>
                  <a:srgbClr val="000000"/>
                </a:solidFill>
                <a:effectLst/>
                <a:ea typeface="Courier New" panose="02070309020205020404" pitchFamily="49" charset="0"/>
              </a:rPr>
              <a:t>Typical workup includes labs and imaging studies. Standard labs should include complete blood count (CBC), chemistry panel, liver function tests, coagulation profile, and lipase levels (to rule out pancreatitis). Blood type and screening should be done as well. </a:t>
            </a:r>
          </a:p>
          <a:p>
            <a:pPr algn="just">
              <a:lnSpc>
                <a:spcPct val="150000"/>
              </a:lnSpc>
            </a:pPr>
            <a:endParaRPr lang="en-US" sz="1800" dirty="0">
              <a:solidFill>
                <a:srgbClr val="000000"/>
              </a:solidFill>
              <a:effectLst/>
              <a:ea typeface="Courier New" panose="02070309020205020404" pitchFamily="49" charset="0"/>
            </a:endParaRPr>
          </a:p>
        </p:txBody>
      </p:sp>
    </p:spTree>
    <p:extLst>
      <p:ext uri="{BB962C8B-B14F-4D97-AF65-F5344CB8AC3E}">
        <p14:creationId xmlns:p14="http://schemas.microsoft.com/office/powerpoint/2010/main" val="19046384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34BEB-FF99-417C-918D-E1CE62D870F9}"/>
              </a:ext>
            </a:extLst>
          </p:cNvPr>
          <p:cNvSpPr>
            <a:spLocks noGrp="1"/>
          </p:cNvSpPr>
          <p:nvPr>
            <p:ph type="title"/>
          </p:nvPr>
        </p:nvSpPr>
        <p:spPr/>
        <p:txBody>
          <a:bodyPr/>
          <a:lstStyle/>
          <a:p>
            <a:r>
              <a:rPr lang="en-US" b="1" dirty="0">
                <a:solidFill>
                  <a:schemeClr val="tx2">
                    <a:lumMod val="60000"/>
                    <a:lumOff val="40000"/>
                  </a:schemeClr>
                </a:solidFill>
              </a:rPr>
              <a:t>Perforating Ulcer</a:t>
            </a:r>
            <a:endParaRPr lang="ru-UA" b="1" dirty="0">
              <a:solidFill>
                <a:schemeClr val="tx2">
                  <a:lumMod val="60000"/>
                  <a:lumOff val="40000"/>
                </a:schemeClr>
              </a:solidFill>
            </a:endParaRPr>
          </a:p>
        </p:txBody>
      </p:sp>
      <p:sp>
        <p:nvSpPr>
          <p:cNvPr id="3" name="Объект 2">
            <a:extLst>
              <a:ext uri="{FF2B5EF4-FFF2-40B4-BE49-F238E27FC236}">
                <a16:creationId xmlns:a16="http://schemas.microsoft.com/office/drawing/2014/main" id="{62A41D1A-1EBC-42D6-9E2D-864C2AE0ABDB}"/>
              </a:ext>
            </a:extLst>
          </p:cNvPr>
          <p:cNvSpPr>
            <a:spLocks noGrp="1"/>
          </p:cNvSpPr>
          <p:nvPr>
            <p:ph idx="1"/>
          </p:nvPr>
        </p:nvSpPr>
        <p:spPr>
          <a:xfrm>
            <a:off x="179512" y="915566"/>
            <a:ext cx="8856984" cy="4104456"/>
          </a:xfrm>
        </p:spPr>
        <p:txBody>
          <a:bodyPr>
            <a:normAutofit/>
          </a:bodyPr>
          <a:lstStyle/>
          <a:p>
            <a:pPr marL="0" indent="0" algn="just">
              <a:lnSpc>
                <a:spcPct val="150000"/>
              </a:lnSpc>
              <a:buNone/>
            </a:pPr>
            <a:r>
              <a:rPr lang="en-US" sz="2300" b="1" dirty="0">
                <a:solidFill>
                  <a:srgbClr val="000000"/>
                </a:solidFill>
                <a:ea typeface="Courier New" panose="02070309020205020404" pitchFamily="49" charset="0"/>
              </a:rPr>
              <a:t>E</a:t>
            </a:r>
            <a:r>
              <a:rPr lang="en-US" sz="2300" b="1" dirty="0">
                <a:solidFill>
                  <a:srgbClr val="000000"/>
                </a:solidFill>
                <a:effectLst/>
                <a:ea typeface="Courier New" panose="02070309020205020404" pitchFamily="49" charset="0"/>
              </a:rPr>
              <a:t>valuation </a:t>
            </a:r>
          </a:p>
          <a:p>
            <a:pPr algn="just"/>
            <a:r>
              <a:rPr lang="en-US" sz="1400" b="0" i="0" dirty="0">
                <a:solidFill>
                  <a:srgbClr val="333333"/>
                </a:solidFill>
                <a:effectLst/>
                <a:latin typeface="Open Sans"/>
              </a:rPr>
              <a:t>Duodenal perforation can cause acute pain associated with free perforation, or less acute symptoms associated with abscess or fistula formation.</a:t>
            </a:r>
          </a:p>
          <a:p>
            <a:pPr algn="just"/>
            <a:endParaRPr lang="en-US" sz="1400" b="0" i="0" dirty="0">
              <a:solidFill>
                <a:srgbClr val="333333"/>
              </a:solidFill>
              <a:effectLst/>
              <a:latin typeface="Open Sans"/>
            </a:endParaRPr>
          </a:p>
          <a:p>
            <a:pPr algn="just"/>
            <a:r>
              <a:rPr lang="en-US" sz="1400" b="0" i="0" dirty="0">
                <a:solidFill>
                  <a:srgbClr val="333333"/>
                </a:solidFill>
                <a:effectLst/>
                <a:latin typeface="Open Sans"/>
              </a:rPr>
              <a:t>Perforation of the duodenum with spillage of intraluminal contents into the peritoneal cavity causes acute chemical peritonitis. This is followed by a systemic inflammatory response syndrome (SIRS), which can progress to secondary bacterial peritonitis and sepsis. Patients with retroperitoneal perforation may lack peritoneal signs and present more indolently.</a:t>
            </a:r>
          </a:p>
          <a:p>
            <a:pPr algn="just"/>
            <a:endParaRPr lang="en-US" sz="1400" b="0" i="0" dirty="0">
              <a:solidFill>
                <a:srgbClr val="333333"/>
              </a:solidFill>
              <a:effectLst/>
              <a:latin typeface="Open Sans"/>
            </a:endParaRPr>
          </a:p>
          <a:p>
            <a:pPr algn="just"/>
            <a:r>
              <a:rPr lang="en-US" sz="1400" b="0" i="0" dirty="0">
                <a:solidFill>
                  <a:srgbClr val="333333"/>
                </a:solidFill>
                <a:effectLst/>
                <a:latin typeface="Open Sans"/>
              </a:rPr>
              <a:t>Double-contrast computed tomography (CT) scan is the most valuable method for diagnosing duodenal perforation. It should be performed whenever there is a clinical suspicion and the patient does not need immediate surgery. CT features of perforation include discontinuity of the duodenal wall and the presence of extraluminal air or extravasated oral contrast. Other CT findings include duodenal wall thickening, fat stranding and </a:t>
            </a:r>
            <a:r>
              <a:rPr lang="en-US" sz="1400" b="0" i="0" dirty="0" err="1">
                <a:solidFill>
                  <a:srgbClr val="333333"/>
                </a:solidFill>
                <a:effectLst/>
                <a:latin typeface="Open Sans"/>
              </a:rPr>
              <a:t>periduodenal</a:t>
            </a:r>
            <a:r>
              <a:rPr lang="en-US" sz="1400" b="0" i="0" dirty="0">
                <a:solidFill>
                  <a:srgbClr val="333333"/>
                </a:solidFill>
                <a:effectLst/>
                <a:latin typeface="Open Sans"/>
              </a:rPr>
              <a:t> fluid collection.</a:t>
            </a:r>
          </a:p>
        </p:txBody>
      </p:sp>
    </p:spTree>
    <p:extLst>
      <p:ext uri="{BB962C8B-B14F-4D97-AF65-F5344CB8AC3E}">
        <p14:creationId xmlns:p14="http://schemas.microsoft.com/office/powerpoint/2010/main" val="9057217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6B8629-F46B-427E-B100-B0D546F221FC}"/>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6E98C47C-BBE0-42A5-A1FD-0079AD39A6C4}"/>
              </a:ext>
            </a:extLst>
          </p:cNvPr>
          <p:cNvSpPr>
            <a:spLocks noGrp="1"/>
          </p:cNvSpPr>
          <p:nvPr>
            <p:ph idx="1"/>
          </p:nvPr>
        </p:nvSpPr>
        <p:spPr/>
        <p:txBody>
          <a:bodyPr/>
          <a:lstStyle/>
          <a:p>
            <a:endParaRPr lang="ru-UA"/>
          </a:p>
        </p:txBody>
      </p:sp>
      <p:pic>
        <p:nvPicPr>
          <p:cNvPr id="19458" name="Picture 2" descr="Gastrointestinal bleeding - Knowledge @ AMBOSS">
            <a:extLst>
              <a:ext uri="{FF2B5EF4-FFF2-40B4-BE49-F238E27FC236}">
                <a16:creationId xmlns:a16="http://schemas.microsoft.com/office/drawing/2014/main" id="{4B16A0E7-D14F-49DA-9A94-463F7335CA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117" r="8010"/>
          <a:stretch/>
        </p:blipFill>
        <p:spPr bwMode="auto">
          <a:xfrm>
            <a:off x="4174654" y="0"/>
            <a:ext cx="4968552" cy="5143500"/>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Endoscopy revealed an esophageal perforation in the left side of the... |  Download Scientific Diagram">
            <a:extLst>
              <a:ext uri="{FF2B5EF4-FFF2-40B4-BE49-F238E27FC236}">
                <a16:creationId xmlns:a16="http://schemas.microsoft.com/office/drawing/2014/main" id="{D1D4FC13-466F-459D-A50D-7DD436E5BC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21" r="22784"/>
          <a:stretch/>
        </p:blipFill>
        <p:spPr bwMode="auto">
          <a:xfrm>
            <a:off x="-13295" y="-142607"/>
            <a:ext cx="4536504" cy="5428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1929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E31CB51-1F1E-4CCA-A0B8-0D1A0F057A1B}"/>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CD3088A8-D776-4EDA-8455-1091929EFBDE}"/>
              </a:ext>
            </a:extLst>
          </p:cNvPr>
          <p:cNvSpPr>
            <a:spLocks noGrp="1"/>
          </p:cNvSpPr>
          <p:nvPr>
            <p:ph idx="1"/>
          </p:nvPr>
        </p:nvSpPr>
        <p:spPr/>
        <p:txBody>
          <a:bodyPr/>
          <a:lstStyle/>
          <a:p>
            <a:endParaRPr lang="ru-UA"/>
          </a:p>
        </p:txBody>
      </p:sp>
      <p:pic>
        <p:nvPicPr>
          <p:cNvPr id="22530" name="Picture 2" descr="Perforated duodenal ulcer | Radiology Case | Radiopaedia.org">
            <a:extLst>
              <a:ext uri="{FF2B5EF4-FFF2-40B4-BE49-F238E27FC236}">
                <a16:creationId xmlns:a16="http://schemas.microsoft.com/office/drawing/2014/main" id="{2CE4F156-A7FB-45CF-B0AE-71A16408E0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536" y="-812626"/>
            <a:ext cx="5432647" cy="6419906"/>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descr="Abdominal CT showing loculated fluid collection with abundant air... |  Download Scientific Diagram">
            <a:extLst>
              <a:ext uri="{FF2B5EF4-FFF2-40B4-BE49-F238E27FC236}">
                <a16:creationId xmlns:a16="http://schemas.microsoft.com/office/drawing/2014/main" id="{EBF536CD-8869-4DE5-BC07-C48F6A0FB9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0111" y="0"/>
            <a:ext cx="3963889"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1048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DFA62AB-A36B-4A97-BB2C-D9D2242AA2B6}"/>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132A57F0-82EB-4959-8C2B-D59484A30B24}"/>
              </a:ext>
            </a:extLst>
          </p:cNvPr>
          <p:cNvSpPr>
            <a:spLocks noGrp="1"/>
          </p:cNvSpPr>
          <p:nvPr>
            <p:ph idx="1"/>
          </p:nvPr>
        </p:nvSpPr>
        <p:spPr/>
        <p:txBody>
          <a:bodyPr/>
          <a:lstStyle/>
          <a:p>
            <a:endParaRPr lang="ru-UA"/>
          </a:p>
        </p:txBody>
      </p:sp>
      <p:pic>
        <p:nvPicPr>
          <p:cNvPr id="2050" name="Picture 2" descr="Figure">
            <a:extLst>
              <a:ext uri="{FF2B5EF4-FFF2-40B4-BE49-F238E27FC236}">
                <a16:creationId xmlns:a16="http://schemas.microsoft.com/office/drawing/2014/main" id="{BBBA016D-2293-4B11-9793-4DC54A7394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5920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4032448"/>
          </a:xfrm>
        </p:spPr>
        <p:txBody>
          <a:bodyPr>
            <a:normAutofit/>
          </a:bodyPr>
          <a:lstStyle/>
          <a:p>
            <a:pPr algn="l"/>
            <a:r>
              <a:rPr lang="en-US" b="0" i="0" dirty="0">
                <a:solidFill>
                  <a:srgbClr val="333333"/>
                </a:solidFill>
                <a:effectLst/>
                <a:latin typeface="Open Sans"/>
              </a:rPr>
              <a:t>The main goals of treatment are resuscitation, control of infection, nutritional support and restoration of gastrointestinal tract continuity.</a:t>
            </a:r>
          </a:p>
          <a:p>
            <a:pPr algn="l"/>
            <a:endParaRPr lang="en-US" b="0" i="0" dirty="0">
              <a:solidFill>
                <a:srgbClr val="333333"/>
              </a:solidFill>
              <a:effectLst/>
              <a:latin typeface="Open Sans"/>
            </a:endParaRPr>
          </a:p>
        </p:txBody>
      </p:sp>
    </p:spTree>
    <p:extLst>
      <p:ext uri="{BB962C8B-B14F-4D97-AF65-F5344CB8AC3E}">
        <p14:creationId xmlns:p14="http://schemas.microsoft.com/office/powerpoint/2010/main" val="4154442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1707654"/>
            <a:ext cx="8784976" cy="3312368"/>
          </a:xfrm>
        </p:spPr>
        <p:txBody>
          <a:bodyPr>
            <a:normAutofit/>
          </a:bodyPr>
          <a:lstStyle/>
          <a:p>
            <a:pPr marL="0" indent="0" algn="ctr">
              <a:buNone/>
            </a:pPr>
            <a:r>
              <a:rPr lang="en-US" b="0" i="0" dirty="0">
                <a:solidFill>
                  <a:schemeClr val="tx1">
                    <a:lumMod val="65000"/>
                    <a:lumOff val="35000"/>
                  </a:schemeClr>
                </a:solidFill>
                <a:effectLst/>
                <a:latin typeface="Open Sans"/>
              </a:rPr>
              <a:t>The main goals of treatment are resuscitation, control of infection, nutritional support and restoration of gastrointestinal tract continuity.</a:t>
            </a:r>
          </a:p>
          <a:p>
            <a:pPr algn="l"/>
            <a:endParaRPr lang="en-US" b="0" i="0" dirty="0">
              <a:solidFill>
                <a:schemeClr val="tx1">
                  <a:lumMod val="65000"/>
                  <a:lumOff val="35000"/>
                </a:schemeClr>
              </a:solidFill>
              <a:effectLst/>
              <a:latin typeface="Open Sans"/>
            </a:endParaRPr>
          </a:p>
        </p:txBody>
      </p:sp>
    </p:spTree>
    <p:extLst>
      <p:ext uri="{BB962C8B-B14F-4D97-AF65-F5344CB8AC3E}">
        <p14:creationId xmlns:p14="http://schemas.microsoft.com/office/powerpoint/2010/main" val="19263894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4032448"/>
          </a:xfrm>
        </p:spPr>
        <p:txBody>
          <a:bodyPr>
            <a:normAutofit fontScale="55000" lnSpcReduction="20000"/>
          </a:bodyPr>
          <a:lstStyle/>
          <a:p>
            <a:pPr marL="0" indent="0" algn="l">
              <a:buNone/>
            </a:pPr>
            <a:r>
              <a:rPr lang="en-US" b="1" i="0" dirty="0">
                <a:solidFill>
                  <a:srgbClr val="333333"/>
                </a:solidFill>
                <a:effectLst/>
                <a:latin typeface="+mj-lt"/>
              </a:rPr>
              <a:t>Conservative treatment</a:t>
            </a:r>
          </a:p>
          <a:p>
            <a:pPr algn="just"/>
            <a:r>
              <a:rPr lang="en-US" b="0" i="0" dirty="0">
                <a:solidFill>
                  <a:srgbClr val="333333"/>
                </a:solidFill>
                <a:effectLst/>
                <a:latin typeface="+mj-lt"/>
              </a:rPr>
              <a:t>Initial conservative management consists of nil per </a:t>
            </a:r>
            <a:r>
              <a:rPr lang="en-US" b="0" i="0" dirty="0" err="1">
                <a:solidFill>
                  <a:srgbClr val="333333"/>
                </a:solidFill>
                <a:effectLst/>
                <a:latin typeface="+mj-lt"/>
              </a:rPr>
              <a:t>os</a:t>
            </a:r>
            <a:r>
              <a:rPr lang="en-US" b="0" i="0" dirty="0">
                <a:solidFill>
                  <a:srgbClr val="333333"/>
                </a:solidFill>
                <a:effectLst/>
                <a:latin typeface="+mj-lt"/>
              </a:rPr>
              <a:t>, intravenous fluid therapy, broad-spectrum antibiotics, intravenous PPIs, nasogastric tube insertion and </a:t>
            </a:r>
            <a:r>
              <a:rPr lang="en-US" b="0" i="1" dirty="0">
                <a:solidFill>
                  <a:srgbClr val="333333"/>
                </a:solidFill>
                <a:effectLst/>
                <a:latin typeface="+mj-lt"/>
              </a:rPr>
              <a:t>H. pylori</a:t>
            </a:r>
            <a:r>
              <a:rPr lang="en-US" b="0" i="0" dirty="0">
                <a:solidFill>
                  <a:srgbClr val="333333"/>
                </a:solidFill>
                <a:effectLst/>
                <a:latin typeface="+mj-lt"/>
              </a:rPr>
              <a:t> eradication. The added value of somatostatin remains controversial. </a:t>
            </a:r>
          </a:p>
          <a:p>
            <a:pPr algn="just"/>
            <a:endParaRPr lang="en-US" dirty="0">
              <a:solidFill>
                <a:srgbClr val="333333"/>
              </a:solidFill>
              <a:latin typeface="+mj-lt"/>
            </a:endParaRPr>
          </a:p>
          <a:p>
            <a:pPr algn="just"/>
            <a:r>
              <a:rPr lang="en-US" b="0" i="0" dirty="0">
                <a:solidFill>
                  <a:srgbClr val="333333"/>
                </a:solidFill>
                <a:effectLst/>
                <a:latin typeface="+mj-lt"/>
              </a:rPr>
              <a:t>Non-operative management of perforated duodenal ulcers is feasible in selected patients. Perforated ulcers may seal spontaneously with fibrin, </a:t>
            </a:r>
            <a:r>
              <a:rPr lang="en-US" b="0" i="0" dirty="0" err="1">
                <a:solidFill>
                  <a:srgbClr val="333333"/>
                </a:solidFill>
                <a:effectLst/>
                <a:latin typeface="+mj-lt"/>
              </a:rPr>
              <a:t>omentum</a:t>
            </a:r>
            <a:r>
              <a:rPr lang="en-US" b="0" i="0" dirty="0">
                <a:solidFill>
                  <a:srgbClr val="333333"/>
                </a:solidFill>
                <a:effectLst/>
                <a:latin typeface="+mj-lt"/>
              </a:rPr>
              <a:t> or by fusion of the duodenum to the underside of the liver between the gallbladder and the falciform ligament. </a:t>
            </a:r>
          </a:p>
          <a:p>
            <a:pPr algn="just"/>
            <a:endParaRPr lang="en-US" dirty="0">
              <a:solidFill>
                <a:srgbClr val="333333"/>
              </a:solidFill>
              <a:latin typeface="+mj-lt"/>
            </a:endParaRPr>
          </a:p>
          <a:p>
            <a:pPr algn="just"/>
            <a:r>
              <a:rPr lang="en-US" b="0" i="0" dirty="0">
                <a:solidFill>
                  <a:srgbClr val="333333"/>
                </a:solidFill>
                <a:effectLst/>
                <a:latin typeface="+mj-lt"/>
              </a:rPr>
              <a:t>Operative management is usually recommended if there is free leakage of contrast medium into the peritoneal cavity. Progressive abdominal signs or intra-abdominal sepsis should warrant surgery.</a:t>
            </a:r>
          </a:p>
          <a:p>
            <a:pPr algn="just"/>
            <a:endParaRPr lang="en-US" b="0" i="0" dirty="0">
              <a:solidFill>
                <a:srgbClr val="333333"/>
              </a:solidFill>
              <a:effectLst/>
              <a:latin typeface="+mj-lt"/>
            </a:endParaRPr>
          </a:p>
          <a:p>
            <a:pPr algn="just"/>
            <a:r>
              <a:rPr lang="en-US" b="0" i="0" dirty="0">
                <a:solidFill>
                  <a:srgbClr val="333333"/>
                </a:solidFill>
                <a:effectLst/>
                <a:latin typeface="+mj-lt"/>
              </a:rPr>
              <a:t>In high-risk patients, who cannot tolerate surgical treatment, conservative management may also include percutaneous drainage of fluid collections.</a:t>
            </a:r>
          </a:p>
          <a:p>
            <a:pPr algn="just"/>
            <a:endParaRPr lang="en-US" b="0" i="0" dirty="0">
              <a:solidFill>
                <a:srgbClr val="333333"/>
              </a:solidFill>
              <a:effectLst/>
              <a:latin typeface="+mj-lt"/>
            </a:endParaRPr>
          </a:p>
        </p:txBody>
      </p:sp>
    </p:spTree>
    <p:extLst>
      <p:ext uri="{BB962C8B-B14F-4D97-AF65-F5344CB8AC3E}">
        <p14:creationId xmlns:p14="http://schemas.microsoft.com/office/powerpoint/2010/main" val="14590639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4032448"/>
          </a:xfrm>
        </p:spPr>
        <p:txBody>
          <a:bodyPr>
            <a:normAutofit fontScale="92500"/>
          </a:bodyPr>
          <a:lstStyle/>
          <a:p>
            <a:pPr marL="0" indent="0" algn="just">
              <a:buNone/>
            </a:pPr>
            <a:r>
              <a:rPr lang="en-US" sz="2600" b="1" i="0" dirty="0">
                <a:solidFill>
                  <a:schemeClr val="tx1">
                    <a:lumMod val="65000"/>
                    <a:lumOff val="35000"/>
                  </a:schemeClr>
                </a:solidFill>
                <a:effectLst/>
                <a:latin typeface="+mj-lt"/>
              </a:rPr>
              <a:t>Endoscopic management</a:t>
            </a:r>
          </a:p>
          <a:p>
            <a:pPr marL="0" indent="0" algn="just">
              <a:buNone/>
            </a:pPr>
            <a:r>
              <a:rPr lang="en-US" sz="1600" b="0" i="0" dirty="0">
                <a:solidFill>
                  <a:schemeClr val="tx1">
                    <a:lumMod val="65000"/>
                    <a:lumOff val="35000"/>
                  </a:schemeClr>
                </a:solidFill>
                <a:effectLst/>
                <a:latin typeface="+mj-lt"/>
              </a:rPr>
              <a:t>Endoscopic treatment is an attractive treatment modality due to its minimally invasive nature. Early endoscopic closure (&lt;24 h) is considered to be technically easier because the inflammatory changes are less pronounced.</a:t>
            </a:r>
          </a:p>
          <a:p>
            <a:pPr marL="0" indent="0" algn="just">
              <a:buNone/>
            </a:pPr>
            <a:r>
              <a:rPr lang="en-US" sz="1600" b="1" i="0" dirty="0">
                <a:solidFill>
                  <a:schemeClr val="tx1">
                    <a:lumMod val="65000"/>
                    <a:lumOff val="35000"/>
                  </a:schemeClr>
                </a:solidFill>
                <a:effectLst/>
                <a:latin typeface="+mj-lt"/>
              </a:rPr>
              <a:t>TTSC</a:t>
            </a:r>
          </a:p>
          <a:p>
            <a:pPr algn="just"/>
            <a:r>
              <a:rPr lang="en-US" sz="1600" b="0" i="0" dirty="0">
                <a:solidFill>
                  <a:schemeClr val="tx1">
                    <a:lumMod val="65000"/>
                    <a:lumOff val="35000"/>
                  </a:schemeClr>
                </a:solidFill>
                <a:effectLst/>
                <a:latin typeface="+mj-lt"/>
              </a:rPr>
              <a:t>Through-the-scope clips (TTSC) can be used for endoscopic closure of small duodenal perforations. Linear perforations &lt;1 cm are most suitable for the use of TTSC.</a:t>
            </a:r>
          </a:p>
          <a:p>
            <a:pPr marL="0" indent="0" algn="just">
              <a:buNone/>
            </a:pPr>
            <a:r>
              <a:rPr lang="en-US" sz="1600" b="1" i="0" dirty="0">
                <a:solidFill>
                  <a:schemeClr val="tx1">
                    <a:lumMod val="65000"/>
                    <a:lumOff val="35000"/>
                  </a:schemeClr>
                </a:solidFill>
                <a:effectLst/>
                <a:latin typeface="+mj-lt"/>
              </a:rPr>
              <a:t>OTSC</a:t>
            </a:r>
          </a:p>
          <a:p>
            <a:pPr algn="just"/>
            <a:r>
              <a:rPr lang="en-US" sz="1600" b="0" i="0" dirty="0">
                <a:solidFill>
                  <a:schemeClr val="tx1">
                    <a:lumMod val="65000"/>
                    <a:lumOff val="35000"/>
                  </a:schemeClr>
                </a:solidFill>
                <a:effectLst/>
                <a:latin typeface="+mj-lt"/>
              </a:rPr>
              <a:t>In contrast to common endoscopic clips, the over-the-scope clips (OTSC) are able to compress larger quantities of tissue. The OTSC technique can be used for perforations ranging from 1 to 3 cm. </a:t>
            </a:r>
          </a:p>
          <a:p>
            <a:pPr marL="0" indent="0" algn="just">
              <a:buNone/>
            </a:pPr>
            <a:r>
              <a:rPr lang="en-US" sz="1800" b="1" i="0" dirty="0" err="1">
                <a:solidFill>
                  <a:schemeClr val="tx1">
                    <a:lumMod val="65000"/>
                    <a:lumOff val="35000"/>
                  </a:schemeClr>
                </a:solidFill>
                <a:effectLst/>
                <a:latin typeface="+mj-lt"/>
              </a:rPr>
              <a:t>Endoloop</a:t>
            </a:r>
            <a:r>
              <a:rPr lang="en-US" sz="1800" b="1" i="0" dirty="0">
                <a:solidFill>
                  <a:schemeClr val="tx1">
                    <a:lumMod val="65000"/>
                    <a:lumOff val="35000"/>
                  </a:schemeClr>
                </a:solidFill>
                <a:effectLst/>
                <a:latin typeface="+mj-lt"/>
              </a:rPr>
              <a:t> with clips</a:t>
            </a:r>
          </a:p>
          <a:p>
            <a:pPr algn="just"/>
            <a:r>
              <a:rPr lang="en-US" sz="1600" b="0" i="0" dirty="0">
                <a:solidFill>
                  <a:schemeClr val="tx1">
                    <a:lumMod val="65000"/>
                    <a:lumOff val="35000"/>
                  </a:schemeClr>
                </a:solidFill>
                <a:effectLst/>
                <a:latin typeface="+mj-lt"/>
              </a:rPr>
              <a:t>A combined technique using TTSC and an </a:t>
            </a:r>
            <a:r>
              <a:rPr lang="en-US" sz="1600" b="0" i="0" dirty="0" err="1">
                <a:solidFill>
                  <a:schemeClr val="tx1">
                    <a:lumMod val="65000"/>
                    <a:lumOff val="35000"/>
                  </a:schemeClr>
                </a:solidFill>
                <a:effectLst/>
                <a:latin typeface="+mj-lt"/>
              </a:rPr>
              <a:t>endoloop</a:t>
            </a:r>
            <a:r>
              <a:rPr lang="en-US" sz="1600" b="0" i="0" dirty="0">
                <a:solidFill>
                  <a:schemeClr val="tx1">
                    <a:lumMod val="65000"/>
                    <a:lumOff val="35000"/>
                  </a:schemeClr>
                </a:solidFill>
                <a:effectLst/>
                <a:latin typeface="+mj-lt"/>
              </a:rPr>
              <a:t> can be used if the OTSC technique is unavailable.</a:t>
            </a:r>
          </a:p>
          <a:p>
            <a:pPr marL="0" indent="0" algn="just">
              <a:buNone/>
            </a:pPr>
            <a:r>
              <a:rPr lang="en-US" sz="1600" b="1" i="0" dirty="0">
                <a:solidFill>
                  <a:schemeClr val="tx1">
                    <a:lumMod val="65000"/>
                    <a:lumOff val="35000"/>
                  </a:schemeClr>
                </a:solidFill>
                <a:effectLst/>
                <a:latin typeface="+mj-lt"/>
              </a:rPr>
              <a:t>SEMS</a:t>
            </a:r>
          </a:p>
          <a:p>
            <a:pPr algn="just"/>
            <a:r>
              <a:rPr lang="en-US" sz="1600" b="0" i="0" dirty="0">
                <a:solidFill>
                  <a:schemeClr val="tx1">
                    <a:lumMod val="65000"/>
                    <a:lumOff val="35000"/>
                  </a:schemeClr>
                </a:solidFill>
                <a:effectLst/>
                <a:latin typeface="+mj-lt"/>
              </a:rPr>
              <a:t>Self-expandable metal stents (SEMS) are alternative endoscopic treatment options for duodenal perforations.</a:t>
            </a:r>
          </a:p>
        </p:txBody>
      </p:sp>
    </p:spTree>
    <p:extLst>
      <p:ext uri="{BB962C8B-B14F-4D97-AF65-F5344CB8AC3E}">
        <p14:creationId xmlns:p14="http://schemas.microsoft.com/office/powerpoint/2010/main" val="14287244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4032448"/>
          </a:xfrm>
        </p:spPr>
        <p:txBody>
          <a:bodyPr>
            <a:normAutofit/>
          </a:bodyPr>
          <a:lstStyle/>
          <a:p>
            <a:pPr marL="0" indent="0" algn="just">
              <a:buNone/>
            </a:pPr>
            <a:r>
              <a:rPr lang="en-US" sz="1600" b="1" i="0" dirty="0">
                <a:solidFill>
                  <a:srgbClr val="333333"/>
                </a:solidFill>
                <a:effectLst/>
                <a:latin typeface="+mj-lt"/>
              </a:rPr>
              <a:t>Surgical treatment</a:t>
            </a:r>
          </a:p>
          <a:p>
            <a:pPr algn="just"/>
            <a:r>
              <a:rPr lang="en-US" sz="1600" b="0" i="0" dirty="0">
                <a:solidFill>
                  <a:srgbClr val="333333"/>
                </a:solidFill>
                <a:effectLst/>
                <a:latin typeface="+mj-lt"/>
              </a:rPr>
              <a:t>The choice of surgical treatment depends on the size and localization of the perforation, the viability of the duodenal walls, the degree of local contamination and underlying etiology.</a:t>
            </a:r>
          </a:p>
          <a:p>
            <a:pPr algn="just"/>
            <a:endParaRPr lang="en-US" sz="1600" b="0" i="0" dirty="0">
              <a:solidFill>
                <a:srgbClr val="333333"/>
              </a:solidFill>
              <a:effectLst/>
              <a:latin typeface="+mj-lt"/>
            </a:endParaRPr>
          </a:p>
          <a:p>
            <a:pPr marL="0" indent="0" algn="just">
              <a:buNone/>
            </a:pPr>
            <a:r>
              <a:rPr lang="en-US" sz="1800" b="0" i="0" dirty="0">
                <a:solidFill>
                  <a:srgbClr val="333333"/>
                </a:solidFill>
                <a:effectLst/>
                <a:latin typeface="+mj-lt"/>
              </a:rPr>
              <a:t>Simple surgical repair</a:t>
            </a:r>
          </a:p>
          <a:p>
            <a:pPr algn="just"/>
            <a:r>
              <a:rPr lang="en-US" sz="1600" b="0" i="0" dirty="0">
                <a:solidFill>
                  <a:srgbClr val="333333"/>
                </a:solidFill>
                <a:effectLst/>
                <a:latin typeface="+mj-lt"/>
              </a:rPr>
              <a:t>The main surgical treatment is simple repair of the perforation site. This can be performed as a primary closure with or without the addition of an omental patch. </a:t>
            </a:r>
          </a:p>
          <a:p>
            <a:pPr algn="just"/>
            <a:r>
              <a:rPr lang="en-US" sz="1600" b="0" i="0" dirty="0">
                <a:solidFill>
                  <a:srgbClr val="333333"/>
                </a:solidFill>
                <a:effectLst/>
                <a:latin typeface="+mj-lt"/>
              </a:rPr>
              <a:t>Alternatively, a pedicled omental flap (</a:t>
            </a:r>
            <a:r>
              <a:rPr lang="en-US" sz="1600" b="0" i="0" dirty="0" err="1">
                <a:solidFill>
                  <a:srgbClr val="333333"/>
                </a:solidFill>
                <a:effectLst/>
                <a:latin typeface="+mj-lt"/>
              </a:rPr>
              <a:t>Cellan</a:t>
            </a:r>
            <a:r>
              <a:rPr lang="en-US" sz="1600" b="0" i="0" dirty="0">
                <a:solidFill>
                  <a:srgbClr val="333333"/>
                </a:solidFill>
                <a:effectLst/>
                <a:latin typeface="+mj-lt"/>
              </a:rPr>
              <a:t>–Jones repair) or free omental plug (Graham patch) can be sutured into the perforation. </a:t>
            </a:r>
          </a:p>
          <a:p>
            <a:pPr algn="just"/>
            <a:r>
              <a:rPr lang="en-US" sz="1600" b="0" i="0" dirty="0" err="1">
                <a:solidFill>
                  <a:srgbClr val="333333"/>
                </a:solidFill>
                <a:effectLst/>
                <a:latin typeface="+mj-lt"/>
              </a:rPr>
              <a:t>Sutureless</a:t>
            </a:r>
            <a:r>
              <a:rPr lang="en-US" sz="1600" b="0" i="0" dirty="0">
                <a:solidFill>
                  <a:srgbClr val="333333"/>
                </a:solidFill>
                <a:effectLst/>
                <a:latin typeface="+mj-lt"/>
              </a:rPr>
              <a:t> techniques have also been developed using a gelatin sponge and fibrin glue to seal off the perforation. There seem to be no significant differences in terms of postoperative morbidity and mortality rates when comparing primary closure, omentopexy or </a:t>
            </a:r>
            <a:r>
              <a:rPr lang="en-US" sz="1600" b="0" i="0" dirty="0" err="1">
                <a:solidFill>
                  <a:srgbClr val="333333"/>
                </a:solidFill>
                <a:effectLst/>
                <a:latin typeface="+mj-lt"/>
              </a:rPr>
              <a:t>tegmentation</a:t>
            </a:r>
            <a:r>
              <a:rPr lang="en-US" sz="1600" b="0" i="0" dirty="0">
                <a:solidFill>
                  <a:srgbClr val="333333"/>
                </a:solidFill>
                <a:effectLst/>
                <a:latin typeface="+mj-lt"/>
              </a:rPr>
              <a:t> (without closure). </a:t>
            </a:r>
          </a:p>
          <a:p>
            <a:pPr algn="just"/>
            <a:r>
              <a:rPr lang="en-US" sz="1600" b="0" i="0" dirty="0">
                <a:solidFill>
                  <a:srgbClr val="333333"/>
                </a:solidFill>
                <a:effectLst/>
                <a:latin typeface="+mj-lt"/>
              </a:rPr>
              <a:t>Surgical repair can be performed either with conventional open surgery or with laparoscopy. </a:t>
            </a:r>
          </a:p>
        </p:txBody>
      </p:sp>
    </p:spTree>
    <p:extLst>
      <p:ext uri="{BB962C8B-B14F-4D97-AF65-F5344CB8AC3E}">
        <p14:creationId xmlns:p14="http://schemas.microsoft.com/office/powerpoint/2010/main" val="41357021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A 5 mm perforated duodenal ulcer on the anterior surface of the first... |  Download Scientific Diagram">
            <a:extLst>
              <a:ext uri="{FF2B5EF4-FFF2-40B4-BE49-F238E27FC236}">
                <a16:creationId xmlns:a16="http://schemas.microsoft.com/office/drawing/2014/main" id="{FBB670BB-C6F4-49E0-9561-0D040CCA14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3518"/>
            <a:ext cx="3856789" cy="385678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View Image">
            <a:extLst>
              <a:ext uri="{FF2B5EF4-FFF2-40B4-BE49-F238E27FC236}">
                <a16:creationId xmlns:a16="http://schemas.microsoft.com/office/drawing/2014/main" id="{45C1A2D3-3630-481E-9C86-18B04EA547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5073" y="627534"/>
            <a:ext cx="5143126" cy="3349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1473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descr="Laparoscopic Management of Perforated Ulcers | SpringerLink">
            <a:extLst>
              <a:ext uri="{FF2B5EF4-FFF2-40B4-BE49-F238E27FC236}">
                <a16:creationId xmlns:a16="http://schemas.microsoft.com/office/drawing/2014/main" id="{D3EB16B7-E2C7-471A-9B04-A5EC5DE139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3478"/>
            <a:ext cx="9143999" cy="4722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6597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4032448"/>
          </a:xfrm>
        </p:spPr>
        <p:txBody>
          <a:bodyPr>
            <a:normAutofit/>
          </a:bodyPr>
          <a:lstStyle/>
          <a:p>
            <a:pPr marL="0" indent="0" algn="just">
              <a:buNone/>
            </a:pPr>
            <a:r>
              <a:rPr lang="en-US" sz="1600" b="1" i="0" dirty="0">
                <a:solidFill>
                  <a:srgbClr val="333333"/>
                </a:solidFill>
                <a:effectLst/>
                <a:latin typeface="Droid Serif"/>
              </a:rPr>
              <a:t>Surgical treatment</a:t>
            </a:r>
          </a:p>
          <a:p>
            <a:pPr marL="0" indent="0" algn="just">
              <a:buNone/>
            </a:pPr>
            <a:r>
              <a:rPr lang="en-US" sz="1600" b="0" i="0" dirty="0">
                <a:solidFill>
                  <a:srgbClr val="333333"/>
                </a:solidFill>
                <a:effectLst/>
                <a:latin typeface="Droid Serif"/>
              </a:rPr>
              <a:t>Abdominal drains</a:t>
            </a:r>
          </a:p>
          <a:p>
            <a:pPr algn="just"/>
            <a:r>
              <a:rPr lang="en-US" sz="1600" b="0" i="0" dirty="0">
                <a:solidFill>
                  <a:srgbClr val="333333"/>
                </a:solidFill>
                <a:effectLst/>
                <a:latin typeface="Open Sans"/>
              </a:rPr>
              <a:t>The routine placement of abdominal drains after surgical repair is controversial. The literature suggests no benefit in preventing postoperative fluid collections or abscesses. Furthermore, drains may be associated with increased morbidity such as drain wound site infection.</a:t>
            </a:r>
          </a:p>
          <a:p>
            <a:pPr marL="0" indent="0" algn="just">
              <a:buNone/>
            </a:pPr>
            <a:endParaRPr lang="en-US" sz="1600" b="0" i="0" dirty="0">
              <a:solidFill>
                <a:srgbClr val="333333"/>
              </a:solidFill>
              <a:effectLst/>
              <a:latin typeface="Droid Serif"/>
            </a:endParaRPr>
          </a:p>
          <a:p>
            <a:pPr marL="0" indent="0" algn="just">
              <a:buNone/>
            </a:pPr>
            <a:r>
              <a:rPr lang="en-US" sz="1600" b="0" i="0" dirty="0">
                <a:solidFill>
                  <a:srgbClr val="333333"/>
                </a:solidFill>
                <a:effectLst/>
                <a:latin typeface="Droid Serif"/>
              </a:rPr>
              <a:t>Pyloric exclusion</a:t>
            </a:r>
          </a:p>
          <a:p>
            <a:pPr algn="just"/>
            <a:r>
              <a:rPr lang="en-US" sz="1600" b="0" i="0" dirty="0">
                <a:solidFill>
                  <a:srgbClr val="333333"/>
                </a:solidFill>
                <a:effectLst/>
                <a:latin typeface="Open Sans"/>
              </a:rPr>
              <a:t>Pyloric exclusion involves surgical repair of the duodenum, gastrotomy and closure of the pylorus from within and finally the formation of a gastrojejunostomy. The rationale behind this procedure is to divert all gastric and biliary secretions from the duodenum. The added benefit of using a gastric diversion procedure such as pyloric exclusion for duodenal perforations has been questioned in recent years. Importantly, the procedure has been associated with more postoperative complications and longer hospital stay compared to simple repair without pyloric exclusion.</a:t>
            </a:r>
          </a:p>
        </p:txBody>
      </p:sp>
    </p:spTree>
    <p:extLst>
      <p:ext uri="{BB962C8B-B14F-4D97-AF65-F5344CB8AC3E}">
        <p14:creationId xmlns:p14="http://schemas.microsoft.com/office/powerpoint/2010/main" val="4018364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4032448"/>
          </a:xfrm>
        </p:spPr>
        <p:txBody>
          <a:bodyPr>
            <a:normAutofit/>
          </a:bodyPr>
          <a:lstStyle/>
          <a:p>
            <a:pPr marL="0" indent="0" algn="just">
              <a:buNone/>
            </a:pPr>
            <a:r>
              <a:rPr lang="en-US" sz="1600" b="1" i="0" dirty="0">
                <a:solidFill>
                  <a:srgbClr val="333333"/>
                </a:solidFill>
                <a:effectLst/>
                <a:latin typeface="Droid Serif"/>
              </a:rPr>
              <a:t>Surgical treatment</a:t>
            </a:r>
          </a:p>
          <a:p>
            <a:pPr marL="0" indent="0" algn="just">
              <a:buNone/>
            </a:pPr>
            <a:r>
              <a:rPr lang="en-US" sz="1600" b="0" i="0" dirty="0">
                <a:solidFill>
                  <a:srgbClr val="333333"/>
                </a:solidFill>
                <a:effectLst/>
                <a:latin typeface="Droid Serif"/>
              </a:rPr>
              <a:t>Reconstructive surgery</a:t>
            </a:r>
          </a:p>
          <a:p>
            <a:pPr algn="just"/>
            <a:r>
              <a:rPr lang="en-US" sz="1600" b="0" i="0" dirty="0">
                <a:solidFill>
                  <a:srgbClr val="333333"/>
                </a:solidFill>
                <a:effectLst/>
                <a:latin typeface="Open Sans"/>
              </a:rPr>
              <a:t>For large duodenal perforations, a </a:t>
            </a:r>
            <a:r>
              <a:rPr lang="en-US" sz="1600" b="0" i="0" dirty="0" err="1">
                <a:solidFill>
                  <a:srgbClr val="333333"/>
                </a:solidFill>
                <a:effectLst/>
                <a:latin typeface="Open Sans"/>
              </a:rPr>
              <a:t>duodeno</a:t>
            </a:r>
            <a:r>
              <a:rPr lang="en-US" sz="1600" b="0" i="0" dirty="0">
                <a:solidFill>
                  <a:srgbClr val="333333"/>
                </a:solidFill>
                <a:effectLst/>
                <a:latin typeface="Open Sans"/>
              </a:rPr>
              <a:t>-duodenostomy may be necessary. If this is not possible, a Roux-en-Y duodenojejunostomy may be performed over the perforation. A </a:t>
            </a:r>
            <a:r>
              <a:rPr lang="en-US" sz="1600" b="0" i="0" dirty="0" err="1">
                <a:solidFill>
                  <a:srgbClr val="333333"/>
                </a:solidFill>
                <a:effectLst/>
                <a:latin typeface="Open Sans"/>
              </a:rPr>
              <a:t>Billroth</a:t>
            </a:r>
            <a:r>
              <a:rPr lang="en-US" sz="1600" b="0" i="0" dirty="0">
                <a:solidFill>
                  <a:srgbClr val="333333"/>
                </a:solidFill>
                <a:effectLst/>
                <a:latin typeface="Open Sans"/>
              </a:rPr>
              <a:t> II operation may be necessary if the perforation is to the first or proximal second portion of the duodenum. If the </a:t>
            </a:r>
            <a:r>
              <a:rPr lang="en-US" sz="1600" b="0" i="0" dirty="0" err="1">
                <a:solidFill>
                  <a:srgbClr val="333333"/>
                </a:solidFill>
                <a:effectLst/>
                <a:latin typeface="Open Sans"/>
              </a:rPr>
              <a:t>duodeno</a:t>
            </a:r>
            <a:r>
              <a:rPr lang="en-US" sz="1600" b="0" i="0" dirty="0">
                <a:solidFill>
                  <a:srgbClr val="333333"/>
                </a:solidFill>
                <a:effectLst/>
                <a:latin typeface="Open Sans"/>
              </a:rPr>
              <a:t>-pancreatic head complex is destroyed, a pancreaticoduodenectomy may be necessary.</a:t>
            </a:r>
          </a:p>
          <a:p>
            <a:pPr algn="just"/>
            <a:endParaRPr lang="en-US" sz="1600" b="0" i="0" dirty="0">
              <a:solidFill>
                <a:srgbClr val="333333"/>
              </a:solidFill>
              <a:effectLst/>
              <a:latin typeface="Droid Serif"/>
            </a:endParaRPr>
          </a:p>
          <a:p>
            <a:pPr marL="0" indent="0" algn="just">
              <a:buNone/>
            </a:pPr>
            <a:r>
              <a:rPr lang="en-US" sz="1600" b="0" i="0" dirty="0">
                <a:solidFill>
                  <a:srgbClr val="333333"/>
                </a:solidFill>
                <a:effectLst/>
                <a:latin typeface="Droid Serif"/>
              </a:rPr>
              <a:t>Tube duodenostomy</a:t>
            </a:r>
          </a:p>
          <a:p>
            <a:pPr algn="just"/>
            <a:r>
              <a:rPr lang="en-US" sz="1600" b="0" i="0" dirty="0">
                <a:solidFill>
                  <a:srgbClr val="333333"/>
                </a:solidFill>
                <a:effectLst/>
                <a:latin typeface="Open Sans"/>
              </a:rPr>
              <a:t>Tube duodenostomy is a damage control procedure for large duodenal perforations when other repair techniques are not possible due to the magnitude of duodenal damage, hemodynamic instability of the patient or the lack of surgical expertise for complex reconstruction. The perforation is sutured around a catheter inserted into the perforation to enhance directed fistulation of the perforation. The catheter is removed after a minimum of 6 weeks. A feeding jejunostomy may be placed for enteral nutritional support.</a:t>
            </a:r>
          </a:p>
        </p:txBody>
      </p:sp>
    </p:spTree>
    <p:extLst>
      <p:ext uri="{BB962C8B-B14F-4D97-AF65-F5344CB8AC3E}">
        <p14:creationId xmlns:p14="http://schemas.microsoft.com/office/powerpoint/2010/main" val="32758432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4400" b="1" i="0" dirty="0">
                <a:solidFill>
                  <a:schemeClr val="tx2">
                    <a:lumMod val="60000"/>
                    <a:lumOff val="40000"/>
                  </a:schemeClr>
                </a:solidFill>
                <a:effectLst/>
                <a:latin typeface="Droid Serif"/>
              </a:rPr>
              <a:t>Prognostic factors</a:t>
            </a:r>
          </a:p>
        </p:txBody>
      </p:sp>
      <p:sp>
        <p:nvSpPr>
          <p:cNvPr id="3" name="Объект 2"/>
          <p:cNvSpPr>
            <a:spLocks noGrp="1"/>
          </p:cNvSpPr>
          <p:nvPr>
            <p:ph idx="1"/>
          </p:nvPr>
        </p:nvSpPr>
        <p:spPr>
          <a:xfrm>
            <a:off x="179512" y="1491630"/>
            <a:ext cx="8784976" cy="3528392"/>
          </a:xfrm>
        </p:spPr>
        <p:txBody>
          <a:bodyPr>
            <a:normAutofit/>
          </a:bodyPr>
          <a:lstStyle/>
          <a:p>
            <a:pPr marL="0" indent="0" algn="ctr">
              <a:buNone/>
            </a:pPr>
            <a:r>
              <a:rPr lang="en-US" sz="1800" b="0" i="0" dirty="0">
                <a:solidFill>
                  <a:srgbClr val="333333"/>
                </a:solidFill>
                <a:effectLst/>
                <a:latin typeface="Open Sans"/>
              </a:rPr>
              <a:t>The main prognostic factor remains the time interval between the perforation and treatment. Mortality increases when the delay is greater than 24 h. </a:t>
            </a:r>
          </a:p>
          <a:p>
            <a:pPr marL="0" indent="0" algn="ctr">
              <a:buNone/>
            </a:pPr>
            <a:endParaRPr lang="en-US" sz="1800" b="0" i="0" dirty="0">
              <a:solidFill>
                <a:srgbClr val="333333"/>
              </a:solidFill>
              <a:effectLst/>
              <a:latin typeface="Open Sans"/>
            </a:endParaRPr>
          </a:p>
          <a:p>
            <a:pPr marL="0" indent="0" algn="ctr">
              <a:buNone/>
            </a:pPr>
            <a:r>
              <a:rPr lang="en-US" sz="1800" b="0" i="0" dirty="0">
                <a:solidFill>
                  <a:srgbClr val="333333"/>
                </a:solidFill>
                <a:effectLst/>
                <a:latin typeface="Open Sans"/>
              </a:rPr>
              <a:t>Other prognostic factors have been reported but are mainly related to clinical signs of sepsis, such as increased Acute Physiology and Chronic Health Evaluation II (APACHE II) score. </a:t>
            </a:r>
          </a:p>
          <a:p>
            <a:pPr marL="0" indent="0" algn="ctr">
              <a:buNone/>
            </a:pPr>
            <a:endParaRPr lang="en-US" sz="1800" b="0" i="0" dirty="0">
              <a:solidFill>
                <a:srgbClr val="333333"/>
              </a:solidFill>
              <a:effectLst/>
              <a:latin typeface="Open Sans"/>
            </a:endParaRPr>
          </a:p>
          <a:p>
            <a:pPr marL="0" indent="0" algn="ctr">
              <a:buNone/>
            </a:pPr>
            <a:r>
              <a:rPr lang="en-US" sz="1800" b="0" i="0" dirty="0">
                <a:solidFill>
                  <a:srgbClr val="333333"/>
                </a:solidFill>
                <a:effectLst/>
                <a:latin typeface="Open Sans"/>
              </a:rPr>
              <a:t>Old age and co-morbidity are also strong adverse prognostic factors.</a:t>
            </a:r>
          </a:p>
        </p:txBody>
      </p:sp>
    </p:spTree>
    <p:extLst>
      <p:ext uri="{BB962C8B-B14F-4D97-AF65-F5344CB8AC3E}">
        <p14:creationId xmlns:p14="http://schemas.microsoft.com/office/powerpoint/2010/main" val="39747329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Gastrointestinal Bleeding</a:t>
            </a:r>
            <a:endParaRPr lang="ru-RU" dirty="0">
              <a:solidFill>
                <a:schemeClr val="tx2">
                  <a:lumMod val="60000"/>
                  <a:lumOff val="40000"/>
                </a:schemeClr>
              </a:solidFill>
            </a:endParaRPr>
          </a:p>
        </p:txBody>
      </p:sp>
      <p:sp>
        <p:nvSpPr>
          <p:cNvPr id="3" name="Объект 2"/>
          <p:cNvSpPr>
            <a:spLocks noGrp="1"/>
          </p:cNvSpPr>
          <p:nvPr>
            <p:ph idx="1"/>
          </p:nvPr>
        </p:nvSpPr>
        <p:spPr>
          <a:xfrm>
            <a:off x="179512" y="987574"/>
            <a:ext cx="8784976" cy="3949947"/>
          </a:xfrm>
        </p:spPr>
        <p:txBody>
          <a:bodyPr>
            <a:normAutofit fontScale="55000" lnSpcReduction="20000"/>
          </a:bodyPr>
          <a:lstStyle/>
          <a:p>
            <a:pPr marL="0" indent="0" algn="just">
              <a:buNone/>
            </a:pPr>
            <a:r>
              <a:rPr lang="en-US" b="1" dirty="0">
                <a:solidFill>
                  <a:schemeClr val="tx1">
                    <a:lumMod val="75000"/>
                    <a:lumOff val="25000"/>
                  </a:schemeClr>
                </a:solidFill>
              </a:rPr>
              <a:t>Gastrointestinal bleeding (GIB) </a:t>
            </a:r>
            <a:r>
              <a:rPr lang="en-US" dirty="0">
                <a:solidFill>
                  <a:schemeClr val="tx1">
                    <a:lumMod val="75000"/>
                    <a:lumOff val="25000"/>
                  </a:schemeClr>
                </a:solidFill>
              </a:rPr>
              <a:t>is a symptom of multiple diseases within the gastrointestinal (GI) tract. </a:t>
            </a:r>
          </a:p>
          <a:p>
            <a:pPr marL="0" indent="0" algn="just">
              <a:buNone/>
            </a:pPr>
            <a:endParaRPr lang="en-US" dirty="0">
              <a:solidFill>
                <a:schemeClr val="tx1">
                  <a:lumMod val="75000"/>
                  <a:lumOff val="25000"/>
                </a:schemeClr>
              </a:solidFill>
            </a:endParaRPr>
          </a:p>
          <a:p>
            <a:pPr marL="0" indent="0" algn="just">
              <a:buNone/>
            </a:pPr>
            <a:r>
              <a:rPr lang="en-US" dirty="0">
                <a:solidFill>
                  <a:schemeClr val="tx1">
                    <a:lumMod val="75000"/>
                    <a:lumOff val="25000"/>
                  </a:schemeClr>
                </a:solidFill>
              </a:rPr>
              <a:t>Gastrointestinal bleeding is designated as </a:t>
            </a:r>
            <a:r>
              <a:rPr lang="en-US" b="1" dirty="0">
                <a:solidFill>
                  <a:schemeClr val="tx1">
                    <a:lumMod val="75000"/>
                    <a:lumOff val="25000"/>
                  </a:schemeClr>
                </a:solidFill>
              </a:rPr>
              <a:t>upper or lower </a:t>
            </a:r>
            <a:r>
              <a:rPr lang="en-US" dirty="0">
                <a:solidFill>
                  <a:schemeClr val="tx1">
                    <a:lumMod val="75000"/>
                    <a:lumOff val="25000"/>
                  </a:schemeClr>
                </a:solidFill>
              </a:rPr>
              <a:t>based on the etiology’s location to the </a:t>
            </a:r>
            <a:r>
              <a:rPr lang="en-US" b="1" dirty="0">
                <a:solidFill>
                  <a:schemeClr val="tx1">
                    <a:lumMod val="75000"/>
                    <a:lumOff val="25000"/>
                  </a:schemeClr>
                </a:solidFill>
              </a:rPr>
              <a:t>ligament of Treitz</a:t>
            </a:r>
            <a:r>
              <a:rPr lang="en-US" dirty="0">
                <a:solidFill>
                  <a:schemeClr val="tx1">
                    <a:lumMod val="75000"/>
                    <a:lumOff val="25000"/>
                  </a:schemeClr>
                </a:solidFill>
              </a:rPr>
              <a:t>. </a:t>
            </a:r>
          </a:p>
          <a:p>
            <a:pPr marL="0" indent="0" algn="just">
              <a:buNone/>
            </a:pPr>
            <a:endParaRPr lang="en-US" dirty="0">
              <a:solidFill>
                <a:schemeClr val="tx1">
                  <a:lumMod val="75000"/>
                  <a:lumOff val="25000"/>
                </a:schemeClr>
              </a:solidFill>
            </a:endParaRPr>
          </a:p>
          <a:p>
            <a:pPr marL="0" indent="0" algn="just">
              <a:buNone/>
            </a:pPr>
            <a:r>
              <a:rPr lang="en-US" dirty="0">
                <a:solidFill>
                  <a:schemeClr val="tx1">
                    <a:lumMod val="75000"/>
                    <a:lumOff val="25000"/>
                  </a:schemeClr>
                </a:solidFill>
              </a:rPr>
              <a:t>It is more common to have bleeding in the upper GI tract, with </a:t>
            </a:r>
            <a:r>
              <a:rPr lang="en-US" b="1" dirty="0">
                <a:solidFill>
                  <a:schemeClr val="tx1">
                    <a:lumMod val="75000"/>
                    <a:lumOff val="25000"/>
                  </a:schemeClr>
                </a:solidFill>
              </a:rPr>
              <a:t>peptic ulcer disease </a:t>
            </a:r>
            <a:r>
              <a:rPr lang="en-US" dirty="0">
                <a:solidFill>
                  <a:schemeClr val="tx1">
                    <a:lumMod val="75000"/>
                    <a:lumOff val="25000"/>
                  </a:schemeClr>
                </a:solidFill>
              </a:rPr>
              <a:t>being the most frequent cause. </a:t>
            </a:r>
          </a:p>
          <a:p>
            <a:pPr marL="0" indent="0" algn="just">
              <a:buNone/>
            </a:pPr>
            <a:endParaRPr lang="en-US" dirty="0">
              <a:solidFill>
                <a:schemeClr val="tx1">
                  <a:lumMod val="75000"/>
                  <a:lumOff val="25000"/>
                </a:schemeClr>
              </a:solidFill>
            </a:endParaRPr>
          </a:p>
          <a:p>
            <a:pPr marL="0" indent="0" algn="just">
              <a:buNone/>
            </a:pPr>
            <a:r>
              <a:rPr lang="en-US" dirty="0">
                <a:solidFill>
                  <a:schemeClr val="tx1">
                    <a:lumMod val="75000"/>
                    <a:lumOff val="25000"/>
                  </a:schemeClr>
                </a:solidFill>
              </a:rPr>
              <a:t>Depending on the location of the bleeding, the patient may present with </a:t>
            </a:r>
            <a:r>
              <a:rPr lang="en-US" b="1" dirty="0">
                <a:solidFill>
                  <a:schemeClr val="tx1">
                    <a:lumMod val="75000"/>
                    <a:lumOff val="25000"/>
                  </a:schemeClr>
                </a:solidFill>
              </a:rPr>
              <a:t>hematemesis </a:t>
            </a:r>
            <a:r>
              <a:rPr lang="en-US" dirty="0">
                <a:solidFill>
                  <a:schemeClr val="tx1">
                    <a:lumMod val="75000"/>
                    <a:lumOff val="25000"/>
                  </a:schemeClr>
                </a:solidFill>
              </a:rPr>
              <a:t>(</a:t>
            </a:r>
            <a:r>
              <a:rPr lang="en-US" i="1" dirty="0">
                <a:solidFill>
                  <a:schemeClr val="tx1">
                    <a:lumMod val="75000"/>
                    <a:lumOff val="25000"/>
                  </a:schemeClr>
                </a:solidFill>
              </a:rPr>
              <a:t>vomiting blood</a:t>
            </a:r>
            <a:r>
              <a:rPr lang="en-US" dirty="0">
                <a:solidFill>
                  <a:schemeClr val="tx1">
                    <a:lumMod val="75000"/>
                    <a:lumOff val="25000"/>
                  </a:schemeClr>
                </a:solidFill>
              </a:rPr>
              <a:t>), </a:t>
            </a:r>
            <a:r>
              <a:rPr lang="en-US" b="1" dirty="0">
                <a:solidFill>
                  <a:schemeClr val="tx1">
                    <a:lumMod val="75000"/>
                    <a:lumOff val="25000"/>
                  </a:schemeClr>
                </a:solidFill>
              </a:rPr>
              <a:t>melena</a:t>
            </a:r>
            <a:r>
              <a:rPr lang="en-US" dirty="0">
                <a:solidFill>
                  <a:schemeClr val="tx1">
                    <a:lumMod val="75000"/>
                    <a:lumOff val="25000"/>
                  </a:schemeClr>
                </a:solidFill>
              </a:rPr>
              <a:t> (</a:t>
            </a:r>
            <a:r>
              <a:rPr lang="en-US" i="1" dirty="0">
                <a:solidFill>
                  <a:schemeClr val="tx1">
                    <a:lumMod val="75000"/>
                    <a:lumOff val="25000"/>
                  </a:schemeClr>
                </a:solidFill>
              </a:rPr>
              <a:t>black, tarry stool</a:t>
            </a:r>
            <a:r>
              <a:rPr lang="en-US" dirty="0">
                <a:solidFill>
                  <a:schemeClr val="tx1">
                    <a:lumMod val="75000"/>
                    <a:lumOff val="25000"/>
                  </a:schemeClr>
                </a:solidFill>
              </a:rPr>
              <a:t>), or </a:t>
            </a:r>
            <a:r>
              <a:rPr lang="en-US" b="1" dirty="0">
                <a:solidFill>
                  <a:schemeClr val="tx1">
                    <a:lumMod val="75000"/>
                    <a:lumOff val="25000"/>
                  </a:schemeClr>
                </a:solidFill>
              </a:rPr>
              <a:t>hematochezia</a:t>
            </a:r>
            <a:r>
              <a:rPr lang="en-US" dirty="0">
                <a:solidFill>
                  <a:schemeClr val="tx1">
                    <a:lumMod val="75000"/>
                    <a:lumOff val="25000"/>
                  </a:schemeClr>
                </a:solidFill>
              </a:rPr>
              <a:t> (</a:t>
            </a:r>
            <a:r>
              <a:rPr lang="en-US" i="1" dirty="0">
                <a:solidFill>
                  <a:schemeClr val="tx1">
                    <a:lumMod val="75000"/>
                    <a:lumOff val="25000"/>
                  </a:schemeClr>
                </a:solidFill>
              </a:rPr>
              <a:t>fresh blood in stools</a:t>
            </a:r>
            <a:r>
              <a:rPr lang="en-US" dirty="0">
                <a:solidFill>
                  <a:schemeClr val="tx1">
                    <a:lumMod val="75000"/>
                    <a:lumOff val="25000"/>
                  </a:schemeClr>
                </a:solidFill>
              </a:rPr>
              <a:t>). </a:t>
            </a:r>
          </a:p>
          <a:p>
            <a:pPr marL="0" indent="0" algn="just">
              <a:buNone/>
            </a:pPr>
            <a:endParaRPr lang="en-US" dirty="0">
              <a:solidFill>
                <a:schemeClr val="tx1">
                  <a:lumMod val="75000"/>
                  <a:lumOff val="25000"/>
                </a:schemeClr>
              </a:solidFill>
            </a:endParaRPr>
          </a:p>
          <a:p>
            <a:pPr marL="0" indent="0" algn="just">
              <a:buNone/>
            </a:pPr>
            <a:r>
              <a:rPr lang="en-US" dirty="0">
                <a:solidFill>
                  <a:schemeClr val="tx1">
                    <a:lumMod val="75000"/>
                    <a:lumOff val="25000"/>
                  </a:schemeClr>
                </a:solidFill>
              </a:rPr>
              <a:t>Some patients presenting with GIB can be </a:t>
            </a:r>
            <a:r>
              <a:rPr lang="en-US" b="1" dirty="0">
                <a:solidFill>
                  <a:schemeClr val="tx1">
                    <a:lumMod val="75000"/>
                    <a:lumOff val="25000"/>
                  </a:schemeClr>
                </a:solidFill>
              </a:rPr>
              <a:t>hemodynamically unstable </a:t>
            </a:r>
            <a:r>
              <a:rPr lang="en-US" dirty="0">
                <a:solidFill>
                  <a:schemeClr val="tx1">
                    <a:lumMod val="75000"/>
                    <a:lumOff val="25000"/>
                  </a:schemeClr>
                </a:solidFill>
              </a:rPr>
              <a:t>and require emergent stabilization and evaluation. The source of the bleed can often be </a:t>
            </a:r>
            <a:r>
              <a:rPr lang="en-US" b="1" dirty="0">
                <a:solidFill>
                  <a:schemeClr val="tx1">
                    <a:lumMod val="75000"/>
                    <a:lumOff val="25000"/>
                  </a:schemeClr>
                </a:solidFill>
              </a:rPr>
              <a:t>located and treated with endoscopy.</a:t>
            </a:r>
          </a:p>
        </p:txBody>
      </p:sp>
    </p:spTree>
    <p:extLst>
      <p:ext uri="{BB962C8B-B14F-4D97-AF65-F5344CB8AC3E}">
        <p14:creationId xmlns:p14="http://schemas.microsoft.com/office/powerpoint/2010/main" val="1890381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15405B-A278-479A-A0C9-DE8867E5EA2D}"/>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993C505D-DD7E-4E94-AA18-7F2BBCA5CD45}"/>
              </a:ext>
            </a:extLst>
          </p:cNvPr>
          <p:cNvSpPr>
            <a:spLocks noGrp="1"/>
          </p:cNvSpPr>
          <p:nvPr>
            <p:ph idx="1"/>
          </p:nvPr>
        </p:nvSpPr>
        <p:spPr/>
        <p:txBody>
          <a:bodyPr/>
          <a:lstStyle/>
          <a:p>
            <a:endParaRPr lang="ru-UA"/>
          </a:p>
        </p:txBody>
      </p:sp>
      <p:pic>
        <p:nvPicPr>
          <p:cNvPr id="4098" name="Picture 2" descr="Gastrointestinal bleeding: Clinical practice | Osmosis">
            <a:extLst>
              <a:ext uri="{FF2B5EF4-FFF2-40B4-BE49-F238E27FC236}">
                <a16:creationId xmlns:a16="http://schemas.microsoft.com/office/drawing/2014/main" id="{EB979211-AB37-4904-B1D7-3C8963003B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1898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Gastrointestinal bleeding: Pathology review | Osmosis">
            <a:extLst>
              <a:ext uri="{FF2B5EF4-FFF2-40B4-BE49-F238E27FC236}">
                <a16:creationId xmlns:a16="http://schemas.microsoft.com/office/drawing/2014/main" id="{FEDDB23C-9399-42FA-A341-677D054604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75"/>
          <a:stretch/>
        </p:blipFill>
        <p:spPr bwMode="auto">
          <a:xfrm>
            <a:off x="629816" y="0"/>
            <a:ext cx="7884368"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2080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Melena: What Is It, Causes, Symptoms, Bleeding, Treatment, and More |  Osmosis">
            <a:extLst>
              <a:ext uri="{FF2B5EF4-FFF2-40B4-BE49-F238E27FC236}">
                <a16:creationId xmlns:a16="http://schemas.microsoft.com/office/drawing/2014/main" id="{BA48E798-8BEE-4790-935E-F3EB9BF011F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201"/>
          <a:stretch/>
        </p:blipFill>
        <p:spPr bwMode="auto">
          <a:xfrm>
            <a:off x="683257" y="0"/>
            <a:ext cx="7559043" cy="5020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5208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solidFill>
                  <a:schemeClr val="tx2">
                    <a:lumMod val="60000"/>
                    <a:lumOff val="40000"/>
                  </a:schemeClr>
                </a:solidFill>
              </a:rPr>
              <a:t>Epidemiology</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4032448"/>
          </a:xfrm>
        </p:spPr>
        <p:txBody>
          <a:bodyPr>
            <a:normAutofit fontScale="55000" lnSpcReduction="20000"/>
          </a:bodyPr>
          <a:lstStyle/>
          <a:p>
            <a:pPr marL="0" indent="0" fontAlgn="base">
              <a:buNone/>
            </a:pPr>
            <a:r>
              <a:rPr lang="en-US" b="1" dirty="0">
                <a:solidFill>
                  <a:schemeClr val="tx1">
                    <a:lumMod val="75000"/>
                    <a:lumOff val="25000"/>
                  </a:schemeClr>
                </a:solidFill>
              </a:rPr>
              <a:t>Upper gastrointestinal bleeding (UGIB):</a:t>
            </a:r>
          </a:p>
          <a:p>
            <a:pPr lvl="1" fontAlgn="base"/>
            <a:r>
              <a:rPr lang="en-US" dirty="0">
                <a:solidFill>
                  <a:schemeClr val="tx1">
                    <a:lumMod val="75000"/>
                    <a:lumOff val="25000"/>
                  </a:schemeClr>
                </a:solidFill>
              </a:rPr>
              <a:t>Incidence of about 100 per 100,000 adults per year</a:t>
            </a:r>
          </a:p>
          <a:p>
            <a:pPr lvl="1" fontAlgn="base"/>
            <a:r>
              <a:rPr lang="en-US" dirty="0">
                <a:solidFill>
                  <a:schemeClr val="tx1">
                    <a:lumMod val="75000"/>
                    <a:lumOff val="25000"/>
                  </a:schemeClr>
                </a:solidFill>
              </a:rPr>
              <a:t>Twice as common in men</a:t>
            </a:r>
          </a:p>
          <a:p>
            <a:pPr lvl="1" fontAlgn="base"/>
            <a:r>
              <a:rPr lang="en-US" dirty="0">
                <a:solidFill>
                  <a:schemeClr val="tx1">
                    <a:lumMod val="75000"/>
                    <a:lumOff val="25000"/>
                  </a:schemeClr>
                </a:solidFill>
              </a:rPr>
              <a:t>Increased risk with age (&gt; 60 years)</a:t>
            </a:r>
          </a:p>
          <a:p>
            <a:pPr marL="0" indent="0" fontAlgn="base">
              <a:buNone/>
            </a:pPr>
            <a:endParaRPr lang="en-US" dirty="0">
              <a:solidFill>
                <a:schemeClr val="tx1">
                  <a:lumMod val="75000"/>
                  <a:lumOff val="25000"/>
                </a:schemeClr>
              </a:solidFill>
            </a:endParaRPr>
          </a:p>
          <a:p>
            <a:pPr marL="0" indent="0" fontAlgn="base">
              <a:buNone/>
            </a:pPr>
            <a:r>
              <a:rPr lang="en-US" b="1" dirty="0">
                <a:solidFill>
                  <a:schemeClr val="tx1">
                    <a:lumMod val="75000"/>
                    <a:lumOff val="25000"/>
                  </a:schemeClr>
                </a:solidFill>
              </a:rPr>
              <a:t>Lower gastrointestinal bleeding (LGIB):</a:t>
            </a:r>
          </a:p>
          <a:p>
            <a:pPr lvl="1" fontAlgn="base"/>
            <a:r>
              <a:rPr lang="en-US" dirty="0">
                <a:solidFill>
                  <a:schemeClr val="tx1">
                    <a:lumMod val="75000"/>
                    <a:lumOff val="25000"/>
                  </a:schemeClr>
                </a:solidFill>
              </a:rPr>
              <a:t>Incidence of about 20.5 per 100,000 adults per year</a:t>
            </a:r>
          </a:p>
          <a:p>
            <a:pPr lvl="1" fontAlgn="base"/>
            <a:r>
              <a:rPr lang="en-US" dirty="0">
                <a:solidFill>
                  <a:schemeClr val="tx1">
                    <a:lumMod val="75000"/>
                    <a:lumOff val="25000"/>
                  </a:schemeClr>
                </a:solidFill>
              </a:rPr>
              <a:t>Increased risk with age (200-fold increase in the 3rd to 9th decades)</a:t>
            </a:r>
          </a:p>
          <a:p>
            <a:pPr lvl="1" fontAlgn="base"/>
            <a:r>
              <a:rPr lang="en-US" dirty="0">
                <a:solidFill>
                  <a:schemeClr val="tx1">
                    <a:lumMod val="75000"/>
                    <a:lumOff val="25000"/>
                  </a:schemeClr>
                </a:solidFill>
              </a:rPr>
              <a:t>Somewhat more common in men</a:t>
            </a:r>
          </a:p>
          <a:p>
            <a:pPr marL="0" indent="0" fontAlgn="base">
              <a:buNone/>
            </a:pPr>
            <a:endParaRPr lang="en-US" dirty="0">
              <a:solidFill>
                <a:schemeClr val="tx1">
                  <a:lumMod val="75000"/>
                  <a:lumOff val="25000"/>
                </a:schemeClr>
              </a:solidFill>
            </a:endParaRPr>
          </a:p>
          <a:p>
            <a:pPr marL="0" indent="0" fontAlgn="base">
              <a:buNone/>
            </a:pPr>
            <a:r>
              <a:rPr lang="en-US" b="1" dirty="0">
                <a:solidFill>
                  <a:schemeClr val="tx1">
                    <a:lumMod val="75000"/>
                    <a:lumOff val="25000"/>
                  </a:schemeClr>
                </a:solidFill>
              </a:rPr>
              <a:t>Risk factors:</a:t>
            </a:r>
          </a:p>
          <a:p>
            <a:pPr lvl="1" fontAlgn="base"/>
            <a:r>
              <a:rPr lang="en-US" i="1" dirty="0">
                <a:solidFill>
                  <a:schemeClr val="tx1">
                    <a:lumMod val="75000"/>
                    <a:lumOff val="25000"/>
                  </a:schemeClr>
                </a:solidFill>
              </a:rPr>
              <a:t>Helicobacter pylori</a:t>
            </a:r>
            <a:r>
              <a:rPr lang="en-US" dirty="0">
                <a:solidFill>
                  <a:schemeClr val="tx1">
                    <a:lumMod val="75000"/>
                    <a:lumOff val="25000"/>
                  </a:schemeClr>
                </a:solidFill>
              </a:rPr>
              <a:t> infection</a:t>
            </a:r>
          </a:p>
          <a:p>
            <a:pPr lvl="1" fontAlgn="base"/>
            <a:r>
              <a:rPr lang="en-US" dirty="0" err="1">
                <a:solidFill>
                  <a:schemeClr val="tx1">
                    <a:lumMod val="75000"/>
                    <a:lumOff val="25000"/>
                  </a:schemeClr>
                </a:solidFill>
              </a:rPr>
              <a:t>Nonsteroidal</a:t>
            </a:r>
            <a:r>
              <a:rPr lang="en-US" dirty="0">
                <a:solidFill>
                  <a:schemeClr val="tx1">
                    <a:lumMod val="75000"/>
                    <a:lumOff val="25000"/>
                  </a:schemeClr>
                </a:solidFill>
              </a:rPr>
              <a:t> anti-inflammatory drugs (NSAIDs)</a:t>
            </a:r>
          </a:p>
          <a:p>
            <a:pPr lvl="1" fontAlgn="base"/>
            <a:r>
              <a:rPr lang="en-US" dirty="0">
                <a:solidFill>
                  <a:schemeClr val="tx1">
                    <a:lumMod val="75000"/>
                    <a:lumOff val="25000"/>
                  </a:schemeClr>
                </a:solidFill>
              </a:rPr>
              <a:t>Alcohol use</a:t>
            </a:r>
          </a:p>
          <a:p>
            <a:pPr lvl="1" fontAlgn="base"/>
            <a:r>
              <a:rPr lang="en-US" dirty="0">
                <a:solidFill>
                  <a:schemeClr val="tx1">
                    <a:lumMod val="75000"/>
                    <a:lumOff val="25000"/>
                  </a:schemeClr>
                </a:solidFill>
              </a:rPr>
              <a:t>Cirrhosis</a:t>
            </a:r>
          </a:p>
          <a:p>
            <a:pPr lvl="1" fontAlgn="base"/>
            <a:r>
              <a:rPr lang="en-US" dirty="0">
                <a:solidFill>
                  <a:schemeClr val="tx1">
                    <a:lumMod val="75000"/>
                    <a:lumOff val="25000"/>
                  </a:schemeClr>
                </a:solidFill>
              </a:rPr>
              <a:t>Vascular disease</a:t>
            </a:r>
          </a:p>
        </p:txBody>
      </p:sp>
    </p:spTree>
    <p:extLst>
      <p:ext uri="{BB962C8B-B14F-4D97-AF65-F5344CB8AC3E}">
        <p14:creationId xmlns:p14="http://schemas.microsoft.com/office/powerpoint/2010/main" val="20788889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57250"/>
          </a:xfrm>
        </p:spPr>
        <p:txBody>
          <a:bodyPr/>
          <a:lstStyle/>
          <a:p>
            <a:r>
              <a:rPr lang="en-US" b="1" dirty="0">
                <a:solidFill>
                  <a:schemeClr val="tx2">
                    <a:lumMod val="60000"/>
                    <a:lumOff val="40000"/>
                  </a:schemeClr>
                </a:solidFill>
              </a:rPr>
              <a:t>Etiology</a:t>
            </a:r>
          </a:p>
        </p:txBody>
      </p:sp>
      <p:sp>
        <p:nvSpPr>
          <p:cNvPr id="3" name="Объект 2"/>
          <p:cNvSpPr>
            <a:spLocks noGrp="1"/>
          </p:cNvSpPr>
          <p:nvPr>
            <p:ph idx="1"/>
          </p:nvPr>
        </p:nvSpPr>
        <p:spPr>
          <a:xfrm>
            <a:off x="107504" y="699542"/>
            <a:ext cx="9036496" cy="4443958"/>
          </a:xfrm>
        </p:spPr>
        <p:txBody>
          <a:bodyPr>
            <a:normAutofit fontScale="92500" lnSpcReduction="10000"/>
          </a:bodyPr>
          <a:lstStyle/>
          <a:p>
            <a:pPr marL="0" indent="0">
              <a:buNone/>
            </a:pPr>
            <a:r>
              <a:rPr lang="en-US" sz="1400" b="1" dirty="0">
                <a:solidFill>
                  <a:schemeClr val="tx1">
                    <a:lumMod val="75000"/>
                    <a:lumOff val="25000"/>
                  </a:schemeClr>
                </a:solidFill>
              </a:rPr>
              <a:t>Upper gastrointestinal bleed (proximal to the ligament of </a:t>
            </a:r>
            <a:r>
              <a:rPr lang="en-US" sz="1400" b="1" dirty="0" err="1">
                <a:solidFill>
                  <a:schemeClr val="tx1">
                    <a:lumMod val="75000"/>
                    <a:lumOff val="25000"/>
                  </a:schemeClr>
                </a:solidFill>
              </a:rPr>
              <a:t>Treitz</a:t>
            </a:r>
            <a:r>
              <a:rPr lang="en-US" sz="1400" b="1" dirty="0">
                <a:solidFill>
                  <a:schemeClr val="tx1">
                    <a:lumMod val="75000"/>
                    <a:lumOff val="25000"/>
                  </a:schemeClr>
                </a:solidFill>
              </a:rPr>
              <a:t>): </a:t>
            </a:r>
            <a:endParaRPr lang="en-US" sz="1400" dirty="0">
              <a:solidFill>
                <a:schemeClr val="tx1">
                  <a:lumMod val="75000"/>
                  <a:lumOff val="25000"/>
                </a:schemeClr>
              </a:solidFill>
            </a:endParaRPr>
          </a:p>
          <a:p>
            <a:pPr fontAlgn="base"/>
            <a:r>
              <a:rPr lang="en-US" sz="1400" dirty="0">
                <a:solidFill>
                  <a:schemeClr val="tx1">
                    <a:lumMod val="75000"/>
                    <a:lumOff val="25000"/>
                  </a:schemeClr>
                </a:solidFill>
              </a:rPr>
              <a:t>Esophagus</a:t>
            </a:r>
          </a:p>
          <a:p>
            <a:pPr lvl="1" fontAlgn="base"/>
            <a:r>
              <a:rPr lang="en-US" sz="1200" dirty="0">
                <a:solidFill>
                  <a:schemeClr val="tx1">
                    <a:lumMod val="75000"/>
                    <a:lumOff val="25000"/>
                  </a:schemeClr>
                </a:solidFill>
              </a:rPr>
              <a:t>Esophageal </a:t>
            </a:r>
            <a:r>
              <a:rPr lang="en-US" sz="1200" dirty="0" err="1">
                <a:solidFill>
                  <a:schemeClr val="tx1">
                    <a:lumMod val="75000"/>
                    <a:lumOff val="25000"/>
                  </a:schemeClr>
                </a:solidFill>
              </a:rPr>
              <a:t>varices</a:t>
            </a:r>
            <a:endParaRPr lang="en-US" sz="1200" dirty="0">
              <a:solidFill>
                <a:schemeClr val="tx1">
                  <a:lumMod val="75000"/>
                  <a:lumOff val="25000"/>
                </a:schemeClr>
              </a:solidFill>
            </a:endParaRPr>
          </a:p>
          <a:p>
            <a:pPr lvl="1" fontAlgn="base"/>
            <a:r>
              <a:rPr lang="en-US" sz="1200" dirty="0">
                <a:solidFill>
                  <a:schemeClr val="tx1">
                    <a:lumMod val="75000"/>
                    <a:lumOff val="25000"/>
                  </a:schemeClr>
                </a:solidFill>
              </a:rPr>
              <a:t>Esophagitis: infection or inflammation in the esophagus </a:t>
            </a:r>
          </a:p>
          <a:p>
            <a:pPr lvl="1" fontAlgn="base"/>
            <a:r>
              <a:rPr lang="en-US" sz="1200" dirty="0">
                <a:solidFill>
                  <a:schemeClr val="tx1">
                    <a:lumMod val="75000"/>
                    <a:lumOff val="25000"/>
                  </a:schemeClr>
                </a:solidFill>
              </a:rPr>
              <a:t>Esophageal cancer</a:t>
            </a:r>
          </a:p>
          <a:p>
            <a:pPr lvl="1" fontAlgn="base"/>
            <a:r>
              <a:rPr lang="en-US" sz="1200" dirty="0">
                <a:solidFill>
                  <a:schemeClr val="tx1">
                    <a:lumMod val="75000"/>
                    <a:lumOff val="25000"/>
                  </a:schemeClr>
                </a:solidFill>
              </a:rPr>
              <a:t>Mallory-Weiss tear: a tear in the esophageal lining due to forceful vomiting</a:t>
            </a:r>
          </a:p>
          <a:p>
            <a:pPr marL="0" indent="0" fontAlgn="base">
              <a:buNone/>
            </a:pPr>
            <a:endParaRPr lang="en-US" sz="1400" dirty="0">
              <a:solidFill>
                <a:schemeClr val="tx1">
                  <a:lumMod val="75000"/>
                  <a:lumOff val="25000"/>
                </a:schemeClr>
              </a:solidFill>
            </a:endParaRPr>
          </a:p>
          <a:p>
            <a:pPr marL="0" indent="0" fontAlgn="base">
              <a:buNone/>
            </a:pPr>
            <a:r>
              <a:rPr lang="en-US" sz="1400" dirty="0">
                <a:solidFill>
                  <a:schemeClr val="tx1">
                    <a:lumMod val="75000"/>
                    <a:lumOff val="25000"/>
                  </a:schemeClr>
                </a:solidFill>
              </a:rPr>
              <a:t>Stomach</a:t>
            </a:r>
          </a:p>
          <a:p>
            <a:pPr lvl="1" fontAlgn="base"/>
            <a:r>
              <a:rPr lang="en-US" sz="1200" b="1" dirty="0">
                <a:solidFill>
                  <a:schemeClr val="tx1">
                    <a:lumMod val="75000"/>
                    <a:lumOff val="25000"/>
                  </a:schemeClr>
                </a:solidFill>
              </a:rPr>
              <a:t>Gastric ulcer</a:t>
            </a:r>
            <a:endParaRPr lang="en-US" sz="1200" dirty="0">
              <a:solidFill>
                <a:schemeClr val="tx1">
                  <a:lumMod val="75000"/>
                  <a:lumOff val="25000"/>
                </a:schemeClr>
              </a:solidFill>
            </a:endParaRPr>
          </a:p>
          <a:p>
            <a:pPr lvl="1" fontAlgn="base"/>
            <a:r>
              <a:rPr lang="en-US" sz="1200" dirty="0">
                <a:solidFill>
                  <a:schemeClr val="tx1">
                    <a:lumMod val="75000"/>
                    <a:lumOff val="25000"/>
                  </a:schemeClr>
                </a:solidFill>
              </a:rPr>
              <a:t>Erosive gastritis</a:t>
            </a:r>
          </a:p>
          <a:p>
            <a:pPr lvl="1" fontAlgn="base"/>
            <a:r>
              <a:rPr lang="en-US" sz="1200" dirty="0">
                <a:solidFill>
                  <a:schemeClr val="tx1">
                    <a:lumMod val="75000"/>
                    <a:lumOff val="25000"/>
                  </a:schemeClr>
                </a:solidFill>
              </a:rPr>
              <a:t>Gastric </a:t>
            </a:r>
            <a:r>
              <a:rPr lang="en-US" sz="1200" dirty="0" err="1">
                <a:solidFill>
                  <a:schemeClr val="tx1">
                    <a:lumMod val="75000"/>
                    <a:lumOff val="25000"/>
                  </a:schemeClr>
                </a:solidFill>
              </a:rPr>
              <a:t>antral</a:t>
            </a:r>
            <a:r>
              <a:rPr lang="en-US" sz="1200" dirty="0">
                <a:solidFill>
                  <a:schemeClr val="tx1">
                    <a:lumMod val="75000"/>
                    <a:lumOff val="25000"/>
                  </a:schemeClr>
                </a:solidFill>
              </a:rPr>
              <a:t> vascular </a:t>
            </a:r>
            <a:r>
              <a:rPr lang="en-US" sz="1200" dirty="0" err="1">
                <a:solidFill>
                  <a:schemeClr val="tx1">
                    <a:lumMod val="75000"/>
                    <a:lumOff val="25000"/>
                  </a:schemeClr>
                </a:solidFill>
              </a:rPr>
              <a:t>ectasia</a:t>
            </a:r>
            <a:r>
              <a:rPr lang="en-US" sz="1200" dirty="0">
                <a:solidFill>
                  <a:schemeClr val="tx1">
                    <a:lumMod val="75000"/>
                    <a:lumOff val="25000"/>
                  </a:schemeClr>
                </a:solidFill>
              </a:rPr>
              <a:t> (GAVE): dilated small blood vessels in the pyloric </a:t>
            </a:r>
            <a:r>
              <a:rPr lang="en-US" sz="1200" dirty="0" err="1">
                <a:solidFill>
                  <a:schemeClr val="tx1">
                    <a:lumMod val="75000"/>
                    <a:lumOff val="25000"/>
                  </a:schemeClr>
                </a:solidFill>
              </a:rPr>
              <a:t>antrum</a:t>
            </a:r>
            <a:r>
              <a:rPr lang="en-US" sz="1200" dirty="0">
                <a:solidFill>
                  <a:schemeClr val="tx1">
                    <a:lumMod val="75000"/>
                    <a:lumOff val="25000"/>
                  </a:schemeClr>
                </a:solidFill>
              </a:rPr>
              <a:t> (uncommon)</a:t>
            </a:r>
          </a:p>
          <a:p>
            <a:pPr lvl="1" fontAlgn="base"/>
            <a:r>
              <a:rPr lang="en-US" sz="1200" dirty="0">
                <a:solidFill>
                  <a:schemeClr val="tx1">
                    <a:lumMod val="75000"/>
                    <a:lumOff val="25000"/>
                  </a:schemeClr>
                </a:solidFill>
              </a:rPr>
              <a:t>Portal hypertensive </a:t>
            </a:r>
            <a:r>
              <a:rPr lang="en-US" sz="1200" dirty="0" err="1">
                <a:solidFill>
                  <a:schemeClr val="tx1">
                    <a:lumMod val="75000"/>
                    <a:lumOff val="25000"/>
                  </a:schemeClr>
                </a:solidFill>
              </a:rPr>
              <a:t>gastropathy</a:t>
            </a:r>
            <a:endParaRPr lang="en-US" sz="1200" dirty="0">
              <a:solidFill>
                <a:schemeClr val="tx1">
                  <a:lumMod val="75000"/>
                  <a:lumOff val="25000"/>
                </a:schemeClr>
              </a:solidFill>
            </a:endParaRPr>
          </a:p>
          <a:p>
            <a:pPr lvl="1" fontAlgn="base"/>
            <a:r>
              <a:rPr lang="en-US" sz="1200" dirty="0" err="1">
                <a:solidFill>
                  <a:schemeClr val="tx1">
                    <a:lumMod val="75000"/>
                    <a:lumOff val="25000"/>
                  </a:schemeClr>
                </a:solidFill>
              </a:rPr>
              <a:t>Dieulafoy</a:t>
            </a:r>
            <a:r>
              <a:rPr lang="en-US" sz="1200" dirty="0">
                <a:solidFill>
                  <a:schemeClr val="tx1">
                    <a:lumMod val="75000"/>
                    <a:lumOff val="25000"/>
                  </a:schemeClr>
                </a:solidFill>
              </a:rPr>
              <a:t> lesion: large, tortuous vessel that can erode and bleed</a:t>
            </a:r>
          </a:p>
          <a:p>
            <a:pPr lvl="1" fontAlgn="base"/>
            <a:r>
              <a:rPr lang="en-US" sz="1200" dirty="0" err="1">
                <a:solidFill>
                  <a:schemeClr val="tx1">
                    <a:lumMod val="75000"/>
                    <a:lumOff val="25000"/>
                  </a:schemeClr>
                </a:solidFill>
              </a:rPr>
              <a:t>Angiodysplasia</a:t>
            </a:r>
            <a:r>
              <a:rPr lang="en-US" sz="1200" dirty="0">
                <a:solidFill>
                  <a:schemeClr val="tx1">
                    <a:lumMod val="75000"/>
                    <a:lumOff val="25000"/>
                  </a:schemeClr>
                </a:solidFill>
              </a:rPr>
              <a:t>: abnormal collection of blood vessels</a:t>
            </a:r>
          </a:p>
          <a:p>
            <a:pPr marL="0" indent="0" fontAlgn="base">
              <a:buNone/>
            </a:pPr>
            <a:endParaRPr lang="en-US" sz="1400" dirty="0">
              <a:solidFill>
                <a:schemeClr val="tx1">
                  <a:lumMod val="75000"/>
                  <a:lumOff val="25000"/>
                </a:schemeClr>
              </a:solidFill>
            </a:endParaRPr>
          </a:p>
          <a:p>
            <a:pPr marL="0" indent="0" fontAlgn="base">
              <a:buNone/>
            </a:pPr>
            <a:r>
              <a:rPr lang="en-US" sz="1400" dirty="0">
                <a:solidFill>
                  <a:schemeClr val="tx1">
                    <a:lumMod val="75000"/>
                    <a:lumOff val="25000"/>
                  </a:schemeClr>
                </a:solidFill>
              </a:rPr>
              <a:t>Duodenum</a:t>
            </a:r>
          </a:p>
          <a:p>
            <a:pPr lvl="1" fontAlgn="base"/>
            <a:r>
              <a:rPr lang="en-US" sz="1200" b="1" dirty="0">
                <a:solidFill>
                  <a:schemeClr val="tx1">
                    <a:lumMod val="75000"/>
                    <a:lumOff val="25000"/>
                  </a:schemeClr>
                </a:solidFill>
              </a:rPr>
              <a:t>Duodenal ulcer</a:t>
            </a:r>
            <a:endParaRPr lang="en-US" sz="1200" dirty="0">
              <a:solidFill>
                <a:schemeClr val="tx1">
                  <a:lumMod val="75000"/>
                  <a:lumOff val="25000"/>
                </a:schemeClr>
              </a:solidFill>
            </a:endParaRPr>
          </a:p>
          <a:p>
            <a:pPr lvl="1" fontAlgn="base"/>
            <a:r>
              <a:rPr lang="en-US" sz="1200" dirty="0" err="1">
                <a:solidFill>
                  <a:schemeClr val="tx1">
                    <a:lumMod val="75000"/>
                    <a:lumOff val="25000"/>
                  </a:schemeClr>
                </a:solidFill>
              </a:rPr>
              <a:t>Angiodysplasia</a:t>
            </a:r>
            <a:endParaRPr lang="en-US" sz="1200" dirty="0">
              <a:solidFill>
                <a:schemeClr val="tx1">
                  <a:lumMod val="75000"/>
                  <a:lumOff val="25000"/>
                </a:schemeClr>
              </a:solidFill>
            </a:endParaRPr>
          </a:p>
          <a:p>
            <a:pPr lvl="1" fontAlgn="base"/>
            <a:r>
              <a:rPr lang="en-US" sz="1200" dirty="0" err="1">
                <a:solidFill>
                  <a:schemeClr val="tx1">
                    <a:lumMod val="75000"/>
                    <a:lumOff val="25000"/>
                  </a:schemeClr>
                </a:solidFill>
              </a:rPr>
              <a:t>Aortoenteric</a:t>
            </a:r>
            <a:r>
              <a:rPr lang="en-US" sz="1200" dirty="0">
                <a:solidFill>
                  <a:schemeClr val="tx1">
                    <a:lumMod val="75000"/>
                    <a:lumOff val="25000"/>
                  </a:schemeClr>
                </a:solidFill>
              </a:rPr>
              <a:t> fistula (rare)</a:t>
            </a:r>
          </a:p>
          <a:p>
            <a:pPr marL="0" indent="0" fontAlgn="base">
              <a:buNone/>
            </a:pPr>
            <a:endParaRPr lang="en-US" sz="1400" dirty="0">
              <a:solidFill>
                <a:schemeClr val="tx1">
                  <a:lumMod val="75000"/>
                  <a:lumOff val="25000"/>
                </a:schemeClr>
              </a:solidFill>
            </a:endParaRPr>
          </a:p>
          <a:p>
            <a:pPr marL="0" indent="0" fontAlgn="base">
              <a:buNone/>
            </a:pPr>
            <a:r>
              <a:rPr lang="en-US" sz="1400" dirty="0">
                <a:solidFill>
                  <a:schemeClr val="tx1">
                    <a:lumMod val="75000"/>
                    <a:lumOff val="25000"/>
                  </a:schemeClr>
                </a:solidFill>
              </a:rPr>
              <a:t>Gastric and duodenal ulcers are the most common causes.</a:t>
            </a:r>
          </a:p>
        </p:txBody>
      </p:sp>
    </p:spTree>
    <p:extLst>
      <p:ext uri="{BB962C8B-B14F-4D97-AF65-F5344CB8AC3E}">
        <p14:creationId xmlns:p14="http://schemas.microsoft.com/office/powerpoint/2010/main" val="9269435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857250"/>
          </a:xfrm>
        </p:spPr>
        <p:txBody>
          <a:bodyPr/>
          <a:lstStyle/>
          <a:p>
            <a:r>
              <a:rPr lang="en-US" b="1" dirty="0">
                <a:solidFill>
                  <a:schemeClr val="tx2">
                    <a:lumMod val="60000"/>
                    <a:lumOff val="40000"/>
                  </a:schemeClr>
                </a:solidFill>
              </a:rPr>
              <a:t>Etiology</a:t>
            </a:r>
          </a:p>
        </p:txBody>
      </p:sp>
      <p:sp>
        <p:nvSpPr>
          <p:cNvPr id="3" name="Объект 2"/>
          <p:cNvSpPr>
            <a:spLocks noGrp="1"/>
          </p:cNvSpPr>
          <p:nvPr>
            <p:ph idx="1"/>
          </p:nvPr>
        </p:nvSpPr>
        <p:spPr>
          <a:xfrm>
            <a:off x="107504" y="857250"/>
            <a:ext cx="8928992" cy="4234780"/>
          </a:xfrm>
        </p:spPr>
        <p:txBody>
          <a:bodyPr>
            <a:normAutofit fontScale="92500" lnSpcReduction="10000"/>
          </a:bodyPr>
          <a:lstStyle/>
          <a:p>
            <a:pPr marL="0" indent="0">
              <a:buNone/>
            </a:pPr>
            <a:r>
              <a:rPr lang="en-US" sz="1100" b="1" dirty="0">
                <a:solidFill>
                  <a:schemeClr val="tx1">
                    <a:lumMod val="75000"/>
                    <a:lumOff val="25000"/>
                  </a:schemeClr>
                </a:solidFill>
              </a:rPr>
              <a:t>Lower GIB (distal to the ligament of </a:t>
            </a:r>
            <a:r>
              <a:rPr lang="en-US" sz="1100" b="1" dirty="0" err="1">
                <a:solidFill>
                  <a:schemeClr val="tx1">
                    <a:lumMod val="75000"/>
                    <a:lumOff val="25000"/>
                  </a:schemeClr>
                </a:solidFill>
              </a:rPr>
              <a:t>Treitz</a:t>
            </a:r>
            <a:r>
              <a:rPr lang="en-US" sz="1100" b="1" dirty="0">
                <a:solidFill>
                  <a:schemeClr val="tx1">
                    <a:lumMod val="75000"/>
                    <a:lumOff val="25000"/>
                  </a:schemeClr>
                </a:solidFill>
              </a:rPr>
              <a:t>):</a:t>
            </a:r>
            <a:endParaRPr lang="en-US" sz="1100" dirty="0">
              <a:solidFill>
                <a:schemeClr val="tx1">
                  <a:lumMod val="75000"/>
                  <a:lumOff val="25000"/>
                </a:schemeClr>
              </a:solidFill>
            </a:endParaRPr>
          </a:p>
          <a:p>
            <a:pPr fontAlgn="base"/>
            <a:r>
              <a:rPr lang="en-US" sz="1100" dirty="0">
                <a:solidFill>
                  <a:schemeClr val="tx1">
                    <a:lumMod val="75000"/>
                    <a:lumOff val="25000"/>
                  </a:schemeClr>
                </a:solidFill>
              </a:rPr>
              <a:t>Diverticular disease</a:t>
            </a:r>
          </a:p>
          <a:p>
            <a:pPr lvl="1" fontAlgn="base"/>
            <a:r>
              <a:rPr lang="en-US" sz="1000" dirty="0">
                <a:solidFill>
                  <a:schemeClr val="tx1">
                    <a:lumMod val="75000"/>
                    <a:lumOff val="25000"/>
                  </a:schemeClr>
                </a:solidFill>
              </a:rPr>
              <a:t>Diverticulosis: sac-like protrusion of the colonic wall (common)</a:t>
            </a:r>
          </a:p>
          <a:p>
            <a:pPr lvl="1" fontAlgn="base"/>
            <a:r>
              <a:rPr lang="en-US" sz="1000" dirty="0">
                <a:solidFill>
                  <a:schemeClr val="tx1">
                    <a:lumMod val="75000"/>
                    <a:lumOff val="25000"/>
                  </a:schemeClr>
                </a:solidFill>
              </a:rPr>
              <a:t>Diverticulitis: less commonly associated with GI bleed</a:t>
            </a:r>
          </a:p>
          <a:p>
            <a:pPr lvl="1" fontAlgn="base"/>
            <a:r>
              <a:rPr lang="en-US" sz="1000" dirty="0" err="1">
                <a:solidFill>
                  <a:schemeClr val="tx1">
                    <a:lumMod val="75000"/>
                    <a:lumOff val="25000"/>
                  </a:schemeClr>
                </a:solidFill>
              </a:rPr>
              <a:t>Meckel’s</a:t>
            </a:r>
            <a:r>
              <a:rPr lang="en-US" sz="1000" dirty="0">
                <a:solidFill>
                  <a:schemeClr val="tx1">
                    <a:lumMod val="75000"/>
                    <a:lumOff val="25000"/>
                  </a:schemeClr>
                </a:solidFill>
              </a:rPr>
              <a:t> diverticulum: congenital </a:t>
            </a:r>
            <a:r>
              <a:rPr lang="en-US" sz="1000" dirty="0" err="1">
                <a:solidFill>
                  <a:schemeClr val="tx1">
                    <a:lumMod val="75000"/>
                    <a:lumOff val="25000"/>
                  </a:schemeClr>
                </a:solidFill>
              </a:rPr>
              <a:t>outpouching</a:t>
            </a:r>
            <a:r>
              <a:rPr lang="en-US" sz="1000" dirty="0">
                <a:solidFill>
                  <a:schemeClr val="tx1">
                    <a:lumMod val="75000"/>
                    <a:lumOff val="25000"/>
                  </a:schemeClr>
                </a:solidFill>
              </a:rPr>
              <a:t> in the ileum</a:t>
            </a:r>
          </a:p>
          <a:p>
            <a:pPr fontAlgn="base"/>
            <a:endParaRPr lang="en-US" sz="1100" dirty="0">
              <a:solidFill>
                <a:schemeClr val="tx1">
                  <a:lumMod val="75000"/>
                  <a:lumOff val="25000"/>
                </a:schemeClr>
              </a:solidFill>
            </a:endParaRPr>
          </a:p>
          <a:p>
            <a:pPr fontAlgn="base"/>
            <a:r>
              <a:rPr lang="en-US" sz="1100" dirty="0">
                <a:solidFill>
                  <a:schemeClr val="tx1">
                    <a:lumMod val="75000"/>
                    <a:lumOff val="25000"/>
                  </a:schemeClr>
                </a:solidFill>
              </a:rPr>
              <a:t>Vascular disease</a:t>
            </a:r>
          </a:p>
          <a:p>
            <a:pPr lvl="1" fontAlgn="base"/>
            <a:r>
              <a:rPr lang="en-US" sz="1000" dirty="0" err="1">
                <a:solidFill>
                  <a:schemeClr val="tx1">
                    <a:lumMod val="75000"/>
                    <a:lumOff val="25000"/>
                  </a:schemeClr>
                </a:solidFill>
              </a:rPr>
              <a:t>Angiodysplasia</a:t>
            </a:r>
            <a:endParaRPr lang="en-US" sz="1000" dirty="0">
              <a:solidFill>
                <a:schemeClr val="tx1">
                  <a:lumMod val="75000"/>
                  <a:lumOff val="25000"/>
                </a:schemeClr>
              </a:solidFill>
            </a:endParaRPr>
          </a:p>
          <a:p>
            <a:pPr lvl="1" fontAlgn="base"/>
            <a:r>
              <a:rPr lang="en-US" sz="1000" dirty="0">
                <a:solidFill>
                  <a:schemeClr val="tx1">
                    <a:lumMod val="75000"/>
                    <a:lumOff val="25000"/>
                  </a:schemeClr>
                </a:solidFill>
              </a:rPr>
              <a:t>Ischemia (e.g., mesenteric ischemia, ischemic colitis)</a:t>
            </a:r>
          </a:p>
          <a:p>
            <a:pPr lvl="1" fontAlgn="base"/>
            <a:r>
              <a:rPr lang="en-US" sz="1000" dirty="0">
                <a:solidFill>
                  <a:schemeClr val="tx1">
                    <a:lumMod val="75000"/>
                    <a:lumOff val="25000"/>
                  </a:schemeClr>
                </a:solidFill>
              </a:rPr>
              <a:t>Hemorrhoids: venous structures of the </a:t>
            </a:r>
            <a:r>
              <a:rPr lang="en-US" sz="1000" dirty="0" err="1">
                <a:solidFill>
                  <a:schemeClr val="tx1">
                    <a:lumMod val="75000"/>
                    <a:lumOff val="25000"/>
                  </a:schemeClr>
                </a:solidFill>
              </a:rPr>
              <a:t>anorectum</a:t>
            </a:r>
            <a:r>
              <a:rPr lang="en-US" sz="1000" dirty="0">
                <a:solidFill>
                  <a:schemeClr val="tx1">
                    <a:lumMod val="75000"/>
                    <a:lumOff val="25000"/>
                  </a:schemeClr>
                </a:solidFill>
              </a:rPr>
              <a:t> that engorge, prolapse, and bleed</a:t>
            </a:r>
          </a:p>
          <a:p>
            <a:pPr fontAlgn="base"/>
            <a:endParaRPr lang="en-US" sz="1100" dirty="0">
              <a:solidFill>
                <a:schemeClr val="tx1">
                  <a:lumMod val="75000"/>
                  <a:lumOff val="25000"/>
                </a:schemeClr>
              </a:solidFill>
            </a:endParaRPr>
          </a:p>
          <a:p>
            <a:pPr fontAlgn="base"/>
            <a:r>
              <a:rPr lang="en-US" sz="1100" dirty="0">
                <a:solidFill>
                  <a:schemeClr val="tx1">
                    <a:lumMod val="75000"/>
                    <a:lumOff val="25000"/>
                  </a:schemeClr>
                </a:solidFill>
              </a:rPr>
              <a:t>Trauma</a:t>
            </a:r>
          </a:p>
          <a:p>
            <a:pPr lvl="1" fontAlgn="base"/>
            <a:r>
              <a:rPr lang="en-US" sz="1000" dirty="0">
                <a:solidFill>
                  <a:schemeClr val="tx1">
                    <a:lumMod val="75000"/>
                    <a:lumOff val="25000"/>
                  </a:schemeClr>
                </a:solidFill>
              </a:rPr>
              <a:t>Anal fissure: a small tear in the anal mucosa</a:t>
            </a:r>
          </a:p>
          <a:p>
            <a:pPr fontAlgn="base"/>
            <a:endParaRPr lang="en-US" sz="1100" dirty="0">
              <a:solidFill>
                <a:schemeClr val="tx1">
                  <a:lumMod val="75000"/>
                  <a:lumOff val="25000"/>
                </a:schemeClr>
              </a:solidFill>
            </a:endParaRPr>
          </a:p>
          <a:p>
            <a:pPr fontAlgn="base"/>
            <a:r>
              <a:rPr lang="en-US" sz="1100" dirty="0">
                <a:solidFill>
                  <a:schemeClr val="tx1">
                    <a:lumMod val="75000"/>
                    <a:lumOff val="25000"/>
                  </a:schemeClr>
                </a:solidFill>
              </a:rPr>
              <a:t>Neoplasm</a:t>
            </a:r>
          </a:p>
          <a:p>
            <a:pPr lvl="1" fontAlgn="base"/>
            <a:r>
              <a:rPr lang="en-US" sz="1000" dirty="0">
                <a:solidFill>
                  <a:schemeClr val="tx1">
                    <a:lumMod val="75000"/>
                    <a:lumOff val="25000"/>
                  </a:schemeClr>
                </a:solidFill>
              </a:rPr>
              <a:t>Colon polyp</a:t>
            </a:r>
          </a:p>
          <a:p>
            <a:pPr lvl="1" fontAlgn="base"/>
            <a:r>
              <a:rPr lang="en-US" sz="1000" dirty="0">
                <a:solidFill>
                  <a:schemeClr val="tx1">
                    <a:lumMod val="75000"/>
                    <a:lumOff val="25000"/>
                  </a:schemeClr>
                </a:solidFill>
              </a:rPr>
              <a:t>Colorectal cancer</a:t>
            </a:r>
          </a:p>
          <a:p>
            <a:pPr fontAlgn="base"/>
            <a:endParaRPr lang="en-US" sz="1100" dirty="0">
              <a:solidFill>
                <a:schemeClr val="tx1">
                  <a:lumMod val="75000"/>
                  <a:lumOff val="25000"/>
                </a:schemeClr>
              </a:solidFill>
            </a:endParaRPr>
          </a:p>
          <a:p>
            <a:pPr fontAlgn="base"/>
            <a:r>
              <a:rPr lang="en-US" sz="1100" dirty="0">
                <a:solidFill>
                  <a:schemeClr val="tx1">
                    <a:lumMod val="75000"/>
                    <a:lumOff val="25000"/>
                  </a:schemeClr>
                </a:solidFill>
              </a:rPr>
              <a:t>Inflammatory disease </a:t>
            </a:r>
          </a:p>
          <a:p>
            <a:pPr lvl="1" fontAlgn="base"/>
            <a:r>
              <a:rPr lang="en-US" sz="1000" dirty="0">
                <a:solidFill>
                  <a:schemeClr val="tx1">
                    <a:lumMod val="75000"/>
                    <a:lumOff val="25000"/>
                  </a:schemeClr>
                </a:solidFill>
              </a:rPr>
              <a:t>Infectious colitis</a:t>
            </a:r>
          </a:p>
          <a:p>
            <a:pPr lvl="1" fontAlgn="base"/>
            <a:r>
              <a:rPr lang="en-US" sz="1000" dirty="0">
                <a:solidFill>
                  <a:schemeClr val="tx1">
                    <a:lumMod val="75000"/>
                    <a:lumOff val="25000"/>
                  </a:schemeClr>
                </a:solidFill>
              </a:rPr>
              <a:t>Ulcerative colitis and </a:t>
            </a:r>
            <a:r>
              <a:rPr lang="en-US" sz="1000" dirty="0" err="1">
                <a:solidFill>
                  <a:schemeClr val="tx1">
                    <a:lumMod val="75000"/>
                    <a:lumOff val="25000"/>
                  </a:schemeClr>
                </a:solidFill>
              </a:rPr>
              <a:t>Crohn’s</a:t>
            </a:r>
            <a:r>
              <a:rPr lang="en-US" sz="1000" dirty="0">
                <a:solidFill>
                  <a:schemeClr val="tx1">
                    <a:lumMod val="75000"/>
                    <a:lumOff val="25000"/>
                  </a:schemeClr>
                </a:solidFill>
              </a:rPr>
              <a:t> disease: autoimmune inflammatory bowel diseases that cause inflammation and ulcers </a:t>
            </a:r>
          </a:p>
          <a:p>
            <a:pPr fontAlgn="base"/>
            <a:endParaRPr lang="en-US" sz="1100" dirty="0">
              <a:solidFill>
                <a:schemeClr val="tx1">
                  <a:lumMod val="75000"/>
                  <a:lumOff val="25000"/>
                </a:schemeClr>
              </a:solidFill>
            </a:endParaRPr>
          </a:p>
          <a:p>
            <a:pPr fontAlgn="base"/>
            <a:r>
              <a:rPr lang="en-US" sz="1100" dirty="0">
                <a:solidFill>
                  <a:schemeClr val="tx1">
                    <a:lumMod val="75000"/>
                    <a:lumOff val="25000"/>
                  </a:schemeClr>
                </a:solidFill>
              </a:rPr>
              <a:t>Iatrogenic</a:t>
            </a:r>
          </a:p>
          <a:p>
            <a:pPr lvl="1" fontAlgn="base"/>
            <a:r>
              <a:rPr lang="en-US" sz="1000" dirty="0">
                <a:solidFill>
                  <a:schemeClr val="tx1">
                    <a:lumMod val="75000"/>
                    <a:lumOff val="25000"/>
                  </a:schemeClr>
                </a:solidFill>
              </a:rPr>
              <a:t>After biopsy or </a:t>
            </a:r>
            <a:r>
              <a:rPr lang="en-US" sz="1000" dirty="0" err="1">
                <a:solidFill>
                  <a:schemeClr val="tx1">
                    <a:lumMod val="75000"/>
                    <a:lumOff val="25000"/>
                  </a:schemeClr>
                </a:solidFill>
              </a:rPr>
              <a:t>polypectomy</a:t>
            </a:r>
            <a:endParaRPr lang="en-US" sz="1000" dirty="0">
              <a:solidFill>
                <a:schemeClr val="tx1">
                  <a:lumMod val="75000"/>
                  <a:lumOff val="25000"/>
                </a:schemeClr>
              </a:solidFill>
            </a:endParaRPr>
          </a:p>
          <a:p>
            <a:pPr lvl="1" fontAlgn="base"/>
            <a:r>
              <a:rPr lang="en-US" sz="1000" dirty="0">
                <a:solidFill>
                  <a:schemeClr val="tx1">
                    <a:lumMod val="75000"/>
                    <a:lumOff val="25000"/>
                  </a:schemeClr>
                </a:solidFill>
              </a:rPr>
              <a:t>Radiation colitis: radiation-induced inflammation in the colon</a:t>
            </a:r>
          </a:p>
          <a:p>
            <a:pPr lvl="1" fontAlgn="base"/>
            <a:r>
              <a:rPr lang="en-US" sz="1000" dirty="0" err="1">
                <a:solidFill>
                  <a:schemeClr val="tx1">
                    <a:lumMod val="75000"/>
                    <a:lumOff val="25000"/>
                  </a:schemeClr>
                </a:solidFill>
              </a:rPr>
              <a:t>Aortoenteric</a:t>
            </a:r>
            <a:r>
              <a:rPr lang="en-US" sz="1000" dirty="0">
                <a:solidFill>
                  <a:schemeClr val="tx1">
                    <a:lumMod val="75000"/>
                    <a:lumOff val="25000"/>
                  </a:schemeClr>
                </a:solidFill>
              </a:rPr>
              <a:t> fistula (rare, but serious)</a:t>
            </a:r>
          </a:p>
        </p:txBody>
      </p:sp>
    </p:spTree>
    <p:extLst>
      <p:ext uri="{BB962C8B-B14F-4D97-AF65-F5344CB8AC3E}">
        <p14:creationId xmlns:p14="http://schemas.microsoft.com/office/powerpoint/2010/main" val="31249933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Etiologies and Physical Historical Signs of Upper GI Bleed">
            <a:extLst>
              <a:ext uri="{FF2B5EF4-FFF2-40B4-BE49-F238E27FC236}">
                <a16:creationId xmlns:a16="http://schemas.microsoft.com/office/drawing/2014/main" id="{4159420F-0C18-4F9E-8976-EBE2123B3A3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9038" y="0"/>
            <a:ext cx="6764337"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02114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857250"/>
          </a:xfrm>
        </p:spPr>
        <p:txBody>
          <a:bodyPr>
            <a:normAutofit/>
          </a:bodyPr>
          <a:lstStyle/>
          <a:p>
            <a:r>
              <a:rPr lang="en-US" b="1" dirty="0">
                <a:solidFill>
                  <a:schemeClr val="tx2">
                    <a:lumMod val="60000"/>
                    <a:lumOff val="40000"/>
                  </a:schemeClr>
                </a:solidFill>
              </a:rPr>
              <a:t>Clinical Presentation</a:t>
            </a:r>
            <a:endParaRPr lang="ru-RU" dirty="0">
              <a:solidFill>
                <a:schemeClr val="tx2">
                  <a:lumMod val="60000"/>
                  <a:lumOff val="40000"/>
                </a:schemeClr>
              </a:solidFill>
            </a:endParaRPr>
          </a:p>
        </p:txBody>
      </p:sp>
      <p:sp>
        <p:nvSpPr>
          <p:cNvPr id="3" name="Объект 2"/>
          <p:cNvSpPr>
            <a:spLocks noGrp="1"/>
          </p:cNvSpPr>
          <p:nvPr>
            <p:ph idx="1"/>
          </p:nvPr>
        </p:nvSpPr>
        <p:spPr>
          <a:xfrm>
            <a:off x="251520" y="1362135"/>
            <a:ext cx="4824536" cy="2448272"/>
          </a:xfrm>
        </p:spPr>
        <p:txBody>
          <a:bodyPr>
            <a:noAutofit/>
          </a:bodyPr>
          <a:lstStyle/>
          <a:p>
            <a:pPr marL="0" indent="0">
              <a:buNone/>
            </a:pPr>
            <a:r>
              <a:rPr lang="en-US" sz="2000" b="1" dirty="0">
                <a:solidFill>
                  <a:schemeClr val="tx1">
                    <a:lumMod val="75000"/>
                    <a:lumOff val="25000"/>
                  </a:schemeClr>
                </a:solidFill>
              </a:rPr>
              <a:t>Clinical manifestations</a:t>
            </a:r>
          </a:p>
          <a:p>
            <a:pPr fontAlgn="base"/>
            <a:r>
              <a:rPr lang="en-US" sz="1800" dirty="0">
                <a:solidFill>
                  <a:schemeClr val="tx1">
                    <a:lumMod val="75000"/>
                    <a:lumOff val="25000"/>
                  </a:schemeClr>
                </a:solidFill>
              </a:rPr>
              <a:t>Patients with occult bleeding </a:t>
            </a:r>
          </a:p>
          <a:p>
            <a:pPr marL="0" indent="0" fontAlgn="base">
              <a:buNone/>
            </a:pPr>
            <a:r>
              <a:rPr lang="en-US" sz="1800" dirty="0">
                <a:solidFill>
                  <a:schemeClr val="tx1">
                    <a:lumMod val="75000"/>
                    <a:lumOff val="25000"/>
                  </a:schemeClr>
                </a:solidFill>
              </a:rPr>
              <a:t>may be asymptomatic.</a:t>
            </a:r>
          </a:p>
          <a:p>
            <a:pPr fontAlgn="base"/>
            <a:r>
              <a:rPr lang="en-US" sz="1800" dirty="0">
                <a:solidFill>
                  <a:schemeClr val="tx1">
                    <a:lumMod val="75000"/>
                    <a:lumOff val="25000"/>
                  </a:schemeClr>
                </a:solidFill>
              </a:rPr>
              <a:t>Symptoms of anemia:</a:t>
            </a:r>
          </a:p>
          <a:p>
            <a:pPr lvl="1" fontAlgn="base"/>
            <a:r>
              <a:rPr lang="en-US" sz="1600" dirty="0">
                <a:solidFill>
                  <a:schemeClr val="tx1">
                    <a:lumMod val="75000"/>
                    <a:lumOff val="25000"/>
                  </a:schemeClr>
                </a:solidFill>
              </a:rPr>
              <a:t>Fatigue, weakness</a:t>
            </a:r>
          </a:p>
          <a:p>
            <a:pPr lvl="1" fontAlgn="base"/>
            <a:r>
              <a:rPr lang="en-US" sz="1600" dirty="0">
                <a:solidFill>
                  <a:schemeClr val="tx1">
                    <a:lumMod val="75000"/>
                    <a:lumOff val="25000"/>
                  </a:schemeClr>
                </a:solidFill>
              </a:rPr>
              <a:t>Dyspnea</a:t>
            </a:r>
          </a:p>
          <a:p>
            <a:pPr lvl="1" fontAlgn="base"/>
            <a:r>
              <a:rPr lang="en-US" sz="1600" dirty="0">
                <a:solidFill>
                  <a:schemeClr val="tx1">
                    <a:lumMod val="75000"/>
                    <a:lumOff val="25000"/>
                  </a:schemeClr>
                </a:solidFill>
              </a:rPr>
              <a:t>Pallor</a:t>
            </a:r>
          </a:p>
          <a:p>
            <a:pPr lvl="1" fontAlgn="base"/>
            <a:r>
              <a:rPr lang="en-US" sz="1600" dirty="0">
                <a:solidFill>
                  <a:schemeClr val="tx1">
                    <a:lumMod val="75000"/>
                    <a:lumOff val="25000"/>
                  </a:schemeClr>
                </a:solidFill>
              </a:rPr>
              <a:t>Lightheadedness</a:t>
            </a:r>
          </a:p>
          <a:p>
            <a:pPr lvl="1" fontAlgn="base"/>
            <a:r>
              <a:rPr lang="en-US" sz="1600" dirty="0">
                <a:solidFill>
                  <a:schemeClr val="tx1">
                    <a:lumMod val="75000"/>
                    <a:lumOff val="25000"/>
                  </a:schemeClr>
                </a:solidFill>
              </a:rPr>
              <a:t>Syncope</a:t>
            </a:r>
          </a:p>
        </p:txBody>
      </p:sp>
      <p:sp>
        <p:nvSpPr>
          <p:cNvPr id="4" name="Прямоугольник 3"/>
          <p:cNvSpPr/>
          <p:nvPr/>
        </p:nvSpPr>
        <p:spPr>
          <a:xfrm>
            <a:off x="4296147" y="1779662"/>
            <a:ext cx="4716016" cy="2616101"/>
          </a:xfrm>
          <a:prstGeom prst="rect">
            <a:avLst/>
          </a:prstGeom>
        </p:spPr>
        <p:txBody>
          <a:bodyPr wrap="square">
            <a:spAutoFit/>
          </a:bodyPr>
          <a:lstStyle/>
          <a:p>
            <a:pPr marL="285750" indent="-285750" fontAlgn="base">
              <a:buFont typeface="Arial" panose="020B0604020202020204" pitchFamily="34" charset="0"/>
              <a:buChar char="•"/>
            </a:pPr>
            <a:r>
              <a:rPr lang="en-US" dirty="0">
                <a:solidFill>
                  <a:schemeClr val="tx1">
                    <a:lumMod val="75000"/>
                    <a:lumOff val="25000"/>
                  </a:schemeClr>
                </a:solidFill>
              </a:rPr>
              <a:t>Abdominal pain or heartburn → ulcers, gastritis, ischemia</a:t>
            </a:r>
          </a:p>
          <a:p>
            <a:pPr marL="285750" indent="-285750" fontAlgn="base">
              <a:buFont typeface="Arial" panose="020B0604020202020204" pitchFamily="34" charset="0"/>
              <a:buChar char="•"/>
            </a:pPr>
            <a:r>
              <a:rPr lang="en-US" dirty="0">
                <a:solidFill>
                  <a:schemeClr val="tx1">
                    <a:lumMod val="75000"/>
                    <a:lumOff val="25000"/>
                  </a:schemeClr>
                </a:solidFill>
              </a:rPr>
              <a:t>Coffee-ground emesis → UGIB</a:t>
            </a:r>
          </a:p>
          <a:p>
            <a:pPr marL="285750" indent="-285750" fontAlgn="base">
              <a:buFont typeface="Arial" panose="020B0604020202020204" pitchFamily="34" charset="0"/>
              <a:buChar char="•"/>
            </a:pPr>
            <a:r>
              <a:rPr lang="en-US" dirty="0">
                <a:solidFill>
                  <a:schemeClr val="tx1">
                    <a:lumMod val="75000"/>
                    <a:lumOff val="25000"/>
                  </a:schemeClr>
                </a:solidFill>
              </a:rPr>
              <a:t>Hematemesis → UGIB</a:t>
            </a:r>
          </a:p>
          <a:p>
            <a:pPr marL="285750" indent="-285750" fontAlgn="base">
              <a:buFont typeface="Arial" panose="020B0604020202020204" pitchFamily="34" charset="0"/>
              <a:buChar char="•"/>
            </a:pPr>
            <a:r>
              <a:rPr lang="en-US" dirty="0">
                <a:solidFill>
                  <a:schemeClr val="tx1">
                    <a:lumMod val="75000"/>
                    <a:lumOff val="25000"/>
                  </a:schemeClr>
                </a:solidFill>
              </a:rPr>
              <a:t>Melena (black, tarry stool)</a:t>
            </a:r>
          </a:p>
          <a:p>
            <a:pPr marL="285750" indent="-285750" fontAlgn="base">
              <a:buFont typeface="Arial" panose="020B0604020202020204" pitchFamily="34" charset="0"/>
              <a:buChar char="•"/>
            </a:pPr>
            <a:r>
              <a:rPr lang="en-US" dirty="0" err="1">
                <a:solidFill>
                  <a:schemeClr val="tx1">
                    <a:lumMod val="75000"/>
                    <a:lumOff val="25000"/>
                  </a:schemeClr>
                </a:solidFill>
              </a:rPr>
              <a:t>Hematochezia</a:t>
            </a:r>
            <a:r>
              <a:rPr lang="en-US" dirty="0">
                <a:solidFill>
                  <a:schemeClr val="tx1">
                    <a:lumMod val="75000"/>
                    <a:lumOff val="25000"/>
                  </a:schemeClr>
                </a:solidFill>
              </a:rPr>
              <a:t> (bright-red blood in stools) </a:t>
            </a:r>
          </a:p>
          <a:p>
            <a:pPr marL="742950" lvl="1" indent="-285750" fontAlgn="base">
              <a:buFont typeface="Arial" panose="020B0604020202020204" pitchFamily="34" charset="0"/>
              <a:buChar char="•"/>
            </a:pPr>
            <a:r>
              <a:rPr lang="en-US" sz="1600" dirty="0">
                <a:solidFill>
                  <a:schemeClr val="tx1">
                    <a:lumMod val="75000"/>
                    <a:lumOff val="25000"/>
                  </a:schemeClr>
                </a:solidFill>
              </a:rPr>
              <a:t>Usually seen in LGIB</a:t>
            </a:r>
          </a:p>
          <a:p>
            <a:pPr marL="742950" lvl="1" indent="-285750" fontAlgn="base">
              <a:buFont typeface="Arial" panose="020B0604020202020204" pitchFamily="34" charset="0"/>
              <a:buChar char="•"/>
            </a:pPr>
            <a:r>
              <a:rPr lang="en-US" sz="1600" dirty="0">
                <a:solidFill>
                  <a:schemeClr val="tx1">
                    <a:lumMod val="75000"/>
                    <a:lumOff val="25000"/>
                  </a:schemeClr>
                </a:solidFill>
              </a:rPr>
              <a:t>Can be from brisk, large-volume UGIB</a:t>
            </a:r>
          </a:p>
          <a:p>
            <a:pPr marL="285750" indent="-285750" fontAlgn="base">
              <a:buFont typeface="Arial" panose="020B0604020202020204" pitchFamily="34" charset="0"/>
              <a:buChar char="•"/>
            </a:pPr>
            <a:r>
              <a:rPr lang="en-US" dirty="0">
                <a:solidFill>
                  <a:schemeClr val="tx1">
                    <a:lumMod val="75000"/>
                    <a:lumOff val="25000"/>
                  </a:schemeClr>
                </a:solidFill>
              </a:rPr>
              <a:t>Weight loss → malignancy</a:t>
            </a:r>
          </a:p>
        </p:txBody>
      </p:sp>
    </p:spTree>
    <p:extLst>
      <p:ext uri="{BB962C8B-B14F-4D97-AF65-F5344CB8AC3E}">
        <p14:creationId xmlns:p14="http://schemas.microsoft.com/office/powerpoint/2010/main" val="12469901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857250"/>
          </a:xfrm>
        </p:spPr>
        <p:txBody>
          <a:bodyPr>
            <a:normAutofit/>
          </a:bodyPr>
          <a:lstStyle/>
          <a:p>
            <a:r>
              <a:rPr lang="en-US" b="1" dirty="0">
                <a:solidFill>
                  <a:schemeClr val="tx2">
                    <a:lumMod val="60000"/>
                    <a:lumOff val="40000"/>
                  </a:schemeClr>
                </a:solidFill>
              </a:rPr>
              <a:t>Clinical Presentation</a:t>
            </a:r>
            <a:endParaRPr lang="ru-RU" dirty="0">
              <a:solidFill>
                <a:schemeClr val="tx2">
                  <a:lumMod val="60000"/>
                  <a:lumOff val="40000"/>
                </a:schemeClr>
              </a:solidFill>
            </a:endParaRPr>
          </a:p>
        </p:txBody>
      </p:sp>
      <p:sp>
        <p:nvSpPr>
          <p:cNvPr id="3" name="Объект 2"/>
          <p:cNvSpPr>
            <a:spLocks noGrp="1"/>
          </p:cNvSpPr>
          <p:nvPr>
            <p:ph idx="1"/>
          </p:nvPr>
        </p:nvSpPr>
        <p:spPr>
          <a:xfrm>
            <a:off x="130796" y="1059582"/>
            <a:ext cx="4464496" cy="2993271"/>
          </a:xfrm>
        </p:spPr>
        <p:txBody>
          <a:bodyPr>
            <a:noAutofit/>
          </a:bodyPr>
          <a:lstStyle/>
          <a:p>
            <a:pPr marL="0" indent="0">
              <a:buNone/>
            </a:pPr>
            <a:r>
              <a:rPr lang="en-US" sz="1400" b="1" dirty="0">
                <a:solidFill>
                  <a:schemeClr val="tx1">
                    <a:lumMod val="75000"/>
                    <a:lumOff val="25000"/>
                  </a:schemeClr>
                </a:solidFill>
              </a:rPr>
              <a:t>Physical exam</a:t>
            </a:r>
          </a:p>
          <a:p>
            <a:pPr fontAlgn="base"/>
            <a:r>
              <a:rPr lang="en-US" sz="1400" dirty="0">
                <a:solidFill>
                  <a:schemeClr val="tx1">
                    <a:lumMod val="75000"/>
                    <a:lumOff val="25000"/>
                  </a:schemeClr>
                </a:solidFill>
              </a:rPr>
              <a:t>Patients with mild or occult bleeding </a:t>
            </a:r>
          </a:p>
          <a:p>
            <a:pPr marL="0" indent="0" fontAlgn="base">
              <a:buNone/>
            </a:pPr>
            <a:r>
              <a:rPr lang="en-US" sz="1400" dirty="0">
                <a:solidFill>
                  <a:schemeClr val="tx1">
                    <a:lumMod val="75000"/>
                    <a:lumOff val="25000"/>
                  </a:schemeClr>
                </a:solidFill>
              </a:rPr>
              <a:t>may not have significant findings.</a:t>
            </a:r>
          </a:p>
          <a:p>
            <a:pPr fontAlgn="base"/>
            <a:endParaRPr lang="en-US" sz="1400" dirty="0">
              <a:solidFill>
                <a:schemeClr val="tx1">
                  <a:lumMod val="75000"/>
                  <a:lumOff val="25000"/>
                </a:schemeClr>
              </a:solidFill>
            </a:endParaRPr>
          </a:p>
          <a:p>
            <a:pPr fontAlgn="base"/>
            <a:r>
              <a:rPr lang="en-US" sz="1400" dirty="0">
                <a:solidFill>
                  <a:schemeClr val="tx1">
                    <a:lumMod val="75000"/>
                    <a:lumOff val="25000"/>
                  </a:schemeClr>
                </a:solidFill>
              </a:rPr>
              <a:t>Evidence of hemodynamic instability:</a:t>
            </a:r>
          </a:p>
          <a:p>
            <a:pPr lvl="1" fontAlgn="base"/>
            <a:r>
              <a:rPr lang="en-US" sz="1200" dirty="0">
                <a:solidFill>
                  <a:schemeClr val="tx1">
                    <a:lumMod val="75000"/>
                    <a:lumOff val="25000"/>
                  </a:schemeClr>
                </a:solidFill>
              </a:rPr>
              <a:t>Tachycardia</a:t>
            </a:r>
          </a:p>
          <a:p>
            <a:pPr lvl="1" fontAlgn="base"/>
            <a:r>
              <a:rPr lang="en-US" sz="1200" dirty="0">
                <a:solidFill>
                  <a:schemeClr val="tx1">
                    <a:lumMod val="75000"/>
                    <a:lumOff val="25000"/>
                  </a:schemeClr>
                </a:solidFill>
              </a:rPr>
              <a:t>Hypotension</a:t>
            </a:r>
          </a:p>
          <a:p>
            <a:pPr lvl="1" fontAlgn="base"/>
            <a:r>
              <a:rPr lang="en-US" sz="1200" dirty="0">
                <a:solidFill>
                  <a:schemeClr val="tx1">
                    <a:lumMod val="75000"/>
                    <a:lumOff val="25000"/>
                  </a:schemeClr>
                </a:solidFill>
              </a:rPr>
              <a:t>Altered mental status</a:t>
            </a:r>
          </a:p>
          <a:p>
            <a:pPr fontAlgn="base"/>
            <a:endParaRPr lang="en-US" sz="1400" dirty="0">
              <a:solidFill>
                <a:schemeClr val="tx1">
                  <a:lumMod val="75000"/>
                  <a:lumOff val="25000"/>
                </a:schemeClr>
              </a:solidFill>
            </a:endParaRPr>
          </a:p>
          <a:p>
            <a:pPr fontAlgn="base"/>
            <a:r>
              <a:rPr lang="en-US" sz="1400" dirty="0">
                <a:solidFill>
                  <a:schemeClr val="tx1">
                    <a:lumMod val="75000"/>
                    <a:lumOff val="25000"/>
                  </a:schemeClr>
                </a:solidFill>
              </a:rPr>
              <a:t>Orthostatic hypotension: seen with acute blood loss of ≥ 2 units</a:t>
            </a:r>
          </a:p>
          <a:p>
            <a:pPr fontAlgn="base"/>
            <a:endParaRPr lang="en-US" sz="1400" dirty="0">
              <a:solidFill>
                <a:schemeClr val="tx1">
                  <a:lumMod val="75000"/>
                  <a:lumOff val="25000"/>
                </a:schemeClr>
              </a:solidFill>
            </a:endParaRPr>
          </a:p>
          <a:p>
            <a:pPr fontAlgn="base"/>
            <a:r>
              <a:rPr lang="en-US" sz="1400" dirty="0">
                <a:solidFill>
                  <a:schemeClr val="tx1">
                    <a:lumMod val="75000"/>
                    <a:lumOff val="25000"/>
                  </a:schemeClr>
                </a:solidFill>
              </a:rPr>
              <a:t>Pale skin color and conjunctiva</a:t>
            </a:r>
          </a:p>
          <a:p>
            <a:pPr fontAlgn="base"/>
            <a:endParaRPr lang="en-US" sz="1400" dirty="0">
              <a:solidFill>
                <a:schemeClr val="tx1">
                  <a:lumMod val="75000"/>
                  <a:lumOff val="25000"/>
                </a:schemeClr>
              </a:solidFill>
            </a:endParaRPr>
          </a:p>
          <a:p>
            <a:pPr fontAlgn="base"/>
            <a:r>
              <a:rPr lang="en-US" sz="1400" dirty="0">
                <a:solidFill>
                  <a:schemeClr val="tx1">
                    <a:lumMod val="75000"/>
                    <a:lumOff val="25000"/>
                  </a:schemeClr>
                </a:solidFill>
              </a:rPr>
              <a:t>Some may have abdominal tenderness (e.g., ischemia).</a:t>
            </a:r>
            <a:br>
              <a:rPr lang="en-US" sz="1200" dirty="0">
                <a:solidFill>
                  <a:schemeClr val="tx1">
                    <a:lumMod val="75000"/>
                    <a:lumOff val="25000"/>
                  </a:schemeClr>
                </a:solidFill>
              </a:rPr>
            </a:br>
            <a:endParaRPr lang="en-US" sz="800" dirty="0">
              <a:solidFill>
                <a:schemeClr val="tx1">
                  <a:lumMod val="75000"/>
                  <a:lumOff val="25000"/>
                </a:schemeClr>
              </a:solidFill>
            </a:endParaRPr>
          </a:p>
        </p:txBody>
      </p:sp>
      <p:sp>
        <p:nvSpPr>
          <p:cNvPr id="4" name="Прямоугольник 3"/>
          <p:cNvSpPr/>
          <p:nvPr/>
        </p:nvSpPr>
        <p:spPr>
          <a:xfrm>
            <a:off x="4499992" y="1275606"/>
            <a:ext cx="4572000" cy="2492990"/>
          </a:xfrm>
          <a:prstGeom prst="rect">
            <a:avLst/>
          </a:prstGeom>
        </p:spPr>
        <p:txBody>
          <a:bodyPr>
            <a:spAutoFit/>
          </a:bodyPr>
          <a:lstStyle/>
          <a:p>
            <a:pPr marL="171450" indent="-171450" fontAlgn="base">
              <a:buFont typeface="Arial" panose="020B0604020202020204" pitchFamily="34" charset="0"/>
              <a:buChar char="•"/>
            </a:pPr>
            <a:r>
              <a:rPr lang="en-US" sz="1600" b="1" dirty="0">
                <a:solidFill>
                  <a:schemeClr val="tx1">
                    <a:lumMod val="75000"/>
                    <a:lumOff val="25000"/>
                  </a:schemeClr>
                </a:solidFill>
              </a:rPr>
              <a:t>Rectal exam:</a:t>
            </a:r>
          </a:p>
          <a:p>
            <a:pPr marL="742950" lvl="1" indent="-285750" fontAlgn="base">
              <a:buFont typeface="Courier New" panose="02070309020205020404" pitchFamily="49" charset="0"/>
              <a:buChar char="o"/>
            </a:pPr>
            <a:r>
              <a:rPr lang="en-US" sz="1200" dirty="0">
                <a:solidFill>
                  <a:schemeClr val="tx1">
                    <a:lumMod val="75000"/>
                    <a:lumOff val="25000"/>
                  </a:schemeClr>
                </a:solidFill>
              </a:rPr>
              <a:t>Black or bloody stools</a:t>
            </a:r>
          </a:p>
          <a:p>
            <a:pPr marL="742950" lvl="1" indent="-285750" fontAlgn="base">
              <a:buFont typeface="Courier New" panose="02070309020205020404" pitchFamily="49" charset="0"/>
              <a:buChar char="o"/>
            </a:pPr>
            <a:r>
              <a:rPr lang="en-US" sz="1200" dirty="0">
                <a:solidFill>
                  <a:schemeClr val="tx1">
                    <a:lumMod val="75000"/>
                    <a:lumOff val="25000"/>
                  </a:schemeClr>
                </a:solidFill>
              </a:rPr>
              <a:t>Normal, brown stool may be seen in occult bleeding</a:t>
            </a:r>
          </a:p>
          <a:p>
            <a:pPr marL="742950" lvl="1" indent="-285750" fontAlgn="base">
              <a:buFont typeface="Courier New" panose="02070309020205020404" pitchFamily="49" charset="0"/>
              <a:buChar char="o"/>
            </a:pPr>
            <a:r>
              <a:rPr lang="en-US" sz="1200" dirty="0">
                <a:solidFill>
                  <a:schemeClr val="tx1">
                    <a:lumMod val="75000"/>
                    <a:lumOff val="25000"/>
                  </a:schemeClr>
                </a:solidFill>
              </a:rPr>
              <a:t>Hemorrhoids</a:t>
            </a:r>
          </a:p>
          <a:p>
            <a:pPr marL="742950" lvl="1" indent="-285750" fontAlgn="base">
              <a:buFont typeface="Courier New" panose="02070309020205020404" pitchFamily="49" charset="0"/>
              <a:buChar char="o"/>
            </a:pPr>
            <a:r>
              <a:rPr lang="en-US" sz="1200" dirty="0">
                <a:solidFill>
                  <a:schemeClr val="tx1">
                    <a:lumMod val="75000"/>
                    <a:lumOff val="25000"/>
                  </a:schemeClr>
                </a:solidFill>
              </a:rPr>
              <a:t>Anal fissure</a:t>
            </a:r>
          </a:p>
          <a:p>
            <a:pPr marL="742950" lvl="1" indent="-285750" fontAlgn="base">
              <a:buFont typeface="Courier New" panose="02070309020205020404" pitchFamily="49" charset="0"/>
              <a:buChar char="o"/>
            </a:pPr>
            <a:r>
              <a:rPr lang="en-US" sz="1200" dirty="0">
                <a:solidFill>
                  <a:schemeClr val="tx1">
                    <a:lumMod val="75000"/>
                    <a:lumOff val="25000"/>
                  </a:schemeClr>
                </a:solidFill>
              </a:rPr>
              <a:t>Rectal mass</a:t>
            </a:r>
          </a:p>
          <a:p>
            <a:pPr marL="171450" indent="-171450" fontAlgn="base">
              <a:buFont typeface="Arial" panose="020B0604020202020204" pitchFamily="34" charset="0"/>
              <a:buChar char="•"/>
            </a:pPr>
            <a:endParaRPr lang="en-US" sz="1600" dirty="0">
              <a:solidFill>
                <a:schemeClr val="tx1">
                  <a:lumMod val="75000"/>
                  <a:lumOff val="25000"/>
                </a:schemeClr>
              </a:solidFill>
            </a:endParaRPr>
          </a:p>
          <a:p>
            <a:pPr marL="171450" indent="-171450" fontAlgn="base">
              <a:buFont typeface="Arial" panose="020B0604020202020204" pitchFamily="34" charset="0"/>
              <a:buChar char="•"/>
            </a:pPr>
            <a:r>
              <a:rPr lang="en-US" sz="1600" b="1" dirty="0">
                <a:solidFill>
                  <a:schemeClr val="tx1">
                    <a:lumMod val="75000"/>
                    <a:lumOff val="25000"/>
                  </a:schemeClr>
                </a:solidFill>
              </a:rPr>
              <a:t>Evaluate for signs of chronic liver disease:</a:t>
            </a:r>
          </a:p>
          <a:p>
            <a:pPr marL="742950" lvl="1" indent="-285750" fontAlgn="base">
              <a:buFont typeface="Courier New" panose="02070309020205020404" pitchFamily="49" charset="0"/>
              <a:buChar char="o"/>
            </a:pPr>
            <a:r>
              <a:rPr lang="en-US" sz="1200" dirty="0">
                <a:solidFill>
                  <a:schemeClr val="tx1">
                    <a:lumMod val="75000"/>
                    <a:lumOff val="25000"/>
                  </a:schemeClr>
                </a:solidFill>
              </a:rPr>
              <a:t>Spider </a:t>
            </a:r>
            <a:r>
              <a:rPr lang="en-US" sz="1200" dirty="0" err="1">
                <a:solidFill>
                  <a:schemeClr val="tx1">
                    <a:lumMod val="75000"/>
                    <a:lumOff val="25000"/>
                  </a:schemeClr>
                </a:solidFill>
              </a:rPr>
              <a:t>angiomata</a:t>
            </a:r>
            <a:endParaRPr lang="en-US" sz="1200" dirty="0">
              <a:solidFill>
                <a:schemeClr val="tx1">
                  <a:lumMod val="75000"/>
                  <a:lumOff val="25000"/>
                </a:schemeClr>
              </a:solidFill>
            </a:endParaRPr>
          </a:p>
          <a:p>
            <a:pPr marL="742950" lvl="1" indent="-285750" fontAlgn="base">
              <a:buFont typeface="Courier New" panose="02070309020205020404" pitchFamily="49" charset="0"/>
              <a:buChar char="o"/>
            </a:pPr>
            <a:r>
              <a:rPr lang="en-US" sz="1200" dirty="0">
                <a:solidFill>
                  <a:schemeClr val="tx1">
                    <a:lumMod val="75000"/>
                    <a:lumOff val="25000"/>
                  </a:schemeClr>
                </a:solidFill>
              </a:rPr>
              <a:t>Splenomegaly</a:t>
            </a:r>
          </a:p>
          <a:p>
            <a:pPr marL="742950" lvl="1" indent="-285750" fontAlgn="base">
              <a:buFont typeface="Courier New" panose="02070309020205020404" pitchFamily="49" charset="0"/>
              <a:buChar char="o"/>
            </a:pPr>
            <a:r>
              <a:rPr lang="en-US" sz="1200" dirty="0">
                <a:solidFill>
                  <a:schemeClr val="tx1">
                    <a:lumMod val="75000"/>
                    <a:lumOff val="25000"/>
                  </a:schemeClr>
                </a:solidFill>
              </a:rPr>
              <a:t>Abdominal distension and ascites</a:t>
            </a:r>
          </a:p>
          <a:p>
            <a:pPr marL="742950" lvl="1" indent="-285750" fontAlgn="base">
              <a:buFont typeface="Courier New" panose="02070309020205020404" pitchFamily="49" charset="0"/>
              <a:buChar char="o"/>
            </a:pPr>
            <a:r>
              <a:rPr lang="en-US" sz="1200" dirty="0" err="1">
                <a:solidFill>
                  <a:schemeClr val="tx1">
                    <a:lumMod val="75000"/>
                    <a:lumOff val="25000"/>
                  </a:schemeClr>
                </a:solidFill>
              </a:rPr>
              <a:t>Asterixis</a:t>
            </a:r>
            <a:endParaRPr lang="en-US" sz="1200" dirty="0">
              <a:solidFill>
                <a:schemeClr val="tx1">
                  <a:lumMod val="75000"/>
                  <a:lumOff val="25000"/>
                </a:schemeClr>
              </a:solidFill>
            </a:endParaRPr>
          </a:p>
        </p:txBody>
      </p:sp>
    </p:spTree>
    <p:extLst>
      <p:ext uri="{BB962C8B-B14F-4D97-AF65-F5344CB8AC3E}">
        <p14:creationId xmlns:p14="http://schemas.microsoft.com/office/powerpoint/2010/main" val="12533140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cdn.lecturio.com/assets/Hemodynamically-unstable-patient-with-GI-ble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0"/>
            <a:ext cx="6378277" cy="5202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60087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cdn.lecturio.com/assets/Algorithm-for-stable-gastrointestinal-bleeding-1188x120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0"/>
            <a:ext cx="5121116" cy="5172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5447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cdn.lecturio.com/assets/Algorithm-upper-gastrointestinal-bleeding-1200x117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9" y="0"/>
            <a:ext cx="5220071" cy="5111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37375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Diagnosis</a:t>
            </a:r>
            <a:endParaRPr lang="ru-RU" b="1" dirty="0">
              <a:solidFill>
                <a:schemeClr val="tx2">
                  <a:lumMod val="60000"/>
                  <a:lumOff val="40000"/>
                </a:schemeClr>
              </a:solidFill>
            </a:endParaRPr>
          </a:p>
        </p:txBody>
      </p:sp>
      <p:sp>
        <p:nvSpPr>
          <p:cNvPr id="3" name="Объект 2"/>
          <p:cNvSpPr>
            <a:spLocks noGrp="1"/>
          </p:cNvSpPr>
          <p:nvPr>
            <p:ph idx="1"/>
          </p:nvPr>
        </p:nvSpPr>
        <p:spPr>
          <a:xfrm>
            <a:off x="302840" y="987573"/>
            <a:ext cx="8661648" cy="3949947"/>
          </a:xfrm>
        </p:spPr>
        <p:txBody>
          <a:bodyPr>
            <a:normAutofit fontScale="77500" lnSpcReduction="20000"/>
          </a:bodyPr>
          <a:lstStyle/>
          <a:p>
            <a:pPr marL="0" indent="0" algn="just">
              <a:buNone/>
            </a:pPr>
            <a:r>
              <a:rPr lang="en-US" sz="2600" dirty="0">
                <a:solidFill>
                  <a:schemeClr val="tx1">
                    <a:lumMod val="75000"/>
                    <a:lumOff val="25000"/>
                  </a:schemeClr>
                </a:solidFill>
              </a:rPr>
              <a:t>Diagnosis and management of GIB tend to go hand-in-hand and will vary depending on the hemodynamic stability of the patient.</a:t>
            </a:r>
          </a:p>
          <a:p>
            <a:pPr algn="just"/>
            <a:endParaRPr lang="en-US" sz="2600" dirty="0">
              <a:solidFill>
                <a:schemeClr val="tx1">
                  <a:lumMod val="75000"/>
                  <a:lumOff val="25000"/>
                </a:schemeClr>
              </a:solidFill>
            </a:endParaRPr>
          </a:p>
          <a:p>
            <a:pPr marL="0" indent="0" algn="just">
              <a:buNone/>
            </a:pPr>
            <a:r>
              <a:rPr lang="en-US" sz="2600" b="1" dirty="0">
                <a:solidFill>
                  <a:schemeClr val="tx1">
                    <a:lumMod val="75000"/>
                    <a:lumOff val="25000"/>
                  </a:schemeClr>
                </a:solidFill>
              </a:rPr>
              <a:t>Laboratory evaluations</a:t>
            </a:r>
          </a:p>
          <a:p>
            <a:pPr algn="just" fontAlgn="base"/>
            <a:r>
              <a:rPr lang="en-US" sz="2600" dirty="0">
                <a:solidFill>
                  <a:schemeClr val="tx1">
                    <a:lumMod val="75000"/>
                    <a:lumOff val="25000"/>
                  </a:schemeClr>
                </a:solidFill>
              </a:rPr>
              <a:t>Complete blood count → anemia from blood loss</a:t>
            </a:r>
          </a:p>
          <a:p>
            <a:pPr lvl="1" algn="just" fontAlgn="base"/>
            <a:r>
              <a:rPr lang="en-US" sz="2300" dirty="0">
                <a:solidFill>
                  <a:schemeClr val="tx1">
                    <a:lumMod val="75000"/>
                    <a:lumOff val="25000"/>
                  </a:schemeClr>
                </a:solidFill>
              </a:rPr>
              <a:t>Hemoglobin may initially be normal in acute bleeds.</a:t>
            </a:r>
          </a:p>
          <a:p>
            <a:pPr lvl="1" algn="just" fontAlgn="base"/>
            <a:r>
              <a:rPr lang="en-US" sz="2300" dirty="0">
                <a:solidFill>
                  <a:schemeClr val="tx1">
                    <a:lumMod val="75000"/>
                    <a:lumOff val="25000"/>
                  </a:schemeClr>
                </a:solidFill>
              </a:rPr>
              <a:t>Potential thrombocytopenia may be seen in cirrhosis.</a:t>
            </a:r>
          </a:p>
          <a:p>
            <a:pPr algn="just" fontAlgn="base"/>
            <a:r>
              <a:rPr lang="en-US" sz="2600" dirty="0">
                <a:solidFill>
                  <a:schemeClr val="tx1">
                    <a:lumMod val="75000"/>
                    <a:lumOff val="25000"/>
                  </a:schemeClr>
                </a:solidFill>
              </a:rPr>
              <a:t>Fecal occult blood testing → detect occult bleeding</a:t>
            </a:r>
          </a:p>
          <a:p>
            <a:pPr algn="just" fontAlgn="base"/>
            <a:r>
              <a:rPr lang="en-US" sz="2600" dirty="0">
                <a:solidFill>
                  <a:schemeClr val="tx1">
                    <a:lumMod val="75000"/>
                    <a:lumOff val="25000"/>
                  </a:schemeClr>
                </a:solidFill>
              </a:rPr>
              <a:t>Coagulation factors → coagulopathy, which may need reversal</a:t>
            </a:r>
          </a:p>
          <a:p>
            <a:pPr algn="just" fontAlgn="base"/>
            <a:r>
              <a:rPr lang="en-US" sz="2600" dirty="0">
                <a:solidFill>
                  <a:schemeClr val="tx1">
                    <a:lumMod val="75000"/>
                    <a:lumOff val="25000"/>
                  </a:schemeClr>
                </a:solidFill>
              </a:rPr>
              <a:t>Liver function tests → underlying liver disease</a:t>
            </a:r>
          </a:p>
          <a:p>
            <a:pPr algn="just" fontAlgn="base"/>
            <a:r>
              <a:rPr lang="en-US" sz="2600" dirty="0">
                <a:solidFill>
                  <a:schemeClr val="tx1">
                    <a:lumMod val="75000"/>
                    <a:lumOff val="25000"/>
                  </a:schemeClr>
                </a:solidFill>
              </a:rPr>
              <a:t>Basic metabolic panel → ↑ BUN (blood urea nitrogen) may signal upper GIB</a:t>
            </a:r>
          </a:p>
          <a:p>
            <a:pPr algn="just" fontAlgn="base"/>
            <a:r>
              <a:rPr lang="en-US" sz="2600" dirty="0">
                <a:solidFill>
                  <a:schemeClr val="tx1">
                    <a:lumMod val="75000"/>
                    <a:lumOff val="25000"/>
                  </a:schemeClr>
                </a:solidFill>
              </a:rPr>
              <a:t>Iron, ferritin → iron deficiency</a:t>
            </a:r>
          </a:p>
          <a:p>
            <a:pPr algn="just"/>
            <a:endParaRPr lang="ru-RU" dirty="0">
              <a:solidFill>
                <a:schemeClr val="tx1">
                  <a:lumMod val="75000"/>
                  <a:lumOff val="25000"/>
                </a:schemeClr>
              </a:solidFill>
            </a:endParaRPr>
          </a:p>
        </p:txBody>
      </p:sp>
    </p:spTree>
    <p:extLst>
      <p:ext uri="{BB962C8B-B14F-4D97-AF65-F5344CB8AC3E}">
        <p14:creationId xmlns:p14="http://schemas.microsoft.com/office/powerpoint/2010/main" val="42167045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Diagnosis</a:t>
            </a:r>
            <a:endParaRPr lang="ru-RU" b="1" dirty="0">
              <a:solidFill>
                <a:schemeClr val="tx2">
                  <a:lumMod val="60000"/>
                  <a:lumOff val="40000"/>
                </a:schemeClr>
              </a:solidFill>
            </a:endParaRPr>
          </a:p>
        </p:txBody>
      </p:sp>
      <p:sp>
        <p:nvSpPr>
          <p:cNvPr id="3" name="Объект 2"/>
          <p:cNvSpPr>
            <a:spLocks noGrp="1"/>
          </p:cNvSpPr>
          <p:nvPr>
            <p:ph idx="1"/>
          </p:nvPr>
        </p:nvSpPr>
        <p:spPr>
          <a:xfrm>
            <a:off x="251520" y="1063229"/>
            <a:ext cx="8640960" cy="3874292"/>
          </a:xfrm>
        </p:spPr>
        <p:txBody>
          <a:bodyPr>
            <a:noAutofit/>
          </a:bodyPr>
          <a:lstStyle/>
          <a:p>
            <a:pPr marL="0" indent="0">
              <a:buNone/>
            </a:pPr>
            <a:r>
              <a:rPr lang="en-US" sz="1800" b="1" dirty="0">
                <a:solidFill>
                  <a:schemeClr val="tx1">
                    <a:lumMod val="75000"/>
                    <a:lumOff val="25000"/>
                  </a:schemeClr>
                </a:solidFill>
              </a:rPr>
              <a:t>Procedures</a:t>
            </a:r>
          </a:p>
          <a:p>
            <a:pPr fontAlgn="base"/>
            <a:endParaRPr lang="en-US" sz="1800" dirty="0">
              <a:solidFill>
                <a:schemeClr val="tx1">
                  <a:lumMod val="75000"/>
                  <a:lumOff val="25000"/>
                </a:schemeClr>
              </a:solidFill>
            </a:endParaRPr>
          </a:p>
          <a:p>
            <a:pPr fontAlgn="base"/>
            <a:r>
              <a:rPr lang="en-US" sz="1800" dirty="0" err="1">
                <a:solidFill>
                  <a:schemeClr val="tx1">
                    <a:lumMod val="75000"/>
                    <a:lumOff val="25000"/>
                  </a:schemeClr>
                </a:solidFill>
              </a:rPr>
              <a:t>Esophagoduodenoscopy</a:t>
            </a:r>
            <a:r>
              <a:rPr lang="en-US" sz="1800" dirty="0">
                <a:solidFill>
                  <a:schemeClr val="tx1">
                    <a:lumMod val="75000"/>
                    <a:lumOff val="25000"/>
                  </a:schemeClr>
                </a:solidFill>
              </a:rPr>
              <a:t> (EGD)</a:t>
            </a:r>
          </a:p>
          <a:p>
            <a:pPr lvl="1" fontAlgn="base"/>
            <a:r>
              <a:rPr lang="en-US" sz="1600" dirty="0">
                <a:solidFill>
                  <a:schemeClr val="tx1">
                    <a:lumMod val="75000"/>
                    <a:lumOff val="25000"/>
                  </a:schemeClr>
                </a:solidFill>
              </a:rPr>
              <a:t>Modality of choice in UGIB</a:t>
            </a:r>
          </a:p>
          <a:p>
            <a:pPr lvl="1" fontAlgn="base"/>
            <a:r>
              <a:rPr lang="en-US" sz="1600" dirty="0">
                <a:solidFill>
                  <a:schemeClr val="tx1">
                    <a:lumMod val="75000"/>
                    <a:lumOff val="25000"/>
                  </a:schemeClr>
                </a:solidFill>
              </a:rPr>
              <a:t>Visualize the site of hemorrhage within the esophagus, stomach, or duodenum.</a:t>
            </a:r>
          </a:p>
          <a:p>
            <a:pPr lvl="1" fontAlgn="base"/>
            <a:r>
              <a:rPr lang="en-US" sz="1600" dirty="0">
                <a:solidFill>
                  <a:schemeClr val="tx1">
                    <a:lumMod val="75000"/>
                    <a:lumOff val="25000"/>
                  </a:schemeClr>
                </a:solidFill>
              </a:rPr>
              <a:t>Collect pathology specimens.</a:t>
            </a:r>
          </a:p>
          <a:p>
            <a:pPr fontAlgn="base"/>
            <a:endParaRPr lang="en-US" sz="1800" dirty="0">
              <a:solidFill>
                <a:schemeClr val="tx1">
                  <a:lumMod val="75000"/>
                  <a:lumOff val="25000"/>
                </a:schemeClr>
              </a:solidFill>
            </a:endParaRPr>
          </a:p>
          <a:p>
            <a:pPr fontAlgn="base"/>
            <a:r>
              <a:rPr lang="en-US" sz="1800" dirty="0">
                <a:solidFill>
                  <a:schemeClr val="tx1">
                    <a:lumMod val="75000"/>
                    <a:lumOff val="25000"/>
                  </a:schemeClr>
                </a:solidFill>
              </a:rPr>
              <a:t>Colonoscopy</a:t>
            </a:r>
          </a:p>
          <a:p>
            <a:pPr lvl="1" fontAlgn="base"/>
            <a:r>
              <a:rPr lang="en-US" sz="1600" dirty="0">
                <a:solidFill>
                  <a:schemeClr val="tx1">
                    <a:lumMod val="75000"/>
                    <a:lumOff val="25000"/>
                  </a:schemeClr>
                </a:solidFill>
              </a:rPr>
              <a:t>Modality of choice in LGIB</a:t>
            </a:r>
          </a:p>
          <a:p>
            <a:pPr lvl="1" fontAlgn="base"/>
            <a:r>
              <a:rPr lang="en-US" sz="1600" dirty="0">
                <a:solidFill>
                  <a:schemeClr val="tx1">
                    <a:lumMod val="75000"/>
                    <a:lumOff val="25000"/>
                  </a:schemeClr>
                </a:solidFill>
              </a:rPr>
              <a:t>Visualize the site of hemorrhage within the large intestine and terminal ileum.</a:t>
            </a:r>
          </a:p>
          <a:p>
            <a:pPr lvl="1" fontAlgn="base"/>
            <a:r>
              <a:rPr lang="en-US" sz="1600" dirty="0">
                <a:solidFill>
                  <a:schemeClr val="tx1">
                    <a:lumMod val="75000"/>
                    <a:lumOff val="25000"/>
                  </a:schemeClr>
                </a:solidFill>
              </a:rPr>
              <a:t>Collect pathology specimens.</a:t>
            </a:r>
          </a:p>
          <a:p>
            <a:pPr lvl="1" fontAlgn="base"/>
            <a:r>
              <a:rPr lang="en-US" sz="1600" dirty="0">
                <a:solidFill>
                  <a:schemeClr val="tx1">
                    <a:lumMod val="75000"/>
                    <a:lumOff val="25000"/>
                  </a:schemeClr>
                </a:solidFill>
              </a:rPr>
              <a:t>Colon preparation is required</a:t>
            </a:r>
          </a:p>
        </p:txBody>
      </p:sp>
    </p:spTree>
    <p:extLst>
      <p:ext uri="{BB962C8B-B14F-4D97-AF65-F5344CB8AC3E}">
        <p14:creationId xmlns:p14="http://schemas.microsoft.com/office/powerpoint/2010/main" val="981371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D07C7F-E5FE-4E2C-902D-701A855458E2}"/>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B78BCD02-C826-418E-AC58-74741BE17FDB}"/>
              </a:ext>
            </a:extLst>
          </p:cNvPr>
          <p:cNvSpPr>
            <a:spLocks noGrp="1"/>
          </p:cNvSpPr>
          <p:nvPr>
            <p:ph idx="1"/>
          </p:nvPr>
        </p:nvSpPr>
        <p:spPr/>
        <p:txBody>
          <a:bodyPr/>
          <a:lstStyle/>
          <a:p>
            <a:endParaRPr lang="ru-UA"/>
          </a:p>
        </p:txBody>
      </p:sp>
      <p:pic>
        <p:nvPicPr>
          <p:cNvPr id="20482" name="Picture 2" descr="Endoscopic appearance of post-ESD ulcer with active bleeding. | Download  Scientific Diagram">
            <a:extLst>
              <a:ext uri="{FF2B5EF4-FFF2-40B4-BE49-F238E27FC236}">
                <a16:creationId xmlns:a16="http://schemas.microsoft.com/office/drawing/2014/main" id="{62504F24-E761-424A-96C0-AB4AAC3CFE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34" t="4496" r="16820" b="5003"/>
          <a:stretch/>
        </p:blipFill>
        <p:spPr bwMode="auto">
          <a:xfrm>
            <a:off x="4550500" y="12272"/>
            <a:ext cx="4608512" cy="5138784"/>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bleeding from the nodular lesion during endoscopy. | Download Scientific  Diagram">
            <a:extLst>
              <a:ext uri="{FF2B5EF4-FFF2-40B4-BE49-F238E27FC236}">
                <a16:creationId xmlns:a16="http://schemas.microsoft.com/office/drawing/2014/main" id="{D47F5C65-0E59-43E9-867C-FC281203E9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50" r="16149"/>
          <a:stretch/>
        </p:blipFill>
        <p:spPr bwMode="auto">
          <a:xfrm>
            <a:off x="-36512" y="0"/>
            <a:ext cx="4608512"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9131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Diagnosis</a:t>
            </a:r>
            <a:endParaRPr lang="ru-RU" b="1" dirty="0">
              <a:solidFill>
                <a:schemeClr val="tx2">
                  <a:lumMod val="60000"/>
                  <a:lumOff val="40000"/>
                </a:schemeClr>
              </a:solidFill>
            </a:endParaRPr>
          </a:p>
        </p:txBody>
      </p:sp>
      <p:sp>
        <p:nvSpPr>
          <p:cNvPr id="3" name="Объект 2"/>
          <p:cNvSpPr>
            <a:spLocks noGrp="1"/>
          </p:cNvSpPr>
          <p:nvPr>
            <p:ph idx="1"/>
          </p:nvPr>
        </p:nvSpPr>
        <p:spPr>
          <a:xfrm>
            <a:off x="251520" y="1063229"/>
            <a:ext cx="8712968" cy="3874292"/>
          </a:xfrm>
        </p:spPr>
        <p:txBody>
          <a:bodyPr>
            <a:noAutofit/>
          </a:bodyPr>
          <a:lstStyle/>
          <a:p>
            <a:pPr marL="0" indent="0">
              <a:buNone/>
            </a:pPr>
            <a:r>
              <a:rPr lang="en-US" sz="1800" b="1" dirty="0">
                <a:solidFill>
                  <a:schemeClr val="tx1">
                    <a:lumMod val="75000"/>
                    <a:lumOff val="25000"/>
                  </a:schemeClr>
                </a:solidFill>
              </a:rPr>
              <a:t>Procedures</a:t>
            </a:r>
          </a:p>
          <a:p>
            <a:pPr fontAlgn="base"/>
            <a:endParaRPr lang="en-US" sz="1800" dirty="0">
              <a:solidFill>
                <a:schemeClr val="tx1">
                  <a:lumMod val="75000"/>
                  <a:lumOff val="25000"/>
                </a:schemeClr>
              </a:solidFill>
            </a:endParaRPr>
          </a:p>
          <a:p>
            <a:pPr fontAlgn="base"/>
            <a:r>
              <a:rPr lang="en-US" sz="1800" dirty="0">
                <a:solidFill>
                  <a:schemeClr val="tx1">
                    <a:lumMod val="75000"/>
                    <a:lumOff val="25000"/>
                  </a:schemeClr>
                </a:solidFill>
              </a:rPr>
              <a:t>Capsule endoscopy</a:t>
            </a:r>
          </a:p>
          <a:p>
            <a:pPr lvl="1" fontAlgn="base"/>
            <a:r>
              <a:rPr lang="en-US" sz="1600" dirty="0">
                <a:solidFill>
                  <a:schemeClr val="tx1">
                    <a:lumMod val="75000"/>
                    <a:lumOff val="25000"/>
                  </a:schemeClr>
                </a:solidFill>
              </a:rPr>
              <a:t>Provides imaging of the small intestine</a:t>
            </a:r>
          </a:p>
          <a:p>
            <a:pPr lvl="1" fontAlgn="base"/>
            <a:r>
              <a:rPr lang="en-US" sz="1600" dirty="0">
                <a:solidFill>
                  <a:schemeClr val="tx1">
                    <a:lumMod val="75000"/>
                    <a:lumOff val="25000"/>
                  </a:schemeClr>
                </a:solidFill>
              </a:rPr>
              <a:t>Patient swallows a wireless camera, which takes pictures along the digestive tract.</a:t>
            </a:r>
          </a:p>
          <a:p>
            <a:pPr lvl="1" fontAlgn="base"/>
            <a:r>
              <a:rPr lang="en-US" sz="1600" dirty="0">
                <a:solidFill>
                  <a:schemeClr val="tx1">
                    <a:lumMod val="75000"/>
                    <a:lumOff val="25000"/>
                  </a:schemeClr>
                </a:solidFill>
              </a:rPr>
              <a:t>Most often used for continued or intermittent bleeding when EGD and colonoscopy are unremarkable</a:t>
            </a:r>
          </a:p>
          <a:p>
            <a:pPr fontAlgn="base"/>
            <a:endParaRPr lang="en-US" sz="1800" dirty="0">
              <a:solidFill>
                <a:schemeClr val="tx1">
                  <a:lumMod val="75000"/>
                  <a:lumOff val="25000"/>
                </a:schemeClr>
              </a:solidFill>
            </a:endParaRPr>
          </a:p>
          <a:p>
            <a:pPr fontAlgn="base"/>
            <a:r>
              <a:rPr lang="en-US" sz="1800" dirty="0">
                <a:solidFill>
                  <a:schemeClr val="tx1">
                    <a:lumMod val="75000"/>
                    <a:lumOff val="25000"/>
                  </a:schemeClr>
                </a:solidFill>
              </a:rPr>
              <a:t>Angiography</a:t>
            </a:r>
          </a:p>
          <a:p>
            <a:pPr lvl="1" fontAlgn="base"/>
            <a:r>
              <a:rPr lang="en-US" sz="1600" dirty="0">
                <a:solidFill>
                  <a:schemeClr val="tx1">
                    <a:lumMod val="75000"/>
                    <a:lumOff val="25000"/>
                  </a:schemeClr>
                </a:solidFill>
              </a:rPr>
              <a:t>Bleeding rate of at least 0.5</a:t>
            </a:r>
            <a:r>
              <a:rPr lang="en-US" sz="1600" b="1" dirty="0">
                <a:solidFill>
                  <a:schemeClr val="tx1">
                    <a:lumMod val="75000"/>
                    <a:lumOff val="25000"/>
                  </a:schemeClr>
                </a:solidFill>
              </a:rPr>
              <a:t>–</a:t>
            </a:r>
            <a:r>
              <a:rPr lang="en-US" sz="1600" dirty="0">
                <a:solidFill>
                  <a:schemeClr val="tx1">
                    <a:lumMod val="75000"/>
                    <a:lumOff val="25000"/>
                  </a:schemeClr>
                </a:solidFill>
              </a:rPr>
              <a:t>1 mL/min is required for detection.</a:t>
            </a:r>
          </a:p>
          <a:p>
            <a:pPr lvl="1" fontAlgn="base"/>
            <a:r>
              <a:rPr lang="en-US" sz="1600" dirty="0">
                <a:solidFill>
                  <a:schemeClr val="tx1">
                    <a:lumMod val="75000"/>
                    <a:lumOff val="25000"/>
                  </a:schemeClr>
                </a:solidFill>
              </a:rPr>
              <a:t>Reserved for patients who cannot undergo endoscopy due to hemodynamic instability</a:t>
            </a:r>
          </a:p>
        </p:txBody>
      </p:sp>
    </p:spTree>
    <p:extLst>
      <p:ext uri="{BB962C8B-B14F-4D97-AF65-F5344CB8AC3E}">
        <p14:creationId xmlns:p14="http://schemas.microsoft.com/office/powerpoint/2010/main" val="25814326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p>
        </p:txBody>
      </p:sp>
      <p:sp>
        <p:nvSpPr>
          <p:cNvPr id="3" name="Объект 2"/>
          <p:cNvSpPr>
            <a:spLocks noGrp="1"/>
          </p:cNvSpPr>
          <p:nvPr>
            <p:ph idx="1"/>
          </p:nvPr>
        </p:nvSpPr>
        <p:spPr>
          <a:xfrm>
            <a:off x="107504" y="987574"/>
            <a:ext cx="8856984" cy="4032448"/>
          </a:xfrm>
        </p:spPr>
        <p:txBody>
          <a:bodyPr>
            <a:noAutofit/>
          </a:bodyPr>
          <a:lstStyle/>
          <a:p>
            <a:r>
              <a:rPr lang="en-US" sz="1600" b="1" dirty="0">
                <a:solidFill>
                  <a:schemeClr val="tx1">
                    <a:lumMod val="75000"/>
                    <a:lumOff val="25000"/>
                  </a:schemeClr>
                </a:solidFill>
              </a:rPr>
              <a:t>Initial steps</a:t>
            </a:r>
          </a:p>
          <a:p>
            <a:endParaRPr lang="en-US" sz="1100" b="1" dirty="0">
              <a:solidFill>
                <a:schemeClr val="tx1">
                  <a:lumMod val="75000"/>
                  <a:lumOff val="25000"/>
                </a:schemeClr>
              </a:solidFill>
            </a:endParaRPr>
          </a:p>
          <a:p>
            <a:r>
              <a:rPr lang="en-US" sz="1600" b="1" dirty="0">
                <a:solidFill>
                  <a:schemeClr val="tx1">
                    <a:lumMod val="75000"/>
                    <a:lumOff val="25000"/>
                  </a:schemeClr>
                </a:solidFill>
              </a:rPr>
              <a:t>Assess the patient’s hemodynamics and stabilize:</a:t>
            </a:r>
          </a:p>
          <a:p>
            <a:pPr fontAlgn="base"/>
            <a:endParaRPr lang="en-US" sz="1100" b="1" dirty="0">
              <a:solidFill>
                <a:schemeClr val="tx1">
                  <a:lumMod val="75000"/>
                  <a:lumOff val="25000"/>
                </a:schemeClr>
              </a:solidFill>
            </a:endParaRPr>
          </a:p>
          <a:p>
            <a:pPr fontAlgn="base"/>
            <a:r>
              <a:rPr lang="en-US" sz="1600" b="1" dirty="0">
                <a:solidFill>
                  <a:schemeClr val="tx1">
                    <a:lumMod val="75000"/>
                    <a:lumOff val="25000"/>
                  </a:schemeClr>
                </a:solidFill>
              </a:rPr>
              <a:t>Protect the patient’s airway:</a:t>
            </a:r>
          </a:p>
          <a:p>
            <a:pPr lvl="1" fontAlgn="base"/>
            <a:r>
              <a:rPr lang="en-US" sz="1400" b="1" dirty="0">
                <a:solidFill>
                  <a:schemeClr val="tx1">
                    <a:lumMod val="75000"/>
                    <a:lumOff val="25000"/>
                  </a:schemeClr>
                </a:solidFill>
              </a:rPr>
              <a:t>Patient may need intubation for severe hematemesis</a:t>
            </a:r>
          </a:p>
          <a:p>
            <a:pPr lvl="1" fontAlgn="base"/>
            <a:r>
              <a:rPr lang="en-US" sz="1400" b="1" dirty="0">
                <a:solidFill>
                  <a:schemeClr val="tx1">
                    <a:lumMod val="75000"/>
                    <a:lumOff val="25000"/>
                  </a:schemeClr>
                </a:solidFill>
              </a:rPr>
              <a:t>Prevent aspiration</a:t>
            </a:r>
          </a:p>
          <a:p>
            <a:pPr fontAlgn="base"/>
            <a:endParaRPr lang="en-US" sz="1100" b="1" dirty="0">
              <a:solidFill>
                <a:schemeClr val="tx1">
                  <a:lumMod val="75000"/>
                  <a:lumOff val="25000"/>
                </a:schemeClr>
              </a:solidFill>
            </a:endParaRPr>
          </a:p>
          <a:p>
            <a:pPr fontAlgn="base"/>
            <a:r>
              <a:rPr lang="en-US" sz="1600" b="1" dirty="0">
                <a:solidFill>
                  <a:schemeClr val="tx1">
                    <a:lumMod val="75000"/>
                    <a:lumOff val="25000"/>
                  </a:schemeClr>
                </a:solidFill>
              </a:rPr>
              <a:t>Obtain adequate IV access: 2 large-gauge peripheral IVs and/or central line</a:t>
            </a:r>
          </a:p>
          <a:p>
            <a:pPr fontAlgn="base"/>
            <a:endParaRPr lang="en-US" sz="1100" b="1" dirty="0">
              <a:solidFill>
                <a:schemeClr val="tx1">
                  <a:lumMod val="75000"/>
                  <a:lumOff val="25000"/>
                </a:schemeClr>
              </a:solidFill>
            </a:endParaRPr>
          </a:p>
          <a:p>
            <a:pPr fontAlgn="base"/>
            <a:r>
              <a:rPr lang="en-US" sz="1600" b="1" dirty="0">
                <a:solidFill>
                  <a:schemeClr val="tx1">
                    <a:lumMod val="75000"/>
                    <a:lumOff val="25000"/>
                  </a:schemeClr>
                </a:solidFill>
              </a:rPr>
              <a:t>IV fluid resuscitation</a:t>
            </a:r>
          </a:p>
          <a:p>
            <a:pPr fontAlgn="base"/>
            <a:endParaRPr lang="en-US" sz="1100" b="1" dirty="0">
              <a:solidFill>
                <a:schemeClr val="tx1">
                  <a:lumMod val="75000"/>
                  <a:lumOff val="25000"/>
                </a:schemeClr>
              </a:solidFill>
            </a:endParaRPr>
          </a:p>
          <a:p>
            <a:pPr fontAlgn="base"/>
            <a:r>
              <a:rPr lang="en-US" sz="1600" b="1" dirty="0">
                <a:solidFill>
                  <a:schemeClr val="tx1">
                    <a:lumMod val="75000"/>
                    <a:lumOff val="25000"/>
                  </a:schemeClr>
                </a:solidFill>
              </a:rPr>
              <a:t>Send a blood type and screen evaluation.</a:t>
            </a:r>
          </a:p>
          <a:p>
            <a:pPr fontAlgn="base"/>
            <a:endParaRPr lang="en-US" sz="1100" b="1" dirty="0">
              <a:solidFill>
                <a:schemeClr val="tx1">
                  <a:lumMod val="75000"/>
                  <a:lumOff val="25000"/>
                </a:schemeClr>
              </a:solidFill>
            </a:endParaRPr>
          </a:p>
          <a:p>
            <a:pPr fontAlgn="base"/>
            <a:r>
              <a:rPr lang="en-US" sz="1600" b="1" dirty="0">
                <a:solidFill>
                  <a:schemeClr val="tx1">
                    <a:lumMod val="75000"/>
                    <a:lumOff val="25000"/>
                  </a:schemeClr>
                </a:solidFill>
              </a:rPr>
              <a:t>Blood transfusion</a:t>
            </a:r>
          </a:p>
        </p:txBody>
      </p:sp>
    </p:spTree>
    <p:extLst>
      <p:ext uri="{BB962C8B-B14F-4D97-AF65-F5344CB8AC3E}">
        <p14:creationId xmlns:p14="http://schemas.microsoft.com/office/powerpoint/2010/main" val="16680574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endParaRPr lang="ru-RU" b="1" dirty="0">
              <a:solidFill>
                <a:schemeClr val="tx2">
                  <a:lumMod val="60000"/>
                  <a:lumOff val="40000"/>
                </a:schemeClr>
              </a:solidFill>
            </a:endParaRPr>
          </a:p>
        </p:txBody>
      </p:sp>
      <p:sp>
        <p:nvSpPr>
          <p:cNvPr id="3" name="Объект 2"/>
          <p:cNvSpPr>
            <a:spLocks noGrp="1"/>
          </p:cNvSpPr>
          <p:nvPr>
            <p:ph idx="1"/>
          </p:nvPr>
        </p:nvSpPr>
        <p:spPr>
          <a:xfrm>
            <a:off x="395536" y="1203598"/>
            <a:ext cx="8136904" cy="3312368"/>
          </a:xfrm>
        </p:spPr>
        <p:txBody>
          <a:bodyPr>
            <a:normAutofit/>
          </a:bodyPr>
          <a:lstStyle/>
          <a:p>
            <a:pPr marL="0" indent="0">
              <a:buNone/>
            </a:pPr>
            <a:r>
              <a:rPr lang="en-US" sz="2000" b="1" dirty="0">
                <a:solidFill>
                  <a:schemeClr val="tx1">
                    <a:lumMod val="75000"/>
                    <a:lumOff val="25000"/>
                  </a:schemeClr>
                </a:solidFill>
              </a:rPr>
              <a:t>Medications</a:t>
            </a:r>
          </a:p>
          <a:p>
            <a:pPr fontAlgn="base"/>
            <a:r>
              <a:rPr lang="en-US" sz="2000" dirty="0">
                <a:solidFill>
                  <a:schemeClr val="tx1">
                    <a:lumMod val="75000"/>
                    <a:lumOff val="25000"/>
                  </a:schemeClr>
                </a:solidFill>
              </a:rPr>
              <a:t>Proton pump inhibitors (pantoprazole)</a:t>
            </a:r>
          </a:p>
          <a:p>
            <a:pPr fontAlgn="base"/>
            <a:r>
              <a:rPr lang="en-US" sz="2000" dirty="0" err="1">
                <a:solidFill>
                  <a:schemeClr val="tx1">
                    <a:lumMod val="75000"/>
                    <a:lumOff val="25000"/>
                  </a:schemeClr>
                </a:solidFill>
              </a:rPr>
              <a:t>Octreotide</a:t>
            </a:r>
            <a:r>
              <a:rPr lang="en-US" sz="2000" dirty="0">
                <a:solidFill>
                  <a:schemeClr val="tx1">
                    <a:lumMod val="75000"/>
                    <a:lumOff val="25000"/>
                  </a:schemeClr>
                </a:solidFill>
              </a:rPr>
              <a:t> </a:t>
            </a:r>
          </a:p>
          <a:p>
            <a:pPr lvl="1" fontAlgn="base"/>
            <a:r>
              <a:rPr lang="en-US" sz="1800" dirty="0" err="1">
                <a:solidFill>
                  <a:schemeClr val="tx1">
                    <a:lumMod val="75000"/>
                    <a:lumOff val="25000"/>
                  </a:schemeClr>
                </a:solidFill>
              </a:rPr>
              <a:t>Somatostatin</a:t>
            </a:r>
            <a:r>
              <a:rPr lang="en-US" sz="1800" dirty="0">
                <a:solidFill>
                  <a:schemeClr val="tx1">
                    <a:lumMod val="75000"/>
                    <a:lumOff val="25000"/>
                  </a:schemeClr>
                </a:solidFill>
              </a:rPr>
              <a:t> analog, which causes splanchnic vasoconstriction</a:t>
            </a:r>
          </a:p>
          <a:p>
            <a:pPr lvl="1" fontAlgn="base"/>
            <a:r>
              <a:rPr lang="en-US" sz="1800" dirty="0">
                <a:solidFill>
                  <a:schemeClr val="tx1">
                    <a:lumMod val="75000"/>
                    <a:lumOff val="25000"/>
                  </a:schemeClr>
                </a:solidFill>
              </a:rPr>
              <a:t>Used for esophageal bleeding</a:t>
            </a:r>
          </a:p>
        </p:txBody>
      </p:sp>
    </p:spTree>
    <p:extLst>
      <p:ext uri="{BB962C8B-B14F-4D97-AF65-F5344CB8AC3E}">
        <p14:creationId xmlns:p14="http://schemas.microsoft.com/office/powerpoint/2010/main" val="14165432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4032448"/>
          </a:xfrm>
        </p:spPr>
        <p:txBody>
          <a:bodyPr>
            <a:normAutofit fontScale="62500" lnSpcReduction="20000"/>
          </a:bodyPr>
          <a:lstStyle/>
          <a:p>
            <a:pPr marL="0" indent="0" algn="just">
              <a:buNone/>
            </a:pPr>
            <a:r>
              <a:rPr lang="en-US" b="1" dirty="0">
                <a:solidFill>
                  <a:schemeClr val="tx1">
                    <a:lumMod val="75000"/>
                    <a:lumOff val="25000"/>
                  </a:schemeClr>
                </a:solidFill>
              </a:rPr>
              <a:t>Interventions</a:t>
            </a:r>
          </a:p>
          <a:p>
            <a:pPr algn="just" fontAlgn="base"/>
            <a:endParaRPr lang="en-US" dirty="0">
              <a:solidFill>
                <a:schemeClr val="tx1">
                  <a:lumMod val="75000"/>
                  <a:lumOff val="25000"/>
                </a:schemeClr>
              </a:solidFill>
            </a:endParaRPr>
          </a:p>
          <a:p>
            <a:pPr algn="just" fontAlgn="base"/>
            <a:r>
              <a:rPr lang="en-US" dirty="0">
                <a:solidFill>
                  <a:schemeClr val="tx1">
                    <a:lumMod val="75000"/>
                    <a:lumOff val="25000"/>
                  </a:schemeClr>
                </a:solidFill>
              </a:rPr>
              <a:t>Around 80% will stop bleeding without intervention.</a:t>
            </a:r>
          </a:p>
          <a:p>
            <a:pPr algn="just" fontAlgn="base"/>
            <a:endParaRPr lang="en-US" dirty="0">
              <a:solidFill>
                <a:schemeClr val="tx1">
                  <a:lumMod val="75000"/>
                  <a:lumOff val="25000"/>
                </a:schemeClr>
              </a:solidFill>
            </a:endParaRPr>
          </a:p>
          <a:p>
            <a:pPr algn="just" fontAlgn="base"/>
            <a:r>
              <a:rPr lang="en-US" dirty="0">
                <a:solidFill>
                  <a:schemeClr val="tx1">
                    <a:lumMod val="75000"/>
                    <a:lumOff val="25000"/>
                  </a:schemeClr>
                </a:solidFill>
              </a:rPr>
              <a:t>EGD and colonoscopy</a:t>
            </a:r>
          </a:p>
          <a:p>
            <a:pPr lvl="1" algn="just" fontAlgn="base"/>
            <a:r>
              <a:rPr lang="en-US" dirty="0">
                <a:solidFill>
                  <a:schemeClr val="tx1">
                    <a:lumMod val="75000"/>
                    <a:lumOff val="25000"/>
                  </a:schemeClr>
                </a:solidFill>
              </a:rPr>
              <a:t>Injection of epinephrine around bleeding point </a:t>
            </a:r>
          </a:p>
          <a:p>
            <a:pPr lvl="1" algn="just" fontAlgn="base"/>
            <a:r>
              <a:rPr lang="en-US" dirty="0">
                <a:solidFill>
                  <a:schemeClr val="tx1">
                    <a:lumMod val="75000"/>
                    <a:lumOff val="25000"/>
                  </a:schemeClr>
                </a:solidFill>
              </a:rPr>
              <a:t>Thermal hemostasis (electrocoagulation)</a:t>
            </a:r>
          </a:p>
          <a:p>
            <a:pPr lvl="1" algn="just" fontAlgn="base"/>
            <a:r>
              <a:rPr lang="en-US" dirty="0" err="1">
                <a:solidFill>
                  <a:schemeClr val="tx1">
                    <a:lumMod val="75000"/>
                    <a:lumOff val="25000"/>
                  </a:schemeClr>
                </a:solidFill>
              </a:rPr>
              <a:t>Endoclips</a:t>
            </a:r>
            <a:endParaRPr lang="en-US" dirty="0">
              <a:solidFill>
                <a:schemeClr val="tx1">
                  <a:lumMod val="75000"/>
                  <a:lumOff val="25000"/>
                </a:schemeClr>
              </a:solidFill>
            </a:endParaRPr>
          </a:p>
          <a:p>
            <a:pPr algn="just" fontAlgn="base"/>
            <a:endParaRPr lang="en-US" dirty="0">
              <a:solidFill>
                <a:schemeClr val="tx1">
                  <a:lumMod val="75000"/>
                  <a:lumOff val="25000"/>
                </a:schemeClr>
              </a:solidFill>
            </a:endParaRPr>
          </a:p>
          <a:p>
            <a:pPr algn="just" fontAlgn="base"/>
            <a:r>
              <a:rPr lang="en-US" dirty="0">
                <a:solidFill>
                  <a:schemeClr val="tx1">
                    <a:lumMod val="75000"/>
                    <a:lumOff val="25000"/>
                  </a:schemeClr>
                </a:solidFill>
              </a:rPr>
              <a:t>Angiography </a:t>
            </a:r>
          </a:p>
          <a:p>
            <a:pPr lvl="1" algn="just" fontAlgn="base"/>
            <a:r>
              <a:rPr lang="en-US" dirty="0">
                <a:solidFill>
                  <a:schemeClr val="tx1">
                    <a:lumMod val="75000"/>
                    <a:lumOff val="25000"/>
                  </a:schemeClr>
                </a:solidFill>
              </a:rPr>
              <a:t>Vasoconstriction via vasopressin </a:t>
            </a:r>
          </a:p>
          <a:p>
            <a:pPr lvl="1" algn="just" fontAlgn="base"/>
            <a:r>
              <a:rPr lang="en-US" dirty="0">
                <a:solidFill>
                  <a:schemeClr val="tx1">
                    <a:lumMod val="75000"/>
                    <a:lumOff val="25000"/>
                  </a:schemeClr>
                </a:solidFill>
              </a:rPr>
              <a:t>Embolization</a:t>
            </a:r>
          </a:p>
          <a:p>
            <a:pPr lvl="1" algn="just" fontAlgn="base"/>
            <a:r>
              <a:rPr lang="en-US" dirty="0">
                <a:solidFill>
                  <a:schemeClr val="tx1">
                    <a:lumMod val="75000"/>
                    <a:lumOff val="25000"/>
                  </a:schemeClr>
                </a:solidFill>
              </a:rPr>
              <a:t>Procedure runs the risk of bowel ischemia or infarction.</a:t>
            </a:r>
          </a:p>
        </p:txBody>
      </p:sp>
    </p:spTree>
    <p:extLst>
      <p:ext uri="{BB962C8B-B14F-4D97-AF65-F5344CB8AC3E}">
        <p14:creationId xmlns:p14="http://schemas.microsoft.com/office/powerpoint/2010/main" val="35100467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endParaRPr lang="ru-RU" b="1" dirty="0">
              <a:solidFill>
                <a:schemeClr val="tx2">
                  <a:lumMod val="60000"/>
                  <a:lumOff val="40000"/>
                </a:schemeClr>
              </a:solidFill>
            </a:endParaRPr>
          </a:p>
        </p:txBody>
      </p:sp>
      <p:sp>
        <p:nvSpPr>
          <p:cNvPr id="3" name="Объект 2"/>
          <p:cNvSpPr>
            <a:spLocks noGrp="1"/>
          </p:cNvSpPr>
          <p:nvPr>
            <p:ph idx="1"/>
          </p:nvPr>
        </p:nvSpPr>
        <p:spPr>
          <a:xfrm>
            <a:off x="179512" y="987574"/>
            <a:ext cx="8784976" cy="4032448"/>
          </a:xfrm>
        </p:spPr>
        <p:txBody>
          <a:bodyPr>
            <a:normAutofit fontScale="70000" lnSpcReduction="20000"/>
          </a:bodyPr>
          <a:lstStyle/>
          <a:p>
            <a:pPr marL="0" indent="0" algn="just">
              <a:buNone/>
            </a:pPr>
            <a:r>
              <a:rPr lang="en-US" b="1" dirty="0">
                <a:solidFill>
                  <a:schemeClr val="tx1">
                    <a:lumMod val="75000"/>
                    <a:lumOff val="25000"/>
                  </a:schemeClr>
                </a:solidFill>
              </a:rPr>
              <a:t>Interventions</a:t>
            </a:r>
          </a:p>
          <a:p>
            <a:pPr algn="just" fontAlgn="base"/>
            <a:endParaRPr lang="en-US" dirty="0">
              <a:solidFill>
                <a:schemeClr val="tx1">
                  <a:lumMod val="75000"/>
                  <a:lumOff val="25000"/>
                </a:schemeClr>
              </a:solidFill>
            </a:endParaRPr>
          </a:p>
          <a:p>
            <a:pPr algn="just" fontAlgn="base"/>
            <a:r>
              <a:rPr lang="en-US" dirty="0">
                <a:solidFill>
                  <a:schemeClr val="tx1">
                    <a:lumMod val="75000"/>
                    <a:lumOff val="25000"/>
                  </a:schemeClr>
                </a:solidFill>
              </a:rPr>
              <a:t>Balloon </a:t>
            </a:r>
            <a:r>
              <a:rPr lang="en-US" dirty="0" err="1">
                <a:solidFill>
                  <a:schemeClr val="tx1">
                    <a:lumMod val="75000"/>
                    <a:lumOff val="25000"/>
                  </a:schemeClr>
                </a:solidFill>
              </a:rPr>
              <a:t>tamponade</a:t>
            </a:r>
            <a:endParaRPr lang="en-US" dirty="0">
              <a:solidFill>
                <a:schemeClr val="tx1">
                  <a:lumMod val="75000"/>
                  <a:lumOff val="25000"/>
                </a:schemeClr>
              </a:solidFill>
            </a:endParaRPr>
          </a:p>
          <a:p>
            <a:pPr lvl="1" algn="just" fontAlgn="base"/>
            <a:r>
              <a:rPr lang="en-US" dirty="0">
                <a:solidFill>
                  <a:schemeClr val="tx1">
                    <a:lumMod val="75000"/>
                    <a:lumOff val="25000"/>
                  </a:schemeClr>
                </a:solidFill>
              </a:rPr>
              <a:t>Used for esophageal </a:t>
            </a:r>
            <a:r>
              <a:rPr lang="en-US" dirty="0" err="1">
                <a:solidFill>
                  <a:schemeClr val="tx1">
                    <a:lumMod val="75000"/>
                    <a:lumOff val="25000"/>
                  </a:schemeClr>
                </a:solidFill>
              </a:rPr>
              <a:t>varices</a:t>
            </a:r>
            <a:endParaRPr lang="en-US" dirty="0">
              <a:solidFill>
                <a:schemeClr val="tx1">
                  <a:lumMod val="75000"/>
                  <a:lumOff val="25000"/>
                </a:schemeClr>
              </a:solidFill>
            </a:endParaRPr>
          </a:p>
          <a:p>
            <a:pPr lvl="1" algn="just" fontAlgn="base"/>
            <a:r>
              <a:rPr lang="en-US" dirty="0">
                <a:solidFill>
                  <a:schemeClr val="tx1">
                    <a:lumMod val="75000"/>
                    <a:lumOff val="25000"/>
                  </a:schemeClr>
                </a:solidFill>
              </a:rPr>
              <a:t>Tube is inserted into the esophagus, and balloon is inflated.</a:t>
            </a:r>
          </a:p>
          <a:p>
            <a:pPr lvl="1" algn="just" fontAlgn="base"/>
            <a:r>
              <a:rPr lang="en-US" dirty="0">
                <a:solidFill>
                  <a:schemeClr val="tx1">
                    <a:lumMod val="75000"/>
                    <a:lumOff val="25000"/>
                  </a:schemeClr>
                </a:solidFill>
              </a:rPr>
              <a:t>Provides short-term hemostasis until definitive treatment can be arranged.</a:t>
            </a:r>
          </a:p>
          <a:p>
            <a:pPr algn="just" fontAlgn="base"/>
            <a:endParaRPr lang="en-US" dirty="0">
              <a:solidFill>
                <a:schemeClr val="tx1">
                  <a:lumMod val="75000"/>
                  <a:lumOff val="25000"/>
                </a:schemeClr>
              </a:solidFill>
            </a:endParaRPr>
          </a:p>
          <a:p>
            <a:pPr algn="just" fontAlgn="base"/>
            <a:r>
              <a:rPr lang="en-US" dirty="0">
                <a:solidFill>
                  <a:schemeClr val="tx1">
                    <a:lumMod val="75000"/>
                    <a:lumOff val="25000"/>
                  </a:schemeClr>
                </a:solidFill>
              </a:rPr>
              <a:t>Surgery </a:t>
            </a:r>
          </a:p>
          <a:p>
            <a:pPr lvl="1" algn="just" fontAlgn="base"/>
            <a:r>
              <a:rPr lang="en-US" dirty="0">
                <a:solidFill>
                  <a:schemeClr val="tx1">
                    <a:lumMod val="75000"/>
                    <a:lumOff val="25000"/>
                  </a:schemeClr>
                </a:solidFill>
              </a:rPr>
              <a:t>Considered when bleeding cannot be contained through the above interventions (rare)</a:t>
            </a:r>
          </a:p>
          <a:p>
            <a:pPr lvl="1" algn="just" fontAlgn="base"/>
            <a:r>
              <a:rPr lang="en-US" dirty="0">
                <a:solidFill>
                  <a:schemeClr val="tx1">
                    <a:lumMod val="75000"/>
                    <a:lumOff val="25000"/>
                  </a:schemeClr>
                </a:solidFill>
              </a:rPr>
              <a:t>Localization of the source is important before pursuing surgery.</a:t>
            </a:r>
          </a:p>
        </p:txBody>
      </p:sp>
    </p:spTree>
    <p:extLst>
      <p:ext uri="{BB962C8B-B14F-4D97-AF65-F5344CB8AC3E}">
        <p14:creationId xmlns:p14="http://schemas.microsoft.com/office/powerpoint/2010/main" val="39069629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Example of a balloon tamponade device (&amp;quot;Sengstaken-Blakemore© Tube&amp;quot; by... |  Download Scientific Diagram">
            <a:extLst>
              <a:ext uri="{FF2B5EF4-FFF2-40B4-BE49-F238E27FC236}">
                <a16:creationId xmlns:a16="http://schemas.microsoft.com/office/drawing/2014/main" id="{1D9F6225-6633-4586-8A2F-EEA4BD6C27FA}"/>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772" r="3023"/>
          <a:stretch/>
        </p:blipFill>
        <p:spPr bwMode="auto">
          <a:xfrm>
            <a:off x="-29816" y="1347614"/>
            <a:ext cx="4198192" cy="3795886"/>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a:extLst>
              <a:ext uri="{FF2B5EF4-FFF2-40B4-BE49-F238E27FC236}">
                <a16:creationId xmlns:a16="http://schemas.microsoft.com/office/drawing/2014/main" id="{E44A7A9D-AD0C-4D7B-B359-CED06EBB3CF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83918" y="0"/>
            <a:ext cx="5160082" cy="51600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7EA7D2F-3621-4E0B-931E-77635E7E7DB6}"/>
              </a:ext>
            </a:extLst>
          </p:cNvPr>
          <p:cNvSpPr txBox="1"/>
          <p:nvPr/>
        </p:nvSpPr>
        <p:spPr>
          <a:xfrm>
            <a:off x="179512" y="51470"/>
            <a:ext cx="4198192" cy="1015663"/>
          </a:xfrm>
          <a:prstGeom prst="rect">
            <a:avLst/>
          </a:prstGeom>
          <a:noFill/>
        </p:spPr>
        <p:txBody>
          <a:bodyPr wrap="square">
            <a:spAutoFit/>
          </a:bodyPr>
          <a:lstStyle/>
          <a:p>
            <a:r>
              <a:rPr lang="en-US" sz="2000" b="1" i="0" dirty="0" err="1">
                <a:solidFill>
                  <a:schemeClr val="tx2">
                    <a:lumMod val="60000"/>
                    <a:lumOff val="40000"/>
                  </a:schemeClr>
                </a:solidFill>
                <a:effectLst/>
                <a:latin typeface="segoe ui" panose="020B0502040204020203" pitchFamily="34" charset="0"/>
              </a:rPr>
              <a:t>Sengstaken</a:t>
            </a:r>
            <a:r>
              <a:rPr lang="en-US" sz="2000" b="1" i="0" dirty="0">
                <a:solidFill>
                  <a:schemeClr val="tx2">
                    <a:lumMod val="60000"/>
                    <a:lumOff val="40000"/>
                  </a:schemeClr>
                </a:solidFill>
                <a:effectLst/>
                <a:latin typeface="segoe ui" panose="020B0502040204020203" pitchFamily="34" charset="0"/>
              </a:rPr>
              <a:t>–Blakemore Tube Upper Gastrointestinal Bleeding Balloon Tamponade</a:t>
            </a:r>
            <a:endParaRPr lang="ru-UA" sz="2000" b="1" dirty="0">
              <a:solidFill>
                <a:schemeClr val="tx2">
                  <a:lumMod val="60000"/>
                  <a:lumOff val="40000"/>
                </a:schemeClr>
              </a:solidFill>
            </a:endParaRPr>
          </a:p>
        </p:txBody>
      </p:sp>
    </p:spTree>
    <p:extLst>
      <p:ext uri="{BB962C8B-B14F-4D97-AF65-F5344CB8AC3E}">
        <p14:creationId xmlns:p14="http://schemas.microsoft.com/office/powerpoint/2010/main" val="18266387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7D18D6-1F27-428D-8C0F-9602FE49F4EC}"/>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B2F74876-0470-4362-B793-4A9B79EB6A91}"/>
              </a:ext>
            </a:extLst>
          </p:cNvPr>
          <p:cNvSpPr>
            <a:spLocks noGrp="1"/>
          </p:cNvSpPr>
          <p:nvPr>
            <p:ph idx="1"/>
          </p:nvPr>
        </p:nvSpPr>
        <p:spPr/>
        <p:txBody>
          <a:bodyPr/>
          <a:lstStyle/>
          <a:p>
            <a:endParaRPr lang="ru-UA"/>
          </a:p>
        </p:txBody>
      </p:sp>
      <p:pic>
        <p:nvPicPr>
          <p:cNvPr id="23554" name="Picture 2">
            <a:extLst>
              <a:ext uri="{FF2B5EF4-FFF2-40B4-BE49-F238E27FC236}">
                <a16:creationId xmlns:a16="http://schemas.microsoft.com/office/drawing/2014/main" id="{137E97CC-A6BD-4197-AE14-BB1DE0D682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6" y="205979"/>
            <a:ext cx="4762500" cy="4200525"/>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a:extLst>
              <a:ext uri="{FF2B5EF4-FFF2-40B4-BE49-F238E27FC236}">
                <a16:creationId xmlns:a16="http://schemas.microsoft.com/office/drawing/2014/main" id="{7D436B99-F018-40C9-844A-DAFD060EE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1217" y="186928"/>
            <a:ext cx="4762500" cy="4238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744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Management</a:t>
            </a:r>
            <a:endParaRPr lang="ru-RU" b="1" dirty="0">
              <a:solidFill>
                <a:schemeClr val="tx2">
                  <a:lumMod val="60000"/>
                  <a:lumOff val="40000"/>
                </a:schemeClr>
              </a:solidFill>
            </a:endParaRPr>
          </a:p>
        </p:txBody>
      </p:sp>
      <p:sp>
        <p:nvSpPr>
          <p:cNvPr id="3" name="Объект 2"/>
          <p:cNvSpPr>
            <a:spLocks noGrp="1"/>
          </p:cNvSpPr>
          <p:nvPr>
            <p:ph idx="1"/>
          </p:nvPr>
        </p:nvSpPr>
        <p:spPr>
          <a:xfrm>
            <a:off x="395536" y="1203598"/>
            <a:ext cx="8136904" cy="3312368"/>
          </a:xfrm>
        </p:spPr>
        <p:txBody>
          <a:bodyPr>
            <a:normAutofit/>
          </a:bodyPr>
          <a:lstStyle/>
          <a:p>
            <a:pPr marL="0" indent="0" algn="just">
              <a:buNone/>
            </a:pPr>
            <a:r>
              <a:rPr lang="en-US" sz="2000" b="1" dirty="0">
                <a:solidFill>
                  <a:schemeClr val="tx1">
                    <a:lumMod val="75000"/>
                    <a:lumOff val="25000"/>
                  </a:schemeClr>
                </a:solidFill>
              </a:rPr>
              <a:t>Special considerations</a:t>
            </a:r>
          </a:p>
          <a:p>
            <a:pPr algn="just" fontAlgn="base"/>
            <a:r>
              <a:rPr lang="en-US" sz="2000" dirty="0">
                <a:solidFill>
                  <a:schemeClr val="tx1">
                    <a:lumMod val="75000"/>
                    <a:lumOff val="25000"/>
                  </a:schemeClr>
                </a:solidFill>
              </a:rPr>
              <a:t>Patients with cirrhosis and </a:t>
            </a:r>
            <a:r>
              <a:rPr lang="en-US" sz="2000" dirty="0" err="1">
                <a:solidFill>
                  <a:schemeClr val="tx1">
                    <a:lumMod val="75000"/>
                    <a:lumOff val="25000"/>
                  </a:schemeClr>
                </a:solidFill>
              </a:rPr>
              <a:t>variceal</a:t>
            </a:r>
            <a:r>
              <a:rPr lang="en-US" sz="2000" dirty="0">
                <a:solidFill>
                  <a:schemeClr val="tx1">
                    <a:lumMod val="75000"/>
                    <a:lumOff val="25000"/>
                  </a:schemeClr>
                </a:solidFill>
              </a:rPr>
              <a:t> bleeding should have antibiotic prophylaxis to prevent spontaneous bacterial peritonitis.</a:t>
            </a:r>
          </a:p>
          <a:p>
            <a:pPr algn="just" fontAlgn="base"/>
            <a:r>
              <a:rPr lang="en-US" sz="2000" dirty="0">
                <a:solidFill>
                  <a:schemeClr val="tx1">
                    <a:lumMod val="75000"/>
                    <a:lumOff val="25000"/>
                  </a:schemeClr>
                </a:solidFill>
              </a:rPr>
              <a:t>Reverse any anticoagulation.</a:t>
            </a:r>
          </a:p>
          <a:p>
            <a:pPr algn="just" fontAlgn="base"/>
            <a:r>
              <a:rPr lang="en-US" sz="2000" dirty="0">
                <a:solidFill>
                  <a:schemeClr val="tx1">
                    <a:lumMod val="75000"/>
                    <a:lumOff val="25000"/>
                  </a:schemeClr>
                </a:solidFill>
              </a:rPr>
              <a:t>Hold antihypertensive medications.</a:t>
            </a:r>
          </a:p>
        </p:txBody>
      </p:sp>
    </p:spTree>
    <p:extLst>
      <p:ext uri="{BB962C8B-B14F-4D97-AF65-F5344CB8AC3E}">
        <p14:creationId xmlns:p14="http://schemas.microsoft.com/office/powerpoint/2010/main" val="32855539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2020491"/>
            <a:ext cx="9144000" cy="1102519"/>
          </a:xfrm>
        </p:spPr>
        <p:txBody>
          <a:bodyPr>
            <a:normAutofit fontScale="90000"/>
          </a:bodyPr>
          <a:lstStyle/>
          <a:p>
            <a:r>
              <a:rPr lang="en-US" sz="3000" dirty="0">
                <a:solidFill>
                  <a:schemeClr val="tx1">
                    <a:lumMod val="65000"/>
                    <a:lumOff val="35000"/>
                  </a:schemeClr>
                </a:solidFill>
                <a:latin typeface="Times New Roman" panose="02020603050405020304" pitchFamily="18" charset="0"/>
                <a:cs typeface="Times New Roman" panose="02020603050405020304" pitchFamily="18" charset="0"/>
              </a:rPr>
              <a:t>THANK YOU FOR </a:t>
            </a:r>
            <a:br>
              <a:rPr lang="en-US" sz="3000" dirty="0">
                <a:solidFill>
                  <a:schemeClr val="tx1">
                    <a:lumMod val="65000"/>
                    <a:lumOff val="35000"/>
                  </a:schemeClr>
                </a:solidFill>
                <a:latin typeface="Times New Roman" panose="02020603050405020304" pitchFamily="18" charset="0"/>
                <a:cs typeface="Times New Roman" panose="02020603050405020304" pitchFamily="18" charset="0"/>
              </a:rPr>
            </a:br>
            <a:r>
              <a:rPr lang="en-US" sz="3800" spc="300" dirty="0">
                <a:solidFill>
                  <a:schemeClr val="tx1">
                    <a:lumMod val="65000"/>
                    <a:lumOff val="35000"/>
                  </a:schemeClr>
                </a:solidFill>
                <a:latin typeface="Times New Roman" panose="02020603050405020304" pitchFamily="18" charset="0"/>
                <a:cs typeface="Times New Roman" panose="02020603050405020304" pitchFamily="18" charset="0"/>
              </a:rPr>
              <a:t>ATTENTION</a:t>
            </a:r>
            <a:endParaRPr lang="ru-RU" sz="3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0" y="0"/>
            <a:ext cx="9144000" cy="681540"/>
          </a:xfrm>
        </p:spPr>
        <p:txBody>
          <a:bodyPr>
            <a:normAutofit fontScale="85000" lnSpcReduction="20000"/>
          </a:bodyPr>
          <a:lstStyle/>
          <a:p>
            <a:r>
              <a:rPr lang="en-US" sz="2700" dirty="0">
                <a:latin typeface="Times New Roman" panose="02020603050405020304" pitchFamily="18" charset="0"/>
                <a:cs typeface="Times New Roman" panose="02020603050405020304" pitchFamily="18" charset="0"/>
              </a:rPr>
              <a:t>ODESSA NATIONAL MEDICAL UNIVERSITY</a:t>
            </a:r>
            <a:endParaRPr lang="uk-UA" sz="2700" dirty="0">
              <a:latin typeface="Times New Roman" panose="02020603050405020304" pitchFamily="18" charset="0"/>
              <a:cs typeface="Times New Roman" panose="02020603050405020304" pitchFamily="18" charset="0"/>
            </a:endParaRPr>
          </a:p>
          <a:p>
            <a:r>
              <a:rPr lang="en-US" sz="2300" dirty="0">
                <a:latin typeface="Times New Roman" panose="02020603050405020304" pitchFamily="18" charset="0"/>
                <a:cs typeface="Times New Roman" panose="02020603050405020304" pitchFamily="18" charset="0"/>
              </a:rPr>
              <a:t>UNIVERSITY CLINIC DEPARTMENT of SURGERY #3</a:t>
            </a:r>
            <a:endParaRPr lang="ru-RU"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37035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820</TotalTime>
  <Words>4092</Words>
  <Application>Microsoft Office PowerPoint</Application>
  <PresentationFormat>Экран (16:9)</PresentationFormat>
  <Paragraphs>593</Paragraphs>
  <Slides>77</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77</vt:i4>
      </vt:variant>
    </vt:vector>
  </HeadingPairs>
  <TitlesOfParts>
    <vt:vector size="85" baseType="lpstr">
      <vt:lpstr>Arial</vt:lpstr>
      <vt:lpstr>Calibri</vt:lpstr>
      <vt:lpstr>Courier New</vt:lpstr>
      <vt:lpstr>Droid Serif</vt:lpstr>
      <vt:lpstr>Open Sans</vt:lpstr>
      <vt:lpstr>Segoe UI</vt:lpstr>
      <vt:lpstr>Times New Roman</vt:lpstr>
      <vt:lpstr>Тема Office</vt:lpstr>
      <vt:lpstr>PEPTIC ULCER. PERFORATED ULCER. GASTROINTESTINAL BLEEDING</vt:lpstr>
      <vt:lpstr>Презентация PowerPoint</vt:lpstr>
      <vt:lpstr>Peptic ulcer disease</vt:lpstr>
      <vt:lpstr>Презентация PowerPoint</vt:lpstr>
      <vt:lpstr>Презентация PowerPoint</vt:lpstr>
      <vt:lpstr>Introduction</vt:lpstr>
      <vt:lpstr>Etiology</vt:lpstr>
      <vt:lpstr>Etiology</vt:lpstr>
      <vt:lpstr>Risk factors</vt:lpstr>
      <vt:lpstr>Pathophysiology</vt:lpstr>
      <vt:lpstr>Презентация PowerPoint</vt:lpstr>
      <vt:lpstr>Презентация PowerPoint</vt:lpstr>
      <vt:lpstr>Презентация PowerPoint</vt:lpstr>
      <vt:lpstr>Презентация PowerPoint</vt:lpstr>
      <vt:lpstr>Pathophysiology</vt:lpstr>
      <vt:lpstr>Pathophysiology</vt:lpstr>
      <vt:lpstr>Презентация PowerPoint</vt:lpstr>
      <vt:lpstr>Clinical Presentation</vt:lpstr>
      <vt:lpstr>Clinical Presentation</vt:lpstr>
      <vt:lpstr>Diagnosis</vt:lpstr>
      <vt:lpstr>Diagnosis</vt:lpstr>
      <vt:lpstr>Презентация PowerPoint</vt:lpstr>
      <vt:lpstr>Diagnosis</vt:lpstr>
      <vt:lpstr>Tests for H. pylori</vt:lpstr>
      <vt:lpstr>Tests for H. pylori</vt:lpstr>
      <vt:lpstr>Презентация PowerPoint</vt:lpstr>
      <vt:lpstr>Management</vt:lpstr>
      <vt:lpstr>Management</vt:lpstr>
      <vt:lpstr>Презентация PowerPoint</vt:lpstr>
      <vt:lpstr>Management</vt:lpstr>
      <vt:lpstr>Surgical treatment</vt:lpstr>
      <vt:lpstr>Surgical treatment</vt:lpstr>
      <vt:lpstr>Complications</vt:lpstr>
      <vt:lpstr>Презентация PowerPoint</vt:lpstr>
      <vt:lpstr>Complications</vt:lpstr>
      <vt:lpstr>Complications</vt:lpstr>
      <vt:lpstr>Perforating Ulcer</vt:lpstr>
      <vt:lpstr>Perforating Ulcer</vt:lpstr>
      <vt:lpstr>Perforating Ulcer</vt:lpstr>
      <vt:lpstr>Презентация PowerPoint</vt:lpstr>
      <vt:lpstr>Презентация PowerPoint</vt:lpstr>
      <vt:lpstr>Презентация PowerPoint</vt:lpstr>
      <vt:lpstr>Management</vt:lpstr>
      <vt:lpstr>Management</vt:lpstr>
      <vt:lpstr>Management</vt:lpstr>
      <vt:lpstr>Management</vt:lpstr>
      <vt:lpstr>Management</vt:lpstr>
      <vt:lpstr>Презентация PowerPoint</vt:lpstr>
      <vt:lpstr>Презентация PowerPoint</vt:lpstr>
      <vt:lpstr>Management</vt:lpstr>
      <vt:lpstr>Management</vt:lpstr>
      <vt:lpstr>Prognostic factors</vt:lpstr>
      <vt:lpstr>Gastrointestinal Bleeding</vt:lpstr>
      <vt:lpstr>Презентация PowerPoint</vt:lpstr>
      <vt:lpstr>Презентация PowerPoint</vt:lpstr>
      <vt:lpstr>Презентация PowerPoint</vt:lpstr>
      <vt:lpstr>Epidemiology</vt:lpstr>
      <vt:lpstr>Etiology</vt:lpstr>
      <vt:lpstr>Etiology</vt:lpstr>
      <vt:lpstr>Презентация PowerPoint</vt:lpstr>
      <vt:lpstr>Clinical Presentation</vt:lpstr>
      <vt:lpstr>Clinical Presentation</vt:lpstr>
      <vt:lpstr>Презентация PowerPoint</vt:lpstr>
      <vt:lpstr>Презентация PowerPoint</vt:lpstr>
      <vt:lpstr>Презентация PowerPoint</vt:lpstr>
      <vt:lpstr>Diagnosis</vt:lpstr>
      <vt:lpstr>Diagnosis</vt:lpstr>
      <vt:lpstr>Презентация PowerPoint</vt:lpstr>
      <vt:lpstr>Diagnosis</vt:lpstr>
      <vt:lpstr>Management</vt:lpstr>
      <vt:lpstr>Management</vt:lpstr>
      <vt:lpstr>Management</vt:lpstr>
      <vt:lpstr>Management</vt:lpstr>
      <vt:lpstr>Презентация PowerPoint</vt:lpstr>
      <vt:lpstr>Презентация PowerPoint</vt:lpstr>
      <vt:lpstr>Management</vt:lpstr>
      <vt:lpstr>THANK YOU FOR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Евгений Столярчук</dc:creator>
  <cp:lastModifiedBy>Eugene Stoliarchuk</cp:lastModifiedBy>
  <cp:revision>30</cp:revision>
  <dcterms:created xsi:type="dcterms:W3CDTF">2021-08-31T12:45:18Z</dcterms:created>
  <dcterms:modified xsi:type="dcterms:W3CDTF">2021-09-01T16:36:05Z</dcterms:modified>
</cp:coreProperties>
</file>