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381" r:id="rId2"/>
    <p:sldId id="337" r:id="rId3"/>
    <p:sldId id="263" r:id="rId4"/>
    <p:sldId id="278" r:id="rId5"/>
    <p:sldId id="276" r:id="rId6"/>
    <p:sldId id="277" r:id="rId7"/>
    <p:sldId id="264" r:id="rId8"/>
    <p:sldId id="266" r:id="rId9"/>
    <p:sldId id="280" r:id="rId10"/>
    <p:sldId id="281" r:id="rId11"/>
    <p:sldId id="283" r:id="rId12"/>
    <p:sldId id="284" r:id="rId13"/>
    <p:sldId id="285" r:id="rId14"/>
    <p:sldId id="286" r:id="rId15"/>
    <p:sldId id="265" r:id="rId16"/>
    <p:sldId id="282" r:id="rId17"/>
    <p:sldId id="274" r:id="rId18"/>
    <p:sldId id="275" r:id="rId19"/>
    <p:sldId id="336" r:id="rId20"/>
    <p:sldId id="289" r:id="rId21"/>
    <p:sldId id="290" r:id="rId22"/>
    <p:sldId id="291" r:id="rId23"/>
    <p:sldId id="292" r:id="rId24"/>
    <p:sldId id="294" r:id="rId25"/>
    <p:sldId id="296" r:id="rId26"/>
    <p:sldId id="297" r:id="rId27"/>
    <p:sldId id="298" r:id="rId28"/>
    <p:sldId id="299" r:id="rId29"/>
    <p:sldId id="300" r:id="rId30"/>
    <p:sldId id="305" r:id="rId31"/>
    <p:sldId id="304" r:id="rId32"/>
    <p:sldId id="301" r:id="rId33"/>
    <p:sldId id="302" r:id="rId34"/>
    <p:sldId id="308" r:id="rId35"/>
    <p:sldId id="307" r:id="rId36"/>
    <p:sldId id="306" r:id="rId37"/>
    <p:sldId id="309" r:id="rId38"/>
    <p:sldId id="310" r:id="rId39"/>
    <p:sldId id="311" r:id="rId40"/>
    <p:sldId id="312" r:id="rId41"/>
    <p:sldId id="313" r:id="rId42"/>
    <p:sldId id="315" r:id="rId43"/>
    <p:sldId id="316" r:id="rId44"/>
    <p:sldId id="338" r:id="rId45"/>
    <p:sldId id="339" r:id="rId46"/>
    <p:sldId id="341" r:id="rId47"/>
    <p:sldId id="317" r:id="rId48"/>
    <p:sldId id="326" r:id="rId49"/>
    <p:sldId id="318" r:id="rId50"/>
    <p:sldId id="327" r:id="rId51"/>
    <p:sldId id="319" r:id="rId52"/>
    <p:sldId id="314" r:id="rId53"/>
    <p:sldId id="332" r:id="rId54"/>
    <p:sldId id="320" r:id="rId55"/>
    <p:sldId id="328" r:id="rId56"/>
    <p:sldId id="330" r:id="rId57"/>
    <p:sldId id="329" r:id="rId58"/>
    <p:sldId id="331" r:id="rId59"/>
    <p:sldId id="335" r:id="rId60"/>
    <p:sldId id="322" r:id="rId61"/>
    <p:sldId id="325" r:id="rId62"/>
    <p:sldId id="323" r:id="rId63"/>
    <p:sldId id="334" r:id="rId64"/>
    <p:sldId id="324" r:id="rId65"/>
    <p:sldId id="358" r:id="rId66"/>
    <p:sldId id="343" r:id="rId67"/>
    <p:sldId id="344" r:id="rId68"/>
    <p:sldId id="345" r:id="rId69"/>
    <p:sldId id="348" r:id="rId70"/>
    <p:sldId id="349" r:id="rId71"/>
    <p:sldId id="350" r:id="rId72"/>
    <p:sldId id="351" r:id="rId73"/>
    <p:sldId id="346" r:id="rId74"/>
    <p:sldId id="347" r:id="rId75"/>
    <p:sldId id="352" r:id="rId76"/>
    <p:sldId id="353" r:id="rId77"/>
    <p:sldId id="355" r:id="rId78"/>
    <p:sldId id="356" r:id="rId79"/>
    <p:sldId id="354" r:id="rId80"/>
    <p:sldId id="357" r:id="rId81"/>
    <p:sldId id="359" r:id="rId82"/>
    <p:sldId id="360" r:id="rId83"/>
    <p:sldId id="361" r:id="rId84"/>
    <p:sldId id="369" r:id="rId85"/>
    <p:sldId id="362" r:id="rId86"/>
    <p:sldId id="366" r:id="rId87"/>
    <p:sldId id="363" r:id="rId88"/>
    <p:sldId id="364" r:id="rId89"/>
    <p:sldId id="365" r:id="rId90"/>
    <p:sldId id="367" r:id="rId91"/>
    <p:sldId id="370" r:id="rId92"/>
    <p:sldId id="371" r:id="rId93"/>
    <p:sldId id="379" r:id="rId94"/>
    <p:sldId id="380" r:id="rId95"/>
    <p:sldId id="368" r:id="rId96"/>
    <p:sldId id="372" r:id="rId97"/>
    <p:sldId id="373" r:id="rId98"/>
    <p:sldId id="374" r:id="rId99"/>
    <p:sldId id="375" r:id="rId100"/>
    <p:sldId id="376" r:id="rId101"/>
    <p:sldId id="377" r:id="rId102"/>
    <p:sldId id="382" r:id="rId103"/>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07762BE3-C5C4-4C8F-818A-446C91919000}">
          <p14:sldIdLst>
            <p14:sldId id="381"/>
            <p14:sldId id="337"/>
            <p14:sldId id="263"/>
            <p14:sldId id="278"/>
            <p14:sldId id="276"/>
            <p14:sldId id="277"/>
            <p14:sldId id="264"/>
            <p14:sldId id="266"/>
            <p14:sldId id="280"/>
            <p14:sldId id="281"/>
            <p14:sldId id="283"/>
            <p14:sldId id="284"/>
            <p14:sldId id="285"/>
            <p14:sldId id="286"/>
            <p14:sldId id="265"/>
            <p14:sldId id="282"/>
            <p14:sldId id="274"/>
            <p14:sldId id="275"/>
            <p14:sldId id="336"/>
            <p14:sldId id="289"/>
            <p14:sldId id="290"/>
            <p14:sldId id="291"/>
            <p14:sldId id="292"/>
            <p14:sldId id="294"/>
            <p14:sldId id="296"/>
            <p14:sldId id="297"/>
            <p14:sldId id="298"/>
            <p14:sldId id="299"/>
            <p14:sldId id="300"/>
            <p14:sldId id="305"/>
            <p14:sldId id="304"/>
            <p14:sldId id="301"/>
            <p14:sldId id="302"/>
            <p14:sldId id="308"/>
            <p14:sldId id="307"/>
            <p14:sldId id="306"/>
            <p14:sldId id="309"/>
            <p14:sldId id="310"/>
            <p14:sldId id="311"/>
            <p14:sldId id="312"/>
            <p14:sldId id="313"/>
            <p14:sldId id="315"/>
            <p14:sldId id="316"/>
            <p14:sldId id="338"/>
            <p14:sldId id="339"/>
            <p14:sldId id="341"/>
            <p14:sldId id="317"/>
            <p14:sldId id="326"/>
            <p14:sldId id="318"/>
            <p14:sldId id="327"/>
            <p14:sldId id="319"/>
            <p14:sldId id="314"/>
            <p14:sldId id="332"/>
            <p14:sldId id="320"/>
            <p14:sldId id="328"/>
            <p14:sldId id="330"/>
            <p14:sldId id="329"/>
            <p14:sldId id="331"/>
            <p14:sldId id="335"/>
            <p14:sldId id="322"/>
            <p14:sldId id="325"/>
            <p14:sldId id="323"/>
            <p14:sldId id="334"/>
            <p14:sldId id="324"/>
            <p14:sldId id="358"/>
            <p14:sldId id="343"/>
            <p14:sldId id="344"/>
            <p14:sldId id="345"/>
            <p14:sldId id="348"/>
            <p14:sldId id="349"/>
            <p14:sldId id="350"/>
            <p14:sldId id="351"/>
            <p14:sldId id="346"/>
            <p14:sldId id="347"/>
            <p14:sldId id="352"/>
            <p14:sldId id="353"/>
            <p14:sldId id="355"/>
            <p14:sldId id="356"/>
            <p14:sldId id="354"/>
            <p14:sldId id="357"/>
            <p14:sldId id="359"/>
            <p14:sldId id="360"/>
            <p14:sldId id="361"/>
            <p14:sldId id="369"/>
            <p14:sldId id="362"/>
            <p14:sldId id="366"/>
            <p14:sldId id="363"/>
            <p14:sldId id="364"/>
            <p14:sldId id="365"/>
            <p14:sldId id="367"/>
            <p14:sldId id="370"/>
            <p14:sldId id="371"/>
            <p14:sldId id="379"/>
            <p14:sldId id="380"/>
            <p14:sldId id="368"/>
            <p14:sldId id="372"/>
            <p14:sldId id="373"/>
            <p14:sldId id="374"/>
            <p14:sldId id="375"/>
            <p14:sldId id="376"/>
            <p14:sldId id="377"/>
            <p14:sldId id="38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40" autoAdjust="0"/>
    <p:restoredTop sz="98224" autoAdjust="0"/>
  </p:normalViewPr>
  <p:slideViewPr>
    <p:cSldViewPr>
      <p:cViewPr varScale="1">
        <p:scale>
          <a:sx n="97" d="100"/>
          <a:sy n="97" d="100"/>
        </p:scale>
        <p:origin x="-54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9839D2-41EF-4B39-A53A-687315A6AB5A}" type="datetimeFigureOut">
              <a:rPr lang="ru-RU" smtClean="0"/>
              <a:t>31.08.2021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EB957-7FE4-4685-B06D-634F69525CD4}" type="slidenum">
              <a:rPr lang="ru-RU" smtClean="0"/>
              <a:t>‹#›</a:t>
            </a:fld>
            <a:endParaRPr lang="ru-RU"/>
          </a:p>
        </p:txBody>
      </p:sp>
    </p:spTree>
    <p:extLst>
      <p:ext uri="{BB962C8B-B14F-4D97-AF65-F5344CB8AC3E}">
        <p14:creationId xmlns:p14="http://schemas.microsoft.com/office/powerpoint/2010/main" val="1070559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31EB957-7FE4-4685-B06D-634F69525CD4}" type="slidenum">
              <a:rPr lang="ru-RU" smtClean="0"/>
              <a:t>59</a:t>
            </a:fld>
            <a:endParaRPr lang="ru-RU"/>
          </a:p>
        </p:txBody>
      </p:sp>
    </p:spTree>
    <p:extLst>
      <p:ext uri="{BB962C8B-B14F-4D97-AF65-F5344CB8AC3E}">
        <p14:creationId xmlns:p14="http://schemas.microsoft.com/office/powerpoint/2010/main" val="1214125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2E31E56-8BA2-40CC-A146-1C986C300A57}" type="datetimeFigureOut">
              <a:rPr lang="ru-RU" smtClean="0"/>
              <a:t>31.08.2021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3365604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E31E56-8BA2-40CC-A146-1C986C300A57}" type="datetimeFigureOut">
              <a:rPr lang="ru-RU" smtClean="0"/>
              <a:t>31.08.2021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179822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2E31E56-8BA2-40CC-A146-1C986C300A57}" type="datetimeFigureOut">
              <a:rPr lang="ru-RU" smtClean="0"/>
              <a:t>31.08.2021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738916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2E31E56-8BA2-40CC-A146-1C986C300A57}" type="datetimeFigureOut">
              <a:rPr lang="ru-RU" smtClean="0"/>
              <a:t>31.08.2021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434682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2E31E56-8BA2-40CC-A146-1C986C300A57}" type="datetimeFigureOut">
              <a:rPr lang="ru-RU" smtClean="0"/>
              <a:t>31.08.2021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1135261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2E31E56-8BA2-40CC-A146-1C986C300A57}" type="datetimeFigureOut">
              <a:rPr lang="ru-RU" smtClean="0"/>
              <a:t>31.08.2021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324926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E31E56-8BA2-40CC-A146-1C986C300A57}" type="datetimeFigureOut">
              <a:rPr lang="ru-RU" smtClean="0"/>
              <a:t>31.08.2021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124295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2E31E56-8BA2-40CC-A146-1C986C300A57}" type="datetimeFigureOut">
              <a:rPr lang="ru-RU" smtClean="0"/>
              <a:t>31.08.2021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96114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2E31E56-8BA2-40CC-A146-1C986C300A57}" type="datetimeFigureOut">
              <a:rPr lang="ru-RU" smtClean="0"/>
              <a:t>31.08.2021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4070530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E31E56-8BA2-40CC-A146-1C986C300A57}" type="datetimeFigureOut">
              <a:rPr lang="ru-RU" smtClean="0"/>
              <a:t>31.08.2021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2521292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E31E56-8BA2-40CC-A146-1C986C300A57}" type="datetimeFigureOut">
              <a:rPr lang="ru-RU" smtClean="0"/>
              <a:t>31.08.2021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C6FA2F-7DA8-452C-BDAC-31D9BBFFBEAA}" type="slidenum">
              <a:rPr lang="ru-RU" smtClean="0"/>
              <a:t>‹#›</a:t>
            </a:fld>
            <a:endParaRPr lang="ru-RU"/>
          </a:p>
        </p:txBody>
      </p:sp>
    </p:spTree>
    <p:extLst>
      <p:ext uri="{BB962C8B-B14F-4D97-AF65-F5344CB8AC3E}">
        <p14:creationId xmlns:p14="http://schemas.microsoft.com/office/powerpoint/2010/main" val="1918763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2E31E56-8BA2-40CC-A146-1C986C300A57}" type="datetimeFigureOut">
              <a:rPr lang="ru-RU" smtClean="0"/>
              <a:t>31.08.2021</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3C6FA2F-7DA8-452C-BDAC-31D9BBFFBEAA}" type="slidenum">
              <a:rPr lang="ru-RU" smtClean="0"/>
              <a:t>‹#›</a:t>
            </a:fld>
            <a:endParaRPr lang="ru-RU"/>
          </a:p>
        </p:txBody>
      </p:sp>
    </p:spTree>
    <p:extLst>
      <p:ext uri="{BB962C8B-B14F-4D97-AF65-F5344CB8AC3E}">
        <p14:creationId xmlns:p14="http://schemas.microsoft.com/office/powerpoint/2010/main" val="343127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707654"/>
            <a:ext cx="9144000" cy="1102519"/>
          </a:xfrm>
        </p:spPr>
        <p:txBody>
          <a:bodyPr>
            <a:normAutofit/>
          </a:bodyPr>
          <a:lstStyle/>
          <a:p>
            <a:r>
              <a:rPr lang="en-US" sz="3000" dirty="0" smtClean="0">
                <a:solidFill>
                  <a:schemeClr val="tx1">
                    <a:lumMod val="65000"/>
                    <a:lumOff val="35000"/>
                  </a:schemeClr>
                </a:solidFill>
                <a:latin typeface="Times New Roman" panose="02020603050405020304" pitchFamily="18" charset="0"/>
                <a:cs typeface="Times New Roman" panose="02020603050405020304" pitchFamily="18" charset="0"/>
              </a:rPr>
              <a:t>SURGICAL DISEASES of the LIVER</a:t>
            </a:r>
            <a:r>
              <a:rPr lang="ru-RU" sz="3500"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3500" dirty="0" smtClean="0">
                <a:solidFill>
                  <a:schemeClr val="tx1">
                    <a:lumMod val="65000"/>
                    <a:lumOff val="35000"/>
                  </a:schemeClr>
                </a:solidFill>
                <a:latin typeface="Times New Roman" panose="02020603050405020304" pitchFamily="18" charset="0"/>
                <a:cs typeface="Times New Roman" panose="02020603050405020304" pitchFamily="18" charset="0"/>
              </a:rPr>
            </a:br>
            <a:endParaRPr lang="ru-RU" sz="3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0" y="0"/>
            <a:ext cx="9144000" cy="681540"/>
          </a:xfrm>
        </p:spPr>
        <p:txBody>
          <a:bodyPr>
            <a:normAutofit fontScale="85000" lnSpcReduction="20000"/>
          </a:bodyPr>
          <a:lstStyle/>
          <a:p>
            <a:r>
              <a:rPr lang="en-US" sz="2700" dirty="0" smtClean="0">
                <a:latin typeface="Times New Roman" panose="02020603050405020304" pitchFamily="18" charset="0"/>
                <a:cs typeface="Times New Roman" panose="02020603050405020304" pitchFamily="18" charset="0"/>
              </a:rPr>
              <a:t>ODESSA NATIONAL MEDICAL UNIVERSITY</a:t>
            </a:r>
            <a:endParaRPr lang="uk-UA" sz="2700" dirty="0" smtClean="0">
              <a:latin typeface="Times New Roman" panose="02020603050405020304" pitchFamily="18" charset="0"/>
              <a:cs typeface="Times New Roman" panose="02020603050405020304" pitchFamily="18" charset="0"/>
            </a:endParaRPr>
          </a:p>
          <a:p>
            <a:r>
              <a:rPr lang="en-US" sz="2300" dirty="0" smtClean="0">
                <a:latin typeface="Times New Roman" panose="02020603050405020304" pitchFamily="18" charset="0"/>
                <a:cs typeface="Times New Roman" panose="02020603050405020304" pitchFamily="18" charset="0"/>
              </a:rPr>
              <a:t>UNIVERSITY CLINIC DEPARTMENT of SURGERY #3</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634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23678"/>
            <a:ext cx="8229600" cy="857250"/>
          </a:xfrm>
        </p:spPr>
        <p:txBody>
          <a:bodyPr>
            <a:noAutofit/>
          </a:bodyPr>
          <a:lstStyle/>
          <a:p>
            <a:r>
              <a:rPr lang="en-US" sz="6000" b="1" dirty="0" smtClean="0">
                <a:solidFill>
                  <a:schemeClr val="tx2">
                    <a:lumMod val="60000"/>
                    <a:lumOff val="40000"/>
                  </a:schemeClr>
                </a:solidFill>
              </a:rPr>
              <a:t>LIVER TRAUMA</a:t>
            </a:r>
            <a:endParaRPr lang="ru-RU" sz="6000" b="1" dirty="0">
              <a:solidFill>
                <a:schemeClr val="tx2">
                  <a:lumMod val="60000"/>
                  <a:lumOff val="40000"/>
                </a:schemeClr>
              </a:solidFill>
            </a:endParaRPr>
          </a:p>
        </p:txBody>
      </p:sp>
    </p:spTree>
    <p:extLst>
      <p:ext uri="{BB962C8B-B14F-4D97-AF65-F5344CB8AC3E}">
        <p14:creationId xmlns:p14="http://schemas.microsoft.com/office/powerpoint/2010/main" val="4028116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INTRODUCTION</a:t>
            </a:r>
            <a:endParaRPr lang="ru-RU" b="1" dirty="0">
              <a:solidFill>
                <a:schemeClr val="tx2">
                  <a:lumMod val="60000"/>
                  <a:lumOff val="40000"/>
                </a:schemeClr>
              </a:solidFill>
            </a:endParaRPr>
          </a:p>
        </p:txBody>
      </p:sp>
      <p:sp>
        <p:nvSpPr>
          <p:cNvPr id="4" name="Прямоугольник 3"/>
          <p:cNvSpPr/>
          <p:nvPr/>
        </p:nvSpPr>
        <p:spPr>
          <a:xfrm>
            <a:off x="0" y="1563638"/>
            <a:ext cx="4427984" cy="2246769"/>
          </a:xfrm>
          <a:prstGeom prst="rect">
            <a:avLst/>
          </a:prstGeom>
        </p:spPr>
        <p:txBody>
          <a:bodyPr wrap="square">
            <a:spAutoFit/>
          </a:bodyPr>
          <a:lstStyle/>
          <a:p>
            <a:pPr algn="ctr"/>
            <a:r>
              <a:rPr lang="en-US" sz="2800" b="1" dirty="0" smtClean="0">
                <a:solidFill>
                  <a:schemeClr val="tx1">
                    <a:lumMod val="50000"/>
                    <a:lumOff val="50000"/>
                  </a:schemeClr>
                </a:solidFill>
              </a:rPr>
              <a:t>LIVER TRAUMA is one </a:t>
            </a:r>
          </a:p>
          <a:p>
            <a:pPr algn="ctr"/>
            <a:r>
              <a:rPr lang="en-US" sz="2800" b="1" dirty="0" smtClean="0">
                <a:solidFill>
                  <a:schemeClr val="tx1">
                    <a:lumMod val="50000"/>
                    <a:lumOff val="50000"/>
                  </a:schemeClr>
                </a:solidFill>
              </a:rPr>
              <a:t>of the most common abdominal lesions </a:t>
            </a:r>
          </a:p>
          <a:p>
            <a:pPr algn="ctr"/>
            <a:r>
              <a:rPr lang="en-US" sz="2800" b="1" dirty="0" smtClean="0">
                <a:solidFill>
                  <a:schemeClr val="tx1">
                    <a:lumMod val="50000"/>
                    <a:lumOff val="50000"/>
                  </a:schemeClr>
                </a:solidFill>
              </a:rPr>
              <a:t>in severely injured </a:t>
            </a:r>
          </a:p>
          <a:p>
            <a:pPr algn="ctr"/>
            <a:r>
              <a:rPr lang="en-US" sz="2800" b="1" dirty="0" smtClean="0">
                <a:solidFill>
                  <a:schemeClr val="tx1">
                    <a:lumMod val="50000"/>
                    <a:lumOff val="50000"/>
                  </a:schemeClr>
                </a:solidFill>
              </a:rPr>
              <a:t>trauma patients. </a:t>
            </a:r>
            <a:endParaRPr lang="ru-RU" sz="2800" b="1" dirty="0" smtClean="0">
              <a:solidFill>
                <a:schemeClr val="tx1">
                  <a:lumMod val="50000"/>
                  <a:lumOff val="50000"/>
                </a:schemeClr>
              </a:solidFill>
            </a:endParaRPr>
          </a:p>
        </p:txBody>
      </p:sp>
      <p:sp>
        <p:nvSpPr>
          <p:cNvPr id="5" name="Прямоугольник 4"/>
          <p:cNvSpPr/>
          <p:nvPr/>
        </p:nvSpPr>
        <p:spPr>
          <a:xfrm>
            <a:off x="4462636" y="1563638"/>
            <a:ext cx="4504928" cy="2246769"/>
          </a:xfrm>
          <a:prstGeom prst="rect">
            <a:avLst/>
          </a:prstGeom>
        </p:spPr>
        <p:txBody>
          <a:bodyPr wrap="square">
            <a:spAutoFit/>
          </a:bodyPr>
          <a:lstStyle/>
          <a:p>
            <a:pPr algn="ctr"/>
            <a:r>
              <a:rPr lang="en-US" sz="2800" b="1" dirty="0" smtClean="0">
                <a:solidFill>
                  <a:schemeClr val="tx1">
                    <a:lumMod val="50000"/>
                    <a:lumOff val="50000"/>
                  </a:schemeClr>
                </a:solidFill>
              </a:rPr>
              <a:t>DIAGNOSIS and TREATMENT of hepatic trauma has evolved with the use of modern diagnostic and therapeutic tools. </a:t>
            </a:r>
            <a:endParaRPr lang="ru-RU" sz="2800" b="1" dirty="0" smtClean="0">
              <a:solidFill>
                <a:schemeClr val="tx1">
                  <a:lumMod val="50000"/>
                  <a:lumOff val="50000"/>
                </a:schemeClr>
              </a:solidFill>
            </a:endParaRPr>
          </a:p>
        </p:txBody>
      </p:sp>
    </p:spTree>
    <p:extLst>
      <p:ext uri="{BB962C8B-B14F-4D97-AF65-F5344CB8AC3E}">
        <p14:creationId xmlns:p14="http://schemas.microsoft.com/office/powerpoint/2010/main" val="9784369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ABBREVIATIONS</a:t>
            </a:r>
            <a:endParaRPr lang="ru-RU" b="1" dirty="0">
              <a:solidFill>
                <a:schemeClr val="tx2">
                  <a:lumMod val="60000"/>
                  <a:lumOff val="40000"/>
                </a:schemeClr>
              </a:solidFill>
            </a:endParaRPr>
          </a:p>
        </p:txBody>
      </p:sp>
      <p:sp>
        <p:nvSpPr>
          <p:cNvPr id="3" name="Объект 2"/>
          <p:cNvSpPr>
            <a:spLocks noGrp="1"/>
          </p:cNvSpPr>
          <p:nvPr>
            <p:ph idx="1"/>
          </p:nvPr>
        </p:nvSpPr>
        <p:spPr>
          <a:xfrm>
            <a:off x="0" y="1200151"/>
            <a:ext cx="9144000" cy="3394472"/>
          </a:xfrm>
        </p:spPr>
        <p:txBody>
          <a:bodyPr>
            <a:normAutofit lnSpcReduction="10000"/>
          </a:bodyPr>
          <a:lstStyle/>
          <a:p>
            <a:r>
              <a:rPr lang="en-US" sz="2800" b="1" dirty="0" smtClean="0">
                <a:solidFill>
                  <a:schemeClr val="tx1">
                    <a:lumMod val="75000"/>
                    <a:lumOff val="25000"/>
                  </a:schemeClr>
                </a:solidFill>
              </a:rPr>
              <a:t>EVTM</a:t>
            </a:r>
            <a:r>
              <a:rPr lang="en-US" sz="2800" dirty="0" smtClean="0">
                <a:solidFill>
                  <a:schemeClr val="tx1">
                    <a:lumMod val="75000"/>
                    <a:lumOff val="25000"/>
                  </a:schemeClr>
                </a:solidFill>
              </a:rPr>
              <a:t> endovascular trauma and bleeding management </a:t>
            </a:r>
          </a:p>
          <a:p>
            <a:endParaRPr lang="en-US" sz="2800" dirty="0" smtClean="0">
              <a:solidFill>
                <a:schemeClr val="tx1">
                  <a:lumMod val="75000"/>
                  <a:lumOff val="25000"/>
                </a:schemeClr>
              </a:solidFill>
            </a:endParaRPr>
          </a:p>
          <a:p>
            <a:r>
              <a:rPr lang="en-US" sz="2800" b="1" dirty="0" smtClean="0">
                <a:solidFill>
                  <a:schemeClr val="tx1">
                    <a:lumMod val="75000"/>
                    <a:lumOff val="25000"/>
                  </a:schemeClr>
                </a:solidFill>
              </a:rPr>
              <a:t>NOM</a:t>
            </a:r>
            <a:r>
              <a:rPr lang="en-US" sz="2800" dirty="0" smtClean="0">
                <a:solidFill>
                  <a:schemeClr val="tx1">
                    <a:lumMod val="75000"/>
                    <a:lumOff val="25000"/>
                  </a:schemeClr>
                </a:solidFill>
              </a:rPr>
              <a:t> non-operative management</a:t>
            </a:r>
          </a:p>
          <a:p>
            <a:endParaRPr lang="en-US" sz="2800" dirty="0" smtClean="0">
              <a:solidFill>
                <a:schemeClr val="tx1">
                  <a:lumMod val="75000"/>
                  <a:lumOff val="25000"/>
                </a:schemeClr>
              </a:solidFill>
            </a:endParaRPr>
          </a:p>
          <a:p>
            <a:r>
              <a:rPr lang="en-US" sz="2800" b="1" dirty="0" smtClean="0">
                <a:solidFill>
                  <a:schemeClr val="tx1">
                    <a:lumMod val="75000"/>
                    <a:lumOff val="25000"/>
                  </a:schemeClr>
                </a:solidFill>
              </a:rPr>
              <a:t>SBP</a:t>
            </a:r>
            <a:r>
              <a:rPr lang="en-US" sz="2800" dirty="0" smtClean="0">
                <a:solidFill>
                  <a:schemeClr val="tx1">
                    <a:lumMod val="75000"/>
                    <a:lumOff val="25000"/>
                  </a:schemeClr>
                </a:solidFill>
              </a:rPr>
              <a:t> systolic blood pressure</a:t>
            </a:r>
          </a:p>
          <a:p>
            <a:endParaRPr lang="en-US" sz="2800" dirty="0" smtClean="0">
              <a:solidFill>
                <a:schemeClr val="tx1">
                  <a:lumMod val="75000"/>
                  <a:lumOff val="25000"/>
                </a:schemeClr>
              </a:solidFill>
            </a:endParaRPr>
          </a:p>
          <a:p>
            <a:r>
              <a:rPr lang="en-US" sz="2800" b="1" dirty="0" smtClean="0">
                <a:solidFill>
                  <a:schemeClr val="tx1">
                    <a:lumMod val="75000"/>
                    <a:lumOff val="25000"/>
                  </a:schemeClr>
                </a:solidFill>
              </a:rPr>
              <a:t>DPL</a:t>
            </a:r>
            <a:r>
              <a:rPr lang="en-US" sz="2800" dirty="0" smtClean="0">
                <a:solidFill>
                  <a:schemeClr val="tx1">
                    <a:lumMod val="75000"/>
                    <a:lumOff val="25000"/>
                  </a:schemeClr>
                </a:solidFill>
              </a:rPr>
              <a:t> diagnostic peritoneal lavage</a:t>
            </a:r>
            <a:endParaRPr lang="ru-RU" sz="2800" dirty="0">
              <a:solidFill>
                <a:schemeClr val="tx1">
                  <a:lumMod val="75000"/>
                  <a:lumOff val="25000"/>
                </a:schemeClr>
              </a:solidFill>
            </a:endParaRPr>
          </a:p>
        </p:txBody>
      </p:sp>
    </p:spTree>
    <p:extLst>
      <p:ext uri="{BB962C8B-B14F-4D97-AF65-F5344CB8AC3E}">
        <p14:creationId xmlns:p14="http://schemas.microsoft.com/office/powerpoint/2010/main" val="1126915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HISTORY</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1200150"/>
            <a:ext cx="8640960" cy="3943349"/>
          </a:xfrm>
        </p:spPr>
        <p:txBody>
          <a:bodyPr>
            <a:normAutofit/>
          </a:bodyPr>
          <a:lstStyle/>
          <a:p>
            <a:pPr marL="0" indent="0" algn="just">
              <a:buNone/>
            </a:pPr>
            <a:r>
              <a:rPr lang="en-US" sz="2400" dirty="0" smtClean="0">
                <a:solidFill>
                  <a:schemeClr val="tx1">
                    <a:lumMod val="50000"/>
                    <a:lumOff val="50000"/>
                  </a:schemeClr>
                </a:solidFill>
              </a:rPr>
              <a:t>Recently, most cases with </a:t>
            </a:r>
            <a:r>
              <a:rPr lang="en-US" sz="2400" b="1" dirty="0" smtClean="0">
                <a:solidFill>
                  <a:schemeClr val="tx1">
                    <a:lumMod val="50000"/>
                    <a:lumOff val="50000"/>
                  </a:schemeClr>
                </a:solidFill>
              </a:rPr>
              <a:t>blunt abdominal trauma </a:t>
            </a:r>
            <a:r>
              <a:rPr lang="en-US" sz="2400" dirty="0" smtClean="0">
                <a:solidFill>
                  <a:schemeClr val="tx1">
                    <a:lumMod val="50000"/>
                    <a:lumOff val="50000"/>
                  </a:schemeClr>
                </a:solidFill>
              </a:rPr>
              <a:t>were managed by </a:t>
            </a:r>
            <a:r>
              <a:rPr lang="en-US" sz="2400" b="1" dirty="0" smtClean="0">
                <a:solidFill>
                  <a:schemeClr val="tx1">
                    <a:lumMod val="50000"/>
                    <a:lumOff val="50000"/>
                  </a:schemeClr>
                </a:solidFill>
              </a:rPr>
              <a:t>exploratory laparotomy</a:t>
            </a:r>
            <a:r>
              <a:rPr lang="en-US" sz="2400" dirty="0" smtClean="0">
                <a:solidFill>
                  <a:schemeClr val="tx1">
                    <a:lumMod val="50000"/>
                    <a:lumOff val="50000"/>
                  </a:schemeClr>
                </a:solidFill>
              </a:rPr>
              <a:t>. </a:t>
            </a:r>
          </a:p>
          <a:p>
            <a:pPr marL="0" indent="0" algn="just">
              <a:buNone/>
            </a:pPr>
            <a:endParaRPr lang="ru-RU" sz="2400" dirty="0" smtClean="0">
              <a:solidFill>
                <a:schemeClr val="tx1">
                  <a:lumMod val="50000"/>
                  <a:lumOff val="50000"/>
                </a:schemeClr>
              </a:solidFill>
            </a:endParaRPr>
          </a:p>
          <a:p>
            <a:pPr marL="0" indent="0" algn="just">
              <a:buNone/>
            </a:pPr>
            <a:r>
              <a:rPr lang="en-US" sz="2400" dirty="0" smtClean="0">
                <a:solidFill>
                  <a:schemeClr val="tx1">
                    <a:lumMod val="50000"/>
                    <a:lumOff val="50000"/>
                  </a:schemeClr>
                </a:solidFill>
              </a:rPr>
              <a:t>Several </a:t>
            </a:r>
            <a:r>
              <a:rPr lang="en-US" sz="2400" b="1" dirty="0" smtClean="0">
                <a:solidFill>
                  <a:schemeClr val="tx1">
                    <a:lumMod val="50000"/>
                    <a:lumOff val="50000"/>
                  </a:schemeClr>
                </a:solidFill>
              </a:rPr>
              <a:t>innovative multimodal approaches </a:t>
            </a:r>
            <a:r>
              <a:rPr lang="en-US" sz="2400" dirty="0" smtClean="0">
                <a:solidFill>
                  <a:schemeClr val="tx1">
                    <a:lumMod val="50000"/>
                    <a:lumOff val="50000"/>
                  </a:schemeClr>
                </a:solidFill>
              </a:rPr>
              <a:t>as </a:t>
            </a:r>
            <a:r>
              <a:rPr lang="en-US" sz="2400" b="1" dirty="0" smtClean="0">
                <a:solidFill>
                  <a:schemeClr val="tx1">
                    <a:lumMod val="50000"/>
                    <a:lumOff val="50000"/>
                  </a:schemeClr>
                </a:solidFill>
              </a:rPr>
              <a:t>EVTM</a:t>
            </a:r>
            <a:r>
              <a:rPr lang="en-US" sz="2400" dirty="0" smtClean="0">
                <a:solidFill>
                  <a:schemeClr val="tx1">
                    <a:lumMod val="50000"/>
                    <a:lumOff val="50000"/>
                  </a:schemeClr>
                </a:solidFill>
              </a:rPr>
              <a:t> have allowed to greatly increase the likelihood of </a:t>
            </a:r>
            <a:r>
              <a:rPr lang="en-US" sz="2400" b="1" dirty="0" smtClean="0">
                <a:solidFill>
                  <a:schemeClr val="tx1">
                    <a:lumMod val="50000"/>
                    <a:lumOff val="50000"/>
                  </a:schemeClr>
                </a:solidFill>
              </a:rPr>
              <a:t>NOM</a:t>
            </a:r>
            <a:r>
              <a:rPr lang="en-US" sz="2400" dirty="0" smtClean="0">
                <a:solidFill>
                  <a:schemeClr val="tx1">
                    <a:lumMod val="50000"/>
                    <a:lumOff val="50000"/>
                  </a:schemeClr>
                </a:solidFill>
              </a:rPr>
              <a:t> for </a:t>
            </a:r>
            <a:r>
              <a:rPr lang="en-US" sz="2400" b="1" dirty="0" smtClean="0">
                <a:solidFill>
                  <a:schemeClr val="tx1">
                    <a:lumMod val="50000"/>
                    <a:lumOff val="50000"/>
                  </a:schemeClr>
                </a:solidFill>
              </a:rPr>
              <a:t>selected patients</a:t>
            </a:r>
            <a:r>
              <a:rPr lang="en-US" sz="2400" dirty="0" smtClean="0">
                <a:solidFill>
                  <a:schemeClr val="tx1">
                    <a:lumMod val="50000"/>
                    <a:lumOff val="50000"/>
                  </a:schemeClr>
                </a:solidFill>
              </a:rPr>
              <a:t>. </a:t>
            </a:r>
          </a:p>
          <a:p>
            <a:pPr marL="0" indent="0" algn="just">
              <a:buNone/>
            </a:pPr>
            <a:endParaRPr lang="ru-RU" sz="2400" dirty="0" smtClean="0">
              <a:solidFill>
                <a:schemeClr val="tx1">
                  <a:lumMod val="50000"/>
                  <a:lumOff val="50000"/>
                </a:schemeClr>
              </a:solidFill>
            </a:endParaRPr>
          </a:p>
          <a:p>
            <a:pPr marL="0" indent="0" algn="just">
              <a:buNone/>
            </a:pPr>
            <a:r>
              <a:rPr lang="en-US" sz="2400" dirty="0" smtClean="0">
                <a:solidFill>
                  <a:schemeClr val="tx1">
                    <a:lumMod val="50000"/>
                    <a:lumOff val="50000"/>
                  </a:schemeClr>
                </a:solidFill>
              </a:rPr>
              <a:t>Nowadays, even </a:t>
            </a:r>
            <a:r>
              <a:rPr lang="en-US" sz="2400" b="1" dirty="0" smtClean="0">
                <a:solidFill>
                  <a:schemeClr val="tx1">
                    <a:lumMod val="50000"/>
                    <a:lumOff val="50000"/>
                  </a:schemeClr>
                </a:solidFill>
              </a:rPr>
              <a:t>borderline patients</a:t>
            </a:r>
            <a:r>
              <a:rPr lang="en-US" sz="2400" dirty="0" smtClean="0">
                <a:solidFill>
                  <a:schemeClr val="tx1">
                    <a:lumMod val="50000"/>
                    <a:lumOff val="50000"/>
                  </a:schemeClr>
                </a:solidFill>
              </a:rPr>
              <a:t>, </a:t>
            </a:r>
            <a:r>
              <a:rPr lang="en-US" sz="2400" b="1" i="1" dirty="0" smtClean="0">
                <a:solidFill>
                  <a:schemeClr val="tx1">
                    <a:lumMod val="50000"/>
                    <a:lumOff val="50000"/>
                  </a:schemeClr>
                </a:solidFill>
              </a:rPr>
              <a:t>without other indications for laparotomy</a:t>
            </a:r>
            <a:r>
              <a:rPr lang="en-US" sz="2400" dirty="0" smtClean="0">
                <a:solidFill>
                  <a:schemeClr val="tx1">
                    <a:lumMod val="50000"/>
                    <a:lumOff val="50000"/>
                  </a:schemeClr>
                </a:solidFill>
              </a:rPr>
              <a:t>, may be considered for </a:t>
            </a:r>
            <a:r>
              <a:rPr lang="en-US" sz="2400" b="1" dirty="0" smtClean="0">
                <a:solidFill>
                  <a:schemeClr val="tx1">
                    <a:lumMod val="50000"/>
                    <a:lumOff val="50000"/>
                  </a:schemeClr>
                </a:solidFill>
              </a:rPr>
              <a:t>NOM </a:t>
            </a:r>
            <a:r>
              <a:rPr lang="en-US" sz="2400" dirty="0" smtClean="0">
                <a:solidFill>
                  <a:schemeClr val="tx1">
                    <a:lumMod val="50000"/>
                    <a:lumOff val="50000"/>
                  </a:schemeClr>
                </a:solidFill>
              </a:rPr>
              <a:t>in well-developed centers. </a:t>
            </a:r>
            <a:endParaRPr lang="ru-RU" sz="2400" dirty="0">
              <a:solidFill>
                <a:schemeClr val="tx1">
                  <a:lumMod val="50000"/>
                  <a:lumOff val="50000"/>
                </a:schemeClr>
              </a:solidFill>
            </a:endParaRPr>
          </a:p>
        </p:txBody>
      </p:sp>
    </p:spTree>
    <p:extLst>
      <p:ext uri="{BB962C8B-B14F-4D97-AF65-F5344CB8AC3E}">
        <p14:creationId xmlns:p14="http://schemas.microsoft.com/office/powerpoint/2010/main" val="638691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ACRTUAL PRINCIPLES</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200150"/>
            <a:ext cx="8712968" cy="3943349"/>
          </a:xfrm>
        </p:spPr>
        <p:txBody>
          <a:bodyPr>
            <a:normAutofit fontScale="62500" lnSpcReduction="20000"/>
          </a:bodyPr>
          <a:lstStyle/>
          <a:p>
            <a:pPr marL="0" indent="0" algn="just">
              <a:buNone/>
            </a:pPr>
            <a:r>
              <a:rPr lang="en-US" dirty="0" smtClean="0">
                <a:solidFill>
                  <a:schemeClr val="tx1">
                    <a:lumMod val="50000"/>
                    <a:lumOff val="50000"/>
                  </a:schemeClr>
                </a:solidFill>
              </a:rPr>
              <a:t>This advanced strategy necessitates a </a:t>
            </a:r>
            <a:r>
              <a:rPr lang="en-US" b="1" dirty="0" smtClean="0">
                <a:solidFill>
                  <a:schemeClr val="tx1">
                    <a:lumMod val="50000"/>
                    <a:lumOff val="50000"/>
                  </a:schemeClr>
                </a:solidFill>
              </a:rPr>
              <a:t>multidisciplinary approach </a:t>
            </a:r>
            <a:r>
              <a:rPr lang="en-US" dirty="0" smtClean="0">
                <a:solidFill>
                  <a:schemeClr val="tx1">
                    <a:lumMod val="50000"/>
                    <a:lumOff val="50000"/>
                  </a:schemeClr>
                </a:solidFill>
              </a:rPr>
              <a:t>to deal with the complexity of </a:t>
            </a:r>
            <a:r>
              <a:rPr lang="en-US" b="1" dirty="0" smtClean="0">
                <a:solidFill>
                  <a:schemeClr val="tx1">
                    <a:lumMod val="50000"/>
                    <a:lumOff val="50000"/>
                  </a:schemeClr>
                </a:solidFill>
              </a:rPr>
              <a:t>moderate and severe </a:t>
            </a:r>
            <a:r>
              <a:rPr lang="en-US" dirty="0" smtClean="0">
                <a:solidFill>
                  <a:schemeClr val="tx1">
                    <a:lumMod val="50000"/>
                    <a:lumOff val="50000"/>
                  </a:schemeClr>
                </a:solidFill>
              </a:rPr>
              <a:t>liver injury. </a:t>
            </a:r>
          </a:p>
          <a:p>
            <a:pPr marL="0" indent="0" algn="just">
              <a:buNone/>
            </a:pPr>
            <a:endParaRPr lang="ru-RU" dirty="0" smtClean="0">
              <a:solidFill>
                <a:schemeClr val="tx1">
                  <a:lumMod val="50000"/>
                  <a:lumOff val="50000"/>
                </a:schemeClr>
              </a:solidFill>
            </a:endParaRPr>
          </a:p>
          <a:p>
            <a:pPr marL="0" indent="0" algn="just">
              <a:buNone/>
            </a:pPr>
            <a:r>
              <a:rPr lang="en-US" dirty="0" smtClean="0">
                <a:solidFill>
                  <a:schemeClr val="tx1">
                    <a:lumMod val="50000"/>
                    <a:lumOff val="50000"/>
                  </a:schemeClr>
                </a:solidFill>
              </a:rPr>
              <a:t>The </a:t>
            </a:r>
            <a:r>
              <a:rPr lang="en-US" b="1" dirty="0" smtClean="0">
                <a:solidFill>
                  <a:schemeClr val="tx1">
                    <a:lumMod val="50000"/>
                    <a:lumOff val="50000"/>
                  </a:schemeClr>
                </a:solidFill>
              </a:rPr>
              <a:t>majority of patients </a:t>
            </a:r>
            <a:r>
              <a:rPr lang="en-US" dirty="0" smtClean="0">
                <a:solidFill>
                  <a:schemeClr val="tx1">
                    <a:lumMod val="50000"/>
                    <a:lumOff val="50000"/>
                  </a:schemeClr>
                </a:solidFill>
              </a:rPr>
              <a:t>with </a:t>
            </a:r>
            <a:r>
              <a:rPr lang="en-US" b="1" dirty="0" smtClean="0">
                <a:solidFill>
                  <a:schemeClr val="tx1">
                    <a:lumMod val="50000"/>
                    <a:lumOff val="50000"/>
                  </a:schemeClr>
                </a:solidFill>
              </a:rPr>
              <a:t>minor or moderate </a:t>
            </a:r>
            <a:r>
              <a:rPr lang="en-US" dirty="0" smtClean="0">
                <a:solidFill>
                  <a:schemeClr val="tx1">
                    <a:lumMod val="50000"/>
                    <a:lumOff val="50000"/>
                  </a:schemeClr>
                </a:solidFill>
              </a:rPr>
              <a:t>liver injuries are successfully treated by NOM. In contrast, one </a:t>
            </a:r>
            <a:r>
              <a:rPr lang="en-US" b="1" dirty="0" smtClean="0">
                <a:solidFill>
                  <a:schemeClr val="tx1">
                    <a:lumMod val="50000"/>
                    <a:lumOff val="50000"/>
                  </a:schemeClr>
                </a:solidFill>
              </a:rPr>
              <a:t>third of severe injuries </a:t>
            </a:r>
            <a:r>
              <a:rPr lang="en-US" dirty="0" smtClean="0">
                <a:solidFill>
                  <a:schemeClr val="tx1">
                    <a:lumMod val="50000"/>
                    <a:lumOff val="50000"/>
                  </a:schemeClr>
                </a:solidFill>
              </a:rPr>
              <a:t>allow for NOM. </a:t>
            </a:r>
          </a:p>
          <a:p>
            <a:pPr marL="0" indent="0" algn="just">
              <a:buNone/>
            </a:pPr>
            <a:endParaRPr lang="ru-RU" dirty="0" smtClean="0">
              <a:solidFill>
                <a:schemeClr val="tx1">
                  <a:lumMod val="50000"/>
                  <a:lumOff val="50000"/>
                </a:schemeClr>
              </a:solidFill>
            </a:endParaRPr>
          </a:p>
          <a:p>
            <a:pPr marL="0" indent="0" algn="just">
              <a:buNone/>
            </a:pPr>
            <a:r>
              <a:rPr lang="en-US" dirty="0" smtClean="0">
                <a:solidFill>
                  <a:schemeClr val="tx1">
                    <a:lumMod val="50000"/>
                    <a:lumOff val="50000"/>
                  </a:schemeClr>
                </a:solidFill>
              </a:rPr>
              <a:t>In determining the </a:t>
            </a:r>
            <a:r>
              <a:rPr lang="en-US" b="1" dirty="0" smtClean="0">
                <a:solidFill>
                  <a:schemeClr val="tx1">
                    <a:lumMod val="50000"/>
                    <a:lumOff val="50000"/>
                  </a:schemeClr>
                </a:solidFill>
              </a:rPr>
              <a:t>optimal treatment strategy</a:t>
            </a:r>
            <a:r>
              <a:rPr lang="en-US" dirty="0" smtClean="0">
                <a:solidFill>
                  <a:schemeClr val="tx1">
                    <a:lumMod val="50000"/>
                    <a:lumOff val="50000"/>
                  </a:schemeClr>
                </a:solidFill>
              </a:rPr>
              <a:t>, the </a:t>
            </a:r>
            <a:r>
              <a:rPr lang="en-US" b="1" dirty="0" smtClean="0">
                <a:solidFill>
                  <a:schemeClr val="tx1">
                    <a:lumMod val="50000"/>
                    <a:lumOff val="50000"/>
                  </a:schemeClr>
                </a:solidFill>
              </a:rPr>
              <a:t>anatomical description </a:t>
            </a:r>
            <a:r>
              <a:rPr lang="en-US" dirty="0" smtClean="0">
                <a:solidFill>
                  <a:schemeClr val="tx1">
                    <a:lumMod val="50000"/>
                    <a:lumOff val="50000"/>
                  </a:schemeClr>
                </a:solidFill>
              </a:rPr>
              <a:t>of liver lesions is </a:t>
            </a:r>
            <a:r>
              <a:rPr lang="en-US" b="1" dirty="0" smtClean="0">
                <a:solidFill>
                  <a:schemeClr val="tx1">
                    <a:lumMod val="50000"/>
                    <a:lumOff val="50000"/>
                  </a:schemeClr>
                </a:solidFill>
              </a:rPr>
              <a:t>fundamental but not sufficient</a:t>
            </a:r>
            <a:r>
              <a:rPr lang="en-US" dirty="0" smtClean="0">
                <a:solidFill>
                  <a:schemeClr val="tx1">
                    <a:lumMod val="50000"/>
                    <a:lumOff val="50000"/>
                  </a:schemeClr>
                </a:solidFill>
              </a:rPr>
              <a:t>. </a:t>
            </a:r>
          </a:p>
          <a:p>
            <a:pPr marL="0" indent="0" algn="just">
              <a:buNone/>
            </a:pPr>
            <a:endParaRPr lang="ru-RU" dirty="0" smtClean="0">
              <a:solidFill>
                <a:schemeClr val="tx1">
                  <a:lumMod val="50000"/>
                  <a:lumOff val="50000"/>
                </a:schemeClr>
              </a:solidFill>
            </a:endParaRPr>
          </a:p>
          <a:p>
            <a:pPr marL="0" indent="0" algn="just">
              <a:buNone/>
            </a:pPr>
            <a:r>
              <a:rPr lang="en-US" dirty="0" smtClean="0">
                <a:solidFill>
                  <a:schemeClr val="tx1">
                    <a:lumMod val="50000"/>
                    <a:lumOff val="50000"/>
                  </a:schemeClr>
                </a:solidFill>
              </a:rPr>
              <a:t>In fact, the decision whether patients need to be managed operatively or undergo NOM is based mainly on the </a:t>
            </a:r>
            <a:r>
              <a:rPr lang="en-US" b="1" dirty="0" smtClean="0">
                <a:solidFill>
                  <a:schemeClr val="tx1">
                    <a:lumMod val="50000"/>
                    <a:lumOff val="50000"/>
                  </a:schemeClr>
                </a:solidFill>
              </a:rPr>
              <a:t>hemodynamic status</a:t>
            </a:r>
            <a:r>
              <a:rPr lang="en-US" dirty="0" smtClean="0">
                <a:solidFill>
                  <a:schemeClr val="tx1">
                    <a:lumMod val="50000"/>
                    <a:lumOff val="50000"/>
                  </a:schemeClr>
                </a:solidFill>
              </a:rPr>
              <a:t>, </a:t>
            </a:r>
            <a:r>
              <a:rPr lang="en-US" b="1" dirty="0" smtClean="0">
                <a:solidFill>
                  <a:schemeClr val="tx1">
                    <a:lumMod val="50000"/>
                    <a:lumOff val="50000"/>
                  </a:schemeClr>
                </a:solidFill>
              </a:rPr>
              <a:t>associated injuries</a:t>
            </a:r>
            <a:r>
              <a:rPr lang="en-US" dirty="0" smtClean="0">
                <a:solidFill>
                  <a:schemeClr val="tx1">
                    <a:lumMod val="50000"/>
                    <a:lumOff val="50000"/>
                  </a:schemeClr>
                </a:solidFill>
              </a:rPr>
              <a:t>, and on the </a:t>
            </a:r>
            <a:r>
              <a:rPr lang="en-US" b="1" dirty="0" smtClean="0">
                <a:solidFill>
                  <a:schemeClr val="tx1">
                    <a:lumMod val="50000"/>
                    <a:lumOff val="50000"/>
                  </a:schemeClr>
                </a:solidFill>
              </a:rPr>
              <a:t>anatomical liver injury grade</a:t>
            </a:r>
            <a:r>
              <a:rPr lang="en-US" dirty="0" smtClean="0">
                <a:solidFill>
                  <a:schemeClr val="tx1">
                    <a:lumMod val="50000"/>
                    <a:lumOff val="50000"/>
                  </a:schemeClr>
                </a:solidFill>
              </a:rPr>
              <a:t>.</a:t>
            </a:r>
            <a:endParaRPr lang="ru-RU" dirty="0">
              <a:solidFill>
                <a:schemeClr val="tx1">
                  <a:lumMod val="50000"/>
                  <a:lumOff val="50000"/>
                </a:schemeClr>
              </a:solidFill>
            </a:endParaRPr>
          </a:p>
        </p:txBody>
      </p:sp>
    </p:spTree>
    <p:extLst>
      <p:ext uri="{BB962C8B-B14F-4D97-AF65-F5344CB8AC3E}">
        <p14:creationId xmlns:p14="http://schemas.microsoft.com/office/powerpoint/2010/main" val="426331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23478"/>
            <a:ext cx="8712968" cy="4896544"/>
          </a:xfrm>
        </p:spPr>
        <p:txBody>
          <a:bodyPr>
            <a:normAutofit/>
          </a:bodyPr>
          <a:lstStyle/>
          <a:p>
            <a:pPr marL="0" indent="0" algn="just">
              <a:buNone/>
            </a:pPr>
            <a:endParaRPr lang="en-US" sz="2000" b="1" dirty="0" smtClean="0">
              <a:solidFill>
                <a:schemeClr val="tx1">
                  <a:lumMod val="50000"/>
                  <a:lumOff val="50000"/>
                </a:schemeClr>
              </a:solidFill>
            </a:endParaRPr>
          </a:p>
          <a:p>
            <a:pPr marL="0" indent="0" algn="just">
              <a:buNone/>
            </a:pPr>
            <a:r>
              <a:rPr lang="en-US" sz="2000" b="1" dirty="0" smtClean="0">
                <a:solidFill>
                  <a:schemeClr val="tx1">
                    <a:lumMod val="50000"/>
                    <a:lumOff val="50000"/>
                  </a:schemeClr>
                </a:solidFill>
              </a:rPr>
              <a:t>Hemodynamic </a:t>
            </a:r>
            <a:r>
              <a:rPr lang="en-US" sz="2000" b="1" dirty="0">
                <a:solidFill>
                  <a:schemeClr val="tx1">
                    <a:lumMod val="50000"/>
                    <a:lumOff val="50000"/>
                  </a:schemeClr>
                </a:solidFill>
              </a:rPr>
              <a:t>instability </a:t>
            </a:r>
            <a:endParaRPr lang="en-US" sz="2000" dirty="0" smtClean="0">
              <a:solidFill>
                <a:schemeClr val="tx1">
                  <a:lumMod val="50000"/>
                  <a:lumOff val="50000"/>
                </a:schemeClr>
              </a:solidFill>
            </a:endParaRPr>
          </a:p>
          <a:p>
            <a:pPr algn="just"/>
            <a:r>
              <a:rPr lang="en-US" sz="2000" dirty="0" smtClean="0">
                <a:solidFill>
                  <a:schemeClr val="tx1">
                    <a:lumMod val="50000"/>
                    <a:lumOff val="50000"/>
                  </a:schemeClr>
                </a:solidFill>
              </a:rPr>
              <a:t>SBP &lt; </a:t>
            </a:r>
            <a:r>
              <a:rPr lang="en-US" sz="2000" dirty="0">
                <a:solidFill>
                  <a:schemeClr val="tx1">
                    <a:lumMod val="50000"/>
                    <a:lumOff val="50000"/>
                  </a:schemeClr>
                </a:solidFill>
              </a:rPr>
              <a:t>90 mmHg </a:t>
            </a:r>
            <a:r>
              <a:rPr lang="en-US" sz="2000" dirty="0" smtClean="0">
                <a:solidFill>
                  <a:schemeClr val="tx1">
                    <a:lumMod val="50000"/>
                    <a:lumOff val="50000"/>
                  </a:schemeClr>
                </a:solidFill>
              </a:rPr>
              <a:t>and </a:t>
            </a:r>
            <a:r>
              <a:rPr lang="en-US" sz="2000" dirty="0">
                <a:solidFill>
                  <a:schemeClr val="tx1">
                    <a:lumMod val="50000"/>
                    <a:lumOff val="50000"/>
                  </a:schemeClr>
                </a:solidFill>
              </a:rPr>
              <a:t>clinical </a:t>
            </a:r>
            <a:r>
              <a:rPr lang="en-US" sz="2000" dirty="0" smtClean="0">
                <a:solidFill>
                  <a:schemeClr val="tx1">
                    <a:lumMod val="50000"/>
                    <a:lumOff val="50000"/>
                  </a:schemeClr>
                </a:solidFill>
              </a:rPr>
              <a:t>hemorrhagic </a:t>
            </a:r>
            <a:r>
              <a:rPr lang="en-US" sz="2000" dirty="0">
                <a:solidFill>
                  <a:schemeClr val="tx1">
                    <a:lumMod val="50000"/>
                    <a:lumOff val="50000"/>
                  </a:schemeClr>
                </a:solidFill>
              </a:rPr>
              <a:t>shock with skin </a:t>
            </a:r>
            <a:r>
              <a:rPr lang="en-US" sz="2000" dirty="0" smtClean="0">
                <a:solidFill>
                  <a:schemeClr val="tx1">
                    <a:lumMod val="50000"/>
                    <a:lumOff val="50000"/>
                  </a:schemeClr>
                </a:solidFill>
              </a:rPr>
              <a:t>vasoconstriction, altered </a:t>
            </a:r>
            <a:r>
              <a:rPr lang="en-US" sz="2000" dirty="0">
                <a:solidFill>
                  <a:schemeClr val="tx1">
                    <a:lumMod val="50000"/>
                    <a:lumOff val="50000"/>
                  </a:schemeClr>
                </a:solidFill>
              </a:rPr>
              <a:t>level of consciousness and/or shortness of </a:t>
            </a:r>
            <a:r>
              <a:rPr lang="en-US" sz="2000" dirty="0" smtClean="0">
                <a:solidFill>
                  <a:schemeClr val="tx1">
                    <a:lumMod val="50000"/>
                    <a:lumOff val="50000"/>
                  </a:schemeClr>
                </a:solidFill>
              </a:rPr>
              <a:t>breath </a:t>
            </a:r>
          </a:p>
          <a:p>
            <a:pPr algn="just"/>
            <a:r>
              <a:rPr lang="en-US" sz="2000" dirty="0" smtClean="0">
                <a:solidFill>
                  <a:schemeClr val="tx1">
                    <a:lumMod val="50000"/>
                    <a:lumOff val="50000"/>
                  </a:schemeClr>
                </a:solidFill>
              </a:rPr>
              <a:t>SBP &gt; </a:t>
            </a:r>
            <a:r>
              <a:rPr lang="en-US" sz="2000" dirty="0">
                <a:solidFill>
                  <a:schemeClr val="tx1">
                    <a:lumMod val="50000"/>
                    <a:lumOff val="50000"/>
                  </a:schemeClr>
                </a:solidFill>
              </a:rPr>
              <a:t>90 mmHg </a:t>
            </a:r>
            <a:r>
              <a:rPr lang="en-US" sz="2000" dirty="0" smtClean="0">
                <a:solidFill>
                  <a:schemeClr val="tx1">
                    <a:lumMod val="50000"/>
                    <a:lumOff val="50000"/>
                  </a:schemeClr>
                </a:solidFill>
              </a:rPr>
              <a:t>but requiring </a:t>
            </a:r>
            <a:r>
              <a:rPr lang="en-US" sz="2000" b="1" i="1" dirty="0">
                <a:solidFill>
                  <a:schemeClr val="tx1">
                    <a:lumMod val="50000"/>
                    <a:lumOff val="50000"/>
                  </a:schemeClr>
                </a:solidFill>
              </a:rPr>
              <a:t>bolus infusions/transfusions </a:t>
            </a:r>
            <a:r>
              <a:rPr lang="en-US" sz="2000" dirty="0">
                <a:solidFill>
                  <a:schemeClr val="tx1">
                    <a:lumMod val="50000"/>
                    <a:lumOff val="50000"/>
                  </a:schemeClr>
                </a:solidFill>
              </a:rPr>
              <a:t>and/or </a:t>
            </a:r>
            <a:r>
              <a:rPr lang="en-US" sz="2000" b="1" i="1" dirty="0">
                <a:solidFill>
                  <a:schemeClr val="tx1">
                    <a:lumMod val="50000"/>
                    <a:lumOff val="50000"/>
                  </a:schemeClr>
                </a:solidFill>
              </a:rPr>
              <a:t>vasopressor drugs </a:t>
            </a:r>
            <a:r>
              <a:rPr lang="en-US" sz="2000" dirty="0">
                <a:solidFill>
                  <a:schemeClr val="tx1">
                    <a:lumMod val="50000"/>
                    <a:lumOff val="50000"/>
                  </a:schemeClr>
                </a:solidFill>
              </a:rPr>
              <a:t>and/or </a:t>
            </a:r>
            <a:r>
              <a:rPr lang="en-US" sz="2000" b="1" i="1" dirty="0">
                <a:solidFill>
                  <a:schemeClr val="tx1">
                    <a:lumMod val="50000"/>
                    <a:lumOff val="50000"/>
                  </a:schemeClr>
                </a:solidFill>
              </a:rPr>
              <a:t>admission base excess </a:t>
            </a:r>
            <a:r>
              <a:rPr lang="en-US" sz="2000" i="1" dirty="0">
                <a:solidFill>
                  <a:schemeClr val="tx1">
                    <a:lumMod val="50000"/>
                    <a:lumOff val="50000"/>
                  </a:schemeClr>
                </a:solidFill>
              </a:rPr>
              <a:t>(BE) &gt; -5 </a:t>
            </a:r>
            <a:r>
              <a:rPr lang="en-US" sz="2000" i="1" dirty="0" err="1">
                <a:solidFill>
                  <a:schemeClr val="tx1">
                    <a:lumMod val="50000"/>
                    <a:lumOff val="50000"/>
                  </a:schemeClr>
                </a:solidFill>
              </a:rPr>
              <a:t>mmol</a:t>
            </a:r>
            <a:r>
              <a:rPr lang="en-US" sz="2000" i="1" dirty="0">
                <a:solidFill>
                  <a:schemeClr val="tx1">
                    <a:lumMod val="50000"/>
                    <a:lumOff val="50000"/>
                  </a:schemeClr>
                </a:solidFill>
              </a:rPr>
              <a:t>/l </a:t>
            </a:r>
            <a:r>
              <a:rPr lang="en-US" sz="2000" dirty="0">
                <a:solidFill>
                  <a:schemeClr val="tx1">
                    <a:lumMod val="50000"/>
                    <a:lumOff val="50000"/>
                  </a:schemeClr>
                </a:solidFill>
              </a:rPr>
              <a:t>or </a:t>
            </a:r>
            <a:r>
              <a:rPr lang="en-US" sz="2000" b="1" i="1" dirty="0">
                <a:solidFill>
                  <a:schemeClr val="tx1">
                    <a:lumMod val="50000"/>
                    <a:lumOff val="50000"/>
                  </a:schemeClr>
                </a:solidFill>
              </a:rPr>
              <a:t>transfusion requirement </a:t>
            </a:r>
            <a:r>
              <a:rPr lang="en-US" sz="2000" i="1" dirty="0">
                <a:solidFill>
                  <a:schemeClr val="tx1">
                    <a:lumMod val="50000"/>
                    <a:lumOff val="50000"/>
                  </a:schemeClr>
                </a:solidFill>
              </a:rPr>
              <a:t>of at least &gt; 4 units </a:t>
            </a:r>
            <a:r>
              <a:rPr lang="en-US" sz="2000" i="1" dirty="0" smtClean="0">
                <a:solidFill>
                  <a:schemeClr val="tx1">
                    <a:lumMod val="50000"/>
                    <a:lumOff val="50000"/>
                  </a:schemeClr>
                </a:solidFill>
              </a:rPr>
              <a:t>of RBC </a:t>
            </a:r>
            <a:r>
              <a:rPr lang="en-US" sz="2000" dirty="0" smtClean="0">
                <a:solidFill>
                  <a:schemeClr val="tx1">
                    <a:lumMod val="50000"/>
                    <a:lumOff val="50000"/>
                  </a:schemeClr>
                </a:solidFill>
              </a:rPr>
              <a:t>within </a:t>
            </a:r>
            <a:r>
              <a:rPr lang="en-US" sz="2000" dirty="0">
                <a:solidFill>
                  <a:schemeClr val="tx1">
                    <a:lumMod val="50000"/>
                    <a:lumOff val="50000"/>
                  </a:schemeClr>
                </a:solidFill>
              </a:rPr>
              <a:t>the first 8 </a:t>
            </a:r>
            <a:r>
              <a:rPr lang="en-US" sz="2000" dirty="0" smtClean="0">
                <a:solidFill>
                  <a:schemeClr val="tx1">
                    <a:lumMod val="50000"/>
                    <a:lumOff val="50000"/>
                  </a:schemeClr>
                </a:solidFill>
              </a:rPr>
              <a:t>h </a:t>
            </a:r>
          </a:p>
          <a:p>
            <a:pPr marL="0" indent="0" algn="just">
              <a:buNone/>
            </a:pPr>
            <a:endParaRPr lang="ru-RU" sz="2000" dirty="0" smtClean="0">
              <a:solidFill>
                <a:schemeClr val="tx1">
                  <a:lumMod val="50000"/>
                  <a:lumOff val="50000"/>
                </a:schemeClr>
              </a:solidFill>
            </a:endParaRPr>
          </a:p>
          <a:p>
            <a:pPr marL="0" indent="0" algn="just">
              <a:buNone/>
            </a:pPr>
            <a:r>
              <a:rPr lang="en-US" sz="2000" b="1" dirty="0" smtClean="0">
                <a:solidFill>
                  <a:schemeClr val="tx1">
                    <a:lumMod val="50000"/>
                    <a:lumOff val="50000"/>
                  </a:schemeClr>
                </a:solidFill>
              </a:rPr>
              <a:t>Transient responders </a:t>
            </a:r>
            <a:r>
              <a:rPr lang="en-US" sz="2000" dirty="0" smtClean="0">
                <a:solidFill>
                  <a:schemeClr val="tx1">
                    <a:lumMod val="50000"/>
                    <a:lumOff val="50000"/>
                  </a:schemeClr>
                </a:solidFill>
              </a:rPr>
              <a:t>shows an </a:t>
            </a:r>
            <a:r>
              <a:rPr lang="en-US" sz="2000" b="1" dirty="0">
                <a:solidFill>
                  <a:schemeClr val="tx1">
                    <a:lumMod val="50000"/>
                    <a:lumOff val="50000"/>
                  </a:schemeClr>
                </a:solidFill>
              </a:rPr>
              <a:t>initial response </a:t>
            </a:r>
            <a:r>
              <a:rPr lang="en-US" sz="2000" dirty="0">
                <a:solidFill>
                  <a:schemeClr val="tx1">
                    <a:lumMod val="50000"/>
                    <a:lumOff val="50000"/>
                  </a:schemeClr>
                </a:solidFill>
              </a:rPr>
              <a:t>to adequate fluid resuscitation, but then </a:t>
            </a:r>
            <a:r>
              <a:rPr lang="en-US" sz="2000" dirty="0" smtClean="0">
                <a:solidFill>
                  <a:schemeClr val="tx1">
                    <a:lumMod val="50000"/>
                    <a:lumOff val="50000"/>
                  </a:schemeClr>
                </a:solidFill>
              </a:rPr>
              <a:t>have signs </a:t>
            </a:r>
            <a:r>
              <a:rPr lang="en-US" sz="2000" dirty="0">
                <a:solidFill>
                  <a:schemeClr val="tx1">
                    <a:lumMod val="50000"/>
                    <a:lumOff val="50000"/>
                  </a:schemeClr>
                </a:solidFill>
              </a:rPr>
              <a:t>of </a:t>
            </a:r>
            <a:r>
              <a:rPr lang="en-US" sz="2000" b="1" dirty="0">
                <a:solidFill>
                  <a:schemeClr val="tx1">
                    <a:lumMod val="50000"/>
                    <a:lumOff val="50000"/>
                  </a:schemeClr>
                </a:solidFill>
              </a:rPr>
              <a:t>ongoing blood loss and perfusion deficits</a:t>
            </a:r>
            <a:r>
              <a:rPr lang="en-US" sz="2000" dirty="0">
                <a:solidFill>
                  <a:schemeClr val="tx1">
                    <a:lumMod val="50000"/>
                    <a:lumOff val="50000"/>
                  </a:schemeClr>
                </a:solidFill>
              </a:rPr>
              <a:t>. </a:t>
            </a:r>
            <a:r>
              <a:rPr lang="en-US" sz="2000" dirty="0" smtClean="0">
                <a:solidFill>
                  <a:schemeClr val="tx1">
                    <a:lumMod val="50000"/>
                    <a:lumOff val="50000"/>
                  </a:schemeClr>
                </a:solidFill>
              </a:rPr>
              <a:t>These </a:t>
            </a:r>
            <a:r>
              <a:rPr lang="en-US" sz="2000" dirty="0">
                <a:solidFill>
                  <a:schemeClr val="tx1">
                    <a:lumMod val="50000"/>
                    <a:lumOff val="50000"/>
                  </a:schemeClr>
                </a:solidFill>
              </a:rPr>
              <a:t>patients </a:t>
            </a:r>
            <a:r>
              <a:rPr lang="en-US" sz="2000" b="1" dirty="0" smtClean="0">
                <a:solidFill>
                  <a:schemeClr val="tx1">
                    <a:lumMod val="50000"/>
                    <a:lumOff val="50000"/>
                  </a:schemeClr>
                </a:solidFill>
              </a:rPr>
              <a:t>do </a:t>
            </a:r>
            <a:r>
              <a:rPr lang="en-US" sz="2000" b="1" dirty="0">
                <a:solidFill>
                  <a:schemeClr val="tx1">
                    <a:lumMod val="50000"/>
                    <a:lumOff val="50000"/>
                  </a:schemeClr>
                </a:solidFill>
              </a:rPr>
              <a:t>not </a:t>
            </a:r>
            <a:r>
              <a:rPr lang="en-US" sz="2000" dirty="0">
                <a:solidFill>
                  <a:schemeClr val="tx1">
                    <a:lumMod val="50000"/>
                    <a:lumOff val="50000"/>
                  </a:schemeClr>
                </a:solidFill>
              </a:rPr>
              <a:t>reach </a:t>
            </a:r>
            <a:r>
              <a:rPr lang="en-US" sz="2000" b="1" dirty="0">
                <a:solidFill>
                  <a:schemeClr val="tx1">
                    <a:lumMod val="50000"/>
                    <a:lumOff val="50000"/>
                  </a:schemeClr>
                </a:solidFill>
              </a:rPr>
              <a:t>sufficient stabilization </a:t>
            </a:r>
            <a:r>
              <a:rPr lang="en-US" sz="2000" dirty="0">
                <a:solidFill>
                  <a:schemeClr val="tx1">
                    <a:lumMod val="50000"/>
                    <a:lumOff val="50000"/>
                  </a:schemeClr>
                </a:solidFill>
              </a:rPr>
              <a:t>to undergo endovascular procedures or NOM.</a:t>
            </a:r>
            <a:endParaRPr lang="ru-RU" sz="2000" dirty="0">
              <a:solidFill>
                <a:schemeClr val="tx1">
                  <a:lumMod val="50000"/>
                  <a:lumOff val="50000"/>
                </a:schemeClr>
              </a:solidFill>
            </a:endParaRPr>
          </a:p>
        </p:txBody>
      </p:sp>
    </p:spTree>
    <p:extLst>
      <p:ext uri="{BB962C8B-B14F-4D97-AF65-F5344CB8AC3E}">
        <p14:creationId xmlns:p14="http://schemas.microsoft.com/office/powerpoint/2010/main" val="2386687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059583"/>
            <a:ext cx="8928992" cy="3960440"/>
          </a:xfrm>
        </p:spPr>
        <p:txBody>
          <a:bodyPr>
            <a:normAutofit fontScale="92500"/>
          </a:bodyPr>
          <a:lstStyle/>
          <a:p>
            <a:pPr marL="0" indent="0" algn="just">
              <a:buNone/>
            </a:pPr>
            <a:r>
              <a:rPr lang="en-US" sz="2800" b="1" dirty="0" smtClean="0">
                <a:solidFill>
                  <a:schemeClr val="tx1">
                    <a:lumMod val="50000"/>
                    <a:lumOff val="50000"/>
                  </a:schemeClr>
                </a:solidFill>
              </a:rPr>
              <a:t>The </a:t>
            </a:r>
            <a:r>
              <a:rPr lang="en-US" sz="2800" b="1" dirty="0">
                <a:solidFill>
                  <a:schemeClr val="tx1">
                    <a:lumMod val="50000"/>
                    <a:lumOff val="50000"/>
                  </a:schemeClr>
                </a:solidFill>
              </a:rPr>
              <a:t>diagnostic methods </a:t>
            </a:r>
            <a:r>
              <a:rPr lang="en-US" sz="2800" dirty="0" smtClean="0">
                <a:solidFill>
                  <a:schemeClr val="tx1">
                    <a:lumMod val="50000"/>
                    <a:lumOff val="50000"/>
                  </a:schemeClr>
                </a:solidFill>
              </a:rPr>
              <a:t>are </a:t>
            </a:r>
            <a:r>
              <a:rPr lang="en-US" sz="2800" dirty="0">
                <a:solidFill>
                  <a:schemeClr val="tx1">
                    <a:lumMod val="50000"/>
                    <a:lumOff val="50000"/>
                  </a:schemeClr>
                </a:solidFill>
              </a:rPr>
              <a:t>determined by the </a:t>
            </a:r>
            <a:r>
              <a:rPr lang="en-US" sz="2800" b="1" dirty="0">
                <a:solidFill>
                  <a:schemeClr val="tx1">
                    <a:lumMod val="50000"/>
                    <a:lumOff val="50000"/>
                  </a:schemeClr>
                </a:solidFill>
              </a:rPr>
              <a:t>hemodynamic </a:t>
            </a:r>
            <a:r>
              <a:rPr lang="en-US" sz="2800" b="1" dirty="0" smtClean="0">
                <a:solidFill>
                  <a:schemeClr val="tx1">
                    <a:lumMod val="50000"/>
                    <a:lumOff val="50000"/>
                  </a:schemeClr>
                </a:solidFill>
              </a:rPr>
              <a:t>status</a:t>
            </a:r>
            <a:r>
              <a:rPr lang="en-US" sz="2800" dirty="0" smtClean="0">
                <a:solidFill>
                  <a:schemeClr val="tx1">
                    <a:lumMod val="50000"/>
                    <a:lumOff val="50000"/>
                  </a:schemeClr>
                </a:solidFill>
              </a:rPr>
              <a:t>.</a:t>
            </a:r>
          </a:p>
          <a:p>
            <a:pPr marL="0" indent="0" algn="just">
              <a:buNone/>
            </a:pPr>
            <a:endParaRPr lang="en-US" sz="2800" dirty="0" smtClean="0">
              <a:solidFill>
                <a:schemeClr val="tx1">
                  <a:lumMod val="50000"/>
                  <a:lumOff val="50000"/>
                </a:schemeClr>
              </a:solidFill>
            </a:endParaRPr>
          </a:p>
          <a:p>
            <a:pPr marL="0" indent="0" algn="just">
              <a:buNone/>
            </a:pPr>
            <a:r>
              <a:rPr lang="en-US" sz="2800" dirty="0" smtClean="0">
                <a:solidFill>
                  <a:schemeClr val="tx1">
                    <a:lumMod val="50000"/>
                    <a:lumOff val="50000"/>
                  </a:schemeClr>
                </a:solidFill>
              </a:rPr>
              <a:t>Extended-focused </a:t>
            </a:r>
            <a:r>
              <a:rPr lang="en-US" sz="2800" dirty="0">
                <a:solidFill>
                  <a:schemeClr val="tx1">
                    <a:lumMod val="50000"/>
                    <a:lumOff val="50000"/>
                  </a:schemeClr>
                </a:solidFill>
              </a:rPr>
              <a:t>abdominal </a:t>
            </a:r>
            <a:r>
              <a:rPr lang="en-US" sz="2800" dirty="0" err="1" smtClean="0">
                <a:solidFill>
                  <a:schemeClr val="tx1">
                    <a:lumMod val="50000"/>
                    <a:lumOff val="50000"/>
                  </a:schemeClr>
                </a:solidFill>
              </a:rPr>
              <a:t>sonography</a:t>
            </a:r>
            <a:r>
              <a:rPr lang="en-US" sz="2800" dirty="0" smtClean="0">
                <a:solidFill>
                  <a:schemeClr val="tx1">
                    <a:lumMod val="50000"/>
                    <a:lumOff val="50000"/>
                  </a:schemeClr>
                </a:solidFill>
              </a:rPr>
              <a:t> </a:t>
            </a:r>
            <a:r>
              <a:rPr lang="en-US" sz="2800" b="1" dirty="0" smtClean="0">
                <a:solidFill>
                  <a:schemeClr val="tx1">
                    <a:lumMod val="50000"/>
                    <a:lumOff val="50000"/>
                  </a:schemeClr>
                </a:solidFill>
              </a:rPr>
              <a:t>(E-FAST) </a:t>
            </a:r>
            <a:r>
              <a:rPr lang="en-US" sz="2800" dirty="0">
                <a:solidFill>
                  <a:schemeClr val="tx1">
                    <a:lumMod val="50000"/>
                    <a:lumOff val="50000"/>
                  </a:schemeClr>
                </a:solidFill>
              </a:rPr>
              <a:t>for trauma </a:t>
            </a:r>
            <a:r>
              <a:rPr lang="en-US" sz="2800" dirty="0" smtClean="0">
                <a:solidFill>
                  <a:schemeClr val="tx1">
                    <a:lumMod val="50000"/>
                    <a:lumOff val="50000"/>
                  </a:schemeClr>
                </a:solidFill>
              </a:rPr>
              <a:t>is </a:t>
            </a:r>
            <a:r>
              <a:rPr lang="en-US" sz="2800" b="1" dirty="0">
                <a:solidFill>
                  <a:schemeClr val="tx1">
                    <a:lumMod val="50000"/>
                    <a:lumOff val="50000"/>
                  </a:schemeClr>
                </a:solidFill>
              </a:rPr>
              <a:t>rapid</a:t>
            </a:r>
            <a:r>
              <a:rPr lang="en-US" sz="2800" dirty="0">
                <a:solidFill>
                  <a:schemeClr val="tx1">
                    <a:lumMod val="50000"/>
                    <a:lumOff val="50000"/>
                  </a:schemeClr>
                </a:solidFill>
              </a:rPr>
              <a:t> in detecting </a:t>
            </a:r>
            <a:r>
              <a:rPr lang="en-US" sz="2800" b="1" dirty="0">
                <a:solidFill>
                  <a:schemeClr val="tx1">
                    <a:lumMod val="50000"/>
                    <a:lumOff val="50000"/>
                  </a:schemeClr>
                </a:solidFill>
              </a:rPr>
              <a:t>intra-abdominal free </a:t>
            </a:r>
            <a:r>
              <a:rPr lang="en-US" sz="2800" b="1" dirty="0" smtClean="0">
                <a:solidFill>
                  <a:schemeClr val="tx1">
                    <a:lumMod val="50000"/>
                    <a:lumOff val="50000"/>
                  </a:schemeClr>
                </a:solidFill>
              </a:rPr>
              <a:t>fluid.</a:t>
            </a:r>
          </a:p>
          <a:p>
            <a:pPr marL="0" indent="0" algn="just">
              <a:buNone/>
            </a:pPr>
            <a:r>
              <a:rPr lang="en-US" sz="1700" i="1" dirty="0" smtClean="0">
                <a:solidFill>
                  <a:schemeClr val="tx1">
                    <a:lumMod val="50000"/>
                    <a:lumOff val="50000"/>
                  </a:schemeClr>
                </a:solidFill>
              </a:rPr>
              <a:t>However, abdominal ultrasound may be falsely negative due to clotted blood or suboptimal quality views.</a:t>
            </a:r>
          </a:p>
          <a:p>
            <a:pPr marL="0" indent="0" algn="just">
              <a:buNone/>
            </a:pPr>
            <a:endParaRPr lang="en-US" sz="2800" dirty="0">
              <a:solidFill>
                <a:schemeClr val="tx1">
                  <a:lumMod val="50000"/>
                  <a:lumOff val="50000"/>
                </a:schemeClr>
              </a:solidFill>
            </a:endParaRPr>
          </a:p>
          <a:p>
            <a:pPr marL="0" indent="0" algn="just">
              <a:buNone/>
            </a:pPr>
            <a:r>
              <a:rPr lang="en-US" sz="2800" b="1" dirty="0">
                <a:solidFill>
                  <a:schemeClr val="tx1">
                    <a:lumMod val="50000"/>
                    <a:lumOff val="50000"/>
                  </a:schemeClr>
                </a:solidFill>
              </a:rPr>
              <a:t>CT </a:t>
            </a:r>
            <a:r>
              <a:rPr lang="en-US" sz="2800" dirty="0">
                <a:solidFill>
                  <a:schemeClr val="tx1">
                    <a:lumMod val="50000"/>
                    <a:lumOff val="50000"/>
                  </a:schemeClr>
                </a:solidFill>
              </a:rPr>
              <a:t>scan with intravenous contrast is the </a:t>
            </a:r>
            <a:r>
              <a:rPr lang="en-US" sz="2800" b="1" dirty="0">
                <a:solidFill>
                  <a:schemeClr val="tx1">
                    <a:lumMod val="50000"/>
                    <a:lumOff val="50000"/>
                  </a:schemeClr>
                </a:solidFill>
              </a:rPr>
              <a:t>gold standard </a:t>
            </a:r>
            <a:r>
              <a:rPr lang="en-US" sz="2800" dirty="0">
                <a:solidFill>
                  <a:schemeClr val="tx1">
                    <a:lumMod val="50000"/>
                    <a:lumOff val="50000"/>
                  </a:schemeClr>
                </a:solidFill>
              </a:rPr>
              <a:t>in </a:t>
            </a:r>
            <a:r>
              <a:rPr lang="en-US" sz="2800" b="1" dirty="0" err="1">
                <a:solidFill>
                  <a:schemeClr val="tx1">
                    <a:lumMod val="50000"/>
                    <a:lumOff val="50000"/>
                  </a:schemeClr>
                </a:solidFill>
              </a:rPr>
              <a:t>hemodynamically</a:t>
            </a:r>
            <a:r>
              <a:rPr lang="en-US" sz="2800" b="1" dirty="0">
                <a:solidFill>
                  <a:schemeClr val="tx1">
                    <a:lumMod val="50000"/>
                    <a:lumOff val="50000"/>
                  </a:schemeClr>
                </a:solidFill>
              </a:rPr>
              <a:t> stable </a:t>
            </a:r>
            <a:r>
              <a:rPr lang="en-US" sz="2800" dirty="0">
                <a:solidFill>
                  <a:schemeClr val="tx1">
                    <a:lumMod val="50000"/>
                    <a:lumOff val="50000"/>
                  </a:schemeClr>
                </a:solidFill>
              </a:rPr>
              <a:t>trauma </a:t>
            </a:r>
            <a:r>
              <a:rPr lang="en-US" sz="2800" dirty="0" smtClean="0">
                <a:solidFill>
                  <a:schemeClr val="tx1">
                    <a:lumMod val="50000"/>
                    <a:lumOff val="50000"/>
                  </a:schemeClr>
                </a:solidFill>
              </a:rPr>
              <a:t>patients.</a:t>
            </a:r>
            <a:endParaRPr lang="ru-RU" sz="1400" dirty="0"/>
          </a:p>
        </p:txBody>
      </p:sp>
    </p:spTree>
    <p:extLst>
      <p:ext uri="{BB962C8B-B14F-4D97-AF65-F5344CB8AC3E}">
        <p14:creationId xmlns:p14="http://schemas.microsoft.com/office/powerpoint/2010/main" val="1637887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5"/>
            <a:ext cx="8928992" cy="4032448"/>
          </a:xfrm>
        </p:spPr>
        <p:txBody>
          <a:bodyPr>
            <a:noAutofit/>
          </a:bodyPr>
          <a:lstStyle/>
          <a:p>
            <a:pPr marL="0" indent="0" algn="just">
              <a:buNone/>
            </a:pPr>
            <a:r>
              <a:rPr lang="en-US" sz="2000" b="1" dirty="0" smtClean="0">
                <a:solidFill>
                  <a:schemeClr val="tx1">
                    <a:lumMod val="50000"/>
                    <a:lumOff val="50000"/>
                  </a:schemeClr>
                </a:solidFill>
              </a:rPr>
              <a:t>Computed </a:t>
            </a:r>
            <a:r>
              <a:rPr lang="en-US" sz="2000" b="1" dirty="0">
                <a:solidFill>
                  <a:schemeClr val="tx1">
                    <a:lumMod val="50000"/>
                    <a:lumOff val="50000"/>
                  </a:schemeClr>
                </a:solidFill>
              </a:rPr>
              <a:t>tomography </a:t>
            </a:r>
            <a:r>
              <a:rPr lang="en-US" sz="2000" dirty="0" smtClean="0">
                <a:solidFill>
                  <a:schemeClr val="tx1">
                    <a:lumMod val="50000"/>
                    <a:lumOff val="50000"/>
                  </a:schemeClr>
                </a:solidFill>
              </a:rPr>
              <a:t>scan </a:t>
            </a:r>
            <a:r>
              <a:rPr lang="en-US" sz="2000" dirty="0">
                <a:solidFill>
                  <a:schemeClr val="tx1">
                    <a:lumMod val="50000"/>
                    <a:lumOff val="50000"/>
                  </a:schemeClr>
                </a:solidFill>
              </a:rPr>
              <a:t>is considered the </a:t>
            </a:r>
            <a:r>
              <a:rPr lang="en-US" sz="2000" b="1" dirty="0">
                <a:solidFill>
                  <a:schemeClr val="tx1">
                    <a:lumMod val="50000"/>
                    <a:lumOff val="50000"/>
                  </a:schemeClr>
                </a:solidFill>
              </a:rPr>
              <a:t>gold standard </a:t>
            </a:r>
            <a:r>
              <a:rPr lang="en-US" sz="2000" dirty="0">
                <a:solidFill>
                  <a:schemeClr val="tx1">
                    <a:lumMod val="50000"/>
                    <a:lumOff val="50000"/>
                  </a:schemeClr>
                </a:solidFill>
              </a:rPr>
              <a:t>in trauma imaging assessment with a sensitivity and specificity approaching </a:t>
            </a:r>
            <a:r>
              <a:rPr lang="en-US" sz="2000" b="1" dirty="0">
                <a:solidFill>
                  <a:schemeClr val="tx1">
                    <a:lumMod val="50000"/>
                    <a:lumOff val="50000"/>
                  </a:schemeClr>
                </a:solidFill>
              </a:rPr>
              <a:t>96–100</a:t>
            </a:r>
            <a:r>
              <a:rPr lang="en-US" sz="2000" b="1" dirty="0" smtClean="0">
                <a:solidFill>
                  <a:schemeClr val="tx1">
                    <a:lumMod val="50000"/>
                    <a:lumOff val="50000"/>
                  </a:schemeClr>
                </a:solidFill>
              </a:rPr>
              <a:t>%</a:t>
            </a:r>
            <a:r>
              <a:rPr lang="en-US" sz="2000" dirty="0" smtClean="0">
                <a:solidFill>
                  <a:schemeClr val="tx1">
                    <a:lumMod val="50000"/>
                    <a:lumOff val="50000"/>
                  </a:schemeClr>
                </a:solidFill>
              </a:rPr>
              <a:t>. </a:t>
            </a:r>
          </a:p>
          <a:p>
            <a:pPr marL="0" indent="0" algn="just">
              <a:buNone/>
            </a:pPr>
            <a:endParaRPr lang="en-US" sz="2000" dirty="0" smtClean="0">
              <a:solidFill>
                <a:schemeClr val="tx1">
                  <a:lumMod val="50000"/>
                  <a:lumOff val="50000"/>
                </a:schemeClr>
              </a:solidFill>
            </a:endParaRPr>
          </a:p>
          <a:p>
            <a:pPr marL="0" indent="0" algn="just">
              <a:buNone/>
            </a:pPr>
            <a:r>
              <a:rPr lang="en-US" sz="2000" dirty="0" smtClean="0">
                <a:solidFill>
                  <a:schemeClr val="tx1">
                    <a:lumMod val="50000"/>
                    <a:lumOff val="50000"/>
                  </a:schemeClr>
                </a:solidFill>
              </a:rPr>
              <a:t>CT </a:t>
            </a:r>
            <a:r>
              <a:rPr lang="en-US" sz="2000" dirty="0">
                <a:solidFill>
                  <a:schemeClr val="tx1">
                    <a:lumMod val="50000"/>
                    <a:lumOff val="50000"/>
                  </a:schemeClr>
                </a:solidFill>
              </a:rPr>
              <a:t>must be immediately </a:t>
            </a:r>
            <a:r>
              <a:rPr lang="en-US" sz="2000" dirty="0" smtClean="0">
                <a:solidFill>
                  <a:schemeClr val="tx1">
                    <a:lumMod val="50000"/>
                    <a:lumOff val="50000"/>
                  </a:schemeClr>
                </a:solidFill>
              </a:rPr>
              <a:t>performed </a:t>
            </a:r>
            <a:r>
              <a:rPr lang="en-US" sz="2000" dirty="0">
                <a:solidFill>
                  <a:schemeClr val="tx1">
                    <a:lumMod val="50000"/>
                    <a:lumOff val="50000"/>
                  </a:schemeClr>
                </a:solidFill>
              </a:rPr>
              <a:t>only in </a:t>
            </a:r>
            <a:r>
              <a:rPr lang="en-US" sz="2000" b="1" dirty="0" err="1">
                <a:solidFill>
                  <a:schemeClr val="tx1">
                    <a:lumMod val="50000"/>
                    <a:lumOff val="50000"/>
                  </a:schemeClr>
                </a:solidFill>
              </a:rPr>
              <a:t>hemodynamically</a:t>
            </a:r>
            <a:r>
              <a:rPr lang="en-US" sz="2000" b="1" dirty="0">
                <a:solidFill>
                  <a:schemeClr val="tx1">
                    <a:lumMod val="50000"/>
                    <a:lumOff val="50000"/>
                  </a:schemeClr>
                </a:solidFill>
              </a:rPr>
              <a:t> stable or stabilized patients </a:t>
            </a:r>
            <a:r>
              <a:rPr lang="en-US" sz="2000" dirty="0">
                <a:solidFill>
                  <a:schemeClr val="tx1">
                    <a:lumMod val="50000"/>
                    <a:lumOff val="50000"/>
                  </a:schemeClr>
                </a:solidFill>
              </a:rPr>
              <a:t>or in those who </a:t>
            </a:r>
            <a:r>
              <a:rPr lang="en-US" sz="2000" b="1" dirty="0">
                <a:solidFill>
                  <a:schemeClr val="tx1">
                    <a:lumMod val="50000"/>
                    <a:lumOff val="50000"/>
                  </a:schemeClr>
                </a:solidFill>
              </a:rPr>
              <a:t>transiently responded </a:t>
            </a:r>
            <a:r>
              <a:rPr lang="en-US" sz="2000" dirty="0">
                <a:solidFill>
                  <a:schemeClr val="tx1">
                    <a:lumMod val="50000"/>
                    <a:lumOff val="50000"/>
                  </a:schemeClr>
                </a:solidFill>
              </a:rPr>
              <a:t>to fluid resuscitation in special circumstances and under the </a:t>
            </a:r>
            <a:r>
              <a:rPr lang="en-US" sz="2000" dirty="0" smtClean="0">
                <a:solidFill>
                  <a:schemeClr val="tx1">
                    <a:lumMod val="50000"/>
                    <a:lumOff val="50000"/>
                  </a:schemeClr>
                </a:solidFill>
              </a:rPr>
              <a:t>supervision. </a:t>
            </a:r>
          </a:p>
          <a:p>
            <a:pPr marL="0" indent="0" algn="just">
              <a:buNone/>
            </a:pPr>
            <a:r>
              <a:rPr lang="en-US" sz="1480" i="1" dirty="0" smtClean="0">
                <a:solidFill>
                  <a:schemeClr val="tx1">
                    <a:lumMod val="50000"/>
                    <a:lumOff val="50000"/>
                  </a:schemeClr>
                </a:solidFill>
              </a:rPr>
              <a:t>Delayed-phase </a:t>
            </a:r>
            <a:r>
              <a:rPr lang="en-US" sz="1480" i="1" dirty="0">
                <a:solidFill>
                  <a:schemeClr val="tx1">
                    <a:lumMod val="50000"/>
                    <a:lumOff val="50000"/>
                  </a:schemeClr>
                </a:solidFill>
              </a:rPr>
              <a:t>CT helps in differentiating patients with active bleeding from those with contained vascular </a:t>
            </a:r>
            <a:r>
              <a:rPr lang="en-US" sz="1480" i="1" dirty="0" smtClean="0">
                <a:solidFill>
                  <a:schemeClr val="tx1">
                    <a:lumMod val="50000"/>
                    <a:lumOff val="50000"/>
                  </a:schemeClr>
                </a:solidFill>
              </a:rPr>
              <a:t>injuries. </a:t>
            </a:r>
          </a:p>
          <a:p>
            <a:pPr marL="0" indent="0" algn="just">
              <a:buNone/>
            </a:pPr>
            <a:endParaRPr lang="en-US" sz="2000" dirty="0" smtClean="0">
              <a:solidFill>
                <a:schemeClr val="tx1">
                  <a:lumMod val="50000"/>
                  <a:lumOff val="50000"/>
                </a:schemeClr>
              </a:solidFill>
            </a:endParaRPr>
          </a:p>
          <a:p>
            <a:pPr marL="0" indent="0" algn="just">
              <a:buNone/>
            </a:pPr>
            <a:r>
              <a:rPr lang="en-US" sz="2000" dirty="0" smtClean="0">
                <a:solidFill>
                  <a:schemeClr val="tx1">
                    <a:lumMod val="50000"/>
                    <a:lumOff val="50000"/>
                  </a:schemeClr>
                </a:solidFill>
              </a:rPr>
              <a:t>Active </a:t>
            </a:r>
            <a:r>
              <a:rPr lang="en-US" sz="2000" dirty="0">
                <a:solidFill>
                  <a:schemeClr val="tx1">
                    <a:lumMod val="50000"/>
                    <a:lumOff val="50000"/>
                  </a:schemeClr>
                </a:solidFill>
              </a:rPr>
              <a:t>contrast </a:t>
            </a:r>
            <a:r>
              <a:rPr lang="en-US" sz="2000" b="1" dirty="0">
                <a:solidFill>
                  <a:schemeClr val="tx1">
                    <a:lumMod val="50000"/>
                    <a:lumOff val="50000"/>
                  </a:schemeClr>
                </a:solidFill>
              </a:rPr>
              <a:t>extravasation</a:t>
            </a:r>
            <a:r>
              <a:rPr lang="en-US" sz="2000" dirty="0">
                <a:solidFill>
                  <a:schemeClr val="tx1">
                    <a:lumMod val="50000"/>
                    <a:lumOff val="50000"/>
                  </a:schemeClr>
                </a:solidFill>
              </a:rPr>
              <a:t> is a sign of </a:t>
            </a:r>
            <a:r>
              <a:rPr lang="en-US" sz="2000" b="1" dirty="0">
                <a:solidFill>
                  <a:schemeClr val="tx1">
                    <a:lumMod val="50000"/>
                    <a:lumOff val="50000"/>
                  </a:schemeClr>
                </a:solidFill>
              </a:rPr>
              <a:t>active </a:t>
            </a:r>
            <a:r>
              <a:rPr lang="en-US" sz="2000" b="1" dirty="0" smtClean="0">
                <a:solidFill>
                  <a:schemeClr val="tx1">
                    <a:lumMod val="50000"/>
                    <a:lumOff val="50000"/>
                  </a:schemeClr>
                </a:solidFill>
              </a:rPr>
              <a:t>hemorrhage</a:t>
            </a:r>
            <a:r>
              <a:rPr lang="en-US" sz="2000" dirty="0" smtClean="0">
                <a:solidFill>
                  <a:schemeClr val="tx1">
                    <a:lumMod val="50000"/>
                    <a:lumOff val="50000"/>
                  </a:schemeClr>
                </a:solidFill>
              </a:rPr>
              <a:t>. </a:t>
            </a:r>
            <a:r>
              <a:rPr lang="en-US" sz="2000" dirty="0">
                <a:solidFill>
                  <a:schemeClr val="tx1">
                    <a:lumMod val="50000"/>
                    <a:lumOff val="50000"/>
                  </a:schemeClr>
                </a:solidFill>
              </a:rPr>
              <a:t>CT scan may help in subsequent surgical procedures and </a:t>
            </a:r>
            <a:r>
              <a:rPr lang="en-US" sz="2000" b="1" dirty="0" smtClean="0">
                <a:solidFill>
                  <a:schemeClr val="tx1">
                    <a:lumMod val="50000"/>
                    <a:lumOff val="50000"/>
                  </a:schemeClr>
                </a:solidFill>
              </a:rPr>
              <a:t>angiography/</a:t>
            </a:r>
            <a:r>
              <a:rPr lang="en-US" sz="2000" b="1" dirty="0" err="1" smtClean="0">
                <a:solidFill>
                  <a:schemeClr val="tx1">
                    <a:lumMod val="50000"/>
                    <a:lumOff val="50000"/>
                  </a:schemeClr>
                </a:solidFill>
              </a:rPr>
              <a:t>angioembolization</a:t>
            </a:r>
            <a:r>
              <a:rPr lang="en-US" sz="2000" dirty="0" smtClean="0">
                <a:solidFill>
                  <a:schemeClr val="tx1">
                    <a:lumMod val="50000"/>
                    <a:lumOff val="50000"/>
                  </a:schemeClr>
                </a:solidFill>
              </a:rPr>
              <a:t>.</a:t>
            </a:r>
            <a:endParaRPr lang="en-US" sz="2000" dirty="0">
              <a:solidFill>
                <a:schemeClr val="tx1">
                  <a:lumMod val="50000"/>
                  <a:lumOff val="50000"/>
                </a:schemeClr>
              </a:solidFill>
            </a:endParaRPr>
          </a:p>
        </p:txBody>
      </p:sp>
    </p:spTree>
    <p:extLst>
      <p:ext uri="{BB962C8B-B14F-4D97-AF65-F5344CB8AC3E}">
        <p14:creationId xmlns:p14="http://schemas.microsoft.com/office/powerpoint/2010/main" val="3958668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5"/>
            <a:ext cx="8856984" cy="4032448"/>
          </a:xfrm>
        </p:spPr>
        <p:txBody>
          <a:bodyPr>
            <a:normAutofit fontScale="77500" lnSpcReduction="20000"/>
          </a:bodyPr>
          <a:lstStyle/>
          <a:p>
            <a:pPr marL="0" indent="0" algn="just">
              <a:buNone/>
            </a:pPr>
            <a:r>
              <a:rPr lang="en-US" b="1" dirty="0" smtClean="0">
                <a:solidFill>
                  <a:schemeClr val="tx1">
                    <a:lumMod val="50000"/>
                    <a:lumOff val="50000"/>
                  </a:schemeClr>
                </a:solidFill>
              </a:rPr>
              <a:t>Diagnostic </a:t>
            </a:r>
            <a:r>
              <a:rPr lang="en-US" b="1" dirty="0">
                <a:solidFill>
                  <a:schemeClr val="tx1">
                    <a:lumMod val="50000"/>
                    <a:lumOff val="50000"/>
                  </a:schemeClr>
                </a:solidFill>
              </a:rPr>
              <a:t>peritoneal lavage </a:t>
            </a:r>
            <a:r>
              <a:rPr lang="en-US" dirty="0">
                <a:solidFill>
                  <a:schemeClr val="tx1">
                    <a:lumMod val="50000"/>
                    <a:lumOff val="50000"/>
                  </a:schemeClr>
                </a:solidFill>
              </a:rPr>
              <a:t>(DPL) should be considered diagnostic modality </a:t>
            </a:r>
            <a:r>
              <a:rPr lang="en-US" dirty="0" smtClean="0">
                <a:solidFill>
                  <a:schemeClr val="tx1">
                    <a:lumMod val="50000"/>
                    <a:lumOff val="50000"/>
                  </a:schemeClr>
                </a:solidFill>
              </a:rPr>
              <a:t>when CT </a:t>
            </a:r>
            <a:r>
              <a:rPr lang="en-US" dirty="0">
                <a:solidFill>
                  <a:schemeClr val="tx1">
                    <a:lumMod val="50000"/>
                    <a:lumOff val="50000"/>
                  </a:schemeClr>
                </a:solidFill>
              </a:rPr>
              <a:t>scan or US is </a:t>
            </a:r>
            <a:r>
              <a:rPr lang="en-US" b="1" dirty="0">
                <a:solidFill>
                  <a:schemeClr val="tx1">
                    <a:lumMod val="50000"/>
                    <a:lumOff val="50000"/>
                  </a:schemeClr>
                </a:solidFill>
              </a:rPr>
              <a:t>not promptly </a:t>
            </a:r>
            <a:r>
              <a:rPr lang="en-US" b="1" dirty="0" smtClean="0">
                <a:solidFill>
                  <a:schemeClr val="tx1">
                    <a:lumMod val="50000"/>
                    <a:lumOff val="50000"/>
                  </a:schemeClr>
                </a:solidFill>
              </a:rPr>
              <a:t>available</a:t>
            </a:r>
            <a:r>
              <a:rPr lang="en-US" dirty="0" smtClean="0">
                <a:solidFill>
                  <a:schemeClr val="tx1">
                    <a:lumMod val="50000"/>
                    <a:lumOff val="50000"/>
                  </a:schemeClr>
                </a:solidFill>
              </a:rPr>
              <a:t>. </a:t>
            </a:r>
          </a:p>
          <a:p>
            <a:pPr marL="0" indent="0" algn="just">
              <a:buNone/>
            </a:pPr>
            <a:endParaRPr lang="en-US" dirty="0">
              <a:solidFill>
                <a:schemeClr val="tx1">
                  <a:lumMod val="50000"/>
                  <a:lumOff val="50000"/>
                </a:schemeClr>
              </a:solidFill>
            </a:endParaRPr>
          </a:p>
          <a:p>
            <a:pPr marL="0" indent="0" algn="just">
              <a:buNone/>
            </a:pPr>
            <a:r>
              <a:rPr lang="en-US" sz="2700" dirty="0" smtClean="0">
                <a:solidFill>
                  <a:schemeClr val="tx1">
                    <a:lumMod val="50000"/>
                    <a:lumOff val="50000"/>
                  </a:schemeClr>
                </a:solidFill>
              </a:rPr>
              <a:t>It </a:t>
            </a:r>
            <a:r>
              <a:rPr lang="en-US" sz="2700" dirty="0">
                <a:solidFill>
                  <a:schemeClr val="tx1">
                    <a:lumMod val="50000"/>
                    <a:lumOff val="50000"/>
                  </a:schemeClr>
                </a:solidFill>
              </a:rPr>
              <a:t>should be considered in the presence of </a:t>
            </a:r>
            <a:r>
              <a:rPr lang="en-US" sz="2700" b="1" dirty="0">
                <a:solidFill>
                  <a:schemeClr val="tx1">
                    <a:lumMod val="50000"/>
                    <a:lumOff val="50000"/>
                  </a:schemeClr>
                </a:solidFill>
              </a:rPr>
              <a:t>massive subcutaneous emphysema</a:t>
            </a:r>
            <a:r>
              <a:rPr lang="en-US" sz="2700" dirty="0">
                <a:solidFill>
                  <a:schemeClr val="tx1">
                    <a:lumMod val="50000"/>
                    <a:lumOff val="50000"/>
                  </a:schemeClr>
                </a:solidFill>
              </a:rPr>
              <a:t> </a:t>
            </a:r>
            <a:endParaRPr lang="en-US" sz="2700" dirty="0" smtClean="0">
              <a:solidFill>
                <a:schemeClr val="tx1">
                  <a:lumMod val="50000"/>
                  <a:lumOff val="50000"/>
                </a:schemeClr>
              </a:solidFill>
            </a:endParaRPr>
          </a:p>
          <a:p>
            <a:pPr algn="just"/>
            <a:r>
              <a:rPr lang="en-US" dirty="0" smtClean="0">
                <a:solidFill>
                  <a:schemeClr val="tx1">
                    <a:lumMod val="50000"/>
                    <a:lumOff val="50000"/>
                  </a:schemeClr>
                </a:solidFill>
              </a:rPr>
              <a:t>in </a:t>
            </a:r>
            <a:r>
              <a:rPr lang="en-US" dirty="0">
                <a:solidFill>
                  <a:schemeClr val="tx1">
                    <a:lumMod val="50000"/>
                    <a:lumOff val="50000"/>
                  </a:schemeClr>
                </a:solidFill>
              </a:rPr>
              <a:t>a </a:t>
            </a:r>
            <a:r>
              <a:rPr lang="en-US" b="1" dirty="0">
                <a:solidFill>
                  <a:schemeClr val="tx1">
                    <a:lumMod val="50000"/>
                    <a:lumOff val="50000"/>
                  </a:schemeClr>
                </a:solidFill>
              </a:rPr>
              <a:t>shocked patient </a:t>
            </a:r>
            <a:r>
              <a:rPr lang="en-US" dirty="0">
                <a:solidFill>
                  <a:schemeClr val="tx1">
                    <a:lumMod val="50000"/>
                    <a:lumOff val="50000"/>
                  </a:schemeClr>
                </a:solidFill>
              </a:rPr>
              <a:t>in whom ultrasound cannot be done </a:t>
            </a:r>
            <a:endParaRPr lang="en-US" dirty="0" smtClean="0">
              <a:solidFill>
                <a:schemeClr val="tx1">
                  <a:lumMod val="50000"/>
                  <a:lumOff val="50000"/>
                </a:schemeClr>
              </a:solidFill>
            </a:endParaRPr>
          </a:p>
          <a:p>
            <a:pPr algn="just"/>
            <a:r>
              <a:rPr lang="en-US" dirty="0" smtClean="0">
                <a:solidFill>
                  <a:schemeClr val="tx1">
                    <a:lumMod val="50000"/>
                    <a:lumOff val="50000"/>
                  </a:schemeClr>
                </a:solidFill>
              </a:rPr>
              <a:t>in </a:t>
            </a:r>
            <a:r>
              <a:rPr lang="en-US" dirty="0">
                <a:solidFill>
                  <a:schemeClr val="tx1">
                    <a:lumMod val="50000"/>
                    <a:lumOff val="50000"/>
                  </a:schemeClr>
                </a:solidFill>
              </a:rPr>
              <a:t>the presence of free peritoneal fluid without solid organ injury in a </a:t>
            </a:r>
            <a:r>
              <a:rPr lang="en-US" b="1" dirty="0" err="1">
                <a:solidFill>
                  <a:schemeClr val="tx1">
                    <a:lumMod val="50000"/>
                    <a:lumOff val="50000"/>
                  </a:schemeClr>
                </a:solidFill>
              </a:rPr>
              <a:t>hemodynamically</a:t>
            </a:r>
            <a:r>
              <a:rPr lang="en-US" b="1" dirty="0">
                <a:solidFill>
                  <a:schemeClr val="tx1">
                    <a:lumMod val="50000"/>
                    <a:lumOff val="50000"/>
                  </a:schemeClr>
                </a:solidFill>
              </a:rPr>
              <a:t> stable </a:t>
            </a:r>
            <a:r>
              <a:rPr lang="en-US" b="1" dirty="0" smtClean="0">
                <a:solidFill>
                  <a:schemeClr val="tx1">
                    <a:lumMod val="50000"/>
                    <a:lumOff val="50000"/>
                  </a:schemeClr>
                </a:solidFill>
              </a:rPr>
              <a:t>patient</a:t>
            </a:r>
            <a:endParaRPr lang="en-US" dirty="0" smtClean="0">
              <a:solidFill>
                <a:schemeClr val="tx1">
                  <a:lumMod val="50000"/>
                  <a:lumOff val="50000"/>
                </a:schemeClr>
              </a:solidFill>
            </a:endParaRPr>
          </a:p>
          <a:p>
            <a:pPr marL="0" indent="0" algn="just">
              <a:buNone/>
            </a:pPr>
            <a:endParaRPr lang="en-US" dirty="0">
              <a:solidFill>
                <a:schemeClr val="tx1">
                  <a:lumMod val="50000"/>
                  <a:lumOff val="50000"/>
                </a:schemeClr>
              </a:solidFill>
            </a:endParaRPr>
          </a:p>
          <a:p>
            <a:pPr marL="0" indent="0" algn="just">
              <a:buNone/>
            </a:pPr>
            <a:r>
              <a:rPr lang="en-US" dirty="0" smtClean="0">
                <a:solidFill>
                  <a:schemeClr val="tx1">
                    <a:lumMod val="50000"/>
                    <a:lumOff val="50000"/>
                  </a:schemeClr>
                </a:solidFill>
              </a:rPr>
              <a:t>The </a:t>
            </a:r>
            <a:r>
              <a:rPr lang="en-US" dirty="0">
                <a:solidFill>
                  <a:schemeClr val="tx1">
                    <a:lumMod val="50000"/>
                    <a:lumOff val="50000"/>
                  </a:schemeClr>
                </a:solidFill>
              </a:rPr>
              <a:t>possibility of DPL-related complications (up to 2%) should be </a:t>
            </a:r>
            <a:r>
              <a:rPr lang="en-US" dirty="0" smtClean="0">
                <a:solidFill>
                  <a:schemeClr val="tx1">
                    <a:lumMod val="50000"/>
                    <a:lumOff val="50000"/>
                  </a:schemeClr>
                </a:solidFill>
              </a:rPr>
              <a:t>considered.</a:t>
            </a:r>
            <a:endParaRPr lang="en-US" dirty="0">
              <a:solidFill>
                <a:schemeClr val="tx1">
                  <a:lumMod val="50000"/>
                  <a:lumOff val="50000"/>
                </a:schemeClr>
              </a:solidFill>
            </a:endParaRPr>
          </a:p>
          <a:p>
            <a:pPr marL="0" indent="0">
              <a:buNone/>
            </a:pPr>
            <a:endParaRPr lang="ru-RU" dirty="0"/>
          </a:p>
        </p:txBody>
      </p:sp>
    </p:spTree>
    <p:extLst>
      <p:ext uri="{BB962C8B-B14F-4D97-AF65-F5344CB8AC3E}">
        <p14:creationId xmlns:p14="http://schemas.microsoft.com/office/powerpoint/2010/main" val="4173783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228477330"/>
              </p:ext>
            </p:extLst>
          </p:nvPr>
        </p:nvGraphicFramePr>
        <p:xfrm>
          <a:off x="0" y="477641"/>
          <a:ext cx="9144000" cy="4665859"/>
        </p:xfrm>
        <a:graphic>
          <a:graphicData uri="http://schemas.openxmlformats.org/drawingml/2006/table">
            <a:tbl>
              <a:tblPr>
                <a:tableStyleId>{5940675A-B579-460E-94D1-54222C63F5DA}</a:tableStyleId>
              </a:tblPr>
              <a:tblGrid>
                <a:gridCol w="1259632"/>
                <a:gridCol w="2160240"/>
                <a:gridCol w="5724128"/>
              </a:tblGrid>
              <a:tr h="411510">
                <a:tc>
                  <a:txBody>
                    <a:bodyPr/>
                    <a:lstStyle/>
                    <a:p>
                      <a:pPr algn="ctr"/>
                      <a:r>
                        <a:rPr lang="en-US" sz="1800" b="1" dirty="0">
                          <a:solidFill>
                            <a:schemeClr val="tx2">
                              <a:lumMod val="60000"/>
                              <a:lumOff val="40000"/>
                            </a:schemeClr>
                          </a:solidFill>
                          <a:effectLst/>
                        </a:rPr>
                        <a:t>Grade</a:t>
                      </a:r>
                      <a:endParaRPr lang="en-US" sz="1800" b="1" dirty="0">
                        <a:solidFill>
                          <a:schemeClr val="tx2">
                            <a:lumMod val="60000"/>
                            <a:lumOff val="40000"/>
                          </a:schemeClr>
                        </a:solidFill>
                        <a:effectLst/>
                        <a:latin typeface="arial"/>
                      </a:endParaRPr>
                    </a:p>
                  </a:txBody>
                  <a:tcPr marL="19337" marR="19337" marT="19337" marB="19337" anchor="ctr"/>
                </a:tc>
                <a:tc>
                  <a:txBody>
                    <a:bodyPr/>
                    <a:lstStyle/>
                    <a:p>
                      <a:pPr algn="ctr"/>
                      <a:r>
                        <a:rPr lang="en-US" sz="1800" b="1" dirty="0">
                          <a:solidFill>
                            <a:schemeClr val="tx2">
                              <a:lumMod val="60000"/>
                              <a:lumOff val="40000"/>
                            </a:schemeClr>
                          </a:solidFill>
                          <a:effectLst/>
                        </a:rPr>
                        <a:t>Injury type</a:t>
                      </a:r>
                      <a:endParaRPr lang="en-US" sz="1800" b="1" dirty="0">
                        <a:solidFill>
                          <a:schemeClr val="tx2">
                            <a:lumMod val="60000"/>
                            <a:lumOff val="40000"/>
                          </a:schemeClr>
                        </a:solidFill>
                        <a:effectLst/>
                        <a:latin typeface="arial"/>
                      </a:endParaRPr>
                    </a:p>
                  </a:txBody>
                  <a:tcPr marL="19337" marR="19337" marT="19337" marB="19337" anchor="ctr"/>
                </a:tc>
                <a:tc>
                  <a:txBody>
                    <a:bodyPr/>
                    <a:lstStyle/>
                    <a:p>
                      <a:pPr algn="ctr"/>
                      <a:r>
                        <a:rPr lang="en-US" sz="1800" b="1" dirty="0">
                          <a:solidFill>
                            <a:schemeClr val="tx2">
                              <a:lumMod val="60000"/>
                              <a:lumOff val="40000"/>
                            </a:schemeClr>
                          </a:solidFill>
                          <a:effectLst/>
                        </a:rPr>
                        <a:t>Injury description</a:t>
                      </a:r>
                      <a:endParaRPr lang="en-US" sz="1800" b="1" dirty="0">
                        <a:solidFill>
                          <a:schemeClr val="tx2">
                            <a:lumMod val="60000"/>
                            <a:lumOff val="40000"/>
                          </a:schemeClr>
                        </a:solidFill>
                        <a:effectLst/>
                        <a:latin typeface="arial"/>
                      </a:endParaRPr>
                    </a:p>
                  </a:txBody>
                  <a:tcPr marL="19337" marR="19337" marT="19337" marB="19337" anchor="ctr"/>
                </a:tc>
              </a:tr>
              <a:tr h="402618">
                <a:tc rowSpan="2">
                  <a:txBody>
                    <a:bodyPr/>
                    <a:lstStyle/>
                    <a:p>
                      <a:pPr algn="ctr"/>
                      <a:r>
                        <a:rPr lang="en-US" sz="1600" dirty="0">
                          <a:solidFill>
                            <a:schemeClr val="tx1">
                              <a:lumMod val="65000"/>
                              <a:lumOff val="35000"/>
                            </a:schemeClr>
                          </a:solidFill>
                          <a:effectLst/>
                        </a:rPr>
                        <a:t>I</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ctr"/>
                      <a:r>
                        <a:rPr lang="en-US" sz="1600" dirty="0" err="1">
                          <a:solidFill>
                            <a:schemeClr val="tx1">
                              <a:lumMod val="65000"/>
                              <a:lumOff val="35000"/>
                            </a:schemeClr>
                          </a:solidFill>
                          <a:effectLst/>
                        </a:rPr>
                        <a:t>Haematoma</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err="1">
                          <a:solidFill>
                            <a:schemeClr val="tx1">
                              <a:lumMod val="65000"/>
                              <a:lumOff val="35000"/>
                            </a:schemeClr>
                          </a:solidFill>
                          <a:effectLst/>
                        </a:rPr>
                        <a:t>Subcapsular</a:t>
                      </a:r>
                      <a:r>
                        <a:rPr lang="en-US" sz="1600" dirty="0">
                          <a:solidFill>
                            <a:schemeClr val="tx1">
                              <a:lumMod val="65000"/>
                              <a:lumOff val="35000"/>
                            </a:schemeClr>
                          </a:solidFill>
                          <a:effectLst/>
                        </a:rPr>
                        <a:t> &lt; 10% surface</a:t>
                      </a:r>
                      <a:endParaRPr lang="en-US" sz="1600" dirty="0">
                        <a:solidFill>
                          <a:schemeClr val="tx1">
                            <a:lumMod val="65000"/>
                            <a:lumOff val="35000"/>
                          </a:schemeClr>
                        </a:solidFill>
                        <a:effectLst/>
                        <a:latin typeface="arial"/>
                      </a:endParaRPr>
                    </a:p>
                  </a:txBody>
                  <a:tcPr marL="19337" marR="19337" marT="19337" marB="19337" anchor="ctr"/>
                </a:tc>
              </a:tr>
              <a:tr h="402618">
                <a:tc vMerge="1">
                  <a:txBody>
                    <a:bodyPr/>
                    <a:lstStyle/>
                    <a:p>
                      <a:endParaRPr lang="ru-RU"/>
                    </a:p>
                  </a:txBody>
                  <a:tcPr/>
                </a:tc>
                <a:tc>
                  <a:txBody>
                    <a:bodyPr/>
                    <a:lstStyle/>
                    <a:p>
                      <a:pPr algn="ctr"/>
                      <a:r>
                        <a:rPr lang="en-US" sz="1600" dirty="0">
                          <a:solidFill>
                            <a:schemeClr val="tx1">
                              <a:lumMod val="65000"/>
                              <a:lumOff val="35000"/>
                            </a:schemeClr>
                          </a:solidFill>
                          <a:effectLst/>
                        </a:rPr>
                        <a:t>Laceration</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pt-BR" sz="1600">
                          <a:solidFill>
                            <a:schemeClr val="tx1">
                              <a:lumMod val="65000"/>
                              <a:lumOff val="35000"/>
                            </a:schemeClr>
                          </a:solidFill>
                          <a:effectLst/>
                        </a:rPr>
                        <a:t>Capsular tear &lt; 1 cm parenchymal depth</a:t>
                      </a:r>
                      <a:endParaRPr lang="pt-BR" sz="1600">
                        <a:solidFill>
                          <a:schemeClr val="tx1">
                            <a:lumMod val="65000"/>
                            <a:lumOff val="35000"/>
                          </a:schemeClr>
                        </a:solidFill>
                        <a:effectLst/>
                        <a:latin typeface="arial"/>
                      </a:endParaRPr>
                    </a:p>
                  </a:txBody>
                  <a:tcPr marL="19337" marR="19337" marT="19337" marB="19337" anchor="ctr"/>
                </a:tc>
              </a:tr>
              <a:tr h="408072">
                <a:tc rowSpan="2">
                  <a:txBody>
                    <a:bodyPr/>
                    <a:lstStyle/>
                    <a:p>
                      <a:pPr algn="ctr"/>
                      <a:r>
                        <a:rPr lang="en-US" sz="1600" dirty="0">
                          <a:solidFill>
                            <a:schemeClr val="tx1">
                              <a:lumMod val="65000"/>
                              <a:lumOff val="35000"/>
                            </a:schemeClr>
                          </a:solidFill>
                          <a:effectLst/>
                        </a:rPr>
                        <a:t>II</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ctr"/>
                      <a:r>
                        <a:rPr lang="en-US" sz="1600" dirty="0" err="1">
                          <a:solidFill>
                            <a:schemeClr val="tx1">
                              <a:lumMod val="65000"/>
                              <a:lumOff val="35000"/>
                            </a:schemeClr>
                          </a:solidFill>
                          <a:effectLst/>
                        </a:rPr>
                        <a:t>Haematoma</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pt-BR" sz="1600" dirty="0">
                          <a:solidFill>
                            <a:schemeClr val="tx1">
                              <a:lumMod val="65000"/>
                              <a:lumOff val="35000"/>
                            </a:schemeClr>
                          </a:solidFill>
                          <a:effectLst/>
                        </a:rPr>
                        <a:t>Subcapsular 10-50% surface area; intraparenchymal, &lt; 10 cm diameter</a:t>
                      </a:r>
                      <a:endParaRPr lang="pt-BR" sz="1600" dirty="0">
                        <a:solidFill>
                          <a:schemeClr val="tx1">
                            <a:lumMod val="65000"/>
                            <a:lumOff val="35000"/>
                          </a:schemeClr>
                        </a:solidFill>
                        <a:effectLst/>
                        <a:latin typeface="arial"/>
                      </a:endParaRPr>
                    </a:p>
                  </a:txBody>
                  <a:tcPr marL="19337" marR="19337" marT="19337" marB="19337" anchor="ctr"/>
                </a:tc>
              </a:tr>
              <a:tr h="402618">
                <a:tc vMerge="1">
                  <a:txBody>
                    <a:bodyPr/>
                    <a:lstStyle/>
                    <a:p>
                      <a:endParaRPr lang="ru-RU"/>
                    </a:p>
                  </a:txBody>
                  <a:tcPr/>
                </a:tc>
                <a:tc>
                  <a:txBody>
                    <a:bodyPr/>
                    <a:lstStyle/>
                    <a:p>
                      <a:pPr algn="ctr"/>
                      <a:r>
                        <a:rPr lang="en-US" sz="1600" dirty="0">
                          <a:solidFill>
                            <a:schemeClr val="tx1">
                              <a:lumMod val="65000"/>
                              <a:lumOff val="35000"/>
                            </a:schemeClr>
                          </a:solidFill>
                          <a:effectLst/>
                        </a:rPr>
                        <a:t>Laceration</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a:solidFill>
                            <a:schemeClr val="tx1">
                              <a:lumMod val="65000"/>
                              <a:lumOff val="35000"/>
                            </a:schemeClr>
                          </a:solidFill>
                          <a:effectLst/>
                        </a:rPr>
                        <a:t>1-3 cm parenchymal depth, &lt; 10 cm in length</a:t>
                      </a:r>
                      <a:endParaRPr lang="en-US" sz="1600" dirty="0">
                        <a:solidFill>
                          <a:schemeClr val="tx1">
                            <a:lumMod val="65000"/>
                            <a:lumOff val="35000"/>
                          </a:schemeClr>
                        </a:solidFill>
                        <a:effectLst/>
                        <a:latin typeface="arial"/>
                      </a:endParaRPr>
                    </a:p>
                  </a:txBody>
                  <a:tcPr marL="19337" marR="19337" marT="19337" marB="19337" anchor="ctr"/>
                </a:tc>
              </a:tr>
              <a:tr h="411907">
                <a:tc rowSpan="2">
                  <a:txBody>
                    <a:bodyPr/>
                    <a:lstStyle/>
                    <a:p>
                      <a:pPr algn="ctr"/>
                      <a:r>
                        <a:rPr lang="en-US" sz="1600" dirty="0">
                          <a:solidFill>
                            <a:schemeClr val="tx1">
                              <a:lumMod val="65000"/>
                              <a:lumOff val="35000"/>
                            </a:schemeClr>
                          </a:solidFill>
                          <a:effectLst/>
                        </a:rPr>
                        <a:t>III</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ctr"/>
                      <a:r>
                        <a:rPr lang="en-US" sz="1600" dirty="0" err="1">
                          <a:solidFill>
                            <a:schemeClr val="tx1">
                              <a:lumMod val="65000"/>
                              <a:lumOff val="35000"/>
                            </a:schemeClr>
                          </a:solidFill>
                          <a:effectLst/>
                        </a:rPr>
                        <a:t>Haematoma</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err="1">
                          <a:solidFill>
                            <a:schemeClr val="tx1">
                              <a:lumMod val="65000"/>
                              <a:lumOff val="35000"/>
                            </a:schemeClr>
                          </a:solidFill>
                          <a:effectLst/>
                        </a:rPr>
                        <a:t>Subcapsular</a:t>
                      </a:r>
                      <a:r>
                        <a:rPr lang="en-US" sz="1600" dirty="0">
                          <a:solidFill>
                            <a:schemeClr val="tx1">
                              <a:lumMod val="65000"/>
                              <a:lumOff val="35000"/>
                            </a:schemeClr>
                          </a:solidFill>
                          <a:effectLst/>
                        </a:rPr>
                        <a:t> &gt; 50% surface area or expanding, ruptured </a:t>
                      </a:r>
                      <a:r>
                        <a:rPr lang="en-US" sz="1600" dirty="0" err="1">
                          <a:solidFill>
                            <a:schemeClr val="tx1">
                              <a:lumMod val="65000"/>
                              <a:lumOff val="35000"/>
                            </a:schemeClr>
                          </a:solidFill>
                          <a:effectLst/>
                        </a:rPr>
                        <a:t>subcapsular</a:t>
                      </a:r>
                      <a:r>
                        <a:rPr lang="en-US" sz="1600" dirty="0">
                          <a:solidFill>
                            <a:schemeClr val="tx1">
                              <a:lumMod val="65000"/>
                              <a:lumOff val="35000"/>
                            </a:schemeClr>
                          </a:solidFill>
                          <a:effectLst/>
                        </a:rPr>
                        <a:t> or parenchymal </a:t>
                      </a:r>
                      <a:r>
                        <a:rPr lang="en-US" sz="1600" dirty="0" err="1">
                          <a:solidFill>
                            <a:schemeClr val="tx1">
                              <a:lumMod val="65000"/>
                              <a:lumOff val="35000"/>
                            </a:schemeClr>
                          </a:solidFill>
                          <a:effectLst/>
                        </a:rPr>
                        <a:t>haematoma</a:t>
                      </a:r>
                      <a:r>
                        <a:rPr lang="en-US" sz="1600" dirty="0">
                          <a:solidFill>
                            <a:schemeClr val="tx1">
                              <a:lumMod val="65000"/>
                              <a:lumOff val="35000"/>
                            </a:schemeClr>
                          </a:solidFill>
                          <a:effectLst/>
                        </a:rPr>
                        <a:t>. </a:t>
                      </a:r>
                      <a:r>
                        <a:rPr lang="en-US" sz="1600" dirty="0" err="1">
                          <a:solidFill>
                            <a:schemeClr val="tx1">
                              <a:lumMod val="65000"/>
                              <a:lumOff val="35000"/>
                            </a:schemeClr>
                          </a:solidFill>
                          <a:effectLst/>
                        </a:rPr>
                        <a:t>Intraparenchymal</a:t>
                      </a:r>
                      <a:r>
                        <a:rPr lang="en-US" sz="1600" dirty="0">
                          <a:solidFill>
                            <a:schemeClr val="tx1">
                              <a:lumMod val="65000"/>
                              <a:lumOff val="35000"/>
                            </a:schemeClr>
                          </a:solidFill>
                          <a:effectLst/>
                        </a:rPr>
                        <a:t> </a:t>
                      </a:r>
                      <a:r>
                        <a:rPr lang="en-US" sz="1600" dirty="0" err="1">
                          <a:solidFill>
                            <a:schemeClr val="tx1">
                              <a:lumMod val="65000"/>
                              <a:lumOff val="35000"/>
                            </a:schemeClr>
                          </a:solidFill>
                          <a:effectLst/>
                        </a:rPr>
                        <a:t>haematoma</a:t>
                      </a:r>
                      <a:r>
                        <a:rPr lang="en-US" sz="1600" dirty="0">
                          <a:solidFill>
                            <a:schemeClr val="tx1">
                              <a:lumMod val="65000"/>
                              <a:lumOff val="35000"/>
                            </a:schemeClr>
                          </a:solidFill>
                          <a:effectLst/>
                        </a:rPr>
                        <a:t> &gt; 10 cm</a:t>
                      </a:r>
                      <a:endParaRPr lang="en-US" sz="1600" dirty="0">
                        <a:solidFill>
                          <a:schemeClr val="tx1">
                            <a:lumMod val="65000"/>
                            <a:lumOff val="35000"/>
                          </a:schemeClr>
                        </a:solidFill>
                        <a:effectLst/>
                        <a:latin typeface="arial"/>
                      </a:endParaRPr>
                    </a:p>
                  </a:txBody>
                  <a:tcPr marL="19337" marR="19337" marT="19337" marB="19337" anchor="ctr"/>
                </a:tc>
              </a:tr>
              <a:tr h="402618">
                <a:tc vMerge="1">
                  <a:txBody>
                    <a:bodyPr/>
                    <a:lstStyle/>
                    <a:p>
                      <a:endParaRPr lang="ru-RU"/>
                    </a:p>
                  </a:txBody>
                  <a:tcPr/>
                </a:tc>
                <a:tc>
                  <a:txBody>
                    <a:bodyPr/>
                    <a:lstStyle/>
                    <a:p>
                      <a:pPr algn="ctr"/>
                      <a:r>
                        <a:rPr lang="en-US" sz="1600" dirty="0">
                          <a:solidFill>
                            <a:schemeClr val="tx1">
                              <a:lumMod val="65000"/>
                              <a:lumOff val="35000"/>
                            </a:schemeClr>
                          </a:solidFill>
                          <a:effectLst/>
                        </a:rPr>
                        <a:t>Laceration</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a:solidFill>
                            <a:schemeClr val="tx1">
                              <a:lumMod val="65000"/>
                              <a:lumOff val="35000"/>
                            </a:schemeClr>
                          </a:solidFill>
                          <a:effectLst/>
                        </a:rPr>
                        <a:t>&gt; 3 cm parenchymal depth</a:t>
                      </a:r>
                      <a:endParaRPr lang="en-US" sz="1600" dirty="0">
                        <a:solidFill>
                          <a:schemeClr val="tx1">
                            <a:lumMod val="65000"/>
                            <a:lumOff val="35000"/>
                          </a:schemeClr>
                        </a:solidFill>
                        <a:effectLst/>
                        <a:latin typeface="arial"/>
                      </a:endParaRPr>
                    </a:p>
                  </a:txBody>
                  <a:tcPr marL="19337" marR="19337" marT="19337" marB="19337" anchor="ctr"/>
                </a:tc>
              </a:tr>
              <a:tr h="402618">
                <a:tc rowSpan="2">
                  <a:txBody>
                    <a:bodyPr/>
                    <a:lstStyle/>
                    <a:p>
                      <a:pPr algn="ctr"/>
                      <a:r>
                        <a:rPr lang="en-US" sz="1600" dirty="0">
                          <a:solidFill>
                            <a:schemeClr val="tx1">
                              <a:lumMod val="65000"/>
                              <a:lumOff val="35000"/>
                            </a:schemeClr>
                          </a:solidFill>
                          <a:effectLst/>
                        </a:rPr>
                        <a:t>IV</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ctr"/>
                      <a:r>
                        <a:rPr lang="en-US" sz="1600" dirty="0">
                          <a:solidFill>
                            <a:schemeClr val="tx1">
                              <a:lumMod val="65000"/>
                              <a:lumOff val="35000"/>
                            </a:schemeClr>
                          </a:solidFill>
                          <a:effectLst/>
                        </a:rPr>
                        <a:t>Laceration</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a:solidFill>
                            <a:schemeClr val="tx1">
                              <a:lumMod val="65000"/>
                              <a:lumOff val="35000"/>
                            </a:schemeClr>
                          </a:solidFill>
                          <a:effectLst/>
                        </a:rPr>
                        <a:t>Parenchymal disruption 25-75% of hepatic lobe</a:t>
                      </a:r>
                      <a:endParaRPr lang="en-US" sz="1600" dirty="0">
                        <a:solidFill>
                          <a:schemeClr val="tx1">
                            <a:lumMod val="65000"/>
                            <a:lumOff val="35000"/>
                          </a:schemeClr>
                        </a:solidFill>
                        <a:effectLst/>
                        <a:latin typeface="arial"/>
                      </a:endParaRPr>
                    </a:p>
                  </a:txBody>
                  <a:tcPr marL="19337" marR="19337" marT="19337" marB="19337" anchor="ctr"/>
                </a:tc>
              </a:tr>
              <a:tr h="745675">
                <a:tc vMerge="1">
                  <a:txBody>
                    <a:bodyPr/>
                    <a:lstStyle/>
                    <a:p>
                      <a:endParaRPr lang="ru-RU"/>
                    </a:p>
                  </a:txBody>
                  <a:tcPr/>
                </a:tc>
                <a:tc>
                  <a:txBody>
                    <a:bodyPr/>
                    <a:lstStyle/>
                    <a:p>
                      <a:pPr algn="ctr"/>
                      <a:r>
                        <a:rPr lang="en-US" sz="1600" dirty="0">
                          <a:solidFill>
                            <a:schemeClr val="tx1">
                              <a:lumMod val="65000"/>
                              <a:lumOff val="35000"/>
                            </a:schemeClr>
                          </a:solidFill>
                          <a:effectLst/>
                        </a:rPr>
                        <a:t>Vascular</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err="1">
                          <a:solidFill>
                            <a:schemeClr val="tx1">
                              <a:lumMod val="65000"/>
                              <a:lumOff val="35000"/>
                            </a:schemeClr>
                          </a:solidFill>
                          <a:effectLst/>
                        </a:rPr>
                        <a:t>Juxtavenous</a:t>
                      </a:r>
                      <a:r>
                        <a:rPr lang="en-US" sz="1600" dirty="0">
                          <a:solidFill>
                            <a:schemeClr val="tx1">
                              <a:lumMod val="65000"/>
                              <a:lumOff val="35000"/>
                            </a:schemeClr>
                          </a:solidFill>
                          <a:effectLst/>
                        </a:rPr>
                        <a:t> hepatic injuries i.e. </a:t>
                      </a:r>
                      <a:r>
                        <a:rPr lang="en-US" sz="1600" dirty="0" err="1">
                          <a:solidFill>
                            <a:schemeClr val="tx1">
                              <a:lumMod val="65000"/>
                              <a:lumOff val="35000"/>
                            </a:schemeClr>
                          </a:solidFill>
                          <a:effectLst/>
                        </a:rPr>
                        <a:t>retrohepatic</a:t>
                      </a:r>
                      <a:r>
                        <a:rPr lang="en-US" sz="1600" dirty="0">
                          <a:solidFill>
                            <a:schemeClr val="tx1">
                              <a:lumMod val="65000"/>
                              <a:lumOff val="35000"/>
                            </a:schemeClr>
                          </a:solidFill>
                          <a:effectLst/>
                        </a:rPr>
                        <a:t> vena cava/central major hepatic veins</a:t>
                      </a:r>
                      <a:endParaRPr lang="en-US" sz="1600" dirty="0">
                        <a:solidFill>
                          <a:schemeClr val="tx1">
                            <a:lumMod val="65000"/>
                            <a:lumOff val="35000"/>
                          </a:schemeClr>
                        </a:solidFill>
                        <a:effectLst/>
                        <a:latin typeface="arial"/>
                      </a:endParaRPr>
                    </a:p>
                  </a:txBody>
                  <a:tcPr marL="19337" marR="19337" marT="19337" marB="19337" anchor="ctr"/>
                </a:tc>
              </a:tr>
              <a:tr h="442876">
                <a:tc>
                  <a:txBody>
                    <a:bodyPr/>
                    <a:lstStyle/>
                    <a:p>
                      <a:pPr algn="ctr"/>
                      <a:r>
                        <a:rPr lang="en-US" sz="1600" dirty="0">
                          <a:solidFill>
                            <a:schemeClr val="tx1">
                              <a:lumMod val="65000"/>
                              <a:lumOff val="35000"/>
                            </a:schemeClr>
                          </a:solidFill>
                          <a:effectLst/>
                        </a:rPr>
                        <a:t>V</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ctr"/>
                      <a:r>
                        <a:rPr lang="en-US" sz="1600" dirty="0">
                          <a:solidFill>
                            <a:schemeClr val="tx1">
                              <a:lumMod val="65000"/>
                              <a:lumOff val="35000"/>
                            </a:schemeClr>
                          </a:solidFill>
                          <a:effectLst/>
                        </a:rPr>
                        <a:t>Vascular</a:t>
                      </a:r>
                      <a:endParaRPr lang="en-US" sz="1600" dirty="0">
                        <a:solidFill>
                          <a:schemeClr val="tx1">
                            <a:lumMod val="65000"/>
                            <a:lumOff val="35000"/>
                          </a:schemeClr>
                        </a:solidFill>
                        <a:effectLst/>
                        <a:latin typeface="arial"/>
                      </a:endParaRPr>
                    </a:p>
                  </a:txBody>
                  <a:tcPr marL="19337" marR="19337" marT="19337" marB="19337" anchor="ctr"/>
                </a:tc>
                <a:tc>
                  <a:txBody>
                    <a:bodyPr/>
                    <a:lstStyle/>
                    <a:p>
                      <a:pPr algn="l"/>
                      <a:r>
                        <a:rPr lang="en-US" sz="1600" dirty="0">
                          <a:solidFill>
                            <a:schemeClr val="tx1">
                              <a:lumMod val="65000"/>
                              <a:lumOff val="35000"/>
                            </a:schemeClr>
                          </a:solidFill>
                          <a:effectLst/>
                        </a:rPr>
                        <a:t>Hepatic </a:t>
                      </a:r>
                      <a:r>
                        <a:rPr lang="en-US" sz="1600" dirty="0" smtClean="0">
                          <a:solidFill>
                            <a:schemeClr val="tx1">
                              <a:lumMod val="65000"/>
                              <a:lumOff val="35000"/>
                            </a:schemeClr>
                          </a:solidFill>
                          <a:effectLst/>
                        </a:rPr>
                        <a:t>avulsion</a:t>
                      </a:r>
                      <a:endParaRPr lang="en-US" sz="1600" dirty="0">
                        <a:solidFill>
                          <a:schemeClr val="tx1">
                            <a:lumMod val="65000"/>
                            <a:lumOff val="35000"/>
                          </a:schemeClr>
                        </a:solidFill>
                        <a:effectLst/>
                        <a:latin typeface="arial"/>
                      </a:endParaRPr>
                    </a:p>
                  </a:txBody>
                  <a:tcPr marL="19337" marR="19337" marT="19337" marB="19337" anchor="ctr"/>
                </a:tc>
              </a:tr>
            </a:tbl>
          </a:graphicData>
        </a:graphic>
      </p:graphicFrame>
      <p:sp>
        <p:nvSpPr>
          <p:cNvPr id="5" name="Заголовок 1"/>
          <p:cNvSpPr>
            <a:spLocks noGrp="1"/>
          </p:cNvSpPr>
          <p:nvPr>
            <p:ph type="title"/>
          </p:nvPr>
        </p:nvSpPr>
        <p:spPr>
          <a:xfrm>
            <a:off x="-28178" y="0"/>
            <a:ext cx="9144000" cy="411510"/>
          </a:xfrm>
        </p:spPr>
        <p:txBody>
          <a:bodyPr>
            <a:noAutofit/>
          </a:bodyPr>
          <a:lstStyle/>
          <a:p>
            <a:r>
              <a:rPr lang="en-US" sz="3600" b="1" dirty="0" smtClean="0">
                <a:solidFill>
                  <a:schemeClr val="tx2">
                    <a:lumMod val="60000"/>
                    <a:lumOff val="40000"/>
                  </a:schemeClr>
                </a:solidFill>
              </a:rPr>
              <a:t>AAST liver trauma classification</a:t>
            </a:r>
            <a:endParaRPr lang="ru-RU" sz="3600" dirty="0">
              <a:solidFill>
                <a:schemeClr val="tx2">
                  <a:lumMod val="60000"/>
                  <a:lumOff val="40000"/>
                </a:schemeClr>
              </a:solidFill>
            </a:endParaRPr>
          </a:p>
        </p:txBody>
      </p:sp>
    </p:spTree>
    <p:extLst>
      <p:ext uri="{BB962C8B-B14F-4D97-AF65-F5344CB8AC3E}">
        <p14:creationId xmlns:p14="http://schemas.microsoft.com/office/powerpoint/2010/main" val="46191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27534"/>
          </a:xfrm>
        </p:spPr>
        <p:txBody>
          <a:bodyPr>
            <a:normAutofit fontScale="90000"/>
          </a:bodyPr>
          <a:lstStyle/>
          <a:p>
            <a:r>
              <a:rPr lang="en-US" b="1" dirty="0">
                <a:solidFill>
                  <a:schemeClr val="tx2">
                    <a:lumMod val="60000"/>
                    <a:lumOff val="40000"/>
                  </a:schemeClr>
                </a:solidFill>
              </a:rPr>
              <a:t>WSES liver trauma classification</a:t>
            </a:r>
            <a:endParaRPr lang="ru-RU" dirty="0">
              <a:solidFill>
                <a:schemeClr val="tx2">
                  <a:lumMod val="60000"/>
                  <a:lumOff val="4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139601840"/>
              </p:ext>
            </p:extLst>
          </p:nvPr>
        </p:nvGraphicFramePr>
        <p:xfrm>
          <a:off x="0" y="699542"/>
          <a:ext cx="9144000" cy="2225090"/>
        </p:xfrm>
        <a:graphic>
          <a:graphicData uri="http://schemas.openxmlformats.org/drawingml/2006/table">
            <a:tbl>
              <a:tblPr>
                <a:tableStyleId>{5940675A-B579-460E-94D1-54222C63F5DA}</a:tableStyleId>
              </a:tblPr>
              <a:tblGrid>
                <a:gridCol w="2286000"/>
                <a:gridCol w="2286000"/>
                <a:gridCol w="2286000"/>
                <a:gridCol w="2286000"/>
              </a:tblGrid>
              <a:tr h="459695">
                <a:tc>
                  <a:txBody>
                    <a:bodyPr/>
                    <a:lstStyle/>
                    <a:p>
                      <a:pPr algn="l" fontAlgn="t"/>
                      <a:r>
                        <a:rPr lang="en-US" sz="2000" b="1" dirty="0">
                          <a:solidFill>
                            <a:schemeClr val="tx2">
                              <a:lumMod val="60000"/>
                              <a:lumOff val="40000"/>
                            </a:schemeClr>
                          </a:solidFill>
                          <a:effectLst/>
                        </a:rPr>
                        <a:t/>
                      </a:r>
                      <a:br>
                        <a:rPr lang="en-US" sz="2000" b="1" dirty="0">
                          <a:solidFill>
                            <a:schemeClr val="tx2">
                              <a:lumMod val="60000"/>
                              <a:lumOff val="40000"/>
                            </a:schemeClr>
                          </a:solidFill>
                          <a:effectLst/>
                        </a:rPr>
                      </a:br>
                      <a:endParaRPr lang="en-US" sz="2000" b="1" dirty="0">
                        <a:solidFill>
                          <a:schemeClr val="tx2">
                            <a:lumMod val="60000"/>
                            <a:lumOff val="40000"/>
                          </a:schemeClr>
                        </a:solidFill>
                        <a:effectLst/>
                      </a:endParaRPr>
                    </a:p>
                  </a:txBody>
                  <a:tcPr marL="39629" marR="39629" marT="39629" marB="39629"/>
                </a:tc>
                <a:tc>
                  <a:txBody>
                    <a:bodyPr/>
                    <a:lstStyle/>
                    <a:p>
                      <a:pPr algn="l" fontAlgn="t"/>
                      <a:r>
                        <a:rPr lang="en-US" sz="2000" b="1" dirty="0" smtClean="0">
                          <a:solidFill>
                            <a:schemeClr val="tx2">
                              <a:lumMod val="60000"/>
                              <a:lumOff val="40000"/>
                            </a:schemeClr>
                          </a:solidFill>
                          <a:effectLst/>
                        </a:rPr>
                        <a:t>WSES grade</a:t>
                      </a:r>
                      <a:endParaRPr lang="en-US" sz="2000" b="1" dirty="0">
                        <a:solidFill>
                          <a:schemeClr val="tx2">
                            <a:lumMod val="60000"/>
                            <a:lumOff val="40000"/>
                          </a:schemeClr>
                        </a:solidFill>
                        <a:effectLst/>
                      </a:endParaRPr>
                    </a:p>
                  </a:txBody>
                  <a:tcPr marL="39629" marR="39629" marT="39629" marB="39629"/>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000" b="1" dirty="0" smtClean="0">
                          <a:solidFill>
                            <a:schemeClr val="tx2">
                              <a:lumMod val="60000"/>
                              <a:lumOff val="40000"/>
                            </a:schemeClr>
                          </a:solidFill>
                          <a:effectLst/>
                        </a:rPr>
                        <a:t>AAST</a:t>
                      </a:r>
                    </a:p>
                    <a:p>
                      <a:pPr algn="l" fontAlgn="t"/>
                      <a:endParaRPr lang="en-US" sz="2000" b="1" dirty="0">
                        <a:solidFill>
                          <a:schemeClr val="tx2">
                            <a:lumMod val="60000"/>
                            <a:lumOff val="40000"/>
                          </a:schemeClr>
                        </a:solidFill>
                        <a:effectLst/>
                      </a:endParaRPr>
                    </a:p>
                  </a:txBody>
                  <a:tcPr marL="39629" marR="39629" marT="39629" marB="3962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tx2">
                              <a:lumMod val="60000"/>
                              <a:lumOff val="40000"/>
                            </a:schemeClr>
                          </a:solidFill>
                          <a:effectLst/>
                        </a:rPr>
                        <a:t>Hemodynamic</a:t>
                      </a:r>
                    </a:p>
                    <a:p>
                      <a:endParaRPr lang="ru-RU" sz="2000" b="1" dirty="0">
                        <a:solidFill>
                          <a:schemeClr val="tx2">
                            <a:lumMod val="60000"/>
                            <a:lumOff val="40000"/>
                          </a:schemeClr>
                        </a:solidFill>
                      </a:endParaRPr>
                    </a:p>
                  </a:txBody>
                  <a:tcPr marL="63406" marR="63406" marT="31703" marB="31703"/>
                </a:tc>
              </a:tr>
              <a:tr h="269476">
                <a:tc>
                  <a:txBody>
                    <a:bodyPr/>
                    <a:lstStyle/>
                    <a:p>
                      <a:pPr algn="ctr" fontAlgn="t"/>
                      <a:r>
                        <a:rPr lang="en-US" sz="2000" dirty="0">
                          <a:solidFill>
                            <a:schemeClr val="tx1">
                              <a:lumMod val="65000"/>
                              <a:lumOff val="35000"/>
                            </a:schemeClr>
                          </a:solidFill>
                          <a:effectLst/>
                        </a:rPr>
                        <a:t>Minor</a:t>
                      </a:r>
                    </a:p>
                  </a:txBody>
                  <a:tcPr marL="39629" marR="39629" marT="39629" marB="39629"/>
                </a:tc>
                <a:tc>
                  <a:txBody>
                    <a:bodyPr/>
                    <a:lstStyle/>
                    <a:p>
                      <a:pPr algn="l" fontAlgn="t"/>
                      <a:r>
                        <a:rPr lang="en-US" sz="2000" dirty="0">
                          <a:solidFill>
                            <a:schemeClr val="tx1">
                              <a:lumMod val="65000"/>
                              <a:lumOff val="35000"/>
                            </a:schemeClr>
                          </a:solidFill>
                          <a:effectLst/>
                        </a:rPr>
                        <a:t>WSES grade I</a:t>
                      </a:r>
                    </a:p>
                  </a:txBody>
                  <a:tcPr marL="39629" marR="39629" marT="39629" marB="39629"/>
                </a:tc>
                <a:tc>
                  <a:txBody>
                    <a:bodyPr/>
                    <a:lstStyle/>
                    <a:p>
                      <a:pPr algn="l" fontAlgn="t"/>
                      <a:r>
                        <a:rPr lang="en-US" sz="2000">
                          <a:solidFill>
                            <a:schemeClr val="tx1">
                              <a:lumMod val="65000"/>
                              <a:lumOff val="35000"/>
                            </a:schemeClr>
                          </a:solidFill>
                          <a:effectLst/>
                        </a:rPr>
                        <a:t>I–II</a:t>
                      </a:r>
                    </a:p>
                  </a:txBody>
                  <a:tcPr marL="39629" marR="39629" marT="39629" marB="39629"/>
                </a:tc>
                <a:tc>
                  <a:txBody>
                    <a:bodyPr/>
                    <a:lstStyle/>
                    <a:p>
                      <a:pPr algn="l" fontAlgn="t"/>
                      <a:r>
                        <a:rPr lang="en-US" sz="2000">
                          <a:solidFill>
                            <a:schemeClr val="tx1">
                              <a:lumMod val="65000"/>
                              <a:lumOff val="35000"/>
                            </a:schemeClr>
                          </a:solidFill>
                          <a:effectLst/>
                        </a:rPr>
                        <a:t>Stable</a:t>
                      </a:r>
                    </a:p>
                  </a:txBody>
                  <a:tcPr marL="39629" marR="39629" marT="39629" marB="39629"/>
                </a:tc>
              </a:tr>
              <a:tr h="269476">
                <a:tc>
                  <a:txBody>
                    <a:bodyPr/>
                    <a:lstStyle/>
                    <a:p>
                      <a:pPr algn="ctr" fontAlgn="t"/>
                      <a:r>
                        <a:rPr lang="en-US" sz="2000">
                          <a:solidFill>
                            <a:schemeClr val="tx1">
                              <a:lumMod val="65000"/>
                              <a:lumOff val="35000"/>
                            </a:schemeClr>
                          </a:solidFill>
                          <a:effectLst/>
                        </a:rPr>
                        <a:t>Moderate</a:t>
                      </a:r>
                    </a:p>
                  </a:txBody>
                  <a:tcPr marL="39629" marR="39629" marT="39629" marB="39629"/>
                </a:tc>
                <a:tc>
                  <a:txBody>
                    <a:bodyPr/>
                    <a:lstStyle/>
                    <a:p>
                      <a:pPr algn="l" fontAlgn="t"/>
                      <a:r>
                        <a:rPr lang="en-US" sz="2000" dirty="0">
                          <a:solidFill>
                            <a:schemeClr val="tx1">
                              <a:lumMod val="65000"/>
                              <a:lumOff val="35000"/>
                            </a:schemeClr>
                          </a:solidFill>
                          <a:effectLst/>
                        </a:rPr>
                        <a:t>WSES grade II</a:t>
                      </a:r>
                    </a:p>
                  </a:txBody>
                  <a:tcPr marL="39629" marR="39629" marT="39629" marB="39629"/>
                </a:tc>
                <a:tc>
                  <a:txBody>
                    <a:bodyPr/>
                    <a:lstStyle/>
                    <a:p>
                      <a:pPr algn="l" fontAlgn="t"/>
                      <a:r>
                        <a:rPr lang="en-US" sz="2000" dirty="0">
                          <a:solidFill>
                            <a:schemeClr val="tx1">
                              <a:lumMod val="65000"/>
                              <a:lumOff val="35000"/>
                            </a:schemeClr>
                          </a:solidFill>
                          <a:effectLst/>
                        </a:rPr>
                        <a:t>III</a:t>
                      </a:r>
                    </a:p>
                  </a:txBody>
                  <a:tcPr marL="39629" marR="39629" marT="39629" marB="39629"/>
                </a:tc>
                <a:tc>
                  <a:txBody>
                    <a:bodyPr/>
                    <a:lstStyle/>
                    <a:p>
                      <a:pPr algn="l" fontAlgn="t"/>
                      <a:r>
                        <a:rPr lang="en-US" sz="2000">
                          <a:solidFill>
                            <a:schemeClr val="tx1">
                              <a:lumMod val="65000"/>
                              <a:lumOff val="35000"/>
                            </a:schemeClr>
                          </a:solidFill>
                          <a:effectLst/>
                        </a:rPr>
                        <a:t>Stable</a:t>
                      </a:r>
                    </a:p>
                  </a:txBody>
                  <a:tcPr marL="39629" marR="39629" marT="39629" marB="39629"/>
                </a:tc>
              </a:tr>
              <a:tr h="269476">
                <a:tc rowSpan="2">
                  <a:txBody>
                    <a:bodyPr/>
                    <a:lstStyle/>
                    <a:p>
                      <a:pPr algn="ctr" fontAlgn="t"/>
                      <a:r>
                        <a:rPr lang="en-US" sz="2000" dirty="0">
                          <a:solidFill>
                            <a:schemeClr val="tx1">
                              <a:lumMod val="65000"/>
                              <a:lumOff val="35000"/>
                            </a:schemeClr>
                          </a:solidFill>
                          <a:effectLst/>
                        </a:rPr>
                        <a:t>Severe</a:t>
                      </a:r>
                    </a:p>
                  </a:txBody>
                  <a:tcPr marL="39629" marR="39629" marT="39629" marB="39629"/>
                </a:tc>
                <a:tc>
                  <a:txBody>
                    <a:bodyPr/>
                    <a:lstStyle/>
                    <a:p>
                      <a:pPr algn="l" fontAlgn="t"/>
                      <a:r>
                        <a:rPr lang="en-US" sz="2000" dirty="0">
                          <a:solidFill>
                            <a:schemeClr val="tx1">
                              <a:lumMod val="65000"/>
                              <a:lumOff val="35000"/>
                            </a:schemeClr>
                          </a:solidFill>
                          <a:effectLst/>
                        </a:rPr>
                        <a:t>WSES grade III</a:t>
                      </a:r>
                    </a:p>
                  </a:txBody>
                  <a:tcPr marL="39629" marR="39629" marT="39629" marB="39629"/>
                </a:tc>
                <a:tc>
                  <a:txBody>
                    <a:bodyPr/>
                    <a:lstStyle/>
                    <a:p>
                      <a:pPr algn="l" fontAlgn="t"/>
                      <a:r>
                        <a:rPr lang="en-US" sz="2000" dirty="0">
                          <a:solidFill>
                            <a:schemeClr val="tx1">
                              <a:lumMod val="65000"/>
                              <a:lumOff val="35000"/>
                            </a:schemeClr>
                          </a:solidFill>
                          <a:effectLst/>
                        </a:rPr>
                        <a:t>IV–V</a:t>
                      </a:r>
                    </a:p>
                  </a:txBody>
                  <a:tcPr marL="39629" marR="39629" marT="39629" marB="39629"/>
                </a:tc>
                <a:tc>
                  <a:txBody>
                    <a:bodyPr/>
                    <a:lstStyle/>
                    <a:p>
                      <a:pPr algn="l" fontAlgn="t"/>
                      <a:r>
                        <a:rPr lang="en-US" sz="2000" dirty="0">
                          <a:solidFill>
                            <a:schemeClr val="tx1">
                              <a:lumMod val="65000"/>
                              <a:lumOff val="35000"/>
                            </a:schemeClr>
                          </a:solidFill>
                          <a:effectLst/>
                        </a:rPr>
                        <a:t>Stable</a:t>
                      </a:r>
                    </a:p>
                  </a:txBody>
                  <a:tcPr marL="39629" marR="39629" marT="39629" marB="39629"/>
                </a:tc>
              </a:tr>
              <a:tr h="269476">
                <a:tc vMerge="1">
                  <a:txBody>
                    <a:bodyPr/>
                    <a:lstStyle/>
                    <a:p>
                      <a:endParaRPr lang="ru-RU"/>
                    </a:p>
                  </a:txBody>
                  <a:tcPr/>
                </a:tc>
                <a:tc>
                  <a:txBody>
                    <a:bodyPr/>
                    <a:lstStyle/>
                    <a:p>
                      <a:pPr algn="l" fontAlgn="t"/>
                      <a:r>
                        <a:rPr lang="en-US" sz="2000" dirty="0">
                          <a:solidFill>
                            <a:schemeClr val="tx1">
                              <a:lumMod val="65000"/>
                              <a:lumOff val="35000"/>
                            </a:schemeClr>
                          </a:solidFill>
                          <a:effectLst/>
                        </a:rPr>
                        <a:t>WSES grade IV</a:t>
                      </a:r>
                    </a:p>
                  </a:txBody>
                  <a:tcPr marL="39629" marR="39629" marT="39629" marB="39629"/>
                </a:tc>
                <a:tc>
                  <a:txBody>
                    <a:bodyPr/>
                    <a:lstStyle/>
                    <a:p>
                      <a:pPr algn="l" fontAlgn="t"/>
                      <a:r>
                        <a:rPr lang="en-US" sz="2000">
                          <a:solidFill>
                            <a:schemeClr val="tx1">
                              <a:lumMod val="65000"/>
                              <a:lumOff val="35000"/>
                            </a:schemeClr>
                          </a:solidFill>
                          <a:effectLst/>
                        </a:rPr>
                        <a:t>I–VI</a:t>
                      </a:r>
                    </a:p>
                  </a:txBody>
                  <a:tcPr marL="39629" marR="39629" marT="39629" marB="39629"/>
                </a:tc>
                <a:tc>
                  <a:txBody>
                    <a:bodyPr/>
                    <a:lstStyle/>
                    <a:p>
                      <a:pPr algn="l" fontAlgn="t"/>
                      <a:r>
                        <a:rPr lang="en-US" sz="2000" dirty="0">
                          <a:solidFill>
                            <a:schemeClr val="tx1">
                              <a:lumMod val="65000"/>
                              <a:lumOff val="35000"/>
                            </a:schemeClr>
                          </a:solidFill>
                          <a:effectLst/>
                        </a:rPr>
                        <a:t>Unstable</a:t>
                      </a:r>
                    </a:p>
                  </a:txBody>
                  <a:tcPr marL="39629" marR="39629" marT="39629" marB="39629"/>
                </a:tc>
              </a:tr>
            </a:tbl>
          </a:graphicData>
        </a:graphic>
      </p:graphicFrame>
      <p:sp>
        <p:nvSpPr>
          <p:cNvPr id="3" name="Прямоугольник 2"/>
          <p:cNvSpPr/>
          <p:nvPr/>
        </p:nvSpPr>
        <p:spPr>
          <a:xfrm>
            <a:off x="-719" y="2909649"/>
            <a:ext cx="9144000" cy="2246769"/>
          </a:xfrm>
          <a:prstGeom prst="rect">
            <a:avLst/>
          </a:prstGeom>
        </p:spPr>
        <p:txBody>
          <a:bodyPr wrap="square">
            <a:spAutoFit/>
          </a:bodyPr>
          <a:lstStyle/>
          <a:p>
            <a:r>
              <a:rPr lang="en-US" sz="2000" b="1" dirty="0">
                <a:solidFill>
                  <a:schemeClr val="tx1">
                    <a:lumMod val="65000"/>
                    <a:lumOff val="35000"/>
                  </a:schemeClr>
                </a:solidFill>
              </a:rPr>
              <a:t>Minor hepatic injuries:</a:t>
            </a:r>
          </a:p>
          <a:p>
            <a:r>
              <a:rPr lang="en-US" sz="2000" dirty="0">
                <a:solidFill>
                  <a:schemeClr val="tx1">
                    <a:lumMod val="65000"/>
                    <a:lumOff val="35000"/>
                  </a:schemeClr>
                </a:solidFill>
              </a:rPr>
              <a:t>WSES grade I includes AAST-OIS grade I–II </a:t>
            </a:r>
            <a:r>
              <a:rPr lang="en-US" sz="2000" dirty="0" err="1">
                <a:solidFill>
                  <a:schemeClr val="tx1">
                    <a:lumMod val="65000"/>
                    <a:lumOff val="35000"/>
                  </a:schemeClr>
                </a:solidFill>
              </a:rPr>
              <a:t>hemodynamically</a:t>
            </a:r>
            <a:r>
              <a:rPr lang="en-US" sz="2000" dirty="0">
                <a:solidFill>
                  <a:schemeClr val="tx1">
                    <a:lumMod val="65000"/>
                    <a:lumOff val="35000"/>
                  </a:schemeClr>
                </a:solidFill>
              </a:rPr>
              <a:t> stable lesions.</a:t>
            </a:r>
          </a:p>
          <a:p>
            <a:r>
              <a:rPr lang="en-US" sz="2000" b="1" dirty="0">
                <a:solidFill>
                  <a:schemeClr val="tx1">
                    <a:lumMod val="65000"/>
                    <a:lumOff val="35000"/>
                  </a:schemeClr>
                </a:solidFill>
              </a:rPr>
              <a:t>Moderate hepatic injuries:</a:t>
            </a:r>
          </a:p>
          <a:p>
            <a:r>
              <a:rPr lang="en-US" sz="2000" dirty="0">
                <a:solidFill>
                  <a:schemeClr val="tx1">
                    <a:lumMod val="65000"/>
                    <a:lumOff val="35000"/>
                  </a:schemeClr>
                </a:solidFill>
              </a:rPr>
              <a:t>WSES grade II includes AAST-OIS grade III </a:t>
            </a:r>
            <a:r>
              <a:rPr lang="en-US" sz="2000" dirty="0" err="1">
                <a:solidFill>
                  <a:schemeClr val="tx1">
                    <a:lumMod val="65000"/>
                    <a:lumOff val="35000"/>
                  </a:schemeClr>
                </a:solidFill>
              </a:rPr>
              <a:t>hemodynamically</a:t>
            </a:r>
            <a:r>
              <a:rPr lang="en-US" sz="2000" dirty="0">
                <a:solidFill>
                  <a:schemeClr val="tx1">
                    <a:lumMod val="65000"/>
                    <a:lumOff val="35000"/>
                  </a:schemeClr>
                </a:solidFill>
              </a:rPr>
              <a:t> stable lesions.</a:t>
            </a:r>
          </a:p>
          <a:p>
            <a:r>
              <a:rPr lang="en-US" sz="2000" b="1" dirty="0">
                <a:solidFill>
                  <a:schemeClr val="tx1">
                    <a:lumMod val="65000"/>
                    <a:lumOff val="35000"/>
                  </a:schemeClr>
                </a:solidFill>
              </a:rPr>
              <a:t>Severe hepatic injuries:</a:t>
            </a:r>
          </a:p>
          <a:p>
            <a:r>
              <a:rPr lang="en-US" sz="2000" dirty="0">
                <a:solidFill>
                  <a:schemeClr val="tx1">
                    <a:lumMod val="65000"/>
                    <a:lumOff val="35000"/>
                  </a:schemeClr>
                </a:solidFill>
              </a:rPr>
              <a:t>WSES grade III includes AAST-OIS grade IV–V </a:t>
            </a:r>
            <a:r>
              <a:rPr lang="en-US" sz="2000" dirty="0" err="1">
                <a:solidFill>
                  <a:schemeClr val="tx1">
                    <a:lumMod val="65000"/>
                    <a:lumOff val="35000"/>
                  </a:schemeClr>
                </a:solidFill>
              </a:rPr>
              <a:t>hemodynamically</a:t>
            </a:r>
            <a:r>
              <a:rPr lang="en-US" sz="2000" dirty="0">
                <a:solidFill>
                  <a:schemeClr val="tx1">
                    <a:lumMod val="65000"/>
                    <a:lumOff val="35000"/>
                  </a:schemeClr>
                </a:solidFill>
              </a:rPr>
              <a:t> stable lesions.</a:t>
            </a:r>
          </a:p>
          <a:p>
            <a:r>
              <a:rPr lang="en-US" sz="2000" dirty="0">
                <a:solidFill>
                  <a:schemeClr val="tx1">
                    <a:lumMod val="65000"/>
                    <a:lumOff val="35000"/>
                  </a:schemeClr>
                </a:solidFill>
              </a:rPr>
              <a:t>WSES grade IV includes AAST-OIS grade I–VI </a:t>
            </a:r>
            <a:r>
              <a:rPr lang="en-US" sz="2000" dirty="0" err="1">
                <a:solidFill>
                  <a:schemeClr val="tx1">
                    <a:lumMod val="65000"/>
                    <a:lumOff val="35000"/>
                  </a:schemeClr>
                </a:solidFill>
              </a:rPr>
              <a:t>hemodynamically</a:t>
            </a:r>
            <a:r>
              <a:rPr lang="en-US" sz="2000" dirty="0">
                <a:solidFill>
                  <a:schemeClr val="tx1">
                    <a:lumMod val="65000"/>
                    <a:lumOff val="35000"/>
                  </a:schemeClr>
                </a:solidFill>
              </a:rPr>
              <a:t> unstable lesions</a:t>
            </a:r>
            <a:r>
              <a:rPr lang="en-US" sz="2000" dirty="0" smtClean="0">
                <a:solidFill>
                  <a:schemeClr val="tx1">
                    <a:lumMod val="65000"/>
                    <a:lumOff val="35000"/>
                  </a:schemeClr>
                </a:solidFill>
              </a:rPr>
              <a:t>.</a:t>
            </a:r>
            <a:endParaRPr lang="en-US" sz="2000" dirty="0">
              <a:solidFill>
                <a:schemeClr val="tx1">
                  <a:lumMod val="65000"/>
                  <a:lumOff val="35000"/>
                </a:schemeClr>
              </a:solidFill>
            </a:endParaRPr>
          </a:p>
        </p:txBody>
      </p:sp>
    </p:spTree>
    <p:extLst>
      <p:ext uri="{BB962C8B-B14F-4D97-AF65-F5344CB8AC3E}">
        <p14:creationId xmlns:p14="http://schemas.microsoft.com/office/powerpoint/2010/main" val="122208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g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680" y="39638"/>
            <a:ext cx="6990319" cy="510386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rot="16200000">
            <a:off x="-2140719" y="2450337"/>
            <a:ext cx="5120631" cy="369332"/>
          </a:xfrm>
          <a:prstGeom prst="rect">
            <a:avLst/>
          </a:prstGeom>
        </p:spPr>
        <p:txBody>
          <a:bodyPr wrap="square">
            <a:spAutoFit/>
          </a:bodyPr>
          <a:lstStyle/>
          <a:p>
            <a:r>
              <a:rPr lang="en-US" b="1" dirty="0">
                <a:solidFill>
                  <a:schemeClr val="tx1">
                    <a:lumMod val="75000"/>
                    <a:lumOff val="25000"/>
                  </a:schemeClr>
                </a:solidFill>
              </a:rPr>
              <a:t>Liver trauma management algorithm </a:t>
            </a:r>
            <a:r>
              <a:rPr lang="en-US" b="1" dirty="0" smtClean="0">
                <a:solidFill>
                  <a:schemeClr val="tx1">
                    <a:lumMod val="75000"/>
                    <a:lumOff val="25000"/>
                  </a:schemeClr>
                </a:solidFill>
              </a:rPr>
              <a:t>(stab wound).</a:t>
            </a:r>
            <a:endParaRPr lang="ru-RU" b="1" dirty="0">
              <a:solidFill>
                <a:schemeClr val="tx1">
                  <a:lumMod val="75000"/>
                  <a:lumOff val="25000"/>
                </a:schemeClr>
              </a:solidFill>
            </a:endParaRPr>
          </a:p>
        </p:txBody>
      </p:sp>
    </p:spTree>
    <p:extLst>
      <p:ext uri="{BB962C8B-B14F-4D97-AF65-F5344CB8AC3E}">
        <p14:creationId xmlns:p14="http://schemas.microsoft.com/office/powerpoint/2010/main" val="660081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rot="16200000">
            <a:off x="-2115717" y="2140099"/>
            <a:ext cx="5112990" cy="857250"/>
          </a:xfrm>
        </p:spPr>
        <p:txBody>
          <a:bodyPr>
            <a:noAutofit/>
          </a:bodyPr>
          <a:lstStyle/>
          <a:p>
            <a:r>
              <a:rPr lang="en-US" sz="1800" b="1" dirty="0" smtClean="0">
                <a:solidFill>
                  <a:schemeClr val="tx1">
                    <a:lumMod val="75000"/>
                    <a:lumOff val="25000"/>
                  </a:schemeClr>
                </a:solidFill>
              </a:rPr>
              <a:t>Unstable </a:t>
            </a:r>
            <a:r>
              <a:rPr lang="en-US" sz="1800" b="1" dirty="0">
                <a:solidFill>
                  <a:schemeClr val="tx1">
                    <a:lumMod val="75000"/>
                    <a:lumOff val="25000"/>
                  </a:schemeClr>
                </a:solidFill>
              </a:rPr>
              <a:t>liver trauma management </a:t>
            </a:r>
            <a:r>
              <a:rPr lang="en-US" sz="1800" b="1" dirty="0" smtClean="0">
                <a:solidFill>
                  <a:schemeClr val="tx1">
                    <a:lumMod val="75000"/>
                    <a:lumOff val="25000"/>
                  </a:schemeClr>
                </a:solidFill>
              </a:rPr>
              <a:t>algorithm)</a:t>
            </a:r>
            <a:endParaRPr lang="ru-RU" sz="1800" b="1" dirty="0">
              <a:solidFill>
                <a:schemeClr val="tx1">
                  <a:lumMod val="75000"/>
                  <a:lumOff val="25000"/>
                </a:schemeClr>
              </a:solidFill>
            </a:endParaRPr>
          </a:p>
        </p:txBody>
      </p:sp>
      <p:pic>
        <p:nvPicPr>
          <p:cNvPr id="5122" name="Picture 2" descr="figur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960" y="-18281"/>
            <a:ext cx="680204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9382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1085877866"/>
              </p:ext>
            </p:extLst>
          </p:nvPr>
        </p:nvGraphicFramePr>
        <p:xfrm>
          <a:off x="0" y="-20538"/>
          <a:ext cx="9144000" cy="5184630"/>
        </p:xfrm>
        <a:graphic>
          <a:graphicData uri="http://schemas.openxmlformats.org/drawingml/2006/table">
            <a:tbl>
              <a:tblPr/>
              <a:tblGrid>
                <a:gridCol w="1475656"/>
                <a:gridCol w="7668344"/>
              </a:tblGrid>
              <a:tr h="792088">
                <a:tc>
                  <a:txBody>
                    <a:bodyPr/>
                    <a:lstStyle/>
                    <a:p>
                      <a:pPr algn="ctr" fontAlgn="t"/>
                      <a:r>
                        <a:rPr lang="en-US" sz="1600" b="1" dirty="0">
                          <a:solidFill>
                            <a:schemeClr val="tx2">
                              <a:lumMod val="60000"/>
                              <a:lumOff val="40000"/>
                            </a:schemeClr>
                          </a:solidFill>
                          <a:effectLst/>
                        </a:rPr>
                        <a:t>Diagnostic procedures</a:t>
                      </a:r>
                    </a:p>
                  </a:txBody>
                  <a:tcPr marL="7107" marR="7107" marT="7107" marB="7107" anchor="ctr">
                    <a:lnL w="9525" cap="flat" cmpd="sng" algn="ctr">
                      <a:solidFill>
                        <a:srgbClr val="A6A6A6"/>
                      </a:solidFill>
                      <a:prstDash val="solid"/>
                      <a:round/>
                      <a:headEnd type="none" w="med" len="med"/>
                      <a:tailEnd type="none" w="med" len="med"/>
                    </a:lnL>
                    <a:lnR w="9525"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c>
                  <a:txBody>
                    <a:bodyPr/>
                    <a:lstStyle/>
                    <a:p>
                      <a:pPr marL="171450" indent="-171450" algn="l" fontAlgn="t">
                        <a:buFontTx/>
                        <a:buChar char="-"/>
                      </a:pPr>
                      <a:r>
                        <a:rPr lang="en-US" sz="1600" dirty="0" smtClean="0">
                          <a:solidFill>
                            <a:schemeClr val="tx1">
                              <a:lumMod val="75000"/>
                              <a:lumOff val="25000"/>
                            </a:schemeClr>
                          </a:solidFill>
                          <a:effectLst/>
                        </a:rPr>
                        <a:t>The </a:t>
                      </a:r>
                      <a:r>
                        <a:rPr lang="en-US" sz="1600" dirty="0">
                          <a:solidFill>
                            <a:schemeClr val="tx1">
                              <a:lumMod val="75000"/>
                              <a:lumOff val="25000"/>
                            </a:schemeClr>
                          </a:solidFill>
                          <a:effectLst/>
                        </a:rPr>
                        <a:t>diagnostic methods </a:t>
                      </a:r>
                      <a:r>
                        <a:rPr lang="en-US" sz="1600" dirty="0" smtClean="0">
                          <a:solidFill>
                            <a:schemeClr val="tx1">
                              <a:lumMod val="75000"/>
                              <a:lumOff val="25000"/>
                            </a:schemeClr>
                          </a:solidFill>
                          <a:effectLst/>
                        </a:rPr>
                        <a:t>are </a:t>
                      </a:r>
                      <a:r>
                        <a:rPr lang="en-US" sz="1600" dirty="0">
                          <a:solidFill>
                            <a:schemeClr val="tx1">
                              <a:lumMod val="75000"/>
                              <a:lumOff val="25000"/>
                            </a:schemeClr>
                          </a:solidFill>
                          <a:effectLst/>
                        </a:rPr>
                        <a:t>determined by the hemodynamic </a:t>
                      </a:r>
                      <a:r>
                        <a:rPr lang="en-US" sz="1600" dirty="0" smtClean="0">
                          <a:solidFill>
                            <a:schemeClr val="tx1">
                              <a:lumMod val="75000"/>
                              <a:lumOff val="25000"/>
                            </a:schemeClr>
                          </a:solidFill>
                          <a:effectLst/>
                        </a:rPr>
                        <a:t>status</a:t>
                      </a:r>
                    </a:p>
                    <a:p>
                      <a:pPr marL="171450" indent="-171450" algn="l" fontAlgn="t">
                        <a:buFontTx/>
                        <a:buChar char="-"/>
                      </a:pPr>
                      <a:r>
                        <a:rPr lang="en-US" sz="1600" dirty="0" smtClean="0">
                          <a:solidFill>
                            <a:schemeClr val="tx1">
                              <a:lumMod val="75000"/>
                              <a:lumOff val="25000"/>
                            </a:schemeClr>
                          </a:solidFill>
                          <a:effectLst/>
                        </a:rPr>
                        <a:t>E-FAST </a:t>
                      </a:r>
                      <a:r>
                        <a:rPr lang="en-US" sz="1600" dirty="0">
                          <a:solidFill>
                            <a:schemeClr val="tx1">
                              <a:lumMod val="75000"/>
                              <a:lumOff val="25000"/>
                            </a:schemeClr>
                          </a:solidFill>
                          <a:effectLst/>
                        </a:rPr>
                        <a:t>is rapid in detecting intra-abdominal free fluid </a:t>
                      </a:r>
                      <a:endParaRPr lang="ru-RU" sz="1600" dirty="0" smtClean="0">
                        <a:solidFill>
                          <a:schemeClr val="tx1">
                            <a:lumMod val="75000"/>
                            <a:lumOff val="25000"/>
                          </a:schemeClr>
                        </a:solidFill>
                        <a:effectLst/>
                      </a:endParaRPr>
                    </a:p>
                    <a:p>
                      <a:pPr marL="171450" indent="-171450" algn="l" fontAlgn="t">
                        <a:buFontTx/>
                        <a:buChar char="-"/>
                      </a:pPr>
                      <a:r>
                        <a:rPr lang="en-US" sz="1600" dirty="0" smtClean="0">
                          <a:solidFill>
                            <a:schemeClr val="tx1">
                              <a:lumMod val="75000"/>
                              <a:lumOff val="25000"/>
                            </a:schemeClr>
                          </a:solidFill>
                          <a:effectLst/>
                        </a:rPr>
                        <a:t>CT with IV</a:t>
                      </a:r>
                      <a:r>
                        <a:rPr lang="en-US" sz="1600" baseline="0" dirty="0" smtClean="0">
                          <a:solidFill>
                            <a:schemeClr val="tx1">
                              <a:lumMod val="75000"/>
                              <a:lumOff val="25000"/>
                            </a:schemeClr>
                          </a:solidFill>
                          <a:effectLst/>
                        </a:rPr>
                        <a:t> </a:t>
                      </a:r>
                      <a:r>
                        <a:rPr lang="en-US" sz="1600" dirty="0" smtClean="0">
                          <a:solidFill>
                            <a:schemeClr val="tx1">
                              <a:lumMod val="75000"/>
                              <a:lumOff val="25000"/>
                            </a:schemeClr>
                          </a:solidFill>
                          <a:effectLst/>
                        </a:rPr>
                        <a:t>contrast </a:t>
                      </a:r>
                      <a:r>
                        <a:rPr lang="en-US" sz="1600" dirty="0">
                          <a:solidFill>
                            <a:schemeClr val="tx1">
                              <a:lumMod val="75000"/>
                              <a:lumOff val="25000"/>
                            </a:schemeClr>
                          </a:solidFill>
                          <a:effectLst/>
                        </a:rPr>
                        <a:t>is the gold standard in </a:t>
                      </a:r>
                      <a:r>
                        <a:rPr lang="en-US" sz="1600" dirty="0" err="1">
                          <a:solidFill>
                            <a:schemeClr val="tx1">
                              <a:lumMod val="75000"/>
                              <a:lumOff val="25000"/>
                            </a:schemeClr>
                          </a:solidFill>
                          <a:effectLst/>
                        </a:rPr>
                        <a:t>hemodynamically</a:t>
                      </a:r>
                      <a:r>
                        <a:rPr lang="en-US" sz="1600" dirty="0">
                          <a:solidFill>
                            <a:schemeClr val="tx1">
                              <a:lumMod val="75000"/>
                              <a:lumOff val="25000"/>
                            </a:schemeClr>
                          </a:solidFill>
                          <a:effectLst/>
                        </a:rPr>
                        <a:t> stable </a:t>
                      </a:r>
                      <a:r>
                        <a:rPr lang="en-US" sz="1600" dirty="0" smtClean="0">
                          <a:solidFill>
                            <a:schemeClr val="tx1">
                              <a:lumMod val="75000"/>
                              <a:lumOff val="25000"/>
                            </a:schemeClr>
                          </a:solidFill>
                          <a:effectLst/>
                        </a:rPr>
                        <a:t>patients</a:t>
                      </a:r>
                      <a:endParaRPr lang="en-US" sz="1600" dirty="0">
                        <a:solidFill>
                          <a:schemeClr val="tx1">
                            <a:lumMod val="75000"/>
                            <a:lumOff val="25000"/>
                          </a:schemeClr>
                        </a:solidFill>
                        <a:effectLst/>
                      </a:endParaRPr>
                    </a:p>
                  </a:txBody>
                  <a:tcPr marL="7107" marR="7107" marT="7107" marB="7107">
                    <a:lnL w="9525" cap="flat" cmpd="sng" algn="ctr">
                      <a:solidFill>
                        <a:srgbClr val="A6A6A6"/>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r>
              <a:tr h="4392542">
                <a:tc>
                  <a:txBody>
                    <a:bodyPr/>
                    <a:lstStyle/>
                    <a:p>
                      <a:pPr algn="ctr" fontAlgn="t"/>
                      <a:r>
                        <a:rPr lang="en-US" sz="1600" b="1" dirty="0">
                          <a:solidFill>
                            <a:schemeClr val="tx2">
                              <a:lumMod val="60000"/>
                              <a:lumOff val="40000"/>
                            </a:schemeClr>
                          </a:solidFill>
                          <a:effectLst/>
                        </a:rPr>
                        <a:t>Non-operative management (NOM)</a:t>
                      </a:r>
                    </a:p>
                  </a:txBody>
                  <a:tcPr marL="7107" marR="7107" marT="7107" marB="7107" anchor="ctr">
                    <a:lnL w="9525" cap="flat" cmpd="sng" algn="ctr">
                      <a:solidFill>
                        <a:srgbClr val="A6A6A6"/>
                      </a:solidFill>
                      <a:prstDash val="solid"/>
                      <a:round/>
                      <a:headEnd type="none" w="med" len="med"/>
                      <a:tailEnd type="none" w="med" len="med"/>
                    </a:lnL>
                    <a:lnR w="9525"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c>
                  <a:txBody>
                    <a:bodyPr/>
                    <a:lstStyle/>
                    <a:p>
                      <a:pPr marL="171450" indent="-171450" algn="l" fontAlgn="t">
                        <a:buFontTx/>
                        <a:buChar char="-"/>
                      </a:pPr>
                      <a:r>
                        <a:rPr lang="en-US" sz="1600" dirty="0" smtClean="0">
                          <a:solidFill>
                            <a:schemeClr val="tx1">
                              <a:lumMod val="75000"/>
                              <a:lumOff val="25000"/>
                            </a:schemeClr>
                          </a:solidFill>
                          <a:effectLst/>
                        </a:rPr>
                        <a:t>In </a:t>
                      </a:r>
                      <a:r>
                        <a:rPr lang="en-US" sz="1600" dirty="0">
                          <a:solidFill>
                            <a:schemeClr val="tx1">
                              <a:lumMod val="75000"/>
                              <a:lumOff val="25000"/>
                            </a:schemeClr>
                          </a:solidFill>
                          <a:effectLst/>
                        </a:rPr>
                        <a:t>the absence of other internal injuries requiring surgery </a:t>
                      </a:r>
                      <a:endParaRPr lang="en-US" sz="1600" dirty="0" smtClean="0">
                        <a:solidFill>
                          <a:schemeClr val="tx1">
                            <a:lumMod val="75000"/>
                            <a:lumOff val="25000"/>
                          </a:schemeClr>
                        </a:solidFill>
                        <a:effectLst/>
                      </a:endParaRPr>
                    </a:p>
                    <a:p>
                      <a:pPr marL="171450" indent="-171450" algn="l" fontAlgn="t">
                        <a:buFontTx/>
                        <a:buChar char="-"/>
                      </a:pPr>
                      <a:endParaRPr lang="en-US" sz="1600" dirty="0" smtClean="0">
                        <a:solidFill>
                          <a:schemeClr val="tx1">
                            <a:lumMod val="75000"/>
                            <a:lumOff val="25000"/>
                          </a:schemeClr>
                        </a:solidFill>
                        <a:effectLst/>
                      </a:endParaRPr>
                    </a:p>
                    <a:p>
                      <a:pPr marL="171450" indent="-171450" algn="l" fontAlgn="t">
                        <a:buFontTx/>
                        <a:buChar char="-"/>
                      </a:pPr>
                      <a:r>
                        <a:rPr lang="en-US" sz="1600" dirty="0" smtClean="0">
                          <a:solidFill>
                            <a:schemeClr val="tx1">
                              <a:lumMod val="75000"/>
                              <a:lumOff val="25000"/>
                            </a:schemeClr>
                          </a:solidFill>
                          <a:effectLst/>
                        </a:rPr>
                        <a:t>In moderate and </a:t>
                      </a:r>
                      <a:r>
                        <a:rPr lang="en-US" sz="1600" dirty="0">
                          <a:solidFill>
                            <a:schemeClr val="tx1">
                              <a:lumMod val="75000"/>
                              <a:lumOff val="25000"/>
                            </a:schemeClr>
                          </a:solidFill>
                          <a:effectLst/>
                        </a:rPr>
                        <a:t>severe </a:t>
                      </a:r>
                      <a:r>
                        <a:rPr lang="en-US" sz="1600" dirty="0" smtClean="0">
                          <a:solidFill>
                            <a:schemeClr val="tx1">
                              <a:lumMod val="75000"/>
                              <a:lumOff val="25000"/>
                            </a:schemeClr>
                          </a:solidFill>
                          <a:effectLst/>
                        </a:rPr>
                        <a:t>injuries</a:t>
                      </a:r>
                      <a:r>
                        <a:rPr lang="en-US" sz="1600" baseline="0" dirty="0" smtClean="0">
                          <a:solidFill>
                            <a:schemeClr val="tx1">
                              <a:lumMod val="75000"/>
                              <a:lumOff val="25000"/>
                            </a:schemeClr>
                          </a:solidFill>
                          <a:effectLst/>
                        </a:rPr>
                        <a:t> </a:t>
                      </a:r>
                      <a:r>
                        <a:rPr lang="en-US" sz="1600" dirty="0" smtClean="0">
                          <a:solidFill>
                            <a:schemeClr val="tx1">
                              <a:lumMod val="75000"/>
                              <a:lumOff val="25000"/>
                            </a:schemeClr>
                          </a:solidFill>
                          <a:effectLst/>
                        </a:rPr>
                        <a:t>in </a:t>
                      </a:r>
                      <a:r>
                        <a:rPr lang="en-US" sz="1600" dirty="0">
                          <a:solidFill>
                            <a:schemeClr val="tx1">
                              <a:lumMod val="75000"/>
                              <a:lumOff val="25000"/>
                            </a:schemeClr>
                          </a:solidFill>
                          <a:effectLst/>
                        </a:rPr>
                        <a:t>selected settings </a:t>
                      </a:r>
                      <a:endParaRPr lang="en-US" sz="1600" dirty="0" smtClean="0">
                        <a:solidFill>
                          <a:schemeClr val="tx1">
                            <a:lumMod val="75000"/>
                            <a:lumOff val="25000"/>
                          </a:schemeClr>
                        </a:solidFill>
                        <a:effectLst/>
                      </a:endParaRPr>
                    </a:p>
                    <a:p>
                      <a:pPr marL="0" indent="0" algn="l" fontAlgn="t">
                        <a:buFontTx/>
                        <a:buNone/>
                      </a:pPr>
                      <a:r>
                        <a:rPr lang="en-US" sz="1600" i="1" dirty="0" smtClean="0">
                          <a:solidFill>
                            <a:schemeClr val="tx1">
                              <a:lumMod val="75000"/>
                              <a:lumOff val="25000"/>
                            </a:schemeClr>
                          </a:solidFill>
                          <a:effectLst/>
                        </a:rPr>
                        <a:t>     (immediate </a:t>
                      </a:r>
                      <a:r>
                        <a:rPr lang="en-US" sz="1600" i="1" dirty="0">
                          <a:solidFill>
                            <a:schemeClr val="tx1">
                              <a:lumMod val="75000"/>
                              <a:lumOff val="25000"/>
                            </a:schemeClr>
                          </a:solidFill>
                          <a:effectLst/>
                        </a:rPr>
                        <a:t>availability of </a:t>
                      </a:r>
                      <a:r>
                        <a:rPr lang="en-US" sz="1600" i="1" dirty="0" smtClean="0">
                          <a:solidFill>
                            <a:schemeClr val="tx1">
                              <a:lumMod val="75000"/>
                              <a:lumOff val="25000"/>
                            </a:schemeClr>
                          </a:solidFill>
                          <a:effectLst/>
                        </a:rPr>
                        <a:t>surgeons</a:t>
                      </a:r>
                      <a:r>
                        <a:rPr lang="en-US" sz="1600" i="1" dirty="0">
                          <a:solidFill>
                            <a:schemeClr val="tx1">
                              <a:lumMod val="75000"/>
                              <a:lumOff val="25000"/>
                            </a:schemeClr>
                          </a:solidFill>
                          <a:effectLst/>
                        </a:rPr>
                        <a:t>, operating room, </a:t>
                      </a:r>
                      <a:r>
                        <a:rPr lang="en-US" sz="1600" i="1" dirty="0" smtClean="0">
                          <a:solidFill>
                            <a:schemeClr val="tx1">
                              <a:lumMod val="75000"/>
                              <a:lumOff val="25000"/>
                            </a:schemeClr>
                          </a:solidFill>
                          <a:effectLst/>
                        </a:rPr>
                        <a:t>ICU, angiography, </a:t>
                      </a:r>
                      <a:r>
                        <a:rPr lang="en-US" sz="1600" i="1" dirty="0">
                          <a:solidFill>
                            <a:schemeClr val="tx1">
                              <a:lumMod val="75000"/>
                              <a:lumOff val="25000"/>
                            </a:schemeClr>
                          </a:solidFill>
                          <a:effectLst/>
                        </a:rPr>
                        <a:t>blood </a:t>
                      </a:r>
                      <a:r>
                        <a:rPr lang="en-US" sz="1600" i="1" dirty="0" smtClean="0">
                          <a:solidFill>
                            <a:schemeClr val="tx1">
                              <a:lumMod val="75000"/>
                              <a:lumOff val="25000"/>
                            </a:schemeClr>
                          </a:solidFill>
                          <a:effectLst/>
                        </a:rPr>
                        <a:t>products)</a:t>
                      </a:r>
                    </a:p>
                    <a:p>
                      <a:pPr marL="0" indent="0" algn="l" fontAlgn="t">
                        <a:buFontTx/>
                        <a:buNone/>
                      </a:pPr>
                      <a:endParaRPr lang="en-US" sz="1600" i="1" dirty="0" smtClean="0">
                        <a:solidFill>
                          <a:schemeClr val="tx1">
                            <a:lumMod val="75000"/>
                            <a:lumOff val="25000"/>
                          </a:schemeClr>
                        </a:solidFill>
                        <a:effectLst/>
                      </a:endParaRPr>
                    </a:p>
                    <a:p>
                      <a:pPr marL="285750" indent="-285750" algn="l" fontAlgn="t">
                        <a:buFontTx/>
                        <a:buChar char="-"/>
                      </a:pPr>
                      <a:r>
                        <a:rPr lang="en-US" sz="1600" dirty="0" smtClean="0">
                          <a:solidFill>
                            <a:schemeClr val="tx1">
                              <a:lumMod val="75000"/>
                              <a:lumOff val="25000"/>
                            </a:schemeClr>
                          </a:solidFill>
                          <a:effectLst/>
                        </a:rPr>
                        <a:t>A </a:t>
                      </a:r>
                      <a:r>
                        <a:rPr lang="en-US" sz="1600" dirty="0">
                          <a:solidFill>
                            <a:schemeClr val="tx1">
                              <a:lumMod val="75000"/>
                              <a:lumOff val="25000"/>
                            </a:schemeClr>
                          </a:solidFill>
                          <a:effectLst/>
                        </a:rPr>
                        <a:t>CT scan with intravenous contrast should always be performed in patients being considered for NOM </a:t>
                      </a:r>
                      <a:endParaRPr lang="en-US" sz="1600" dirty="0" smtClean="0">
                        <a:solidFill>
                          <a:schemeClr val="tx1">
                            <a:lumMod val="75000"/>
                            <a:lumOff val="25000"/>
                          </a:schemeClr>
                        </a:solidFill>
                        <a:effectLst/>
                      </a:endParaRPr>
                    </a:p>
                    <a:p>
                      <a:pPr marL="285750" indent="-285750" algn="l" fontAlgn="t">
                        <a:buFontTx/>
                        <a:buChar char="-"/>
                      </a:pPr>
                      <a:endParaRPr lang="en-US" sz="1600" dirty="0" smtClean="0">
                        <a:solidFill>
                          <a:schemeClr val="tx1">
                            <a:lumMod val="75000"/>
                            <a:lumOff val="25000"/>
                          </a:schemeClr>
                        </a:solidFill>
                        <a:effectLst/>
                      </a:endParaRPr>
                    </a:p>
                    <a:p>
                      <a:pPr marL="171450" indent="-171450" algn="l" fontAlgn="t">
                        <a:buFontTx/>
                        <a:buChar char="-"/>
                      </a:pPr>
                      <a:r>
                        <a:rPr lang="en-US" sz="1600" dirty="0" smtClean="0">
                          <a:solidFill>
                            <a:schemeClr val="tx1">
                              <a:lumMod val="75000"/>
                              <a:lumOff val="25000"/>
                            </a:schemeClr>
                          </a:solidFill>
                          <a:effectLst/>
                        </a:rPr>
                        <a:t>AG/AE </a:t>
                      </a:r>
                      <a:r>
                        <a:rPr lang="en-US" sz="1600" dirty="0">
                          <a:solidFill>
                            <a:schemeClr val="tx1">
                              <a:lumMod val="75000"/>
                              <a:lumOff val="25000"/>
                            </a:schemeClr>
                          </a:solidFill>
                          <a:effectLst/>
                        </a:rPr>
                        <a:t>may be considered as a first-line intervention in </a:t>
                      </a:r>
                      <a:r>
                        <a:rPr lang="en-US" sz="1600" dirty="0" err="1">
                          <a:solidFill>
                            <a:schemeClr val="tx1">
                              <a:lumMod val="75000"/>
                              <a:lumOff val="25000"/>
                            </a:schemeClr>
                          </a:solidFill>
                          <a:effectLst/>
                        </a:rPr>
                        <a:t>hemodynamically</a:t>
                      </a:r>
                      <a:r>
                        <a:rPr lang="en-US" sz="1600" dirty="0">
                          <a:solidFill>
                            <a:schemeClr val="tx1">
                              <a:lumMod val="75000"/>
                              <a:lumOff val="25000"/>
                            </a:schemeClr>
                          </a:solidFill>
                          <a:effectLst/>
                        </a:rPr>
                        <a:t> stable patients with arterial blush on CT scan </a:t>
                      </a:r>
                      <a:endParaRPr lang="en-US" sz="1600" dirty="0" smtClean="0">
                        <a:solidFill>
                          <a:schemeClr val="tx1">
                            <a:lumMod val="75000"/>
                            <a:lumOff val="25000"/>
                          </a:schemeClr>
                        </a:solidFill>
                        <a:effectLst/>
                      </a:endParaRPr>
                    </a:p>
                    <a:p>
                      <a:pPr marL="171450" indent="-171450" algn="l" fontAlgn="t">
                        <a:buFontTx/>
                        <a:buChar char="-"/>
                      </a:pPr>
                      <a:endParaRPr lang="en-US" sz="1600" dirty="0" smtClean="0">
                        <a:solidFill>
                          <a:schemeClr val="tx1">
                            <a:lumMod val="75000"/>
                            <a:lumOff val="25000"/>
                          </a:schemeClr>
                        </a:solidFill>
                        <a:effectLst/>
                      </a:endParaRPr>
                    </a:p>
                    <a:p>
                      <a:pPr marL="171450" indent="-171450" algn="l" fontAlgn="t">
                        <a:buFontTx/>
                        <a:buChar char="-"/>
                      </a:pPr>
                      <a:r>
                        <a:rPr lang="en-US" sz="1600" dirty="0" smtClean="0">
                          <a:solidFill>
                            <a:schemeClr val="tx1">
                              <a:lumMod val="75000"/>
                              <a:lumOff val="25000"/>
                            </a:schemeClr>
                          </a:solidFill>
                          <a:effectLst/>
                        </a:rPr>
                        <a:t>In concomitant </a:t>
                      </a:r>
                      <a:r>
                        <a:rPr lang="en-US" sz="1600" dirty="0">
                          <a:solidFill>
                            <a:schemeClr val="tx1">
                              <a:lumMod val="75000"/>
                              <a:lumOff val="25000"/>
                            </a:schemeClr>
                          </a:solidFill>
                          <a:effectLst/>
                        </a:rPr>
                        <a:t>head trauma and/or spinal cord </a:t>
                      </a:r>
                      <a:endParaRPr lang="en-US" sz="1600" dirty="0" smtClean="0">
                        <a:solidFill>
                          <a:schemeClr val="tx1">
                            <a:lumMod val="75000"/>
                            <a:lumOff val="25000"/>
                          </a:schemeClr>
                        </a:solidFill>
                        <a:effectLst/>
                      </a:endParaRPr>
                    </a:p>
                    <a:p>
                      <a:pPr marL="171450" indent="-171450" algn="l" fontAlgn="t">
                        <a:buFontTx/>
                        <a:buChar char="-"/>
                      </a:pPr>
                      <a:endParaRPr lang="en-US" sz="1600" dirty="0" smtClean="0">
                        <a:solidFill>
                          <a:schemeClr val="tx1">
                            <a:lumMod val="75000"/>
                            <a:lumOff val="25000"/>
                          </a:schemeClr>
                        </a:solidFill>
                        <a:effectLst/>
                      </a:endParaRPr>
                    </a:p>
                    <a:p>
                      <a:pPr marL="171450" indent="-171450" algn="l" fontAlgn="t">
                        <a:buFontTx/>
                        <a:buChar char="-"/>
                      </a:pPr>
                      <a:r>
                        <a:rPr lang="en-US" sz="1600" dirty="0" smtClean="0">
                          <a:solidFill>
                            <a:schemeClr val="tx1">
                              <a:lumMod val="75000"/>
                              <a:lumOff val="25000"/>
                            </a:schemeClr>
                          </a:solidFill>
                          <a:effectLst/>
                        </a:rPr>
                        <a:t>Intensive </a:t>
                      </a:r>
                      <a:r>
                        <a:rPr lang="en-US" sz="1600" dirty="0">
                          <a:solidFill>
                            <a:schemeClr val="tx1">
                              <a:lumMod val="75000"/>
                              <a:lumOff val="25000"/>
                            </a:schemeClr>
                          </a:solidFill>
                          <a:effectLst/>
                        </a:rPr>
                        <a:t>care unit </a:t>
                      </a:r>
                      <a:r>
                        <a:rPr lang="en-US" sz="1600" dirty="0" smtClean="0">
                          <a:solidFill>
                            <a:schemeClr val="tx1">
                              <a:lumMod val="75000"/>
                              <a:lumOff val="25000"/>
                            </a:schemeClr>
                          </a:solidFill>
                          <a:effectLst/>
                        </a:rPr>
                        <a:t>only </a:t>
                      </a:r>
                      <a:r>
                        <a:rPr lang="en-US" sz="1600" dirty="0">
                          <a:solidFill>
                            <a:schemeClr val="tx1">
                              <a:lumMod val="75000"/>
                              <a:lumOff val="25000"/>
                            </a:schemeClr>
                          </a:solidFill>
                          <a:effectLst/>
                        </a:rPr>
                        <a:t>for moderate </a:t>
                      </a:r>
                      <a:r>
                        <a:rPr lang="en-US" sz="1600" dirty="0" smtClean="0">
                          <a:solidFill>
                            <a:schemeClr val="tx1">
                              <a:lumMod val="75000"/>
                              <a:lumOff val="25000"/>
                            </a:schemeClr>
                          </a:solidFill>
                          <a:effectLst/>
                        </a:rPr>
                        <a:t>and </a:t>
                      </a:r>
                      <a:r>
                        <a:rPr lang="en-US" sz="1600" dirty="0">
                          <a:solidFill>
                            <a:schemeClr val="tx1">
                              <a:lumMod val="75000"/>
                              <a:lumOff val="25000"/>
                            </a:schemeClr>
                          </a:solidFill>
                          <a:effectLst/>
                        </a:rPr>
                        <a:t>severe </a:t>
                      </a:r>
                      <a:r>
                        <a:rPr lang="en-US" sz="1600" dirty="0" smtClean="0">
                          <a:solidFill>
                            <a:schemeClr val="tx1">
                              <a:lumMod val="75000"/>
                              <a:lumOff val="25000"/>
                            </a:schemeClr>
                          </a:solidFill>
                          <a:effectLst/>
                        </a:rPr>
                        <a:t>lesions</a:t>
                      </a:r>
                    </a:p>
                    <a:p>
                      <a:pPr marL="0" indent="0" algn="l" fontAlgn="t">
                        <a:buFontTx/>
                        <a:buNone/>
                      </a:pPr>
                      <a:endParaRPr lang="en-US" sz="1600" dirty="0" smtClean="0">
                        <a:solidFill>
                          <a:schemeClr val="tx1">
                            <a:lumMod val="75000"/>
                            <a:lumOff val="25000"/>
                          </a:schemeClr>
                        </a:solidFill>
                        <a:effectLst/>
                      </a:endParaRPr>
                    </a:p>
                    <a:p>
                      <a:pPr marL="171450" indent="-171450" algn="l" fontAlgn="t">
                        <a:buFontTx/>
                        <a:buChar char="-"/>
                      </a:pPr>
                      <a:r>
                        <a:rPr lang="en-US" sz="1600" dirty="0" smtClean="0">
                          <a:solidFill>
                            <a:schemeClr val="tx1">
                              <a:lumMod val="75000"/>
                              <a:lumOff val="25000"/>
                            </a:schemeClr>
                          </a:solidFill>
                          <a:effectLst/>
                        </a:rPr>
                        <a:t>In </a:t>
                      </a:r>
                      <a:r>
                        <a:rPr lang="en-US" sz="1600" dirty="0">
                          <a:solidFill>
                            <a:schemeClr val="tx1">
                              <a:lumMod val="75000"/>
                              <a:lumOff val="25000"/>
                            </a:schemeClr>
                          </a:solidFill>
                          <a:effectLst/>
                        </a:rPr>
                        <a:t>low-resource </a:t>
                      </a:r>
                      <a:r>
                        <a:rPr lang="en-US" sz="1600" dirty="0" smtClean="0">
                          <a:solidFill>
                            <a:schemeClr val="tx1">
                              <a:lumMod val="75000"/>
                              <a:lumOff val="25000"/>
                            </a:schemeClr>
                          </a:solidFill>
                          <a:effectLst/>
                        </a:rPr>
                        <a:t>settings </a:t>
                      </a:r>
                      <a:r>
                        <a:rPr lang="en-US" sz="1600" dirty="0">
                          <a:solidFill>
                            <a:schemeClr val="tx1">
                              <a:lumMod val="75000"/>
                              <a:lumOff val="25000"/>
                            </a:schemeClr>
                          </a:solidFill>
                          <a:effectLst/>
                        </a:rPr>
                        <a:t>with negative </a:t>
                      </a:r>
                      <a:r>
                        <a:rPr lang="en-US" sz="1600" dirty="0" smtClean="0">
                          <a:solidFill>
                            <a:schemeClr val="tx1">
                              <a:lumMod val="75000"/>
                              <a:lumOff val="25000"/>
                            </a:schemeClr>
                          </a:solidFill>
                          <a:effectLst/>
                        </a:rPr>
                        <a:t>physical examinations,</a:t>
                      </a:r>
                      <a:r>
                        <a:rPr lang="en-US" sz="1600" baseline="0" dirty="0" smtClean="0">
                          <a:solidFill>
                            <a:schemeClr val="tx1">
                              <a:lumMod val="75000"/>
                              <a:lumOff val="25000"/>
                            </a:schemeClr>
                          </a:solidFill>
                          <a:effectLst/>
                        </a:rPr>
                        <a:t> </a:t>
                      </a:r>
                      <a:r>
                        <a:rPr lang="en-US" sz="1600" dirty="0" smtClean="0">
                          <a:solidFill>
                            <a:schemeClr val="tx1">
                              <a:lumMod val="75000"/>
                              <a:lumOff val="25000"/>
                            </a:schemeClr>
                          </a:solidFill>
                          <a:effectLst/>
                        </a:rPr>
                        <a:t>imaging </a:t>
                      </a:r>
                      <a:r>
                        <a:rPr lang="en-US" sz="1600" dirty="0">
                          <a:solidFill>
                            <a:schemeClr val="tx1">
                              <a:lumMod val="75000"/>
                              <a:lumOff val="25000"/>
                            </a:schemeClr>
                          </a:solidFill>
                          <a:effectLst/>
                        </a:rPr>
                        <a:t>and blood tests </a:t>
                      </a:r>
                    </a:p>
                  </a:txBody>
                  <a:tcPr marL="7107" marR="7107" marT="7107" marB="7107">
                    <a:lnL w="9525" cap="flat" cmpd="sng" algn="ctr">
                      <a:solidFill>
                        <a:srgbClr val="A6A6A6"/>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250726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1600138534"/>
              </p:ext>
            </p:extLst>
          </p:nvPr>
        </p:nvGraphicFramePr>
        <p:xfrm>
          <a:off x="0" y="-2"/>
          <a:ext cx="9144000" cy="5224242"/>
        </p:xfrm>
        <a:graphic>
          <a:graphicData uri="http://schemas.openxmlformats.org/drawingml/2006/table">
            <a:tbl>
              <a:tblPr/>
              <a:tblGrid>
                <a:gridCol w="1475656"/>
                <a:gridCol w="7668344"/>
              </a:tblGrid>
              <a:tr h="1714500">
                <a:tc>
                  <a:txBody>
                    <a:bodyPr/>
                    <a:lstStyle/>
                    <a:p>
                      <a:pPr algn="ctr" fontAlgn="t"/>
                      <a:r>
                        <a:rPr lang="en-US" sz="1400" b="1" dirty="0">
                          <a:solidFill>
                            <a:schemeClr val="tx2">
                              <a:lumMod val="60000"/>
                              <a:lumOff val="40000"/>
                            </a:schemeClr>
                          </a:solidFill>
                          <a:effectLst/>
                        </a:rPr>
                        <a:t>Operative management (OM)</a:t>
                      </a:r>
                    </a:p>
                  </a:txBody>
                  <a:tcPr marL="7107" marR="7107" marT="7107" marB="7107" anchor="ctr">
                    <a:lnL w="9525" cap="flat" cmpd="sng" algn="ctr">
                      <a:solidFill>
                        <a:srgbClr val="A6A6A6"/>
                      </a:solidFill>
                      <a:prstDash val="solid"/>
                      <a:round/>
                      <a:headEnd type="none" w="med" len="med"/>
                      <a:tailEnd type="none" w="med" len="med"/>
                    </a:lnL>
                    <a:lnR w="9525"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c>
                  <a:txBody>
                    <a:bodyPr/>
                    <a:lstStyle/>
                    <a:p>
                      <a:pPr marL="171450" indent="-171450" algn="l" fontAlgn="t">
                        <a:buFontTx/>
                        <a:buChar char="-"/>
                      </a:pPr>
                      <a:r>
                        <a:rPr lang="en-US" sz="1400" dirty="0" err="1" smtClean="0">
                          <a:solidFill>
                            <a:schemeClr val="tx1">
                              <a:lumMod val="75000"/>
                              <a:lumOff val="25000"/>
                            </a:schemeClr>
                          </a:solidFill>
                          <a:effectLst/>
                        </a:rPr>
                        <a:t>Hemodynamically</a:t>
                      </a:r>
                      <a:r>
                        <a:rPr lang="en-US" sz="1400" dirty="0" smtClean="0">
                          <a:solidFill>
                            <a:schemeClr val="tx1">
                              <a:lumMod val="75000"/>
                              <a:lumOff val="25000"/>
                            </a:schemeClr>
                          </a:solidFill>
                          <a:effectLst/>
                        </a:rPr>
                        <a:t> </a:t>
                      </a:r>
                      <a:r>
                        <a:rPr lang="en-US" sz="1400" dirty="0">
                          <a:solidFill>
                            <a:schemeClr val="tx1">
                              <a:lumMod val="75000"/>
                              <a:lumOff val="25000"/>
                            </a:schemeClr>
                          </a:solidFill>
                          <a:effectLst/>
                        </a:rPr>
                        <a:t>unstable and non-responder patients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Primary to </a:t>
                      </a:r>
                      <a:r>
                        <a:rPr lang="en-US" sz="1400" dirty="0">
                          <a:solidFill>
                            <a:schemeClr val="tx1">
                              <a:lumMod val="75000"/>
                              <a:lumOff val="25000"/>
                            </a:schemeClr>
                          </a:solidFill>
                          <a:effectLst/>
                        </a:rPr>
                        <a:t>control the hemorrhage and bile </a:t>
                      </a:r>
                      <a:r>
                        <a:rPr lang="en-US" sz="1400" dirty="0" smtClean="0">
                          <a:solidFill>
                            <a:schemeClr val="tx1">
                              <a:lumMod val="75000"/>
                              <a:lumOff val="25000"/>
                            </a:schemeClr>
                          </a:solidFill>
                          <a:effectLst/>
                        </a:rPr>
                        <a:t>leak</a:t>
                      </a: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Major </a:t>
                      </a:r>
                      <a:r>
                        <a:rPr lang="en-US" sz="1400" dirty="0">
                          <a:solidFill>
                            <a:schemeClr val="tx1">
                              <a:lumMod val="75000"/>
                              <a:lumOff val="25000"/>
                            </a:schemeClr>
                          </a:solidFill>
                          <a:effectLst/>
                        </a:rPr>
                        <a:t>hepatic resections should be avoided at first and only considered in subsequent </a:t>
                      </a:r>
                      <a:r>
                        <a:rPr lang="en-US" sz="1400" dirty="0" smtClean="0">
                          <a:solidFill>
                            <a:schemeClr val="tx1">
                              <a:lumMod val="75000"/>
                              <a:lumOff val="25000"/>
                            </a:schemeClr>
                          </a:solidFill>
                          <a:effectLst/>
                        </a:rPr>
                        <a:t>operations</a:t>
                      </a: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err="1" smtClean="0">
                          <a:solidFill>
                            <a:schemeClr val="tx1">
                              <a:lumMod val="75000"/>
                              <a:lumOff val="25000"/>
                            </a:schemeClr>
                          </a:solidFill>
                          <a:effectLst/>
                        </a:rPr>
                        <a:t>Angioembolization</a:t>
                      </a:r>
                      <a:r>
                        <a:rPr lang="en-US" sz="1400" dirty="0" smtClean="0">
                          <a:solidFill>
                            <a:schemeClr val="tx1">
                              <a:lumMod val="75000"/>
                              <a:lumOff val="25000"/>
                            </a:schemeClr>
                          </a:solidFill>
                          <a:effectLst/>
                        </a:rPr>
                        <a:t> in persistent </a:t>
                      </a:r>
                      <a:r>
                        <a:rPr lang="en-US" sz="1400" dirty="0">
                          <a:solidFill>
                            <a:schemeClr val="tx1">
                              <a:lumMod val="75000"/>
                              <a:lumOff val="25000"/>
                            </a:schemeClr>
                          </a:solidFill>
                          <a:effectLst/>
                        </a:rPr>
                        <a:t>arterial bleeding after non-hemostatic or damage control procedures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Resuscitative </a:t>
                      </a:r>
                      <a:r>
                        <a:rPr lang="en-US" sz="1400" dirty="0">
                          <a:solidFill>
                            <a:schemeClr val="tx1">
                              <a:lumMod val="75000"/>
                              <a:lumOff val="25000"/>
                            </a:schemeClr>
                          </a:solidFill>
                          <a:effectLst/>
                        </a:rPr>
                        <a:t>endovascular balloon occlusion of the </a:t>
                      </a:r>
                      <a:r>
                        <a:rPr lang="en-US" sz="1400" dirty="0" smtClean="0">
                          <a:solidFill>
                            <a:schemeClr val="tx1">
                              <a:lumMod val="75000"/>
                              <a:lumOff val="25000"/>
                            </a:schemeClr>
                          </a:solidFill>
                          <a:effectLst/>
                        </a:rPr>
                        <a:t>aorta as </a:t>
                      </a:r>
                      <a:r>
                        <a:rPr lang="en-US" sz="1400" dirty="0">
                          <a:solidFill>
                            <a:schemeClr val="tx1">
                              <a:lumMod val="75000"/>
                              <a:lumOff val="25000"/>
                            </a:schemeClr>
                          </a:solidFill>
                          <a:effectLst/>
                        </a:rPr>
                        <a:t>a bridge to </a:t>
                      </a:r>
                      <a:r>
                        <a:rPr lang="en-US" sz="1400" dirty="0" smtClean="0">
                          <a:solidFill>
                            <a:schemeClr val="tx1">
                              <a:lumMod val="75000"/>
                              <a:lumOff val="25000"/>
                            </a:schemeClr>
                          </a:solidFill>
                          <a:effectLst/>
                        </a:rPr>
                        <a:t>more </a:t>
                      </a:r>
                      <a:r>
                        <a:rPr lang="en-US" sz="1400" dirty="0">
                          <a:solidFill>
                            <a:schemeClr val="tx1">
                              <a:lumMod val="75000"/>
                              <a:lumOff val="25000"/>
                            </a:schemeClr>
                          </a:solidFill>
                          <a:effectLst/>
                        </a:rPr>
                        <a:t>definitive </a:t>
                      </a:r>
                      <a:r>
                        <a:rPr lang="en-US" sz="1400" dirty="0" smtClean="0">
                          <a:solidFill>
                            <a:schemeClr val="tx1">
                              <a:lumMod val="75000"/>
                              <a:lumOff val="25000"/>
                            </a:schemeClr>
                          </a:solidFill>
                          <a:effectLst/>
                        </a:rPr>
                        <a:t>procedures</a:t>
                      </a:r>
                    </a:p>
                    <a:p>
                      <a:pPr marL="171450" indent="-171450" algn="l" fontAlgn="t">
                        <a:buFontTx/>
                        <a:buChar char="-"/>
                      </a:pPr>
                      <a:endParaRPr lang="en-US" sz="1000" dirty="0">
                        <a:solidFill>
                          <a:schemeClr val="tx1">
                            <a:lumMod val="75000"/>
                            <a:lumOff val="25000"/>
                          </a:schemeClr>
                        </a:solidFill>
                        <a:effectLst/>
                      </a:endParaRPr>
                    </a:p>
                  </a:txBody>
                  <a:tcPr marL="7107" marR="7107" marT="7107" marB="7107">
                    <a:lnL w="9525" cap="flat" cmpd="sng" algn="ctr">
                      <a:solidFill>
                        <a:srgbClr val="A6A6A6"/>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r>
              <a:tr h="133242">
                <a:tc>
                  <a:txBody>
                    <a:bodyPr/>
                    <a:lstStyle/>
                    <a:p>
                      <a:pPr algn="ctr" fontAlgn="t"/>
                      <a:r>
                        <a:rPr lang="en-US" sz="1400" b="1" dirty="0">
                          <a:solidFill>
                            <a:schemeClr val="tx2">
                              <a:lumMod val="60000"/>
                              <a:lumOff val="40000"/>
                            </a:schemeClr>
                          </a:solidFill>
                          <a:effectLst/>
                        </a:rPr>
                        <a:t>Short- and long-term follow-up</a:t>
                      </a:r>
                    </a:p>
                  </a:txBody>
                  <a:tcPr marL="7107" marR="7107" marT="7107" marB="7107" anchor="ctr">
                    <a:lnL w="9525" cap="flat" cmpd="sng" algn="ctr">
                      <a:solidFill>
                        <a:srgbClr val="A6A6A6"/>
                      </a:solidFill>
                      <a:prstDash val="solid"/>
                      <a:round/>
                      <a:headEnd type="none" w="med" len="med"/>
                      <a:tailEnd type="none" w="med" len="med"/>
                    </a:lnL>
                    <a:lnR w="9525"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c>
                  <a:txBody>
                    <a:bodyPr/>
                    <a:lstStyle/>
                    <a:p>
                      <a:pPr marL="171450" indent="-171450" algn="l" fontAlgn="t">
                        <a:buFontTx/>
                        <a:buChar char="-"/>
                      </a:pPr>
                      <a:r>
                        <a:rPr lang="en-US" sz="1400" dirty="0" smtClean="0">
                          <a:solidFill>
                            <a:schemeClr val="tx1">
                              <a:lumMod val="75000"/>
                              <a:lumOff val="25000"/>
                            </a:schemeClr>
                          </a:solidFill>
                          <a:effectLst/>
                        </a:rPr>
                        <a:t>Intrahepatic </a:t>
                      </a:r>
                      <a:r>
                        <a:rPr lang="en-US" sz="1400" dirty="0">
                          <a:solidFill>
                            <a:schemeClr val="tx1">
                              <a:lumMod val="75000"/>
                              <a:lumOff val="25000"/>
                            </a:schemeClr>
                          </a:solidFill>
                          <a:effectLst/>
                        </a:rPr>
                        <a:t>abscesses may be successfully treated with percutaneous drainage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Delayed </a:t>
                      </a:r>
                      <a:r>
                        <a:rPr lang="en-US" sz="1400" dirty="0">
                          <a:solidFill>
                            <a:schemeClr val="tx1">
                              <a:lumMod val="75000"/>
                              <a:lumOff val="25000"/>
                            </a:schemeClr>
                          </a:solidFill>
                          <a:effectLst/>
                        </a:rPr>
                        <a:t>hemorrhage without severe hemodynamic compromise may be managed at first with AG/AE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Hepatic </a:t>
                      </a:r>
                      <a:r>
                        <a:rPr lang="en-US" sz="1400" dirty="0">
                          <a:solidFill>
                            <a:schemeClr val="tx1">
                              <a:lumMod val="75000"/>
                              <a:lumOff val="25000"/>
                            </a:schemeClr>
                          </a:solidFill>
                          <a:effectLst/>
                        </a:rPr>
                        <a:t>artery </a:t>
                      </a:r>
                      <a:r>
                        <a:rPr lang="en-US" sz="1400" dirty="0" err="1">
                          <a:solidFill>
                            <a:schemeClr val="tx1">
                              <a:lumMod val="75000"/>
                              <a:lumOff val="25000"/>
                            </a:schemeClr>
                          </a:solidFill>
                          <a:effectLst/>
                        </a:rPr>
                        <a:t>pseudoaneurysm</a:t>
                      </a:r>
                      <a:r>
                        <a:rPr lang="en-US" sz="1400" dirty="0">
                          <a:solidFill>
                            <a:schemeClr val="tx1">
                              <a:lumMod val="75000"/>
                              <a:lumOff val="25000"/>
                            </a:schemeClr>
                          </a:solidFill>
                          <a:effectLst/>
                        </a:rPr>
                        <a:t> should be managed with AG/AE to prevent rupture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Combination </a:t>
                      </a:r>
                      <a:r>
                        <a:rPr lang="en-US" sz="1400" dirty="0">
                          <a:solidFill>
                            <a:schemeClr val="tx1">
                              <a:lumMod val="75000"/>
                              <a:lumOff val="25000"/>
                            </a:schemeClr>
                          </a:solidFill>
                          <a:effectLst/>
                        </a:rPr>
                        <a:t>of percutaneous </a:t>
                      </a:r>
                      <a:r>
                        <a:rPr lang="en-US" sz="1400" dirty="0" smtClean="0">
                          <a:solidFill>
                            <a:schemeClr val="tx1">
                              <a:lumMod val="75000"/>
                              <a:lumOff val="25000"/>
                            </a:schemeClr>
                          </a:solidFill>
                          <a:effectLst/>
                        </a:rPr>
                        <a:t>and </a:t>
                      </a:r>
                      <a:r>
                        <a:rPr lang="en-US" sz="1400" dirty="0">
                          <a:solidFill>
                            <a:schemeClr val="tx1">
                              <a:lumMod val="75000"/>
                              <a:lumOff val="25000"/>
                            </a:schemeClr>
                          </a:solidFill>
                          <a:effectLst/>
                        </a:rPr>
                        <a:t>endoscopic techniques </a:t>
                      </a:r>
                      <a:r>
                        <a:rPr lang="en-US" sz="1400" dirty="0" smtClean="0">
                          <a:solidFill>
                            <a:schemeClr val="tx1">
                              <a:lumMod val="75000"/>
                              <a:lumOff val="25000"/>
                            </a:schemeClr>
                          </a:solidFill>
                          <a:effectLst/>
                        </a:rPr>
                        <a:t>for</a:t>
                      </a:r>
                      <a:r>
                        <a:rPr lang="en-US" sz="1400" baseline="0" dirty="0" smtClean="0">
                          <a:solidFill>
                            <a:schemeClr val="tx1">
                              <a:lumMod val="75000"/>
                              <a:lumOff val="25000"/>
                            </a:schemeClr>
                          </a:solidFill>
                          <a:effectLst/>
                        </a:rPr>
                        <a:t> </a:t>
                      </a:r>
                      <a:r>
                        <a:rPr lang="en-US" sz="1400" dirty="0" smtClean="0">
                          <a:solidFill>
                            <a:schemeClr val="tx1">
                              <a:lumMod val="75000"/>
                              <a:lumOff val="25000"/>
                            </a:schemeClr>
                          </a:solidFill>
                          <a:effectLst/>
                        </a:rPr>
                        <a:t>post-traumatic </a:t>
                      </a:r>
                      <a:r>
                        <a:rPr lang="en-US" sz="1400" dirty="0">
                          <a:solidFill>
                            <a:schemeClr val="tx1">
                              <a:lumMod val="75000"/>
                              <a:lumOff val="25000"/>
                            </a:schemeClr>
                          </a:solidFill>
                          <a:effectLst/>
                        </a:rPr>
                        <a:t>biliary </a:t>
                      </a:r>
                      <a:r>
                        <a:rPr lang="en-US" sz="1400" dirty="0" smtClean="0">
                          <a:solidFill>
                            <a:schemeClr val="tx1">
                              <a:lumMod val="75000"/>
                              <a:lumOff val="25000"/>
                            </a:schemeClr>
                          </a:solidFill>
                          <a:effectLst/>
                        </a:rPr>
                        <a:t>complications</a:t>
                      </a:r>
                    </a:p>
                    <a:p>
                      <a:pPr marL="171450" indent="-171450" algn="l" fontAlgn="t">
                        <a:buFontTx/>
                        <a:buChar char="-"/>
                      </a:pPr>
                      <a:endParaRPr lang="en-US" sz="1000" dirty="0">
                        <a:solidFill>
                          <a:schemeClr val="tx1">
                            <a:lumMod val="75000"/>
                            <a:lumOff val="25000"/>
                          </a:schemeClr>
                        </a:solidFill>
                        <a:effectLst/>
                      </a:endParaRPr>
                    </a:p>
                  </a:txBody>
                  <a:tcPr marL="7107" marR="7107" marT="7107" marB="7107">
                    <a:lnL w="9525" cap="flat" cmpd="sng" algn="ctr">
                      <a:solidFill>
                        <a:srgbClr val="A6A6A6"/>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r>
              <a:tr h="1290815">
                <a:tc>
                  <a:txBody>
                    <a:bodyPr/>
                    <a:lstStyle/>
                    <a:p>
                      <a:pPr algn="ctr" fontAlgn="t"/>
                      <a:r>
                        <a:rPr lang="en-US" sz="1400" b="1" dirty="0" err="1">
                          <a:solidFill>
                            <a:schemeClr val="tx2">
                              <a:lumMod val="60000"/>
                              <a:lumOff val="40000"/>
                            </a:schemeClr>
                          </a:solidFill>
                          <a:effectLst/>
                        </a:rPr>
                        <a:t>Thrombo</a:t>
                      </a:r>
                      <a:r>
                        <a:rPr lang="en-US" sz="1400" b="1" dirty="0">
                          <a:solidFill>
                            <a:schemeClr val="tx2">
                              <a:lumMod val="60000"/>
                              <a:lumOff val="40000"/>
                            </a:schemeClr>
                          </a:solidFill>
                          <a:effectLst/>
                        </a:rPr>
                        <a:t>-prophylaxis, feeding, and mobilization</a:t>
                      </a:r>
                    </a:p>
                  </a:txBody>
                  <a:tcPr marL="7107" marR="7107" marT="7107" marB="7107" anchor="ctr">
                    <a:lnL w="9525" cap="flat" cmpd="sng" algn="ctr">
                      <a:solidFill>
                        <a:srgbClr val="A6A6A6"/>
                      </a:solidFill>
                      <a:prstDash val="solid"/>
                      <a:round/>
                      <a:headEnd type="none" w="med" len="med"/>
                      <a:tailEnd type="none" w="med" len="med"/>
                    </a:lnL>
                    <a:lnR w="9525"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c>
                  <a:txBody>
                    <a:bodyPr/>
                    <a:lstStyle/>
                    <a:p>
                      <a:pPr marL="171450" indent="-171450" algn="l" fontAlgn="t">
                        <a:buFontTx/>
                        <a:buChar char="-"/>
                      </a:pPr>
                      <a:r>
                        <a:rPr lang="en-US" sz="1400" dirty="0" smtClean="0">
                          <a:solidFill>
                            <a:schemeClr val="tx1">
                              <a:lumMod val="75000"/>
                              <a:lumOff val="25000"/>
                            </a:schemeClr>
                          </a:solidFill>
                          <a:effectLst/>
                        </a:rPr>
                        <a:t>Mechanical </a:t>
                      </a:r>
                      <a:r>
                        <a:rPr lang="en-US" sz="1400" dirty="0">
                          <a:solidFill>
                            <a:schemeClr val="tx1">
                              <a:lumMod val="75000"/>
                              <a:lumOff val="25000"/>
                            </a:schemeClr>
                          </a:solidFill>
                          <a:effectLst/>
                        </a:rPr>
                        <a:t>prophylaxis </a:t>
                      </a:r>
                      <a:r>
                        <a:rPr lang="en-US" sz="1400" dirty="0" smtClean="0">
                          <a:solidFill>
                            <a:schemeClr val="tx1">
                              <a:lumMod val="75000"/>
                              <a:lumOff val="25000"/>
                            </a:schemeClr>
                          </a:solidFill>
                          <a:effectLst/>
                        </a:rPr>
                        <a:t> in </a:t>
                      </a:r>
                      <a:r>
                        <a:rPr lang="en-US" sz="1400" dirty="0">
                          <a:solidFill>
                            <a:schemeClr val="tx1">
                              <a:lumMod val="75000"/>
                              <a:lumOff val="25000"/>
                            </a:schemeClr>
                          </a:solidFill>
                          <a:effectLst/>
                        </a:rPr>
                        <a:t>all patients with no absolute </a:t>
                      </a:r>
                      <a:r>
                        <a:rPr lang="en-US" sz="1400" dirty="0" smtClean="0">
                          <a:solidFill>
                            <a:schemeClr val="tx1">
                              <a:lumMod val="75000"/>
                              <a:lumOff val="25000"/>
                            </a:schemeClr>
                          </a:solidFill>
                          <a:effectLst/>
                        </a:rPr>
                        <a:t>contraindication</a:t>
                      </a: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LMWHs in </a:t>
                      </a:r>
                      <a:r>
                        <a:rPr lang="en-US" sz="1400" dirty="0">
                          <a:solidFill>
                            <a:schemeClr val="tx1">
                              <a:lumMod val="75000"/>
                              <a:lumOff val="25000"/>
                            </a:schemeClr>
                          </a:solidFill>
                          <a:effectLst/>
                        </a:rPr>
                        <a:t>selected patients with liver injury treated with NOM </a:t>
                      </a:r>
                      <a:endParaRPr lang="en-US" sz="1400" dirty="0" smtClean="0">
                        <a:solidFill>
                          <a:schemeClr val="tx1">
                            <a:lumMod val="75000"/>
                            <a:lumOff val="25000"/>
                          </a:schemeClr>
                        </a:solidFill>
                        <a:effectLst/>
                      </a:endParaRPr>
                    </a:p>
                    <a:p>
                      <a:pPr marL="0" indent="0" algn="l" fontAlgn="t">
                        <a:buFontTx/>
                        <a:buNone/>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Individualization </a:t>
                      </a:r>
                      <a:r>
                        <a:rPr lang="en-US" sz="1400" dirty="0">
                          <a:solidFill>
                            <a:schemeClr val="tx1">
                              <a:lumMod val="75000"/>
                              <a:lumOff val="25000"/>
                            </a:schemeClr>
                          </a:solidFill>
                          <a:effectLst/>
                        </a:rPr>
                        <a:t>of the risk-benefit balance </a:t>
                      </a:r>
                      <a:r>
                        <a:rPr lang="en-US" sz="1400" dirty="0" smtClean="0">
                          <a:solidFill>
                            <a:schemeClr val="tx1">
                              <a:lumMod val="75000"/>
                              <a:lumOff val="25000"/>
                            </a:schemeClr>
                          </a:solidFill>
                          <a:effectLst/>
                        </a:rPr>
                        <a:t>is </a:t>
                      </a:r>
                      <a:r>
                        <a:rPr lang="en-US" sz="1400" dirty="0">
                          <a:solidFill>
                            <a:schemeClr val="tx1">
                              <a:lumMod val="75000"/>
                              <a:lumOff val="25000"/>
                            </a:schemeClr>
                          </a:solidFill>
                          <a:effectLst/>
                        </a:rPr>
                        <a:t>suggested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Early </a:t>
                      </a:r>
                      <a:r>
                        <a:rPr lang="en-US" sz="1400" dirty="0">
                          <a:solidFill>
                            <a:schemeClr val="tx1">
                              <a:lumMod val="75000"/>
                              <a:lumOff val="25000"/>
                            </a:schemeClr>
                          </a:solidFill>
                          <a:effectLst/>
                        </a:rPr>
                        <a:t>mobilization should be achieved in stable patients </a:t>
                      </a:r>
                      <a:endParaRPr lang="en-US" sz="1400" dirty="0" smtClean="0">
                        <a:solidFill>
                          <a:schemeClr val="tx1">
                            <a:lumMod val="75000"/>
                            <a:lumOff val="25000"/>
                          </a:schemeClr>
                        </a:solidFill>
                        <a:effectLst/>
                      </a:endParaRPr>
                    </a:p>
                    <a:p>
                      <a:pPr marL="171450" indent="-171450" algn="l" fontAlgn="t">
                        <a:buFontTx/>
                        <a:buChar char="-"/>
                      </a:pPr>
                      <a:endParaRPr lang="en-US" sz="1000" dirty="0" smtClean="0">
                        <a:solidFill>
                          <a:schemeClr val="tx1">
                            <a:lumMod val="75000"/>
                            <a:lumOff val="25000"/>
                          </a:schemeClr>
                        </a:solidFill>
                        <a:effectLst/>
                      </a:endParaRPr>
                    </a:p>
                    <a:p>
                      <a:pPr marL="171450" indent="-171450" algn="l" fontAlgn="t">
                        <a:buFontTx/>
                        <a:buChar char="-"/>
                      </a:pPr>
                      <a:r>
                        <a:rPr lang="en-US" sz="1400" dirty="0" smtClean="0">
                          <a:solidFill>
                            <a:schemeClr val="tx1">
                              <a:lumMod val="75000"/>
                              <a:lumOff val="25000"/>
                            </a:schemeClr>
                          </a:solidFill>
                          <a:effectLst/>
                        </a:rPr>
                        <a:t>Enteral </a:t>
                      </a:r>
                      <a:r>
                        <a:rPr lang="en-US" sz="1400" dirty="0">
                          <a:solidFill>
                            <a:schemeClr val="tx1">
                              <a:lumMod val="75000"/>
                              <a:lumOff val="25000"/>
                            </a:schemeClr>
                          </a:solidFill>
                          <a:effectLst/>
                        </a:rPr>
                        <a:t>feeding should be started as soon as </a:t>
                      </a:r>
                      <a:r>
                        <a:rPr lang="en-US" sz="1400" dirty="0" smtClean="0">
                          <a:solidFill>
                            <a:schemeClr val="tx1">
                              <a:lumMod val="75000"/>
                              <a:lumOff val="25000"/>
                            </a:schemeClr>
                          </a:solidFill>
                          <a:effectLst/>
                        </a:rPr>
                        <a:t>possible</a:t>
                      </a:r>
                    </a:p>
                    <a:p>
                      <a:pPr marL="171450" indent="-171450" algn="l" fontAlgn="t">
                        <a:buFontTx/>
                        <a:buChar char="-"/>
                      </a:pPr>
                      <a:endParaRPr lang="en-US" sz="1400" dirty="0">
                        <a:solidFill>
                          <a:schemeClr val="tx1">
                            <a:lumMod val="75000"/>
                            <a:lumOff val="25000"/>
                          </a:schemeClr>
                        </a:solidFill>
                        <a:effectLst/>
                      </a:endParaRPr>
                    </a:p>
                  </a:txBody>
                  <a:tcPr marL="7107" marR="7107" marT="7107" marB="7107">
                    <a:lnL w="9525" cap="flat" cmpd="sng" algn="ctr">
                      <a:solidFill>
                        <a:srgbClr val="A6A6A6"/>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60844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Follow-up</a:t>
            </a:r>
            <a:endParaRPr lang="ru-RU" b="1" dirty="0">
              <a:solidFill>
                <a:schemeClr val="tx2">
                  <a:lumMod val="60000"/>
                  <a:lumOff val="40000"/>
                </a:schemeClr>
              </a:solidFill>
            </a:endParaRPr>
          </a:p>
        </p:txBody>
      </p:sp>
      <p:sp>
        <p:nvSpPr>
          <p:cNvPr id="3" name="Объект 2"/>
          <p:cNvSpPr>
            <a:spLocks noGrp="1"/>
          </p:cNvSpPr>
          <p:nvPr>
            <p:ph idx="1"/>
          </p:nvPr>
        </p:nvSpPr>
        <p:spPr/>
        <p:txBody>
          <a:bodyPr>
            <a:normAutofit fontScale="55000" lnSpcReduction="20000"/>
          </a:bodyPr>
          <a:lstStyle/>
          <a:p>
            <a:pPr marL="0" indent="0" algn="just">
              <a:buNone/>
            </a:pPr>
            <a:r>
              <a:rPr lang="en-US" sz="4400" dirty="0" smtClean="0">
                <a:solidFill>
                  <a:schemeClr val="tx1">
                    <a:lumMod val="75000"/>
                    <a:lumOff val="25000"/>
                  </a:schemeClr>
                </a:solidFill>
              </a:rPr>
              <a:t>Mandatory late follow-up imaging </a:t>
            </a:r>
            <a:r>
              <a:rPr lang="en-US" sz="4400" b="1" dirty="0" smtClean="0">
                <a:solidFill>
                  <a:schemeClr val="tx1">
                    <a:lumMod val="75000"/>
                    <a:lumOff val="25000"/>
                  </a:schemeClr>
                </a:solidFill>
              </a:rPr>
              <a:t>is not indicated </a:t>
            </a:r>
            <a:r>
              <a:rPr lang="en-US" sz="4400" dirty="0" smtClean="0">
                <a:solidFill>
                  <a:schemeClr val="tx1">
                    <a:lumMod val="75000"/>
                    <a:lumOff val="25000"/>
                  </a:schemeClr>
                </a:solidFill>
              </a:rPr>
              <a:t>(only if the patient’s clinical condition </a:t>
            </a:r>
            <a:r>
              <a:rPr lang="en-US" sz="4400" b="1" dirty="0" smtClean="0">
                <a:solidFill>
                  <a:schemeClr val="tx1">
                    <a:lumMod val="75000"/>
                    <a:lumOff val="25000"/>
                  </a:schemeClr>
                </a:solidFill>
              </a:rPr>
              <a:t>requires for diagnosis</a:t>
            </a:r>
            <a:r>
              <a:rPr lang="en-US" sz="4400" dirty="0" smtClean="0">
                <a:solidFill>
                  <a:schemeClr val="tx1">
                    <a:lumMod val="75000"/>
                    <a:lumOff val="25000"/>
                  </a:schemeClr>
                </a:solidFill>
              </a:rPr>
              <a:t>)</a:t>
            </a:r>
          </a:p>
          <a:p>
            <a:pPr marL="0" indent="0" algn="just">
              <a:buNone/>
            </a:pPr>
            <a:r>
              <a:rPr lang="en-US" sz="4400" dirty="0" smtClean="0">
                <a:solidFill>
                  <a:schemeClr val="tx1">
                    <a:lumMod val="75000"/>
                    <a:lumOff val="25000"/>
                  </a:schemeClr>
                </a:solidFill>
              </a:rPr>
              <a:t> </a:t>
            </a:r>
          </a:p>
          <a:p>
            <a:pPr marL="0" indent="0" algn="just">
              <a:buNone/>
            </a:pPr>
            <a:r>
              <a:rPr lang="en-US" sz="4400" dirty="0" smtClean="0">
                <a:solidFill>
                  <a:schemeClr val="tx1">
                    <a:lumMod val="75000"/>
                    <a:lumOff val="25000"/>
                  </a:schemeClr>
                </a:solidFill>
              </a:rPr>
              <a:t>After </a:t>
            </a:r>
            <a:r>
              <a:rPr lang="en-US" sz="4400" b="1" dirty="0" smtClean="0">
                <a:solidFill>
                  <a:schemeClr val="tx1">
                    <a:lumMod val="75000"/>
                    <a:lumOff val="25000"/>
                  </a:schemeClr>
                </a:solidFill>
              </a:rPr>
              <a:t>moderate and severe </a:t>
            </a:r>
            <a:r>
              <a:rPr lang="en-US" sz="4400" dirty="0" smtClean="0">
                <a:solidFill>
                  <a:schemeClr val="tx1">
                    <a:lumMod val="75000"/>
                    <a:lumOff val="25000"/>
                  </a:schemeClr>
                </a:solidFill>
              </a:rPr>
              <a:t>liver injuries, patients may usually resume normal physical activities after </a:t>
            </a:r>
            <a:r>
              <a:rPr lang="en-US" sz="4400" b="1" dirty="0" smtClean="0">
                <a:solidFill>
                  <a:schemeClr val="tx1">
                    <a:lumMod val="75000"/>
                    <a:lumOff val="25000"/>
                  </a:schemeClr>
                </a:solidFill>
              </a:rPr>
              <a:t>3–4 months.</a:t>
            </a:r>
          </a:p>
          <a:p>
            <a:pPr marL="0" indent="0" algn="just">
              <a:buNone/>
            </a:pPr>
            <a:endParaRPr lang="en-US" sz="4400" dirty="0" smtClean="0">
              <a:solidFill>
                <a:schemeClr val="tx1">
                  <a:lumMod val="75000"/>
                  <a:lumOff val="25000"/>
                </a:schemeClr>
              </a:solidFill>
            </a:endParaRPr>
          </a:p>
          <a:p>
            <a:pPr marL="0" indent="0" algn="just">
              <a:buNone/>
            </a:pPr>
            <a:r>
              <a:rPr lang="en-US" sz="4400" dirty="0" smtClean="0">
                <a:solidFill>
                  <a:schemeClr val="tx1">
                    <a:lumMod val="75000"/>
                    <a:lumOff val="25000"/>
                  </a:schemeClr>
                </a:solidFill>
              </a:rPr>
              <a:t>During the </a:t>
            </a:r>
            <a:r>
              <a:rPr lang="en-US" sz="4400" b="1" dirty="0" smtClean="0">
                <a:solidFill>
                  <a:schemeClr val="tx1">
                    <a:lumMod val="75000"/>
                    <a:lumOff val="25000"/>
                  </a:schemeClr>
                </a:solidFill>
              </a:rPr>
              <a:t>recovery phase</a:t>
            </a:r>
            <a:r>
              <a:rPr lang="en-US" sz="4400" dirty="0" smtClean="0">
                <a:solidFill>
                  <a:schemeClr val="tx1">
                    <a:lumMod val="75000"/>
                    <a:lumOff val="25000"/>
                  </a:schemeClr>
                </a:solidFill>
              </a:rPr>
              <a:t>, patients should </a:t>
            </a:r>
            <a:r>
              <a:rPr lang="en-US" sz="4400" b="1" dirty="0" smtClean="0">
                <a:solidFill>
                  <a:schemeClr val="tx1">
                    <a:lumMod val="75000"/>
                    <a:lumOff val="25000"/>
                  </a:schemeClr>
                </a:solidFill>
              </a:rPr>
              <a:t>return immediately </a:t>
            </a:r>
            <a:r>
              <a:rPr lang="en-US" sz="4400" dirty="0" smtClean="0">
                <a:solidFill>
                  <a:schemeClr val="tx1">
                    <a:lumMod val="75000"/>
                    <a:lumOff val="25000"/>
                  </a:schemeClr>
                </a:solidFill>
              </a:rPr>
              <a:t>to the hospital in case of </a:t>
            </a:r>
            <a:r>
              <a:rPr lang="en-US" sz="4400" b="1" dirty="0" smtClean="0">
                <a:solidFill>
                  <a:schemeClr val="tx1">
                    <a:lumMod val="75000"/>
                    <a:lumOff val="25000"/>
                  </a:schemeClr>
                </a:solidFill>
              </a:rPr>
              <a:t>increasing</a:t>
            </a:r>
            <a:r>
              <a:rPr lang="en-US" sz="4400" dirty="0" smtClean="0">
                <a:solidFill>
                  <a:schemeClr val="tx1">
                    <a:lumMod val="75000"/>
                    <a:lumOff val="25000"/>
                  </a:schemeClr>
                </a:solidFill>
              </a:rPr>
              <a:t> abdominal pain, lightheadedness, nausea, or vomiting </a:t>
            </a:r>
          </a:p>
          <a:p>
            <a:endParaRPr lang="ru-RU" dirty="0"/>
          </a:p>
        </p:txBody>
      </p:sp>
    </p:spTree>
    <p:extLst>
      <p:ext uri="{BB962C8B-B14F-4D97-AF65-F5344CB8AC3E}">
        <p14:creationId xmlns:p14="http://schemas.microsoft.com/office/powerpoint/2010/main" val="3679798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Conclusions</a:t>
            </a:r>
            <a:endParaRPr lang="ru-RU" dirty="0"/>
          </a:p>
        </p:txBody>
      </p:sp>
      <p:sp>
        <p:nvSpPr>
          <p:cNvPr id="3" name="Объект 2"/>
          <p:cNvSpPr>
            <a:spLocks noGrp="1"/>
          </p:cNvSpPr>
          <p:nvPr>
            <p:ph idx="1"/>
          </p:nvPr>
        </p:nvSpPr>
        <p:spPr/>
        <p:txBody>
          <a:bodyPr>
            <a:normAutofit fontScale="92500" lnSpcReduction="20000"/>
          </a:bodyPr>
          <a:lstStyle/>
          <a:p>
            <a:pPr marL="0" indent="0" algn="just">
              <a:buNone/>
            </a:pPr>
            <a:r>
              <a:rPr lang="en-US" dirty="0" smtClean="0">
                <a:solidFill>
                  <a:schemeClr val="tx1">
                    <a:lumMod val="75000"/>
                    <a:lumOff val="25000"/>
                  </a:schemeClr>
                </a:solidFill>
              </a:rPr>
              <a:t>Management </a:t>
            </a:r>
            <a:r>
              <a:rPr lang="en-US" dirty="0">
                <a:solidFill>
                  <a:schemeClr val="tx1">
                    <a:lumMod val="75000"/>
                    <a:lumOff val="25000"/>
                  </a:schemeClr>
                </a:solidFill>
              </a:rPr>
              <a:t>of liver trauma is </a:t>
            </a:r>
            <a:r>
              <a:rPr lang="en-US" b="1" dirty="0">
                <a:solidFill>
                  <a:schemeClr val="tx1">
                    <a:lumMod val="75000"/>
                    <a:lumOff val="25000"/>
                  </a:schemeClr>
                </a:solidFill>
              </a:rPr>
              <a:t>multidisciplinary</a:t>
            </a:r>
            <a:r>
              <a:rPr lang="en-US" dirty="0">
                <a:solidFill>
                  <a:schemeClr val="tx1">
                    <a:lumMod val="75000"/>
                    <a:lumOff val="25000"/>
                  </a:schemeClr>
                </a:solidFill>
              </a:rPr>
              <a:t>. </a:t>
            </a:r>
            <a:endParaRPr lang="en-US" dirty="0" smtClean="0">
              <a:solidFill>
                <a:schemeClr val="tx1">
                  <a:lumMod val="75000"/>
                  <a:lumOff val="25000"/>
                </a:schemeClr>
              </a:solidFill>
            </a:endParaRPr>
          </a:p>
          <a:p>
            <a:pPr marL="0" indent="0" algn="just">
              <a:buNone/>
            </a:pPr>
            <a:endParaRPr lang="en-US" dirty="0" smtClean="0">
              <a:solidFill>
                <a:schemeClr val="tx1">
                  <a:lumMod val="75000"/>
                  <a:lumOff val="25000"/>
                </a:schemeClr>
              </a:solidFill>
            </a:endParaRPr>
          </a:p>
          <a:p>
            <a:pPr marL="0" indent="0" algn="just">
              <a:buNone/>
            </a:pPr>
            <a:r>
              <a:rPr lang="en-US" dirty="0" smtClean="0">
                <a:solidFill>
                  <a:schemeClr val="tx1">
                    <a:lumMod val="75000"/>
                    <a:lumOff val="25000"/>
                  </a:schemeClr>
                </a:solidFill>
              </a:rPr>
              <a:t>When </a:t>
            </a:r>
            <a:r>
              <a:rPr lang="en-US" dirty="0">
                <a:solidFill>
                  <a:schemeClr val="tx1">
                    <a:lumMod val="75000"/>
                    <a:lumOff val="25000"/>
                  </a:schemeClr>
                </a:solidFill>
              </a:rPr>
              <a:t>feasible, </a:t>
            </a:r>
            <a:r>
              <a:rPr lang="en-US" b="1" dirty="0">
                <a:solidFill>
                  <a:schemeClr val="tx1">
                    <a:lumMod val="75000"/>
                    <a:lumOff val="25000"/>
                  </a:schemeClr>
                </a:solidFill>
              </a:rPr>
              <a:t>non-operative management </a:t>
            </a:r>
            <a:r>
              <a:rPr lang="en-US" dirty="0">
                <a:solidFill>
                  <a:schemeClr val="tx1">
                    <a:lumMod val="75000"/>
                    <a:lumOff val="25000"/>
                  </a:schemeClr>
                </a:solidFill>
              </a:rPr>
              <a:t>should always be considered as the </a:t>
            </a:r>
            <a:r>
              <a:rPr lang="en-US" b="1" dirty="0">
                <a:solidFill>
                  <a:schemeClr val="tx1">
                    <a:lumMod val="75000"/>
                    <a:lumOff val="25000"/>
                  </a:schemeClr>
                </a:solidFill>
              </a:rPr>
              <a:t>first option </a:t>
            </a:r>
            <a:r>
              <a:rPr lang="en-US" dirty="0">
                <a:solidFill>
                  <a:schemeClr val="tx1">
                    <a:lumMod val="75000"/>
                    <a:lumOff val="25000"/>
                  </a:schemeClr>
                </a:solidFill>
              </a:rPr>
              <a:t>in </a:t>
            </a:r>
            <a:r>
              <a:rPr lang="en-US" dirty="0" smtClean="0">
                <a:solidFill>
                  <a:schemeClr val="tx1">
                    <a:lumMod val="75000"/>
                    <a:lumOff val="25000"/>
                  </a:schemeClr>
                </a:solidFill>
              </a:rPr>
              <a:t>adults. </a:t>
            </a: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Clinical </a:t>
            </a:r>
            <a:r>
              <a:rPr lang="en-US" dirty="0">
                <a:solidFill>
                  <a:schemeClr val="tx1">
                    <a:lumMod val="75000"/>
                    <a:lumOff val="25000"/>
                  </a:schemeClr>
                </a:solidFill>
              </a:rPr>
              <a:t>condition, anatomical injury grade, and associated injuries should be </a:t>
            </a:r>
            <a:r>
              <a:rPr lang="en-US" b="1" dirty="0">
                <a:solidFill>
                  <a:schemeClr val="tx1">
                    <a:lumMod val="75000"/>
                    <a:lumOff val="25000"/>
                  </a:schemeClr>
                </a:solidFill>
              </a:rPr>
              <a:t>considered together </a:t>
            </a:r>
            <a:r>
              <a:rPr lang="en-US" dirty="0">
                <a:solidFill>
                  <a:schemeClr val="tx1">
                    <a:lumMod val="75000"/>
                    <a:lumOff val="25000"/>
                  </a:schemeClr>
                </a:solidFill>
              </a:rPr>
              <a:t>in deciding the </a:t>
            </a:r>
            <a:r>
              <a:rPr lang="en-US" b="1" dirty="0">
                <a:solidFill>
                  <a:schemeClr val="tx1">
                    <a:lumMod val="75000"/>
                    <a:lumOff val="25000"/>
                  </a:schemeClr>
                </a:solidFill>
              </a:rPr>
              <a:t>best treatment option.</a:t>
            </a:r>
          </a:p>
          <a:p>
            <a:endParaRPr lang="ru-RU" b="1" dirty="0"/>
          </a:p>
        </p:txBody>
      </p:sp>
    </p:spTree>
    <p:extLst>
      <p:ext uri="{BB962C8B-B14F-4D97-AF65-F5344CB8AC3E}">
        <p14:creationId xmlns:p14="http://schemas.microsoft.com/office/powerpoint/2010/main" val="25741415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23678"/>
            <a:ext cx="8229600" cy="857250"/>
          </a:xfrm>
        </p:spPr>
        <p:txBody>
          <a:bodyPr>
            <a:noAutofit/>
          </a:bodyPr>
          <a:lstStyle/>
          <a:p>
            <a:r>
              <a:rPr lang="en-US" sz="6000" b="1" dirty="0" smtClean="0">
                <a:solidFill>
                  <a:schemeClr val="tx2">
                    <a:lumMod val="60000"/>
                    <a:lumOff val="40000"/>
                  </a:schemeClr>
                </a:solidFill>
              </a:rPr>
              <a:t>LIVER ABSCESS</a:t>
            </a:r>
            <a:endParaRPr lang="ru-RU" sz="6000" b="1" dirty="0">
              <a:solidFill>
                <a:schemeClr val="tx2">
                  <a:lumMod val="60000"/>
                  <a:lumOff val="40000"/>
                </a:schemeClr>
              </a:solidFill>
            </a:endParaRPr>
          </a:p>
        </p:txBody>
      </p:sp>
    </p:spTree>
    <p:extLst>
      <p:ext uri="{BB962C8B-B14F-4D97-AF65-F5344CB8AC3E}">
        <p14:creationId xmlns:p14="http://schemas.microsoft.com/office/powerpoint/2010/main" val="4270677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lstStyle/>
          <a:p>
            <a:r>
              <a:rPr lang="en-US" b="1" dirty="0" smtClean="0">
                <a:solidFill>
                  <a:schemeClr val="tx2">
                    <a:lumMod val="60000"/>
                    <a:lumOff val="40000"/>
                  </a:schemeClr>
                </a:solidFill>
              </a:rPr>
              <a:t>INTRODUCTION</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15566"/>
            <a:ext cx="8784976" cy="4104456"/>
          </a:xfrm>
        </p:spPr>
        <p:txBody>
          <a:bodyPr>
            <a:normAutofit fontScale="62500" lnSpcReduction="20000"/>
          </a:bodyPr>
          <a:lstStyle/>
          <a:p>
            <a:pPr marL="0" indent="0" algn="just">
              <a:buNone/>
            </a:pPr>
            <a:r>
              <a:rPr lang="en-US" dirty="0">
                <a:solidFill>
                  <a:schemeClr val="tx1">
                    <a:lumMod val="65000"/>
                    <a:lumOff val="35000"/>
                  </a:schemeClr>
                </a:solidFill>
              </a:rPr>
              <a:t>Bacterial abscess of the liver is relatively rare; however, it has been described since the time of Hippocrates (400 BCE), with the first published review by Bright appearing in 1936. </a:t>
            </a:r>
            <a:endParaRPr lang="en-US" dirty="0" smtClean="0">
              <a:solidFill>
                <a:schemeClr val="tx1">
                  <a:lumMod val="65000"/>
                  <a:lumOff val="35000"/>
                </a:schemeClr>
              </a:solidFill>
            </a:endParaRPr>
          </a:p>
          <a:p>
            <a:pPr marL="0" indent="0" algn="just">
              <a:buNone/>
            </a:pPr>
            <a:endParaRPr lang="en-US" dirty="0">
              <a:solidFill>
                <a:schemeClr val="tx1">
                  <a:lumMod val="65000"/>
                  <a:lumOff val="35000"/>
                </a:schemeClr>
              </a:solidFill>
            </a:endParaRPr>
          </a:p>
          <a:p>
            <a:pPr marL="0" indent="0" algn="just">
              <a:buNone/>
            </a:pPr>
            <a:r>
              <a:rPr lang="en-US" dirty="0" smtClean="0">
                <a:solidFill>
                  <a:schemeClr val="tx1">
                    <a:lumMod val="65000"/>
                    <a:lumOff val="35000"/>
                  </a:schemeClr>
                </a:solidFill>
              </a:rPr>
              <a:t>In </a:t>
            </a:r>
            <a:r>
              <a:rPr lang="en-US" dirty="0">
                <a:solidFill>
                  <a:schemeClr val="tx1">
                    <a:lumMod val="65000"/>
                    <a:lumOff val="35000"/>
                  </a:schemeClr>
                </a:solidFill>
              </a:rPr>
              <a:t>1938, </a:t>
            </a:r>
            <a:r>
              <a:rPr lang="en-US" dirty="0" err="1">
                <a:solidFill>
                  <a:schemeClr val="tx1">
                    <a:lumMod val="65000"/>
                    <a:lumOff val="35000"/>
                  </a:schemeClr>
                </a:solidFill>
              </a:rPr>
              <a:t>Ochsner's</a:t>
            </a:r>
            <a:r>
              <a:rPr lang="en-US" dirty="0">
                <a:solidFill>
                  <a:schemeClr val="tx1">
                    <a:lumMod val="65000"/>
                    <a:lumOff val="35000"/>
                  </a:schemeClr>
                </a:solidFill>
              </a:rPr>
              <a:t> classic review heralded surgical drainage as the definitive therapy; however, despite the more aggressive approach to treatment, the mortality remained at 60-80%.</a:t>
            </a:r>
            <a:r>
              <a:rPr lang="en-US" baseline="30000" dirty="0">
                <a:solidFill>
                  <a:schemeClr val="tx1">
                    <a:lumMod val="65000"/>
                    <a:lumOff val="35000"/>
                  </a:schemeClr>
                </a:solidFill>
              </a:rPr>
              <a:t> </a:t>
            </a:r>
            <a:endParaRPr lang="en-US" baseline="30000" dirty="0" smtClean="0">
              <a:solidFill>
                <a:schemeClr val="tx1">
                  <a:lumMod val="65000"/>
                  <a:lumOff val="35000"/>
                </a:schemeClr>
              </a:solidFill>
            </a:endParaRPr>
          </a:p>
          <a:p>
            <a:pPr marL="0" indent="0" algn="just">
              <a:buNone/>
            </a:pPr>
            <a:endParaRPr lang="en-US" dirty="0">
              <a:solidFill>
                <a:schemeClr val="tx1">
                  <a:lumMod val="65000"/>
                  <a:lumOff val="35000"/>
                </a:schemeClr>
              </a:solidFill>
            </a:endParaRPr>
          </a:p>
          <a:p>
            <a:pPr marL="0" indent="0" algn="just">
              <a:buNone/>
            </a:pPr>
            <a:r>
              <a:rPr lang="en-US" dirty="0">
                <a:solidFill>
                  <a:schemeClr val="tx1">
                    <a:lumMod val="65000"/>
                    <a:lumOff val="35000"/>
                  </a:schemeClr>
                </a:solidFill>
              </a:rPr>
              <a:t>The development of new radiologic techniques, the improvement in microbiologic identification, and the advancement of drainage techniques, as well as improved supportive care, have reduced mortality to 5-30%; yet, the prevalence of liver abscess has remained relatively unchanged. </a:t>
            </a:r>
            <a:endParaRPr lang="en-US" dirty="0" smtClean="0">
              <a:solidFill>
                <a:schemeClr val="tx1">
                  <a:lumMod val="65000"/>
                  <a:lumOff val="35000"/>
                </a:schemeClr>
              </a:solidFill>
            </a:endParaRPr>
          </a:p>
          <a:p>
            <a:pPr marL="0" indent="0" algn="just">
              <a:buNone/>
            </a:pPr>
            <a:endParaRPr lang="en-US" dirty="0">
              <a:solidFill>
                <a:schemeClr val="tx1">
                  <a:lumMod val="65000"/>
                  <a:lumOff val="35000"/>
                </a:schemeClr>
              </a:solidFill>
            </a:endParaRPr>
          </a:p>
          <a:p>
            <a:pPr marL="0" indent="0" algn="just">
              <a:buNone/>
            </a:pPr>
            <a:r>
              <a:rPr lang="en-US" dirty="0" smtClean="0">
                <a:solidFill>
                  <a:schemeClr val="tx1">
                    <a:lumMod val="65000"/>
                    <a:lumOff val="35000"/>
                  </a:schemeClr>
                </a:solidFill>
              </a:rPr>
              <a:t>Untreated</a:t>
            </a:r>
            <a:r>
              <a:rPr lang="en-US" dirty="0">
                <a:solidFill>
                  <a:schemeClr val="tx1">
                    <a:lumMod val="65000"/>
                    <a:lumOff val="35000"/>
                  </a:schemeClr>
                </a:solidFill>
              </a:rPr>
              <a:t>, this infection remains uniformly fatal</a:t>
            </a:r>
            <a:r>
              <a:rPr lang="en-US" dirty="0" smtClean="0">
                <a:solidFill>
                  <a:schemeClr val="tx1">
                    <a:lumMod val="65000"/>
                    <a:lumOff val="35000"/>
                  </a:schemeClr>
                </a:solidFill>
              </a:rPr>
              <a:t>.</a:t>
            </a:r>
            <a:endParaRPr lang="en-US" dirty="0">
              <a:solidFill>
                <a:schemeClr val="tx1">
                  <a:lumMod val="65000"/>
                  <a:lumOff val="35000"/>
                </a:schemeClr>
              </a:solidFill>
            </a:endParaRPr>
          </a:p>
        </p:txBody>
      </p:sp>
    </p:spTree>
    <p:extLst>
      <p:ext uri="{BB962C8B-B14F-4D97-AF65-F5344CB8AC3E}">
        <p14:creationId xmlns:p14="http://schemas.microsoft.com/office/powerpoint/2010/main" val="1324026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lstStyle/>
          <a:p>
            <a:r>
              <a:rPr lang="en-US" b="1" dirty="0" smtClean="0">
                <a:solidFill>
                  <a:schemeClr val="tx2">
                    <a:lumMod val="60000"/>
                    <a:lumOff val="40000"/>
                  </a:schemeClr>
                </a:solidFill>
              </a:rPr>
              <a:t>CLASSIFICATION</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200151"/>
            <a:ext cx="8856984" cy="3394472"/>
          </a:xfrm>
        </p:spPr>
        <p:txBody>
          <a:bodyPr>
            <a:normAutofit fontScale="92500" lnSpcReduction="20000"/>
          </a:bodyPr>
          <a:lstStyle/>
          <a:p>
            <a:pPr algn="just"/>
            <a:r>
              <a:rPr lang="en-US" dirty="0" smtClean="0">
                <a:solidFill>
                  <a:schemeClr val="tx1">
                    <a:lumMod val="65000"/>
                    <a:lumOff val="35000"/>
                  </a:schemeClr>
                </a:solidFill>
              </a:rPr>
              <a:t>Pyogenic </a:t>
            </a:r>
            <a:r>
              <a:rPr lang="en-US" dirty="0">
                <a:solidFill>
                  <a:schemeClr val="tx1">
                    <a:lumMod val="65000"/>
                    <a:lumOff val="35000"/>
                  </a:schemeClr>
                </a:solidFill>
              </a:rPr>
              <a:t>abscess, which is most often </a:t>
            </a:r>
            <a:r>
              <a:rPr lang="en-US" dirty="0" err="1">
                <a:solidFill>
                  <a:schemeClr val="tx1">
                    <a:lumMod val="65000"/>
                    <a:lumOff val="35000"/>
                  </a:schemeClr>
                </a:solidFill>
              </a:rPr>
              <a:t>polymicrobial</a:t>
            </a:r>
            <a:r>
              <a:rPr lang="en-US" dirty="0">
                <a:solidFill>
                  <a:schemeClr val="tx1">
                    <a:lumMod val="65000"/>
                    <a:lumOff val="35000"/>
                  </a:schemeClr>
                </a:solidFill>
              </a:rPr>
              <a:t>, accounts for 80% of hepatic abscess </a:t>
            </a:r>
            <a:r>
              <a:rPr lang="en-US" dirty="0" smtClean="0">
                <a:solidFill>
                  <a:schemeClr val="tx1">
                    <a:lumMod val="65000"/>
                    <a:lumOff val="35000"/>
                  </a:schemeClr>
                </a:solidFill>
              </a:rPr>
              <a:t>cases</a:t>
            </a:r>
          </a:p>
          <a:p>
            <a:pPr algn="just"/>
            <a:endParaRPr lang="en-US" dirty="0">
              <a:solidFill>
                <a:schemeClr val="tx1">
                  <a:lumMod val="65000"/>
                  <a:lumOff val="35000"/>
                </a:schemeClr>
              </a:solidFill>
            </a:endParaRPr>
          </a:p>
          <a:p>
            <a:pPr algn="just"/>
            <a:r>
              <a:rPr lang="en-US" dirty="0">
                <a:solidFill>
                  <a:schemeClr val="tx1">
                    <a:lumMod val="65000"/>
                    <a:lumOff val="35000"/>
                  </a:schemeClr>
                </a:solidFill>
              </a:rPr>
              <a:t>Amebic abscess due to </a:t>
            </a:r>
            <a:r>
              <a:rPr lang="en-US" i="1" dirty="0" err="1">
                <a:solidFill>
                  <a:schemeClr val="tx1">
                    <a:lumMod val="65000"/>
                    <a:lumOff val="35000"/>
                  </a:schemeClr>
                </a:solidFill>
              </a:rPr>
              <a:t>Entamoeba</a:t>
            </a:r>
            <a:r>
              <a:rPr lang="en-US" i="1" dirty="0">
                <a:solidFill>
                  <a:schemeClr val="tx1">
                    <a:lumMod val="65000"/>
                    <a:lumOff val="35000"/>
                  </a:schemeClr>
                </a:solidFill>
              </a:rPr>
              <a:t> </a:t>
            </a:r>
            <a:r>
              <a:rPr lang="en-US" i="1" dirty="0" err="1">
                <a:solidFill>
                  <a:schemeClr val="tx1">
                    <a:lumMod val="65000"/>
                    <a:lumOff val="35000"/>
                  </a:schemeClr>
                </a:solidFill>
              </a:rPr>
              <a:t>histolytica</a:t>
            </a:r>
            <a:r>
              <a:rPr lang="en-US" dirty="0">
                <a:solidFill>
                  <a:schemeClr val="tx1">
                    <a:lumMod val="65000"/>
                    <a:lumOff val="35000"/>
                  </a:schemeClr>
                </a:solidFill>
              </a:rPr>
              <a:t> accounts for 10% of cases </a:t>
            </a:r>
            <a:endParaRPr lang="en-US" dirty="0" smtClean="0">
              <a:solidFill>
                <a:schemeClr val="tx1">
                  <a:lumMod val="65000"/>
                  <a:lumOff val="35000"/>
                </a:schemeClr>
              </a:solidFill>
            </a:endParaRPr>
          </a:p>
          <a:p>
            <a:pPr algn="just"/>
            <a:endParaRPr lang="en-US" dirty="0">
              <a:solidFill>
                <a:schemeClr val="tx1">
                  <a:lumMod val="65000"/>
                  <a:lumOff val="35000"/>
                </a:schemeClr>
              </a:solidFill>
            </a:endParaRPr>
          </a:p>
          <a:p>
            <a:pPr algn="just"/>
            <a:r>
              <a:rPr lang="en-US" dirty="0">
                <a:solidFill>
                  <a:schemeClr val="tx1">
                    <a:lumMod val="65000"/>
                    <a:lumOff val="35000"/>
                  </a:schemeClr>
                </a:solidFill>
              </a:rPr>
              <a:t>Fungal abscess, most often due to </a:t>
            </a:r>
            <a:r>
              <a:rPr lang="en-US" i="1" dirty="0">
                <a:solidFill>
                  <a:schemeClr val="tx1">
                    <a:lumMod val="65000"/>
                    <a:lumOff val="35000"/>
                  </a:schemeClr>
                </a:solidFill>
              </a:rPr>
              <a:t>Candida</a:t>
            </a:r>
            <a:r>
              <a:rPr lang="en-US" dirty="0">
                <a:solidFill>
                  <a:schemeClr val="tx1">
                    <a:lumMod val="65000"/>
                    <a:lumOff val="35000"/>
                  </a:schemeClr>
                </a:solidFill>
              </a:rPr>
              <a:t> species, accounts for fewer than 10% of cases</a:t>
            </a:r>
          </a:p>
          <a:p>
            <a:endParaRPr lang="ru-RU" dirty="0"/>
          </a:p>
          <a:p>
            <a:endParaRPr lang="ru-RU" dirty="0"/>
          </a:p>
        </p:txBody>
      </p:sp>
    </p:spTree>
    <p:extLst>
      <p:ext uri="{BB962C8B-B14F-4D97-AF65-F5344CB8AC3E}">
        <p14:creationId xmlns:p14="http://schemas.microsoft.com/office/powerpoint/2010/main" val="1790707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normAutofit/>
          </a:bodyPr>
          <a:lstStyle/>
          <a:p>
            <a:r>
              <a:rPr lang="en-US" b="1" dirty="0" smtClean="0">
                <a:solidFill>
                  <a:schemeClr val="tx2">
                    <a:lumMod val="60000"/>
                    <a:lumOff val="40000"/>
                  </a:schemeClr>
                </a:solidFill>
              </a:rPr>
              <a:t>Pathophysiology</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771550"/>
            <a:ext cx="8928992" cy="4248472"/>
          </a:xfrm>
        </p:spPr>
        <p:txBody>
          <a:bodyPr>
            <a:normAutofit fontScale="92500" lnSpcReduction="10000"/>
          </a:bodyPr>
          <a:lstStyle/>
          <a:p>
            <a:pPr marL="0" indent="0" algn="just">
              <a:buNone/>
            </a:pPr>
            <a:r>
              <a:rPr lang="en-US" dirty="0" smtClean="0">
                <a:solidFill>
                  <a:schemeClr val="tx1">
                    <a:lumMod val="65000"/>
                    <a:lumOff val="35000"/>
                  </a:schemeClr>
                </a:solidFill>
              </a:rPr>
              <a:t>The </a:t>
            </a:r>
            <a:r>
              <a:rPr lang="en-US" dirty="0">
                <a:solidFill>
                  <a:schemeClr val="tx1">
                    <a:lumMod val="65000"/>
                    <a:lumOff val="35000"/>
                  </a:schemeClr>
                </a:solidFill>
              </a:rPr>
              <a:t>liver receives blood from both systemic and portal circulations. Increased susceptibility to infections would be expected given the increased exposure to bacteria. </a:t>
            </a:r>
            <a:endParaRPr lang="en-US" dirty="0" smtClean="0">
              <a:solidFill>
                <a:schemeClr val="tx1">
                  <a:lumMod val="65000"/>
                  <a:lumOff val="35000"/>
                </a:schemeClr>
              </a:solidFill>
            </a:endParaRPr>
          </a:p>
          <a:p>
            <a:pPr marL="0" indent="0" algn="just">
              <a:buNone/>
            </a:pPr>
            <a:endParaRPr lang="en-US" dirty="0">
              <a:solidFill>
                <a:schemeClr val="tx1">
                  <a:lumMod val="65000"/>
                  <a:lumOff val="35000"/>
                </a:schemeClr>
              </a:solidFill>
            </a:endParaRPr>
          </a:p>
          <a:p>
            <a:pPr marL="0" indent="0" algn="just">
              <a:buNone/>
            </a:pPr>
            <a:r>
              <a:rPr lang="en-US" dirty="0" smtClean="0">
                <a:solidFill>
                  <a:schemeClr val="tx1">
                    <a:lumMod val="65000"/>
                    <a:lumOff val="35000"/>
                  </a:schemeClr>
                </a:solidFill>
              </a:rPr>
              <a:t>However</a:t>
            </a:r>
            <a:r>
              <a:rPr lang="en-US" dirty="0">
                <a:solidFill>
                  <a:schemeClr val="tx1">
                    <a:lumMod val="65000"/>
                    <a:lumOff val="35000"/>
                  </a:schemeClr>
                </a:solidFill>
              </a:rPr>
              <a:t>, </a:t>
            </a:r>
            <a:r>
              <a:rPr lang="en-US" dirty="0" err="1">
                <a:solidFill>
                  <a:schemeClr val="tx1">
                    <a:lumMod val="65000"/>
                    <a:lumOff val="35000"/>
                  </a:schemeClr>
                </a:solidFill>
              </a:rPr>
              <a:t>Kupffer</a:t>
            </a:r>
            <a:r>
              <a:rPr lang="en-US" dirty="0">
                <a:solidFill>
                  <a:schemeClr val="tx1">
                    <a:lumMod val="65000"/>
                    <a:lumOff val="35000"/>
                  </a:schemeClr>
                </a:solidFill>
              </a:rPr>
              <a:t> cells lining the hepatic sinusoids clear bacteria so efficiently that infection rarely occurs. </a:t>
            </a:r>
            <a:endParaRPr lang="en-US" dirty="0" smtClean="0">
              <a:solidFill>
                <a:schemeClr val="tx1">
                  <a:lumMod val="65000"/>
                  <a:lumOff val="35000"/>
                </a:schemeClr>
              </a:solidFill>
            </a:endParaRPr>
          </a:p>
          <a:p>
            <a:pPr marL="0" indent="0" algn="just">
              <a:buNone/>
            </a:pPr>
            <a:endParaRPr lang="en-US" dirty="0">
              <a:solidFill>
                <a:schemeClr val="tx1">
                  <a:lumMod val="65000"/>
                  <a:lumOff val="35000"/>
                </a:schemeClr>
              </a:solidFill>
            </a:endParaRPr>
          </a:p>
          <a:p>
            <a:pPr marL="0" indent="0" algn="just">
              <a:buNone/>
            </a:pPr>
            <a:r>
              <a:rPr lang="en-US" dirty="0" smtClean="0">
                <a:solidFill>
                  <a:schemeClr val="tx1">
                    <a:lumMod val="65000"/>
                    <a:lumOff val="35000"/>
                  </a:schemeClr>
                </a:solidFill>
              </a:rPr>
              <a:t>Multiple </a:t>
            </a:r>
            <a:r>
              <a:rPr lang="en-US" dirty="0">
                <a:solidFill>
                  <a:schemeClr val="tx1">
                    <a:lumMod val="65000"/>
                    <a:lumOff val="35000"/>
                  </a:schemeClr>
                </a:solidFill>
              </a:rPr>
              <a:t>processes have been associated with the development of hepatic </a:t>
            </a:r>
            <a:r>
              <a:rPr lang="en-US" dirty="0" smtClean="0">
                <a:solidFill>
                  <a:schemeClr val="tx1">
                    <a:lumMod val="65000"/>
                    <a:lumOff val="35000"/>
                  </a:schemeClr>
                </a:solidFill>
              </a:rPr>
              <a:t>abscesses.</a:t>
            </a:r>
            <a:endParaRPr lang="en-US" dirty="0">
              <a:solidFill>
                <a:schemeClr val="tx1">
                  <a:lumMod val="65000"/>
                  <a:lumOff val="35000"/>
                </a:schemeClr>
              </a:solidFill>
            </a:endParaRPr>
          </a:p>
          <a:p>
            <a:endParaRPr lang="ru-RU" dirty="0"/>
          </a:p>
        </p:txBody>
      </p:sp>
    </p:spTree>
    <p:extLst>
      <p:ext uri="{BB962C8B-B14F-4D97-AF65-F5344CB8AC3E}">
        <p14:creationId xmlns:p14="http://schemas.microsoft.com/office/powerpoint/2010/main" val="3631060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973"/>
            <a:ext cx="9144000" cy="723527"/>
          </a:xfrm>
        </p:spPr>
        <p:txBody>
          <a:bodyPr/>
          <a:lstStyle/>
          <a:p>
            <a:pPr marL="0" indent="0" algn="ctr">
              <a:buNone/>
            </a:pPr>
            <a:r>
              <a:rPr lang="en-US" b="1" dirty="0" smtClean="0">
                <a:solidFill>
                  <a:schemeClr val="tx2">
                    <a:lumMod val="60000"/>
                    <a:lumOff val="40000"/>
                  </a:schemeClr>
                </a:solidFill>
              </a:rPr>
              <a:t>SOURCES of PYOGENIC LIVER ABSCESS</a:t>
            </a:r>
            <a:endParaRPr lang="ru-RU" b="1" dirty="0">
              <a:solidFill>
                <a:schemeClr val="tx2">
                  <a:lumMod val="60000"/>
                  <a:lumOff val="40000"/>
                </a:schemeClr>
              </a:solidFill>
            </a:endParaRPr>
          </a:p>
        </p:txBody>
      </p:sp>
      <p:sp>
        <p:nvSpPr>
          <p:cNvPr id="4" name="Прямоугольник 3"/>
          <p:cNvSpPr/>
          <p:nvPr/>
        </p:nvSpPr>
        <p:spPr>
          <a:xfrm>
            <a:off x="0" y="843558"/>
            <a:ext cx="9144000" cy="3639458"/>
          </a:xfrm>
          <a:prstGeom prst="rect">
            <a:avLst/>
          </a:prstGeom>
        </p:spPr>
        <p:txBody>
          <a:bodyPr wrap="square">
            <a:spAutoFit/>
          </a:bodyPr>
          <a:lstStyle/>
          <a:p>
            <a:pPr marL="285750" indent="-285750" algn="just">
              <a:buFont typeface="Arial" panose="020B0604020202020204" pitchFamily="34" charset="0"/>
              <a:buChar char="•"/>
            </a:pPr>
            <a:r>
              <a:rPr lang="en-US" sz="1600" dirty="0">
                <a:solidFill>
                  <a:schemeClr val="tx1">
                    <a:lumMod val="75000"/>
                    <a:lumOff val="25000"/>
                  </a:schemeClr>
                </a:solidFill>
              </a:rPr>
              <a:t>Appendicitis was traditionally the major cause of liver abscess</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a:solidFill>
                  <a:schemeClr val="tx1">
                    <a:lumMod val="75000"/>
                    <a:lumOff val="25000"/>
                  </a:schemeClr>
                </a:solidFill>
              </a:rPr>
              <a:t>Biliary tract disease is now the most common source </a:t>
            </a:r>
            <a:r>
              <a:rPr lang="en-US" sz="1600" dirty="0" smtClean="0">
                <a:solidFill>
                  <a:schemeClr val="tx1">
                    <a:lumMod val="75000"/>
                    <a:lumOff val="25000"/>
                  </a:schemeClr>
                </a:solidFill>
              </a:rPr>
              <a:t>of pyogenic </a:t>
            </a:r>
            <a:r>
              <a:rPr lang="en-US" sz="1600" dirty="0">
                <a:solidFill>
                  <a:schemeClr val="tx1">
                    <a:lumMod val="75000"/>
                    <a:lumOff val="25000"/>
                  </a:schemeClr>
                </a:solidFill>
              </a:rPr>
              <a:t>liver abscess</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a:solidFill>
                  <a:schemeClr val="tx1">
                    <a:lumMod val="75000"/>
                    <a:lumOff val="25000"/>
                  </a:schemeClr>
                </a:solidFill>
              </a:rPr>
              <a:t>Infections in organs in the portal bed can result in a </a:t>
            </a:r>
            <a:r>
              <a:rPr lang="en-US" sz="1600" dirty="0" smtClean="0">
                <a:solidFill>
                  <a:schemeClr val="tx1">
                    <a:lumMod val="75000"/>
                    <a:lumOff val="25000"/>
                  </a:schemeClr>
                </a:solidFill>
              </a:rPr>
              <a:t>septic </a:t>
            </a:r>
            <a:r>
              <a:rPr lang="en-US" sz="1600" dirty="0">
                <a:solidFill>
                  <a:schemeClr val="tx1">
                    <a:lumMod val="75000"/>
                    <a:lumOff val="25000"/>
                  </a:schemeClr>
                </a:solidFill>
              </a:rPr>
              <a:t>thrombophlebitis</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err="1">
                <a:solidFill>
                  <a:schemeClr val="tx1">
                    <a:lumMod val="75000"/>
                    <a:lumOff val="25000"/>
                  </a:schemeClr>
                </a:solidFill>
              </a:rPr>
              <a:t>Microabscess</a:t>
            </a:r>
            <a:r>
              <a:rPr lang="en-US" sz="1600" dirty="0">
                <a:solidFill>
                  <a:schemeClr val="tx1">
                    <a:lumMod val="75000"/>
                    <a:lumOff val="25000"/>
                  </a:schemeClr>
                </a:solidFill>
              </a:rPr>
              <a:t> formation can </a:t>
            </a:r>
            <a:r>
              <a:rPr lang="en-US" sz="1600" dirty="0" smtClean="0">
                <a:solidFill>
                  <a:schemeClr val="tx1">
                    <a:lumMod val="75000"/>
                    <a:lumOff val="25000"/>
                  </a:schemeClr>
                </a:solidFill>
              </a:rPr>
              <a:t>be </a:t>
            </a:r>
            <a:r>
              <a:rPr lang="en-US" sz="1600" dirty="0">
                <a:solidFill>
                  <a:schemeClr val="tx1">
                    <a:lumMod val="75000"/>
                    <a:lumOff val="25000"/>
                  </a:schemeClr>
                </a:solidFill>
              </a:rPr>
              <a:t>due to </a:t>
            </a:r>
            <a:r>
              <a:rPr lang="en-US" sz="1600" dirty="0" smtClean="0">
                <a:solidFill>
                  <a:schemeClr val="tx1">
                    <a:lumMod val="75000"/>
                    <a:lumOff val="25000"/>
                  </a:schemeClr>
                </a:solidFill>
              </a:rPr>
              <a:t>systemic </a:t>
            </a:r>
            <a:r>
              <a:rPr lang="en-US" sz="1600" dirty="0">
                <a:solidFill>
                  <a:schemeClr val="tx1">
                    <a:lumMod val="75000"/>
                    <a:lumOff val="25000"/>
                  </a:schemeClr>
                </a:solidFill>
              </a:rPr>
              <a:t>bacteremia</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smtClean="0">
                <a:solidFill>
                  <a:schemeClr val="tx1">
                    <a:lumMod val="75000"/>
                    <a:lumOff val="25000"/>
                  </a:schemeClr>
                </a:solidFill>
              </a:rPr>
              <a:t>Cryptogenic </a:t>
            </a:r>
            <a:r>
              <a:rPr lang="en-US" sz="1600" dirty="0">
                <a:solidFill>
                  <a:schemeClr val="tx1">
                    <a:lumMod val="75000"/>
                    <a:lumOff val="25000"/>
                  </a:schemeClr>
                </a:solidFill>
              </a:rPr>
              <a:t>causes account for a significant proportion of cases</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a:solidFill>
                  <a:schemeClr val="tx1">
                    <a:lumMod val="75000"/>
                    <a:lumOff val="25000"/>
                  </a:schemeClr>
                </a:solidFill>
              </a:rPr>
              <a:t>Penetrating hepatic trauma can inoculate organisms </a:t>
            </a:r>
            <a:r>
              <a:rPr lang="en-US" sz="1600" dirty="0" smtClean="0">
                <a:solidFill>
                  <a:schemeClr val="tx1">
                    <a:lumMod val="75000"/>
                    <a:lumOff val="25000"/>
                  </a:schemeClr>
                </a:solidFill>
              </a:rPr>
              <a:t>into </a:t>
            </a:r>
            <a:r>
              <a:rPr lang="en-US" sz="1600" dirty="0">
                <a:solidFill>
                  <a:schemeClr val="tx1">
                    <a:lumMod val="75000"/>
                    <a:lumOff val="25000"/>
                  </a:schemeClr>
                </a:solidFill>
              </a:rPr>
              <a:t>the liver </a:t>
            </a:r>
            <a:r>
              <a:rPr lang="en-US" sz="1600" dirty="0" smtClean="0">
                <a:solidFill>
                  <a:schemeClr val="tx1">
                    <a:lumMod val="75000"/>
                    <a:lumOff val="25000"/>
                  </a:schemeClr>
                </a:solidFill>
              </a:rPr>
              <a:t>parenchyma</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smtClean="0">
                <a:solidFill>
                  <a:schemeClr val="tx1">
                    <a:lumMod val="75000"/>
                    <a:lumOff val="25000"/>
                  </a:schemeClr>
                </a:solidFill>
              </a:rPr>
              <a:t>Pyogenic </a:t>
            </a:r>
            <a:r>
              <a:rPr lang="en-US" sz="1600" dirty="0">
                <a:solidFill>
                  <a:schemeClr val="tx1">
                    <a:lumMod val="75000"/>
                    <a:lumOff val="25000"/>
                  </a:schemeClr>
                </a:solidFill>
              </a:rPr>
              <a:t>liver abscess</a:t>
            </a:r>
            <a:r>
              <a:rPr lang="en-US" sz="1600" dirty="0" smtClean="0">
                <a:solidFill>
                  <a:schemeClr val="tx1">
                    <a:lumMod val="75000"/>
                    <a:lumOff val="25000"/>
                  </a:schemeClr>
                </a:solidFill>
              </a:rPr>
              <a:t> may be as </a:t>
            </a:r>
            <a:r>
              <a:rPr lang="en-US" sz="1600" dirty="0">
                <a:solidFill>
                  <a:schemeClr val="tx1">
                    <a:lumMod val="75000"/>
                    <a:lumOff val="25000"/>
                  </a:schemeClr>
                </a:solidFill>
              </a:rPr>
              <a:t>a secondary infection of amebic abscess, </a:t>
            </a:r>
            <a:r>
              <a:rPr lang="en-US" sz="1600" dirty="0" err="1">
                <a:solidFill>
                  <a:schemeClr val="tx1">
                    <a:lumMod val="75000"/>
                    <a:lumOff val="25000"/>
                  </a:schemeClr>
                </a:solidFill>
              </a:rPr>
              <a:t>hydatid</a:t>
            </a:r>
            <a:r>
              <a:rPr lang="en-US" sz="1600" dirty="0">
                <a:solidFill>
                  <a:schemeClr val="tx1">
                    <a:lumMod val="75000"/>
                    <a:lumOff val="25000"/>
                  </a:schemeClr>
                </a:solidFill>
              </a:rPr>
              <a:t> cystic cavities, and metastatic and primary hepatic tumors</a:t>
            </a:r>
          </a:p>
          <a:p>
            <a:pPr marL="171450" indent="-171450" algn="just">
              <a:buFont typeface="Arial" panose="020B0604020202020204" pitchFamily="34" charset="0"/>
              <a:buChar char="•"/>
            </a:pPr>
            <a:endParaRPr lang="en-US" sz="1000" dirty="0">
              <a:solidFill>
                <a:schemeClr val="tx1">
                  <a:lumMod val="75000"/>
                  <a:lumOff val="25000"/>
                </a:schemeClr>
              </a:solidFill>
            </a:endParaRPr>
          </a:p>
          <a:p>
            <a:pPr marL="285750" indent="-285750" algn="just">
              <a:buFont typeface="Arial" panose="020B0604020202020204" pitchFamily="34" charset="0"/>
              <a:buChar char="•"/>
            </a:pPr>
            <a:r>
              <a:rPr lang="en-US" sz="1600" dirty="0">
                <a:solidFill>
                  <a:schemeClr val="tx1">
                    <a:lumMod val="75000"/>
                    <a:lumOff val="25000"/>
                  </a:schemeClr>
                </a:solidFill>
              </a:rPr>
              <a:t>The right hepatic lobe is affected more often than the left hepatic lobe by a factor of 2:1. Bilateral involvement is seen in 5% of </a:t>
            </a:r>
            <a:r>
              <a:rPr lang="en-US" sz="1600" dirty="0" smtClean="0">
                <a:solidFill>
                  <a:schemeClr val="tx1">
                    <a:lumMod val="75000"/>
                    <a:lumOff val="25000"/>
                  </a:schemeClr>
                </a:solidFill>
              </a:rPr>
              <a:t>cases</a:t>
            </a:r>
            <a:endParaRPr lang="en-US" sz="1600" dirty="0">
              <a:solidFill>
                <a:schemeClr val="tx1">
                  <a:lumMod val="75000"/>
                  <a:lumOff val="25000"/>
                </a:schemeClr>
              </a:solidFill>
            </a:endParaRPr>
          </a:p>
        </p:txBody>
      </p:sp>
    </p:spTree>
    <p:extLst>
      <p:ext uri="{BB962C8B-B14F-4D97-AF65-F5344CB8AC3E}">
        <p14:creationId xmlns:p14="http://schemas.microsoft.com/office/powerpoint/2010/main" val="18684481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normAutofit/>
          </a:bodyPr>
          <a:lstStyle/>
          <a:p>
            <a:r>
              <a:rPr lang="en-US" b="1" dirty="0" smtClean="0">
                <a:solidFill>
                  <a:schemeClr val="tx2">
                    <a:lumMod val="60000"/>
                    <a:lumOff val="40000"/>
                  </a:schemeClr>
                </a:solidFill>
              </a:rPr>
              <a:t>Etiology</a:t>
            </a:r>
            <a:endParaRPr lang="ru-RU" b="1" dirty="0">
              <a:solidFill>
                <a:schemeClr val="tx2">
                  <a:lumMod val="60000"/>
                  <a:lumOff val="40000"/>
                </a:schemeClr>
              </a:solidFill>
            </a:endParaRPr>
          </a:p>
        </p:txBody>
      </p:sp>
      <p:sp>
        <p:nvSpPr>
          <p:cNvPr id="3" name="Объект 2"/>
          <p:cNvSpPr>
            <a:spLocks noGrp="1"/>
          </p:cNvSpPr>
          <p:nvPr>
            <p:ph idx="1"/>
          </p:nvPr>
        </p:nvSpPr>
        <p:spPr>
          <a:xfrm>
            <a:off x="21779" y="1021110"/>
            <a:ext cx="4644008" cy="3943349"/>
          </a:xfrm>
        </p:spPr>
        <p:txBody>
          <a:bodyPr>
            <a:noAutofit/>
          </a:bodyPr>
          <a:lstStyle/>
          <a:p>
            <a:pPr marL="0" indent="0" algn="just">
              <a:buNone/>
            </a:pPr>
            <a:r>
              <a:rPr lang="en-US" sz="2800" dirty="0" err="1" smtClean="0">
                <a:solidFill>
                  <a:schemeClr val="tx1">
                    <a:lumMod val="75000"/>
                    <a:lumOff val="25000"/>
                  </a:schemeClr>
                </a:solidFill>
              </a:rPr>
              <a:t>Polymicrobial</a:t>
            </a:r>
            <a:r>
              <a:rPr lang="en-US" sz="2800" dirty="0" smtClean="0">
                <a:solidFill>
                  <a:schemeClr val="tx1">
                    <a:lumMod val="75000"/>
                    <a:lumOff val="25000"/>
                  </a:schemeClr>
                </a:solidFill>
              </a:rPr>
              <a:t> </a:t>
            </a:r>
            <a:r>
              <a:rPr lang="en-US" sz="2800" dirty="0">
                <a:solidFill>
                  <a:schemeClr val="tx1">
                    <a:lumMod val="75000"/>
                    <a:lumOff val="25000"/>
                  </a:schemeClr>
                </a:solidFill>
              </a:rPr>
              <a:t>involvement is common</a:t>
            </a:r>
            <a:r>
              <a:rPr lang="en-US" sz="2800" dirty="0" smtClean="0">
                <a:solidFill>
                  <a:schemeClr val="tx1">
                    <a:lumMod val="75000"/>
                    <a:lumOff val="25000"/>
                  </a:schemeClr>
                </a:solidFill>
              </a:rPr>
              <a:t>, with</a:t>
            </a:r>
            <a:r>
              <a:rPr lang="en-US" sz="2800" dirty="0">
                <a:solidFill>
                  <a:schemeClr val="tx1">
                    <a:lumMod val="75000"/>
                    <a:lumOff val="25000"/>
                  </a:schemeClr>
                </a:solidFill>
              </a:rPr>
              <a:t> </a:t>
            </a:r>
            <a:r>
              <a:rPr lang="en-US" sz="2800" b="1" i="1" dirty="0">
                <a:solidFill>
                  <a:schemeClr val="tx1">
                    <a:lumMod val="75000"/>
                    <a:lumOff val="25000"/>
                  </a:schemeClr>
                </a:solidFill>
              </a:rPr>
              <a:t>Escherichia coli</a:t>
            </a:r>
            <a:r>
              <a:rPr lang="en-US" sz="2800" dirty="0">
                <a:solidFill>
                  <a:schemeClr val="tx1">
                    <a:lumMod val="75000"/>
                    <a:lumOff val="25000"/>
                  </a:schemeClr>
                </a:solidFill>
              </a:rPr>
              <a:t> and </a:t>
            </a:r>
            <a:r>
              <a:rPr lang="en-US" sz="2800" b="1" i="1" dirty="0" err="1">
                <a:solidFill>
                  <a:schemeClr val="tx1">
                    <a:lumMod val="75000"/>
                    <a:lumOff val="25000"/>
                  </a:schemeClr>
                </a:solidFill>
              </a:rPr>
              <a:t>Klebsiella</a:t>
            </a:r>
            <a:r>
              <a:rPr lang="en-US" sz="2800" b="1" i="1" dirty="0">
                <a:solidFill>
                  <a:schemeClr val="tx1">
                    <a:lumMod val="75000"/>
                    <a:lumOff val="25000"/>
                  </a:schemeClr>
                </a:solidFill>
              </a:rPr>
              <a:t> </a:t>
            </a:r>
            <a:r>
              <a:rPr lang="en-US" sz="2800" b="1" i="1" dirty="0" err="1">
                <a:solidFill>
                  <a:schemeClr val="tx1">
                    <a:lumMod val="75000"/>
                    <a:lumOff val="25000"/>
                  </a:schemeClr>
                </a:solidFill>
              </a:rPr>
              <a:t>pneumoniae</a:t>
            </a:r>
            <a:r>
              <a:rPr lang="en-US" sz="2800" dirty="0">
                <a:solidFill>
                  <a:schemeClr val="tx1">
                    <a:lumMod val="75000"/>
                    <a:lumOff val="25000"/>
                  </a:schemeClr>
                </a:solidFill>
              </a:rPr>
              <a:t> </a:t>
            </a:r>
            <a:r>
              <a:rPr lang="en-US" sz="2800" dirty="0" smtClean="0">
                <a:solidFill>
                  <a:schemeClr val="tx1">
                    <a:lumMod val="75000"/>
                    <a:lumOff val="25000"/>
                  </a:schemeClr>
                </a:solidFill>
              </a:rPr>
              <a:t>being </a:t>
            </a:r>
            <a:r>
              <a:rPr lang="en-US" sz="2800" dirty="0">
                <a:solidFill>
                  <a:schemeClr val="tx1">
                    <a:lumMod val="75000"/>
                    <a:lumOff val="25000"/>
                  </a:schemeClr>
                </a:solidFill>
              </a:rPr>
              <a:t>the two most frequently isolated </a:t>
            </a:r>
            <a:r>
              <a:rPr lang="en-US" sz="2800" dirty="0" smtClean="0">
                <a:solidFill>
                  <a:schemeClr val="tx1">
                    <a:lumMod val="75000"/>
                    <a:lumOff val="25000"/>
                  </a:schemeClr>
                </a:solidFill>
              </a:rPr>
              <a:t>pathogens. </a:t>
            </a:r>
          </a:p>
        </p:txBody>
      </p:sp>
      <p:pic>
        <p:nvPicPr>
          <p:cNvPr id="4" name="Picture 2" descr="https://img.medscapestatic.com/pi/meds/ckb/96/35896.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4375"/>
          <a:stretch/>
        </p:blipFill>
        <p:spPr bwMode="auto">
          <a:xfrm>
            <a:off x="4636368" y="1131590"/>
            <a:ext cx="4499992" cy="3905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3429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lstStyle/>
          <a:p>
            <a:r>
              <a:rPr lang="en-US" b="1" dirty="0">
                <a:solidFill>
                  <a:schemeClr val="tx2">
                    <a:lumMod val="60000"/>
                    <a:lumOff val="40000"/>
                  </a:schemeClr>
                </a:solidFill>
              </a:rPr>
              <a:t>Etiology</a:t>
            </a:r>
            <a:endParaRPr lang="ru-RU" dirty="0"/>
          </a:p>
        </p:txBody>
      </p:sp>
      <p:sp>
        <p:nvSpPr>
          <p:cNvPr id="3" name="Объект 2"/>
          <p:cNvSpPr>
            <a:spLocks noGrp="1"/>
          </p:cNvSpPr>
          <p:nvPr>
            <p:ph idx="1"/>
          </p:nvPr>
        </p:nvSpPr>
        <p:spPr>
          <a:xfrm>
            <a:off x="107504" y="843558"/>
            <a:ext cx="8712968" cy="4176464"/>
          </a:xfrm>
        </p:spPr>
        <p:txBody>
          <a:bodyPr>
            <a:normAutofit fontScale="70000" lnSpcReduction="20000"/>
          </a:bodyPr>
          <a:lstStyle/>
          <a:p>
            <a:pPr algn="just"/>
            <a:r>
              <a:rPr lang="en-US" dirty="0" smtClean="0">
                <a:solidFill>
                  <a:schemeClr val="tx1">
                    <a:lumMod val="75000"/>
                    <a:lumOff val="25000"/>
                  </a:schemeClr>
                </a:solidFill>
              </a:rPr>
              <a:t>Abscesses </a:t>
            </a:r>
            <a:r>
              <a:rPr lang="en-US" dirty="0">
                <a:solidFill>
                  <a:schemeClr val="tx1">
                    <a:lumMod val="75000"/>
                    <a:lumOff val="25000"/>
                  </a:schemeClr>
                </a:solidFill>
              </a:rPr>
              <a:t>involving </a:t>
            </a:r>
            <a:r>
              <a:rPr lang="en-US" i="1" dirty="0">
                <a:solidFill>
                  <a:schemeClr val="tx1">
                    <a:lumMod val="75000"/>
                    <a:lumOff val="25000"/>
                  </a:schemeClr>
                </a:solidFill>
              </a:rPr>
              <a:t>K </a:t>
            </a:r>
            <a:r>
              <a:rPr lang="en-US" i="1" dirty="0" err="1">
                <a:solidFill>
                  <a:schemeClr val="tx1">
                    <a:lumMod val="75000"/>
                    <a:lumOff val="25000"/>
                  </a:schemeClr>
                </a:solidFill>
              </a:rPr>
              <a:t>pneumoniae</a:t>
            </a:r>
            <a:r>
              <a:rPr lang="en-US" dirty="0">
                <a:solidFill>
                  <a:schemeClr val="tx1">
                    <a:lumMod val="75000"/>
                    <a:lumOff val="25000"/>
                  </a:schemeClr>
                </a:solidFill>
              </a:rPr>
              <a:t> have been associated with multiple cases of </a:t>
            </a:r>
            <a:r>
              <a:rPr lang="en-US" dirty="0" err="1">
                <a:solidFill>
                  <a:schemeClr val="tx1">
                    <a:lumMod val="75000"/>
                    <a:lumOff val="25000"/>
                  </a:schemeClr>
                </a:solidFill>
              </a:rPr>
              <a:t>endophthalmitis</a:t>
            </a:r>
            <a:r>
              <a:rPr lang="en-US" dirty="0">
                <a:solidFill>
                  <a:schemeClr val="tx1">
                    <a:lumMod val="75000"/>
                    <a:lumOff val="25000"/>
                  </a:schemeClr>
                </a:solidFill>
              </a:rPr>
              <a:t>.</a:t>
            </a:r>
          </a:p>
          <a:p>
            <a:pPr algn="just"/>
            <a:r>
              <a:rPr lang="en-US" i="1" dirty="0" smtClean="0">
                <a:solidFill>
                  <a:schemeClr val="tx1">
                    <a:lumMod val="75000"/>
                    <a:lumOff val="25000"/>
                  </a:schemeClr>
                </a:solidFill>
              </a:rPr>
              <a:t>Staphylococcus </a:t>
            </a:r>
            <a:r>
              <a:rPr lang="en-US" i="1" dirty="0" err="1">
                <a:solidFill>
                  <a:schemeClr val="tx1">
                    <a:lumMod val="75000"/>
                    <a:lumOff val="25000"/>
                  </a:schemeClr>
                </a:solidFill>
              </a:rPr>
              <a:t>aureus</a:t>
            </a:r>
            <a:r>
              <a:rPr lang="en-US" dirty="0">
                <a:solidFill>
                  <a:schemeClr val="tx1">
                    <a:lumMod val="75000"/>
                    <a:lumOff val="25000"/>
                  </a:schemeClr>
                </a:solidFill>
              </a:rPr>
              <a:t> abscesses usually result from </a:t>
            </a:r>
            <a:r>
              <a:rPr lang="en-US" dirty="0" err="1">
                <a:solidFill>
                  <a:schemeClr val="tx1">
                    <a:lumMod val="75000"/>
                    <a:lumOff val="25000"/>
                  </a:schemeClr>
                </a:solidFill>
              </a:rPr>
              <a:t>hematogenous</a:t>
            </a:r>
            <a:r>
              <a:rPr lang="en-US" dirty="0">
                <a:solidFill>
                  <a:schemeClr val="tx1">
                    <a:lumMod val="75000"/>
                    <a:lumOff val="25000"/>
                  </a:schemeClr>
                </a:solidFill>
              </a:rPr>
              <a:t> spread of organisms involved with distant infections, such as endocarditis. </a:t>
            </a:r>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Amebic </a:t>
            </a:r>
            <a:r>
              <a:rPr lang="en-US" dirty="0">
                <a:solidFill>
                  <a:schemeClr val="tx1">
                    <a:lumMod val="75000"/>
                    <a:lumOff val="25000"/>
                  </a:schemeClr>
                </a:solidFill>
              </a:rPr>
              <a:t>liver abscess is most often due to </a:t>
            </a:r>
            <a:r>
              <a:rPr lang="en-US" i="1" dirty="0">
                <a:solidFill>
                  <a:schemeClr val="tx1">
                    <a:lumMod val="75000"/>
                    <a:lumOff val="25000"/>
                  </a:schemeClr>
                </a:solidFill>
              </a:rPr>
              <a:t>E </a:t>
            </a:r>
            <a:r>
              <a:rPr lang="en-US" i="1" dirty="0" err="1">
                <a:solidFill>
                  <a:schemeClr val="tx1">
                    <a:lumMod val="75000"/>
                    <a:lumOff val="25000"/>
                  </a:schemeClr>
                </a:solidFill>
              </a:rPr>
              <a:t>histolytica</a:t>
            </a:r>
            <a:r>
              <a:rPr lang="en-US" dirty="0">
                <a:solidFill>
                  <a:schemeClr val="tx1">
                    <a:lumMod val="75000"/>
                    <a:lumOff val="25000"/>
                  </a:schemeClr>
                </a:solidFill>
              </a:rPr>
              <a:t>. Liver abscess is the most common </a:t>
            </a:r>
            <a:r>
              <a:rPr lang="en-US" dirty="0" err="1">
                <a:solidFill>
                  <a:schemeClr val="tx1">
                    <a:lumMod val="75000"/>
                    <a:lumOff val="25000"/>
                  </a:schemeClr>
                </a:solidFill>
              </a:rPr>
              <a:t>extraintestinal</a:t>
            </a:r>
            <a:r>
              <a:rPr lang="en-US" dirty="0">
                <a:solidFill>
                  <a:schemeClr val="tx1">
                    <a:lumMod val="75000"/>
                    <a:lumOff val="25000"/>
                  </a:schemeClr>
                </a:solidFill>
              </a:rPr>
              <a:t> manifestation of this infection.</a:t>
            </a:r>
          </a:p>
          <a:p>
            <a:pPr algn="just"/>
            <a:r>
              <a:rPr lang="en-US" dirty="0">
                <a:solidFill>
                  <a:schemeClr val="tx1">
                    <a:lumMod val="75000"/>
                    <a:lumOff val="25000"/>
                  </a:schemeClr>
                </a:solidFill>
              </a:rPr>
              <a:t>Fungal abscesses primarily are due to </a:t>
            </a:r>
            <a:r>
              <a:rPr lang="en-US" i="1" dirty="0">
                <a:solidFill>
                  <a:schemeClr val="tx1">
                    <a:lumMod val="75000"/>
                    <a:lumOff val="25000"/>
                  </a:schemeClr>
                </a:solidFill>
              </a:rPr>
              <a:t>Candida </a:t>
            </a:r>
            <a:r>
              <a:rPr lang="en-US" i="1" dirty="0" err="1">
                <a:solidFill>
                  <a:schemeClr val="tx1">
                    <a:lumMod val="75000"/>
                    <a:lumOff val="25000"/>
                  </a:schemeClr>
                </a:solidFill>
              </a:rPr>
              <a:t>albicans</a:t>
            </a:r>
            <a:r>
              <a:rPr lang="en-US" dirty="0">
                <a:solidFill>
                  <a:schemeClr val="tx1">
                    <a:lumMod val="75000"/>
                    <a:lumOff val="25000"/>
                  </a:schemeClr>
                </a:solidFill>
              </a:rPr>
              <a:t> and occur in individuals with prolonged exposure to antimicrobials, hematologic malignancies, solid-organ transplants, and congenital and acquired immunodeficiency. </a:t>
            </a:r>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Other </a:t>
            </a:r>
            <a:r>
              <a:rPr lang="en-US" dirty="0">
                <a:solidFill>
                  <a:schemeClr val="tx1">
                    <a:lumMod val="75000"/>
                    <a:lumOff val="25000"/>
                  </a:schemeClr>
                </a:solidFill>
              </a:rPr>
              <a:t>organisms reported in the literature include </a:t>
            </a:r>
            <a:r>
              <a:rPr lang="en-US" i="1" dirty="0" err="1">
                <a:solidFill>
                  <a:schemeClr val="tx1">
                    <a:lumMod val="75000"/>
                    <a:lumOff val="25000"/>
                  </a:schemeClr>
                </a:solidFill>
              </a:rPr>
              <a:t>Actinomyces</a:t>
            </a:r>
            <a:r>
              <a:rPr lang="en-US" dirty="0">
                <a:solidFill>
                  <a:schemeClr val="tx1">
                    <a:lumMod val="75000"/>
                    <a:lumOff val="25000"/>
                  </a:schemeClr>
                </a:solidFill>
              </a:rPr>
              <a:t> species, </a:t>
            </a:r>
            <a:r>
              <a:rPr lang="en-US" i="1" dirty="0" err="1">
                <a:solidFill>
                  <a:schemeClr val="tx1">
                    <a:lumMod val="75000"/>
                    <a:lumOff val="25000"/>
                  </a:schemeClr>
                </a:solidFill>
              </a:rPr>
              <a:t>Eikenella</a:t>
            </a:r>
            <a:r>
              <a:rPr lang="en-US" i="1" dirty="0">
                <a:solidFill>
                  <a:schemeClr val="tx1">
                    <a:lumMod val="75000"/>
                    <a:lumOff val="25000"/>
                  </a:schemeClr>
                </a:solidFill>
              </a:rPr>
              <a:t> </a:t>
            </a:r>
            <a:r>
              <a:rPr lang="en-US" i="1" dirty="0" err="1">
                <a:solidFill>
                  <a:schemeClr val="tx1">
                    <a:lumMod val="75000"/>
                    <a:lumOff val="25000"/>
                  </a:schemeClr>
                </a:solidFill>
              </a:rPr>
              <a:t>corrodens</a:t>
            </a:r>
            <a:r>
              <a:rPr lang="en-US" i="1" dirty="0">
                <a:solidFill>
                  <a:schemeClr val="tx1">
                    <a:lumMod val="75000"/>
                    <a:lumOff val="25000"/>
                  </a:schemeClr>
                </a:solidFill>
              </a:rPr>
              <a:t>, Yersinia </a:t>
            </a:r>
            <a:r>
              <a:rPr lang="en-US" i="1" dirty="0" err="1">
                <a:solidFill>
                  <a:schemeClr val="tx1">
                    <a:lumMod val="75000"/>
                    <a:lumOff val="25000"/>
                  </a:schemeClr>
                </a:solidFill>
              </a:rPr>
              <a:t>enterocolitica</a:t>
            </a:r>
            <a:r>
              <a:rPr lang="en-US" i="1" dirty="0">
                <a:solidFill>
                  <a:schemeClr val="tx1">
                    <a:lumMod val="75000"/>
                    <a:lumOff val="25000"/>
                  </a:schemeClr>
                </a:solidFill>
              </a:rPr>
              <a:t>, Salmonella </a:t>
            </a:r>
            <a:r>
              <a:rPr lang="en-US" i="1" dirty="0" err="1">
                <a:solidFill>
                  <a:schemeClr val="tx1">
                    <a:lumMod val="75000"/>
                    <a:lumOff val="25000"/>
                  </a:schemeClr>
                </a:solidFill>
              </a:rPr>
              <a:t>typhi</a:t>
            </a:r>
            <a:r>
              <a:rPr lang="en-US" i="1" dirty="0">
                <a:solidFill>
                  <a:schemeClr val="tx1">
                    <a:lumMod val="75000"/>
                    <a:lumOff val="25000"/>
                  </a:schemeClr>
                </a:solidFill>
              </a:rPr>
              <a:t>,</a:t>
            </a:r>
            <a:r>
              <a:rPr lang="en-US" dirty="0">
                <a:solidFill>
                  <a:schemeClr val="tx1">
                    <a:lumMod val="75000"/>
                    <a:lumOff val="25000"/>
                  </a:schemeClr>
                </a:solidFill>
              </a:rPr>
              <a:t> and </a:t>
            </a:r>
            <a:r>
              <a:rPr lang="en-US" i="1" dirty="0" err="1">
                <a:solidFill>
                  <a:schemeClr val="tx1">
                    <a:lumMod val="75000"/>
                    <a:lumOff val="25000"/>
                  </a:schemeClr>
                </a:solidFill>
              </a:rPr>
              <a:t>Brucella</a:t>
            </a:r>
            <a:r>
              <a:rPr lang="en-US" i="1" dirty="0">
                <a:solidFill>
                  <a:schemeClr val="tx1">
                    <a:lumMod val="75000"/>
                    <a:lumOff val="25000"/>
                  </a:schemeClr>
                </a:solidFill>
              </a:rPr>
              <a:t> </a:t>
            </a:r>
            <a:r>
              <a:rPr lang="en-US" i="1" dirty="0" err="1">
                <a:solidFill>
                  <a:schemeClr val="tx1">
                    <a:lumMod val="75000"/>
                    <a:lumOff val="25000"/>
                  </a:schemeClr>
                </a:solidFill>
              </a:rPr>
              <a:t>melitensis</a:t>
            </a:r>
            <a:r>
              <a:rPr lang="en-US" dirty="0">
                <a:solidFill>
                  <a:schemeClr val="tx1">
                    <a:lumMod val="75000"/>
                    <a:lumOff val="25000"/>
                  </a:schemeClr>
                </a:solidFill>
              </a:rPr>
              <a:t>.</a:t>
            </a:r>
          </a:p>
          <a:p>
            <a:endParaRPr lang="ru-RU" dirty="0"/>
          </a:p>
        </p:txBody>
      </p:sp>
    </p:spTree>
    <p:extLst>
      <p:ext uri="{BB962C8B-B14F-4D97-AF65-F5344CB8AC3E}">
        <p14:creationId xmlns:p14="http://schemas.microsoft.com/office/powerpoint/2010/main" val="13082476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857250"/>
          </a:xfrm>
        </p:spPr>
        <p:txBody>
          <a:bodyPr>
            <a:normAutofit/>
          </a:bodyPr>
          <a:lstStyle/>
          <a:p>
            <a:r>
              <a:rPr lang="en-US" b="1" dirty="0" smtClean="0">
                <a:solidFill>
                  <a:schemeClr val="tx2">
                    <a:lumMod val="60000"/>
                    <a:lumOff val="40000"/>
                  </a:schemeClr>
                </a:solidFill>
              </a:rPr>
              <a:t>Epidemiology</a:t>
            </a:r>
            <a:endParaRPr lang="ru-RU" b="1" dirty="0">
              <a:solidFill>
                <a:schemeClr val="tx2">
                  <a:lumMod val="60000"/>
                  <a:lumOff val="40000"/>
                </a:schemeClr>
              </a:solidFill>
            </a:endParaRPr>
          </a:p>
        </p:txBody>
      </p:sp>
      <p:sp>
        <p:nvSpPr>
          <p:cNvPr id="3" name="Объект 2"/>
          <p:cNvSpPr>
            <a:spLocks noGrp="1"/>
          </p:cNvSpPr>
          <p:nvPr>
            <p:ph idx="1"/>
          </p:nvPr>
        </p:nvSpPr>
        <p:spPr>
          <a:xfrm>
            <a:off x="0" y="843558"/>
            <a:ext cx="9036496" cy="4248472"/>
          </a:xfrm>
        </p:spPr>
        <p:txBody>
          <a:bodyPr>
            <a:normAutofit fontScale="55000" lnSpcReduction="20000"/>
          </a:bodyPr>
          <a:lstStyle/>
          <a:p>
            <a:pPr algn="just"/>
            <a:r>
              <a:rPr lang="en-US" dirty="0">
                <a:solidFill>
                  <a:schemeClr val="tx1">
                    <a:lumMod val="75000"/>
                    <a:lumOff val="25000"/>
                  </a:schemeClr>
                </a:solidFill>
              </a:rPr>
              <a:t>The frequency in hospitalized patients is in the range of 8-16 cases per 100,000 persons. Studies suggest a small, but significant, increase in the frequency of liver abscess</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Prior </a:t>
            </a:r>
            <a:r>
              <a:rPr lang="en-US" dirty="0">
                <a:solidFill>
                  <a:schemeClr val="tx1">
                    <a:lumMod val="75000"/>
                    <a:lumOff val="25000"/>
                  </a:schemeClr>
                </a:solidFill>
              </a:rPr>
              <a:t>to the antibiotic era, liver abscess was most common in the fourth and fifth decades of life, primarily due to complications of appendicitis. </a:t>
            </a:r>
            <a:endParaRPr lang="en-US" dirty="0" smtClean="0">
              <a:solidFill>
                <a:schemeClr val="tx1">
                  <a:lumMod val="75000"/>
                  <a:lumOff val="25000"/>
                </a:schemeClr>
              </a:solidFill>
            </a:endParaRPr>
          </a:p>
          <a:p>
            <a:pPr algn="just"/>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Cases </a:t>
            </a:r>
            <a:r>
              <a:rPr lang="en-US" dirty="0">
                <a:solidFill>
                  <a:schemeClr val="tx1">
                    <a:lumMod val="75000"/>
                    <a:lumOff val="25000"/>
                  </a:schemeClr>
                </a:solidFill>
              </a:rPr>
              <a:t>of liver abscesses in infants have been associated with umbilical vein catheterization and sepsis</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When abscesses are seen in children and adolescents, underlying immune deficiency, severe malnutrition, or trauma frequently exists</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While </a:t>
            </a:r>
            <a:r>
              <a:rPr lang="en-US" dirty="0">
                <a:solidFill>
                  <a:schemeClr val="tx1">
                    <a:lumMod val="75000"/>
                    <a:lumOff val="25000"/>
                  </a:schemeClr>
                </a:solidFill>
              </a:rPr>
              <a:t>abscesses once showed a predilection for males in earlier decades, no sexual predilection currently exists. Males have a poorer prognosis from hepatic abscess than females</a:t>
            </a:r>
            <a:r>
              <a:rPr lang="en-US" dirty="0" smtClean="0">
                <a:solidFill>
                  <a:schemeClr val="tx1">
                    <a:lumMod val="75000"/>
                    <a:lumOff val="25000"/>
                  </a:schemeClr>
                </a:solidFill>
              </a:rPr>
              <a:t>.</a:t>
            </a:r>
            <a:endParaRPr lang="ru-RU" dirty="0"/>
          </a:p>
        </p:txBody>
      </p:sp>
    </p:spTree>
    <p:extLst>
      <p:ext uri="{BB962C8B-B14F-4D97-AF65-F5344CB8AC3E}">
        <p14:creationId xmlns:p14="http://schemas.microsoft.com/office/powerpoint/2010/main" val="34693079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832"/>
            <a:ext cx="8229600" cy="857250"/>
          </a:xfrm>
        </p:spPr>
        <p:txBody>
          <a:bodyPr>
            <a:normAutofit/>
          </a:bodyPr>
          <a:lstStyle/>
          <a:p>
            <a:r>
              <a:rPr lang="en-US" b="1" dirty="0" smtClean="0">
                <a:solidFill>
                  <a:schemeClr val="tx2">
                    <a:lumMod val="60000"/>
                    <a:lumOff val="40000"/>
                  </a:schemeClr>
                </a:solidFill>
              </a:rPr>
              <a:t>Prognosis</a:t>
            </a:r>
            <a:endParaRPr lang="ru-RU" b="1" dirty="0">
              <a:solidFill>
                <a:schemeClr val="tx2">
                  <a:lumMod val="60000"/>
                  <a:lumOff val="40000"/>
                </a:schemeClr>
              </a:solidFill>
            </a:endParaRPr>
          </a:p>
        </p:txBody>
      </p:sp>
      <p:sp>
        <p:nvSpPr>
          <p:cNvPr id="3" name="Объект 2"/>
          <p:cNvSpPr>
            <a:spLocks noGrp="1"/>
          </p:cNvSpPr>
          <p:nvPr>
            <p:ph idx="1"/>
          </p:nvPr>
        </p:nvSpPr>
        <p:spPr>
          <a:xfrm>
            <a:off x="0" y="915566"/>
            <a:ext cx="8964488" cy="4032448"/>
          </a:xfrm>
        </p:spPr>
        <p:txBody>
          <a:bodyPr>
            <a:normAutofit fontScale="70000" lnSpcReduction="20000"/>
          </a:bodyPr>
          <a:lstStyle/>
          <a:p>
            <a:pPr algn="just"/>
            <a:r>
              <a:rPr lang="en-US" dirty="0">
                <a:solidFill>
                  <a:schemeClr val="tx1">
                    <a:lumMod val="75000"/>
                    <a:lumOff val="25000"/>
                  </a:schemeClr>
                </a:solidFill>
              </a:rPr>
              <a:t>Untreated, pyogenic liver abscess remains uniformly fatal. </a:t>
            </a:r>
            <a:r>
              <a:rPr lang="en-US" dirty="0" smtClean="0">
                <a:solidFill>
                  <a:schemeClr val="tx1">
                    <a:lumMod val="75000"/>
                    <a:lumOff val="25000"/>
                  </a:schemeClr>
                </a:solidFill>
              </a:rPr>
              <a:t>The </a:t>
            </a:r>
            <a:r>
              <a:rPr lang="en-US" dirty="0">
                <a:solidFill>
                  <a:schemeClr val="tx1">
                    <a:lumMod val="75000"/>
                    <a:lumOff val="25000"/>
                  </a:schemeClr>
                </a:solidFill>
              </a:rPr>
              <a:t>most common causes of death include sepsis, </a:t>
            </a:r>
            <a:r>
              <a:rPr lang="en-US" dirty="0" err="1">
                <a:solidFill>
                  <a:schemeClr val="tx1">
                    <a:lumMod val="75000"/>
                    <a:lumOff val="25000"/>
                  </a:schemeClr>
                </a:solidFill>
              </a:rPr>
              <a:t>multiorgan</a:t>
            </a:r>
            <a:r>
              <a:rPr lang="en-US" dirty="0">
                <a:solidFill>
                  <a:schemeClr val="tx1">
                    <a:lumMod val="75000"/>
                    <a:lumOff val="25000"/>
                  </a:schemeClr>
                </a:solidFill>
              </a:rPr>
              <a:t> failure, and hepatic failure.</a:t>
            </a:r>
            <a:r>
              <a:rPr lang="en-US" baseline="30000" dirty="0">
                <a:solidFill>
                  <a:schemeClr val="tx1">
                    <a:lumMod val="75000"/>
                    <a:lumOff val="25000"/>
                  </a:schemeClr>
                </a:solidFill>
              </a:rPr>
              <a:t> </a:t>
            </a:r>
            <a:endParaRPr lang="en-US" baseline="30000" dirty="0" smtClean="0">
              <a:solidFill>
                <a:schemeClr val="tx1">
                  <a:lumMod val="75000"/>
                  <a:lumOff val="25000"/>
                </a:schemeClr>
              </a:solidFill>
            </a:endParaRP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Indicators </a:t>
            </a:r>
            <a:r>
              <a:rPr lang="en-US" dirty="0">
                <a:solidFill>
                  <a:schemeClr val="tx1">
                    <a:lumMod val="75000"/>
                    <a:lumOff val="25000"/>
                  </a:schemeClr>
                </a:solidFill>
              </a:rPr>
              <a:t>of a poor prognosis in amebic abscess include a bilirubin level of greater than 3.5 mg/</a:t>
            </a:r>
            <a:r>
              <a:rPr lang="en-US" dirty="0" err="1">
                <a:solidFill>
                  <a:schemeClr val="tx1">
                    <a:lumMod val="75000"/>
                    <a:lumOff val="25000"/>
                  </a:schemeClr>
                </a:solidFill>
              </a:rPr>
              <a:t>dL</a:t>
            </a:r>
            <a:r>
              <a:rPr lang="en-US" dirty="0">
                <a:solidFill>
                  <a:schemeClr val="tx1">
                    <a:lumMod val="75000"/>
                    <a:lumOff val="25000"/>
                  </a:schemeClr>
                </a:solidFill>
              </a:rPr>
              <a:t>, encephalopathy, </a:t>
            </a:r>
            <a:r>
              <a:rPr lang="en-US" dirty="0" err="1">
                <a:solidFill>
                  <a:schemeClr val="tx1">
                    <a:lumMod val="75000"/>
                    <a:lumOff val="25000"/>
                  </a:schemeClr>
                </a:solidFill>
              </a:rPr>
              <a:t>hypoalbuminemia</a:t>
            </a:r>
            <a:r>
              <a:rPr lang="en-US" dirty="0">
                <a:solidFill>
                  <a:schemeClr val="tx1">
                    <a:lumMod val="75000"/>
                    <a:lumOff val="25000"/>
                  </a:schemeClr>
                </a:solidFill>
              </a:rPr>
              <a:t> (</a:t>
            </a:r>
            <a:r>
              <a:rPr lang="en-US" dirty="0" err="1">
                <a:solidFill>
                  <a:schemeClr val="tx1">
                    <a:lumMod val="75000"/>
                    <a:lumOff val="25000"/>
                  </a:schemeClr>
                </a:solidFill>
              </a:rPr>
              <a:t>ie</a:t>
            </a:r>
            <a:r>
              <a:rPr lang="en-US" dirty="0">
                <a:solidFill>
                  <a:schemeClr val="tx1">
                    <a:lumMod val="75000"/>
                    <a:lumOff val="25000"/>
                  </a:schemeClr>
                </a:solidFill>
              </a:rPr>
              <a:t>, serum albumin level of &lt; 2 g/</a:t>
            </a:r>
            <a:r>
              <a:rPr lang="en-US" dirty="0" err="1">
                <a:solidFill>
                  <a:schemeClr val="tx1">
                    <a:lumMod val="75000"/>
                    <a:lumOff val="25000"/>
                  </a:schemeClr>
                </a:solidFill>
              </a:rPr>
              <a:t>dL</a:t>
            </a:r>
            <a:r>
              <a:rPr lang="en-US" dirty="0">
                <a:solidFill>
                  <a:schemeClr val="tx1">
                    <a:lumMod val="75000"/>
                    <a:lumOff val="25000"/>
                  </a:schemeClr>
                </a:solidFill>
              </a:rPr>
              <a:t>), and multiple abscesses; all are independent factors that predict poor outcome</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An underlying malignant etiology and an Acute Physiology and Chronic Health Evaluation (APACHE II) score greater than 9 increases the relative mortality by 6.3-fold and 6.8-fold, respectively.</a:t>
            </a:r>
          </a:p>
          <a:p>
            <a:endParaRPr lang="ru-RU" dirty="0"/>
          </a:p>
        </p:txBody>
      </p:sp>
    </p:spTree>
    <p:extLst>
      <p:ext uri="{BB962C8B-B14F-4D97-AF65-F5344CB8AC3E}">
        <p14:creationId xmlns:p14="http://schemas.microsoft.com/office/powerpoint/2010/main" val="33201451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218"/>
            <a:ext cx="8229600" cy="857250"/>
          </a:xfrm>
        </p:spPr>
        <p:txBody>
          <a:bodyPr/>
          <a:lstStyle/>
          <a:p>
            <a:r>
              <a:rPr lang="en-US" b="1" dirty="0" smtClean="0">
                <a:solidFill>
                  <a:schemeClr val="tx2">
                    <a:lumMod val="60000"/>
                    <a:lumOff val="40000"/>
                  </a:schemeClr>
                </a:solidFill>
              </a:rPr>
              <a:t>HISTORY</a:t>
            </a:r>
            <a:endParaRPr lang="ru-RU" b="1" dirty="0">
              <a:solidFill>
                <a:schemeClr val="tx2">
                  <a:lumMod val="60000"/>
                  <a:lumOff val="40000"/>
                </a:schemeClr>
              </a:solidFill>
            </a:endParaRPr>
          </a:p>
        </p:txBody>
      </p:sp>
      <p:sp>
        <p:nvSpPr>
          <p:cNvPr id="3" name="Объект 2"/>
          <p:cNvSpPr>
            <a:spLocks noGrp="1"/>
          </p:cNvSpPr>
          <p:nvPr>
            <p:ph idx="1"/>
          </p:nvPr>
        </p:nvSpPr>
        <p:spPr>
          <a:xfrm>
            <a:off x="35496" y="843558"/>
            <a:ext cx="9001000" cy="4176464"/>
          </a:xfrm>
        </p:spPr>
        <p:txBody>
          <a:bodyPr>
            <a:normAutofit fontScale="55000" lnSpcReduction="20000"/>
          </a:bodyPr>
          <a:lstStyle/>
          <a:p>
            <a:pPr marL="0" indent="0">
              <a:buNone/>
            </a:pPr>
            <a:r>
              <a:rPr lang="en-US" b="1" dirty="0">
                <a:solidFill>
                  <a:schemeClr val="tx1">
                    <a:lumMod val="75000"/>
                    <a:lumOff val="25000"/>
                  </a:schemeClr>
                </a:solidFill>
              </a:rPr>
              <a:t>The most frequent symptoms of hepatic abscess include the </a:t>
            </a:r>
            <a:r>
              <a:rPr lang="en-US" b="1" dirty="0" smtClean="0">
                <a:solidFill>
                  <a:schemeClr val="tx1">
                    <a:lumMod val="75000"/>
                    <a:lumOff val="25000"/>
                  </a:schemeClr>
                </a:solidFill>
              </a:rPr>
              <a:t>following:</a:t>
            </a:r>
            <a:endParaRPr lang="en-US" b="1" dirty="0">
              <a:solidFill>
                <a:schemeClr val="tx1">
                  <a:lumMod val="75000"/>
                  <a:lumOff val="25000"/>
                </a:schemeClr>
              </a:solidFill>
            </a:endParaRPr>
          </a:p>
          <a:p>
            <a:r>
              <a:rPr lang="en-US" dirty="0">
                <a:solidFill>
                  <a:schemeClr val="tx1">
                    <a:lumMod val="75000"/>
                    <a:lumOff val="25000"/>
                  </a:schemeClr>
                </a:solidFill>
              </a:rPr>
              <a:t>Fever (either continuous or spiking)</a:t>
            </a:r>
          </a:p>
          <a:p>
            <a:r>
              <a:rPr lang="en-US" dirty="0">
                <a:solidFill>
                  <a:schemeClr val="tx1">
                    <a:lumMod val="75000"/>
                    <a:lumOff val="25000"/>
                  </a:schemeClr>
                </a:solidFill>
              </a:rPr>
              <a:t>Chills</a:t>
            </a:r>
          </a:p>
          <a:p>
            <a:r>
              <a:rPr lang="en-US" dirty="0">
                <a:solidFill>
                  <a:schemeClr val="tx1">
                    <a:lumMod val="75000"/>
                    <a:lumOff val="25000"/>
                  </a:schemeClr>
                </a:solidFill>
              </a:rPr>
              <a:t>Right upper quadrant pain</a:t>
            </a:r>
          </a:p>
          <a:p>
            <a:r>
              <a:rPr lang="en-US" dirty="0">
                <a:solidFill>
                  <a:schemeClr val="tx1">
                    <a:lumMod val="75000"/>
                    <a:lumOff val="25000"/>
                  </a:schemeClr>
                </a:solidFill>
              </a:rPr>
              <a:t>Anorexia</a:t>
            </a:r>
          </a:p>
          <a:p>
            <a:r>
              <a:rPr lang="en-US" dirty="0">
                <a:solidFill>
                  <a:schemeClr val="tx1">
                    <a:lumMod val="75000"/>
                    <a:lumOff val="25000"/>
                  </a:schemeClr>
                </a:solidFill>
              </a:rPr>
              <a:t>Malaise</a:t>
            </a:r>
          </a:p>
          <a:p>
            <a:pPr marL="0" indent="0">
              <a:buNone/>
            </a:pPr>
            <a:endParaRPr lang="en-US" dirty="0" smtClean="0">
              <a:solidFill>
                <a:schemeClr val="tx1">
                  <a:lumMod val="75000"/>
                  <a:lumOff val="25000"/>
                </a:schemeClr>
              </a:solidFill>
            </a:endParaRPr>
          </a:p>
          <a:p>
            <a:pPr marL="0" indent="0" algn="just">
              <a:buNone/>
            </a:pPr>
            <a:r>
              <a:rPr lang="en-US" dirty="0" smtClean="0">
                <a:solidFill>
                  <a:schemeClr val="tx1">
                    <a:lumMod val="75000"/>
                    <a:lumOff val="25000"/>
                  </a:schemeClr>
                </a:solidFill>
              </a:rPr>
              <a:t>Cough </a:t>
            </a:r>
            <a:r>
              <a:rPr lang="en-US" dirty="0">
                <a:solidFill>
                  <a:schemeClr val="tx1">
                    <a:lumMod val="75000"/>
                    <a:lumOff val="25000"/>
                  </a:schemeClr>
                </a:solidFill>
              </a:rPr>
              <a:t>or hiccoughs due to diaphragmatic irritation may be reported. Referred pain to the right shoulder may be present.</a:t>
            </a:r>
          </a:p>
          <a:p>
            <a:pPr marL="0" indent="0" algn="just">
              <a:buNone/>
            </a:pPr>
            <a:r>
              <a:rPr lang="en-US" dirty="0">
                <a:solidFill>
                  <a:schemeClr val="tx1">
                    <a:lumMod val="75000"/>
                    <a:lumOff val="25000"/>
                  </a:schemeClr>
                </a:solidFill>
              </a:rPr>
              <a:t>Individuals with solitary lesions usually have a more insidious course with weight loss and anemia of chronic disease. With such symptoms, malignancy often is the initial consideration.</a:t>
            </a:r>
          </a:p>
          <a:p>
            <a:pPr marL="0" indent="0" algn="just">
              <a:buNone/>
            </a:pPr>
            <a:r>
              <a:rPr lang="en-US" dirty="0">
                <a:solidFill>
                  <a:schemeClr val="tx1">
                    <a:lumMod val="75000"/>
                    <a:lumOff val="25000"/>
                  </a:schemeClr>
                </a:solidFill>
              </a:rPr>
              <a:t>Fever of unknown origin (FUO) frequently can be an initial diagnosis in indolent cases. Multiple abscesses usually result in more acute presentations, with symptoms and signs of systemic toxicity.</a:t>
            </a:r>
          </a:p>
          <a:p>
            <a:pPr marL="0" indent="0" algn="just">
              <a:buNone/>
            </a:pPr>
            <a:r>
              <a:rPr lang="en-US" dirty="0">
                <a:solidFill>
                  <a:schemeClr val="tx1">
                    <a:lumMod val="75000"/>
                    <a:lumOff val="25000"/>
                  </a:schemeClr>
                </a:solidFill>
              </a:rPr>
              <a:t>Afebrile presentations have been documented.</a:t>
            </a:r>
          </a:p>
          <a:p>
            <a:endParaRPr lang="ru-RU" dirty="0">
              <a:solidFill>
                <a:schemeClr val="tx1">
                  <a:lumMod val="75000"/>
                  <a:lumOff val="25000"/>
                </a:schemeClr>
              </a:solidFill>
            </a:endParaRPr>
          </a:p>
        </p:txBody>
      </p:sp>
    </p:spTree>
    <p:extLst>
      <p:ext uri="{BB962C8B-B14F-4D97-AF65-F5344CB8AC3E}">
        <p14:creationId xmlns:p14="http://schemas.microsoft.com/office/powerpoint/2010/main" val="34872109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WORK-UP</a:t>
            </a:r>
            <a:endParaRPr lang="ru-RU" b="1" dirty="0">
              <a:solidFill>
                <a:schemeClr val="tx2">
                  <a:lumMod val="60000"/>
                  <a:lumOff val="40000"/>
                </a:schemeClr>
              </a:solidFill>
            </a:endParaRPr>
          </a:p>
        </p:txBody>
      </p:sp>
      <p:sp>
        <p:nvSpPr>
          <p:cNvPr id="3" name="Объект 2"/>
          <p:cNvSpPr>
            <a:spLocks noGrp="1"/>
          </p:cNvSpPr>
          <p:nvPr>
            <p:ph idx="1"/>
          </p:nvPr>
        </p:nvSpPr>
        <p:spPr/>
        <p:txBody>
          <a:bodyPr>
            <a:normAutofit fontScale="55000" lnSpcReduction="20000"/>
          </a:bodyPr>
          <a:lstStyle/>
          <a:p>
            <a:pPr marL="0" indent="0">
              <a:buNone/>
            </a:pPr>
            <a:r>
              <a:rPr lang="en-US" b="1" dirty="0">
                <a:solidFill>
                  <a:schemeClr val="tx1">
                    <a:lumMod val="75000"/>
                    <a:lumOff val="25000"/>
                  </a:schemeClr>
                </a:solidFill>
              </a:rPr>
              <a:t>Physical </a:t>
            </a:r>
            <a:r>
              <a:rPr lang="en-US" b="1" dirty="0" smtClean="0">
                <a:solidFill>
                  <a:schemeClr val="tx1">
                    <a:lumMod val="75000"/>
                    <a:lumOff val="25000"/>
                  </a:schemeClr>
                </a:solidFill>
              </a:rPr>
              <a:t>Examination</a:t>
            </a:r>
          </a:p>
          <a:p>
            <a:pPr marL="0" indent="0">
              <a:buNone/>
            </a:pPr>
            <a:endParaRPr lang="en-US" dirty="0">
              <a:solidFill>
                <a:schemeClr val="tx1">
                  <a:lumMod val="75000"/>
                  <a:lumOff val="25000"/>
                </a:schemeClr>
              </a:solidFill>
            </a:endParaRPr>
          </a:p>
          <a:p>
            <a:r>
              <a:rPr lang="en-US" dirty="0">
                <a:solidFill>
                  <a:schemeClr val="tx1">
                    <a:lumMod val="75000"/>
                    <a:lumOff val="25000"/>
                  </a:schemeClr>
                </a:solidFill>
              </a:rPr>
              <a:t>Fever and tender hepatomegaly are the most common signs. A palpable mass need not be present. </a:t>
            </a:r>
            <a:r>
              <a:rPr lang="en-US" dirty="0" err="1">
                <a:solidFill>
                  <a:schemeClr val="tx1">
                    <a:lumMod val="75000"/>
                    <a:lumOff val="25000"/>
                  </a:schemeClr>
                </a:solidFill>
              </a:rPr>
              <a:t>Midepigastric</a:t>
            </a:r>
            <a:r>
              <a:rPr lang="en-US" dirty="0">
                <a:solidFill>
                  <a:schemeClr val="tx1">
                    <a:lumMod val="75000"/>
                    <a:lumOff val="25000"/>
                  </a:schemeClr>
                </a:solidFill>
              </a:rPr>
              <a:t> tenderness, with or without a palpable mass, is suggestive of left hepatic lobe involvement</a:t>
            </a:r>
            <a:r>
              <a:rPr lang="en-US" dirty="0" smtClean="0">
                <a:solidFill>
                  <a:schemeClr val="tx1">
                    <a:lumMod val="75000"/>
                    <a:lumOff val="25000"/>
                  </a:schemeClr>
                </a:solidFill>
              </a:rPr>
              <a:t>.</a:t>
            </a:r>
          </a:p>
          <a:p>
            <a:endParaRPr lang="en-US" dirty="0">
              <a:solidFill>
                <a:schemeClr val="tx1">
                  <a:lumMod val="75000"/>
                  <a:lumOff val="25000"/>
                </a:schemeClr>
              </a:solidFill>
            </a:endParaRPr>
          </a:p>
          <a:p>
            <a:r>
              <a:rPr lang="en-US" dirty="0">
                <a:solidFill>
                  <a:schemeClr val="tx1">
                    <a:lumMod val="75000"/>
                    <a:lumOff val="25000"/>
                  </a:schemeClr>
                </a:solidFill>
              </a:rPr>
              <a:t>Decreased breath sounds in the right basilar lung zones, with signs of atelectasis and effusion on examination or </a:t>
            </a:r>
            <a:r>
              <a:rPr lang="en-US" dirty="0" err="1">
                <a:solidFill>
                  <a:schemeClr val="tx1">
                    <a:lumMod val="75000"/>
                    <a:lumOff val="25000"/>
                  </a:schemeClr>
                </a:solidFill>
              </a:rPr>
              <a:t>radiologically</a:t>
            </a:r>
            <a:r>
              <a:rPr lang="en-US" dirty="0">
                <a:solidFill>
                  <a:schemeClr val="tx1">
                    <a:lumMod val="75000"/>
                    <a:lumOff val="25000"/>
                  </a:schemeClr>
                </a:solidFill>
              </a:rPr>
              <a:t>, may be present. A pleural or hepatic friction rub can be associated with diaphragmatic irritation or </a:t>
            </a:r>
            <a:r>
              <a:rPr lang="en-US" dirty="0" err="1">
                <a:solidFill>
                  <a:schemeClr val="tx1">
                    <a:lumMod val="75000"/>
                    <a:lumOff val="25000"/>
                  </a:schemeClr>
                </a:solidFill>
              </a:rPr>
              <a:t>Glisson</a:t>
            </a:r>
            <a:r>
              <a:rPr lang="en-US" dirty="0">
                <a:solidFill>
                  <a:schemeClr val="tx1">
                    <a:lumMod val="75000"/>
                    <a:lumOff val="25000"/>
                  </a:schemeClr>
                </a:solidFill>
              </a:rPr>
              <a:t> capsule inflammation</a:t>
            </a:r>
            <a:r>
              <a:rPr lang="en-US" dirty="0" smtClean="0">
                <a:solidFill>
                  <a:schemeClr val="tx1">
                    <a:lumMod val="75000"/>
                    <a:lumOff val="25000"/>
                  </a:schemeClr>
                </a:solidFill>
              </a:rPr>
              <a:t>.</a:t>
            </a:r>
          </a:p>
          <a:p>
            <a:endParaRPr lang="en-US" dirty="0">
              <a:solidFill>
                <a:schemeClr val="tx1">
                  <a:lumMod val="75000"/>
                  <a:lumOff val="25000"/>
                </a:schemeClr>
              </a:solidFill>
            </a:endParaRPr>
          </a:p>
          <a:p>
            <a:r>
              <a:rPr lang="en-US" dirty="0">
                <a:solidFill>
                  <a:schemeClr val="tx1">
                    <a:lumMod val="75000"/>
                    <a:lumOff val="25000"/>
                  </a:schemeClr>
                </a:solidFill>
              </a:rPr>
              <a:t>Jaundice may be present in as many as 25% of cases and usually is associated with biliary tract disease or the presence of multiple abscesses.</a:t>
            </a:r>
          </a:p>
          <a:p>
            <a:endParaRPr lang="ru-RU" dirty="0"/>
          </a:p>
        </p:txBody>
      </p:sp>
    </p:spTree>
    <p:extLst>
      <p:ext uri="{BB962C8B-B14F-4D97-AF65-F5344CB8AC3E}">
        <p14:creationId xmlns:p14="http://schemas.microsoft.com/office/powerpoint/2010/main" val="11062224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WORK-UP</a:t>
            </a:r>
            <a:endParaRPr lang="ru-RU" b="1" dirty="0">
              <a:solidFill>
                <a:schemeClr val="tx2">
                  <a:lumMod val="60000"/>
                  <a:lumOff val="40000"/>
                </a:schemeClr>
              </a:solidFill>
            </a:endParaRPr>
          </a:p>
        </p:txBody>
      </p:sp>
      <p:sp>
        <p:nvSpPr>
          <p:cNvPr id="3" name="Объект 2"/>
          <p:cNvSpPr>
            <a:spLocks noGrp="1"/>
          </p:cNvSpPr>
          <p:nvPr>
            <p:ph idx="1"/>
          </p:nvPr>
        </p:nvSpPr>
        <p:spPr/>
        <p:txBody>
          <a:bodyPr>
            <a:normAutofit fontScale="55000" lnSpcReduction="20000"/>
          </a:bodyPr>
          <a:lstStyle/>
          <a:p>
            <a:pPr marL="0" indent="0" algn="just">
              <a:buNone/>
            </a:pPr>
            <a:r>
              <a:rPr lang="en-US" b="1" dirty="0">
                <a:solidFill>
                  <a:schemeClr val="tx1">
                    <a:lumMod val="75000"/>
                    <a:lumOff val="25000"/>
                  </a:schemeClr>
                </a:solidFill>
              </a:rPr>
              <a:t>Laboratory </a:t>
            </a:r>
            <a:r>
              <a:rPr lang="en-US" b="1" dirty="0" smtClean="0">
                <a:solidFill>
                  <a:schemeClr val="tx1">
                    <a:lumMod val="75000"/>
                    <a:lumOff val="25000"/>
                  </a:schemeClr>
                </a:solidFill>
              </a:rPr>
              <a:t>Studies</a:t>
            </a:r>
          </a:p>
          <a:p>
            <a:pPr marL="0" indent="0" algn="just">
              <a:buNone/>
            </a:pPr>
            <a:endParaRPr lang="en-US" dirty="0">
              <a:solidFill>
                <a:schemeClr val="tx1">
                  <a:lumMod val="75000"/>
                  <a:lumOff val="25000"/>
                </a:schemeClr>
              </a:solidFill>
            </a:endParaRPr>
          </a:p>
          <a:p>
            <a:pPr algn="just"/>
            <a:r>
              <a:rPr lang="en-US" dirty="0">
                <a:solidFill>
                  <a:schemeClr val="tx1">
                    <a:lumMod val="75000"/>
                    <a:lumOff val="25000"/>
                  </a:schemeClr>
                </a:solidFill>
              </a:rPr>
              <a:t>Laboratory studies may include a complete blood count (CBC) with differential (to identify anemia of chronic disease or </a:t>
            </a:r>
            <a:r>
              <a:rPr lang="en-US" dirty="0" err="1">
                <a:solidFill>
                  <a:schemeClr val="tx1">
                    <a:lumMod val="75000"/>
                    <a:lumOff val="25000"/>
                  </a:schemeClr>
                </a:solidFill>
              </a:rPr>
              <a:t>neutrophilic</a:t>
            </a:r>
            <a:r>
              <a:rPr lang="en-US" dirty="0">
                <a:solidFill>
                  <a:schemeClr val="tx1">
                    <a:lumMod val="75000"/>
                    <a:lumOff val="25000"/>
                  </a:schemeClr>
                </a:solidFill>
              </a:rPr>
              <a:t> leukocytosis) and liver function studies (</a:t>
            </a:r>
            <a:r>
              <a:rPr lang="en-US" dirty="0" err="1">
                <a:solidFill>
                  <a:schemeClr val="tx1">
                    <a:lumMod val="75000"/>
                    <a:lumOff val="25000"/>
                  </a:schemeClr>
                </a:solidFill>
              </a:rPr>
              <a:t>hypoalbuminemia</a:t>
            </a:r>
            <a:r>
              <a:rPr lang="en-US" dirty="0">
                <a:solidFill>
                  <a:schemeClr val="tx1">
                    <a:lumMod val="75000"/>
                    <a:lumOff val="25000"/>
                  </a:schemeClr>
                </a:solidFill>
              </a:rPr>
              <a:t> and elevation of alkaline phosphatase are the most common abnormalities; elevations of transaminase and bilirubin levels are variable</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Blood cultures are positive in roughly 50% of cases. Culture of abscess fluid should be the goal in establishing microbiologic diagnosis</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Enzyme immunoassay should be performed to detect </a:t>
            </a:r>
            <a:r>
              <a:rPr lang="en-US" i="1" dirty="0">
                <a:solidFill>
                  <a:schemeClr val="tx1">
                    <a:lumMod val="75000"/>
                    <a:lumOff val="25000"/>
                  </a:schemeClr>
                </a:solidFill>
              </a:rPr>
              <a:t>E </a:t>
            </a:r>
            <a:r>
              <a:rPr lang="en-US" i="1" dirty="0" err="1">
                <a:solidFill>
                  <a:schemeClr val="tx1">
                    <a:lumMod val="75000"/>
                    <a:lumOff val="25000"/>
                  </a:schemeClr>
                </a:solidFill>
              </a:rPr>
              <a:t>histolytica</a:t>
            </a:r>
            <a:r>
              <a:rPr lang="en-US" dirty="0">
                <a:solidFill>
                  <a:schemeClr val="tx1">
                    <a:lumMod val="75000"/>
                    <a:lumOff val="25000"/>
                  </a:schemeClr>
                </a:solidFill>
              </a:rPr>
              <a:t> in patients either from endemic areas or who have traveled to endemic areas.</a:t>
            </a:r>
          </a:p>
        </p:txBody>
      </p:sp>
    </p:spTree>
    <p:extLst>
      <p:ext uri="{BB962C8B-B14F-4D97-AF65-F5344CB8AC3E}">
        <p14:creationId xmlns:p14="http://schemas.microsoft.com/office/powerpoint/2010/main" val="22193503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lumMod val="60000"/>
                    <a:lumOff val="40000"/>
                  </a:schemeClr>
                </a:solidFill>
              </a:rPr>
              <a:t>WORK-UP</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15566"/>
            <a:ext cx="8928992" cy="4104456"/>
          </a:xfrm>
        </p:spPr>
        <p:txBody>
          <a:bodyPr>
            <a:noAutofit/>
          </a:bodyPr>
          <a:lstStyle/>
          <a:p>
            <a:pPr marL="0" indent="0">
              <a:buNone/>
            </a:pPr>
            <a:r>
              <a:rPr lang="en-US" sz="1400" b="1" dirty="0">
                <a:solidFill>
                  <a:schemeClr val="tx1">
                    <a:lumMod val="75000"/>
                    <a:lumOff val="25000"/>
                  </a:schemeClr>
                </a:solidFill>
              </a:rPr>
              <a:t>Imaging </a:t>
            </a:r>
            <a:r>
              <a:rPr lang="en-US" sz="1400" b="1" dirty="0" smtClean="0">
                <a:solidFill>
                  <a:schemeClr val="tx1">
                    <a:lumMod val="75000"/>
                    <a:lumOff val="25000"/>
                  </a:schemeClr>
                </a:solidFill>
              </a:rPr>
              <a:t>Studies</a:t>
            </a:r>
          </a:p>
          <a:p>
            <a:endParaRPr lang="en-US" sz="1400" dirty="0">
              <a:solidFill>
                <a:schemeClr val="tx1">
                  <a:lumMod val="75000"/>
                  <a:lumOff val="25000"/>
                </a:schemeClr>
              </a:solidFill>
            </a:endParaRPr>
          </a:p>
          <a:p>
            <a:pPr algn="just"/>
            <a:r>
              <a:rPr lang="en-US" sz="1400" dirty="0" smtClean="0">
                <a:solidFill>
                  <a:schemeClr val="tx1">
                    <a:lumMod val="75000"/>
                    <a:lumOff val="25000"/>
                  </a:schemeClr>
                </a:solidFill>
              </a:rPr>
              <a:t>Computed </a:t>
            </a:r>
            <a:r>
              <a:rPr lang="en-US" sz="1400" dirty="0">
                <a:solidFill>
                  <a:schemeClr val="tx1">
                    <a:lumMod val="75000"/>
                    <a:lumOff val="25000"/>
                  </a:schemeClr>
                </a:solidFill>
              </a:rPr>
              <a:t>tomography (CT) with contrast and ultrasonography remain the radiologic modalities of choice as screening procedures and also can be used as techniques for guiding percutaneous aspiration and drainage</a:t>
            </a:r>
            <a:r>
              <a:rPr lang="en-US" sz="1400" dirty="0" smtClean="0">
                <a:solidFill>
                  <a:schemeClr val="tx1">
                    <a:lumMod val="75000"/>
                    <a:lumOff val="25000"/>
                  </a:schemeClr>
                </a:solidFill>
              </a:rPr>
              <a:t>.</a:t>
            </a:r>
          </a:p>
          <a:p>
            <a:pPr algn="just"/>
            <a:endParaRPr lang="en-US" sz="1400" dirty="0">
              <a:solidFill>
                <a:schemeClr val="tx1">
                  <a:lumMod val="75000"/>
                  <a:lumOff val="25000"/>
                </a:schemeClr>
              </a:solidFill>
            </a:endParaRPr>
          </a:p>
          <a:p>
            <a:pPr algn="just"/>
            <a:r>
              <a:rPr lang="en-US" sz="1400" dirty="0" smtClean="0">
                <a:solidFill>
                  <a:schemeClr val="tx1">
                    <a:lumMod val="75000"/>
                    <a:lumOff val="25000"/>
                  </a:schemeClr>
                </a:solidFill>
              </a:rPr>
              <a:t>Lesions </a:t>
            </a:r>
            <a:r>
              <a:rPr lang="en-US" sz="1400" dirty="0">
                <a:solidFill>
                  <a:schemeClr val="tx1">
                    <a:lumMod val="75000"/>
                    <a:lumOff val="25000"/>
                  </a:schemeClr>
                </a:solidFill>
              </a:rPr>
              <a:t>on CT evaluation are well-demarcated areas </a:t>
            </a:r>
            <a:r>
              <a:rPr lang="en-US" sz="1400" dirty="0" err="1">
                <a:solidFill>
                  <a:schemeClr val="tx1">
                    <a:lumMod val="75000"/>
                    <a:lumOff val="25000"/>
                  </a:schemeClr>
                </a:solidFill>
              </a:rPr>
              <a:t>hypodense</a:t>
            </a:r>
            <a:r>
              <a:rPr lang="en-US" sz="1400" dirty="0">
                <a:solidFill>
                  <a:schemeClr val="tx1">
                    <a:lumMod val="75000"/>
                    <a:lumOff val="25000"/>
                  </a:schemeClr>
                </a:solidFill>
              </a:rPr>
              <a:t> to the surrounding hepatic parenchyma. Peripheral enhancement is seen when intravenous (IV) contrast is administered. Gas can be seen in as many as 20% of </a:t>
            </a:r>
            <a:r>
              <a:rPr lang="en-US" sz="1400" dirty="0" smtClean="0">
                <a:solidFill>
                  <a:schemeClr val="tx1">
                    <a:lumMod val="75000"/>
                    <a:lumOff val="25000"/>
                  </a:schemeClr>
                </a:solidFill>
              </a:rPr>
              <a:t>lesions. CT </a:t>
            </a:r>
            <a:r>
              <a:rPr lang="en-US" sz="1400" dirty="0">
                <a:solidFill>
                  <a:schemeClr val="tx1">
                    <a:lumMod val="75000"/>
                    <a:lumOff val="25000"/>
                  </a:schemeClr>
                </a:solidFill>
              </a:rPr>
              <a:t>is superior in its ability to detect lesions less than 1 cm. This technique also enables evaluation for an underlying concurrent pathology throughout the abdomen and pelvis. Indium-labeled white blood cell (WBC) scans are somewhat more sensitive in this regard</a:t>
            </a:r>
            <a:r>
              <a:rPr lang="en-US" sz="1400" dirty="0" smtClean="0">
                <a:solidFill>
                  <a:schemeClr val="tx1">
                    <a:lumMod val="75000"/>
                    <a:lumOff val="25000"/>
                  </a:schemeClr>
                </a:solidFill>
              </a:rPr>
              <a:t>.</a:t>
            </a:r>
          </a:p>
          <a:p>
            <a:pPr algn="just"/>
            <a:endParaRPr lang="en-US" sz="1400" dirty="0">
              <a:solidFill>
                <a:schemeClr val="tx1">
                  <a:lumMod val="75000"/>
                  <a:lumOff val="25000"/>
                </a:schemeClr>
              </a:solidFill>
            </a:endParaRPr>
          </a:p>
          <a:p>
            <a:pPr algn="just"/>
            <a:r>
              <a:rPr lang="en-US" sz="1400" dirty="0" err="1" smtClean="0">
                <a:solidFill>
                  <a:schemeClr val="tx1">
                    <a:lumMod val="75000"/>
                    <a:lumOff val="25000"/>
                  </a:schemeClr>
                </a:solidFill>
              </a:rPr>
              <a:t>Ultrasonographic</a:t>
            </a:r>
            <a:r>
              <a:rPr lang="en-US" sz="1400" dirty="0" smtClean="0">
                <a:solidFill>
                  <a:schemeClr val="tx1">
                    <a:lumMod val="75000"/>
                    <a:lumOff val="25000"/>
                  </a:schemeClr>
                </a:solidFill>
              </a:rPr>
              <a:t> </a:t>
            </a:r>
            <a:r>
              <a:rPr lang="en-US" sz="1400" dirty="0">
                <a:solidFill>
                  <a:schemeClr val="tx1">
                    <a:lumMod val="75000"/>
                    <a:lumOff val="25000"/>
                  </a:schemeClr>
                </a:solidFill>
              </a:rPr>
              <a:t>evaluation (sensitivity, 80-90%) reveals </a:t>
            </a:r>
            <a:r>
              <a:rPr lang="en-US" sz="1400" dirty="0" err="1">
                <a:solidFill>
                  <a:schemeClr val="tx1">
                    <a:lumMod val="75000"/>
                    <a:lumOff val="25000"/>
                  </a:schemeClr>
                </a:solidFill>
              </a:rPr>
              <a:t>hypoechoic</a:t>
            </a:r>
            <a:r>
              <a:rPr lang="en-US" sz="1400" dirty="0">
                <a:solidFill>
                  <a:schemeClr val="tx1">
                    <a:lumMod val="75000"/>
                    <a:lumOff val="25000"/>
                  </a:schemeClr>
                </a:solidFill>
              </a:rPr>
              <a:t> masses with irregularly shaped borders. Internal </a:t>
            </a:r>
            <a:r>
              <a:rPr lang="en-US" sz="1400" dirty="0" err="1">
                <a:solidFill>
                  <a:schemeClr val="tx1">
                    <a:lumMod val="75000"/>
                    <a:lumOff val="25000"/>
                  </a:schemeClr>
                </a:solidFill>
              </a:rPr>
              <a:t>septations</a:t>
            </a:r>
            <a:r>
              <a:rPr lang="en-US" sz="1400" dirty="0">
                <a:solidFill>
                  <a:schemeClr val="tx1">
                    <a:lumMod val="75000"/>
                    <a:lumOff val="25000"/>
                  </a:schemeClr>
                </a:solidFill>
              </a:rPr>
              <a:t> or cavity debris may be </a:t>
            </a:r>
            <a:r>
              <a:rPr lang="en-US" sz="1400" dirty="0" smtClean="0">
                <a:solidFill>
                  <a:schemeClr val="tx1">
                    <a:lumMod val="75000"/>
                    <a:lumOff val="25000"/>
                  </a:schemeClr>
                </a:solidFill>
              </a:rPr>
              <a:t>detected.</a:t>
            </a:r>
            <a:r>
              <a:rPr lang="en-US" sz="1400" baseline="30000" dirty="0">
                <a:solidFill>
                  <a:schemeClr val="tx1">
                    <a:lumMod val="75000"/>
                    <a:lumOff val="25000"/>
                  </a:schemeClr>
                </a:solidFill>
              </a:rPr>
              <a:t> </a:t>
            </a:r>
            <a:r>
              <a:rPr lang="en-US" sz="1400" dirty="0">
                <a:solidFill>
                  <a:schemeClr val="tx1">
                    <a:lumMod val="75000"/>
                    <a:lumOff val="25000"/>
                  </a:schemeClr>
                </a:solidFill>
              </a:rPr>
              <a:t> It allows close evaluation of the biliary tree and simultaneous aspiration of the cavity. The major benefits of this modality are its portability and diagnostic utility in patients who are too critical to undergo prolonged radiologic evaluation or to be moved out of monitored setting. Operator dependence affects its overall sensitivity</a:t>
            </a:r>
            <a:r>
              <a:rPr lang="en-US" sz="1400" dirty="0" smtClean="0">
                <a:solidFill>
                  <a:schemeClr val="tx1">
                    <a:lumMod val="75000"/>
                    <a:lumOff val="25000"/>
                  </a:schemeClr>
                </a:solidFill>
              </a:rPr>
              <a:t>.</a:t>
            </a:r>
            <a:endParaRPr lang="en-US" sz="1400" dirty="0">
              <a:solidFill>
                <a:schemeClr val="tx1">
                  <a:lumMod val="75000"/>
                  <a:lumOff val="25000"/>
                </a:schemeClr>
              </a:solidFill>
            </a:endParaRPr>
          </a:p>
        </p:txBody>
      </p:sp>
    </p:spTree>
    <p:extLst>
      <p:ext uri="{BB962C8B-B14F-4D97-AF65-F5344CB8AC3E}">
        <p14:creationId xmlns:p14="http://schemas.microsoft.com/office/powerpoint/2010/main" val="38456136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05979"/>
            <a:ext cx="9144000" cy="857250"/>
          </a:xfrm>
        </p:spPr>
        <p:txBody>
          <a:bodyPr>
            <a:normAutofit/>
          </a:bodyPr>
          <a:lstStyle/>
          <a:p>
            <a:r>
              <a:rPr lang="en-US" b="1" dirty="0">
                <a:solidFill>
                  <a:schemeClr val="tx2">
                    <a:lumMod val="60000"/>
                    <a:lumOff val="40000"/>
                  </a:schemeClr>
                </a:solidFill>
              </a:rPr>
              <a:t>Percutaneous Aspiration and </a:t>
            </a:r>
            <a:r>
              <a:rPr lang="en-US" b="1" dirty="0" smtClean="0">
                <a:solidFill>
                  <a:schemeClr val="tx2">
                    <a:lumMod val="60000"/>
                    <a:lumOff val="40000"/>
                  </a:schemeClr>
                </a:solidFill>
              </a:rPr>
              <a:t>Drainage</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059582"/>
            <a:ext cx="8867328" cy="3967089"/>
          </a:xfrm>
        </p:spPr>
        <p:txBody>
          <a:bodyPr>
            <a:normAutofit fontScale="55000" lnSpcReduction="20000"/>
          </a:bodyPr>
          <a:lstStyle/>
          <a:p>
            <a:pPr marL="0" indent="0" algn="just">
              <a:buNone/>
            </a:pPr>
            <a:r>
              <a:rPr lang="en-US" dirty="0" smtClean="0">
                <a:solidFill>
                  <a:schemeClr val="tx1">
                    <a:lumMod val="75000"/>
                    <a:lumOff val="25000"/>
                  </a:schemeClr>
                </a:solidFill>
              </a:rPr>
              <a:t>Needle </a:t>
            </a:r>
            <a:r>
              <a:rPr lang="en-US" dirty="0">
                <a:solidFill>
                  <a:schemeClr val="tx1">
                    <a:lumMod val="75000"/>
                    <a:lumOff val="25000"/>
                  </a:schemeClr>
                </a:solidFill>
              </a:rPr>
              <a:t>aspiration enables rapid recovery of material for microbiologic and pathologic evaluation. It can be performed with the initial diagnostic procedure</a:t>
            </a:r>
            <a:r>
              <a:rPr lang="en-US" dirty="0" smtClean="0">
                <a:solidFill>
                  <a:schemeClr val="tx1">
                    <a:lumMod val="75000"/>
                    <a:lumOff val="25000"/>
                  </a:schemeClr>
                </a:solidFill>
              </a:rPr>
              <a:t>.</a:t>
            </a: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Percutaneous </a:t>
            </a:r>
            <a:r>
              <a:rPr lang="en-US" dirty="0">
                <a:solidFill>
                  <a:schemeClr val="tx1">
                    <a:lumMod val="75000"/>
                    <a:lumOff val="25000"/>
                  </a:schemeClr>
                </a:solidFill>
              </a:rPr>
              <a:t>drainage has become the standard of care and should be the first intervention considered for small cysts. </a:t>
            </a:r>
            <a:endParaRPr lang="en-US" dirty="0" smtClean="0">
              <a:solidFill>
                <a:schemeClr val="tx1">
                  <a:lumMod val="75000"/>
                  <a:lumOff val="25000"/>
                </a:schemeClr>
              </a:solidFill>
            </a:endParaRPr>
          </a:p>
          <a:p>
            <a:pPr marL="0" indent="0" algn="just">
              <a:buNone/>
            </a:pPr>
            <a:endParaRPr lang="en-US" dirty="0" smtClean="0">
              <a:solidFill>
                <a:schemeClr val="tx1">
                  <a:lumMod val="75000"/>
                  <a:lumOff val="25000"/>
                </a:schemeClr>
              </a:solidFill>
            </a:endParaRPr>
          </a:p>
          <a:p>
            <a:pPr marL="0" indent="0" algn="just">
              <a:buNone/>
            </a:pPr>
            <a:r>
              <a:rPr lang="en-US" dirty="0" smtClean="0">
                <a:solidFill>
                  <a:schemeClr val="tx1">
                    <a:lumMod val="75000"/>
                    <a:lumOff val="25000"/>
                  </a:schemeClr>
                </a:solidFill>
              </a:rPr>
              <a:t>For </a:t>
            </a:r>
            <a:r>
              <a:rPr lang="en-US" dirty="0">
                <a:solidFill>
                  <a:schemeClr val="tx1">
                    <a:lumMod val="75000"/>
                    <a:lumOff val="25000"/>
                  </a:schemeClr>
                </a:solidFill>
              </a:rPr>
              <a:t>cysts larger than 5 cm, ruptured cysts, and </a:t>
            </a:r>
            <a:r>
              <a:rPr lang="en-US" dirty="0" err="1">
                <a:solidFill>
                  <a:schemeClr val="tx1">
                    <a:lumMod val="75000"/>
                    <a:lumOff val="25000"/>
                  </a:schemeClr>
                </a:solidFill>
              </a:rPr>
              <a:t>multiloculated</a:t>
            </a:r>
            <a:r>
              <a:rPr lang="en-US" dirty="0">
                <a:solidFill>
                  <a:schemeClr val="tx1">
                    <a:lumMod val="75000"/>
                    <a:lumOff val="25000"/>
                  </a:schemeClr>
                </a:solidFill>
              </a:rPr>
              <a:t> cysts, surgical drainage is generally recommended over percutaneous intervention</a:t>
            </a:r>
            <a:r>
              <a:rPr lang="en-US" dirty="0" smtClean="0">
                <a:solidFill>
                  <a:schemeClr val="tx1">
                    <a:lumMod val="75000"/>
                    <a:lumOff val="25000"/>
                  </a:schemeClr>
                </a:solidFill>
              </a:rPr>
              <a:t>.</a:t>
            </a: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Failure </a:t>
            </a:r>
            <a:r>
              <a:rPr lang="en-US" dirty="0">
                <a:solidFill>
                  <a:schemeClr val="tx1">
                    <a:lumMod val="75000"/>
                    <a:lumOff val="25000"/>
                  </a:schemeClr>
                </a:solidFill>
              </a:rPr>
              <a:t>to respond to catheter drainage is the main reported complication and is also an indication for surgical intervention. </a:t>
            </a:r>
            <a:endParaRPr lang="en-US" dirty="0" smtClean="0">
              <a:solidFill>
                <a:schemeClr val="tx1">
                  <a:lumMod val="75000"/>
                  <a:lumOff val="25000"/>
                </a:schemeClr>
              </a:solidFill>
            </a:endParaRPr>
          </a:p>
          <a:p>
            <a:pPr marL="0" indent="0" algn="just">
              <a:buNone/>
            </a:pPr>
            <a:endParaRPr lang="en-US" dirty="0" smtClean="0">
              <a:solidFill>
                <a:schemeClr val="tx1">
                  <a:lumMod val="75000"/>
                  <a:lumOff val="25000"/>
                </a:schemeClr>
              </a:solidFill>
            </a:endParaRPr>
          </a:p>
          <a:p>
            <a:pPr marL="0" indent="0" algn="just">
              <a:buNone/>
            </a:pPr>
            <a:r>
              <a:rPr lang="en-US" dirty="0" smtClean="0">
                <a:solidFill>
                  <a:schemeClr val="tx1">
                    <a:lumMod val="75000"/>
                    <a:lumOff val="25000"/>
                  </a:schemeClr>
                </a:solidFill>
              </a:rPr>
              <a:t>Contraindications </a:t>
            </a:r>
            <a:r>
              <a:rPr lang="en-US" dirty="0">
                <a:solidFill>
                  <a:schemeClr val="tx1">
                    <a:lumMod val="75000"/>
                    <a:lumOff val="25000"/>
                  </a:schemeClr>
                </a:solidFill>
              </a:rPr>
              <a:t>include coagulopathy; a difficult access path to the cavity; peritonitis; and/or a complicated, </a:t>
            </a:r>
            <a:r>
              <a:rPr lang="en-US" dirty="0" err="1">
                <a:solidFill>
                  <a:schemeClr val="tx1">
                    <a:lumMod val="75000"/>
                    <a:lumOff val="25000"/>
                  </a:schemeClr>
                </a:solidFill>
              </a:rPr>
              <a:t>multiloculated</a:t>
            </a:r>
            <a:r>
              <a:rPr lang="en-US" dirty="0">
                <a:solidFill>
                  <a:schemeClr val="tx1">
                    <a:lumMod val="75000"/>
                    <a:lumOff val="25000"/>
                  </a:schemeClr>
                </a:solidFill>
              </a:rPr>
              <a:t>, thick-walled abscess with viscous pus</a:t>
            </a:r>
            <a:r>
              <a:rPr lang="en-US" dirty="0" smtClean="0">
                <a:solidFill>
                  <a:schemeClr val="tx1">
                    <a:lumMod val="75000"/>
                    <a:lumOff val="25000"/>
                  </a:schemeClr>
                </a:solidFill>
              </a:rPr>
              <a:t>.</a:t>
            </a:r>
            <a:endParaRPr lang="ru-RU" dirty="0"/>
          </a:p>
        </p:txBody>
      </p:sp>
    </p:spTree>
    <p:extLst>
      <p:ext uri="{BB962C8B-B14F-4D97-AF65-F5344CB8AC3E}">
        <p14:creationId xmlns:p14="http://schemas.microsoft.com/office/powerpoint/2010/main" val="16865407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Medical </a:t>
            </a:r>
            <a:r>
              <a:rPr lang="en-US" b="1" dirty="0" smtClean="0">
                <a:solidFill>
                  <a:schemeClr val="tx2">
                    <a:lumMod val="60000"/>
                    <a:lumOff val="40000"/>
                  </a:schemeClr>
                </a:solidFill>
              </a:rPr>
              <a:t>Care</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928992" cy="4032448"/>
          </a:xfrm>
        </p:spPr>
        <p:txBody>
          <a:bodyPr>
            <a:normAutofit fontScale="70000" lnSpcReduction="20000"/>
          </a:bodyPr>
          <a:lstStyle/>
          <a:p>
            <a:pPr algn="just"/>
            <a:r>
              <a:rPr lang="en-US" dirty="0" smtClean="0">
                <a:solidFill>
                  <a:schemeClr val="tx1">
                    <a:lumMod val="75000"/>
                    <a:lumOff val="25000"/>
                  </a:schemeClr>
                </a:solidFill>
              </a:rPr>
              <a:t>An </a:t>
            </a:r>
            <a:r>
              <a:rPr lang="en-US" dirty="0">
                <a:solidFill>
                  <a:schemeClr val="tx1">
                    <a:lumMod val="75000"/>
                    <a:lumOff val="25000"/>
                  </a:schemeClr>
                </a:solidFill>
              </a:rPr>
              <a:t>untreated hepatic abscess is nearly uniformly fatal as a result of complications that include sepsis, empyema, or peritonitis from rupture into the pleural or peritoneal spaces, and retroperitoneal extension. Treatment should include drainage, either percutaneous or surgical</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Antibiotic therapy as a sole treatment modality is not routinely advocated, though it has been successful in a few reported cases. It may be the only alternative in patients too ill to undergo invasive procedures or in those with multiple abscesses not amenable to percutaneous or surgical </a:t>
            </a:r>
            <a:r>
              <a:rPr lang="en-US" dirty="0" smtClean="0">
                <a:solidFill>
                  <a:schemeClr val="tx1">
                    <a:lumMod val="75000"/>
                    <a:lumOff val="25000"/>
                  </a:schemeClr>
                </a:solidFill>
              </a:rPr>
              <a:t>drainage.</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Antimicrobial treatment is a common adjunct to percutaneous or surgical drainage.</a:t>
            </a:r>
          </a:p>
          <a:p>
            <a:endParaRPr lang="ru-RU" dirty="0"/>
          </a:p>
        </p:txBody>
      </p:sp>
    </p:spTree>
    <p:extLst>
      <p:ext uri="{BB962C8B-B14F-4D97-AF65-F5344CB8AC3E}">
        <p14:creationId xmlns:p14="http://schemas.microsoft.com/office/powerpoint/2010/main" val="37643313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Medication </a:t>
            </a:r>
            <a:r>
              <a:rPr lang="en-US" b="1" dirty="0" smtClean="0">
                <a:solidFill>
                  <a:schemeClr val="tx2">
                    <a:lumMod val="60000"/>
                    <a:lumOff val="40000"/>
                  </a:schemeClr>
                </a:solidFill>
              </a:rPr>
              <a:t>Summary</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856984" cy="4032448"/>
          </a:xfrm>
        </p:spPr>
        <p:txBody>
          <a:bodyPr>
            <a:normAutofit fontScale="62500" lnSpcReduction="20000"/>
          </a:bodyPr>
          <a:lstStyle/>
          <a:p>
            <a:pPr algn="just"/>
            <a:r>
              <a:rPr lang="en-US" dirty="0" smtClean="0">
                <a:solidFill>
                  <a:schemeClr val="tx1">
                    <a:lumMod val="75000"/>
                    <a:lumOff val="25000"/>
                  </a:schemeClr>
                </a:solidFill>
              </a:rPr>
              <a:t>Until </a:t>
            </a:r>
            <a:r>
              <a:rPr lang="en-US" dirty="0">
                <a:solidFill>
                  <a:schemeClr val="tx1">
                    <a:lumMod val="75000"/>
                    <a:lumOff val="25000"/>
                  </a:schemeClr>
                </a:solidFill>
              </a:rPr>
              <a:t>cultures are available, the choice of antimicrobial agents should be directed toward the most commonly involved pathogens. </a:t>
            </a:r>
            <a:endParaRPr lang="en-US" dirty="0" smtClean="0">
              <a:solidFill>
                <a:schemeClr val="tx1">
                  <a:lumMod val="75000"/>
                  <a:lumOff val="25000"/>
                </a:schemeClr>
              </a:solidFill>
            </a:endParaRP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Amebic </a:t>
            </a:r>
            <a:r>
              <a:rPr lang="en-US" dirty="0">
                <a:solidFill>
                  <a:schemeClr val="tx1">
                    <a:lumMod val="75000"/>
                    <a:lumOff val="25000"/>
                  </a:schemeClr>
                </a:solidFill>
              </a:rPr>
              <a:t>abscess should be treated with metronidazole, which will be curative in 90% of cases. </a:t>
            </a:r>
            <a:endParaRPr lang="en-US" dirty="0" smtClean="0">
              <a:solidFill>
                <a:schemeClr val="tx1">
                  <a:lumMod val="75000"/>
                  <a:lumOff val="25000"/>
                </a:schemeClr>
              </a:solidFill>
            </a:endParaRP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Systemic </a:t>
            </a:r>
            <a:r>
              <a:rPr lang="en-US" dirty="0">
                <a:solidFill>
                  <a:schemeClr val="tx1">
                    <a:lumMod val="75000"/>
                    <a:lumOff val="25000"/>
                  </a:schemeClr>
                </a:solidFill>
              </a:rPr>
              <a:t>antifungal agents should be initiated if fungal abscess is suspected and after the abscess has been drained </a:t>
            </a:r>
            <a:r>
              <a:rPr lang="en-US" dirty="0" err="1">
                <a:solidFill>
                  <a:schemeClr val="tx1">
                    <a:lumMod val="75000"/>
                    <a:lumOff val="25000"/>
                  </a:schemeClr>
                </a:solidFill>
              </a:rPr>
              <a:t>percutaneously</a:t>
            </a:r>
            <a:r>
              <a:rPr lang="en-US" dirty="0">
                <a:solidFill>
                  <a:schemeClr val="tx1">
                    <a:lumMod val="75000"/>
                    <a:lumOff val="25000"/>
                  </a:schemeClr>
                </a:solidFill>
              </a:rPr>
              <a:t> or surgically. </a:t>
            </a:r>
            <a:endParaRPr lang="en-US" dirty="0" smtClean="0">
              <a:solidFill>
                <a:schemeClr val="tx1">
                  <a:lumMod val="75000"/>
                  <a:lumOff val="25000"/>
                </a:schemeClr>
              </a:solidFill>
            </a:endParaRP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Ultimately</a:t>
            </a:r>
            <a:r>
              <a:rPr lang="en-US" dirty="0">
                <a:solidFill>
                  <a:schemeClr val="tx1">
                    <a:lumMod val="75000"/>
                    <a:lumOff val="25000"/>
                  </a:schemeClr>
                </a:solidFill>
              </a:rPr>
              <a:t>, the organisms isolated and antibiotic sensitivities should guide the final choice of antimicrobials</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smtClean="0">
                <a:solidFill>
                  <a:schemeClr val="tx1">
                    <a:lumMod val="75000"/>
                    <a:lumOff val="25000"/>
                  </a:schemeClr>
                </a:solidFill>
              </a:rPr>
              <a:t>Currently </a:t>
            </a:r>
            <a:r>
              <a:rPr lang="en-US" dirty="0">
                <a:solidFill>
                  <a:schemeClr val="tx1">
                    <a:lumMod val="75000"/>
                    <a:lumOff val="25000"/>
                  </a:schemeClr>
                </a:solidFill>
              </a:rPr>
              <a:t>4-6 weeks of therapy is recommended for solitary lesions that have been adequately drained. </a:t>
            </a:r>
          </a:p>
        </p:txBody>
      </p:sp>
    </p:spTree>
    <p:extLst>
      <p:ext uri="{BB962C8B-B14F-4D97-AF65-F5344CB8AC3E}">
        <p14:creationId xmlns:p14="http://schemas.microsoft.com/office/powerpoint/2010/main" val="3898562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Surgical </a:t>
            </a:r>
            <a:r>
              <a:rPr lang="en-US" b="1" dirty="0" smtClean="0">
                <a:solidFill>
                  <a:schemeClr val="tx2">
                    <a:lumMod val="60000"/>
                    <a:lumOff val="40000"/>
                  </a:schemeClr>
                </a:solidFill>
              </a:rPr>
              <a:t>Care</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15566"/>
            <a:ext cx="8928992" cy="4032448"/>
          </a:xfrm>
        </p:spPr>
        <p:txBody>
          <a:bodyPr>
            <a:noAutofit/>
          </a:bodyPr>
          <a:lstStyle/>
          <a:p>
            <a:pPr algn="just"/>
            <a:r>
              <a:rPr lang="en-US" sz="1800" dirty="0" smtClean="0">
                <a:solidFill>
                  <a:schemeClr val="tx1">
                    <a:lumMod val="75000"/>
                    <a:lumOff val="25000"/>
                  </a:schemeClr>
                </a:solidFill>
              </a:rPr>
              <a:t>With </a:t>
            </a:r>
            <a:r>
              <a:rPr lang="en-US" sz="1800" dirty="0">
                <a:solidFill>
                  <a:schemeClr val="tx1">
                    <a:lumMod val="75000"/>
                    <a:lumOff val="25000"/>
                  </a:schemeClr>
                </a:solidFill>
              </a:rPr>
              <a:t>the refinement of image-guided techniques, percutaneous drainage and aspiration have become the standard of care.</a:t>
            </a:r>
          </a:p>
          <a:p>
            <a:pPr algn="just"/>
            <a:endParaRPr lang="en-US" sz="600" dirty="0" smtClean="0">
              <a:solidFill>
                <a:schemeClr val="tx1">
                  <a:lumMod val="75000"/>
                  <a:lumOff val="25000"/>
                </a:schemeClr>
              </a:solidFill>
            </a:endParaRPr>
          </a:p>
          <a:p>
            <a:pPr algn="just"/>
            <a:r>
              <a:rPr lang="en-US" sz="1800" dirty="0" smtClean="0">
                <a:solidFill>
                  <a:schemeClr val="tx1">
                    <a:lumMod val="75000"/>
                    <a:lumOff val="25000"/>
                  </a:schemeClr>
                </a:solidFill>
              </a:rPr>
              <a:t>Current </a:t>
            </a:r>
            <a:r>
              <a:rPr lang="en-US" sz="1800" dirty="0">
                <a:solidFill>
                  <a:schemeClr val="tx1">
                    <a:lumMod val="75000"/>
                    <a:lumOff val="25000"/>
                  </a:schemeClr>
                </a:solidFill>
              </a:rPr>
              <a:t>indications for the surgical treatment of pyogenic liver abscess are for the treatment of underlying intra-abdominal processes, including signs of peritonitis; existence of a known abdominal surgical </a:t>
            </a:r>
            <a:r>
              <a:rPr lang="en-US" sz="1800" dirty="0" smtClean="0">
                <a:solidFill>
                  <a:schemeClr val="tx1">
                    <a:lumMod val="75000"/>
                    <a:lumOff val="25000"/>
                  </a:schemeClr>
                </a:solidFill>
              </a:rPr>
              <a:t>pathology; </a:t>
            </a:r>
            <a:r>
              <a:rPr lang="en-US" sz="1800" dirty="0">
                <a:solidFill>
                  <a:schemeClr val="tx1">
                    <a:lumMod val="75000"/>
                    <a:lumOff val="25000"/>
                  </a:schemeClr>
                </a:solidFill>
              </a:rPr>
              <a:t>failure of previous drainage attempts; and the presence of a complicated, </a:t>
            </a:r>
            <a:r>
              <a:rPr lang="en-US" sz="1800" dirty="0" err="1">
                <a:solidFill>
                  <a:schemeClr val="tx1">
                    <a:lumMod val="75000"/>
                    <a:lumOff val="25000"/>
                  </a:schemeClr>
                </a:solidFill>
              </a:rPr>
              <a:t>multiloculated</a:t>
            </a:r>
            <a:r>
              <a:rPr lang="en-US" sz="1800" dirty="0">
                <a:solidFill>
                  <a:schemeClr val="tx1">
                    <a:lumMod val="75000"/>
                    <a:lumOff val="25000"/>
                  </a:schemeClr>
                </a:solidFill>
              </a:rPr>
              <a:t>, thick-walled </a:t>
            </a:r>
            <a:r>
              <a:rPr lang="en-US" sz="1800" dirty="0" smtClean="0">
                <a:solidFill>
                  <a:schemeClr val="tx1">
                    <a:lumMod val="75000"/>
                    <a:lumOff val="25000"/>
                  </a:schemeClr>
                </a:solidFill>
              </a:rPr>
              <a:t>abscess.</a:t>
            </a:r>
            <a:endParaRPr lang="en-US" sz="1800" dirty="0">
              <a:solidFill>
                <a:schemeClr val="tx1">
                  <a:lumMod val="75000"/>
                  <a:lumOff val="25000"/>
                </a:schemeClr>
              </a:solidFill>
            </a:endParaRPr>
          </a:p>
          <a:p>
            <a:pPr algn="just"/>
            <a:endParaRPr lang="en-US" sz="600" dirty="0">
              <a:solidFill>
                <a:schemeClr val="tx1">
                  <a:lumMod val="75000"/>
                  <a:lumOff val="25000"/>
                </a:schemeClr>
              </a:solidFill>
            </a:endParaRPr>
          </a:p>
          <a:p>
            <a:pPr algn="just"/>
            <a:r>
              <a:rPr lang="en-US" sz="1800" dirty="0" smtClean="0">
                <a:solidFill>
                  <a:schemeClr val="tx1">
                    <a:lumMod val="75000"/>
                    <a:lumOff val="25000"/>
                  </a:schemeClr>
                </a:solidFill>
              </a:rPr>
              <a:t>A laparoscopic approach is also commonly used in select cases. This minimally invasive approach affords the opportunity to explore the entire abdomen and to significantly reduce patient morbidity. A growing literature is defining the optimal population for this mode of intervention.</a:t>
            </a:r>
          </a:p>
          <a:p>
            <a:pPr marL="0" indent="0" algn="just">
              <a:buNone/>
            </a:pPr>
            <a:endParaRPr lang="en-US" sz="600" dirty="0" smtClean="0">
              <a:solidFill>
                <a:schemeClr val="tx1">
                  <a:lumMod val="75000"/>
                  <a:lumOff val="25000"/>
                </a:schemeClr>
              </a:solidFill>
            </a:endParaRPr>
          </a:p>
          <a:p>
            <a:pPr algn="just"/>
            <a:r>
              <a:rPr lang="en-US" sz="1800" dirty="0" smtClean="0">
                <a:solidFill>
                  <a:schemeClr val="tx1">
                    <a:lumMod val="75000"/>
                    <a:lumOff val="25000"/>
                  </a:schemeClr>
                </a:solidFill>
              </a:rPr>
              <a:t>Postoperative complications are not uncommon and include recurrent pyogenic liver abscess, intra-abdominal abscess, hepatic or renal failure, and wound infection.</a:t>
            </a:r>
            <a:endParaRPr lang="ru-RU" sz="1800" dirty="0">
              <a:solidFill>
                <a:schemeClr val="tx1">
                  <a:lumMod val="75000"/>
                  <a:lumOff val="25000"/>
                </a:schemeClr>
              </a:solidFill>
            </a:endParaRPr>
          </a:p>
        </p:txBody>
      </p:sp>
    </p:spTree>
    <p:extLst>
      <p:ext uri="{BB962C8B-B14F-4D97-AF65-F5344CB8AC3E}">
        <p14:creationId xmlns:p14="http://schemas.microsoft.com/office/powerpoint/2010/main" val="1763778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Long-Term </a:t>
            </a:r>
            <a:r>
              <a:rPr lang="en-US" b="1" dirty="0" smtClean="0">
                <a:solidFill>
                  <a:schemeClr val="tx2">
                    <a:lumMod val="60000"/>
                    <a:lumOff val="40000"/>
                  </a:schemeClr>
                </a:solidFill>
              </a:rPr>
              <a:t>Monitoring</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55000" lnSpcReduction="20000"/>
          </a:bodyPr>
          <a:lstStyle/>
          <a:p>
            <a:r>
              <a:rPr lang="en-US" dirty="0" smtClean="0">
                <a:solidFill>
                  <a:schemeClr val="tx1">
                    <a:lumMod val="75000"/>
                    <a:lumOff val="25000"/>
                  </a:schemeClr>
                </a:solidFill>
              </a:rPr>
              <a:t>Aggressively </a:t>
            </a:r>
            <a:r>
              <a:rPr lang="en-US" dirty="0">
                <a:solidFill>
                  <a:schemeClr val="tx1">
                    <a:lumMod val="75000"/>
                    <a:lumOff val="25000"/>
                  </a:schemeClr>
                </a:solidFill>
              </a:rPr>
              <a:t>seek an underlying source of the abdominal pathology</a:t>
            </a:r>
            <a:r>
              <a:rPr lang="en-US" dirty="0" smtClean="0">
                <a:solidFill>
                  <a:schemeClr val="tx1">
                    <a:lumMod val="75000"/>
                    <a:lumOff val="25000"/>
                  </a:schemeClr>
                </a:solidFill>
              </a:rPr>
              <a:t>.</a:t>
            </a:r>
          </a:p>
          <a:p>
            <a:endParaRPr lang="en-US" dirty="0">
              <a:solidFill>
                <a:schemeClr val="tx1">
                  <a:lumMod val="75000"/>
                  <a:lumOff val="25000"/>
                </a:schemeClr>
              </a:solidFill>
            </a:endParaRPr>
          </a:p>
          <a:p>
            <a:r>
              <a:rPr lang="en-US" dirty="0">
                <a:solidFill>
                  <a:schemeClr val="tx1">
                    <a:lumMod val="75000"/>
                    <a:lumOff val="25000"/>
                  </a:schemeClr>
                </a:solidFill>
              </a:rPr>
              <a:t>Perform weekly serial </a:t>
            </a:r>
            <a:r>
              <a:rPr lang="en-US" dirty="0" smtClean="0">
                <a:solidFill>
                  <a:schemeClr val="tx1">
                    <a:lumMod val="75000"/>
                    <a:lumOff val="25000"/>
                  </a:schemeClr>
                </a:solidFill>
              </a:rPr>
              <a:t>CT or US examinations </a:t>
            </a:r>
            <a:r>
              <a:rPr lang="en-US" dirty="0">
                <a:solidFill>
                  <a:schemeClr val="tx1">
                    <a:lumMod val="75000"/>
                    <a:lumOff val="25000"/>
                  </a:schemeClr>
                </a:solidFill>
              </a:rPr>
              <a:t>to document adequate drainage of the abscess cavity. </a:t>
            </a:r>
            <a:endParaRPr lang="en-US" dirty="0" smtClean="0">
              <a:solidFill>
                <a:schemeClr val="tx1">
                  <a:lumMod val="75000"/>
                  <a:lumOff val="25000"/>
                </a:schemeClr>
              </a:solidFill>
            </a:endParaRPr>
          </a:p>
          <a:p>
            <a:endParaRPr lang="en-US" dirty="0">
              <a:solidFill>
                <a:schemeClr val="tx1">
                  <a:lumMod val="75000"/>
                  <a:lumOff val="25000"/>
                </a:schemeClr>
              </a:solidFill>
            </a:endParaRPr>
          </a:p>
          <a:p>
            <a:r>
              <a:rPr lang="en-US" dirty="0">
                <a:solidFill>
                  <a:schemeClr val="tx1">
                    <a:lumMod val="75000"/>
                    <a:lumOff val="25000"/>
                  </a:schemeClr>
                </a:solidFill>
              </a:rPr>
              <a:t>Drain care may be required. Maintain drains until the output is less than 10 mL/day</a:t>
            </a:r>
            <a:r>
              <a:rPr lang="en-US" dirty="0" smtClean="0">
                <a:solidFill>
                  <a:schemeClr val="tx1">
                    <a:lumMod val="75000"/>
                    <a:lumOff val="25000"/>
                  </a:schemeClr>
                </a:solidFill>
              </a:rPr>
              <a:t>.</a:t>
            </a:r>
          </a:p>
          <a:p>
            <a:endParaRPr lang="en-US" dirty="0">
              <a:solidFill>
                <a:schemeClr val="tx1">
                  <a:lumMod val="75000"/>
                  <a:lumOff val="25000"/>
                </a:schemeClr>
              </a:solidFill>
            </a:endParaRPr>
          </a:p>
          <a:p>
            <a:r>
              <a:rPr lang="en-US" dirty="0" smtClean="0">
                <a:solidFill>
                  <a:schemeClr val="tx1">
                    <a:lumMod val="75000"/>
                    <a:lumOff val="25000"/>
                  </a:schemeClr>
                </a:solidFill>
              </a:rPr>
              <a:t>Persistent </a:t>
            </a:r>
            <a:r>
              <a:rPr lang="en-US" dirty="0">
                <a:solidFill>
                  <a:schemeClr val="tx1">
                    <a:lumMod val="75000"/>
                    <a:lumOff val="25000"/>
                  </a:schemeClr>
                </a:solidFill>
              </a:rPr>
              <a:t>fever after 2 weeks of therapy may indicate the need for more aggressive drainage</a:t>
            </a:r>
            <a:r>
              <a:rPr lang="en-US" dirty="0" smtClean="0">
                <a:solidFill>
                  <a:schemeClr val="tx1">
                    <a:lumMod val="75000"/>
                    <a:lumOff val="25000"/>
                  </a:schemeClr>
                </a:solidFill>
              </a:rPr>
              <a:t>.</a:t>
            </a:r>
          </a:p>
          <a:p>
            <a:endParaRPr lang="en-US" dirty="0">
              <a:solidFill>
                <a:schemeClr val="tx1">
                  <a:lumMod val="75000"/>
                  <a:lumOff val="25000"/>
                </a:schemeClr>
              </a:solidFill>
            </a:endParaRPr>
          </a:p>
          <a:p>
            <a:r>
              <a:rPr lang="en-US" dirty="0">
                <a:solidFill>
                  <a:schemeClr val="tx1">
                    <a:lumMod val="75000"/>
                    <a:lumOff val="25000"/>
                  </a:schemeClr>
                </a:solidFill>
              </a:rPr>
              <a:t>For patients with an underlying malignancy, definitive treatment, such as surgical removal of the mass, should be pursued if at all possible</a:t>
            </a:r>
            <a:r>
              <a:rPr lang="en-US" dirty="0" smtClean="0">
                <a:solidFill>
                  <a:schemeClr val="tx1">
                    <a:lumMod val="75000"/>
                    <a:lumOff val="25000"/>
                  </a:schemeClr>
                </a:solidFill>
              </a:rPr>
              <a:t>.</a:t>
            </a:r>
          </a:p>
          <a:p>
            <a:endParaRPr lang="en-US" dirty="0">
              <a:solidFill>
                <a:schemeClr val="tx1">
                  <a:lumMod val="75000"/>
                  <a:lumOff val="25000"/>
                </a:schemeClr>
              </a:solidFill>
            </a:endParaRPr>
          </a:p>
          <a:p>
            <a:r>
              <a:rPr lang="en-US" dirty="0">
                <a:solidFill>
                  <a:schemeClr val="tx1">
                    <a:lumMod val="75000"/>
                    <a:lumOff val="25000"/>
                  </a:schemeClr>
                </a:solidFill>
              </a:rPr>
              <a:t>Patients will require prolonged parenteral antimicrobial therapy that may continue after discharge. </a:t>
            </a:r>
          </a:p>
        </p:txBody>
      </p:sp>
    </p:spTree>
    <p:extLst>
      <p:ext uri="{BB962C8B-B14F-4D97-AF65-F5344CB8AC3E}">
        <p14:creationId xmlns:p14="http://schemas.microsoft.com/office/powerpoint/2010/main" val="24889773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23678"/>
            <a:ext cx="8229600" cy="857250"/>
          </a:xfrm>
        </p:spPr>
        <p:txBody>
          <a:bodyPr>
            <a:noAutofit/>
          </a:bodyPr>
          <a:lstStyle/>
          <a:p>
            <a:r>
              <a:rPr lang="en-US" sz="6000" b="1" dirty="0" err="1">
                <a:solidFill>
                  <a:schemeClr val="tx2">
                    <a:lumMod val="60000"/>
                    <a:lumOff val="40000"/>
                  </a:schemeClr>
                </a:solidFill>
              </a:rPr>
              <a:t>Hydatid</a:t>
            </a:r>
            <a:r>
              <a:rPr lang="en-US" sz="6000" b="1" dirty="0">
                <a:solidFill>
                  <a:schemeClr val="tx2">
                    <a:lumMod val="60000"/>
                    <a:lumOff val="40000"/>
                  </a:schemeClr>
                </a:solidFill>
              </a:rPr>
              <a:t> disease</a:t>
            </a:r>
            <a:endParaRPr lang="ru-RU" sz="6000" b="1" dirty="0">
              <a:solidFill>
                <a:schemeClr val="tx2">
                  <a:lumMod val="60000"/>
                  <a:lumOff val="40000"/>
                </a:schemeClr>
              </a:solidFill>
            </a:endParaRPr>
          </a:p>
        </p:txBody>
      </p:sp>
    </p:spTree>
    <p:extLst>
      <p:ext uri="{BB962C8B-B14F-4D97-AF65-F5344CB8AC3E}">
        <p14:creationId xmlns:p14="http://schemas.microsoft.com/office/powerpoint/2010/main" val="10375752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 </a:t>
            </a:r>
            <a:r>
              <a:rPr lang="en-US" b="1" dirty="0" smtClean="0">
                <a:solidFill>
                  <a:schemeClr val="tx2">
                    <a:lumMod val="60000"/>
                    <a:lumOff val="40000"/>
                  </a:schemeClr>
                </a:solidFill>
              </a:rPr>
              <a:t>Introduction</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059582"/>
            <a:ext cx="8784976" cy="3960440"/>
          </a:xfrm>
        </p:spPr>
        <p:txBody>
          <a:bodyPr>
            <a:normAutofit fontScale="47500" lnSpcReduction="20000"/>
          </a:bodyPr>
          <a:lstStyle/>
          <a:p>
            <a:pPr marL="0" indent="0" algn="just">
              <a:buNone/>
            </a:pPr>
            <a:r>
              <a:rPr lang="en-US" dirty="0" err="1" smtClean="0">
                <a:solidFill>
                  <a:schemeClr val="tx1">
                    <a:lumMod val="75000"/>
                    <a:lumOff val="25000"/>
                  </a:schemeClr>
                </a:solidFill>
              </a:rPr>
              <a:t>Hydatid</a:t>
            </a:r>
            <a:r>
              <a:rPr lang="en-US" dirty="0" smtClean="0">
                <a:solidFill>
                  <a:schemeClr val="tx1">
                    <a:lumMod val="75000"/>
                    <a:lumOff val="25000"/>
                  </a:schemeClr>
                </a:solidFill>
              </a:rPr>
              <a:t> </a:t>
            </a:r>
            <a:r>
              <a:rPr lang="en-US" dirty="0">
                <a:solidFill>
                  <a:schemeClr val="tx1">
                    <a:lumMod val="75000"/>
                    <a:lumOff val="25000"/>
                  </a:schemeClr>
                </a:solidFill>
              </a:rPr>
              <a:t>disease in people is mainly caused by infection with the larval stage of the dog tapeworm </a:t>
            </a:r>
            <a:r>
              <a:rPr lang="en-US" b="1" i="1" dirty="0" err="1">
                <a:solidFill>
                  <a:schemeClr val="tx1">
                    <a:lumMod val="75000"/>
                    <a:lumOff val="25000"/>
                  </a:schemeClr>
                </a:solidFill>
              </a:rPr>
              <a:t>Echinococcus</a:t>
            </a:r>
            <a:r>
              <a:rPr lang="en-US" b="1" i="1" dirty="0">
                <a:solidFill>
                  <a:schemeClr val="tx1">
                    <a:lumMod val="75000"/>
                    <a:lumOff val="25000"/>
                  </a:schemeClr>
                </a:solidFill>
              </a:rPr>
              <a:t> </a:t>
            </a:r>
            <a:r>
              <a:rPr lang="en-US" b="1" i="1" dirty="0" err="1">
                <a:solidFill>
                  <a:schemeClr val="tx1">
                    <a:lumMod val="75000"/>
                    <a:lumOff val="25000"/>
                  </a:schemeClr>
                </a:solidFill>
              </a:rPr>
              <a:t>granulosus</a:t>
            </a:r>
            <a:r>
              <a:rPr lang="en-US" dirty="0">
                <a:solidFill>
                  <a:schemeClr val="tx1">
                    <a:lumMod val="75000"/>
                    <a:lumOff val="25000"/>
                  </a:schemeClr>
                </a:solidFill>
              </a:rPr>
              <a:t>.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Cystic </a:t>
            </a:r>
            <a:r>
              <a:rPr lang="en-US" dirty="0" err="1">
                <a:solidFill>
                  <a:schemeClr val="tx1">
                    <a:lumMod val="75000"/>
                    <a:lumOff val="25000"/>
                  </a:schemeClr>
                </a:solidFill>
              </a:rPr>
              <a:t>hydatid</a:t>
            </a:r>
            <a:r>
              <a:rPr lang="en-US" dirty="0">
                <a:solidFill>
                  <a:schemeClr val="tx1">
                    <a:lumMod val="75000"/>
                    <a:lumOff val="25000"/>
                  </a:schemeClr>
                </a:solidFill>
              </a:rPr>
              <a:t> disease usually affects the liver (50–70%) and less frequently the lung, the spleen, the kidney, the bones, and the </a:t>
            </a:r>
            <a:r>
              <a:rPr lang="en-US" dirty="0" smtClean="0">
                <a:solidFill>
                  <a:schemeClr val="tx1">
                    <a:lumMod val="75000"/>
                    <a:lumOff val="25000"/>
                  </a:schemeClr>
                </a:solidFill>
              </a:rPr>
              <a:t>brain. </a:t>
            </a: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Treatment </a:t>
            </a:r>
            <a:r>
              <a:rPr lang="en-US" dirty="0">
                <a:solidFill>
                  <a:schemeClr val="tx1">
                    <a:lumMod val="75000"/>
                    <a:lumOff val="25000"/>
                  </a:schemeClr>
                </a:solidFill>
              </a:rPr>
              <a:t>of </a:t>
            </a:r>
            <a:r>
              <a:rPr lang="en-US" dirty="0" err="1">
                <a:solidFill>
                  <a:schemeClr val="tx1">
                    <a:lumMod val="75000"/>
                    <a:lumOff val="25000"/>
                  </a:schemeClr>
                </a:solidFill>
              </a:rPr>
              <a:t>hydatid</a:t>
            </a:r>
            <a:r>
              <a:rPr lang="en-US" dirty="0">
                <a:solidFill>
                  <a:schemeClr val="tx1">
                    <a:lumMod val="75000"/>
                    <a:lumOff val="25000"/>
                  </a:schemeClr>
                </a:solidFill>
              </a:rPr>
              <a:t> liver cyst has to be considered mandatory in symptomatic cysts and recommended in viable cysts because of the risk of severe </a:t>
            </a:r>
            <a:r>
              <a:rPr lang="en-US" dirty="0" smtClean="0">
                <a:solidFill>
                  <a:schemeClr val="tx1">
                    <a:lumMod val="75000"/>
                    <a:lumOff val="25000"/>
                  </a:schemeClr>
                </a:solidFill>
              </a:rPr>
              <a:t>complications. </a:t>
            </a: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The </a:t>
            </a:r>
            <a:r>
              <a:rPr lang="en-US" dirty="0">
                <a:solidFill>
                  <a:schemeClr val="tx1">
                    <a:lumMod val="75000"/>
                    <a:lumOff val="25000"/>
                  </a:schemeClr>
                </a:solidFill>
              </a:rPr>
              <a:t>modern treatment of </a:t>
            </a:r>
            <a:r>
              <a:rPr lang="en-US" dirty="0" err="1">
                <a:solidFill>
                  <a:schemeClr val="tx1">
                    <a:lumMod val="75000"/>
                    <a:lumOff val="25000"/>
                  </a:schemeClr>
                </a:solidFill>
              </a:rPr>
              <a:t>hydatid</a:t>
            </a:r>
            <a:r>
              <a:rPr lang="en-US" dirty="0">
                <a:solidFill>
                  <a:schemeClr val="tx1">
                    <a:lumMod val="75000"/>
                    <a:lumOff val="25000"/>
                  </a:schemeClr>
                </a:solidFill>
              </a:rPr>
              <a:t> cyst of the liver varies from surgical intervention to percutaneous drainage or medical therapy.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Surgery </a:t>
            </a:r>
            <a:r>
              <a:rPr lang="en-US" dirty="0">
                <a:solidFill>
                  <a:schemeClr val="tx1">
                    <a:lumMod val="75000"/>
                    <a:lumOff val="25000"/>
                  </a:schemeClr>
                </a:solidFill>
              </a:rPr>
              <a:t>is still the treatment of choice and can be performed by the conventional or laparoscopic approach.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marL="0" indent="0" algn="just">
              <a:buNone/>
            </a:pPr>
            <a:r>
              <a:rPr lang="en-US" b="1" dirty="0" smtClean="0">
                <a:solidFill>
                  <a:schemeClr val="tx1">
                    <a:lumMod val="75000"/>
                    <a:lumOff val="25000"/>
                  </a:schemeClr>
                </a:solidFill>
              </a:rPr>
              <a:t>Percutaneous </a:t>
            </a:r>
            <a:r>
              <a:rPr lang="en-US" b="1" dirty="0">
                <a:solidFill>
                  <a:schemeClr val="tx1">
                    <a:lumMod val="75000"/>
                    <a:lumOff val="25000"/>
                  </a:schemeClr>
                </a:solidFill>
              </a:rPr>
              <a:t>Aspiration-Injection-</a:t>
            </a:r>
            <a:r>
              <a:rPr lang="en-US" b="1" dirty="0" err="1">
                <a:solidFill>
                  <a:schemeClr val="tx1">
                    <a:lumMod val="75000"/>
                    <a:lumOff val="25000"/>
                  </a:schemeClr>
                </a:solidFill>
              </a:rPr>
              <a:t>Reaspiration</a:t>
            </a:r>
            <a:r>
              <a:rPr lang="en-US" b="1" dirty="0">
                <a:solidFill>
                  <a:schemeClr val="tx1">
                    <a:lumMod val="75000"/>
                    <a:lumOff val="25000"/>
                  </a:schemeClr>
                </a:solidFill>
              </a:rPr>
              <a:t> Drainage </a:t>
            </a:r>
            <a:r>
              <a:rPr lang="en-US" dirty="0">
                <a:solidFill>
                  <a:schemeClr val="tx1">
                    <a:lumMod val="75000"/>
                    <a:lumOff val="25000"/>
                  </a:schemeClr>
                </a:solidFill>
              </a:rPr>
              <a:t>(PAIR) seems to be a better alternative to surgery in selected cases.</a:t>
            </a:r>
          </a:p>
          <a:p>
            <a:endParaRPr lang="ru-RU" dirty="0"/>
          </a:p>
        </p:txBody>
      </p:sp>
    </p:spTree>
    <p:extLst>
      <p:ext uri="{BB962C8B-B14F-4D97-AF65-F5344CB8AC3E}">
        <p14:creationId xmlns:p14="http://schemas.microsoft.com/office/powerpoint/2010/main" val="15503182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Epidemiology</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203598"/>
            <a:ext cx="8928992" cy="4032448"/>
          </a:xfrm>
        </p:spPr>
        <p:txBody>
          <a:bodyPr>
            <a:normAutofit fontScale="40000" lnSpcReduction="20000"/>
          </a:bodyPr>
          <a:lstStyle/>
          <a:p>
            <a:pPr marL="0" indent="0" algn="just">
              <a:buNone/>
            </a:pPr>
            <a:r>
              <a:rPr lang="en-US" sz="4000" dirty="0" err="1" smtClean="0">
                <a:solidFill>
                  <a:schemeClr val="tx1">
                    <a:lumMod val="75000"/>
                    <a:lumOff val="25000"/>
                  </a:schemeClr>
                </a:solidFill>
              </a:rPr>
              <a:t>Echinococcus</a:t>
            </a:r>
            <a:r>
              <a:rPr lang="en-US" sz="4000" dirty="0" smtClean="0">
                <a:solidFill>
                  <a:schemeClr val="tx1">
                    <a:lumMod val="75000"/>
                    <a:lumOff val="25000"/>
                  </a:schemeClr>
                </a:solidFill>
              </a:rPr>
              <a:t> </a:t>
            </a:r>
            <a:r>
              <a:rPr lang="en-US" sz="4000" dirty="0" err="1">
                <a:solidFill>
                  <a:schemeClr val="tx1">
                    <a:lumMod val="75000"/>
                    <a:lumOff val="25000"/>
                  </a:schemeClr>
                </a:solidFill>
              </a:rPr>
              <a:t>granulosus</a:t>
            </a:r>
            <a:r>
              <a:rPr lang="en-US" sz="4000" dirty="0">
                <a:solidFill>
                  <a:schemeClr val="tx1">
                    <a:lumMod val="75000"/>
                    <a:lumOff val="25000"/>
                  </a:schemeClr>
                </a:solidFill>
              </a:rPr>
              <a:t> is spread almost all over t he world, especially in areas where sheep are raised, and is endemic in Asia, North Africa, South and Central America, North America, Canada and the Mediterranean region. </a:t>
            </a:r>
            <a:endParaRPr lang="en-US" sz="4000" dirty="0" smtClean="0">
              <a:solidFill>
                <a:schemeClr val="tx1">
                  <a:lumMod val="75000"/>
                  <a:lumOff val="25000"/>
                </a:schemeClr>
              </a:solidFill>
            </a:endParaRPr>
          </a:p>
          <a:p>
            <a:pPr marL="0" indent="0" algn="just">
              <a:buNone/>
            </a:pPr>
            <a:endParaRPr lang="en-US" sz="4000" dirty="0">
              <a:solidFill>
                <a:schemeClr val="tx1">
                  <a:lumMod val="75000"/>
                  <a:lumOff val="25000"/>
                </a:schemeClr>
              </a:solidFill>
            </a:endParaRPr>
          </a:p>
          <a:p>
            <a:pPr marL="0" indent="0" algn="just">
              <a:buNone/>
            </a:pPr>
            <a:r>
              <a:rPr lang="en-US" sz="4000" dirty="0" smtClean="0">
                <a:solidFill>
                  <a:schemeClr val="tx1">
                    <a:lumMod val="75000"/>
                    <a:lumOff val="25000"/>
                  </a:schemeClr>
                </a:solidFill>
              </a:rPr>
              <a:t>The </a:t>
            </a:r>
            <a:r>
              <a:rPr lang="en-US" sz="4000" dirty="0">
                <a:solidFill>
                  <a:schemeClr val="tx1">
                    <a:lumMod val="75000"/>
                    <a:lumOff val="25000"/>
                  </a:schemeClr>
                </a:solidFill>
              </a:rPr>
              <a:t>life cycle of </a:t>
            </a:r>
            <a:r>
              <a:rPr lang="en-US" sz="4000" i="1" dirty="0">
                <a:solidFill>
                  <a:schemeClr val="tx1">
                    <a:lumMod val="75000"/>
                    <a:lumOff val="25000"/>
                  </a:schemeClr>
                </a:solidFill>
              </a:rPr>
              <a:t>E. </a:t>
            </a:r>
            <a:r>
              <a:rPr lang="en-US" sz="4000" i="1" dirty="0" err="1">
                <a:solidFill>
                  <a:schemeClr val="tx1">
                    <a:lumMod val="75000"/>
                    <a:lumOff val="25000"/>
                  </a:schemeClr>
                </a:solidFill>
              </a:rPr>
              <a:t>granulosus</a:t>
            </a:r>
            <a:r>
              <a:rPr lang="en-US" sz="4000" dirty="0">
                <a:solidFill>
                  <a:schemeClr val="tx1">
                    <a:lumMod val="75000"/>
                    <a:lumOff val="25000"/>
                  </a:schemeClr>
                </a:solidFill>
              </a:rPr>
              <a:t> requires both an intermediate host </a:t>
            </a:r>
            <a:r>
              <a:rPr lang="en-US" sz="4000" dirty="0" smtClean="0">
                <a:solidFill>
                  <a:schemeClr val="tx1">
                    <a:lumMod val="75000"/>
                    <a:lumOff val="25000"/>
                  </a:schemeClr>
                </a:solidFill>
              </a:rPr>
              <a:t>usually (a </a:t>
            </a:r>
            <a:r>
              <a:rPr lang="en-US" sz="4000" dirty="0">
                <a:solidFill>
                  <a:schemeClr val="tx1">
                    <a:lumMod val="75000"/>
                    <a:lumOff val="25000"/>
                  </a:schemeClr>
                </a:solidFill>
              </a:rPr>
              <a:t>sheep, a cattle, or a swine), and a primary canine host. </a:t>
            </a:r>
            <a:r>
              <a:rPr lang="en-US" sz="4000" dirty="0" err="1">
                <a:solidFill>
                  <a:schemeClr val="tx1">
                    <a:lumMod val="75000"/>
                    <a:lumOff val="25000"/>
                  </a:schemeClr>
                </a:solidFill>
              </a:rPr>
              <a:t>Aman</a:t>
            </a:r>
            <a:r>
              <a:rPr lang="en-US" sz="4000" dirty="0">
                <a:solidFill>
                  <a:schemeClr val="tx1">
                    <a:lumMod val="75000"/>
                    <a:lumOff val="25000"/>
                  </a:schemeClr>
                </a:solidFill>
              </a:rPr>
              <a:t> becomes both an accidental and an intermediate host through contact with infected dogs or by ingesting food or water contaminated with eggs of the parasite. </a:t>
            </a:r>
            <a:endParaRPr lang="en-US" sz="4000" dirty="0" smtClean="0">
              <a:solidFill>
                <a:schemeClr val="tx1">
                  <a:lumMod val="75000"/>
                  <a:lumOff val="25000"/>
                </a:schemeClr>
              </a:solidFill>
            </a:endParaRPr>
          </a:p>
          <a:p>
            <a:pPr marL="0" indent="0" algn="just">
              <a:buNone/>
            </a:pPr>
            <a:endParaRPr lang="en-US" sz="4000" dirty="0">
              <a:solidFill>
                <a:schemeClr val="tx1">
                  <a:lumMod val="75000"/>
                  <a:lumOff val="25000"/>
                </a:schemeClr>
              </a:solidFill>
            </a:endParaRPr>
          </a:p>
          <a:p>
            <a:pPr marL="0" indent="0" algn="just">
              <a:buNone/>
            </a:pPr>
            <a:r>
              <a:rPr lang="en-US" sz="4000" dirty="0" smtClean="0">
                <a:solidFill>
                  <a:schemeClr val="tx1">
                    <a:lumMod val="75000"/>
                    <a:lumOff val="25000"/>
                  </a:schemeClr>
                </a:solidFill>
              </a:rPr>
              <a:t>Once </a:t>
            </a:r>
            <a:r>
              <a:rPr lang="en-US" sz="4000" dirty="0">
                <a:solidFill>
                  <a:schemeClr val="tx1">
                    <a:lumMod val="75000"/>
                    <a:lumOff val="25000"/>
                  </a:schemeClr>
                </a:solidFill>
              </a:rPr>
              <a:t>the eggs are ingested, they release larvae into the duodenum. The larvae migrate through the intestinal mucosa and gain access to mesenteric vessels which carry them to the liver. The liver is the site of up to 70% of </a:t>
            </a:r>
            <a:r>
              <a:rPr lang="en-US" sz="4000" dirty="0" err="1">
                <a:solidFill>
                  <a:schemeClr val="tx1">
                    <a:lumMod val="75000"/>
                    <a:lumOff val="25000"/>
                  </a:schemeClr>
                </a:solidFill>
              </a:rPr>
              <a:t>echinococcal</a:t>
            </a:r>
            <a:r>
              <a:rPr lang="en-US" sz="4000" dirty="0">
                <a:solidFill>
                  <a:schemeClr val="tx1">
                    <a:lumMod val="75000"/>
                    <a:lumOff val="25000"/>
                  </a:schemeClr>
                </a:solidFill>
              </a:rPr>
              <a:t> lesions. </a:t>
            </a:r>
            <a:endParaRPr lang="en-US" sz="4000" dirty="0" smtClean="0">
              <a:solidFill>
                <a:schemeClr val="tx1">
                  <a:lumMod val="75000"/>
                  <a:lumOff val="25000"/>
                </a:schemeClr>
              </a:solidFill>
            </a:endParaRPr>
          </a:p>
          <a:p>
            <a:pPr marL="0" indent="0" algn="just">
              <a:buNone/>
            </a:pPr>
            <a:endParaRPr lang="en-US" sz="4000" dirty="0">
              <a:solidFill>
                <a:schemeClr val="tx1">
                  <a:lumMod val="75000"/>
                  <a:lumOff val="25000"/>
                </a:schemeClr>
              </a:solidFill>
            </a:endParaRPr>
          </a:p>
          <a:p>
            <a:pPr marL="0" indent="0" algn="just">
              <a:buNone/>
            </a:pPr>
            <a:r>
              <a:rPr lang="en-US" sz="4000" dirty="0" smtClean="0">
                <a:solidFill>
                  <a:schemeClr val="tx1">
                    <a:lumMod val="75000"/>
                    <a:lumOff val="25000"/>
                  </a:schemeClr>
                </a:solidFill>
              </a:rPr>
              <a:t> </a:t>
            </a:r>
            <a:r>
              <a:rPr lang="en-US" sz="4000" dirty="0">
                <a:solidFill>
                  <a:schemeClr val="tx1">
                    <a:lumMod val="75000"/>
                    <a:lumOff val="25000"/>
                  </a:schemeClr>
                </a:solidFill>
              </a:rPr>
              <a:t>From the lungs, larvae may be disseminated to any part of the </a:t>
            </a:r>
            <a:r>
              <a:rPr lang="en-US" sz="4000" dirty="0" smtClean="0">
                <a:solidFill>
                  <a:schemeClr val="tx1">
                    <a:lumMod val="75000"/>
                    <a:lumOff val="25000"/>
                  </a:schemeClr>
                </a:solidFill>
              </a:rPr>
              <a:t>body. </a:t>
            </a:r>
            <a:r>
              <a:rPr lang="en-US" sz="4000" dirty="0">
                <a:solidFill>
                  <a:schemeClr val="tx1">
                    <a:lumMod val="75000"/>
                    <a:lumOff val="25000"/>
                  </a:schemeClr>
                </a:solidFill>
              </a:rPr>
              <a:t>Larvae that escape the host's defenses and persist in a host organ develop into small cysts surrounded by a fibrous capsule. These cysts grow at a rate of 1-3 cm/year and may remain undetected </a:t>
            </a:r>
            <a:r>
              <a:rPr lang="en-US" sz="4000" dirty="0" smtClean="0">
                <a:solidFill>
                  <a:schemeClr val="tx1">
                    <a:lumMod val="75000"/>
                    <a:lumOff val="25000"/>
                  </a:schemeClr>
                </a:solidFill>
              </a:rPr>
              <a:t>for years.</a:t>
            </a:r>
          </a:p>
          <a:p>
            <a:pPr marL="0" indent="0">
              <a:buNone/>
            </a:pPr>
            <a:r>
              <a:rPr lang="en-US" dirty="0" smtClean="0"/>
              <a:t/>
            </a:r>
            <a:br>
              <a:rPr lang="en-US" dirty="0" smtClean="0"/>
            </a:br>
            <a:endParaRPr lang="ru-RU" dirty="0"/>
          </a:p>
        </p:txBody>
      </p:sp>
    </p:spTree>
    <p:extLst>
      <p:ext uri="{BB962C8B-B14F-4D97-AF65-F5344CB8AC3E}">
        <p14:creationId xmlns:p14="http://schemas.microsoft.com/office/powerpoint/2010/main" val="18079967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275605"/>
            <a:ext cx="3991272" cy="3470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Pathology- </a:t>
            </a:r>
            <a:r>
              <a:rPr lang="en-US" b="1" dirty="0" err="1">
                <a:solidFill>
                  <a:schemeClr val="tx2">
                    <a:lumMod val="60000"/>
                    <a:lumOff val="40000"/>
                  </a:schemeClr>
                </a:solidFill>
              </a:rPr>
              <a:t>Hydatid</a:t>
            </a:r>
            <a:r>
              <a:rPr lang="en-US" b="1" dirty="0">
                <a:solidFill>
                  <a:schemeClr val="tx2">
                    <a:lumMod val="60000"/>
                    <a:lumOff val="40000"/>
                  </a:schemeClr>
                </a:solidFill>
              </a:rPr>
              <a:t> cyst </a:t>
            </a:r>
            <a:r>
              <a:rPr lang="en-US" b="1" dirty="0" smtClean="0">
                <a:solidFill>
                  <a:schemeClr val="tx2">
                    <a:lumMod val="60000"/>
                    <a:lumOff val="40000"/>
                  </a:schemeClr>
                </a:solidFill>
              </a:rPr>
              <a:t>structure</a:t>
            </a:r>
            <a:endParaRPr lang="ru-RU" b="1" dirty="0">
              <a:solidFill>
                <a:schemeClr val="tx2">
                  <a:lumMod val="60000"/>
                  <a:lumOff val="40000"/>
                </a:schemeClr>
              </a:solidFill>
            </a:endParaRPr>
          </a:p>
        </p:txBody>
      </p:sp>
      <p:sp>
        <p:nvSpPr>
          <p:cNvPr id="3" name="Объект 2"/>
          <p:cNvSpPr>
            <a:spLocks noGrp="1"/>
          </p:cNvSpPr>
          <p:nvPr>
            <p:ph idx="1"/>
          </p:nvPr>
        </p:nvSpPr>
        <p:spPr>
          <a:xfrm>
            <a:off x="235199" y="1203598"/>
            <a:ext cx="4968552" cy="3535041"/>
          </a:xfrm>
        </p:spPr>
        <p:txBody>
          <a:bodyPr>
            <a:noAutofit/>
          </a:bodyPr>
          <a:lstStyle/>
          <a:p>
            <a:pPr marL="0" indent="0" algn="just">
              <a:buNone/>
            </a:pPr>
            <a:r>
              <a:rPr lang="en-US" sz="1600" dirty="0" smtClean="0">
                <a:solidFill>
                  <a:schemeClr val="tx1">
                    <a:lumMod val="75000"/>
                    <a:lumOff val="25000"/>
                  </a:schemeClr>
                </a:solidFill>
              </a:rPr>
              <a:t>A </a:t>
            </a:r>
            <a:r>
              <a:rPr lang="en-US" sz="1600" dirty="0">
                <a:solidFill>
                  <a:schemeClr val="tx1">
                    <a:lumMod val="75000"/>
                    <a:lumOff val="25000"/>
                  </a:schemeClr>
                </a:solidFill>
              </a:rPr>
              <a:t>primary cyst in the liver is composed of three layers: </a:t>
            </a:r>
            <a:endParaRPr lang="en-US" sz="1600" dirty="0" smtClean="0">
              <a:solidFill>
                <a:schemeClr val="tx1">
                  <a:lumMod val="75000"/>
                  <a:lumOff val="25000"/>
                </a:schemeClr>
              </a:solidFill>
            </a:endParaRPr>
          </a:p>
          <a:p>
            <a:pPr algn="just"/>
            <a:endParaRPr lang="en-US" sz="1600" dirty="0">
              <a:solidFill>
                <a:schemeClr val="tx1">
                  <a:lumMod val="75000"/>
                  <a:lumOff val="25000"/>
                </a:schemeClr>
              </a:solidFill>
            </a:endParaRPr>
          </a:p>
          <a:p>
            <a:pPr algn="just"/>
            <a:r>
              <a:rPr lang="en-US" sz="1600" dirty="0" smtClean="0">
                <a:solidFill>
                  <a:schemeClr val="tx1">
                    <a:lumMod val="75000"/>
                    <a:lumOff val="25000"/>
                  </a:schemeClr>
                </a:solidFill>
              </a:rPr>
              <a:t>Adventitia </a:t>
            </a:r>
            <a:r>
              <a:rPr lang="en-US" sz="1600" dirty="0">
                <a:solidFill>
                  <a:schemeClr val="tx1">
                    <a:lumMod val="75000"/>
                    <a:lumOff val="25000"/>
                  </a:schemeClr>
                </a:solidFill>
              </a:rPr>
              <a:t>(</a:t>
            </a:r>
            <a:r>
              <a:rPr lang="en-US" sz="1600" dirty="0" err="1">
                <a:solidFill>
                  <a:schemeClr val="tx1">
                    <a:lumMod val="75000"/>
                    <a:lumOff val="25000"/>
                  </a:schemeClr>
                </a:solidFill>
              </a:rPr>
              <a:t>pericyst</a:t>
            </a:r>
            <a:r>
              <a:rPr lang="en-US" sz="1600" dirty="0">
                <a:solidFill>
                  <a:schemeClr val="tx1">
                    <a:lumMod val="75000"/>
                    <a:lumOff val="25000"/>
                  </a:schemeClr>
                </a:solidFill>
              </a:rPr>
              <a:t>): </a:t>
            </a:r>
            <a:r>
              <a:rPr lang="en-US" sz="1600" dirty="0" smtClean="0">
                <a:solidFill>
                  <a:schemeClr val="tx1">
                    <a:lumMod val="75000"/>
                    <a:lumOff val="25000"/>
                  </a:schemeClr>
                </a:solidFill>
              </a:rPr>
              <a:t>compressed </a:t>
            </a:r>
            <a:r>
              <a:rPr lang="en-US" sz="1600" dirty="0">
                <a:solidFill>
                  <a:schemeClr val="tx1">
                    <a:lumMod val="75000"/>
                    <a:lumOff val="25000"/>
                  </a:schemeClr>
                </a:solidFill>
              </a:rPr>
              <a:t>liver parenchyma and fibrous </a:t>
            </a:r>
            <a:r>
              <a:rPr lang="en-US" sz="1600" dirty="0" smtClean="0">
                <a:solidFill>
                  <a:schemeClr val="tx1">
                    <a:lumMod val="75000"/>
                    <a:lumOff val="25000"/>
                  </a:schemeClr>
                </a:solidFill>
              </a:rPr>
              <a:t>tissue.</a:t>
            </a:r>
          </a:p>
          <a:p>
            <a:pPr algn="just"/>
            <a:endParaRPr lang="en-US" sz="1600" dirty="0">
              <a:solidFill>
                <a:schemeClr val="tx1">
                  <a:lumMod val="75000"/>
                  <a:lumOff val="25000"/>
                </a:schemeClr>
              </a:solidFill>
            </a:endParaRPr>
          </a:p>
          <a:p>
            <a:pPr algn="just"/>
            <a:r>
              <a:rPr lang="en-US" sz="1600" dirty="0">
                <a:solidFill>
                  <a:schemeClr val="tx1">
                    <a:lumMod val="75000"/>
                    <a:lumOff val="25000"/>
                  </a:schemeClr>
                </a:solidFill>
              </a:rPr>
              <a:t>Laminated membrane (</a:t>
            </a:r>
            <a:r>
              <a:rPr lang="en-US" sz="1600" dirty="0" err="1">
                <a:solidFill>
                  <a:schemeClr val="tx1">
                    <a:lumMod val="75000"/>
                    <a:lumOff val="25000"/>
                  </a:schemeClr>
                </a:solidFill>
              </a:rPr>
              <a:t>ectocyst</a:t>
            </a:r>
            <a:r>
              <a:rPr lang="en-US" sz="1600" dirty="0">
                <a:solidFill>
                  <a:schemeClr val="tx1">
                    <a:lumMod val="75000"/>
                    <a:lumOff val="25000"/>
                  </a:schemeClr>
                </a:solidFill>
              </a:rPr>
              <a:t>): is elastic white covering, easily separable from the adventitia. </a:t>
            </a:r>
            <a:endParaRPr lang="en-US" sz="1600" dirty="0" smtClean="0">
              <a:solidFill>
                <a:schemeClr val="tx1">
                  <a:lumMod val="75000"/>
                  <a:lumOff val="25000"/>
                </a:schemeClr>
              </a:solidFill>
            </a:endParaRPr>
          </a:p>
          <a:p>
            <a:pPr algn="just"/>
            <a:endParaRPr lang="en-US" sz="1600" dirty="0" smtClean="0">
              <a:solidFill>
                <a:schemeClr val="tx1">
                  <a:lumMod val="75000"/>
                  <a:lumOff val="25000"/>
                </a:schemeClr>
              </a:solidFill>
            </a:endParaRPr>
          </a:p>
          <a:p>
            <a:pPr algn="just"/>
            <a:r>
              <a:rPr lang="en-US" sz="1600" dirty="0" smtClean="0">
                <a:solidFill>
                  <a:schemeClr val="tx1">
                    <a:lumMod val="75000"/>
                    <a:lumOff val="25000"/>
                  </a:schemeClr>
                </a:solidFill>
              </a:rPr>
              <a:t>Germinal epithelium (</a:t>
            </a:r>
            <a:r>
              <a:rPr lang="en-US" sz="1600" dirty="0" err="1" smtClean="0">
                <a:solidFill>
                  <a:schemeClr val="tx1">
                    <a:lumMod val="75000"/>
                    <a:lumOff val="25000"/>
                  </a:schemeClr>
                </a:solidFill>
              </a:rPr>
              <a:t>endocyst</a:t>
            </a:r>
            <a:r>
              <a:rPr lang="en-US" sz="1600" dirty="0" smtClean="0">
                <a:solidFill>
                  <a:schemeClr val="tx1">
                    <a:lumMod val="75000"/>
                    <a:lumOff val="25000"/>
                  </a:schemeClr>
                </a:solidFill>
              </a:rPr>
              <a:t>) – is a single layer of cells lining the inner aspects of the cyst and is the only living component, being responsible for the formation of the other layers as well as the </a:t>
            </a:r>
            <a:r>
              <a:rPr lang="en-US" sz="1600" dirty="0" err="1" smtClean="0">
                <a:solidFill>
                  <a:schemeClr val="tx1">
                    <a:lumMod val="75000"/>
                    <a:lumOff val="25000"/>
                  </a:schemeClr>
                </a:solidFill>
              </a:rPr>
              <a:t>hydatid</a:t>
            </a:r>
            <a:r>
              <a:rPr lang="en-US" sz="1600" dirty="0" smtClean="0">
                <a:solidFill>
                  <a:schemeClr val="tx1">
                    <a:lumMod val="75000"/>
                    <a:lumOff val="25000"/>
                  </a:schemeClr>
                </a:solidFill>
              </a:rPr>
              <a:t> fluid and brood capsules within the cyst. </a:t>
            </a:r>
            <a:r>
              <a:rPr lang="en-US" sz="1600" dirty="0">
                <a:solidFill>
                  <a:schemeClr val="tx1">
                    <a:lumMod val="75000"/>
                    <a:lumOff val="25000"/>
                  </a:schemeClr>
                </a:solidFill>
              </a:rPr>
              <a:t/>
            </a:r>
            <a:br>
              <a:rPr lang="en-US" sz="1600" dirty="0">
                <a:solidFill>
                  <a:schemeClr val="tx1">
                    <a:lumMod val="75000"/>
                    <a:lumOff val="25000"/>
                  </a:schemeClr>
                </a:solidFill>
              </a:rPr>
            </a:br>
            <a:endParaRPr lang="ru-RU" sz="1600" dirty="0">
              <a:solidFill>
                <a:schemeClr val="tx1">
                  <a:lumMod val="75000"/>
                  <a:lumOff val="25000"/>
                </a:schemeClr>
              </a:solidFill>
            </a:endParaRPr>
          </a:p>
        </p:txBody>
      </p:sp>
    </p:spTree>
    <p:extLst>
      <p:ext uri="{BB962C8B-B14F-4D97-AF65-F5344CB8AC3E}">
        <p14:creationId xmlns:p14="http://schemas.microsoft.com/office/powerpoint/2010/main" val="10988889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a:solidFill>
                  <a:schemeClr val="tx2">
                    <a:lumMod val="60000"/>
                    <a:lumOff val="40000"/>
                  </a:schemeClr>
                </a:solidFill>
              </a:rPr>
              <a:t>Natural history and genesis of </a:t>
            </a:r>
            <a:r>
              <a:rPr lang="en-US" sz="3600" b="1" dirty="0" smtClean="0">
                <a:solidFill>
                  <a:schemeClr val="tx2">
                    <a:lumMod val="60000"/>
                    <a:lumOff val="40000"/>
                  </a:schemeClr>
                </a:solidFill>
              </a:rPr>
              <a:t>complications</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47500" lnSpcReduction="20000"/>
          </a:bodyPr>
          <a:lstStyle/>
          <a:p>
            <a:pPr marL="0" indent="0" algn="just">
              <a:buNone/>
            </a:pPr>
            <a:r>
              <a:rPr lang="en-US" dirty="0" smtClean="0">
                <a:solidFill>
                  <a:schemeClr val="tx1">
                    <a:lumMod val="75000"/>
                    <a:lumOff val="25000"/>
                  </a:schemeClr>
                </a:solidFill>
              </a:rPr>
              <a:t>The </a:t>
            </a:r>
            <a:r>
              <a:rPr lang="en-US" dirty="0">
                <a:solidFill>
                  <a:schemeClr val="tx1">
                    <a:lumMod val="75000"/>
                    <a:lumOff val="25000"/>
                  </a:schemeClr>
                </a:solidFill>
              </a:rPr>
              <a:t>first phase is that of growth during which rupture can occur when the pressure of the </a:t>
            </a:r>
            <a:r>
              <a:rPr lang="en-US" dirty="0" err="1">
                <a:solidFill>
                  <a:schemeClr val="tx1">
                    <a:lumMod val="75000"/>
                    <a:lumOff val="25000"/>
                  </a:schemeClr>
                </a:solidFill>
              </a:rPr>
              <a:t>hydatid</a:t>
            </a:r>
            <a:r>
              <a:rPr lang="en-US" dirty="0">
                <a:solidFill>
                  <a:schemeClr val="tx1">
                    <a:lumMod val="75000"/>
                    <a:lumOff val="25000"/>
                  </a:schemeClr>
                </a:solidFill>
              </a:rPr>
              <a:t> liquid becomes more important than resistance of the </a:t>
            </a:r>
            <a:r>
              <a:rPr lang="en-US" dirty="0" err="1">
                <a:solidFill>
                  <a:schemeClr val="tx1">
                    <a:lumMod val="75000"/>
                    <a:lumOff val="25000"/>
                  </a:schemeClr>
                </a:solidFill>
              </a:rPr>
              <a:t>hydatic</a:t>
            </a:r>
            <a:r>
              <a:rPr lang="en-US" dirty="0">
                <a:solidFill>
                  <a:schemeClr val="tx1">
                    <a:lumMod val="75000"/>
                    <a:lumOff val="25000"/>
                  </a:schemeClr>
                </a:solidFill>
              </a:rPr>
              <a:t> wall (</a:t>
            </a:r>
            <a:r>
              <a:rPr lang="en-US" dirty="0" err="1">
                <a:solidFill>
                  <a:schemeClr val="tx1">
                    <a:lumMod val="75000"/>
                    <a:lumOff val="25000"/>
                  </a:schemeClr>
                </a:solidFill>
              </a:rPr>
              <a:t>pericyst</a:t>
            </a:r>
            <a:r>
              <a:rPr lang="en-US" dirty="0">
                <a:solidFill>
                  <a:schemeClr val="tx1">
                    <a:lumMod val="75000"/>
                    <a:lumOff val="25000"/>
                  </a:schemeClr>
                </a:solidFill>
              </a:rPr>
              <a:t>). Finally, the complications such as acute allergic manifestations, infection, jaundice, </a:t>
            </a:r>
            <a:r>
              <a:rPr lang="en-US" dirty="0" err="1">
                <a:solidFill>
                  <a:schemeClr val="tx1">
                    <a:lumMod val="75000"/>
                    <a:lumOff val="25000"/>
                  </a:schemeClr>
                </a:solidFill>
              </a:rPr>
              <a:t>vomique</a:t>
            </a:r>
            <a:r>
              <a:rPr lang="en-US" dirty="0">
                <a:solidFill>
                  <a:schemeClr val="tx1">
                    <a:lumMod val="75000"/>
                    <a:lumOff val="25000"/>
                  </a:schemeClr>
                </a:solidFill>
              </a:rPr>
              <a:t>, are only the consequence of the rupture of the cystic wall.</a:t>
            </a:r>
          </a:p>
          <a:p>
            <a:pPr marL="0" indent="0" algn="just">
              <a:buNone/>
            </a:pPr>
            <a:endParaRPr lang="en-US" dirty="0" smtClean="0">
              <a:solidFill>
                <a:schemeClr val="tx1">
                  <a:lumMod val="75000"/>
                  <a:lumOff val="25000"/>
                </a:schemeClr>
              </a:solidFill>
            </a:endParaRPr>
          </a:p>
          <a:p>
            <a:pPr marL="0" indent="0" algn="just">
              <a:buNone/>
            </a:pPr>
            <a:r>
              <a:rPr lang="en-US" dirty="0" smtClean="0">
                <a:solidFill>
                  <a:schemeClr val="tx1">
                    <a:lumMod val="75000"/>
                    <a:lumOff val="25000"/>
                  </a:schemeClr>
                </a:solidFill>
              </a:rPr>
              <a:t>The </a:t>
            </a:r>
            <a:r>
              <a:rPr lang="en-US" dirty="0">
                <a:solidFill>
                  <a:schemeClr val="tx1">
                    <a:lumMod val="75000"/>
                    <a:lumOff val="25000"/>
                  </a:schemeClr>
                </a:solidFill>
              </a:rPr>
              <a:t>second phase is a phase of ageing and of progressive involution. It is the consequence of the overproduction of </a:t>
            </a:r>
            <a:r>
              <a:rPr lang="en-US" dirty="0" err="1">
                <a:solidFill>
                  <a:schemeClr val="tx1">
                    <a:lumMod val="75000"/>
                    <a:lumOff val="25000"/>
                  </a:schemeClr>
                </a:solidFill>
              </a:rPr>
              <a:t>scolices</a:t>
            </a:r>
            <a:r>
              <a:rPr lang="en-US" dirty="0">
                <a:solidFill>
                  <a:schemeClr val="tx1">
                    <a:lumMod val="75000"/>
                    <a:lumOff val="25000"/>
                  </a:schemeClr>
                </a:solidFill>
              </a:rPr>
              <a:t> and daughter cysts. During this phase, the </a:t>
            </a:r>
            <a:r>
              <a:rPr lang="en-US" dirty="0" err="1">
                <a:solidFill>
                  <a:schemeClr val="tx1">
                    <a:lumMod val="75000"/>
                    <a:lumOff val="25000"/>
                  </a:schemeClr>
                </a:solidFill>
              </a:rPr>
              <a:t>hydatid</a:t>
            </a:r>
            <a:r>
              <a:rPr lang="en-US" dirty="0">
                <a:solidFill>
                  <a:schemeClr val="tx1">
                    <a:lumMod val="75000"/>
                    <a:lumOff val="25000"/>
                  </a:schemeClr>
                </a:solidFill>
              </a:rPr>
              <a:t> cyst will be full of </a:t>
            </a:r>
            <a:r>
              <a:rPr lang="en-US" dirty="0" err="1">
                <a:solidFill>
                  <a:schemeClr val="tx1">
                    <a:lumMod val="75000"/>
                    <a:lumOff val="25000"/>
                  </a:schemeClr>
                </a:solidFill>
              </a:rPr>
              <a:t>scolices</a:t>
            </a:r>
            <a:r>
              <a:rPr lang="en-US" dirty="0">
                <a:solidFill>
                  <a:schemeClr val="tx1">
                    <a:lumMod val="75000"/>
                    <a:lumOff val="25000"/>
                  </a:schemeClr>
                </a:solidFill>
              </a:rPr>
              <a:t> and membranes which replace the </a:t>
            </a:r>
            <a:r>
              <a:rPr lang="en-US" dirty="0" err="1">
                <a:solidFill>
                  <a:schemeClr val="tx1">
                    <a:lumMod val="75000"/>
                    <a:lumOff val="25000"/>
                  </a:schemeClr>
                </a:solidFill>
              </a:rPr>
              <a:t>hydatic</a:t>
            </a:r>
            <a:r>
              <a:rPr lang="en-US" dirty="0">
                <a:solidFill>
                  <a:schemeClr val="tx1">
                    <a:lumMod val="75000"/>
                    <a:lumOff val="25000"/>
                  </a:schemeClr>
                </a:solidFill>
              </a:rPr>
              <a:t> liquid. Calcifications occur in the </a:t>
            </a:r>
            <a:r>
              <a:rPr lang="en-US" dirty="0" err="1">
                <a:solidFill>
                  <a:schemeClr val="tx1">
                    <a:lumMod val="75000"/>
                    <a:lumOff val="25000"/>
                  </a:schemeClr>
                </a:solidFill>
              </a:rPr>
              <a:t>pericyst</a:t>
            </a:r>
            <a:r>
              <a:rPr lang="en-US" dirty="0">
                <a:solidFill>
                  <a:schemeClr val="tx1">
                    <a:lumMod val="75000"/>
                    <a:lumOff val="25000"/>
                  </a:schemeClr>
                </a:solidFill>
              </a:rPr>
              <a:t>; the host is at the origin of the image of </a:t>
            </a:r>
            <a:r>
              <a:rPr lang="en-US" dirty="0" err="1">
                <a:solidFill>
                  <a:schemeClr val="tx1">
                    <a:lumMod val="75000"/>
                    <a:lumOff val="25000"/>
                  </a:schemeClr>
                </a:solidFill>
              </a:rPr>
              <a:t>pericystic</a:t>
            </a:r>
            <a:r>
              <a:rPr lang="en-US" dirty="0">
                <a:solidFill>
                  <a:schemeClr val="tx1">
                    <a:lumMod val="75000"/>
                    <a:lumOff val="25000"/>
                  </a:schemeClr>
                </a:solidFill>
              </a:rPr>
              <a:t> wall. Then the reaction of the host leads to a progressive calcification of the walls</a:t>
            </a:r>
            <a:r>
              <a:rPr lang="en-US" dirty="0" smtClean="0">
                <a:solidFill>
                  <a:schemeClr val="tx1">
                    <a:lumMod val="75000"/>
                    <a:lumOff val="25000"/>
                  </a:schemeClr>
                </a:solidFill>
              </a:rPr>
              <a:t>. </a:t>
            </a: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As </a:t>
            </a:r>
            <a:r>
              <a:rPr lang="en-US" dirty="0">
                <a:solidFill>
                  <a:schemeClr val="tx1">
                    <a:lumMod val="75000"/>
                    <a:lumOff val="25000"/>
                  </a:schemeClr>
                </a:solidFill>
              </a:rPr>
              <a:t>the cysts enlarge local pressure causes a mass effect on surrounding tissue producing commensurate symptoms and signs. These may be generalized with upper abdominal pain and discomfort or more specific. Such as; obstructive jaundice. Biliary rupture may occur through a small fissure or bile duct fistula.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A </a:t>
            </a:r>
            <a:r>
              <a:rPr lang="en-US" dirty="0">
                <a:solidFill>
                  <a:schemeClr val="tx1">
                    <a:lumMod val="75000"/>
                    <a:lumOff val="25000"/>
                  </a:schemeClr>
                </a:solidFill>
              </a:rPr>
              <a:t>wide perforation allows the access of </a:t>
            </a:r>
            <a:r>
              <a:rPr lang="en-US" dirty="0" err="1">
                <a:solidFill>
                  <a:schemeClr val="tx1">
                    <a:lumMod val="75000"/>
                    <a:lumOff val="25000"/>
                  </a:schemeClr>
                </a:solidFill>
              </a:rPr>
              <a:t>hydatid</a:t>
            </a:r>
            <a:r>
              <a:rPr lang="en-US" dirty="0">
                <a:solidFill>
                  <a:schemeClr val="tx1">
                    <a:lumMod val="75000"/>
                    <a:lumOff val="25000"/>
                  </a:schemeClr>
                </a:solidFill>
              </a:rPr>
              <a:t> membranes to the main biliary ducts, which can cause symptoms simulating </a:t>
            </a:r>
            <a:r>
              <a:rPr lang="en-US" dirty="0" err="1">
                <a:solidFill>
                  <a:schemeClr val="tx1">
                    <a:lumMod val="75000"/>
                    <a:lumOff val="25000"/>
                  </a:schemeClr>
                </a:solidFill>
              </a:rPr>
              <a:t>choledocholithiasis</a:t>
            </a:r>
            <a:r>
              <a:rPr lang="en-US" dirty="0">
                <a:solidFill>
                  <a:schemeClr val="tx1">
                    <a:lumMod val="75000"/>
                    <a:lumOff val="25000"/>
                  </a:schemeClr>
                </a:solidFill>
              </a:rPr>
              <a:t>. Alternatively, it may produce a picture very similar to ascending cholangitis with fever, pain and jaundice.</a:t>
            </a:r>
          </a:p>
        </p:txBody>
      </p:sp>
    </p:spTree>
    <p:extLst>
      <p:ext uri="{BB962C8B-B14F-4D97-AF65-F5344CB8AC3E}">
        <p14:creationId xmlns:p14="http://schemas.microsoft.com/office/powerpoint/2010/main" val="38355276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000" b="1" dirty="0">
                <a:solidFill>
                  <a:schemeClr val="tx2">
                    <a:lumMod val="60000"/>
                    <a:lumOff val="40000"/>
                  </a:schemeClr>
                </a:solidFill>
              </a:rPr>
              <a:t>Complications of </a:t>
            </a:r>
            <a:r>
              <a:rPr lang="en-US" sz="4000" b="1" dirty="0" err="1">
                <a:solidFill>
                  <a:schemeClr val="tx2">
                    <a:lumMod val="60000"/>
                    <a:lumOff val="40000"/>
                  </a:schemeClr>
                </a:solidFill>
              </a:rPr>
              <a:t>hydatid</a:t>
            </a:r>
            <a:r>
              <a:rPr lang="en-US" sz="4000" b="1" dirty="0">
                <a:solidFill>
                  <a:schemeClr val="tx2">
                    <a:lumMod val="60000"/>
                    <a:lumOff val="40000"/>
                  </a:schemeClr>
                </a:solidFill>
              </a:rPr>
              <a:t> cyst of the </a:t>
            </a:r>
            <a:r>
              <a:rPr lang="en-US" sz="4000" b="1" dirty="0" smtClean="0">
                <a:solidFill>
                  <a:schemeClr val="tx2">
                    <a:lumMod val="60000"/>
                    <a:lumOff val="40000"/>
                  </a:schemeClr>
                </a:solidFill>
              </a:rPr>
              <a:t>liver</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3960440"/>
          </a:xfrm>
        </p:spPr>
        <p:txBody>
          <a:bodyPr>
            <a:normAutofit fontScale="55000" lnSpcReduction="20000"/>
          </a:bodyPr>
          <a:lstStyle/>
          <a:p>
            <a:pPr marL="0" indent="0" algn="just">
              <a:buNone/>
            </a:pPr>
            <a:r>
              <a:rPr lang="en-US" dirty="0" err="1" smtClean="0">
                <a:solidFill>
                  <a:schemeClr val="tx1">
                    <a:lumMod val="75000"/>
                    <a:lumOff val="25000"/>
                  </a:schemeClr>
                </a:solidFill>
              </a:rPr>
              <a:t>Echinococcal</a:t>
            </a:r>
            <a:r>
              <a:rPr lang="en-US" dirty="0" smtClean="0">
                <a:solidFill>
                  <a:schemeClr val="tx1">
                    <a:lumMod val="75000"/>
                    <a:lumOff val="25000"/>
                  </a:schemeClr>
                </a:solidFill>
              </a:rPr>
              <a:t> </a:t>
            </a:r>
            <a:r>
              <a:rPr lang="en-US" dirty="0">
                <a:solidFill>
                  <a:schemeClr val="tx1">
                    <a:lumMod val="75000"/>
                    <a:lumOff val="25000"/>
                  </a:schemeClr>
                </a:solidFill>
              </a:rPr>
              <a:t>cysts of the liver can cause complications in about </a:t>
            </a:r>
            <a:r>
              <a:rPr lang="en-US" b="1" dirty="0">
                <a:solidFill>
                  <a:schemeClr val="tx1">
                    <a:lumMod val="75000"/>
                    <a:lumOff val="25000"/>
                  </a:schemeClr>
                </a:solidFill>
              </a:rPr>
              <a:t>40% of cases</a:t>
            </a:r>
            <a:r>
              <a:rPr lang="en-US" dirty="0">
                <a:solidFill>
                  <a:schemeClr val="tx1">
                    <a:lumMod val="75000"/>
                    <a:lumOff val="25000"/>
                  </a:schemeClr>
                </a:solidFill>
              </a:rPr>
              <a:t>.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The </a:t>
            </a:r>
            <a:r>
              <a:rPr lang="en-US" dirty="0">
                <a:solidFill>
                  <a:schemeClr val="tx1">
                    <a:lumMod val="75000"/>
                    <a:lumOff val="25000"/>
                  </a:schemeClr>
                </a:solidFill>
              </a:rPr>
              <a:t>most common complications in order of frequency are </a:t>
            </a:r>
            <a:r>
              <a:rPr lang="en-US" i="1" dirty="0">
                <a:solidFill>
                  <a:schemeClr val="tx1">
                    <a:lumMod val="75000"/>
                    <a:lumOff val="25000"/>
                  </a:schemeClr>
                </a:solidFill>
              </a:rPr>
              <a:t>infection, rupture to the biliary tree; rupture to the peritoneal cavity; rupture to the pleural cavity</a:t>
            </a:r>
            <a:r>
              <a:rPr lang="en-US" dirty="0">
                <a:solidFill>
                  <a:schemeClr val="tx1">
                    <a:lumMod val="75000"/>
                    <a:lumOff val="25000"/>
                  </a:schemeClr>
                </a:solidFill>
              </a:rPr>
              <a:t>.</a:t>
            </a:r>
          </a:p>
          <a:p>
            <a:pPr marL="0" indent="0" algn="just">
              <a:buNone/>
            </a:pPr>
            <a:endParaRPr lang="en-US" dirty="0" smtClean="0">
              <a:solidFill>
                <a:schemeClr val="tx1">
                  <a:lumMod val="75000"/>
                  <a:lumOff val="25000"/>
                </a:schemeClr>
              </a:solidFill>
            </a:endParaRPr>
          </a:p>
          <a:p>
            <a:pPr marL="0" indent="0" algn="just">
              <a:buNone/>
            </a:pPr>
            <a:r>
              <a:rPr lang="en-US" dirty="0" err="1" smtClean="0">
                <a:solidFill>
                  <a:schemeClr val="tx1">
                    <a:lumMod val="75000"/>
                    <a:lumOff val="25000"/>
                  </a:schemeClr>
                </a:solidFill>
              </a:rPr>
              <a:t>Intrabiliary</a:t>
            </a:r>
            <a:r>
              <a:rPr lang="en-US" dirty="0" smtClean="0">
                <a:solidFill>
                  <a:schemeClr val="tx1">
                    <a:lumMod val="75000"/>
                    <a:lumOff val="25000"/>
                  </a:schemeClr>
                </a:solidFill>
              </a:rPr>
              <a:t> </a:t>
            </a:r>
            <a:r>
              <a:rPr lang="en-US" dirty="0">
                <a:solidFill>
                  <a:schemeClr val="tx1">
                    <a:lumMod val="75000"/>
                    <a:lumOff val="25000"/>
                  </a:schemeClr>
                </a:solidFill>
              </a:rPr>
              <a:t>rupture of a hepatic </a:t>
            </a:r>
            <a:r>
              <a:rPr lang="en-US" dirty="0" err="1">
                <a:solidFill>
                  <a:schemeClr val="tx1">
                    <a:lumMod val="75000"/>
                    <a:lumOff val="25000"/>
                  </a:schemeClr>
                </a:solidFill>
              </a:rPr>
              <a:t>hydatid</a:t>
            </a:r>
            <a:r>
              <a:rPr lang="en-US" dirty="0">
                <a:solidFill>
                  <a:schemeClr val="tx1">
                    <a:lumMod val="75000"/>
                    <a:lumOff val="25000"/>
                  </a:schemeClr>
                </a:solidFill>
              </a:rPr>
              <a:t> cyst is a common complication and may occur in 2 forms: </a:t>
            </a:r>
            <a:r>
              <a:rPr lang="en-US" b="1" dirty="0">
                <a:solidFill>
                  <a:schemeClr val="tx1">
                    <a:lumMod val="75000"/>
                    <a:lumOff val="25000"/>
                  </a:schemeClr>
                </a:solidFill>
              </a:rPr>
              <a:t>an occult </a:t>
            </a:r>
            <a:r>
              <a:rPr lang="en-US" b="1" dirty="0" smtClean="0">
                <a:solidFill>
                  <a:schemeClr val="tx1">
                    <a:lumMod val="75000"/>
                    <a:lumOff val="25000"/>
                  </a:schemeClr>
                </a:solidFill>
              </a:rPr>
              <a:t>rupture and </a:t>
            </a:r>
            <a:r>
              <a:rPr lang="en-US" b="1" dirty="0">
                <a:solidFill>
                  <a:schemeClr val="tx1">
                    <a:lumMod val="75000"/>
                    <a:lumOff val="25000"/>
                  </a:schemeClr>
                </a:solidFill>
              </a:rPr>
              <a:t>frank </a:t>
            </a:r>
            <a:r>
              <a:rPr lang="en-US" b="1" dirty="0" smtClean="0">
                <a:solidFill>
                  <a:schemeClr val="tx1">
                    <a:lumMod val="75000"/>
                    <a:lumOff val="25000"/>
                  </a:schemeClr>
                </a:solidFill>
              </a:rPr>
              <a:t>rupture</a:t>
            </a:r>
            <a:r>
              <a:rPr lang="en-US" dirty="0" smtClean="0">
                <a:solidFill>
                  <a:schemeClr val="tx1">
                    <a:lumMod val="75000"/>
                    <a:lumOff val="25000"/>
                  </a:schemeClr>
                </a:solidFill>
              </a:rPr>
              <a:t>. </a:t>
            </a:r>
          </a:p>
          <a:p>
            <a:pPr marL="0" indent="0" algn="just">
              <a:buNone/>
            </a:pPr>
            <a:endParaRPr lang="en-US" dirty="0">
              <a:solidFill>
                <a:schemeClr val="tx1">
                  <a:lumMod val="75000"/>
                  <a:lumOff val="25000"/>
                </a:schemeClr>
              </a:solidFill>
            </a:endParaRPr>
          </a:p>
          <a:p>
            <a:pPr marL="0" indent="0" algn="just">
              <a:buNone/>
            </a:pPr>
            <a:r>
              <a:rPr lang="en-US" dirty="0" err="1" smtClean="0">
                <a:solidFill>
                  <a:schemeClr val="tx1">
                    <a:lumMod val="75000"/>
                    <a:lumOff val="25000"/>
                  </a:schemeClr>
                </a:solidFill>
              </a:rPr>
              <a:t>Intrabiliary</a:t>
            </a:r>
            <a:r>
              <a:rPr lang="en-US" dirty="0" smtClean="0">
                <a:solidFill>
                  <a:schemeClr val="tx1">
                    <a:lumMod val="75000"/>
                    <a:lumOff val="25000"/>
                  </a:schemeClr>
                </a:solidFill>
              </a:rPr>
              <a:t> </a:t>
            </a:r>
            <a:r>
              <a:rPr lang="en-US" dirty="0">
                <a:solidFill>
                  <a:schemeClr val="tx1">
                    <a:lumMod val="75000"/>
                    <a:lumOff val="25000"/>
                  </a:schemeClr>
                </a:solidFill>
              </a:rPr>
              <a:t>rupture mainly occurs in centrally localized cysts, and an </a:t>
            </a:r>
            <a:r>
              <a:rPr lang="en-US" dirty="0" err="1">
                <a:solidFill>
                  <a:schemeClr val="tx1">
                    <a:lumMod val="75000"/>
                    <a:lumOff val="25000"/>
                  </a:schemeClr>
                </a:solidFill>
              </a:rPr>
              <a:t>intracystic</a:t>
            </a:r>
            <a:r>
              <a:rPr lang="en-US" dirty="0">
                <a:solidFill>
                  <a:schemeClr val="tx1">
                    <a:lumMod val="75000"/>
                    <a:lumOff val="25000"/>
                  </a:schemeClr>
                </a:solidFill>
              </a:rPr>
              <a:t> water pressure up to 80 cm is also a predisposing factor for the rupture. </a:t>
            </a:r>
            <a:endParaRPr lang="en-US" dirty="0" smtClean="0">
              <a:solidFill>
                <a:schemeClr val="tx1">
                  <a:lumMod val="75000"/>
                  <a:lumOff val="25000"/>
                </a:schemeClr>
              </a:solidFill>
            </a:endParaRPr>
          </a:p>
          <a:p>
            <a:pPr marL="0" indent="0" algn="just">
              <a:buNone/>
            </a:pPr>
            <a:endParaRPr lang="en-US" dirty="0" smtClean="0">
              <a:solidFill>
                <a:schemeClr val="tx1">
                  <a:lumMod val="75000"/>
                  <a:lumOff val="25000"/>
                </a:schemeClr>
              </a:solidFill>
            </a:endParaRPr>
          </a:p>
          <a:p>
            <a:pPr marL="0" indent="0" algn="just">
              <a:buNone/>
            </a:pPr>
            <a:r>
              <a:rPr lang="en-US" dirty="0" smtClean="0">
                <a:solidFill>
                  <a:schemeClr val="tx1">
                    <a:lumMod val="75000"/>
                    <a:lumOff val="25000"/>
                  </a:schemeClr>
                </a:solidFill>
              </a:rPr>
              <a:t>The </a:t>
            </a:r>
            <a:r>
              <a:rPr lang="en-US" dirty="0">
                <a:solidFill>
                  <a:schemeClr val="tx1">
                    <a:lumMod val="75000"/>
                    <a:lumOff val="25000"/>
                  </a:schemeClr>
                </a:solidFill>
              </a:rPr>
              <a:t>rupture of the </a:t>
            </a:r>
            <a:r>
              <a:rPr lang="en-US" dirty="0" err="1">
                <a:solidFill>
                  <a:schemeClr val="tx1">
                    <a:lumMod val="75000"/>
                    <a:lumOff val="25000"/>
                  </a:schemeClr>
                </a:solidFill>
              </a:rPr>
              <a:t>hydatid</a:t>
            </a:r>
            <a:r>
              <a:rPr lang="en-US" dirty="0">
                <a:solidFill>
                  <a:schemeClr val="tx1">
                    <a:lumMod val="75000"/>
                    <a:lumOff val="25000"/>
                  </a:schemeClr>
                </a:solidFill>
              </a:rPr>
              <a:t> cyst in the biliary ducts and the migration of the </a:t>
            </a:r>
            <a:r>
              <a:rPr lang="en-US" dirty="0" err="1">
                <a:solidFill>
                  <a:schemeClr val="tx1">
                    <a:lumMod val="75000"/>
                    <a:lumOff val="25000"/>
                  </a:schemeClr>
                </a:solidFill>
              </a:rPr>
              <a:t>hydatid</a:t>
            </a:r>
            <a:r>
              <a:rPr lang="en-US" dirty="0">
                <a:solidFill>
                  <a:schemeClr val="tx1">
                    <a:lumMod val="75000"/>
                    <a:lumOff val="25000"/>
                  </a:schemeClr>
                </a:solidFill>
              </a:rPr>
              <a:t> material in the biliary tree lead to the apparition of other biliary complications like: </a:t>
            </a:r>
            <a:r>
              <a:rPr lang="en-US" i="1" dirty="0">
                <a:solidFill>
                  <a:schemeClr val="tx1">
                    <a:lumMod val="75000"/>
                    <a:lumOff val="25000"/>
                  </a:schemeClr>
                </a:solidFill>
              </a:rPr>
              <a:t>cholangitis, sclerosis </a:t>
            </a:r>
            <a:r>
              <a:rPr lang="en-US" i="1" dirty="0" err="1">
                <a:solidFill>
                  <a:schemeClr val="tx1">
                    <a:lumMod val="75000"/>
                    <a:lumOff val="25000"/>
                  </a:schemeClr>
                </a:solidFill>
              </a:rPr>
              <a:t>odditis</a:t>
            </a:r>
            <a:r>
              <a:rPr lang="en-US" i="1" dirty="0">
                <a:solidFill>
                  <a:schemeClr val="tx1">
                    <a:lumMod val="75000"/>
                    <a:lumOff val="25000"/>
                  </a:schemeClr>
                </a:solidFill>
              </a:rPr>
              <a:t>, </a:t>
            </a:r>
            <a:r>
              <a:rPr lang="en-US" i="1" dirty="0" err="1">
                <a:solidFill>
                  <a:schemeClr val="tx1">
                    <a:lumMod val="75000"/>
                    <a:lumOff val="25000"/>
                  </a:schemeClr>
                </a:solidFill>
              </a:rPr>
              <a:t>hydatid</a:t>
            </a:r>
            <a:r>
              <a:rPr lang="en-US" i="1" dirty="0">
                <a:solidFill>
                  <a:schemeClr val="tx1">
                    <a:lumMod val="75000"/>
                    <a:lumOff val="25000"/>
                  </a:schemeClr>
                </a:solidFill>
              </a:rPr>
              <a:t> biliary </a:t>
            </a:r>
            <a:r>
              <a:rPr lang="en-US" i="1" dirty="0" err="1">
                <a:solidFill>
                  <a:schemeClr val="tx1">
                    <a:lumMod val="75000"/>
                    <a:lumOff val="25000"/>
                  </a:schemeClr>
                </a:solidFill>
              </a:rPr>
              <a:t>lithiasis</a:t>
            </a:r>
            <a:r>
              <a:rPr lang="en-US" i="1" dirty="0">
                <a:solidFill>
                  <a:schemeClr val="tx1">
                    <a:lumMod val="75000"/>
                    <a:lumOff val="25000"/>
                  </a:schemeClr>
                </a:solidFill>
              </a:rPr>
              <a:t> </a:t>
            </a:r>
            <a:r>
              <a:rPr lang="en-US" dirty="0">
                <a:solidFill>
                  <a:schemeClr val="tx1">
                    <a:lumMod val="75000"/>
                    <a:lumOff val="25000"/>
                  </a:schemeClr>
                </a:solidFill>
              </a:rPr>
              <a:t>etc</a:t>
            </a:r>
            <a:r>
              <a:rPr lang="en-US" dirty="0" smtClean="0">
                <a:solidFill>
                  <a:schemeClr val="tx1">
                    <a:lumMod val="75000"/>
                    <a:lumOff val="25000"/>
                  </a:schemeClr>
                </a:solidFill>
              </a:rPr>
              <a:t>.</a:t>
            </a:r>
            <a:endParaRPr lang="en-US" dirty="0">
              <a:solidFill>
                <a:schemeClr val="tx1">
                  <a:lumMod val="75000"/>
                  <a:lumOff val="25000"/>
                </a:schemeClr>
              </a:solidFill>
            </a:endParaRPr>
          </a:p>
        </p:txBody>
      </p:sp>
    </p:spTree>
    <p:extLst>
      <p:ext uri="{BB962C8B-B14F-4D97-AF65-F5344CB8AC3E}">
        <p14:creationId xmlns:p14="http://schemas.microsoft.com/office/powerpoint/2010/main" val="23660530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0" indent="0"/>
            <a:r>
              <a:rPr lang="en-US" b="1" dirty="0">
                <a:solidFill>
                  <a:schemeClr val="tx2">
                    <a:lumMod val="60000"/>
                    <a:lumOff val="40000"/>
                  </a:schemeClr>
                </a:solidFill>
              </a:rPr>
              <a:t>Clinical feature</a:t>
            </a:r>
          </a:p>
        </p:txBody>
      </p:sp>
      <p:sp>
        <p:nvSpPr>
          <p:cNvPr id="3" name="Объект 2"/>
          <p:cNvSpPr>
            <a:spLocks noGrp="1"/>
          </p:cNvSpPr>
          <p:nvPr>
            <p:ph idx="1"/>
          </p:nvPr>
        </p:nvSpPr>
        <p:spPr>
          <a:xfrm>
            <a:off x="107504" y="1419622"/>
            <a:ext cx="8856984" cy="3723878"/>
          </a:xfrm>
        </p:spPr>
        <p:txBody>
          <a:bodyPr>
            <a:normAutofit fontScale="47500" lnSpcReduction="20000"/>
          </a:bodyPr>
          <a:lstStyle/>
          <a:p>
            <a:pPr marL="0" indent="0" algn="just">
              <a:buNone/>
            </a:pPr>
            <a:r>
              <a:rPr lang="en-US" dirty="0" smtClean="0">
                <a:solidFill>
                  <a:schemeClr val="tx1">
                    <a:lumMod val="75000"/>
                    <a:lumOff val="25000"/>
                  </a:schemeClr>
                </a:solidFill>
              </a:rPr>
              <a:t>After </a:t>
            </a:r>
            <a:r>
              <a:rPr lang="en-US" dirty="0">
                <a:solidFill>
                  <a:schemeClr val="tx1">
                    <a:lumMod val="75000"/>
                    <a:lumOff val="25000"/>
                  </a:schemeClr>
                </a:solidFill>
              </a:rPr>
              <a:t>infection with </a:t>
            </a:r>
            <a:r>
              <a:rPr lang="en-US" dirty="0" err="1">
                <a:solidFill>
                  <a:schemeClr val="tx1">
                    <a:lumMod val="75000"/>
                    <a:lumOff val="25000"/>
                  </a:schemeClr>
                </a:solidFill>
              </a:rPr>
              <a:t>Echinococcus</a:t>
            </a:r>
            <a:r>
              <a:rPr lang="en-US" dirty="0">
                <a:solidFill>
                  <a:schemeClr val="tx1">
                    <a:lumMod val="75000"/>
                    <a:lumOff val="25000"/>
                  </a:schemeClr>
                </a:solidFill>
              </a:rPr>
              <a:t> </a:t>
            </a:r>
            <a:r>
              <a:rPr lang="en-US" dirty="0" err="1">
                <a:solidFill>
                  <a:schemeClr val="tx1">
                    <a:lumMod val="75000"/>
                    <a:lumOff val="25000"/>
                  </a:schemeClr>
                </a:solidFill>
              </a:rPr>
              <a:t>granulosus</a:t>
            </a:r>
            <a:r>
              <a:rPr lang="en-US" dirty="0">
                <a:solidFill>
                  <a:schemeClr val="tx1">
                    <a:lumMod val="75000"/>
                    <a:lumOff val="25000"/>
                  </a:schemeClr>
                </a:solidFill>
              </a:rPr>
              <a:t>, humans are usually </a:t>
            </a:r>
            <a:r>
              <a:rPr lang="en-US" b="1" dirty="0">
                <a:solidFill>
                  <a:schemeClr val="tx1">
                    <a:lumMod val="75000"/>
                    <a:lumOff val="25000"/>
                  </a:schemeClr>
                </a:solidFill>
              </a:rPr>
              <a:t>asymptomatic </a:t>
            </a:r>
            <a:r>
              <a:rPr lang="en-US" dirty="0">
                <a:solidFill>
                  <a:schemeClr val="tx1">
                    <a:lumMod val="75000"/>
                    <a:lumOff val="25000"/>
                  </a:schemeClr>
                </a:solidFill>
              </a:rPr>
              <a:t>for a long </a:t>
            </a:r>
            <a:r>
              <a:rPr lang="en-US" dirty="0" smtClean="0">
                <a:solidFill>
                  <a:schemeClr val="tx1">
                    <a:lumMod val="75000"/>
                    <a:lumOff val="25000"/>
                  </a:schemeClr>
                </a:solidFill>
              </a:rPr>
              <a:t>time. The </a:t>
            </a:r>
            <a:r>
              <a:rPr lang="en-US" dirty="0">
                <a:solidFill>
                  <a:schemeClr val="tx1">
                    <a:lumMod val="75000"/>
                    <a:lumOff val="25000"/>
                  </a:schemeClr>
                </a:solidFill>
              </a:rPr>
              <a:t>growth </a:t>
            </a:r>
            <a:r>
              <a:rPr lang="en-US" dirty="0" smtClean="0">
                <a:solidFill>
                  <a:schemeClr val="tx1">
                    <a:lumMod val="75000"/>
                    <a:lumOff val="25000"/>
                  </a:schemeClr>
                </a:solidFill>
              </a:rPr>
              <a:t>ranges </a:t>
            </a:r>
            <a:r>
              <a:rPr lang="en-US" b="1" dirty="0" smtClean="0">
                <a:solidFill>
                  <a:schemeClr val="tx1">
                    <a:lumMod val="75000"/>
                    <a:lumOff val="25000"/>
                  </a:schemeClr>
                </a:solidFill>
              </a:rPr>
              <a:t>1-5 mm per </a:t>
            </a:r>
            <a:r>
              <a:rPr lang="en-US" b="1" dirty="0">
                <a:solidFill>
                  <a:schemeClr val="tx1">
                    <a:lumMod val="75000"/>
                    <a:lumOff val="25000"/>
                  </a:schemeClr>
                </a:solidFill>
              </a:rPr>
              <a:t>year</a:t>
            </a:r>
            <a:r>
              <a:rPr lang="en-US" dirty="0" smtClean="0">
                <a:solidFill>
                  <a:schemeClr val="tx1">
                    <a:lumMod val="75000"/>
                    <a:lumOff val="25000"/>
                  </a:schemeClr>
                </a:solidFill>
              </a:rPr>
              <a:t>. </a:t>
            </a:r>
            <a:r>
              <a:rPr lang="en-US" dirty="0">
                <a:solidFill>
                  <a:schemeClr val="tx1">
                    <a:lumMod val="75000"/>
                    <a:lumOff val="25000"/>
                  </a:schemeClr>
                </a:solidFill>
              </a:rPr>
              <a:t>The symptoms depend not only on the size and number of cysts, but also on the mass effect within the organ and upon surrounding structures</a:t>
            </a:r>
            <a:r>
              <a:rPr lang="en-US" dirty="0" smtClean="0">
                <a:solidFill>
                  <a:schemeClr val="tx1">
                    <a:lumMod val="75000"/>
                    <a:lumOff val="25000"/>
                  </a:schemeClr>
                </a:solidFill>
              </a:rPr>
              <a:t>.</a:t>
            </a:r>
          </a:p>
          <a:p>
            <a:pPr marL="0" indent="0" algn="just">
              <a:buNone/>
            </a:pPr>
            <a:endParaRPr lang="en-US" dirty="0">
              <a:solidFill>
                <a:schemeClr val="tx1">
                  <a:lumMod val="75000"/>
                  <a:lumOff val="25000"/>
                </a:schemeClr>
              </a:solidFill>
            </a:endParaRPr>
          </a:p>
          <a:p>
            <a:pPr algn="just"/>
            <a:r>
              <a:rPr lang="en-US" b="1" dirty="0" smtClean="0">
                <a:solidFill>
                  <a:schemeClr val="tx1">
                    <a:lumMod val="75000"/>
                    <a:lumOff val="25000"/>
                  </a:schemeClr>
                </a:solidFill>
              </a:rPr>
              <a:t>Non </a:t>
            </a:r>
            <a:r>
              <a:rPr lang="en-US" b="1" dirty="0">
                <a:solidFill>
                  <a:schemeClr val="tx1">
                    <a:lumMod val="75000"/>
                    <a:lumOff val="25000"/>
                  </a:schemeClr>
                </a:solidFill>
              </a:rPr>
              <a:t>complicated cysts</a:t>
            </a:r>
          </a:p>
          <a:p>
            <a:pPr marL="0" indent="0" algn="just">
              <a:buNone/>
            </a:pPr>
            <a:r>
              <a:rPr lang="en-US" dirty="0" err="1">
                <a:solidFill>
                  <a:schemeClr val="tx1">
                    <a:lumMod val="75000"/>
                    <a:lumOff val="25000"/>
                  </a:schemeClr>
                </a:solidFill>
              </a:rPr>
              <a:t>Hydatid</a:t>
            </a:r>
            <a:r>
              <a:rPr lang="en-US" dirty="0">
                <a:solidFill>
                  <a:schemeClr val="tx1">
                    <a:lumMod val="75000"/>
                    <a:lumOff val="25000"/>
                  </a:schemeClr>
                </a:solidFill>
              </a:rPr>
              <a:t> cyst of the liver is </a:t>
            </a:r>
            <a:r>
              <a:rPr lang="en-US" b="1" dirty="0">
                <a:solidFill>
                  <a:schemeClr val="tx1">
                    <a:lumMod val="75000"/>
                    <a:lumOff val="25000"/>
                  </a:schemeClr>
                </a:solidFill>
              </a:rPr>
              <a:t>frequently silent </a:t>
            </a:r>
            <a:r>
              <a:rPr lang="en-US" dirty="0">
                <a:solidFill>
                  <a:schemeClr val="tx1">
                    <a:lumMod val="75000"/>
                    <a:lumOff val="25000"/>
                  </a:schemeClr>
                </a:solidFill>
              </a:rPr>
              <a:t>and only diagnosed incidentally </a:t>
            </a:r>
            <a:r>
              <a:rPr lang="en-US" b="1" dirty="0">
                <a:solidFill>
                  <a:schemeClr val="tx1">
                    <a:lumMod val="75000"/>
                    <a:lumOff val="25000"/>
                  </a:schemeClr>
                </a:solidFill>
              </a:rPr>
              <a:t>during abdominal investigation </a:t>
            </a:r>
            <a:r>
              <a:rPr lang="en-US" dirty="0">
                <a:solidFill>
                  <a:schemeClr val="tx1">
                    <a:lumMod val="75000"/>
                    <a:lumOff val="25000"/>
                  </a:schemeClr>
                </a:solidFill>
              </a:rPr>
              <a:t>for other pathology. </a:t>
            </a:r>
            <a:r>
              <a:rPr lang="en-US" dirty="0" smtClean="0">
                <a:solidFill>
                  <a:schemeClr val="tx1">
                    <a:lumMod val="75000"/>
                    <a:lumOff val="25000"/>
                  </a:schemeClr>
                </a:solidFill>
              </a:rPr>
              <a:t>The </a:t>
            </a:r>
            <a:r>
              <a:rPr lang="en-US" dirty="0">
                <a:solidFill>
                  <a:schemeClr val="tx1">
                    <a:lumMod val="75000"/>
                    <a:lumOff val="25000"/>
                  </a:schemeClr>
                </a:solidFill>
              </a:rPr>
              <a:t>most common symptom, </a:t>
            </a:r>
            <a:r>
              <a:rPr lang="en-US" dirty="0" smtClean="0">
                <a:solidFill>
                  <a:schemeClr val="tx1">
                    <a:lumMod val="75000"/>
                    <a:lumOff val="25000"/>
                  </a:schemeClr>
                </a:solidFill>
              </a:rPr>
              <a:t>is </a:t>
            </a:r>
            <a:r>
              <a:rPr lang="en-US" dirty="0">
                <a:solidFill>
                  <a:schemeClr val="tx1">
                    <a:lumMod val="75000"/>
                    <a:lumOff val="25000"/>
                  </a:schemeClr>
                </a:solidFill>
              </a:rPr>
              <a:t>right upper quadrant or </a:t>
            </a:r>
            <a:r>
              <a:rPr lang="en-US" dirty="0" err="1">
                <a:solidFill>
                  <a:schemeClr val="tx1">
                    <a:lumMod val="75000"/>
                    <a:lumOff val="25000"/>
                  </a:schemeClr>
                </a:solidFill>
              </a:rPr>
              <a:t>epigastric</a:t>
            </a:r>
            <a:r>
              <a:rPr lang="en-US" dirty="0">
                <a:solidFill>
                  <a:schemeClr val="tx1">
                    <a:lumMod val="75000"/>
                    <a:lumOff val="25000"/>
                  </a:schemeClr>
                </a:solidFill>
              </a:rPr>
              <a:t> </a:t>
            </a:r>
            <a:r>
              <a:rPr lang="en-US" b="1" dirty="0">
                <a:solidFill>
                  <a:schemeClr val="tx1">
                    <a:lumMod val="75000"/>
                    <a:lumOff val="25000"/>
                  </a:schemeClr>
                </a:solidFill>
              </a:rPr>
              <a:t>pain</a:t>
            </a:r>
            <a:r>
              <a:rPr lang="en-US" dirty="0">
                <a:solidFill>
                  <a:schemeClr val="tx1">
                    <a:lumMod val="75000"/>
                    <a:lumOff val="25000"/>
                  </a:schemeClr>
                </a:solidFill>
              </a:rPr>
              <a:t> and </a:t>
            </a:r>
            <a:r>
              <a:rPr lang="en-US" b="1" dirty="0" smtClean="0">
                <a:solidFill>
                  <a:schemeClr val="tx1">
                    <a:lumMod val="75000"/>
                    <a:lumOff val="25000"/>
                  </a:schemeClr>
                </a:solidFill>
              </a:rPr>
              <a:t>enlarged </a:t>
            </a:r>
            <a:r>
              <a:rPr lang="en-US" b="1" dirty="0">
                <a:solidFill>
                  <a:schemeClr val="tx1">
                    <a:lumMod val="75000"/>
                    <a:lumOff val="25000"/>
                  </a:schemeClr>
                </a:solidFill>
              </a:rPr>
              <a:t>liver </a:t>
            </a:r>
            <a:r>
              <a:rPr lang="en-US" dirty="0">
                <a:solidFill>
                  <a:schemeClr val="tx1">
                    <a:lumMod val="75000"/>
                    <a:lumOff val="25000"/>
                  </a:schemeClr>
                </a:solidFill>
              </a:rPr>
              <a:t>and a </a:t>
            </a:r>
            <a:r>
              <a:rPr lang="en-US" b="1" dirty="0">
                <a:solidFill>
                  <a:schemeClr val="tx1">
                    <a:lumMod val="75000"/>
                    <a:lumOff val="25000"/>
                  </a:schemeClr>
                </a:solidFill>
              </a:rPr>
              <a:t>palpable mass</a:t>
            </a:r>
            <a:r>
              <a:rPr lang="en-US" dirty="0">
                <a:solidFill>
                  <a:schemeClr val="tx1">
                    <a:lumMod val="75000"/>
                    <a:lumOff val="25000"/>
                  </a:schemeClr>
                </a:solidFill>
              </a:rPr>
              <a:t>. Pressure effects are initially vague. They may include </a:t>
            </a:r>
            <a:r>
              <a:rPr lang="en-US" i="1" dirty="0">
                <a:solidFill>
                  <a:schemeClr val="tx1">
                    <a:lumMod val="75000"/>
                    <a:lumOff val="25000"/>
                  </a:schemeClr>
                </a:solidFill>
              </a:rPr>
              <a:t>non-specific pain, cough, low-grade fever, and the sensation of abdominal fullness</a:t>
            </a:r>
            <a:r>
              <a:rPr lang="en-US" dirty="0">
                <a:solidFill>
                  <a:schemeClr val="tx1">
                    <a:lumMod val="75000"/>
                    <a:lumOff val="25000"/>
                  </a:schemeClr>
                </a:solidFill>
              </a:rPr>
              <a:t>.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algn="just"/>
            <a:r>
              <a:rPr lang="en-US" b="1" dirty="0" smtClean="0">
                <a:solidFill>
                  <a:schemeClr val="tx1">
                    <a:lumMod val="75000"/>
                    <a:lumOff val="25000"/>
                  </a:schemeClr>
                </a:solidFill>
              </a:rPr>
              <a:t>Complicated </a:t>
            </a:r>
            <a:r>
              <a:rPr lang="en-US" b="1" dirty="0">
                <a:solidFill>
                  <a:schemeClr val="tx1">
                    <a:lumMod val="75000"/>
                    <a:lumOff val="25000"/>
                  </a:schemeClr>
                </a:solidFill>
              </a:rPr>
              <a:t>cysts</a:t>
            </a:r>
          </a:p>
          <a:p>
            <a:pPr marL="0" indent="0" algn="just">
              <a:buNone/>
            </a:pPr>
            <a:r>
              <a:rPr lang="en-US" dirty="0">
                <a:solidFill>
                  <a:schemeClr val="tx1">
                    <a:lumMod val="75000"/>
                    <a:lumOff val="25000"/>
                  </a:schemeClr>
                </a:solidFill>
              </a:rPr>
              <a:t>Patients may also present with complications of the cyst such as </a:t>
            </a:r>
            <a:r>
              <a:rPr lang="en-US" b="1" dirty="0">
                <a:solidFill>
                  <a:schemeClr val="tx1">
                    <a:lumMod val="75000"/>
                    <a:lumOff val="25000"/>
                  </a:schemeClr>
                </a:solidFill>
              </a:rPr>
              <a:t>biliary communication</a:t>
            </a:r>
            <a:r>
              <a:rPr lang="en-US" dirty="0">
                <a:solidFill>
                  <a:schemeClr val="tx1">
                    <a:lumMod val="75000"/>
                    <a:lumOff val="25000"/>
                  </a:schemeClr>
                </a:solidFill>
              </a:rPr>
              <a:t>, </a:t>
            </a:r>
            <a:r>
              <a:rPr lang="en-US" b="1" dirty="0" err="1">
                <a:solidFill>
                  <a:schemeClr val="tx1">
                    <a:lumMod val="75000"/>
                    <a:lumOff val="25000"/>
                  </a:schemeClr>
                </a:solidFill>
              </a:rPr>
              <a:t>intraperitoneal</a:t>
            </a:r>
            <a:r>
              <a:rPr lang="en-US" b="1" dirty="0">
                <a:solidFill>
                  <a:schemeClr val="tx1">
                    <a:lumMod val="75000"/>
                    <a:lumOff val="25000"/>
                  </a:schemeClr>
                </a:solidFill>
              </a:rPr>
              <a:t> rupture </a:t>
            </a:r>
            <a:r>
              <a:rPr lang="en-US" dirty="0" smtClean="0">
                <a:solidFill>
                  <a:schemeClr val="tx1">
                    <a:lumMod val="75000"/>
                    <a:lumOff val="25000"/>
                  </a:schemeClr>
                </a:solidFill>
              </a:rPr>
              <a:t>and </a:t>
            </a:r>
            <a:r>
              <a:rPr lang="en-US" b="1" dirty="0" err="1" smtClean="0">
                <a:solidFill>
                  <a:schemeClr val="tx1">
                    <a:lumMod val="75000"/>
                    <a:lumOff val="25000"/>
                  </a:schemeClr>
                </a:solidFill>
              </a:rPr>
              <a:t>intrathoracic</a:t>
            </a:r>
            <a:r>
              <a:rPr lang="en-US" b="1" dirty="0" smtClean="0">
                <a:solidFill>
                  <a:schemeClr val="tx1">
                    <a:lumMod val="75000"/>
                    <a:lumOff val="25000"/>
                  </a:schemeClr>
                </a:solidFill>
              </a:rPr>
              <a:t> rupture</a:t>
            </a:r>
            <a:r>
              <a:rPr lang="en-US" dirty="0" smtClean="0">
                <a:solidFill>
                  <a:schemeClr val="tx1">
                    <a:lumMod val="75000"/>
                    <a:lumOff val="25000"/>
                  </a:schemeClr>
                </a:solidFill>
              </a:rPr>
              <a:t>. Cyst </a:t>
            </a:r>
            <a:r>
              <a:rPr lang="en-US" dirty="0">
                <a:solidFill>
                  <a:schemeClr val="tx1">
                    <a:lumMod val="75000"/>
                    <a:lumOff val="25000"/>
                  </a:schemeClr>
                </a:solidFill>
              </a:rPr>
              <a:t>rupture </a:t>
            </a:r>
            <a:r>
              <a:rPr lang="en-US" dirty="0" smtClean="0">
                <a:solidFill>
                  <a:schemeClr val="tx1">
                    <a:lumMod val="75000"/>
                    <a:lumOff val="25000"/>
                  </a:schemeClr>
                </a:solidFill>
              </a:rPr>
              <a:t>may </a:t>
            </a:r>
            <a:r>
              <a:rPr lang="en-US" dirty="0">
                <a:solidFill>
                  <a:schemeClr val="tx1">
                    <a:lumMod val="75000"/>
                    <a:lumOff val="25000"/>
                  </a:schemeClr>
                </a:solidFill>
              </a:rPr>
              <a:t>be associated with </a:t>
            </a:r>
            <a:r>
              <a:rPr lang="en-US" dirty="0" smtClean="0">
                <a:solidFill>
                  <a:schemeClr val="tx1">
                    <a:lumMod val="75000"/>
                    <a:lumOff val="25000"/>
                  </a:schemeClr>
                </a:solidFill>
              </a:rPr>
              <a:t>anaphylaxis. With </a:t>
            </a:r>
            <a:r>
              <a:rPr lang="en-US" b="1" dirty="0">
                <a:solidFill>
                  <a:schemeClr val="tx1">
                    <a:lumMod val="75000"/>
                    <a:lumOff val="25000"/>
                  </a:schemeClr>
                </a:solidFill>
              </a:rPr>
              <a:t>secondary infection</a:t>
            </a:r>
            <a:r>
              <a:rPr lang="en-US" dirty="0">
                <a:solidFill>
                  <a:schemeClr val="tx1">
                    <a:lumMod val="75000"/>
                    <a:lumOff val="25000"/>
                  </a:schemeClr>
                </a:solidFill>
              </a:rPr>
              <a:t>, </a:t>
            </a:r>
            <a:r>
              <a:rPr lang="en-US" i="1" dirty="0">
                <a:solidFill>
                  <a:schemeClr val="tx1">
                    <a:lumMod val="75000"/>
                    <a:lumOff val="25000"/>
                  </a:schemeClr>
                </a:solidFill>
              </a:rPr>
              <a:t>tender hepatomegaly, chills, and spiking temperatures</a:t>
            </a:r>
            <a:r>
              <a:rPr lang="en-US" dirty="0">
                <a:solidFill>
                  <a:schemeClr val="tx1">
                    <a:lumMod val="75000"/>
                    <a:lumOff val="25000"/>
                  </a:schemeClr>
                </a:solidFill>
              </a:rPr>
              <a:t> occurs. </a:t>
            </a:r>
            <a:r>
              <a:rPr lang="en-US" dirty="0" smtClean="0">
                <a:solidFill>
                  <a:schemeClr val="tx1">
                    <a:lumMod val="75000"/>
                    <a:lumOff val="25000"/>
                  </a:schemeClr>
                </a:solidFill>
              </a:rPr>
              <a:t>With </a:t>
            </a:r>
            <a:r>
              <a:rPr lang="en-US" b="1" dirty="0" smtClean="0">
                <a:solidFill>
                  <a:schemeClr val="tx1">
                    <a:lumMod val="75000"/>
                    <a:lumOff val="25000"/>
                  </a:schemeClr>
                </a:solidFill>
              </a:rPr>
              <a:t>biliary rupture </a:t>
            </a:r>
            <a:r>
              <a:rPr lang="en-US" dirty="0" smtClean="0">
                <a:solidFill>
                  <a:schemeClr val="tx1">
                    <a:lumMod val="75000"/>
                    <a:lumOff val="25000"/>
                  </a:schemeClr>
                </a:solidFill>
              </a:rPr>
              <a:t>the classic triad of </a:t>
            </a:r>
            <a:r>
              <a:rPr lang="en-US" i="1" dirty="0" smtClean="0">
                <a:solidFill>
                  <a:schemeClr val="tx1">
                    <a:lumMod val="75000"/>
                    <a:lumOff val="25000"/>
                  </a:schemeClr>
                </a:solidFill>
              </a:rPr>
              <a:t>jaundice, biliary colic and </a:t>
            </a:r>
            <a:r>
              <a:rPr lang="en-US" i="1" dirty="0" err="1" smtClean="0">
                <a:solidFill>
                  <a:schemeClr val="tx1">
                    <a:lumMod val="75000"/>
                    <a:lumOff val="25000"/>
                  </a:schemeClr>
                </a:solidFill>
              </a:rPr>
              <a:t>urticaria</a:t>
            </a:r>
            <a:r>
              <a:rPr lang="en-US" dirty="0" smtClean="0">
                <a:solidFill>
                  <a:schemeClr val="tx1">
                    <a:lumMod val="75000"/>
                    <a:lumOff val="25000"/>
                  </a:schemeClr>
                </a:solidFill>
              </a:rPr>
              <a:t> occurs.</a:t>
            </a:r>
          </a:p>
          <a:p>
            <a:pPr marL="0" indent="0" algn="just">
              <a:buNone/>
            </a:pPr>
            <a:endParaRPr lang="en-US" dirty="0"/>
          </a:p>
        </p:txBody>
      </p:sp>
    </p:spTree>
    <p:extLst>
      <p:ext uri="{BB962C8B-B14F-4D97-AF65-F5344CB8AC3E}">
        <p14:creationId xmlns:p14="http://schemas.microsoft.com/office/powerpoint/2010/main" val="34775122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Serology and immunological </a:t>
            </a:r>
            <a:r>
              <a:rPr lang="en-US" b="1" dirty="0" smtClean="0">
                <a:solidFill>
                  <a:schemeClr val="tx2">
                    <a:lumMod val="60000"/>
                    <a:lumOff val="40000"/>
                  </a:schemeClr>
                </a:solidFill>
              </a:rPr>
              <a:t>tests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275606"/>
            <a:ext cx="8856984" cy="3744416"/>
          </a:xfrm>
        </p:spPr>
        <p:txBody>
          <a:bodyPr>
            <a:normAutofit/>
          </a:bodyPr>
          <a:lstStyle/>
          <a:p>
            <a:pPr marL="0" indent="0" algn="just">
              <a:buNone/>
            </a:pPr>
            <a:r>
              <a:rPr lang="en-US" sz="1800" b="1" dirty="0" smtClean="0"/>
              <a:t>Serological </a:t>
            </a:r>
            <a:r>
              <a:rPr lang="en-US" sz="1800" b="1" dirty="0"/>
              <a:t>tests </a:t>
            </a:r>
            <a:r>
              <a:rPr lang="en-US" sz="1800" dirty="0"/>
              <a:t>detect specific antibodies to the parasite and are the most commonly employed tools to diagnose past and recent infection with E. </a:t>
            </a:r>
            <a:r>
              <a:rPr lang="en-US" sz="1800" dirty="0" err="1"/>
              <a:t>granulosus</a:t>
            </a:r>
            <a:r>
              <a:rPr lang="en-US" sz="1800" dirty="0"/>
              <a:t>. </a:t>
            </a:r>
            <a:endParaRPr lang="en-US" sz="1800" dirty="0" smtClean="0"/>
          </a:p>
          <a:p>
            <a:pPr marL="0" indent="0" algn="just">
              <a:buNone/>
            </a:pPr>
            <a:r>
              <a:rPr lang="en-US" sz="1600" i="1" dirty="0" smtClean="0"/>
              <a:t>Detection </a:t>
            </a:r>
            <a:r>
              <a:rPr lang="en-US" sz="1600" i="1" dirty="0"/>
              <a:t>of </a:t>
            </a:r>
            <a:r>
              <a:rPr lang="en-US" sz="1600" i="1" dirty="0" err="1"/>
              <a:t>IgG</a:t>
            </a:r>
            <a:r>
              <a:rPr lang="en-US" sz="1600" i="1" dirty="0"/>
              <a:t> antibodies implies exposure to the parasite, while in active infection high titers of specific </a:t>
            </a:r>
            <a:r>
              <a:rPr lang="en-US" sz="1600" i="1" dirty="0" err="1"/>
              <a:t>IgM</a:t>
            </a:r>
            <a:r>
              <a:rPr lang="en-US" sz="1600" i="1" dirty="0"/>
              <a:t> and IgA antibodies are observed. </a:t>
            </a:r>
            <a:endParaRPr lang="en-US" sz="1600" i="1" dirty="0" smtClean="0"/>
          </a:p>
          <a:p>
            <a:pPr marL="0" indent="0" algn="just">
              <a:buNone/>
            </a:pPr>
            <a:endParaRPr lang="en-US" sz="1600" i="1" dirty="0" smtClean="0"/>
          </a:p>
          <a:p>
            <a:pPr marL="0" indent="0" algn="just">
              <a:buNone/>
            </a:pPr>
            <a:r>
              <a:rPr lang="en-US" sz="1800" dirty="0" smtClean="0"/>
              <a:t>Detection </a:t>
            </a:r>
            <a:r>
              <a:rPr lang="en-US" sz="1800" dirty="0"/>
              <a:t>of circulating </a:t>
            </a:r>
            <a:r>
              <a:rPr lang="en-US" sz="1800" dirty="0" err="1"/>
              <a:t>hydatid</a:t>
            </a:r>
            <a:r>
              <a:rPr lang="en-US" sz="1800" dirty="0"/>
              <a:t> antigen in the serum is of use in monitoring after surgery and pharmacotherapy and in prognosis. </a:t>
            </a:r>
            <a:endParaRPr lang="en-US" sz="1800" dirty="0" smtClean="0"/>
          </a:p>
          <a:p>
            <a:pPr marL="0" indent="0" algn="just">
              <a:buNone/>
            </a:pPr>
            <a:endParaRPr lang="en-US" sz="1800" dirty="0"/>
          </a:p>
          <a:p>
            <a:pPr marL="0" indent="0" algn="just">
              <a:buNone/>
            </a:pPr>
            <a:r>
              <a:rPr lang="en-US" sz="1800" b="1" dirty="0" smtClean="0"/>
              <a:t>Elisa </a:t>
            </a:r>
            <a:r>
              <a:rPr lang="en-US" sz="1800" b="1" dirty="0"/>
              <a:t>techniques </a:t>
            </a:r>
            <a:r>
              <a:rPr lang="en-US" sz="1800" dirty="0"/>
              <a:t>have a high sensitivity above 90% and are useful in mass scale screening. </a:t>
            </a:r>
            <a:endParaRPr lang="en-US" sz="1800" dirty="0" smtClean="0"/>
          </a:p>
          <a:p>
            <a:pPr marL="0" indent="0" algn="just">
              <a:buNone/>
            </a:pPr>
            <a:endParaRPr lang="en-US" sz="1800" dirty="0" smtClean="0"/>
          </a:p>
          <a:p>
            <a:pPr marL="0" indent="0" algn="just">
              <a:buNone/>
            </a:pPr>
            <a:r>
              <a:rPr lang="en-US" sz="1800" b="1" dirty="0" smtClean="0"/>
              <a:t>The </a:t>
            </a:r>
            <a:r>
              <a:rPr lang="en-US" sz="1800" b="1" dirty="0"/>
              <a:t>counter-</a:t>
            </a:r>
            <a:r>
              <a:rPr lang="en-US" sz="1800" b="1" dirty="0" err="1"/>
              <a:t>immuno</a:t>
            </a:r>
            <a:r>
              <a:rPr lang="en-US" sz="1800" b="1" dirty="0"/>
              <a:t>-electrophoresis </a:t>
            </a:r>
            <a:r>
              <a:rPr lang="en-US" sz="1800" dirty="0"/>
              <a:t>has the highest specificity (100%) and high sensitivity (80 – 90%). </a:t>
            </a:r>
            <a:endParaRPr lang="en-US" sz="1800" dirty="0" smtClean="0"/>
          </a:p>
        </p:txBody>
      </p:sp>
    </p:spTree>
    <p:extLst>
      <p:ext uri="{BB962C8B-B14F-4D97-AF65-F5344CB8AC3E}">
        <p14:creationId xmlns:p14="http://schemas.microsoft.com/office/powerpoint/2010/main" val="12298893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0" indent="0"/>
            <a:r>
              <a:rPr lang="en-US" b="1" dirty="0" smtClean="0">
                <a:solidFill>
                  <a:schemeClr val="tx2">
                    <a:lumMod val="60000"/>
                    <a:lumOff val="40000"/>
                  </a:schemeClr>
                </a:solidFill>
              </a:rPr>
              <a:t>DIAGNOSIS</a:t>
            </a:r>
            <a:endParaRPr lang="en-US" b="1" dirty="0">
              <a:solidFill>
                <a:schemeClr val="tx2">
                  <a:lumMod val="60000"/>
                  <a:lumOff val="40000"/>
                </a:schemeClr>
              </a:solidFill>
            </a:endParaRPr>
          </a:p>
        </p:txBody>
      </p:sp>
      <p:sp>
        <p:nvSpPr>
          <p:cNvPr id="3" name="Объект 2"/>
          <p:cNvSpPr>
            <a:spLocks noGrp="1"/>
          </p:cNvSpPr>
          <p:nvPr>
            <p:ph idx="1"/>
          </p:nvPr>
        </p:nvSpPr>
        <p:spPr>
          <a:xfrm>
            <a:off x="107504" y="1275606"/>
            <a:ext cx="8928992" cy="3744416"/>
          </a:xfrm>
        </p:spPr>
        <p:txBody>
          <a:bodyPr>
            <a:normAutofit fontScale="70000" lnSpcReduction="20000"/>
          </a:bodyPr>
          <a:lstStyle/>
          <a:p>
            <a:pPr marL="0" indent="0" algn="just">
              <a:buNone/>
            </a:pPr>
            <a:r>
              <a:rPr lang="en-US" dirty="0"/>
              <a:t>The diagnosis is most easily set by ultrasound or other imaging techniques such as CT-scan or MRI, combined with case history. </a:t>
            </a:r>
            <a:endParaRPr lang="en-US" dirty="0" smtClean="0"/>
          </a:p>
          <a:p>
            <a:pPr marL="0" indent="0" algn="just">
              <a:buNone/>
            </a:pPr>
            <a:endParaRPr lang="en-US" dirty="0" smtClean="0"/>
          </a:p>
          <a:p>
            <a:pPr marL="0" indent="0" algn="just">
              <a:buNone/>
            </a:pPr>
            <a:r>
              <a:rPr lang="en-US" sz="2900" dirty="0" smtClean="0"/>
              <a:t>Serology </a:t>
            </a:r>
            <a:r>
              <a:rPr lang="en-US" sz="2900" dirty="0"/>
              <a:t>tests such as ELISA or </a:t>
            </a:r>
            <a:r>
              <a:rPr lang="en-US" sz="2900" dirty="0" err="1"/>
              <a:t>immunoblotting</a:t>
            </a:r>
            <a:r>
              <a:rPr lang="en-US" sz="2900" dirty="0"/>
              <a:t> can be used in addition, being 80-100% sensitive for liver cysts but only 50-56% for lungs and other </a:t>
            </a:r>
            <a:r>
              <a:rPr lang="en-US" sz="2900" dirty="0" smtClean="0"/>
              <a:t>organs. </a:t>
            </a:r>
          </a:p>
          <a:p>
            <a:pPr marL="0" indent="0" algn="just">
              <a:buNone/>
            </a:pPr>
            <a:r>
              <a:rPr lang="en-US" sz="2300" i="1" dirty="0" smtClean="0"/>
              <a:t>False </a:t>
            </a:r>
            <a:r>
              <a:rPr lang="en-US" sz="2300" i="1" dirty="0"/>
              <a:t>positive reactions may occur in persons with other tapeworm infections, cancer, or chronic immune disorders. Whether the patient has detectable antibodies depend on the physical location, integrity and viability of the cyst. Patients with senescent, calcified or dead cysts usually are </a:t>
            </a:r>
            <a:r>
              <a:rPr lang="en-US" sz="2300" i="1" dirty="0" err="1"/>
              <a:t>sero</a:t>
            </a:r>
            <a:r>
              <a:rPr lang="en-US" sz="2300" i="1" dirty="0"/>
              <a:t>-negative. </a:t>
            </a:r>
            <a:endParaRPr lang="en-US" sz="2300" i="1" dirty="0" smtClean="0"/>
          </a:p>
          <a:p>
            <a:pPr marL="0" indent="0" algn="just">
              <a:buNone/>
            </a:pPr>
            <a:endParaRPr lang="en-US" sz="2300" i="1" dirty="0" smtClean="0"/>
          </a:p>
          <a:p>
            <a:pPr marL="0" indent="0" algn="just">
              <a:buNone/>
            </a:pPr>
            <a:r>
              <a:rPr lang="en-US" dirty="0" smtClean="0"/>
              <a:t>Fine </a:t>
            </a:r>
            <a:r>
              <a:rPr lang="en-US" dirty="0"/>
              <a:t>needle biopsy should be avoided if dealing with E. </a:t>
            </a:r>
            <a:r>
              <a:rPr lang="en-US" dirty="0" err="1"/>
              <a:t>granulosus</a:t>
            </a:r>
            <a:r>
              <a:rPr lang="en-US" dirty="0"/>
              <a:t> since there is a great danger of leakage with subsequent allergic reactions and secondary recurrence</a:t>
            </a:r>
            <a:r>
              <a:rPr lang="en-US" dirty="0" smtClean="0"/>
              <a:t>.</a:t>
            </a:r>
            <a:endParaRPr lang="en-US" dirty="0"/>
          </a:p>
        </p:txBody>
      </p:sp>
    </p:spTree>
    <p:extLst>
      <p:ext uri="{BB962C8B-B14F-4D97-AF65-F5344CB8AC3E}">
        <p14:creationId xmlns:p14="http://schemas.microsoft.com/office/powerpoint/2010/main" val="22620209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0" indent="0"/>
            <a:r>
              <a:rPr lang="en-US" b="1" dirty="0">
                <a:solidFill>
                  <a:schemeClr val="tx2">
                    <a:lumMod val="60000"/>
                    <a:lumOff val="40000"/>
                  </a:schemeClr>
                </a:solidFill>
              </a:rPr>
              <a:t>Imaging techniques</a:t>
            </a:r>
          </a:p>
        </p:txBody>
      </p:sp>
      <p:sp>
        <p:nvSpPr>
          <p:cNvPr id="3" name="Объект 2"/>
          <p:cNvSpPr>
            <a:spLocks noGrp="1"/>
          </p:cNvSpPr>
          <p:nvPr>
            <p:ph idx="1"/>
          </p:nvPr>
        </p:nvSpPr>
        <p:spPr>
          <a:xfrm>
            <a:off x="107504" y="1347614"/>
            <a:ext cx="8856984" cy="3672408"/>
          </a:xfrm>
        </p:spPr>
        <p:txBody>
          <a:bodyPr>
            <a:normAutofit fontScale="77500" lnSpcReduction="20000"/>
          </a:bodyPr>
          <a:lstStyle/>
          <a:p>
            <a:pPr marL="0" indent="0" algn="just">
              <a:buNone/>
            </a:pPr>
            <a:r>
              <a:rPr lang="en-US" dirty="0" smtClean="0"/>
              <a:t>Imaging </a:t>
            </a:r>
            <a:r>
              <a:rPr lang="en-US" dirty="0"/>
              <a:t>modalities range from simple to complex and invasive. </a:t>
            </a:r>
            <a:endParaRPr lang="en-US" dirty="0" smtClean="0"/>
          </a:p>
          <a:p>
            <a:pPr marL="0" indent="0" algn="just">
              <a:buNone/>
            </a:pPr>
            <a:endParaRPr lang="en-US" dirty="0" smtClean="0"/>
          </a:p>
          <a:p>
            <a:pPr marL="0" indent="0" algn="just">
              <a:buNone/>
            </a:pPr>
            <a:r>
              <a:rPr lang="en-US" b="1" dirty="0" smtClean="0"/>
              <a:t>Ultrasonography </a:t>
            </a:r>
            <a:r>
              <a:rPr lang="en-US" b="1" dirty="0"/>
              <a:t>(US) </a:t>
            </a:r>
            <a:r>
              <a:rPr lang="en-US" dirty="0"/>
              <a:t>is the screening method of choice</a:t>
            </a:r>
            <a:r>
              <a:rPr lang="en-US" dirty="0" smtClean="0"/>
              <a:t>.</a:t>
            </a:r>
          </a:p>
          <a:p>
            <a:pPr marL="0" indent="0" algn="just">
              <a:buNone/>
            </a:pPr>
            <a:endParaRPr lang="en-US" dirty="0"/>
          </a:p>
          <a:p>
            <a:pPr marL="0" indent="0" algn="just">
              <a:buNone/>
            </a:pPr>
            <a:r>
              <a:rPr lang="en-US" b="1" dirty="0" smtClean="0"/>
              <a:t>CT </a:t>
            </a:r>
            <a:r>
              <a:rPr lang="en-US" b="1" dirty="0"/>
              <a:t>and MRI </a:t>
            </a:r>
            <a:r>
              <a:rPr lang="en-US" dirty="0"/>
              <a:t>are </a:t>
            </a:r>
            <a:r>
              <a:rPr lang="en-US" b="1" dirty="0"/>
              <a:t>mandatory</a:t>
            </a:r>
            <a:r>
              <a:rPr lang="en-US" dirty="0"/>
              <a:t> in liver </a:t>
            </a:r>
            <a:r>
              <a:rPr lang="en-US" dirty="0" err="1"/>
              <a:t>hydatidosis</a:t>
            </a:r>
            <a:r>
              <a:rPr lang="en-US" dirty="0"/>
              <a:t> because they allow thorough knowledge regarding </a:t>
            </a:r>
            <a:r>
              <a:rPr lang="en-US" i="1" dirty="0"/>
              <a:t>lesion size, location, and relations to intrahepatic vascular and biliary structures</a:t>
            </a:r>
            <a:r>
              <a:rPr lang="en-US" dirty="0"/>
              <a:t>, providing </a:t>
            </a:r>
            <a:r>
              <a:rPr lang="en-US" b="1" dirty="0"/>
              <a:t>useful information </a:t>
            </a:r>
            <a:r>
              <a:rPr lang="en-US" dirty="0"/>
              <a:t>for effective treatment and decrease in post-operative morbidity</a:t>
            </a:r>
            <a:r>
              <a:rPr lang="en-US" dirty="0" smtClean="0"/>
              <a:t>.</a:t>
            </a:r>
            <a:endParaRPr lang="en-US" dirty="0"/>
          </a:p>
        </p:txBody>
      </p:sp>
    </p:spTree>
    <p:extLst>
      <p:ext uri="{BB962C8B-B14F-4D97-AF65-F5344CB8AC3E}">
        <p14:creationId xmlns:p14="http://schemas.microsoft.com/office/powerpoint/2010/main" val="547211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Ultrasonography</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042492"/>
            <a:ext cx="4104456" cy="4104456"/>
          </a:xfrm>
        </p:spPr>
        <p:txBody>
          <a:bodyPr>
            <a:normAutofit fontScale="55000" lnSpcReduction="20000"/>
          </a:bodyPr>
          <a:lstStyle/>
          <a:p>
            <a:pPr marL="0" indent="0" algn="just">
              <a:buNone/>
            </a:pPr>
            <a:r>
              <a:rPr lang="en-US" dirty="0" smtClean="0">
                <a:solidFill>
                  <a:schemeClr val="tx1">
                    <a:lumMod val="75000"/>
                    <a:lumOff val="25000"/>
                  </a:schemeClr>
                </a:solidFill>
              </a:rPr>
              <a:t>Ultrasonography </a:t>
            </a:r>
            <a:r>
              <a:rPr lang="en-US" dirty="0">
                <a:solidFill>
                  <a:schemeClr val="tx1">
                    <a:lumMod val="75000"/>
                    <a:lumOff val="25000"/>
                  </a:schemeClr>
                </a:solidFill>
              </a:rPr>
              <a:t>is the screening method of choice. It is currently the primary diagnostic technique and has diagnostic accuracy of 90%. Findings usually seen are</a:t>
            </a:r>
            <a:r>
              <a:rPr lang="en-US" dirty="0" smtClean="0">
                <a:solidFill>
                  <a:schemeClr val="tx1">
                    <a:lumMod val="75000"/>
                    <a:lumOff val="25000"/>
                  </a:schemeClr>
                </a:solidFill>
              </a:rPr>
              <a:t>:</a:t>
            </a:r>
          </a:p>
          <a:p>
            <a:pPr marL="0" indent="0">
              <a:buNone/>
            </a:pPr>
            <a:endParaRPr lang="en-US" dirty="0">
              <a:solidFill>
                <a:schemeClr val="tx1">
                  <a:lumMod val="75000"/>
                  <a:lumOff val="25000"/>
                </a:schemeClr>
              </a:solidFill>
            </a:endParaRPr>
          </a:p>
          <a:p>
            <a:pPr algn="just"/>
            <a:r>
              <a:rPr lang="en-US" dirty="0">
                <a:solidFill>
                  <a:schemeClr val="tx1">
                    <a:lumMod val="75000"/>
                    <a:lumOff val="25000"/>
                  </a:schemeClr>
                </a:solidFill>
              </a:rPr>
              <a:t>Solitary Cyst – anechoic </a:t>
            </a:r>
            <a:r>
              <a:rPr lang="en-US" dirty="0" err="1">
                <a:solidFill>
                  <a:schemeClr val="tx1">
                    <a:lumMod val="75000"/>
                    <a:lumOff val="25000"/>
                  </a:schemeClr>
                </a:solidFill>
              </a:rPr>
              <a:t>univesicular</a:t>
            </a:r>
            <a:r>
              <a:rPr lang="en-US" dirty="0">
                <a:solidFill>
                  <a:schemeClr val="tx1">
                    <a:lumMod val="75000"/>
                    <a:lumOff val="25000"/>
                  </a:schemeClr>
                </a:solidFill>
              </a:rPr>
              <a:t> cyst with well defined borders and enhancement of back wall echoes in a manner </a:t>
            </a:r>
            <a:r>
              <a:rPr lang="en-US" dirty="0" smtClean="0">
                <a:solidFill>
                  <a:schemeClr val="tx1">
                    <a:lumMod val="75000"/>
                    <a:lumOff val="25000"/>
                  </a:schemeClr>
                </a:solidFill>
              </a:rPr>
              <a:t>similar </a:t>
            </a:r>
            <a:r>
              <a:rPr lang="en-US" dirty="0">
                <a:solidFill>
                  <a:schemeClr val="tx1">
                    <a:lumMod val="75000"/>
                    <a:lumOff val="25000"/>
                  </a:schemeClr>
                </a:solidFill>
              </a:rPr>
              <a:t>to simple or congenital cysts. </a:t>
            </a:r>
            <a:endParaRPr lang="en-US" dirty="0" smtClean="0">
              <a:solidFill>
                <a:schemeClr val="tx1">
                  <a:lumMod val="75000"/>
                  <a:lumOff val="25000"/>
                </a:schemeClr>
              </a:solidFill>
            </a:endParaRPr>
          </a:p>
          <a:p>
            <a:pPr algn="just"/>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Daughter </a:t>
            </a:r>
            <a:r>
              <a:rPr lang="en-US" dirty="0">
                <a:solidFill>
                  <a:schemeClr val="tx1">
                    <a:lumMod val="75000"/>
                    <a:lumOff val="25000"/>
                  </a:schemeClr>
                </a:solidFill>
              </a:rPr>
              <a:t>cysts - probably the most characteristic sign with cysts within a cyst, producing a cartwheel or honeycomb cyst</a:t>
            </a:r>
            <a:r>
              <a:rPr lang="en-US" dirty="0" smtClean="0">
                <a:solidFill>
                  <a:schemeClr val="tx1">
                    <a:lumMod val="75000"/>
                    <a:lumOff val="25000"/>
                  </a:schemeClr>
                </a:solidFill>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2478367730"/>
              </p:ext>
            </p:extLst>
          </p:nvPr>
        </p:nvGraphicFramePr>
        <p:xfrm>
          <a:off x="4355976" y="771550"/>
          <a:ext cx="4680520" cy="4166889"/>
        </p:xfrm>
        <a:graphic>
          <a:graphicData uri="http://schemas.openxmlformats.org/drawingml/2006/table">
            <a:tbl>
              <a:tblPr/>
              <a:tblGrid>
                <a:gridCol w="720080"/>
                <a:gridCol w="3960440"/>
              </a:tblGrid>
              <a:tr h="873697">
                <a:tc>
                  <a:txBody>
                    <a:bodyPr/>
                    <a:lstStyle/>
                    <a:p>
                      <a:pPr algn="l" fontAlgn="ctr"/>
                      <a:r>
                        <a:rPr lang="en-US" b="1" dirty="0">
                          <a:solidFill>
                            <a:schemeClr val="tx2">
                              <a:lumMod val="60000"/>
                              <a:lumOff val="40000"/>
                            </a:schemeClr>
                          </a:solidFill>
                          <a:effectLst/>
                        </a:rPr>
                        <a:t>Type</a:t>
                      </a:r>
                    </a:p>
                  </a:txBody>
                  <a:tcPr anchor="ctr">
                    <a:lnL>
                      <a:noFill/>
                    </a:lnL>
                    <a:lnR>
                      <a:noFill/>
                    </a:lnR>
                    <a:lnT>
                      <a:noFill/>
                    </a:lnT>
                    <a:lnB>
                      <a:noFill/>
                    </a:lnB>
                  </a:tcPr>
                </a:tc>
                <a:tc>
                  <a:txBody>
                    <a:bodyPr/>
                    <a:lstStyle/>
                    <a:p>
                      <a:pPr algn="l" fontAlgn="ctr"/>
                      <a:r>
                        <a:rPr lang="en-US" b="1" dirty="0">
                          <a:solidFill>
                            <a:schemeClr val="tx2">
                              <a:lumMod val="60000"/>
                              <a:lumOff val="40000"/>
                            </a:schemeClr>
                          </a:solidFill>
                          <a:effectLst/>
                        </a:rPr>
                        <a:t>Ultrasound Appearance</a:t>
                      </a:r>
                    </a:p>
                  </a:txBody>
                  <a:tcPr anchor="ctr">
                    <a:lnL>
                      <a:noFill/>
                    </a:lnL>
                    <a:lnR>
                      <a:noFill/>
                    </a:lnR>
                    <a:lnT>
                      <a:noFill/>
                    </a:lnT>
                    <a:lnB>
                      <a:noFill/>
                    </a:lnB>
                  </a:tcPr>
                </a:tc>
              </a:tr>
              <a:tr h="499255">
                <a:tc>
                  <a:txBody>
                    <a:bodyPr/>
                    <a:lstStyle/>
                    <a:p>
                      <a:pPr algn="l" fontAlgn="ctr"/>
                      <a:r>
                        <a:rPr lang="en-US" b="1" dirty="0">
                          <a:solidFill>
                            <a:schemeClr val="tx2">
                              <a:lumMod val="60000"/>
                              <a:lumOff val="40000"/>
                            </a:schemeClr>
                          </a:solidFill>
                          <a:effectLst/>
                        </a:rPr>
                        <a:t>I</a:t>
                      </a:r>
                    </a:p>
                  </a:txBody>
                  <a:tcPr anchor="ctr">
                    <a:lnL>
                      <a:noFill/>
                    </a:lnL>
                    <a:lnR>
                      <a:noFill/>
                    </a:lnR>
                    <a:lnT>
                      <a:noFill/>
                    </a:lnT>
                    <a:lnB>
                      <a:noFill/>
                    </a:lnB>
                  </a:tcPr>
                </a:tc>
                <a:tc>
                  <a:txBody>
                    <a:bodyPr/>
                    <a:lstStyle/>
                    <a:p>
                      <a:pPr algn="l" fontAlgn="ctr"/>
                      <a:r>
                        <a:rPr lang="en-US" dirty="0">
                          <a:solidFill>
                            <a:schemeClr val="tx1">
                              <a:lumMod val="75000"/>
                              <a:lumOff val="25000"/>
                            </a:schemeClr>
                          </a:solidFill>
                          <a:effectLst/>
                        </a:rPr>
                        <a:t>Pure fluid Collection</a:t>
                      </a:r>
                    </a:p>
                  </a:txBody>
                  <a:tcPr anchor="ctr">
                    <a:lnL>
                      <a:noFill/>
                    </a:lnL>
                    <a:lnR>
                      <a:noFill/>
                    </a:lnR>
                    <a:lnT>
                      <a:noFill/>
                    </a:lnT>
                    <a:lnB>
                      <a:noFill/>
                    </a:lnB>
                  </a:tcPr>
                </a:tc>
              </a:tr>
              <a:tr h="499255">
                <a:tc>
                  <a:txBody>
                    <a:bodyPr/>
                    <a:lstStyle/>
                    <a:p>
                      <a:pPr algn="l" fontAlgn="ctr"/>
                      <a:r>
                        <a:rPr lang="en-US" b="1" dirty="0">
                          <a:solidFill>
                            <a:schemeClr val="tx2">
                              <a:lumMod val="60000"/>
                              <a:lumOff val="40000"/>
                            </a:schemeClr>
                          </a:solidFill>
                          <a:effectLst/>
                        </a:rPr>
                        <a:t>II</a:t>
                      </a:r>
                    </a:p>
                  </a:txBody>
                  <a:tcPr anchor="ctr">
                    <a:lnL>
                      <a:noFill/>
                    </a:lnL>
                    <a:lnR>
                      <a:noFill/>
                    </a:lnR>
                    <a:lnT>
                      <a:noFill/>
                    </a:lnT>
                    <a:lnB>
                      <a:noFill/>
                    </a:lnB>
                  </a:tcPr>
                </a:tc>
                <a:tc>
                  <a:txBody>
                    <a:bodyPr/>
                    <a:lstStyle/>
                    <a:p>
                      <a:pPr algn="l" fontAlgn="ctr"/>
                      <a:r>
                        <a:rPr lang="en-US" dirty="0">
                          <a:solidFill>
                            <a:schemeClr val="tx1">
                              <a:lumMod val="75000"/>
                              <a:lumOff val="25000"/>
                            </a:schemeClr>
                          </a:solidFill>
                          <a:effectLst/>
                        </a:rPr>
                        <a:t>Fluid collection with a split wall (</a:t>
                      </a:r>
                      <a:r>
                        <a:rPr lang="en-US" b="1" dirty="0">
                          <a:solidFill>
                            <a:schemeClr val="tx1">
                              <a:lumMod val="75000"/>
                              <a:lumOff val="25000"/>
                            </a:schemeClr>
                          </a:solidFill>
                          <a:effectLst/>
                        </a:rPr>
                        <a:t>detached membrane)</a:t>
                      </a:r>
                      <a:endParaRPr lang="en-US" dirty="0">
                        <a:solidFill>
                          <a:schemeClr val="tx1">
                            <a:lumMod val="75000"/>
                            <a:lumOff val="25000"/>
                          </a:schemeClr>
                        </a:solidFill>
                        <a:effectLst/>
                      </a:endParaRPr>
                    </a:p>
                  </a:txBody>
                  <a:tcPr anchor="ctr">
                    <a:lnL>
                      <a:noFill/>
                    </a:lnL>
                    <a:lnR>
                      <a:noFill/>
                    </a:lnR>
                    <a:lnT>
                      <a:noFill/>
                    </a:lnT>
                    <a:lnB>
                      <a:noFill/>
                    </a:lnB>
                  </a:tcPr>
                </a:tc>
              </a:tr>
              <a:tr h="499255">
                <a:tc>
                  <a:txBody>
                    <a:bodyPr/>
                    <a:lstStyle/>
                    <a:p>
                      <a:pPr algn="l" fontAlgn="ctr"/>
                      <a:r>
                        <a:rPr lang="en-US" b="1" dirty="0">
                          <a:solidFill>
                            <a:schemeClr val="tx2">
                              <a:lumMod val="60000"/>
                              <a:lumOff val="40000"/>
                            </a:schemeClr>
                          </a:solidFill>
                          <a:effectLst/>
                        </a:rPr>
                        <a:t>III</a:t>
                      </a:r>
                    </a:p>
                  </a:txBody>
                  <a:tcPr anchor="ctr">
                    <a:lnL>
                      <a:noFill/>
                    </a:lnL>
                    <a:lnR>
                      <a:noFill/>
                    </a:lnR>
                    <a:lnT>
                      <a:noFill/>
                    </a:lnT>
                    <a:lnB>
                      <a:noFill/>
                    </a:lnB>
                  </a:tcPr>
                </a:tc>
                <a:tc>
                  <a:txBody>
                    <a:bodyPr/>
                    <a:lstStyle/>
                    <a:p>
                      <a:pPr algn="l" fontAlgn="ctr"/>
                      <a:r>
                        <a:rPr lang="en-US" dirty="0">
                          <a:solidFill>
                            <a:schemeClr val="tx1">
                              <a:lumMod val="75000"/>
                              <a:lumOff val="25000"/>
                            </a:schemeClr>
                          </a:solidFill>
                          <a:effectLst/>
                        </a:rPr>
                        <a:t>Fluid collection with septa </a:t>
                      </a:r>
                      <a:r>
                        <a:rPr lang="en-US" b="1" dirty="0">
                          <a:solidFill>
                            <a:schemeClr val="tx1">
                              <a:lumMod val="75000"/>
                              <a:lumOff val="25000"/>
                            </a:schemeClr>
                          </a:solidFill>
                          <a:effectLst/>
                        </a:rPr>
                        <a:t>and/or daughter cysts</a:t>
                      </a:r>
                      <a:endParaRPr lang="en-US" dirty="0">
                        <a:solidFill>
                          <a:schemeClr val="tx1">
                            <a:lumMod val="75000"/>
                            <a:lumOff val="25000"/>
                          </a:schemeClr>
                        </a:solidFill>
                        <a:effectLst/>
                      </a:endParaRPr>
                    </a:p>
                  </a:txBody>
                  <a:tcPr anchor="ctr">
                    <a:lnL>
                      <a:noFill/>
                    </a:lnL>
                    <a:lnR>
                      <a:noFill/>
                    </a:lnR>
                    <a:lnT>
                      <a:noFill/>
                    </a:lnT>
                    <a:lnB>
                      <a:noFill/>
                    </a:lnB>
                  </a:tcPr>
                </a:tc>
              </a:tr>
              <a:tr h="873697">
                <a:tc>
                  <a:txBody>
                    <a:bodyPr/>
                    <a:lstStyle/>
                    <a:p>
                      <a:pPr algn="l" fontAlgn="ctr"/>
                      <a:r>
                        <a:rPr lang="en-US" b="1" dirty="0">
                          <a:solidFill>
                            <a:schemeClr val="tx2">
                              <a:lumMod val="60000"/>
                              <a:lumOff val="40000"/>
                            </a:schemeClr>
                          </a:solidFill>
                          <a:effectLst/>
                        </a:rPr>
                        <a:t>IV</a:t>
                      </a:r>
                    </a:p>
                  </a:txBody>
                  <a:tcPr anchor="ctr">
                    <a:lnL>
                      <a:noFill/>
                    </a:lnL>
                    <a:lnR>
                      <a:noFill/>
                    </a:lnR>
                    <a:lnT>
                      <a:noFill/>
                    </a:lnT>
                    <a:lnB>
                      <a:noFill/>
                    </a:lnB>
                  </a:tcPr>
                </a:tc>
                <a:tc>
                  <a:txBody>
                    <a:bodyPr/>
                    <a:lstStyle/>
                    <a:p>
                      <a:pPr algn="l" fontAlgn="ctr"/>
                      <a:r>
                        <a:rPr lang="en-US" dirty="0">
                          <a:solidFill>
                            <a:schemeClr val="tx1">
                              <a:lumMod val="75000"/>
                              <a:lumOff val="25000"/>
                            </a:schemeClr>
                          </a:solidFill>
                          <a:effectLst/>
                        </a:rPr>
                        <a:t>Heterogeneous echo pattern (</a:t>
                      </a:r>
                      <a:r>
                        <a:rPr lang="en-US" b="1" dirty="0" err="1">
                          <a:solidFill>
                            <a:schemeClr val="tx1">
                              <a:lumMod val="75000"/>
                              <a:lumOff val="25000"/>
                            </a:schemeClr>
                          </a:solidFill>
                          <a:effectLst/>
                        </a:rPr>
                        <a:t>Hyperechoi</a:t>
                      </a:r>
                      <a:r>
                        <a:rPr lang="en-US" dirty="0" err="1">
                          <a:solidFill>
                            <a:schemeClr val="tx1">
                              <a:lumMod val="75000"/>
                              <a:lumOff val="25000"/>
                            </a:schemeClr>
                          </a:solidFill>
                          <a:effectLst/>
                        </a:rPr>
                        <a:t>c</a:t>
                      </a:r>
                      <a:r>
                        <a:rPr lang="en-US" b="1" dirty="0">
                          <a:solidFill>
                            <a:schemeClr val="tx1">
                              <a:lumMod val="75000"/>
                              <a:lumOff val="25000"/>
                            </a:schemeClr>
                          </a:solidFill>
                          <a:effectLst/>
                        </a:rPr>
                        <a:t> with high internal echoes)</a:t>
                      </a:r>
                      <a:endParaRPr lang="en-US" dirty="0">
                        <a:solidFill>
                          <a:schemeClr val="tx1">
                            <a:lumMod val="75000"/>
                            <a:lumOff val="25000"/>
                          </a:schemeClr>
                        </a:solidFill>
                        <a:effectLst/>
                      </a:endParaRPr>
                    </a:p>
                  </a:txBody>
                  <a:tcPr anchor="ctr">
                    <a:lnL>
                      <a:noFill/>
                    </a:lnL>
                    <a:lnR>
                      <a:noFill/>
                    </a:lnR>
                    <a:lnT>
                      <a:noFill/>
                    </a:lnT>
                    <a:lnB>
                      <a:noFill/>
                    </a:lnB>
                  </a:tcPr>
                </a:tc>
              </a:tr>
              <a:tr h="499255">
                <a:tc>
                  <a:txBody>
                    <a:bodyPr/>
                    <a:lstStyle/>
                    <a:p>
                      <a:pPr algn="l" fontAlgn="ctr"/>
                      <a:r>
                        <a:rPr lang="en-US" b="1" dirty="0">
                          <a:solidFill>
                            <a:schemeClr val="tx2">
                              <a:lumMod val="60000"/>
                              <a:lumOff val="40000"/>
                            </a:schemeClr>
                          </a:solidFill>
                          <a:effectLst/>
                        </a:rPr>
                        <a:t>V</a:t>
                      </a:r>
                    </a:p>
                  </a:txBody>
                  <a:tcPr anchor="ctr">
                    <a:lnL>
                      <a:noFill/>
                    </a:lnL>
                    <a:lnR>
                      <a:noFill/>
                    </a:lnR>
                    <a:lnT>
                      <a:noFill/>
                    </a:lnT>
                    <a:lnB>
                      <a:noFill/>
                    </a:lnB>
                  </a:tcPr>
                </a:tc>
                <a:tc>
                  <a:txBody>
                    <a:bodyPr/>
                    <a:lstStyle/>
                    <a:p>
                      <a:pPr algn="l" fontAlgn="ctr"/>
                      <a:r>
                        <a:rPr lang="en-US" dirty="0">
                          <a:solidFill>
                            <a:schemeClr val="tx1">
                              <a:lumMod val="75000"/>
                              <a:lumOff val="25000"/>
                            </a:schemeClr>
                          </a:solidFill>
                          <a:effectLst/>
                        </a:rPr>
                        <a:t>Reflecting walls (Cyst with reflecting calcified thick wall)</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2771084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61" t="6212" b="21452"/>
          <a:stretch/>
        </p:blipFill>
        <p:spPr bwMode="auto">
          <a:xfrm>
            <a:off x="0" y="1347613"/>
            <a:ext cx="4529138" cy="2776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67238" y="1347614"/>
            <a:ext cx="4648200"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0130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WHO </a:t>
            </a:r>
            <a:r>
              <a:rPr lang="en-US" b="1" dirty="0" smtClean="0">
                <a:solidFill>
                  <a:schemeClr val="tx2">
                    <a:lumMod val="60000"/>
                    <a:lumOff val="40000"/>
                  </a:schemeClr>
                </a:solidFill>
              </a:rPr>
              <a:t>classification</a:t>
            </a:r>
            <a:endParaRPr lang="ru-RU" b="1" dirty="0">
              <a:solidFill>
                <a:schemeClr val="tx2">
                  <a:lumMod val="60000"/>
                  <a:lumOff val="40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42238129"/>
              </p:ext>
            </p:extLst>
          </p:nvPr>
        </p:nvGraphicFramePr>
        <p:xfrm>
          <a:off x="179512" y="915566"/>
          <a:ext cx="8784976" cy="4032448"/>
        </p:xfrm>
        <a:graphic>
          <a:graphicData uri="http://schemas.openxmlformats.org/drawingml/2006/table">
            <a:tbl>
              <a:tblPr/>
              <a:tblGrid>
                <a:gridCol w="8784976"/>
              </a:tblGrid>
              <a:tr h="627209">
                <a:tc>
                  <a:txBody>
                    <a:bodyPr/>
                    <a:lstStyle/>
                    <a:p>
                      <a:pPr fontAlgn="ctr"/>
                      <a:r>
                        <a:rPr lang="en-US" sz="1800" b="1" dirty="0">
                          <a:solidFill>
                            <a:schemeClr val="tx1">
                              <a:lumMod val="75000"/>
                              <a:lumOff val="25000"/>
                            </a:schemeClr>
                          </a:solidFill>
                          <a:effectLst/>
                        </a:rPr>
                        <a:t>CL Active;</a:t>
                      </a:r>
                      <a:r>
                        <a:rPr lang="en-US" sz="1800" dirty="0">
                          <a:solidFill>
                            <a:schemeClr val="tx1">
                              <a:lumMod val="75000"/>
                              <a:lumOff val="25000"/>
                            </a:schemeClr>
                          </a:solidFill>
                          <a:effectLst/>
                        </a:rPr>
                        <a:t> Single cysts. Cysts are developing and are fertile. Cyst wall not visible.</a:t>
                      </a:r>
                    </a:p>
                  </a:txBody>
                  <a:tcPr marL="75424" marR="75424" marT="37712" marB="37712" anchor="ctr">
                    <a:lnL>
                      <a:noFill/>
                    </a:lnL>
                    <a:lnR>
                      <a:noFill/>
                    </a:lnR>
                    <a:lnT>
                      <a:noFill/>
                    </a:lnT>
                    <a:lnB>
                      <a:noFill/>
                    </a:lnB>
                  </a:tcPr>
                </a:tc>
              </a:tr>
              <a:tr h="627209">
                <a:tc>
                  <a:txBody>
                    <a:bodyPr/>
                    <a:lstStyle/>
                    <a:p>
                      <a:pPr fontAlgn="ctr"/>
                      <a:r>
                        <a:rPr lang="en-US" sz="1800" b="1" dirty="0">
                          <a:solidFill>
                            <a:schemeClr val="tx1">
                              <a:lumMod val="75000"/>
                              <a:lumOff val="25000"/>
                            </a:schemeClr>
                          </a:solidFill>
                          <a:effectLst/>
                        </a:rPr>
                        <a:t>CE1 Active</a:t>
                      </a:r>
                      <a:r>
                        <a:rPr lang="en-US" sz="1800" dirty="0">
                          <a:solidFill>
                            <a:schemeClr val="tx1">
                              <a:lumMod val="75000"/>
                              <a:lumOff val="25000"/>
                            </a:schemeClr>
                          </a:solidFill>
                          <a:effectLst/>
                        </a:rPr>
                        <a:t>; simple cyst often full of </a:t>
                      </a:r>
                      <a:r>
                        <a:rPr lang="en-US" sz="1800" dirty="0" err="1">
                          <a:solidFill>
                            <a:schemeClr val="tx1">
                              <a:lumMod val="75000"/>
                              <a:lumOff val="25000"/>
                            </a:schemeClr>
                          </a:solidFill>
                          <a:effectLst/>
                        </a:rPr>
                        <a:t>hydatid</a:t>
                      </a:r>
                      <a:r>
                        <a:rPr lang="en-US" sz="1800" dirty="0">
                          <a:solidFill>
                            <a:schemeClr val="tx1">
                              <a:lumMod val="75000"/>
                              <a:lumOff val="25000"/>
                            </a:schemeClr>
                          </a:solidFill>
                          <a:effectLst/>
                        </a:rPr>
                        <a:t> sand (snow flake sign). Visible cyst wall. Fertile.</a:t>
                      </a:r>
                    </a:p>
                  </a:txBody>
                  <a:tcPr marL="75424" marR="75424" marT="37712" marB="37712" anchor="ctr">
                    <a:lnL>
                      <a:noFill/>
                    </a:lnL>
                    <a:lnR>
                      <a:noFill/>
                    </a:lnR>
                    <a:lnT>
                      <a:noFill/>
                    </a:lnT>
                    <a:lnB>
                      <a:noFill/>
                    </a:lnB>
                  </a:tcPr>
                </a:tc>
              </a:tr>
              <a:tr h="627209">
                <a:tc>
                  <a:txBody>
                    <a:bodyPr/>
                    <a:lstStyle/>
                    <a:p>
                      <a:pPr fontAlgn="ctr"/>
                      <a:r>
                        <a:rPr lang="en-US" sz="1800" b="1" dirty="0">
                          <a:solidFill>
                            <a:schemeClr val="tx1">
                              <a:lumMod val="75000"/>
                              <a:lumOff val="25000"/>
                            </a:schemeClr>
                          </a:solidFill>
                          <a:effectLst/>
                        </a:rPr>
                        <a:t>CE2 Active</a:t>
                      </a:r>
                      <a:r>
                        <a:rPr lang="en-US" sz="1800" dirty="0">
                          <a:solidFill>
                            <a:schemeClr val="tx1">
                              <a:lumMod val="75000"/>
                              <a:lumOff val="25000"/>
                            </a:schemeClr>
                          </a:solidFill>
                          <a:effectLst/>
                        </a:rPr>
                        <a:t>; multiple, or </a:t>
                      </a:r>
                      <a:r>
                        <a:rPr lang="en-US" sz="1800" dirty="0" err="1" smtClean="0">
                          <a:solidFill>
                            <a:schemeClr val="tx1">
                              <a:lumMod val="75000"/>
                              <a:lumOff val="25000"/>
                            </a:schemeClr>
                          </a:solidFill>
                          <a:effectLst/>
                        </a:rPr>
                        <a:t>multiloculated</a:t>
                      </a:r>
                      <a:r>
                        <a:rPr lang="en-US" sz="1800" dirty="0" smtClean="0">
                          <a:solidFill>
                            <a:schemeClr val="tx1">
                              <a:lumMod val="75000"/>
                              <a:lumOff val="25000"/>
                            </a:schemeClr>
                          </a:solidFill>
                          <a:effectLst/>
                        </a:rPr>
                        <a:t> </a:t>
                      </a:r>
                      <a:r>
                        <a:rPr lang="en-US" sz="1800" dirty="0">
                          <a:solidFill>
                            <a:schemeClr val="tx1">
                              <a:lumMod val="75000"/>
                              <a:lumOff val="25000"/>
                            </a:schemeClr>
                          </a:solidFill>
                          <a:effectLst/>
                        </a:rPr>
                        <a:t>cysts. May appear honeycomb like with daughter cysts. Fertile.</a:t>
                      </a:r>
                    </a:p>
                  </a:txBody>
                  <a:tcPr marL="75424" marR="75424" marT="37712" marB="37712" anchor="ctr">
                    <a:lnL>
                      <a:noFill/>
                    </a:lnL>
                    <a:lnR>
                      <a:noFill/>
                    </a:lnR>
                    <a:lnT>
                      <a:noFill/>
                    </a:lnT>
                    <a:lnB>
                      <a:noFill/>
                    </a:lnB>
                  </a:tcPr>
                </a:tc>
              </a:tr>
              <a:tr h="896404">
                <a:tc>
                  <a:txBody>
                    <a:bodyPr/>
                    <a:lstStyle/>
                    <a:p>
                      <a:pPr fontAlgn="ctr"/>
                      <a:r>
                        <a:rPr lang="en-US" sz="1800" b="1" dirty="0">
                          <a:solidFill>
                            <a:schemeClr val="tx1">
                              <a:lumMod val="75000"/>
                              <a:lumOff val="25000"/>
                            </a:schemeClr>
                          </a:solidFill>
                          <a:effectLst/>
                        </a:rPr>
                        <a:t>CE3 Transition</a:t>
                      </a:r>
                      <a:r>
                        <a:rPr lang="en-US" sz="1800" dirty="0">
                          <a:solidFill>
                            <a:schemeClr val="tx1">
                              <a:lumMod val="75000"/>
                              <a:lumOff val="25000"/>
                            </a:schemeClr>
                          </a:solidFill>
                          <a:effectLst/>
                        </a:rPr>
                        <a:t>; degenerating cysts but still contain viable </a:t>
                      </a:r>
                      <a:r>
                        <a:rPr lang="en-US" sz="1800" dirty="0" err="1">
                          <a:solidFill>
                            <a:schemeClr val="tx1">
                              <a:lumMod val="75000"/>
                              <a:lumOff val="25000"/>
                            </a:schemeClr>
                          </a:solidFill>
                          <a:effectLst/>
                        </a:rPr>
                        <a:t>protoscoleces</a:t>
                      </a:r>
                      <a:r>
                        <a:rPr lang="en-US" sz="1800" dirty="0">
                          <a:solidFill>
                            <a:schemeClr val="tx1">
                              <a:lumMod val="75000"/>
                              <a:lumOff val="25000"/>
                            </a:schemeClr>
                          </a:solidFill>
                          <a:effectLst/>
                        </a:rPr>
                        <a:t>. Often see floating membranes in fluid filled cysts</a:t>
                      </a:r>
                    </a:p>
                  </a:txBody>
                  <a:tcPr marL="75424" marR="75424" marT="37712" marB="37712" anchor="ctr">
                    <a:lnL>
                      <a:noFill/>
                    </a:lnL>
                    <a:lnR>
                      <a:noFill/>
                    </a:lnR>
                    <a:lnT>
                      <a:noFill/>
                    </a:lnT>
                    <a:lnB>
                      <a:noFill/>
                    </a:lnB>
                  </a:tcPr>
                </a:tc>
              </a:tr>
              <a:tr h="896404">
                <a:tc>
                  <a:txBody>
                    <a:bodyPr/>
                    <a:lstStyle/>
                    <a:p>
                      <a:pPr fontAlgn="ctr"/>
                      <a:r>
                        <a:rPr lang="en-US" sz="1800" b="1" dirty="0">
                          <a:solidFill>
                            <a:schemeClr val="tx1">
                              <a:lumMod val="75000"/>
                              <a:lumOff val="25000"/>
                            </a:schemeClr>
                          </a:solidFill>
                          <a:effectLst/>
                        </a:rPr>
                        <a:t>CE4 Inactive</a:t>
                      </a:r>
                      <a:r>
                        <a:rPr lang="en-US" sz="1800" dirty="0">
                          <a:solidFill>
                            <a:schemeClr val="tx1">
                              <a:lumMod val="75000"/>
                              <a:lumOff val="25000"/>
                            </a:schemeClr>
                          </a:solidFill>
                          <a:effectLst/>
                        </a:rPr>
                        <a:t>; degeneration is advanced. Cysts may be calcified. Not likely to be fertile. Heterogeneous appearance with few or no daughter cysts.</a:t>
                      </a:r>
                    </a:p>
                  </a:txBody>
                  <a:tcPr marL="75424" marR="75424" marT="37712" marB="37712" anchor="ctr">
                    <a:lnL>
                      <a:noFill/>
                    </a:lnL>
                    <a:lnR>
                      <a:noFill/>
                    </a:lnR>
                    <a:lnT>
                      <a:noFill/>
                    </a:lnT>
                    <a:lnB>
                      <a:noFill/>
                    </a:lnB>
                  </a:tcPr>
                </a:tc>
              </a:tr>
              <a:tr h="358013">
                <a:tc>
                  <a:txBody>
                    <a:bodyPr/>
                    <a:lstStyle/>
                    <a:p>
                      <a:pPr fontAlgn="ctr"/>
                      <a:r>
                        <a:rPr lang="en-US" sz="1800" b="1" dirty="0">
                          <a:solidFill>
                            <a:schemeClr val="tx1">
                              <a:lumMod val="75000"/>
                              <a:lumOff val="25000"/>
                            </a:schemeClr>
                          </a:solidFill>
                          <a:effectLst/>
                        </a:rPr>
                        <a:t>CE5 Inactive</a:t>
                      </a:r>
                      <a:r>
                        <a:rPr lang="en-US" sz="1800" dirty="0">
                          <a:solidFill>
                            <a:schemeClr val="tx1">
                              <a:lumMod val="75000"/>
                              <a:lumOff val="25000"/>
                            </a:schemeClr>
                          </a:solidFill>
                          <a:effectLst/>
                        </a:rPr>
                        <a:t>. </a:t>
                      </a:r>
                      <a:r>
                        <a:rPr lang="en-US" sz="1800" b="1" dirty="0">
                          <a:solidFill>
                            <a:schemeClr val="tx1">
                              <a:lumMod val="75000"/>
                              <a:lumOff val="25000"/>
                            </a:schemeClr>
                          </a:solidFill>
                          <a:effectLst/>
                        </a:rPr>
                        <a:t>Often calcified. Usually infertile.</a:t>
                      </a:r>
                      <a:endParaRPr lang="en-US" sz="1800" dirty="0">
                        <a:solidFill>
                          <a:schemeClr val="tx1">
                            <a:lumMod val="75000"/>
                            <a:lumOff val="25000"/>
                          </a:schemeClr>
                        </a:solidFill>
                        <a:effectLst/>
                      </a:endParaRPr>
                    </a:p>
                  </a:txBody>
                  <a:tcPr marL="75424" marR="75424" marT="37712" marB="37712" anchor="ctr">
                    <a:lnL>
                      <a:noFill/>
                    </a:lnL>
                    <a:lnR>
                      <a:noFill/>
                    </a:lnR>
                    <a:lnT>
                      <a:noFill/>
                    </a:lnT>
                    <a:lnB>
                      <a:noFill/>
                    </a:lnB>
                  </a:tcPr>
                </a:tc>
              </a:tr>
            </a:tbl>
          </a:graphicData>
        </a:graphic>
      </p:graphicFrame>
    </p:spTree>
    <p:extLst>
      <p:ext uri="{BB962C8B-B14F-4D97-AF65-F5344CB8AC3E}">
        <p14:creationId xmlns:p14="http://schemas.microsoft.com/office/powerpoint/2010/main" val="35175278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7806"/>
            <a:ext cx="9144000" cy="3370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67495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Computed Tomographic </a:t>
            </a:r>
            <a:r>
              <a:rPr lang="en-US" b="1" dirty="0" smtClean="0">
                <a:solidFill>
                  <a:schemeClr val="tx2">
                    <a:lumMod val="60000"/>
                    <a:lumOff val="40000"/>
                  </a:schemeClr>
                </a:solidFill>
              </a:rPr>
              <a:t>scan</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419622"/>
            <a:ext cx="8784976" cy="3600400"/>
          </a:xfrm>
        </p:spPr>
        <p:txBody>
          <a:bodyPr>
            <a:noAutofit/>
          </a:bodyPr>
          <a:lstStyle/>
          <a:p>
            <a:pPr marL="0" indent="0" algn="just">
              <a:buNone/>
            </a:pPr>
            <a:r>
              <a:rPr lang="en-US" sz="2000" b="1" dirty="0" smtClean="0">
                <a:solidFill>
                  <a:schemeClr val="tx1">
                    <a:lumMod val="75000"/>
                    <a:lumOff val="25000"/>
                  </a:schemeClr>
                </a:solidFill>
              </a:rPr>
              <a:t>Computed </a:t>
            </a:r>
            <a:r>
              <a:rPr lang="en-US" sz="2000" b="1" dirty="0">
                <a:solidFill>
                  <a:schemeClr val="tx1">
                    <a:lumMod val="75000"/>
                    <a:lumOff val="25000"/>
                  </a:schemeClr>
                </a:solidFill>
              </a:rPr>
              <a:t>tomography </a:t>
            </a:r>
            <a:r>
              <a:rPr lang="en-US" sz="2000" dirty="0">
                <a:solidFill>
                  <a:schemeClr val="tx1">
                    <a:lumMod val="75000"/>
                    <a:lumOff val="25000"/>
                  </a:schemeClr>
                </a:solidFill>
              </a:rPr>
              <a:t>has the </a:t>
            </a:r>
            <a:r>
              <a:rPr lang="en-US" sz="2000" b="1" dirty="0">
                <a:solidFill>
                  <a:schemeClr val="tx1">
                    <a:lumMod val="75000"/>
                    <a:lumOff val="25000"/>
                  </a:schemeClr>
                </a:solidFill>
              </a:rPr>
              <a:t>highest sensitivity </a:t>
            </a:r>
            <a:r>
              <a:rPr lang="en-US" sz="2000" dirty="0">
                <a:solidFill>
                  <a:schemeClr val="tx1">
                    <a:lumMod val="75000"/>
                    <a:lumOff val="25000"/>
                  </a:schemeClr>
                </a:solidFill>
              </a:rPr>
              <a:t>of imaging of the cyst (100%). </a:t>
            </a:r>
            <a:endParaRPr lang="en-US" sz="2000" dirty="0" smtClean="0">
              <a:solidFill>
                <a:schemeClr val="tx1">
                  <a:lumMod val="75000"/>
                  <a:lumOff val="25000"/>
                </a:schemeClr>
              </a:solidFill>
            </a:endParaRPr>
          </a:p>
          <a:p>
            <a:pPr marL="0" indent="0" algn="just">
              <a:buNone/>
            </a:pPr>
            <a:endParaRPr lang="en-US" sz="2000" dirty="0">
              <a:solidFill>
                <a:schemeClr val="tx1">
                  <a:lumMod val="75000"/>
                  <a:lumOff val="25000"/>
                </a:schemeClr>
              </a:solidFill>
            </a:endParaRPr>
          </a:p>
          <a:p>
            <a:pPr marL="0" indent="0" algn="just">
              <a:buNone/>
            </a:pPr>
            <a:r>
              <a:rPr lang="en-US" sz="2000" dirty="0" smtClean="0">
                <a:solidFill>
                  <a:schemeClr val="tx1">
                    <a:lumMod val="75000"/>
                    <a:lumOff val="25000"/>
                  </a:schemeClr>
                </a:solidFill>
              </a:rPr>
              <a:t>It </a:t>
            </a:r>
            <a:r>
              <a:rPr lang="en-US" sz="2000" dirty="0">
                <a:solidFill>
                  <a:schemeClr val="tx1">
                    <a:lumMod val="75000"/>
                    <a:lumOff val="25000"/>
                  </a:schemeClr>
                </a:solidFill>
              </a:rPr>
              <a:t>is the best mode to detect the </a:t>
            </a:r>
            <a:r>
              <a:rPr lang="en-US" sz="2000" i="1" dirty="0">
                <a:solidFill>
                  <a:schemeClr val="tx1">
                    <a:lumMod val="75000"/>
                    <a:lumOff val="25000"/>
                  </a:schemeClr>
                </a:solidFill>
              </a:rPr>
              <a:t>number, size, and </a:t>
            </a:r>
            <a:r>
              <a:rPr lang="en-US" sz="2000" i="1" dirty="0" smtClean="0">
                <a:solidFill>
                  <a:schemeClr val="tx1">
                    <a:lumMod val="75000"/>
                    <a:lumOff val="25000"/>
                  </a:schemeClr>
                </a:solidFill>
              </a:rPr>
              <a:t>location </a:t>
            </a:r>
            <a:r>
              <a:rPr lang="en-US" sz="2000" i="1" dirty="0">
                <a:solidFill>
                  <a:schemeClr val="tx1">
                    <a:lumMod val="75000"/>
                    <a:lumOff val="25000"/>
                  </a:schemeClr>
                </a:solidFill>
              </a:rPr>
              <a:t>of the cysts</a:t>
            </a:r>
            <a:r>
              <a:rPr lang="en-US" sz="2000" dirty="0">
                <a:solidFill>
                  <a:schemeClr val="tx1">
                    <a:lumMod val="75000"/>
                    <a:lumOff val="25000"/>
                  </a:schemeClr>
                </a:solidFill>
              </a:rPr>
              <a:t>. </a:t>
            </a:r>
            <a:endParaRPr lang="en-US" sz="2000" dirty="0" smtClean="0">
              <a:solidFill>
                <a:schemeClr val="tx1">
                  <a:lumMod val="75000"/>
                  <a:lumOff val="25000"/>
                </a:schemeClr>
              </a:solidFill>
            </a:endParaRPr>
          </a:p>
          <a:p>
            <a:pPr marL="0" indent="0" algn="just">
              <a:buNone/>
            </a:pPr>
            <a:endParaRPr lang="en-US" sz="2000" dirty="0">
              <a:solidFill>
                <a:schemeClr val="tx1">
                  <a:lumMod val="75000"/>
                  <a:lumOff val="25000"/>
                </a:schemeClr>
              </a:solidFill>
            </a:endParaRPr>
          </a:p>
          <a:p>
            <a:pPr marL="0" indent="0" algn="just">
              <a:buNone/>
            </a:pPr>
            <a:r>
              <a:rPr lang="en-US" sz="2000" dirty="0" smtClean="0">
                <a:solidFill>
                  <a:schemeClr val="tx1">
                    <a:lumMod val="75000"/>
                    <a:lumOff val="25000"/>
                  </a:schemeClr>
                </a:solidFill>
              </a:rPr>
              <a:t>It </a:t>
            </a:r>
            <a:r>
              <a:rPr lang="en-US" sz="2000" dirty="0">
                <a:solidFill>
                  <a:schemeClr val="tx1">
                    <a:lumMod val="75000"/>
                    <a:lumOff val="25000"/>
                  </a:schemeClr>
                </a:solidFill>
              </a:rPr>
              <a:t>may provide clues to presence of </a:t>
            </a:r>
            <a:r>
              <a:rPr lang="en-US" sz="2000" b="1" dirty="0">
                <a:solidFill>
                  <a:schemeClr val="tx1">
                    <a:lumMod val="75000"/>
                    <a:lumOff val="25000"/>
                  </a:schemeClr>
                </a:solidFill>
              </a:rPr>
              <a:t>complications</a:t>
            </a:r>
            <a:r>
              <a:rPr lang="en-US" sz="2000" dirty="0">
                <a:solidFill>
                  <a:schemeClr val="tx1">
                    <a:lumMod val="75000"/>
                    <a:lumOff val="25000"/>
                  </a:schemeClr>
                </a:solidFill>
              </a:rPr>
              <a:t> such as infection, and </a:t>
            </a:r>
            <a:r>
              <a:rPr lang="en-US" sz="2000" dirty="0" err="1">
                <a:solidFill>
                  <a:schemeClr val="tx1">
                    <a:lumMod val="75000"/>
                    <a:lumOff val="25000"/>
                  </a:schemeClr>
                </a:solidFill>
              </a:rPr>
              <a:t>intrabiliary</a:t>
            </a:r>
            <a:r>
              <a:rPr lang="en-US" sz="2000" dirty="0">
                <a:solidFill>
                  <a:schemeClr val="tx1">
                    <a:lumMod val="75000"/>
                    <a:lumOff val="25000"/>
                  </a:schemeClr>
                </a:solidFill>
              </a:rPr>
              <a:t> ruptures. </a:t>
            </a:r>
            <a:endParaRPr lang="en-US" sz="2000" dirty="0" smtClean="0">
              <a:solidFill>
                <a:schemeClr val="tx1">
                  <a:lumMod val="75000"/>
                  <a:lumOff val="25000"/>
                </a:schemeClr>
              </a:solidFill>
            </a:endParaRPr>
          </a:p>
          <a:p>
            <a:pPr marL="0" indent="0" algn="just">
              <a:buNone/>
            </a:pPr>
            <a:endParaRPr lang="en-US" sz="2000" dirty="0">
              <a:solidFill>
                <a:schemeClr val="tx1">
                  <a:lumMod val="75000"/>
                  <a:lumOff val="25000"/>
                </a:schemeClr>
              </a:solidFill>
            </a:endParaRPr>
          </a:p>
          <a:p>
            <a:pPr marL="0" indent="0" algn="just">
              <a:buNone/>
            </a:pPr>
            <a:r>
              <a:rPr lang="en-US" sz="2000" dirty="0" smtClean="0">
                <a:solidFill>
                  <a:schemeClr val="tx1">
                    <a:lumMod val="75000"/>
                    <a:lumOff val="25000"/>
                  </a:schemeClr>
                </a:solidFill>
              </a:rPr>
              <a:t>CT </a:t>
            </a:r>
            <a:r>
              <a:rPr lang="en-US" sz="2000" dirty="0">
                <a:solidFill>
                  <a:schemeClr val="tx1">
                    <a:lumMod val="75000"/>
                    <a:lumOff val="25000"/>
                  </a:schemeClr>
                </a:solidFill>
              </a:rPr>
              <a:t>features include sharply </a:t>
            </a:r>
            <a:r>
              <a:rPr lang="en-US" sz="2000" dirty="0" err="1">
                <a:solidFill>
                  <a:schemeClr val="tx1">
                    <a:lumMod val="75000"/>
                    <a:lumOff val="25000"/>
                  </a:schemeClr>
                </a:solidFill>
              </a:rPr>
              <a:t>marginated</a:t>
            </a:r>
            <a:r>
              <a:rPr lang="en-US" sz="2000" dirty="0">
                <a:solidFill>
                  <a:schemeClr val="tx1">
                    <a:lumMod val="75000"/>
                    <a:lumOff val="25000"/>
                  </a:schemeClr>
                </a:solidFill>
              </a:rPr>
              <a:t> single or multiple rounded cysts of fluid density (3 – 30 Hounsfield units) with a thin dense rim. </a:t>
            </a:r>
            <a:endParaRPr lang="en-US" sz="2000" dirty="0" smtClean="0">
              <a:solidFill>
                <a:schemeClr val="tx1">
                  <a:lumMod val="75000"/>
                  <a:lumOff val="25000"/>
                </a:schemeClr>
              </a:solidFill>
            </a:endParaRPr>
          </a:p>
        </p:txBody>
      </p:sp>
    </p:spTree>
    <p:extLst>
      <p:ext uri="{BB962C8B-B14F-4D97-AF65-F5344CB8AC3E}">
        <p14:creationId xmlns:p14="http://schemas.microsoft.com/office/powerpoint/2010/main" val="21285724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Magnetic resonance Imaging</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491630"/>
            <a:ext cx="8856984" cy="3456384"/>
          </a:xfrm>
        </p:spPr>
        <p:txBody>
          <a:bodyPr>
            <a:normAutofit/>
          </a:bodyPr>
          <a:lstStyle/>
          <a:p>
            <a:pPr marL="0" indent="0" algn="just">
              <a:buNone/>
            </a:pPr>
            <a:r>
              <a:rPr lang="en-US" sz="2400" dirty="0"/>
              <a:t>Magnetic resonance </a:t>
            </a:r>
            <a:r>
              <a:rPr lang="en-US" sz="2400" dirty="0" smtClean="0"/>
              <a:t>Imaging - </a:t>
            </a:r>
            <a:r>
              <a:rPr lang="en-US" sz="2400" dirty="0"/>
              <a:t>MRI </a:t>
            </a:r>
            <a:r>
              <a:rPr lang="en-US" sz="2400" b="1" dirty="0"/>
              <a:t>delineates</a:t>
            </a:r>
            <a:r>
              <a:rPr lang="en-US" sz="2400" dirty="0"/>
              <a:t> the cyst capsule </a:t>
            </a:r>
            <a:r>
              <a:rPr lang="en-US" sz="2400" b="1" dirty="0"/>
              <a:t>better</a:t>
            </a:r>
            <a:r>
              <a:rPr lang="en-US" sz="2400" dirty="0"/>
              <a:t> than CT scan, as a low intensity on both T1 and T2 weighted images. </a:t>
            </a:r>
            <a:endParaRPr lang="en-US" sz="2400" dirty="0" smtClean="0"/>
          </a:p>
          <a:p>
            <a:pPr marL="0" indent="0" algn="just">
              <a:buNone/>
            </a:pPr>
            <a:endParaRPr lang="en-US" sz="2400" dirty="0"/>
          </a:p>
          <a:p>
            <a:pPr marL="0" indent="0" algn="just">
              <a:buNone/>
            </a:pPr>
            <a:r>
              <a:rPr lang="en-US" sz="2400" dirty="0" smtClean="0"/>
              <a:t>However</a:t>
            </a:r>
            <a:r>
              <a:rPr lang="en-US" sz="2400" dirty="0"/>
              <a:t>, CT scan is better in </a:t>
            </a:r>
            <a:r>
              <a:rPr lang="en-US" sz="2400" dirty="0" smtClean="0"/>
              <a:t>demonstrating mural </a:t>
            </a:r>
            <a:r>
              <a:rPr lang="en-US" sz="2400" dirty="0"/>
              <a:t>calcifications, cysts less than 3 cm may not show any specific features and small peritoneal cysts may be missed. </a:t>
            </a:r>
            <a:endParaRPr lang="en-US" sz="2400" dirty="0" smtClean="0"/>
          </a:p>
          <a:p>
            <a:pPr marL="0" indent="0" algn="just">
              <a:buNone/>
            </a:pPr>
            <a:endParaRPr lang="en-US" dirty="0"/>
          </a:p>
        </p:txBody>
      </p:sp>
    </p:spTree>
    <p:extLst>
      <p:ext uri="{BB962C8B-B14F-4D97-AF65-F5344CB8AC3E}">
        <p14:creationId xmlns:p14="http://schemas.microsoft.com/office/powerpoint/2010/main" val="33701895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Treatment</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068785"/>
            <a:ext cx="8856984" cy="4104456"/>
          </a:xfrm>
        </p:spPr>
        <p:txBody>
          <a:bodyPr>
            <a:normAutofit fontScale="70000" lnSpcReduction="20000"/>
          </a:bodyPr>
          <a:lstStyle/>
          <a:p>
            <a:r>
              <a:rPr lang="en-US" dirty="0" smtClean="0">
                <a:solidFill>
                  <a:schemeClr val="tx1">
                    <a:lumMod val="65000"/>
                    <a:lumOff val="35000"/>
                  </a:schemeClr>
                </a:solidFill>
              </a:rPr>
              <a:t>Surgery remains the </a:t>
            </a:r>
            <a:r>
              <a:rPr lang="en-US" b="1" dirty="0" smtClean="0">
                <a:solidFill>
                  <a:schemeClr val="tx1">
                    <a:lumMod val="65000"/>
                    <a:lumOff val="35000"/>
                  </a:schemeClr>
                </a:solidFill>
              </a:rPr>
              <a:t>gold standard </a:t>
            </a:r>
            <a:r>
              <a:rPr lang="en-US" dirty="0" smtClean="0">
                <a:solidFill>
                  <a:schemeClr val="tx1">
                    <a:lumMod val="65000"/>
                    <a:lumOff val="35000"/>
                  </a:schemeClr>
                </a:solidFill>
              </a:rPr>
              <a:t>treatment for </a:t>
            </a:r>
            <a:r>
              <a:rPr lang="en-US" dirty="0" err="1" smtClean="0">
                <a:solidFill>
                  <a:schemeClr val="tx1">
                    <a:lumMod val="65000"/>
                    <a:lumOff val="35000"/>
                  </a:schemeClr>
                </a:solidFill>
              </a:rPr>
              <a:t>hydatid</a:t>
            </a:r>
            <a:r>
              <a:rPr lang="en-US" dirty="0" smtClean="0">
                <a:solidFill>
                  <a:schemeClr val="tx1">
                    <a:lumMod val="65000"/>
                    <a:lumOff val="35000"/>
                  </a:schemeClr>
                </a:solidFill>
              </a:rPr>
              <a:t> liver disease. </a:t>
            </a:r>
          </a:p>
          <a:p>
            <a:endParaRPr lang="en-US" dirty="0" smtClean="0">
              <a:solidFill>
                <a:schemeClr val="tx1">
                  <a:lumMod val="65000"/>
                  <a:lumOff val="35000"/>
                </a:schemeClr>
              </a:solidFill>
            </a:endParaRPr>
          </a:p>
          <a:p>
            <a:r>
              <a:rPr lang="en-US" dirty="0" smtClean="0">
                <a:solidFill>
                  <a:schemeClr val="tx1">
                    <a:lumMod val="65000"/>
                    <a:lumOff val="35000"/>
                  </a:schemeClr>
                </a:solidFill>
              </a:rPr>
              <a:t>However, surgery may be impractical in patients with </a:t>
            </a:r>
            <a:r>
              <a:rPr lang="en-US" b="1" dirty="0" smtClean="0">
                <a:solidFill>
                  <a:schemeClr val="tx1">
                    <a:lumMod val="65000"/>
                    <a:lumOff val="35000"/>
                  </a:schemeClr>
                </a:solidFill>
              </a:rPr>
              <a:t>multiple cysts </a:t>
            </a:r>
            <a:r>
              <a:rPr lang="en-US" dirty="0" err="1" smtClean="0">
                <a:solidFill>
                  <a:schemeClr val="tx1">
                    <a:lumMod val="65000"/>
                    <a:lumOff val="35000"/>
                  </a:schemeClr>
                </a:solidFill>
              </a:rPr>
              <a:t>localised</a:t>
            </a:r>
            <a:r>
              <a:rPr lang="en-US" dirty="0" smtClean="0">
                <a:solidFill>
                  <a:schemeClr val="tx1">
                    <a:lumMod val="65000"/>
                    <a:lumOff val="35000"/>
                  </a:schemeClr>
                </a:solidFill>
              </a:rPr>
              <a:t> in </a:t>
            </a:r>
            <a:r>
              <a:rPr lang="en-US" b="1" dirty="0" smtClean="0">
                <a:solidFill>
                  <a:schemeClr val="tx1">
                    <a:lumMod val="65000"/>
                    <a:lumOff val="35000"/>
                  </a:schemeClr>
                </a:solidFill>
              </a:rPr>
              <a:t>several organs </a:t>
            </a:r>
            <a:r>
              <a:rPr lang="en-US" dirty="0" smtClean="0">
                <a:solidFill>
                  <a:schemeClr val="tx1">
                    <a:lumMod val="65000"/>
                    <a:lumOff val="35000"/>
                  </a:schemeClr>
                </a:solidFill>
              </a:rPr>
              <a:t>and if surgical facilities are inadequate. </a:t>
            </a:r>
          </a:p>
          <a:p>
            <a:endParaRPr lang="en-US" dirty="0" smtClean="0">
              <a:solidFill>
                <a:schemeClr val="tx1">
                  <a:lumMod val="65000"/>
                  <a:lumOff val="35000"/>
                </a:schemeClr>
              </a:solidFill>
            </a:endParaRPr>
          </a:p>
          <a:p>
            <a:r>
              <a:rPr lang="en-US" dirty="0" smtClean="0">
                <a:solidFill>
                  <a:schemeClr val="tx1">
                    <a:lumMod val="65000"/>
                    <a:lumOff val="35000"/>
                  </a:schemeClr>
                </a:solidFill>
              </a:rPr>
              <a:t>Conservative </a:t>
            </a:r>
            <a:r>
              <a:rPr lang="en-US" dirty="0">
                <a:solidFill>
                  <a:schemeClr val="tx1">
                    <a:lumMod val="65000"/>
                    <a:lumOff val="35000"/>
                  </a:schemeClr>
                </a:solidFill>
              </a:rPr>
              <a:t>procedures are safe and </a:t>
            </a:r>
            <a:r>
              <a:rPr lang="en-US" dirty="0" smtClean="0">
                <a:solidFill>
                  <a:schemeClr val="tx1">
                    <a:lumMod val="65000"/>
                    <a:lumOff val="35000"/>
                  </a:schemeClr>
                </a:solidFill>
              </a:rPr>
              <a:t>technically simple</a:t>
            </a:r>
            <a:r>
              <a:rPr lang="en-US" dirty="0">
                <a:solidFill>
                  <a:schemeClr val="tx1">
                    <a:lumMod val="65000"/>
                    <a:lumOff val="35000"/>
                  </a:schemeClr>
                </a:solidFill>
              </a:rPr>
              <a:t>, and are useful in the management of </a:t>
            </a:r>
            <a:r>
              <a:rPr lang="en-US" dirty="0" smtClean="0">
                <a:solidFill>
                  <a:schemeClr val="tx1">
                    <a:lumMod val="65000"/>
                    <a:lumOff val="35000"/>
                  </a:schemeClr>
                </a:solidFill>
              </a:rPr>
              <a:t>uncomplicated </a:t>
            </a:r>
            <a:r>
              <a:rPr lang="en-US" dirty="0" err="1" smtClean="0">
                <a:solidFill>
                  <a:schemeClr val="tx1">
                    <a:lumMod val="65000"/>
                    <a:lumOff val="35000"/>
                  </a:schemeClr>
                </a:solidFill>
              </a:rPr>
              <a:t>hydatid</a:t>
            </a:r>
            <a:r>
              <a:rPr lang="en-US" dirty="0" smtClean="0">
                <a:solidFill>
                  <a:schemeClr val="tx1">
                    <a:lumMod val="65000"/>
                    <a:lumOff val="35000"/>
                  </a:schemeClr>
                </a:solidFill>
              </a:rPr>
              <a:t> </a:t>
            </a:r>
            <a:r>
              <a:rPr lang="en-US" dirty="0">
                <a:solidFill>
                  <a:schemeClr val="tx1">
                    <a:lumMod val="65000"/>
                    <a:lumOff val="35000"/>
                  </a:schemeClr>
                </a:solidFill>
              </a:rPr>
              <a:t>cysts</a:t>
            </a:r>
            <a:r>
              <a:rPr lang="en-US" dirty="0" smtClean="0">
                <a:solidFill>
                  <a:schemeClr val="tx1">
                    <a:lumMod val="65000"/>
                    <a:lumOff val="35000"/>
                  </a:schemeClr>
                </a:solidFill>
              </a:rPr>
              <a:t>.</a:t>
            </a:r>
          </a:p>
          <a:p>
            <a:endParaRPr lang="en-US" dirty="0" smtClean="0">
              <a:solidFill>
                <a:schemeClr val="tx1">
                  <a:lumMod val="65000"/>
                  <a:lumOff val="35000"/>
                </a:schemeClr>
              </a:solidFill>
            </a:endParaRPr>
          </a:p>
          <a:p>
            <a:r>
              <a:rPr lang="en-US" dirty="0" smtClean="0">
                <a:solidFill>
                  <a:schemeClr val="tx1">
                    <a:lumMod val="65000"/>
                    <a:lumOff val="35000"/>
                  </a:schemeClr>
                </a:solidFill>
              </a:rPr>
              <a:t>Marsupialization </a:t>
            </a:r>
            <a:r>
              <a:rPr lang="en-US" dirty="0">
                <a:solidFill>
                  <a:schemeClr val="tx1">
                    <a:lumMod val="65000"/>
                    <a:lumOff val="35000"/>
                  </a:schemeClr>
                </a:solidFill>
              </a:rPr>
              <a:t>was the most common used procedure because it is quick and safe. However, their main </a:t>
            </a:r>
            <a:r>
              <a:rPr lang="en-US" dirty="0" err="1">
                <a:solidFill>
                  <a:schemeClr val="tx1">
                    <a:lumMod val="65000"/>
                    <a:lumOff val="35000"/>
                  </a:schemeClr>
                </a:solidFill>
              </a:rPr>
              <a:t>disadvantageis</a:t>
            </a:r>
            <a:r>
              <a:rPr lang="en-US" dirty="0">
                <a:solidFill>
                  <a:schemeClr val="tx1">
                    <a:lumMod val="65000"/>
                    <a:lumOff val="35000"/>
                  </a:schemeClr>
                </a:solidFill>
              </a:rPr>
              <a:t> the high frequency of postoperative </a:t>
            </a:r>
            <a:r>
              <a:rPr lang="en-US" dirty="0" err="1">
                <a:solidFill>
                  <a:schemeClr val="tx1">
                    <a:lumMod val="65000"/>
                    <a:lumOff val="35000"/>
                  </a:schemeClr>
                </a:solidFill>
              </a:rPr>
              <a:t>complications,the</a:t>
            </a:r>
            <a:r>
              <a:rPr lang="en-US" dirty="0">
                <a:solidFill>
                  <a:schemeClr val="tx1">
                    <a:lumMod val="65000"/>
                    <a:lumOff val="35000"/>
                  </a:schemeClr>
                </a:solidFill>
              </a:rPr>
              <a:t> most common being bile leak from a cyst-biliary communication, </a:t>
            </a:r>
            <a:r>
              <a:rPr lang="en-US" dirty="0" err="1">
                <a:solidFill>
                  <a:schemeClr val="tx1">
                    <a:lumMod val="65000"/>
                    <a:lumOff val="35000"/>
                  </a:schemeClr>
                </a:solidFill>
              </a:rPr>
              <a:t>bilomas</a:t>
            </a:r>
            <a:r>
              <a:rPr lang="en-US" dirty="0">
                <a:solidFill>
                  <a:schemeClr val="tx1">
                    <a:lumMod val="65000"/>
                    <a:lumOff val="35000"/>
                  </a:schemeClr>
                </a:solidFill>
              </a:rPr>
              <a:t> and bile peritonitis (4%-28</a:t>
            </a:r>
            <a:r>
              <a:rPr lang="en-US" dirty="0" smtClean="0">
                <a:solidFill>
                  <a:schemeClr val="tx1">
                    <a:lumMod val="65000"/>
                    <a:lumOff val="35000"/>
                  </a:schemeClr>
                </a:solidFill>
              </a:rPr>
              <a:t>%).</a:t>
            </a:r>
            <a:endParaRPr lang="en-US" dirty="0">
              <a:solidFill>
                <a:schemeClr val="tx1">
                  <a:lumMod val="65000"/>
                  <a:lumOff val="35000"/>
                </a:schemeClr>
              </a:solidFill>
            </a:endParaRPr>
          </a:p>
        </p:txBody>
      </p:sp>
    </p:spTree>
    <p:extLst>
      <p:ext uri="{BB962C8B-B14F-4D97-AF65-F5344CB8AC3E}">
        <p14:creationId xmlns:p14="http://schemas.microsoft.com/office/powerpoint/2010/main" val="3561446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Radical surgical procedures</a:t>
            </a:r>
          </a:p>
        </p:txBody>
      </p:sp>
      <p:sp>
        <p:nvSpPr>
          <p:cNvPr id="3" name="Объект 2"/>
          <p:cNvSpPr>
            <a:spLocks noGrp="1"/>
          </p:cNvSpPr>
          <p:nvPr>
            <p:ph idx="1"/>
          </p:nvPr>
        </p:nvSpPr>
        <p:spPr>
          <a:xfrm>
            <a:off x="107504" y="1059582"/>
            <a:ext cx="8928992" cy="3960440"/>
          </a:xfrm>
        </p:spPr>
        <p:txBody>
          <a:bodyPr>
            <a:normAutofit fontScale="47500" lnSpcReduction="20000"/>
          </a:bodyPr>
          <a:lstStyle/>
          <a:p>
            <a:pPr marL="0" indent="0">
              <a:buNone/>
            </a:pPr>
            <a:r>
              <a:rPr lang="en-US" dirty="0" smtClean="0">
                <a:solidFill>
                  <a:schemeClr val="tx1">
                    <a:lumMod val="65000"/>
                    <a:lumOff val="35000"/>
                  </a:schemeClr>
                </a:solidFill>
              </a:rPr>
              <a:t>Radical </a:t>
            </a:r>
            <a:r>
              <a:rPr lang="en-US" dirty="0">
                <a:solidFill>
                  <a:schemeClr val="tx1">
                    <a:lumMod val="65000"/>
                    <a:lumOff val="35000"/>
                  </a:schemeClr>
                </a:solidFill>
              </a:rPr>
              <a:t>surgical procedures include cystectomy, </a:t>
            </a:r>
            <a:r>
              <a:rPr lang="en-US" dirty="0" err="1">
                <a:solidFill>
                  <a:schemeClr val="tx1">
                    <a:lumMod val="65000"/>
                    <a:lumOff val="35000"/>
                  </a:schemeClr>
                </a:solidFill>
              </a:rPr>
              <a:t>pericystectomy</a:t>
            </a:r>
            <a:r>
              <a:rPr lang="en-US" dirty="0">
                <a:solidFill>
                  <a:schemeClr val="tx1">
                    <a:lumMod val="65000"/>
                    <a:lumOff val="35000"/>
                  </a:schemeClr>
                </a:solidFill>
              </a:rPr>
              <a:t>, lobectomy and </a:t>
            </a:r>
            <a:r>
              <a:rPr lang="en-US" dirty="0" err="1">
                <a:solidFill>
                  <a:schemeClr val="tx1">
                    <a:lumMod val="65000"/>
                    <a:lumOff val="35000"/>
                  </a:schemeClr>
                </a:solidFill>
              </a:rPr>
              <a:t>hepatectomy</a:t>
            </a:r>
            <a:r>
              <a:rPr lang="en-US" dirty="0">
                <a:solidFill>
                  <a:schemeClr val="tx1">
                    <a:lumMod val="65000"/>
                    <a:lumOff val="35000"/>
                  </a:schemeClr>
                </a:solidFill>
              </a:rPr>
              <a:t>. Radical procedures have lower rate of complications and recurrences but many authors consider them inappropriate, claiming that intraoperative risks are too high for a benign disease. </a:t>
            </a:r>
            <a:endParaRPr lang="en-US" dirty="0" smtClean="0">
              <a:solidFill>
                <a:schemeClr val="tx1">
                  <a:lumMod val="65000"/>
                  <a:lumOff val="35000"/>
                </a:schemeClr>
              </a:solidFill>
            </a:endParaRPr>
          </a:p>
          <a:p>
            <a:pPr marL="0" indent="0">
              <a:buNone/>
            </a:pPr>
            <a:endParaRPr lang="en-US" dirty="0">
              <a:solidFill>
                <a:schemeClr val="tx1">
                  <a:lumMod val="65000"/>
                  <a:lumOff val="35000"/>
                </a:schemeClr>
              </a:solidFill>
            </a:endParaRPr>
          </a:p>
          <a:p>
            <a:r>
              <a:rPr lang="en-US" b="1" dirty="0" smtClean="0">
                <a:solidFill>
                  <a:schemeClr val="tx1">
                    <a:lumMod val="65000"/>
                    <a:lumOff val="35000"/>
                  </a:schemeClr>
                </a:solidFill>
              </a:rPr>
              <a:t>Cystectomy. </a:t>
            </a:r>
            <a:r>
              <a:rPr lang="en-US" dirty="0">
                <a:solidFill>
                  <a:schemeClr val="tx1">
                    <a:lumMod val="65000"/>
                    <a:lumOff val="35000"/>
                  </a:schemeClr>
                </a:solidFill>
              </a:rPr>
              <a:t>The procedure involves removal of </a:t>
            </a:r>
            <a:r>
              <a:rPr lang="en-US" dirty="0" err="1">
                <a:solidFill>
                  <a:schemeClr val="tx1">
                    <a:lumMod val="65000"/>
                    <a:lumOff val="35000"/>
                  </a:schemeClr>
                </a:solidFill>
              </a:rPr>
              <a:t>hydatid</a:t>
            </a:r>
            <a:r>
              <a:rPr lang="en-US" dirty="0">
                <a:solidFill>
                  <a:schemeClr val="tx1">
                    <a:lumMod val="65000"/>
                    <a:lumOff val="35000"/>
                  </a:schemeClr>
                </a:solidFill>
              </a:rPr>
              <a:t> cyst, comprising laminar layer, germinal layer and cyst contents (daughter cysts and brood capsules). The procedure is simple to perform and has low recurrence </a:t>
            </a:r>
            <a:r>
              <a:rPr lang="en-US" dirty="0" smtClean="0">
                <a:solidFill>
                  <a:schemeClr val="tx1">
                    <a:lumMod val="65000"/>
                    <a:lumOff val="35000"/>
                  </a:schemeClr>
                </a:solidFill>
              </a:rPr>
              <a:t>rates. The management </a:t>
            </a:r>
            <a:r>
              <a:rPr lang="en-US" dirty="0">
                <a:solidFill>
                  <a:schemeClr val="tx1">
                    <a:lumMod val="65000"/>
                    <a:lumOff val="35000"/>
                  </a:schemeClr>
                </a:solidFill>
              </a:rPr>
              <a:t>of the residual cavity is a </a:t>
            </a:r>
            <a:r>
              <a:rPr lang="en-US" dirty="0" err="1">
                <a:solidFill>
                  <a:schemeClr val="tx1">
                    <a:lumMod val="65000"/>
                    <a:lumOff val="35000"/>
                  </a:schemeClr>
                </a:solidFill>
              </a:rPr>
              <a:t>challengingproblem</a:t>
            </a:r>
            <a:r>
              <a:rPr lang="en-US" dirty="0">
                <a:solidFill>
                  <a:schemeClr val="tx1">
                    <a:lumMod val="65000"/>
                    <a:lumOff val="35000"/>
                  </a:schemeClr>
                </a:solidFill>
              </a:rPr>
              <a:t> especially in patients with </a:t>
            </a:r>
            <a:r>
              <a:rPr lang="en-US" dirty="0" err="1">
                <a:solidFill>
                  <a:schemeClr val="tx1">
                    <a:lumMod val="65000"/>
                    <a:lumOff val="35000"/>
                  </a:schemeClr>
                </a:solidFill>
              </a:rPr>
              <a:t>gianthydatid</a:t>
            </a:r>
            <a:r>
              <a:rPr lang="en-US" dirty="0">
                <a:solidFill>
                  <a:schemeClr val="tx1">
                    <a:lumMod val="65000"/>
                    <a:lumOff val="35000"/>
                  </a:schemeClr>
                </a:solidFill>
              </a:rPr>
              <a:t> Cysts</a:t>
            </a:r>
            <a:r>
              <a:rPr lang="en-US" dirty="0" smtClean="0">
                <a:solidFill>
                  <a:schemeClr val="tx1">
                    <a:lumMod val="65000"/>
                    <a:lumOff val="35000"/>
                  </a:schemeClr>
                </a:solidFill>
              </a:rPr>
              <a:t>. Various </a:t>
            </a:r>
            <a:r>
              <a:rPr lang="en-US" dirty="0">
                <a:solidFill>
                  <a:schemeClr val="tx1">
                    <a:lumMod val="65000"/>
                    <a:lumOff val="35000"/>
                  </a:schemeClr>
                </a:solidFill>
              </a:rPr>
              <a:t>techniques have been described for the management of residual cavities, such as; external </a:t>
            </a:r>
            <a:r>
              <a:rPr lang="en-US" dirty="0" err="1">
                <a:solidFill>
                  <a:schemeClr val="tx1">
                    <a:lumMod val="65000"/>
                    <a:lumOff val="35000"/>
                  </a:schemeClr>
                </a:solidFill>
              </a:rPr>
              <a:t>drainage,Capitonnage</a:t>
            </a:r>
            <a:r>
              <a:rPr lang="en-US" dirty="0">
                <a:solidFill>
                  <a:schemeClr val="tx1">
                    <a:lumMod val="65000"/>
                    <a:lumOff val="35000"/>
                  </a:schemeClr>
                </a:solidFill>
              </a:rPr>
              <a:t> and </a:t>
            </a:r>
            <a:r>
              <a:rPr lang="en-US" dirty="0" err="1" smtClean="0">
                <a:solidFill>
                  <a:schemeClr val="tx1">
                    <a:lumMod val="65000"/>
                    <a:lumOff val="35000"/>
                  </a:schemeClr>
                </a:solidFill>
              </a:rPr>
              <a:t>omentoplasty</a:t>
            </a:r>
            <a:endParaRPr lang="en-US" dirty="0" smtClean="0">
              <a:solidFill>
                <a:schemeClr val="tx1">
                  <a:lumMod val="65000"/>
                  <a:lumOff val="35000"/>
                </a:schemeClr>
              </a:solidFill>
            </a:endParaRPr>
          </a:p>
          <a:p>
            <a:endParaRPr lang="en-US" dirty="0">
              <a:solidFill>
                <a:schemeClr val="tx1">
                  <a:lumMod val="65000"/>
                  <a:lumOff val="35000"/>
                </a:schemeClr>
              </a:solidFill>
            </a:endParaRPr>
          </a:p>
          <a:p>
            <a:r>
              <a:rPr lang="en-US" b="1" dirty="0" err="1" smtClean="0">
                <a:solidFill>
                  <a:schemeClr val="tx1">
                    <a:lumMod val="65000"/>
                    <a:lumOff val="35000"/>
                  </a:schemeClr>
                </a:solidFill>
              </a:rPr>
              <a:t>Pericystectomy</a:t>
            </a:r>
            <a:r>
              <a:rPr lang="en-US" b="1" dirty="0" smtClean="0">
                <a:solidFill>
                  <a:schemeClr val="tx1">
                    <a:lumMod val="65000"/>
                    <a:lumOff val="35000"/>
                  </a:schemeClr>
                </a:solidFill>
              </a:rPr>
              <a:t>. </a:t>
            </a:r>
            <a:r>
              <a:rPr lang="en-US" dirty="0" err="1" smtClean="0">
                <a:solidFill>
                  <a:schemeClr val="tx1">
                    <a:lumMod val="65000"/>
                    <a:lumOff val="35000"/>
                  </a:schemeClr>
                </a:solidFill>
              </a:rPr>
              <a:t>Tthis</a:t>
            </a:r>
            <a:r>
              <a:rPr lang="en-US" dirty="0" smtClean="0">
                <a:solidFill>
                  <a:schemeClr val="tx1">
                    <a:lumMod val="65000"/>
                    <a:lumOff val="35000"/>
                  </a:schemeClr>
                </a:solidFill>
              </a:rPr>
              <a:t> </a:t>
            </a:r>
            <a:r>
              <a:rPr lang="en-US" dirty="0">
                <a:solidFill>
                  <a:schemeClr val="tx1">
                    <a:lumMod val="65000"/>
                    <a:lumOff val="35000"/>
                  </a:schemeClr>
                </a:solidFill>
              </a:rPr>
              <a:t>procedure involves a non-anatomical resection of cyst and surrounding compressed liver tissue. This is technically a more difficult procedure than cystectomy and can be associated with considerable blood loss; it can also be hazardous in the case of large and complicated cysts when the cyst distorts vital anatomical structures such as; hepatic veins or biliary </a:t>
            </a:r>
            <a:r>
              <a:rPr lang="en-US" dirty="0" smtClean="0">
                <a:solidFill>
                  <a:schemeClr val="tx1">
                    <a:lumMod val="65000"/>
                    <a:lumOff val="35000"/>
                  </a:schemeClr>
                </a:solidFill>
              </a:rPr>
              <a:t>ducts</a:t>
            </a:r>
            <a:endParaRPr lang="en-US" dirty="0">
              <a:solidFill>
                <a:schemeClr val="tx1">
                  <a:lumMod val="65000"/>
                  <a:lumOff val="35000"/>
                </a:schemeClr>
              </a:solidFill>
            </a:endParaRPr>
          </a:p>
          <a:p>
            <a:endParaRPr lang="en-US" dirty="0">
              <a:solidFill>
                <a:schemeClr val="tx1">
                  <a:lumMod val="65000"/>
                  <a:lumOff val="35000"/>
                </a:schemeClr>
              </a:solidFill>
            </a:endParaRPr>
          </a:p>
          <a:p>
            <a:r>
              <a:rPr lang="en-US" b="1" dirty="0" smtClean="0">
                <a:solidFill>
                  <a:schemeClr val="tx1">
                    <a:lumMod val="65000"/>
                    <a:lumOff val="35000"/>
                  </a:schemeClr>
                </a:solidFill>
              </a:rPr>
              <a:t>Hepatic resections. </a:t>
            </a:r>
            <a:r>
              <a:rPr lang="en-US" dirty="0" smtClean="0">
                <a:solidFill>
                  <a:schemeClr val="tx1">
                    <a:lumMod val="65000"/>
                    <a:lumOff val="35000"/>
                  </a:schemeClr>
                </a:solidFill>
              </a:rPr>
              <a:t>The </a:t>
            </a:r>
            <a:r>
              <a:rPr lang="en-US" dirty="0">
                <a:solidFill>
                  <a:schemeClr val="tx1">
                    <a:lumMod val="65000"/>
                    <a:lumOff val="35000"/>
                  </a:schemeClr>
                </a:solidFill>
              </a:rPr>
              <a:t>arguments against hepatic resection as a primary modality of treatment </a:t>
            </a:r>
            <a:r>
              <a:rPr lang="en-US" dirty="0" smtClean="0">
                <a:solidFill>
                  <a:schemeClr val="tx1">
                    <a:lumMod val="65000"/>
                    <a:lumOff val="35000"/>
                  </a:schemeClr>
                </a:solidFill>
              </a:rPr>
              <a:t>are: firstly, outside </a:t>
            </a:r>
            <a:r>
              <a:rPr lang="en-US" dirty="0">
                <a:solidFill>
                  <a:schemeClr val="tx1">
                    <a:lumMod val="65000"/>
                    <a:lumOff val="35000"/>
                  </a:schemeClr>
                </a:solidFill>
              </a:rPr>
              <a:t>of the dedicated liver units there is considerable morbidity and mortality from resection of what is essentially a benign </a:t>
            </a:r>
            <a:r>
              <a:rPr lang="en-US" dirty="0" err="1">
                <a:solidFill>
                  <a:schemeClr val="tx1">
                    <a:lumMod val="65000"/>
                    <a:lumOff val="35000"/>
                  </a:schemeClr>
                </a:solidFill>
              </a:rPr>
              <a:t>condition.What</a:t>
            </a:r>
            <a:r>
              <a:rPr lang="en-US" dirty="0">
                <a:solidFill>
                  <a:schemeClr val="tx1">
                    <a:lumMod val="65000"/>
                    <a:lumOff val="35000"/>
                  </a:schemeClr>
                </a:solidFill>
              </a:rPr>
              <a:t> is more, the distortion of the anatomy makes surgery </a:t>
            </a:r>
            <a:r>
              <a:rPr lang="en-US" dirty="0" smtClean="0">
                <a:solidFill>
                  <a:schemeClr val="tx1">
                    <a:lumMod val="65000"/>
                    <a:lumOff val="35000"/>
                  </a:schemeClr>
                </a:solidFill>
              </a:rPr>
              <a:t>harder</a:t>
            </a:r>
          </a:p>
          <a:p>
            <a:endParaRPr lang="en-US" dirty="0">
              <a:solidFill>
                <a:schemeClr val="tx1">
                  <a:lumMod val="65000"/>
                  <a:lumOff val="35000"/>
                </a:schemeClr>
              </a:solidFill>
            </a:endParaRPr>
          </a:p>
        </p:txBody>
      </p:sp>
    </p:spTree>
    <p:extLst>
      <p:ext uri="{BB962C8B-B14F-4D97-AF65-F5344CB8AC3E}">
        <p14:creationId xmlns:p14="http://schemas.microsoft.com/office/powerpoint/2010/main" val="13534897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t="10854" b="9168"/>
          <a:stretch/>
        </p:blipFill>
        <p:spPr bwMode="auto">
          <a:xfrm>
            <a:off x="0" y="22870"/>
            <a:ext cx="9144000" cy="25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084168" y="2139702"/>
            <a:ext cx="10081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915816" y="3795885"/>
            <a:ext cx="6096605" cy="584775"/>
          </a:xfrm>
          <a:prstGeom prst="rect">
            <a:avLst/>
          </a:prstGeom>
        </p:spPr>
        <p:txBody>
          <a:bodyPr wrap="none">
            <a:spAutoFit/>
          </a:bodyPr>
          <a:lstStyle/>
          <a:p>
            <a:r>
              <a:rPr lang="en-US" sz="3200" b="1" dirty="0">
                <a:solidFill>
                  <a:schemeClr val="tx2">
                    <a:lumMod val="60000"/>
                    <a:lumOff val="40000"/>
                  </a:schemeClr>
                </a:solidFill>
              </a:rPr>
              <a:t>Radical surgery: partial cystectomy</a:t>
            </a:r>
            <a:endParaRPr lang="ru-RU" sz="3200" b="1" dirty="0">
              <a:solidFill>
                <a:schemeClr val="tx2">
                  <a:lumMod val="60000"/>
                  <a:lumOff val="40000"/>
                </a:schemeClr>
              </a:solidFill>
            </a:endParaRPr>
          </a:p>
        </p:txBody>
      </p:sp>
    </p:spTree>
    <p:extLst>
      <p:ext uri="{BB962C8B-B14F-4D97-AF65-F5344CB8AC3E}">
        <p14:creationId xmlns:p14="http://schemas.microsoft.com/office/powerpoint/2010/main" val="340258416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r="6136"/>
          <a:stretch/>
        </p:blipFill>
        <p:spPr bwMode="auto">
          <a:xfrm>
            <a:off x="-1" y="-7342"/>
            <a:ext cx="9144002" cy="249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idx="1"/>
          </p:nvPr>
        </p:nvSpPr>
        <p:spPr/>
        <p:txBody>
          <a:bodyPr/>
          <a:lstStyle/>
          <a:p>
            <a:endParaRPr lang="ru-RU" dirty="0"/>
          </a:p>
        </p:txBody>
      </p:sp>
      <p:sp>
        <p:nvSpPr>
          <p:cNvPr id="5" name="Прямоугольник 4"/>
          <p:cNvSpPr/>
          <p:nvPr/>
        </p:nvSpPr>
        <p:spPr>
          <a:xfrm>
            <a:off x="3275856" y="3795886"/>
            <a:ext cx="5437001" cy="1077218"/>
          </a:xfrm>
          <a:prstGeom prst="rect">
            <a:avLst/>
          </a:prstGeom>
        </p:spPr>
        <p:txBody>
          <a:bodyPr wrap="none">
            <a:spAutoFit/>
          </a:bodyPr>
          <a:lstStyle/>
          <a:p>
            <a:r>
              <a:rPr lang="en-US" sz="3200" b="1" dirty="0">
                <a:solidFill>
                  <a:schemeClr val="tx2">
                    <a:lumMod val="60000"/>
                    <a:lumOff val="40000"/>
                  </a:schemeClr>
                </a:solidFill>
              </a:rPr>
              <a:t>Drainage of the residual cavity </a:t>
            </a:r>
            <a:endParaRPr lang="en-US" sz="3200" b="1" dirty="0" smtClean="0">
              <a:solidFill>
                <a:schemeClr val="tx2">
                  <a:lumMod val="60000"/>
                  <a:lumOff val="40000"/>
                </a:schemeClr>
              </a:solidFill>
            </a:endParaRPr>
          </a:p>
          <a:p>
            <a:r>
              <a:rPr lang="en-US" sz="3200" b="1" dirty="0" smtClean="0">
                <a:solidFill>
                  <a:schemeClr val="tx2">
                    <a:lumMod val="60000"/>
                    <a:lumOff val="40000"/>
                  </a:schemeClr>
                </a:solidFill>
              </a:rPr>
              <a:t>after </a:t>
            </a:r>
            <a:r>
              <a:rPr lang="en-US" sz="3200" b="1" dirty="0">
                <a:solidFill>
                  <a:schemeClr val="tx2">
                    <a:lumMod val="60000"/>
                    <a:lumOff val="40000"/>
                  </a:schemeClr>
                </a:solidFill>
              </a:rPr>
              <a:t>partial cystectomy</a:t>
            </a:r>
            <a:endParaRPr lang="ru-RU" sz="3200" b="1" dirty="0">
              <a:solidFill>
                <a:schemeClr val="tx2">
                  <a:lumMod val="60000"/>
                  <a:lumOff val="40000"/>
                </a:schemeClr>
              </a:solidFill>
            </a:endParaRPr>
          </a:p>
        </p:txBody>
      </p:sp>
    </p:spTree>
    <p:extLst>
      <p:ext uri="{BB962C8B-B14F-4D97-AF65-F5344CB8AC3E}">
        <p14:creationId xmlns:p14="http://schemas.microsoft.com/office/powerpoint/2010/main" val="1580406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229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13840" t="12476" r="19459"/>
          <a:stretch/>
        </p:blipFill>
        <p:spPr bwMode="auto">
          <a:xfrm>
            <a:off x="0" y="18430"/>
            <a:ext cx="9144000" cy="3016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3275856" y="3795886"/>
            <a:ext cx="5707140" cy="584775"/>
          </a:xfrm>
          <a:prstGeom prst="rect">
            <a:avLst/>
          </a:prstGeom>
        </p:spPr>
        <p:txBody>
          <a:bodyPr wrap="none">
            <a:spAutoFit/>
          </a:bodyPr>
          <a:lstStyle/>
          <a:p>
            <a:r>
              <a:rPr lang="en-US" sz="3200" b="1" dirty="0">
                <a:solidFill>
                  <a:schemeClr val="tx2">
                    <a:lumMod val="60000"/>
                    <a:lumOff val="40000"/>
                  </a:schemeClr>
                </a:solidFill>
              </a:rPr>
              <a:t>Technique of the </a:t>
            </a:r>
            <a:r>
              <a:rPr lang="en-US" sz="3200" b="1" dirty="0" err="1">
                <a:solidFill>
                  <a:schemeClr val="tx2">
                    <a:lumMod val="60000"/>
                    <a:lumOff val="40000"/>
                  </a:schemeClr>
                </a:solidFill>
              </a:rPr>
              <a:t>pericystectomy</a:t>
            </a:r>
            <a:endParaRPr lang="ru-RU" sz="3200" b="1" dirty="0">
              <a:solidFill>
                <a:schemeClr val="tx2">
                  <a:lumMod val="60000"/>
                  <a:lumOff val="40000"/>
                </a:schemeClr>
              </a:solidFill>
            </a:endParaRPr>
          </a:p>
        </p:txBody>
      </p:sp>
    </p:spTree>
    <p:extLst>
      <p:ext uri="{BB962C8B-B14F-4D97-AF65-F5344CB8AC3E}">
        <p14:creationId xmlns:p14="http://schemas.microsoft.com/office/powerpoint/2010/main" val="42908849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331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50" t="6452" r="9675" b="529"/>
          <a:stretch/>
        </p:blipFill>
        <p:spPr bwMode="auto">
          <a:xfrm>
            <a:off x="-31700" y="0"/>
            <a:ext cx="9175700" cy="3435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627784" y="2787774"/>
            <a:ext cx="10081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6300192" y="2616138"/>
            <a:ext cx="10081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3275856" y="3795886"/>
            <a:ext cx="4887877" cy="584775"/>
          </a:xfrm>
          <a:prstGeom prst="rect">
            <a:avLst/>
          </a:prstGeom>
        </p:spPr>
        <p:txBody>
          <a:bodyPr wrap="none">
            <a:spAutoFit/>
          </a:bodyPr>
          <a:lstStyle/>
          <a:p>
            <a:r>
              <a:rPr lang="en-US" sz="3200" b="1" dirty="0">
                <a:solidFill>
                  <a:schemeClr val="tx2">
                    <a:lumMod val="60000"/>
                    <a:lumOff val="40000"/>
                  </a:schemeClr>
                </a:solidFill>
              </a:rPr>
              <a:t>Internal drainage technique</a:t>
            </a:r>
            <a:endParaRPr lang="ru-RU" sz="3200" b="1" dirty="0">
              <a:solidFill>
                <a:schemeClr val="tx2">
                  <a:lumMod val="60000"/>
                  <a:lumOff val="40000"/>
                </a:schemeClr>
              </a:solidFill>
            </a:endParaRPr>
          </a:p>
        </p:txBody>
      </p:sp>
    </p:spTree>
    <p:extLst>
      <p:ext uri="{BB962C8B-B14F-4D97-AF65-F5344CB8AC3E}">
        <p14:creationId xmlns:p14="http://schemas.microsoft.com/office/powerpoint/2010/main" val="19592698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05979"/>
            <a:ext cx="9144000" cy="857250"/>
          </a:xfrm>
        </p:spPr>
        <p:txBody>
          <a:bodyPr>
            <a:normAutofit fontScale="90000"/>
          </a:bodyPr>
          <a:lstStyle/>
          <a:p>
            <a:r>
              <a:rPr lang="en-US" sz="4000" b="1" dirty="0">
                <a:solidFill>
                  <a:schemeClr val="tx2">
                    <a:lumMod val="60000"/>
                    <a:lumOff val="40000"/>
                  </a:schemeClr>
                </a:solidFill>
              </a:rPr>
              <a:t>Laparoscopic management of </a:t>
            </a:r>
            <a:r>
              <a:rPr lang="en-US" sz="4000" b="1" dirty="0" err="1">
                <a:solidFill>
                  <a:schemeClr val="tx2">
                    <a:lumMod val="60000"/>
                    <a:lumOff val="40000"/>
                  </a:schemeClr>
                </a:solidFill>
              </a:rPr>
              <a:t>hydatid</a:t>
            </a:r>
            <a:r>
              <a:rPr lang="en-US" sz="4000" b="1" dirty="0">
                <a:solidFill>
                  <a:schemeClr val="tx2">
                    <a:lumMod val="60000"/>
                    <a:lumOff val="40000"/>
                  </a:schemeClr>
                </a:solidFill>
              </a:rPr>
              <a:t> cysts</a:t>
            </a:r>
            <a:br>
              <a:rPr lang="en-US" sz="4000" b="1" dirty="0">
                <a:solidFill>
                  <a:schemeClr val="tx2">
                    <a:lumMod val="60000"/>
                    <a:lumOff val="40000"/>
                  </a:schemeClr>
                </a:solidFill>
              </a:rPr>
            </a:br>
            <a:endParaRPr lang="ru-RU" b="1" dirty="0">
              <a:solidFill>
                <a:schemeClr val="tx2">
                  <a:lumMod val="60000"/>
                  <a:lumOff val="40000"/>
                </a:schemeClr>
              </a:solidFill>
            </a:endParaRPr>
          </a:p>
        </p:txBody>
      </p:sp>
      <p:sp>
        <p:nvSpPr>
          <p:cNvPr id="3" name="Объект 2"/>
          <p:cNvSpPr>
            <a:spLocks noGrp="1"/>
          </p:cNvSpPr>
          <p:nvPr>
            <p:ph idx="1"/>
          </p:nvPr>
        </p:nvSpPr>
        <p:spPr/>
        <p:txBody>
          <a:bodyPr>
            <a:normAutofit fontScale="47500" lnSpcReduction="20000"/>
          </a:bodyPr>
          <a:lstStyle/>
          <a:p>
            <a:pPr marL="0" indent="0">
              <a:buNone/>
            </a:pPr>
            <a:r>
              <a:rPr lang="en-US" b="1" dirty="0" smtClean="0"/>
              <a:t>The </a:t>
            </a:r>
            <a:r>
              <a:rPr lang="en-US" b="1" dirty="0"/>
              <a:t>Criteria to exclude laparoscopic treatment of </a:t>
            </a:r>
            <a:r>
              <a:rPr lang="en-US" b="1" dirty="0" err="1"/>
              <a:t>hydatid</a:t>
            </a:r>
            <a:r>
              <a:rPr lang="en-US" b="1" dirty="0"/>
              <a:t> cyst of liver are</a:t>
            </a:r>
          </a:p>
          <a:p>
            <a:r>
              <a:rPr lang="en-US" dirty="0"/>
              <a:t>Rupture of the cyst in biliary tract</a:t>
            </a:r>
          </a:p>
          <a:p>
            <a:r>
              <a:rPr lang="en-US" dirty="0"/>
              <a:t>Central localization of the cyst</a:t>
            </a:r>
          </a:p>
          <a:p>
            <a:r>
              <a:rPr lang="en-US" dirty="0"/>
              <a:t>Cysts dimension &gt;15 cm</a:t>
            </a:r>
          </a:p>
          <a:p>
            <a:r>
              <a:rPr lang="en-US" dirty="0"/>
              <a:t>Number of cysts &gt; 3</a:t>
            </a:r>
          </a:p>
          <a:p>
            <a:r>
              <a:rPr lang="en-US" dirty="0"/>
              <a:t>Thickened or calcified walls</a:t>
            </a:r>
          </a:p>
          <a:p>
            <a:r>
              <a:rPr lang="en-US" dirty="0"/>
              <a:t>opening of bile ducts that leak </a:t>
            </a:r>
            <a:r>
              <a:rPr lang="en-US" dirty="0" smtClean="0"/>
              <a:t>bile</a:t>
            </a:r>
          </a:p>
          <a:p>
            <a:endParaRPr lang="en-US" dirty="0"/>
          </a:p>
          <a:p>
            <a:pPr marL="0" indent="0">
              <a:buNone/>
            </a:pPr>
            <a:r>
              <a:rPr lang="en-US" dirty="0"/>
              <a:t>Nevertheless, a disadvantage of laparoscopy is the lack of precautionary measures to prevent spillage under the high </a:t>
            </a:r>
            <a:r>
              <a:rPr lang="en-US" dirty="0" err="1"/>
              <a:t>intraabdominal</a:t>
            </a:r>
            <a:r>
              <a:rPr lang="en-US" dirty="0"/>
              <a:t> pressures caused by </a:t>
            </a:r>
            <a:r>
              <a:rPr lang="en-US" dirty="0" err="1"/>
              <a:t>pneumoperitoneum</a:t>
            </a:r>
            <a:r>
              <a:rPr lang="en-US" dirty="0"/>
              <a:t>, allergic reactions are more common in laparoscopic interventions due to peritoneal </a:t>
            </a:r>
            <a:r>
              <a:rPr lang="en-US" dirty="0" smtClean="0"/>
              <a:t>spillage.</a:t>
            </a:r>
            <a:endParaRPr lang="en-US" dirty="0"/>
          </a:p>
          <a:p>
            <a:r>
              <a:rPr lang="en-US" dirty="0"/>
              <a:t>Laparoscopic experience has shown that spillage of </a:t>
            </a:r>
            <a:r>
              <a:rPr lang="en-US" dirty="0" err="1"/>
              <a:t>scolices</a:t>
            </a:r>
            <a:r>
              <a:rPr lang="en-US" dirty="0"/>
              <a:t>-rich cyst fluid or daughter cysts is common, and it is difficult to evacuate the cysts without spillage in the absence of the proven techniques available to open </a:t>
            </a:r>
            <a:r>
              <a:rPr lang="en-US" dirty="0" smtClean="0"/>
              <a:t>surgery.</a:t>
            </a:r>
          </a:p>
          <a:p>
            <a:r>
              <a:rPr lang="en-US" dirty="0" smtClean="0"/>
              <a:t>Spillage </a:t>
            </a:r>
            <a:r>
              <a:rPr lang="en-US" dirty="0"/>
              <a:t>may lead to peritoneal </a:t>
            </a:r>
            <a:r>
              <a:rPr lang="en-US" dirty="0" err="1"/>
              <a:t>hydatidosis</a:t>
            </a:r>
            <a:endParaRPr lang="en-US" dirty="0"/>
          </a:p>
          <a:p>
            <a:pPr marL="0" indent="0">
              <a:buNone/>
            </a:pPr>
            <a:endParaRPr lang="en-US" dirty="0"/>
          </a:p>
        </p:txBody>
      </p:sp>
    </p:spTree>
    <p:extLst>
      <p:ext uri="{BB962C8B-B14F-4D97-AF65-F5344CB8AC3E}">
        <p14:creationId xmlns:p14="http://schemas.microsoft.com/office/powerpoint/2010/main" val="41383556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000" b="1" dirty="0">
                <a:solidFill>
                  <a:schemeClr val="tx2">
                    <a:lumMod val="60000"/>
                    <a:lumOff val="40000"/>
                  </a:schemeClr>
                </a:solidFill>
              </a:rPr>
              <a:t>Percutaneous treatment of </a:t>
            </a:r>
            <a:r>
              <a:rPr lang="en-US" sz="4000" b="1" dirty="0" err="1">
                <a:solidFill>
                  <a:schemeClr val="tx2">
                    <a:lumMod val="60000"/>
                    <a:lumOff val="40000"/>
                  </a:schemeClr>
                </a:solidFill>
              </a:rPr>
              <a:t>hydatid</a:t>
            </a:r>
            <a:r>
              <a:rPr lang="en-US" sz="4000" b="1" dirty="0">
                <a:solidFill>
                  <a:schemeClr val="tx2">
                    <a:lumMod val="60000"/>
                    <a:lumOff val="40000"/>
                  </a:schemeClr>
                </a:solidFill>
              </a:rPr>
              <a:t> </a:t>
            </a:r>
            <a:r>
              <a:rPr lang="en-US" sz="4000" b="1" dirty="0" smtClean="0">
                <a:solidFill>
                  <a:schemeClr val="tx2">
                    <a:lumMod val="60000"/>
                    <a:lumOff val="40000"/>
                  </a:schemeClr>
                </a:solidFill>
              </a:rPr>
              <a:t>cyst</a:t>
            </a:r>
            <a:endParaRPr lang="ru-RU" dirty="0"/>
          </a:p>
        </p:txBody>
      </p:sp>
      <p:sp>
        <p:nvSpPr>
          <p:cNvPr id="3" name="Объект 2"/>
          <p:cNvSpPr>
            <a:spLocks noGrp="1"/>
          </p:cNvSpPr>
          <p:nvPr>
            <p:ph idx="1"/>
          </p:nvPr>
        </p:nvSpPr>
        <p:spPr>
          <a:xfrm>
            <a:off x="457200" y="1200150"/>
            <a:ext cx="8229600" cy="3943349"/>
          </a:xfrm>
        </p:spPr>
        <p:txBody>
          <a:bodyPr>
            <a:normAutofit/>
          </a:bodyPr>
          <a:lstStyle/>
          <a:p>
            <a:pPr marL="0" indent="0">
              <a:buNone/>
            </a:pPr>
            <a:r>
              <a:rPr lang="en-US" sz="2000" dirty="0" smtClean="0">
                <a:solidFill>
                  <a:schemeClr val="tx1">
                    <a:lumMod val="75000"/>
                    <a:lumOff val="25000"/>
                  </a:schemeClr>
                </a:solidFill>
              </a:rPr>
              <a:t>PAIR </a:t>
            </a:r>
            <a:r>
              <a:rPr lang="en-US" sz="2000" dirty="0">
                <a:solidFill>
                  <a:schemeClr val="tx1">
                    <a:lumMod val="75000"/>
                    <a:lumOff val="25000"/>
                  </a:schemeClr>
                </a:solidFill>
              </a:rPr>
              <a:t>(puncture, aspiration, injection, and </a:t>
            </a:r>
            <a:r>
              <a:rPr lang="en-US" sz="2000" dirty="0" err="1">
                <a:solidFill>
                  <a:schemeClr val="tx1">
                    <a:lumMod val="75000"/>
                    <a:lumOff val="25000"/>
                  </a:schemeClr>
                </a:solidFill>
              </a:rPr>
              <a:t>reaspiration</a:t>
            </a:r>
            <a:r>
              <a:rPr lang="en-US" sz="2000" dirty="0">
                <a:solidFill>
                  <a:schemeClr val="tx1">
                    <a:lumMod val="75000"/>
                    <a:lumOff val="25000"/>
                  </a:schemeClr>
                </a:solidFill>
              </a:rPr>
              <a:t>) is a percutaneous treatment technique for </a:t>
            </a:r>
            <a:r>
              <a:rPr lang="en-US" sz="2000" dirty="0" err="1">
                <a:solidFill>
                  <a:schemeClr val="tx1">
                    <a:lumMod val="75000"/>
                    <a:lumOff val="25000"/>
                  </a:schemeClr>
                </a:solidFill>
              </a:rPr>
              <a:t>hydatid</a:t>
            </a:r>
            <a:r>
              <a:rPr lang="en-US" sz="2000" dirty="0">
                <a:solidFill>
                  <a:schemeClr val="tx1">
                    <a:lumMod val="75000"/>
                    <a:lumOff val="25000"/>
                  </a:schemeClr>
                </a:solidFill>
              </a:rPr>
              <a:t> disease. </a:t>
            </a:r>
            <a:endParaRPr lang="en-US" sz="2000" dirty="0" smtClean="0">
              <a:solidFill>
                <a:schemeClr val="tx1">
                  <a:lumMod val="75000"/>
                  <a:lumOff val="25000"/>
                </a:schemeClr>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174844053"/>
              </p:ext>
            </p:extLst>
          </p:nvPr>
        </p:nvGraphicFramePr>
        <p:xfrm>
          <a:off x="539552" y="1923678"/>
          <a:ext cx="8208912" cy="3048000"/>
        </p:xfrm>
        <a:graphic>
          <a:graphicData uri="http://schemas.openxmlformats.org/drawingml/2006/table">
            <a:tbl>
              <a:tblPr firstRow="1" bandRow="1">
                <a:tableStyleId>{5940675A-B579-460E-94D1-54222C63F5DA}</a:tableStyleId>
              </a:tblPr>
              <a:tblGrid>
                <a:gridCol w="4034889"/>
                <a:gridCol w="4174023"/>
              </a:tblGrid>
              <a:tr h="370840">
                <a:tc>
                  <a:txBody>
                    <a:bodyPr/>
                    <a:lstStyle/>
                    <a:p>
                      <a:pPr marL="0" indent="0">
                        <a:buNone/>
                      </a:pPr>
                      <a:r>
                        <a:rPr lang="en-US" sz="1800" b="1" dirty="0" smtClean="0">
                          <a:solidFill>
                            <a:schemeClr val="tx1">
                              <a:lumMod val="75000"/>
                              <a:lumOff val="25000"/>
                            </a:schemeClr>
                          </a:solidFill>
                        </a:rPr>
                        <a:t>Indications for PAIR</a:t>
                      </a:r>
                    </a:p>
                    <a:p>
                      <a:pPr marL="285750" indent="-285750">
                        <a:buFont typeface="Arial" panose="020B0604020202020204" pitchFamily="34" charset="0"/>
                        <a:buChar char="•"/>
                      </a:pPr>
                      <a:r>
                        <a:rPr lang="en-US" sz="1600" dirty="0" err="1" smtClean="0">
                          <a:solidFill>
                            <a:schemeClr val="tx1">
                              <a:lumMod val="75000"/>
                              <a:lumOff val="25000"/>
                            </a:schemeClr>
                          </a:solidFill>
                        </a:rPr>
                        <a:t>Nonechoic</a:t>
                      </a:r>
                      <a:r>
                        <a:rPr lang="en-US" sz="1600" dirty="0" smtClean="0">
                          <a:solidFill>
                            <a:schemeClr val="tx1">
                              <a:lumMod val="75000"/>
                              <a:lumOff val="25000"/>
                            </a:schemeClr>
                          </a:solidFill>
                        </a:rPr>
                        <a:t> lesion greater than 5 cm </a:t>
                      </a:r>
                    </a:p>
                    <a:p>
                      <a:pPr marL="285750" indent="-285750">
                        <a:buFont typeface="Arial" panose="020B0604020202020204" pitchFamily="34" charset="0"/>
                        <a:buChar char="•"/>
                      </a:pPr>
                      <a:r>
                        <a:rPr lang="en-US" sz="1600" dirty="0" smtClean="0">
                          <a:solidFill>
                            <a:schemeClr val="tx1">
                              <a:lumMod val="75000"/>
                              <a:lumOff val="25000"/>
                            </a:schemeClr>
                          </a:solidFill>
                        </a:rPr>
                        <a:t>Cysts with daughter cysts </a:t>
                      </a:r>
                    </a:p>
                    <a:p>
                      <a:pPr marL="285750" indent="-285750">
                        <a:buFont typeface="Arial" panose="020B0604020202020204" pitchFamily="34" charset="0"/>
                        <a:buChar char="•"/>
                      </a:pPr>
                      <a:r>
                        <a:rPr lang="en-US" sz="1600" dirty="0" smtClean="0">
                          <a:solidFill>
                            <a:schemeClr val="tx1">
                              <a:lumMod val="75000"/>
                              <a:lumOff val="25000"/>
                            </a:schemeClr>
                          </a:solidFill>
                        </a:rPr>
                        <a:t>Multiple cysts if accessible to puncture</a:t>
                      </a:r>
                    </a:p>
                    <a:p>
                      <a:pPr marL="285750" indent="-285750">
                        <a:buFont typeface="Arial" panose="020B0604020202020204" pitchFamily="34" charset="0"/>
                        <a:buChar char="•"/>
                      </a:pPr>
                      <a:r>
                        <a:rPr lang="en-US" sz="1600" dirty="0" smtClean="0">
                          <a:solidFill>
                            <a:schemeClr val="tx1">
                              <a:lumMod val="75000"/>
                              <a:lumOff val="25000"/>
                            </a:schemeClr>
                          </a:solidFill>
                        </a:rPr>
                        <a:t>Infected cysts</a:t>
                      </a:r>
                    </a:p>
                    <a:p>
                      <a:pPr marL="285750" indent="-285750">
                        <a:buFont typeface="Arial" panose="020B0604020202020204" pitchFamily="34" charset="0"/>
                        <a:buChar char="•"/>
                      </a:pPr>
                      <a:r>
                        <a:rPr lang="en-US" sz="1600" dirty="0" smtClean="0">
                          <a:solidFill>
                            <a:schemeClr val="tx1">
                              <a:lumMod val="75000"/>
                              <a:lumOff val="25000"/>
                            </a:schemeClr>
                          </a:solidFill>
                        </a:rPr>
                        <a:t>Patients who refuse surgery.</a:t>
                      </a:r>
                    </a:p>
                    <a:p>
                      <a:pPr marL="285750" indent="-285750">
                        <a:buFont typeface="Arial" panose="020B0604020202020204" pitchFamily="34" charset="0"/>
                        <a:buChar char="•"/>
                      </a:pPr>
                      <a:r>
                        <a:rPr lang="en-US" sz="1600" dirty="0" smtClean="0">
                          <a:solidFill>
                            <a:schemeClr val="tx1">
                              <a:lumMod val="75000"/>
                              <a:lumOff val="25000"/>
                            </a:schemeClr>
                          </a:solidFill>
                        </a:rPr>
                        <a:t>Patients who relapse after surgery.</a:t>
                      </a:r>
                    </a:p>
                    <a:p>
                      <a:pPr marL="285750" indent="-285750">
                        <a:buFont typeface="Arial" panose="020B0604020202020204" pitchFamily="34" charset="0"/>
                        <a:buChar char="•"/>
                      </a:pPr>
                      <a:r>
                        <a:rPr lang="en-US" sz="1600" dirty="0" smtClean="0">
                          <a:solidFill>
                            <a:schemeClr val="tx1">
                              <a:lumMod val="75000"/>
                              <a:lumOff val="25000"/>
                            </a:schemeClr>
                          </a:solidFill>
                        </a:rPr>
                        <a:t>Patients in whom surgery is contraindicated</a:t>
                      </a:r>
                    </a:p>
                    <a:p>
                      <a:pPr marL="285750" indent="-285750">
                        <a:buFont typeface="Arial" panose="020B0604020202020204" pitchFamily="34" charset="0"/>
                        <a:buChar char="•"/>
                      </a:pPr>
                      <a:r>
                        <a:rPr lang="en-US" sz="1600" dirty="0" smtClean="0">
                          <a:solidFill>
                            <a:schemeClr val="tx1">
                              <a:lumMod val="75000"/>
                              <a:lumOff val="25000"/>
                            </a:schemeClr>
                          </a:solidFill>
                        </a:rPr>
                        <a:t>Patients fail to respond to chemotherapy Children over 3 years.</a:t>
                      </a:r>
                    </a:p>
                    <a:p>
                      <a:pPr marL="285750" indent="-285750">
                        <a:buFont typeface="Arial" panose="020B0604020202020204" pitchFamily="34" charset="0"/>
                        <a:buChar char="•"/>
                      </a:pPr>
                      <a:r>
                        <a:rPr lang="en-US" sz="1600" dirty="0" smtClean="0">
                          <a:solidFill>
                            <a:schemeClr val="tx1">
                              <a:lumMod val="75000"/>
                              <a:lumOff val="25000"/>
                            </a:schemeClr>
                          </a:solidFill>
                        </a:rPr>
                        <a:t>Pregnant women</a:t>
                      </a:r>
                      <a:endParaRPr lang="ru-RU" sz="1600" dirty="0">
                        <a:solidFill>
                          <a:schemeClr val="tx1">
                            <a:lumMod val="75000"/>
                            <a:lumOff val="25000"/>
                          </a:schemeClr>
                        </a:solidFill>
                      </a:endParaRPr>
                    </a:p>
                  </a:txBody>
                  <a:tcPr/>
                </a:tc>
                <a:tc>
                  <a:txBody>
                    <a:bodyPr/>
                    <a:lstStyle/>
                    <a:p>
                      <a:pPr marL="0" indent="0">
                        <a:buNone/>
                      </a:pPr>
                      <a:r>
                        <a:rPr lang="en-US" sz="1800" b="1" dirty="0" smtClean="0">
                          <a:solidFill>
                            <a:schemeClr val="tx1">
                              <a:lumMod val="75000"/>
                              <a:lumOff val="25000"/>
                            </a:schemeClr>
                          </a:solidFill>
                        </a:rPr>
                        <a:t>Contraindications for PAIR</a:t>
                      </a:r>
                    </a:p>
                    <a:p>
                      <a:pPr marL="285750" indent="-285750">
                        <a:buFont typeface="Arial" panose="020B0604020202020204" pitchFamily="34" charset="0"/>
                        <a:buChar char="•"/>
                      </a:pPr>
                      <a:r>
                        <a:rPr lang="en-US" sz="1600" dirty="0" smtClean="0">
                          <a:solidFill>
                            <a:schemeClr val="tx1">
                              <a:lumMod val="75000"/>
                              <a:lumOff val="25000"/>
                            </a:schemeClr>
                          </a:solidFill>
                        </a:rPr>
                        <a:t>Non cooperative patients</a:t>
                      </a:r>
                    </a:p>
                    <a:p>
                      <a:pPr marL="285750" indent="-285750">
                        <a:buFont typeface="Arial" panose="020B0604020202020204" pitchFamily="34" charset="0"/>
                        <a:buChar char="•"/>
                      </a:pPr>
                      <a:r>
                        <a:rPr lang="en-US" sz="1600" dirty="0" smtClean="0">
                          <a:solidFill>
                            <a:schemeClr val="tx1">
                              <a:lumMod val="75000"/>
                              <a:lumOff val="25000"/>
                            </a:schemeClr>
                          </a:solidFill>
                        </a:rPr>
                        <a:t>Inaccessible or risky location of the liver cyst</a:t>
                      </a:r>
                    </a:p>
                    <a:p>
                      <a:pPr marL="285750" indent="-285750">
                        <a:buFont typeface="Arial" panose="020B0604020202020204" pitchFamily="34" charset="0"/>
                        <a:buChar char="•"/>
                      </a:pPr>
                      <a:r>
                        <a:rPr lang="en-US" sz="1600" dirty="0" smtClean="0">
                          <a:solidFill>
                            <a:schemeClr val="tx1">
                              <a:lumMod val="75000"/>
                              <a:lumOff val="25000"/>
                            </a:schemeClr>
                          </a:solidFill>
                        </a:rPr>
                        <a:t>Cyst in spine, brain, and/or heart</a:t>
                      </a:r>
                    </a:p>
                    <a:p>
                      <a:pPr marL="285750" indent="-285750">
                        <a:buFont typeface="Arial" panose="020B0604020202020204" pitchFamily="34" charset="0"/>
                        <a:buChar char="•"/>
                      </a:pPr>
                      <a:r>
                        <a:rPr lang="en-US" sz="1600" dirty="0" smtClean="0">
                          <a:solidFill>
                            <a:schemeClr val="tx1">
                              <a:lumMod val="75000"/>
                              <a:lumOff val="25000"/>
                            </a:schemeClr>
                          </a:solidFill>
                        </a:rPr>
                        <a:t>Inactive or calcified lesion</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solidFill>
                            <a:schemeClr val="tx1">
                              <a:lumMod val="75000"/>
                              <a:lumOff val="25000"/>
                            </a:schemeClr>
                          </a:solidFill>
                        </a:rPr>
                        <a:t>Cyst communicating with the biliary tree</a:t>
                      </a:r>
                    </a:p>
                    <a:p>
                      <a:endParaRPr lang="ru-RU" sz="1800" dirty="0">
                        <a:solidFill>
                          <a:schemeClr val="tx1">
                            <a:lumMod val="75000"/>
                            <a:lumOff val="25000"/>
                          </a:schemeClr>
                        </a:solidFill>
                      </a:endParaRPr>
                    </a:p>
                  </a:txBody>
                  <a:tcPr/>
                </a:tc>
              </a:tr>
            </a:tbl>
          </a:graphicData>
        </a:graphic>
      </p:graphicFrame>
    </p:spTree>
    <p:extLst>
      <p:ext uri="{BB962C8B-B14F-4D97-AF65-F5344CB8AC3E}">
        <p14:creationId xmlns:p14="http://schemas.microsoft.com/office/powerpoint/2010/main" val="33779498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000" b="1" dirty="0">
                <a:solidFill>
                  <a:schemeClr val="tx2">
                    <a:lumMod val="60000"/>
                    <a:lumOff val="40000"/>
                  </a:schemeClr>
                </a:solidFill>
              </a:rPr>
              <a:t>Endoscopic management of </a:t>
            </a:r>
            <a:r>
              <a:rPr lang="en-US" sz="4000" b="1" dirty="0" err="1">
                <a:solidFill>
                  <a:schemeClr val="tx2">
                    <a:lumMod val="60000"/>
                    <a:lumOff val="40000"/>
                  </a:schemeClr>
                </a:solidFill>
              </a:rPr>
              <a:t>hydatid</a:t>
            </a:r>
            <a:r>
              <a:rPr lang="en-US" sz="4000" b="1" dirty="0">
                <a:solidFill>
                  <a:schemeClr val="tx2">
                    <a:lumMod val="60000"/>
                    <a:lumOff val="40000"/>
                  </a:schemeClr>
                </a:solidFill>
              </a:rPr>
              <a:t> </a:t>
            </a:r>
            <a:r>
              <a:rPr lang="en-US" sz="4000" b="1" dirty="0" smtClean="0">
                <a:solidFill>
                  <a:schemeClr val="tx2">
                    <a:lumMod val="60000"/>
                    <a:lumOff val="40000"/>
                  </a:schemeClr>
                </a:solidFill>
              </a:rPr>
              <a:t>cyst</a:t>
            </a:r>
            <a:endParaRPr lang="ru-RU" dirty="0"/>
          </a:p>
        </p:txBody>
      </p:sp>
      <p:sp>
        <p:nvSpPr>
          <p:cNvPr id="3" name="Объект 2"/>
          <p:cNvSpPr>
            <a:spLocks noGrp="1"/>
          </p:cNvSpPr>
          <p:nvPr>
            <p:ph idx="1"/>
          </p:nvPr>
        </p:nvSpPr>
        <p:spPr/>
        <p:txBody>
          <a:bodyPr>
            <a:normAutofit fontScale="77500" lnSpcReduction="20000"/>
          </a:bodyPr>
          <a:lstStyle/>
          <a:p>
            <a:pPr marL="0" indent="0" algn="just">
              <a:buNone/>
            </a:pPr>
            <a:r>
              <a:rPr lang="en-US" dirty="0" smtClean="0">
                <a:solidFill>
                  <a:schemeClr val="tx1">
                    <a:lumMod val="75000"/>
                    <a:lumOff val="25000"/>
                  </a:schemeClr>
                </a:solidFill>
              </a:rPr>
              <a:t>The </a:t>
            </a:r>
            <a:r>
              <a:rPr lang="en-US" dirty="0">
                <a:solidFill>
                  <a:schemeClr val="tx1">
                    <a:lumMod val="75000"/>
                    <a:lumOff val="25000"/>
                  </a:schemeClr>
                </a:solidFill>
              </a:rPr>
              <a:t>Endoscopic management is useful in presence of </a:t>
            </a:r>
            <a:r>
              <a:rPr lang="en-US" dirty="0" err="1">
                <a:solidFill>
                  <a:schemeClr val="tx1">
                    <a:lumMod val="75000"/>
                    <a:lumOff val="25000"/>
                  </a:schemeClr>
                </a:solidFill>
              </a:rPr>
              <a:t>intrabiliary</a:t>
            </a:r>
            <a:r>
              <a:rPr lang="en-US" dirty="0">
                <a:solidFill>
                  <a:schemeClr val="tx1">
                    <a:lumMod val="75000"/>
                    <a:lumOff val="25000"/>
                  </a:schemeClr>
                </a:solidFill>
              </a:rPr>
              <a:t> rupture, which requires exploration and drainage of the biliary tract and also after surgery in presence of residual </a:t>
            </a:r>
            <a:r>
              <a:rPr lang="en-US" dirty="0" err="1">
                <a:solidFill>
                  <a:schemeClr val="tx1">
                    <a:lumMod val="75000"/>
                    <a:lumOff val="25000"/>
                  </a:schemeClr>
                </a:solidFill>
              </a:rPr>
              <a:t>hydatid</a:t>
            </a:r>
            <a:r>
              <a:rPr lang="en-US" dirty="0">
                <a:solidFill>
                  <a:schemeClr val="tx1">
                    <a:lumMod val="75000"/>
                    <a:lumOff val="25000"/>
                  </a:schemeClr>
                </a:solidFill>
              </a:rPr>
              <a:t> material (membranes and daughter cyst) left in biliary tree. </a:t>
            </a:r>
            <a:endParaRPr lang="en-US" dirty="0" smtClean="0">
              <a:solidFill>
                <a:schemeClr val="tx1">
                  <a:lumMod val="75000"/>
                  <a:lumOff val="25000"/>
                </a:schemeClr>
              </a:solidFill>
            </a:endParaRPr>
          </a:p>
          <a:p>
            <a:pPr marL="0" indent="0" algn="just">
              <a:buNone/>
            </a:pPr>
            <a:endParaRPr lang="en-US" dirty="0">
              <a:solidFill>
                <a:schemeClr val="tx1">
                  <a:lumMod val="75000"/>
                  <a:lumOff val="25000"/>
                </a:schemeClr>
              </a:solidFill>
            </a:endParaRPr>
          </a:p>
          <a:p>
            <a:pPr marL="0" indent="0" algn="just">
              <a:buNone/>
            </a:pPr>
            <a:r>
              <a:rPr lang="en-US" dirty="0" smtClean="0">
                <a:solidFill>
                  <a:schemeClr val="tx1">
                    <a:lumMod val="75000"/>
                    <a:lumOff val="25000"/>
                  </a:schemeClr>
                </a:solidFill>
              </a:rPr>
              <a:t>During </a:t>
            </a:r>
            <a:r>
              <a:rPr lang="en-US" dirty="0">
                <a:solidFill>
                  <a:schemeClr val="tx1">
                    <a:lumMod val="75000"/>
                    <a:lumOff val="25000"/>
                  </a:schemeClr>
                </a:solidFill>
              </a:rPr>
              <a:t>the endoscopic exploration the biliary tree is cleared of any </a:t>
            </a:r>
            <a:r>
              <a:rPr lang="en-US" dirty="0" err="1">
                <a:solidFill>
                  <a:schemeClr val="tx1">
                    <a:lumMod val="75000"/>
                    <a:lumOff val="25000"/>
                  </a:schemeClr>
                </a:solidFill>
              </a:rPr>
              <a:t>hydatid</a:t>
            </a:r>
            <a:r>
              <a:rPr lang="en-US" dirty="0">
                <a:solidFill>
                  <a:schemeClr val="tx1">
                    <a:lumMod val="75000"/>
                    <a:lumOff val="25000"/>
                  </a:schemeClr>
                </a:solidFill>
              </a:rPr>
              <a:t> material with a balloon catheter or a </a:t>
            </a:r>
            <a:r>
              <a:rPr lang="en-US" dirty="0" err="1">
                <a:solidFill>
                  <a:schemeClr val="tx1">
                    <a:lumMod val="75000"/>
                    <a:lumOff val="25000"/>
                  </a:schemeClr>
                </a:solidFill>
              </a:rPr>
              <a:t>dormia</a:t>
            </a:r>
            <a:r>
              <a:rPr lang="en-US" dirty="0">
                <a:solidFill>
                  <a:schemeClr val="tx1">
                    <a:lumMod val="75000"/>
                    <a:lumOff val="25000"/>
                  </a:schemeClr>
                </a:solidFill>
              </a:rPr>
              <a:t> basket. The endoscopic </a:t>
            </a:r>
            <a:r>
              <a:rPr lang="en-US" dirty="0" err="1">
                <a:solidFill>
                  <a:schemeClr val="tx1">
                    <a:lumMod val="75000"/>
                    <a:lumOff val="25000"/>
                  </a:schemeClr>
                </a:solidFill>
              </a:rPr>
              <a:t>sphincterotomy</a:t>
            </a:r>
            <a:r>
              <a:rPr lang="en-US" dirty="0">
                <a:solidFill>
                  <a:schemeClr val="tx1">
                    <a:lumMod val="75000"/>
                    <a:lumOff val="25000"/>
                  </a:schemeClr>
                </a:solidFill>
              </a:rPr>
              <a:t> is also performed to facilitate drainage of the common bile duct. </a:t>
            </a:r>
          </a:p>
          <a:p>
            <a:endParaRPr lang="en-US" dirty="0" smtClean="0"/>
          </a:p>
          <a:p>
            <a:endParaRPr lang="en-US" dirty="0"/>
          </a:p>
        </p:txBody>
      </p:sp>
    </p:spTree>
    <p:extLst>
      <p:ext uri="{BB962C8B-B14F-4D97-AF65-F5344CB8AC3E}">
        <p14:creationId xmlns:p14="http://schemas.microsoft.com/office/powerpoint/2010/main" val="21682506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Complications of </a:t>
            </a:r>
            <a:r>
              <a:rPr lang="en-US" b="1" dirty="0" smtClean="0">
                <a:solidFill>
                  <a:schemeClr val="tx2">
                    <a:lumMod val="60000"/>
                    <a:lumOff val="40000"/>
                  </a:schemeClr>
                </a:solidFill>
              </a:rPr>
              <a:t>surgery</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928992" cy="4032448"/>
          </a:xfrm>
        </p:spPr>
        <p:txBody>
          <a:bodyPr>
            <a:normAutofit fontScale="70000" lnSpcReduction="20000"/>
          </a:bodyPr>
          <a:lstStyle/>
          <a:p>
            <a:pPr marL="0" indent="0" algn="just">
              <a:buNone/>
            </a:pPr>
            <a:r>
              <a:rPr lang="en-US" b="1" dirty="0" smtClean="0">
                <a:solidFill>
                  <a:schemeClr val="tx1">
                    <a:lumMod val="65000"/>
                    <a:lumOff val="35000"/>
                  </a:schemeClr>
                </a:solidFill>
              </a:rPr>
              <a:t>Morbidity</a:t>
            </a:r>
            <a:r>
              <a:rPr lang="en-US" b="1" dirty="0">
                <a:solidFill>
                  <a:schemeClr val="tx1">
                    <a:lumMod val="65000"/>
                    <a:lumOff val="35000"/>
                  </a:schemeClr>
                </a:solidFill>
              </a:rPr>
              <a:t>:</a:t>
            </a:r>
            <a:r>
              <a:rPr lang="en-US" dirty="0">
                <a:solidFill>
                  <a:schemeClr val="tx1">
                    <a:lumMod val="65000"/>
                    <a:lumOff val="35000"/>
                  </a:schemeClr>
                </a:solidFill>
              </a:rPr>
              <a:t> Biliary leakage is the most frequent postoperative complication following surgery for </a:t>
            </a:r>
            <a:r>
              <a:rPr lang="en-US" dirty="0" err="1">
                <a:solidFill>
                  <a:schemeClr val="tx1">
                    <a:lumMod val="65000"/>
                    <a:lumOff val="35000"/>
                  </a:schemeClr>
                </a:solidFill>
              </a:rPr>
              <a:t>hydatid</a:t>
            </a:r>
            <a:r>
              <a:rPr lang="en-US" dirty="0">
                <a:solidFill>
                  <a:schemeClr val="tx1">
                    <a:lumMod val="65000"/>
                    <a:lumOff val="35000"/>
                  </a:schemeClr>
                </a:solidFill>
              </a:rPr>
              <a:t> cysts of liver. </a:t>
            </a:r>
            <a:endParaRPr lang="en-US" dirty="0" smtClean="0">
              <a:solidFill>
                <a:schemeClr val="tx1">
                  <a:lumMod val="65000"/>
                  <a:lumOff val="35000"/>
                </a:schemeClr>
              </a:solidFill>
            </a:endParaRPr>
          </a:p>
          <a:p>
            <a:pPr algn="just"/>
            <a:r>
              <a:rPr lang="en-US" dirty="0" smtClean="0">
                <a:solidFill>
                  <a:schemeClr val="tx1">
                    <a:lumMod val="65000"/>
                    <a:lumOff val="35000"/>
                  </a:schemeClr>
                </a:solidFill>
              </a:rPr>
              <a:t>Endoscopic </a:t>
            </a:r>
            <a:r>
              <a:rPr lang="en-US" dirty="0" err="1">
                <a:solidFill>
                  <a:schemeClr val="tx1">
                    <a:lumMod val="65000"/>
                    <a:lumOff val="35000"/>
                  </a:schemeClr>
                </a:solidFill>
              </a:rPr>
              <a:t>sphincterotomy</a:t>
            </a:r>
            <a:r>
              <a:rPr lang="en-US" dirty="0">
                <a:solidFill>
                  <a:schemeClr val="tx1">
                    <a:lumMod val="65000"/>
                    <a:lumOff val="35000"/>
                  </a:schemeClr>
                </a:solidFill>
              </a:rPr>
              <a:t> is performed after a 3-week waiting period in patients with low-flow fistulas or can be performed earlier in patients with high-flow fistulas </a:t>
            </a:r>
          </a:p>
          <a:p>
            <a:pPr algn="just"/>
            <a:r>
              <a:rPr lang="en-US" dirty="0">
                <a:solidFill>
                  <a:schemeClr val="tx1">
                    <a:lumMod val="65000"/>
                    <a:lumOff val="35000"/>
                  </a:schemeClr>
                </a:solidFill>
              </a:rPr>
              <a:t>Some other complications can occur in the post-operative period such as; infection of the residual cavity; which is mainly true for big </a:t>
            </a:r>
            <a:r>
              <a:rPr lang="en-US" dirty="0" err="1">
                <a:solidFill>
                  <a:schemeClr val="tx1">
                    <a:lumMod val="65000"/>
                    <a:lumOff val="35000"/>
                  </a:schemeClr>
                </a:solidFill>
              </a:rPr>
              <a:t>hydatid</a:t>
            </a:r>
            <a:r>
              <a:rPr lang="en-US" dirty="0">
                <a:solidFill>
                  <a:schemeClr val="tx1">
                    <a:lumMod val="65000"/>
                    <a:lumOff val="35000"/>
                  </a:schemeClr>
                </a:solidFill>
              </a:rPr>
              <a:t> cysts, in the hepatic dome and treated by partial cystectomy. </a:t>
            </a:r>
            <a:endParaRPr lang="en-US" dirty="0" smtClean="0">
              <a:solidFill>
                <a:schemeClr val="tx1">
                  <a:lumMod val="65000"/>
                  <a:lumOff val="35000"/>
                </a:schemeClr>
              </a:solidFill>
            </a:endParaRPr>
          </a:p>
          <a:p>
            <a:pPr marL="0" indent="0" algn="just">
              <a:buNone/>
            </a:pPr>
            <a:endParaRPr lang="en-US" b="1" dirty="0" smtClean="0">
              <a:solidFill>
                <a:schemeClr val="tx1">
                  <a:lumMod val="65000"/>
                  <a:lumOff val="35000"/>
                </a:schemeClr>
              </a:solidFill>
            </a:endParaRPr>
          </a:p>
          <a:p>
            <a:pPr marL="0" indent="0" algn="just">
              <a:buNone/>
            </a:pPr>
            <a:r>
              <a:rPr lang="en-US" b="1" dirty="0" smtClean="0">
                <a:solidFill>
                  <a:schemeClr val="tx1">
                    <a:lumMod val="65000"/>
                    <a:lumOff val="35000"/>
                  </a:schemeClr>
                </a:solidFill>
              </a:rPr>
              <a:t>Mortality</a:t>
            </a:r>
            <a:r>
              <a:rPr lang="en-US" b="1" dirty="0">
                <a:solidFill>
                  <a:schemeClr val="tx1">
                    <a:lumMod val="65000"/>
                    <a:lumOff val="35000"/>
                  </a:schemeClr>
                </a:solidFill>
              </a:rPr>
              <a:t>: </a:t>
            </a:r>
            <a:r>
              <a:rPr lang="en-US" dirty="0">
                <a:solidFill>
                  <a:schemeClr val="tx1">
                    <a:lumMod val="65000"/>
                    <a:lumOff val="35000"/>
                  </a:schemeClr>
                </a:solidFill>
              </a:rPr>
              <a:t>The surgical management of </a:t>
            </a:r>
            <a:r>
              <a:rPr lang="en-US" dirty="0" err="1">
                <a:solidFill>
                  <a:schemeClr val="tx1">
                    <a:lumMod val="65000"/>
                    <a:lumOff val="35000"/>
                  </a:schemeClr>
                </a:solidFill>
              </a:rPr>
              <a:t>hydatid</a:t>
            </a:r>
            <a:r>
              <a:rPr lang="en-US" dirty="0">
                <a:solidFill>
                  <a:schemeClr val="tx1">
                    <a:lumMod val="65000"/>
                    <a:lumOff val="35000"/>
                  </a:schemeClr>
                </a:solidFill>
              </a:rPr>
              <a:t> disease of liver carries a mortality rate of 0.9 to 3.6 %.</a:t>
            </a:r>
          </a:p>
          <a:p>
            <a:pPr algn="just"/>
            <a:r>
              <a:rPr lang="en-US" dirty="0">
                <a:solidFill>
                  <a:schemeClr val="tx1">
                    <a:lumMod val="65000"/>
                    <a:lumOff val="35000"/>
                  </a:schemeClr>
                </a:solidFill>
              </a:rPr>
              <a:t>Recurrence rate varies with type of surgery; it is estimated up to 11.3 % within 5 years.</a:t>
            </a:r>
          </a:p>
        </p:txBody>
      </p:sp>
    </p:spTree>
    <p:extLst>
      <p:ext uri="{BB962C8B-B14F-4D97-AF65-F5344CB8AC3E}">
        <p14:creationId xmlns:p14="http://schemas.microsoft.com/office/powerpoint/2010/main" val="15869673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solidFill>
                  <a:schemeClr val="tx2">
                    <a:lumMod val="60000"/>
                    <a:lumOff val="40000"/>
                  </a:schemeClr>
                </a:solidFill>
              </a:rPr>
              <a:t>Chemotherapy for </a:t>
            </a:r>
            <a:r>
              <a:rPr lang="en-US" sz="3600" b="1" dirty="0" err="1">
                <a:solidFill>
                  <a:schemeClr val="tx2">
                    <a:lumMod val="60000"/>
                    <a:lumOff val="40000"/>
                  </a:schemeClr>
                </a:solidFill>
              </a:rPr>
              <a:t>hydatid</a:t>
            </a:r>
            <a:r>
              <a:rPr lang="en-US" sz="3600" b="1" dirty="0">
                <a:solidFill>
                  <a:schemeClr val="tx2">
                    <a:lumMod val="60000"/>
                    <a:lumOff val="40000"/>
                  </a:schemeClr>
                </a:solidFill>
              </a:rPr>
              <a:t> disease of liver</a:t>
            </a:r>
          </a:p>
        </p:txBody>
      </p:sp>
      <p:sp>
        <p:nvSpPr>
          <p:cNvPr id="3" name="Объект 2"/>
          <p:cNvSpPr>
            <a:spLocks noGrp="1"/>
          </p:cNvSpPr>
          <p:nvPr>
            <p:ph idx="1"/>
          </p:nvPr>
        </p:nvSpPr>
        <p:spPr>
          <a:xfrm>
            <a:off x="107504" y="987574"/>
            <a:ext cx="8928992" cy="4104456"/>
          </a:xfrm>
        </p:spPr>
        <p:txBody>
          <a:bodyPr>
            <a:normAutofit fontScale="47500" lnSpcReduction="20000"/>
          </a:bodyPr>
          <a:lstStyle/>
          <a:p>
            <a:pPr marL="0" indent="0">
              <a:buNone/>
            </a:pPr>
            <a:r>
              <a:rPr lang="en-US" b="1" dirty="0" smtClean="0">
                <a:solidFill>
                  <a:schemeClr val="tx1">
                    <a:lumMod val="75000"/>
                    <a:lumOff val="25000"/>
                  </a:schemeClr>
                </a:solidFill>
              </a:rPr>
              <a:t>Medical </a:t>
            </a:r>
            <a:r>
              <a:rPr lang="en-US" b="1" dirty="0">
                <a:solidFill>
                  <a:schemeClr val="tx1">
                    <a:lumMod val="75000"/>
                    <a:lumOff val="25000"/>
                  </a:schemeClr>
                </a:solidFill>
              </a:rPr>
              <a:t>treatment of </a:t>
            </a:r>
            <a:r>
              <a:rPr lang="en-US" b="1" dirty="0" err="1">
                <a:solidFill>
                  <a:schemeClr val="tx1">
                    <a:lumMod val="75000"/>
                    <a:lumOff val="25000"/>
                  </a:schemeClr>
                </a:solidFill>
              </a:rPr>
              <a:t>hydatid</a:t>
            </a:r>
            <a:r>
              <a:rPr lang="en-US" b="1" dirty="0">
                <a:solidFill>
                  <a:schemeClr val="tx1">
                    <a:lumMod val="75000"/>
                    <a:lumOff val="25000"/>
                  </a:schemeClr>
                </a:solidFill>
              </a:rPr>
              <a:t> liver </a:t>
            </a:r>
            <a:r>
              <a:rPr lang="en-US" b="1" dirty="0" smtClean="0">
                <a:solidFill>
                  <a:schemeClr val="tx1">
                    <a:lumMod val="75000"/>
                    <a:lumOff val="25000"/>
                  </a:schemeClr>
                </a:solidFill>
              </a:rPr>
              <a:t>cysts </a:t>
            </a:r>
            <a:r>
              <a:rPr lang="en-US" b="1" dirty="0">
                <a:solidFill>
                  <a:schemeClr val="tx1">
                    <a:lumMod val="75000"/>
                    <a:lumOff val="25000"/>
                  </a:schemeClr>
                </a:solidFill>
              </a:rPr>
              <a:t>is based on </a:t>
            </a:r>
            <a:r>
              <a:rPr lang="en-US" b="1" dirty="0" err="1" smtClean="0">
                <a:solidFill>
                  <a:schemeClr val="tx1">
                    <a:lumMod val="75000"/>
                    <a:lumOff val="25000"/>
                  </a:schemeClr>
                </a:solidFill>
              </a:rPr>
              <a:t>albendazole</a:t>
            </a:r>
            <a:r>
              <a:rPr lang="en-US" b="1" dirty="0">
                <a:solidFill>
                  <a:schemeClr val="tx1">
                    <a:lumMod val="75000"/>
                    <a:lumOff val="25000"/>
                  </a:schemeClr>
                </a:solidFill>
              </a:rPr>
              <a:t>. </a:t>
            </a:r>
            <a:endParaRPr lang="en-US" b="1" dirty="0" smtClean="0">
              <a:solidFill>
                <a:schemeClr val="tx1">
                  <a:lumMod val="75000"/>
                  <a:lumOff val="25000"/>
                </a:schemeClr>
              </a:solidFill>
            </a:endParaRPr>
          </a:p>
          <a:p>
            <a:pPr marL="0" indent="0">
              <a:buNone/>
            </a:pPr>
            <a:endParaRPr lang="en-US" dirty="0" smtClean="0">
              <a:solidFill>
                <a:schemeClr val="tx1">
                  <a:lumMod val="75000"/>
                  <a:lumOff val="25000"/>
                </a:schemeClr>
              </a:solidFill>
            </a:endParaRPr>
          </a:p>
          <a:p>
            <a:pPr marL="0" indent="0">
              <a:buNone/>
            </a:pPr>
            <a:r>
              <a:rPr lang="en-US" dirty="0" smtClean="0">
                <a:solidFill>
                  <a:schemeClr val="tx1">
                    <a:lumMod val="75000"/>
                    <a:lumOff val="25000"/>
                  </a:schemeClr>
                </a:solidFill>
              </a:rPr>
              <a:t>The factors for success seem to be the ability of the drug to penetrate the cyst wall and the persistence of adequate levels of the active metabolites. </a:t>
            </a:r>
            <a:r>
              <a:rPr lang="en-US" dirty="0" err="1" smtClean="0">
                <a:solidFill>
                  <a:schemeClr val="tx1">
                    <a:lumMod val="75000"/>
                    <a:lumOff val="25000"/>
                  </a:schemeClr>
                </a:solidFill>
              </a:rPr>
              <a:t>Albendazole</a:t>
            </a:r>
            <a:r>
              <a:rPr lang="en-US" dirty="0" smtClean="0">
                <a:solidFill>
                  <a:schemeClr val="tx1">
                    <a:lumMod val="75000"/>
                    <a:lumOff val="25000"/>
                  </a:schemeClr>
                </a:solidFill>
              </a:rPr>
              <a:t> seems to be more effective owing to better penetration and absorption. </a:t>
            </a:r>
          </a:p>
          <a:p>
            <a:pPr marL="0" indent="0">
              <a:buNone/>
            </a:pPr>
            <a:endParaRPr lang="en-US" dirty="0" smtClean="0">
              <a:solidFill>
                <a:schemeClr val="tx1">
                  <a:lumMod val="75000"/>
                  <a:lumOff val="25000"/>
                </a:schemeClr>
              </a:solidFill>
            </a:endParaRPr>
          </a:p>
          <a:p>
            <a:pPr marL="0" indent="0">
              <a:buNone/>
            </a:pPr>
            <a:r>
              <a:rPr lang="en-US" dirty="0" smtClean="0">
                <a:solidFill>
                  <a:schemeClr val="tx1">
                    <a:lumMod val="75000"/>
                    <a:lumOff val="25000"/>
                  </a:schemeClr>
                </a:solidFill>
              </a:rPr>
              <a:t>However</a:t>
            </a:r>
            <a:r>
              <a:rPr lang="en-US" dirty="0">
                <a:solidFill>
                  <a:schemeClr val="tx1">
                    <a:lumMod val="75000"/>
                    <a:lumOff val="25000"/>
                  </a:schemeClr>
                </a:solidFill>
              </a:rPr>
              <a:t>, their clinical efficacy still </a:t>
            </a:r>
            <a:r>
              <a:rPr lang="en-US" dirty="0" smtClean="0">
                <a:solidFill>
                  <a:schemeClr val="tx1">
                    <a:lumMod val="75000"/>
                    <a:lumOff val="25000"/>
                  </a:schemeClr>
                </a:solidFill>
              </a:rPr>
              <a:t>remains doubtful</a:t>
            </a:r>
            <a:r>
              <a:rPr lang="en-US" dirty="0">
                <a:solidFill>
                  <a:schemeClr val="tx1">
                    <a:lumMod val="75000"/>
                    <a:lumOff val="25000"/>
                  </a:schemeClr>
                </a:solidFill>
              </a:rPr>
              <a:t>. They are used mainly for </a:t>
            </a:r>
            <a:r>
              <a:rPr lang="en-US" dirty="0" smtClean="0">
                <a:solidFill>
                  <a:schemeClr val="tx1">
                    <a:lumMod val="75000"/>
                    <a:lumOff val="25000"/>
                  </a:schemeClr>
                </a:solidFill>
              </a:rPr>
              <a:t>disseminated systemic </a:t>
            </a:r>
            <a:r>
              <a:rPr lang="en-US" dirty="0">
                <a:solidFill>
                  <a:schemeClr val="tx1">
                    <a:lumMod val="75000"/>
                    <a:lumOff val="25000"/>
                  </a:schemeClr>
                </a:solidFill>
              </a:rPr>
              <a:t>disease, inoperable cases, and—combined </a:t>
            </a:r>
            <a:r>
              <a:rPr lang="en-US" dirty="0" smtClean="0">
                <a:solidFill>
                  <a:schemeClr val="tx1">
                    <a:lumMod val="75000"/>
                    <a:lumOff val="25000"/>
                  </a:schemeClr>
                </a:solidFill>
              </a:rPr>
              <a:t>with surgery—to </a:t>
            </a:r>
            <a:r>
              <a:rPr lang="en-US" dirty="0">
                <a:solidFill>
                  <a:schemeClr val="tx1">
                    <a:lumMod val="75000"/>
                    <a:lumOff val="25000"/>
                  </a:schemeClr>
                </a:solidFill>
              </a:rPr>
              <a:t>prevent postoperative recurrence</a:t>
            </a:r>
            <a:r>
              <a:rPr lang="en-US" dirty="0" smtClean="0">
                <a:solidFill>
                  <a:schemeClr val="tx1">
                    <a:lumMod val="75000"/>
                    <a:lumOff val="25000"/>
                  </a:schemeClr>
                </a:solidFill>
              </a:rPr>
              <a:t>. </a:t>
            </a:r>
          </a:p>
          <a:p>
            <a:endParaRPr lang="en-US" dirty="0">
              <a:solidFill>
                <a:schemeClr val="tx1">
                  <a:lumMod val="75000"/>
                  <a:lumOff val="25000"/>
                </a:schemeClr>
              </a:solidFill>
            </a:endParaRPr>
          </a:p>
          <a:p>
            <a:pPr marL="0" indent="0">
              <a:buNone/>
            </a:pPr>
            <a:r>
              <a:rPr lang="en-US" b="1" dirty="0">
                <a:solidFill>
                  <a:schemeClr val="tx1">
                    <a:lumMod val="75000"/>
                    <a:lumOff val="25000"/>
                  </a:schemeClr>
                </a:solidFill>
              </a:rPr>
              <a:t>The different schedules for the treatment are:</a:t>
            </a:r>
          </a:p>
          <a:p>
            <a:r>
              <a:rPr lang="en-US" dirty="0">
                <a:solidFill>
                  <a:schemeClr val="tx1">
                    <a:lumMod val="75000"/>
                    <a:lumOff val="25000"/>
                  </a:schemeClr>
                </a:solidFill>
              </a:rPr>
              <a:t>Inoperable cases - as primary treatment - 3 cycles</a:t>
            </a:r>
          </a:p>
          <a:p>
            <a:r>
              <a:rPr lang="en-US" dirty="0">
                <a:solidFill>
                  <a:schemeClr val="tx1">
                    <a:lumMod val="75000"/>
                    <a:lumOff val="25000"/>
                  </a:schemeClr>
                </a:solidFill>
              </a:rPr>
              <a:t>Pre-operatively – to reduce the risk of recurrence 6 weeks continuous treatment</a:t>
            </a:r>
          </a:p>
          <a:p>
            <a:r>
              <a:rPr lang="en-US" dirty="0">
                <a:solidFill>
                  <a:schemeClr val="tx1">
                    <a:lumMod val="75000"/>
                    <a:lumOff val="25000"/>
                  </a:schemeClr>
                </a:solidFill>
              </a:rPr>
              <a:t>Post-operatively to prevent recurrence in cases of intraoperative cyst spillage 3 cycles</a:t>
            </a:r>
            <a:r>
              <a:rPr lang="en-US" dirty="0" smtClean="0">
                <a:solidFill>
                  <a:schemeClr val="tx1">
                    <a:lumMod val="75000"/>
                    <a:lumOff val="25000"/>
                  </a:schemeClr>
                </a:solidFill>
              </a:rPr>
              <a:t>.</a:t>
            </a:r>
          </a:p>
          <a:p>
            <a:endParaRPr lang="en-US" dirty="0">
              <a:solidFill>
                <a:schemeClr val="tx1">
                  <a:lumMod val="75000"/>
                  <a:lumOff val="25000"/>
                </a:schemeClr>
              </a:solidFill>
            </a:endParaRPr>
          </a:p>
          <a:p>
            <a:pPr marL="0" indent="0">
              <a:buNone/>
            </a:pPr>
            <a:r>
              <a:rPr lang="en-US" dirty="0" smtClean="0">
                <a:solidFill>
                  <a:schemeClr val="tx1">
                    <a:lumMod val="75000"/>
                    <a:lumOff val="25000"/>
                  </a:schemeClr>
                </a:solidFill>
              </a:rPr>
              <a:t>The </a:t>
            </a:r>
            <a:r>
              <a:rPr lang="en-US" dirty="0">
                <a:solidFill>
                  <a:schemeClr val="tx1">
                    <a:lumMod val="75000"/>
                    <a:lumOff val="25000"/>
                  </a:schemeClr>
                </a:solidFill>
              </a:rPr>
              <a:t>results showed that chemotherapy is not the ideal treatment for uncomplicated </a:t>
            </a:r>
            <a:r>
              <a:rPr lang="en-US" dirty="0" err="1">
                <a:solidFill>
                  <a:schemeClr val="tx1">
                    <a:lumMod val="75000"/>
                    <a:lumOff val="25000"/>
                  </a:schemeClr>
                </a:solidFill>
              </a:rPr>
              <a:t>hydatid</a:t>
            </a:r>
            <a:r>
              <a:rPr lang="en-US" dirty="0">
                <a:solidFill>
                  <a:schemeClr val="tx1">
                    <a:lumMod val="75000"/>
                    <a:lumOff val="25000"/>
                  </a:schemeClr>
                </a:solidFill>
              </a:rPr>
              <a:t> liver cyst when used alone, and the level of evidence was too low to help in choosing between radical or conservative treatment. Percutaneous drainage plus </a:t>
            </a:r>
            <a:r>
              <a:rPr lang="en-US" dirty="0" err="1">
                <a:solidFill>
                  <a:schemeClr val="tx1">
                    <a:lumMod val="75000"/>
                    <a:lumOff val="25000"/>
                  </a:schemeClr>
                </a:solidFill>
              </a:rPr>
              <a:t>albendazole</a:t>
            </a:r>
            <a:r>
              <a:rPr lang="en-US" dirty="0">
                <a:solidFill>
                  <a:schemeClr val="tx1">
                    <a:lumMod val="75000"/>
                    <a:lumOff val="25000"/>
                  </a:schemeClr>
                </a:solidFill>
              </a:rPr>
              <a:t> proved to be safe and effective in selected </a:t>
            </a:r>
            <a:r>
              <a:rPr lang="en-US" dirty="0" smtClean="0">
                <a:solidFill>
                  <a:schemeClr val="tx1">
                    <a:lumMod val="75000"/>
                    <a:lumOff val="25000"/>
                  </a:schemeClr>
                </a:solidFill>
              </a:rPr>
              <a:t>patients.</a:t>
            </a:r>
            <a:endParaRPr lang="en-US" dirty="0">
              <a:solidFill>
                <a:schemeClr val="tx1">
                  <a:lumMod val="75000"/>
                  <a:lumOff val="25000"/>
                </a:schemeClr>
              </a:solidFill>
            </a:endParaRPr>
          </a:p>
        </p:txBody>
      </p:sp>
    </p:spTree>
    <p:extLst>
      <p:ext uri="{BB962C8B-B14F-4D97-AF65-F5344CB8AC3E}">
        <p14:creationId xmlns:p14="http://schemas.microsoft.com/office/powerpoint/2010/main" val="33196564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Conclusion</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15566"/>
            <a:ext cx="8928992" cy="4176464"/>
          </a:xfrm>
        </p:spPr>
        <p:txBody>
          <a:bodyPr>
            <a:normAutofit fontScale="70000" lnSpcReduction="20000"/>
          </a:bodyPr>
          <a:lstStyle/>
          <a:p>
            <a:pPr algn="just"/>
            <a:r>
              <a:rPr lang="en-US" dirty="0" err="1" smtClean="0">
                <a:solidFill>
                  <a:schemeClr val="tx1">
                    <a:lumMod val="65000"/>
                    <a:lumOff val="35000"/>
                  </a:schemeClr>
                </a:solidFill>
              </a:rPr>
              <a:t>Hydatid</a:t>
            </a:r>
            <a:r>
              <a:rPr lang="en-US" dirty="0" smtClean="0">
                <a:solidFill>
                  <a:schemeClr val="tx1">
                    <a:lumMod val="65000"/>
                    <a:lumOff val="35000"/>
                  </a:schemeClr>
                </a:solidFill>
              </a:rPr>
              <a:t> </a:t>
            </a:r>
            <a:r>
              <a:rPr lang="en-US" dirty="0">
                <a:solidFill>
                  <a:schemeClr val="tx1">
                    <a:lumMod val="65000"/>
                    <a:lumOff val="35000"/>
                  </a:schemeClr>
                </a:solidFill>
              </a:rPr>
              <a:t>disease remains a continuous public health </a:t>
            </a:r>
            <a:r>
              <a:rPr lang="en-US" dirty="0" smtClean="0">
                <a:solidFill>
                  <a:schemeClr val="tx1">
                    <a:lumMod val="65000"/>
                    <a:lumOff val="35000"/>
                  </a:schemeClr>
                </a:solidFill>
              </a:rPr>
              <a:t>problem in </a:t>
            </a:r>
            <a:r>
              <a:rPr lang="en-US" dirty="0">
                <a:solidFill>
                  <a:schemeClr val="tx1">
                    <a:lumMod val="65000"/>
                    <a:lumOff val="35000"/>
                  </a:schemeClr>
                </a:solidFill>
              </a:rPr>
              <a:t>endemic countries. The liver is the most common site for </a:t>
            </a:r>
            <a:r>
              <a:rPr lang="en-US" dirty="0" err="1">
                <a:solidFill>
                  <a:schemeClr val="tx1">
                    <a:lumMod val="65000"/>
                    <a:lumOff val="35000"/>
                  </a:schemeClr>
                </a:solidFill>
              </a:rPr>
              <a:t>hydatid</a:t>
            </a:r>
            <a:r>
              <a:rPr lang="en-US" dirty="0">
                <a:solidFill>
                  <a:schemeClr val="tx1">
                    <a:lumMod val="65000"/>
                    <a:lumOff val="35000"/>
                  </a:schemeClr>
                </a:solidFill>
              </a:rPr>
              <a:t> disease (75%of cases), followed by the lungs (15%), the spleen (5%),and other organs (5</a:t>
            </a:r>
            <a:r>
              <a:rPr lang="en-US" dirty="0" smtClean="0">
                <a:solidFill>
                  <a:schemeClr val="tx1">
                    <a:lumMod val="65000"/>
                    <a:lumOff val="35000"/>
                  </a:schemeClr>
                </a:solidFill>
              </a:rPr>
              <a:t>%).</a:t>
            </a:r>
          </a:p>
          <a:p>
            <a:pPr algn="just"/>
            <a:endParaRPr lang="en-US" dirty="0">
              <a:solidFill>
                <a:schemeClr val="tx1">
                  <a:lumMod val="65000"/>
                  <a:lumOff val="35000"/>
                </a:schemeClr>
              </a:solidFill>
            </a:endParaRPr>
          </a:p>
          <a:p>
            <a:pPr algn="just"/>
            <a:r>
              <a:rPr lang="en-US" dirty="0">
                <a:solidFill>
                  <a:schemeClr val="tx1">
                    <a:lumMod val="65000"/>
                    <a:lumOff val="35000"/>
                  </a:schemeClr>
                </a:solidFill>
              </a:rPr>
              <a:t>Diagnosis of liver </a:t>
            </a:r>
            <a:r>
              <a:rPr lang="en-US" dirty="0" err="1">
                <a:solidFill>
                  <a:schemeClr val="tx1">
                    <a:lumMod val="65000"/>
                    <a:lumOff val="35000"/>
                  </a:schemeClr>
                </a:solidFill>
              </a:rPr>
              <a:t>hydatid</a:t>
            </a:r>
            <a:r>
              <a:rPr lang="en-US" dirty="0">
                <a:solidFill>
                  <a:schemeClr val="tx1">
                    <a:lumMod val="65000"/>
                    <a:lumOff val="35000"/>
                  </a:schemeClr>
                </a:solidFill>
              </a:rPr>
              <a:t> disease is made with Ultrasonography and computed tomography</a:t>
            </a:r>
            <a:r>
              <a:rPr lang="en-US" dirty="0" smtClean="0">
                <a:solidFill>
                  <a:schemeClr val="tx1">
                    <a:lumMod val="65000"/>
                    <a:lumOff val="35000"/>
                  </a:schemeClr>
                </a:solidFill>
              </a:rPr>
              <a:t>. Surgery </a:t>
            </a:r>
            <a:r>
              <a:rPr lang="en-US" dirty="0">
                <a:solidFill>
                  <a:schemeClr val="tx1">
                    <a:lumMod val="65000"/>
                    <a:lumOff val="35000"/>
                  </a:schemeClr>
                </a:solidFill>
              </a:rPr>
              <a:t>combined with medical treatment by </a:t>
            </a:r>
            <a:r>
              <a:rPr lang="en-US" dirty="0" err="1">
                <a:solidFill>
                  <a:schemeClr val="tx1">
                    <a:lumMod val="65000"/>
                    <a:lumOff val="35000"/>
                  </a:schemeClr>
                </a:solidFill>
              </a:rPr>
              <a:t>albendazole</a:t>
            </a:r>
            <a:r>
              <a:rPr lang="en-US" dirty="0">
                <a:solidFill>
                  <a:schemeClr val="tx1">
                    <a:lumMod val="65000"/>
                    <a:lumOff val="35000"/>
                  </a:schemeClr>
                </a:solidFill>
              </a:rPr>
              <a:t> is effective in the eradication of hepatic </a:t>
            </a:r>
            <a:r>
              <a:rPr lang="en-US" dirty="0" err="1">
                <a:solidFill>
                  <a:schemeClr val="tx1">
                    <a:lumMod val="65000"/>
                    <a:lumOff val="35000"/>
                  </a:schemeClr>
                </a:solidFill>
              </a:rPr>
              <a:t>hydatid</a:t>
            </a:r>
            <a:r>
              <a:rPr lang="en-US" dirty="0">
                <a:solidFill>
                  <a:schemeClr val="tx1">
                    <a:lumMod val="65000"/>
                    <a:lumOff val="35000"/>
                  </a:schemeClr>
                </a:solidFill>
              </a:rPr>
              <a:t> disease and in the prevention of local recurrences</a:t>
            </a:r>
            <a:r>
              <a:rPr lang="en-US" dirty="0" smtClean="0">
                <a:solidFill>
                  <a:schemeClr val="tx1">
                    <a:lumMod val="65000"/>
                    <a:lumOff val="35000"/>
                  </a:schemeClr>
                </a:solidFill>
              </a:rPr>
              <a:t>.</a:t>
            </a:r>
          </a:p>
          <a:p>
            <a:pPr algn="just"/>
            <a:endParaRPr lang="en-US" dirty="0">
              <a:solidFill>
                <a:schemeClr val="tx1">
                  <a:lumMod val="65000"/>
                  <a:lumOff val="35000"/>
                </a:schemeClr>
              </a:solidFill>
            </a:endParaRPr>
          </a:p>
          <a:p>
            <a:pPr algn="just"/>
            <a:r>
              <a:rPr lang="en-US" dirty="0">
                <a:solidFill>
                  <a:schemeClr val="tx1">
                    <a:lumMod val="65000"/>
                    <a:lumOff val="35000"/>
                  </a:schemeClr>
                </a:solidFill>
              </a:rPr>
              <a:t>Although surgery is the recommended treatment for liver </a:t>
            </a:r>
            <a:r>
              <a:rPr lang="en-US" dirty="0" err="1">
                <a:solidFill>
                  <a:schemeClr val="tx1">
                    <a:lumMod val="65000"/>
                    <a:lumOff val="35000"/>
                  </a:schemeClr>
                </a:solidFill>
              </a:rPr>
              <a:t>hydatid</a:t>
            </a:r>
            <a:r>
              <a:rPr lang="en-US" dirty="0">
                <a:solidFill>
                  <a:schemeClr val="tx1">
                    <a:lumMod val="65000"/>
                    <a:lumOff val="35000"/>
                  </a:schemeClr>
                </a:solidFill>
              </a:rPr>
              <a:t> disease, percutaneous treatment has been introduced as an alternative to surgery</a:t>
            </a:r>
            <a:r>
              <a:rPr lang="en-US" dirty="0" smtClean="0">
                <a:solidFill>
                  <a:schemeClr val="tx1">
                    <a:lumMod val="65000"/>
                    <a:lumOff val="35000"/>
                  </a:schemeClr>
                </a:solidFill>
              </a:rPr>
              <a:t>. PAIR </a:t>
            </a:r>
            <a:r>
              <a:rPr lang="en-US" dirty="0">
                <a:solidFill>
                  <a:schemeClr val="tx1">
                    <a:lumMod val="65000"/>
                    <a:lumOff val="35000"/>
                  </a:schemeClr>
                </a:solidFill>
              </a:rPr>
              <a:t>is a valuable </a:t>
            </a:r>
            <a:r>
              <a:rPr lang="en-US" dirty="0" smtClean="0">
                <a:solidFill>
                  <a:schemeClr val="tx1">
                    <a:lumMod val="65000"/>
                    <a:lumOff val="35000"/>
                  </a:schemeClr>
                </a:solidFill>
              </a:rPr>
              <a:t>alternative to </a:t>
            </a:r>
            <a:r>
              <a:rPr lang="en-US" dirty="0">
                <a:solidFill>
                  <a:schemeClr val="tx1">
                    <a:lumMod val="65000"/>
                    <a:lumOff val="35000"/>
                  </a:schemeClr>
                </a:solidFill>
              </a:rPr>
              <a:t>surgery. It is safe and efficient in selected patients</a:t>
            </a:r>
          </a:p>
        </p:txBody>
      </p:sp>
    </p:spTree>
    <p:extLst>
      <p:ext uri="{BB962C8B-B14F-4D97-AF65-F5344CB8AC3E}">
        <p14:creationId xmlns:p14="http://schemas.microsoft.com/office/powerpoint/2010/main" val="1929908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23678"/>
            <a:ext cx="8229600" cy="857250"/>
          </a:xfrm>
        </p:spPr>
        <p:txBody>
          <a:bodyPr>
            <a:noAutofit/>
          </a:bodyPr>
          <a:lstStyle/>
          <a:p>
            <a:r>
              <a:rPr lang="en-US" sz="6000" b="1" dirty="0" smtClean="0">
                <a:solidFill>
                  <a:schemeClr val="tx2">
                    <a:lumMod val="60000"/>
                    <a:lumOff val="40000"/>
                  </a:schemeClr>
                </a:solidFill>
              </a:rPr>
              <a:t>BENIGN LIVER TUMORS</a:t>
            </a:r>
            <a:endParaRPr lang="ru-RU" sz="6000" b="1" dirty="0">
              <a:solidFill>
                <a:schemeClr val="tx2">
                  <a:lumMod val="60000"/>
                  <a:lumOff val="40000"/>
                </a:schemeClr>
              </a:solidFill>
            </a:endParaRPr>
          </a:p>
        </p:txBody>
      </p:sp>
    </p:spTree>
    <p:extLst>
      <p:ext uri="{BB962C8B-B14F-4D97-AF65-F5344CB8AC3E}">
        <p14:creationId xmlns:p14="http://schemas.microsoft.com/office/powerpoint/2010/main" val="25599886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Abstract</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987574"/>
            <a:ext cx="8712968" cy="3960440"/>
          </a:xfrm>
        </p:spPr>
        <p:txBody>
          <a:bodyPr>
            <a:normAutofit fontScale="62500" lnSpcReduction="20000"/>
          </a:bodyPr>
          <a:lstStyle/>
          <a:p>
            <a:pPr marL="0" indent="0" algn="just">
              <a:buNone/>
            </a:pPr>
            <a:r>
              <a:rPr lang="en-US" dirty="0" smtClean="0"/>
              <a:t>The </a:t>
            </a:r>
            <a:r>
              <a:rPr lang="en-US" dirty="0"/>
              <a:t>widespread use of imaging modalities and the continuous improvement in their sensitivity have lead to an increasing number of incidental findings of focal liver masses, either solitary or multiple. </a:t>
            </a:r>
            <a:endParaRPr lang="ru-RU" dirty="0" smtClean="0"/>
          </a:p>
          <a:p>
            <a:pPr marL="0" indent="0" algn="just">
              <a:buNone/>
            </a:pPr>
            <a:endParaRPr lang="ru-RU" dirty="0"/>
          </a:p>
          <a:p>
            <a:pPr marL="0" indent="0" algn="just">
              <a:buNone/>
            </a:pPr>
            <a:r>
              <a:rPr lang="en-US" dirty="0" smtClean="0"/>
              <a:t>Most </a:t>
            </a:r>
            <a:r>
              <a:rPr lang="en-US" dirty="0"/>
              <a:t>of these so-called </a:t>
            </a:r>
            <a:r>
              <a:rPr lang="en-US" dirty="0" err="1"/>
              <a:t>incidentalomas</a:t>
            </a:r>
            <a:r>
              <a:rPr lang="en-US" dirty="0"/>
              <a:t> are benign and are discovered in healthy, asymptomatic patients. </a:t>
            </a:r>
            <a:endParaRPr lang="ru-RU" dirty="0" smtClean="0"/>
          </a:p>
          <a:p>
            <a:pPr marL="0" indent="0" algn="just">
              <a:buNone/>
            </a:pPr>
            <a:endParaRPr lang="ru-RU" dirty="0"/>
          </a:p>
          <a:p>
            <a:pPr marL="0" indent="0" algn="just">
              <a:buNone/>
            </a:pPr>
            <a:r>
              <a:rPr lang="en-US" dirty="0" smtClean="0"/>
              <a:t>The </a:t>
            </a:r>
            <a:r>
              <a:rPr lang="en-US" dirty="0"/>
              <a:t>main issue is to ensure the proper diagnosis, so that clear management recommendations can be provided. Surgery is rarely indicated in these circumstances. </a:t>
            </a:r>
            <a:endParaRPr lang="ru-RU" dirty="0" smtClean="0"/>
          </a:p>
          <a:p>
            <a:pPr marL="0" indent="0" algn="just">
              <a:buNone/>
            </a:pPr>
            <a:endParaRPr lang="ru-RU" dirty="0"/>
          </a:p>
          <a:p>
            <a:pPr marL="0" indent="0" algn="just">
              <a:buNone/>
            </a:pPr>
            <a:r>
              <a:rPr lang="en-US" dirty="0" smtClean="0"/>
              <a:t>Infrequently</a:t>
            </a:r>
            <a:r>
              <a:rPr lang="en-US" dirty="0"/>
              <a:t>, benign liver tumors are diagnosed because of symptoms or complications, and require urgent management including surgery as a major role in the cure. </a:t>
            </a:r>
            <a:endParaRPr lang="ru-RU" dirty="0"/>
          </a:p>
        </p:txBody>
      </p:sp>
    </p:spTree>
    <p:extLst>
      <p:ext uri="{BB962C8B-B14F-4D97-AF65-F5344CB8AC3E}">
        <p14:creationId xmlns:p14="http://schemas.microsoft.com/office/powerpoint/2010/main" val="29692306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Introduction</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12968" cy="3888432"/>
          </a:xfrm>
        </p:spPr>
        <p:txBody>
          <a:bodyPr>
            <a:normAutofit fontScale="40000" lnSpcReduction="20000"/>
          </a:bodyPr>
          <a:lstStyle/>
          <a:p>
            <a:pPr algn="just"/>
            <a:r>
              <a:rPr lang="en-US" sz="3500" dirty="0" smtClean="0"/>
              <a:t>Benign </a:t>
            </a:r>
            <a:r>
              <a:rPr lang="en-US" sz="3500" dirty="0"/>
              <a:t>liver tumors (BLT) are extremely frequent, varied, and mostly asymptomatic. Each cellular component of the liver (e.g., hepatocyte, biliary, endothelial, or other </a:t>
            </a:r>
            <a:r>
              <a:rPr lang="en-US" sz="3500" dirty="0" err="1"/>
              <a:t>mesenchymal</a:t>
            </a:r>
            <a:r>
              <a:rPr lang="en-US" sz="3500" dirty="0"/>
              <a:t> cells) can undergo benign proliferation, but only four lesions have common clinical relevance: </a:t>
            </a:r>
            <a:r>
              <a:rPr lang="en-US" sz="3500" dirty="0" err="1"/>
              <a:t>hemangioma</a:t>
            </a:r>
            <a:r>
              <a:rPr lang="en-US" sz="3500" dirty="0"/>
              <a:t>, focal nodular hyperplasia, hepatocellular adenoma, and hepatic cysts. The affected population usually consists of young women. Clinical management should take into account the symptoms, history, hormonal status (present and future), nature of the tumor, and psychological aspects</a:t>
            </a:r>
            <a:r>
              <a:rPr lang="en-US" sz="3500" dirty="0" smtClean="0"/>
              <a:t>.</a:t>
            </a:r>
            <a:endParaRPr lang="ru-RU" sz="3500" dirty="0" smtClean="0"/>
          </a:p>
          <a:p>
            <a:pPr algn="just"/>
            <a:endParaRPr lang="en-US" sz="3500" dirty="0"/>
          </a:p>
          <a:p>
            <a:pPr algn="just"/>
            <a:r>
              <a:rPr lang="en-US" sz="3500" dirty="0"/>
              <a:t>The widespread use of highly sensitive imaging has led to an increasing incidence of focal liver masses, either solitary or multiple. In these so-called </a:t>
            </a:r>
            <a:r>
              <a:rPr lang="en-US" sz="3500" dirty="0" err="1"/>
              <a:t>incidentalomas</a:t>
            </a:r>
            <a:r>
              <a:rPr lang="en-US" sz="3500" dirty="0"/>
              <a:t>, the patient is healthy and asymptomatic; therefore, the major goal is to ensure the diagnosis so that clear management recommendations, including rare and strictly justified surgical options, may be provided. Infrequently, BLTs are diagnosed because of symptoms or complications, and surgery may play a major role in cure under these circumstances</a:t>
            </a:r>
            <a:r>
              <a:rPr lang="en-US" sz="3500" dirty="0" smtClean="0"/>
              <a:t>.</a:t>
            </a:r>
            <a:endParaRPr lang="ru-RU" sz="3500" dirty="0" smtClean="0"/>
          </a:p>
          <a:p>
            <a:pPr algn="just"/>
            <a:endParaRPr lang="en-US" sz="3500" dirty="0"/>
          </a:p>
          <a:p>
            <a:pPr algn="just"/>
            <a:r>
              <a:rPr lang="en-US" sz="3500" dirty="0"/>
              <a:t>Nonetheless, for practitioners treating BLT, the initial step is to establish an accurate diagnosis. The next step is to decide on the proper management of the patient, based first on the symptoms, and second, on the nature of the tumor. To reach these goals, it is mandatory to (1) know the natural history of the various tumors and be familiar with their radiological behavior, and (2) consider the surgery guidelines for the particular indication. The operative procedures must be justified, be safe (with no mortality and minimal morbidity), involve no blood transfusions, be as minimally invasive as possible, and have no long-term aftereffects. </a:t>
            </a:r>
          </a:p>
          <a:p>
            <a:pPr algn="just"/>
            <a:endParaRPr lang="ru-RU" dirty="0"/>
          </a:p>
        </p:txBody>
      </p:sp>
    </p:spTree>
    <p:extLst>
      <p:ext uri="{BB962C8B-B14F-4D97-AF65-F5344CB8AC3E}">
        <p14:creationId xmlns:p14="http://schemas.microsoft.com/office/powerpoint/2010/main" val="34001614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Common </a:t>
            </a:r>
            <a:r>
              <a:rPr lang="en-US" b="1" dirty="0">
                <a:solidFill>
                  <a:schemeClr val="tx2">
                    <a:lumMod val="60000"/>
                    <a:lumOff val="40000"/>
                  </a:schemeClr>
                </a:solidFill>
              </a:rPr>
              <a:t>Benign Liver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4961456" cy="4032448"/>
          </a:xfrm>
        </p:spPr>
        <p:txBody>
          <a:bodyPr>
            <a:noAutofit/>
          </a:bodyPr>
          <a:lstStyle/>
          <a:p>
            <a:pPr algn="just"/>
            <a:r>
              <a:rPr lang="en-US" sz="1400" dirty="0" smtClean="0"/>
              <a:t>Cavernous </a:t>
            </a:r>
            <a:r>
              <a:rPr lang="en-US" sz="1400" dirty="0" err="1"/>
              <a:t>hemangiomas</a:t>
            </a:r>
            <a:r>
              <a:rPr lang="en-US" sz="1400" dirty="0"/>
              <a:t> </a:t>
            </a:r>
            <a:r>
              <a:rPr lang="en-US" sz="1400" dirty="0" smtClean="0"/>
              <a:t>are </a:t>
            </a:r>
            <a:r>
              <a:rPr lang="en-US" sz="1400" dirty="0"/>
              <a:t>the most common BLT, with an incidence of up to 20% in the general </a:t>
            </a:r>
            <a:r>
              <a:rPr lang="en-US" sz="1400" dirty="0" smtClean="0"/>
              <a:t>population.</a:t>
            </a:r>
            <a:r>
              <a:rPr lang="en-US" sz="1400" dirty="0"/>
              <a:t> This usually small lesion is a congenital </a:t>
            </a:r>
            <a:r>
              <a:rPr lang="en-US" sz="1400" dirty="0" err="1"/>
              <a:t>hamartomatous</a:t>
            </a:r>
            <a:r>
              <a:rPr lang="en-US" sz="1400" dirty="0"/>
              <a:t> proliferation of vascular endothelial cells and may be multiple in 10% of </a:t>
            </a:r>
            <a:r>
              <a:rPr lang="en-US" sz="1400" dirty="0" smtClean="0"/>
              <a:t>cases.</a:t>
            </a:r>
            <a:r>
              <a:rPr lang="en-US" sz="1400" dirty="0"/>
              <a:t> </a:t>
            </a:r>
            <a:endParaRPr lang="en-US" sz="1400" dirty="0" smtClean="0"/>
          </a:p>
          <a:p>
            <a:pPr algn="just"/>
            <a:r>
              <a:rPr lang="en-US" sz="1400" dirty="0" err="1" smtClean="0"/>
              <a:t>Hemangiomas</a:t>
            </a:r>
            <a:r>
              <a:rPr lang="en-US" sz="1400" dirty="0" smtClean="0"/>
              <a:t> </a:t>
            </a:r>
            <a:r>
              <a:rPr lang="en-US" sz="1400" dirty="0"/>
              <a:t>are rarely symptomatic (pain due to necrosis, infarction, or thrombosis), except in cases involving large tumors (&gt; 10 cm). </a:t>
            </a:r>
            <a:endParaRPr lang="en-US" sz="1400" dirty="0" smtClean="0"/>
          </a:p>
          <a:p>
            <a:pPr algn="just"/>
            <a:r>
              <a:rPr lang="en-US" sz="1400" dirty="0" err="1" smtClean="0"/>
              <a:t>Hemangiomas</a:t>
            </a:r>
            <a:r>
              <a:rPr lang="en-US" sz="1400" dirty="0" smtClean="0"/>
              <a:t> </a:t>
            </a:r>
            <a:r>
              <a:rPr lang="en-US" sz="1400" dirty="0"/>
              <a:t>may increase in size during </a:t>
            </a:r>
            <a:r>
              <a:rPr lang="en-US" sz="1400" dirty="0" smtClean="0"/>
              <a:t>pregnancy</a:t>
            </a:r>
            <a:r>
              <a:rPr lang="en-US" sz="1400" dirty="0"/>
              <a:t> and shrink after menopause. Although estrogen receptors have been identified in certain tumors</a:t>
            </a:r>
            <a:r>
              <a:rPr lang="en-US" sz="1400" dirty="0" smtClean="0"/>
              <a:t>,</a:t>
            </a:r>
            <a:r>
              <a:rPr lang="en-US" sz="1400" dirty="0"/>
              <a:t> oral contraceptive (OC) intake is not a risk factor associated with the growth of </a:t>
            </a:r>
            <a:r>
              <a:rPr lang="en-US" sz="1400" dirty="0" err="1"/>
              <a:t>hemangiomas</a:t>
            </a:r>
            <a:r>
              <a:rPr lang="en-US" sz="1400" dirty="0" smtClean="0"/>
              <a:t>.</a:t>
            </a:r>
            <a:r>
              <a:rPr lang="en-US" sz="1400" dirty="0"/>
              <a:t> </a:t>
            </a:r>
            <a:endParaRPr lang="en-US" sz="1400" dirty="0" smtClean="0"/>
          </a:p>
          <a:p>
            <a:pPr algn="just"/>
            <a:r>
              <a:rPr lang="en-US" sz="1400" dirty="0" err="1" smtClean="0"/>
              <a:t>Angiomatosis</a:t>
            </a:r>
            <a:r>
              <a:rPr lang="en-US" sz="1400" dirty="0" smtClean="0"/>
              <a:t> </a:t>
            </a:r>
            <a:r>
              <a:rPr lang="en-US" sz="1400" dirty="0"/>
              <a:t>is an extremely rare condition with multiple </a:t>
            </a:r>
            <a:r>
              <a:rPr lang="en-US" sz="1400" dirty="0" err="1"/>
              <a:t>hemangiomas</a:t>
            </a:r>
            <a:r>
              <a:rPr lang="en-US" sz="1400" dirty="0"/>
              <a:t>, which is commonly asymptomatic and associated with </a:t>
            </a:r>
            <a:r>
              <a:rPr lang="en-US" sz="1400" dirty="0" err="1"/>
              <a:t>hemangiomas</a:t>
            </a:r>
            <a:r>
              <a:rPr lang="en-US" sz="1400" dirty="0"/>
              <a:t> in the skin or other organs.</a:t>
            </a:r>
          </a:p>
        </p:txBody>
      </p:sp>
      <p:pic>
        <p:nvPicPr>
          <p:cNvPr id="14338" name="Picture 2" descr="https://img.medscapestatic.com/article/810/090/810090-fig1.jpg"/>
          <p:cNvPicPr>
            <a:picLocks noChangeAspect="1" noChangeArrowheads="1"/>
          </p:cNvPicPr>
          <p:nvPr/>
        </p:nvPicPr>
        <p:blipFill rotWithShape="1">
          <a:blip r:embed="rId2">
            <a:extLst>
              <a:ext uri="{28A0092B-C50C-407E-A947-70E740481C1C}">
                <a14:useLocalDpi xmlns:a14="http://schemas.microsoft.com/office/drawing/2010/main" val="0"/>
              </a:ext>
            </a:extLst>
          </a:blip>
          <a:srcRect t="5150" b="5550"/>
          <a:stretch/>
        </p:blipFill>
        <p:spPr bwMode="auto">
          <a:xfrm>
            <a:off x="5243071" y="1329705"/>
            <a:ext cx="390092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7630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Common </a:t>
            </a:r>
            <a:r>
              <a:rPr lang="en-US" b="1" dirty="0">
                <a:solidFill>
                  <a:schemeClr val="tx2">
                    <a:lumMod val="60000"/>
                    <a:lumOff val="40000"/>
                  </a:schemeClr>
                </a:solidFill>
              </a:rPr>
              <a:t>Benign Liver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4680520" cy="4104456"/>
          </a:xfrm>
        </p:spPr>
        <p:txBody>
          <a:bodyPr>
            <a:normAutofit fontScale="47500" lnSpcReduction="20000"/>
          </a:bodyPr>
          <a:lstStyle/>
          <a:p>
            <a:pPr algn="just"/>
            <a:r>
              <a:rPr lang="en-US" dirty="0"/>
              <a:t>Focal Nodular Hyperplasia Focal nodular hyperplasia (FNH) is the second most common solid BLT, occurring in up to 3% of the population</a:t>
            </a:r>
            <a:r>
              <a:rPr lang="en-US" dirty="0" smtClean="0"/>
              <a:t>.</a:t>
            </a:r>
            <a:r>
              <a:rPr lang="en-US" dirty="0"/>
              <a:t> </a:t>
            </a:r>
            <a:endParaRPr lang="en-US" dirty="0" smtClean="0"/>
          </a:p>
          <a:p>
            <a:pPr algn="just"/>
            <a:r>
              <a:rPr lang="en-US" dirty="0" smtClean="0"/>
              <a:t>FNH </a:t>
            </a:r>
            <a:r>
              <a:rPr lang="en-US" dirty="0"/>
              <a:t>is considered to be a </a:t>
            </a:r>
            <a:r>
              <a:rPr lang="en-US" dirty="0" err="1"/>
              <a:t>nonneoplastic</a:t>
            </a:r>
            <a:r>
              <a:rPr lang="en-US" dirty="0"/>
              <a:t> lesion that is caused by a hyperplastic response to a congenital vascular malformation or a disruption in blood supply</a:t>
            </a:r>
            <a:r>
              <a:rPr lang="en-US" dirty="0" smtClean="0"/>
              <a:t>.</a:t>
            </a:r>
            <a:r>
              <a:rPr lang="en-US" dirty="0"/>
              <a:t> </a:t>
            </a:r>
            <a:endParaRPr lang="en-US" dirty="0" smtClean="0"/>
          </a:p>
          <a:p>
            <a:pPr algn="just"/>
            <a:r>
              <a:rPr lang="en-US" dirty="0" smtClean="0"/>
              <a:t>Focal </a:t>
            </a:r>
            <a:r>
              <a:rPr lang="en-US" dirty="0"/>
              <a:t>nodular hyperplasia has a higher prevalence in women from their second to fourth decades</a:t>
            </a:r>
            <a:r>
              <a:rPr lang="en-US" dirty="0" smtClean="0"/>
              <a:t>.</a:t>
            </a:r>
            <a:r>
              <a:rPr lang="en-US" dirty="0"/>
              <a:t> In 10 to 20% of cases, the lesions are </a:t>
            </a:r>
            <a:r>
              <a:rPr lang="en-US" dirty="0" smtClean="0"/>
              <a:t>multifocal.</a:t>
            </a:r>
            <a:r>
              <a:rPr lang="en-US" dirty="0"/>
              <a:t> </a:t>
            </a:r>
            <a:endParaRPr lang="en-US" dirty="0" smtClean="0"/>
          </a:p>
          <a:p>
            <a:pPr algn="just"/>
            <a:r>
              <a:rPr lang="en-US" dirty="0" smtClean="0"/>
              <a:t>Oral </a:t>
            </a:r>
            <a:r>
              <a:rPr lang="en-US" dirty="0"/>
              <a:t>contraceptive use is not involved in FNH formation, but its effects on FNH progression still remain controversial. </a:t>
            </a:r>
            <a:endParaRPr lang="en-US" dirty="0" smtClean="0"/>
          </a:p>
          <a:p>
            <a:pPr algn="just"/>
            <a:r>
              <a:rPr lang="en-US" dirty="0" smtClean="0"/>
              <a:t>Focal </a:t>
            </a:r>
            <a:r>
              <a:rPr lang="en-US" dirty="0"/>
              <a:t>nodular hyperplasia has no malignant potential and usually remains stable or decreases in size over time. Less than 20% of patients with FNH develop symptoms. </a:t>
            </a:r>
          </a:p>
        </p:txBody>
      </p:sp>
      <p:pic>
        <p:nvPicPr>
          <p:cNvPr id="16386" name="Picture 2" descr="https://img.medscapestatic.com/article/810/090/810090-fig2.jpg"/>
          <p:cNvPicPr>
            <a:picLocks noChangeAspect="1" noChangeArrowheads="1"/>
          </p:cNvPicPr>
          <p:nvPr/>
        </p:nvPicPr>
        <p:blipFill rotWithShape="1">
          <a:blip r:embed="rId2">
            <a:extLst>
              <a:ext uri="{28A0092B-C50C-407E-A947-70E740481C1C}">
                <a14:useLocalDpi xmlns:a14="http://schemas.microsoft.com/office/drawing/2010/main" val="0"/>
              </a:ext>
            </a:extLst>
          </a:blip>
          <a:srcRect t="4874" b="4537"/>
          <a:stretch/>
        </p:blipFill>
        <p:spPr bwMode="auto">
          <a:xfrm>
            <a:off x="5004048" y="1131590"/>
            <a:ext cx="3879245" cy="2908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0475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Common </a:t>
            </a:r>
            <a:r>
              <a:rPr lang="en-US" b="1" dirty="0">
                <a:solidFill>
                  <a:schemeClr val="tx2">
                    <a:lumMod val="60000"/>
                    <a:lumOff val="40000"/>
                  </a:schemeClr>
                </a:solidFill>
              </a:rPr>
              <a:t>Benign Liver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4752528" cy="4032448"/>
          </a:xfrm>
        </p:spPr>
        <p:txBody>
          <a:bodyPr>
            <a:normAutofit fontScale="47500" lnSpcReduction="20000"/>
          </a:bodyPr>
          <a:lstStyle/>
          <a:p>
            <a:pPr algn="just"/>
            <a:r>
              <a:rPr lang="en-US" dirty="0"/>
              <a:t>Hepatocellular Adenoma Hepatocellular adenoma (HCA) is a very rare, benign hepatic </a:t>
            </a:r>
            <a:r>
              <a:rPr lang="en-US" dirty="0" err="1"/>
              <a:t>neoplasia</a:t>
            </a:r>
            <a:r>
              <a:rPr lang="en-US" dirty="0"/>
              <a:t> (incidence: 1/10</a:t>
            </a:r>
            <a:r>
              <a:rPr lang="en-US" baseline="30000" dirty="0"/>
              <a:t>6</a:t>
            </a:r>
            <a:r>
              <a:rPr lang="en-US" dirty="0"/>
              <a:t>) that is usually identified as a well-defined, solitary </a:t>
            </a:r>
            <a:r>
              <a:rPr lang="en-US" dirty="0" smtClean="0"/>
              <a:t>lesion. </a:t>
            </a:r>
          </a:p>
          <a:p>
            <a:pPr algn="just"/>
            <a:r>
              <a:rPr lang="en-US" dirty="0" smtClean="0"/>
              <a:t>Hepatocellular </a:t>
            </a:r>
            <a:r>
              <a:rPr lang="en-US" dirty="0"/>
              <a:t>adenoma occurs predominantly in childbearing women (M:F 1:8-15</a:t>
            </a:r>
            <a:r>
              <a:rPr lang="en-US" dirty="0" smtClean="0"/>
              <a:t>)</a:t>
            </a:r>
            <a:r>
              <a:rPr lang="en-US" dirty="0"/>
              <a:t> and is related to endogenous or exogenous estrogen levels. </a:t>
            </a:r>
            <a:endParaRPr lang="en-US" dirty="0" smtClean="0"/>
          </a:p>
          <a:p>
            <a:pPr algn="just"/>
            <a:r>
              <a:rPr lang="en-US" dirty="0" smtClean="0"/>
              <a:t>High </a:t>
            </a:r>
            <a:r>
              <a:rPr lang="en-US" dirty="0"/>
              <a:t>doses and long duration of OC, as well as pregnancy, are associated with a higher incidence of HCA</a:t>
            </a:r>
            <a:r>
              <a:rPr lang="en-US" dirty="0" smtClean="0"/>
              <a:t>,</a:t>
            </a:r>
            <a:r>
              <a:rPr lang="en-US" dirty="0"/>
              <a:t> whereas discontinuation of OC is associated with regression of HCA</a:t>
            </a:r>
            <a:r>
              <a:rPr lang="en-US" dirty="0" smtClean="0"/>
              <a:t>.</a:t>
            </a:r>
            <a:r>
              <a:rPr lang="en-US" dirty="0"/>
              <a:t> </a:t>
            </a:r>
            <a:endParaRPr lang="en-US" dirty="0" smtClean="0"/>
          </a:p>
          <a:p>
            <a:pPr algn="just"/>
            <a:r>
              <a:rPr lang="en-US" dirty="0" smtClean="0"/>
              <a:t>The </a:t>
            </a:r>
            <a:r>
              <a:rPr lang="en-US" dirty="0"/>
              <a:t>use of anabolic androgen steroids</a:t>
            </a:r>
            <a:r>
              <a:rPr lang="en-US" dirty="0" smtClean="0"/>
              <a:t>,</a:t>
            </a:r>
            <a:r>
              <a:rPr lang="en-US" dirty="0"/>
              <a:t> glycogen storage diseases (type I and III), and </a:t>
            </a:r>
            <a:r>
              <a:rPr lang="en-US" dirty="0" err="1"/>
              <a:t>galactosemia</a:t>
            </a:r>
            <a:r>
              <a:rPr lang="en-US" dirty="0"/>
              <a:t> also promote HCA, with a male preponderance</a:t>
            </a:r>
            <a:r>
              <a:rPr lang="en-US" dirty="0" smtClean="0"/>
              <a:t>.</a:t>
            </a:r>
            <a:r>
              <a:rPr lang="en-US" dirty="0"/>
              <a:t> </a:t>
            </a:r>
            <a:endParaRPr lang="en-US" dirty="0" smtClean="0"/>
          </a:p>
          <a:p>
            <a:pPr algn="just"/>
            <a:r>
              <a:rPr lang="en-US" dirty="0" smtClean="0"/>
              <a:t>Furthermore</a:t>
            </a:r>
            <a:r>
              <a:rPr lang="en-US" dirty="0"/>
              <a:t>, HCAs associated with type I and type III glycogen storage diseases are more likely to be multifocal and to become malignant</a:t>
            </a:r>
            <a:r>
              <a:rPr lang="en-US" dirty="0" smtClean="0"/>
              <a:t>.</a:t>
            </a:r>
          </a:p>
          <a:p>
            <a:endParaRPr lang="en-US" dirty="0"/>
          </a:p>
        </p:txBody>
      </p:sp>
      <p:pic>
        <p:nvPicPr>
          <p:cNvPr id="17410" name="Picture 2" descr="https://img.medscapestatic.com/article/810/090/810090-fig4.jpg"/>
          <p:cNvPicPr>
            <a:picLocks noChangeAspect="1" noChangeArrowheads="1"/>
          </p:cNvPicPr>
          <p:nvPr/>
        </p:nvPicPr>
        <p:blipFill rotWithShape="1">
          <a:blip r:embed="rId2">
            <a:extLst>
              <a:ext uri="{28A0092B-C50C-407E-A947-70E740481C1C}">
                <a14:useLocalDpi xmlns:a14="http://schemas.microsoft.com/office/drawing/2010/main" val="0"/>
              </a:ext>
            </a:extLst>
          </a:blip>
          <a:srcRect l="5581" t="21648" r="5422" b="4347"/>
          <a:stretch/>
        </p:blipFill>
        <p:spPr bwMode="auto">
          <a:xfrm>
            <a:off x="5210175" y="1491630"/>
            <a:ext cx="3933825" cy="288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0830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Common </a:t>
            </a:r>
            <a:r>
              <a:rPr lang="en-US" b="1" dirty="0">
                <a:solidFill>
                  <a:schemeClr val="tx2">
                    <a:lumMod val="60000"/>
                    <a:lumOff val="40000"/>
                  </a:schemeClr>
                </a:solidFill>
              </a:rPr>
              <a:t>Benign Liver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4752528" cy="4032448"/>
          </a:xfrm>
        </p:spPr>
        <p:txBody>
          <a:bodyPr>
            <a:normAutofit fontScale="47500" lnSpcReduction="20000"/>
          </a:bodyPr>
          <a:lstStyle/>
          <a:p>
            <a:pPr algn="just"/>
            <a:r>
              <a:rPr lang="en-US" dirty="0"/>
              <a:t>Hepatic Cyst Simple hepatic cysts (SHCs) are congenital biliary hepatic lesions that are thought to result from progressive dilatation of biliary </a:t>
            </a:r>
            <a:r>
              <a:rPr lang="en-US" dirty="0" err="1"/>
              <a:t>microhamartomas</a:t>
            </a:r>
            <a:r>
              <a:rPr lang="en-US" dirty="0"/>
              <a:t>. </a:t>
            </a:r>
            <a:endParaRPr lang="en-US" dirty="0" smtClean="0"/>
          </a:p>
          <a:p>
            <a:pPr algn="just"/>
            <a:r>
              <a:rPr lang="en-US" dirty="0" smtClean="0"/>
              <a:t>They do not communicate with the biliary tree. They </a:t>
            </a:r>
            <a:r>
              <a:rPr lang="en-US" dirty="0"/>
              <a:t>are mostly found in women between 50 and 60 years of age</a:t>
            </a:r>
            <a:r>
              <a:rPr lang="en-US" dirty="0" smtClean="0"/>
              <a:t>.</a:t>
            </a:r>
            <a:r>
              <a:rPr lang="en-US" dirty="0"/>
              <a:t> </a:t>
            </a:r>
            <a:endParaRPr lang="en-US" dirty="0" smtClean="0"/>
          </a:p>
          <a:p>
            <a:pPr algn="just"/>
            <a:r>
              <a:rPr lang="en-US" dirty="0" smtClean="0"/>
              <a:t>Multiple </a:t>
            </a:r>
            <a:r>
              <a:rPr lang="en-US" dirty="0"/>
              <a:t>cysts are quite common, typically less than five small or medium cysts. This is distinct from polycystic liver disease (</a:t>
            </a:r>
            <a:r>
              <a:rPr lang="en-US" dirty="0" smtClean="0"/>
              <a:t>PCLD) defined by the gross number of cysts. </a:t>
            </a:r>
          </a:p>
          <a:p>
            <a:pPr algn="just"/>
            <a:r>
              <a:rPr lang="en-US" dirty="0" smtClean="0"/>
              <a:t>Repeat </a:t>
            </a:r>
            <a:r>
              <a:rPr lang="en-US" dirty="0"/>
              <a:t>pregnancies and OC intake are associated with faster development of hepatic </a:t>
            </a:r>
            <a:r>
              <a:rPr lang="en-US" dirty="0" smtClean="0"/>
              <a:t>cysts,</a:t>
            </a:r>
            <a:r>
              <a:rPr lang="en-US" baseline="30000" dirty="0"/>
              <a:t> </a:t>
            </a:r>
            <a:r>
              <a:rPr lang="en-US" dirty="0" smtClean="0"/>
              <a:t>which </a:t>
            </a:r>
            <a:r>
              <a:rPr lang="en-US" dirty="0"/>
              <a:t>could explain why massive hepatomegaly rarely occurs before the fourth </a:t>
            </a:r>
            <a:r>
              <a:rPr lang="en-US" dirty="0" smtClean="0"/>
              <a:t>decade</a:t>
            </a:r>
            <a:r>
              <a:rPr lang="en-US" dirty="0"/>
              <a:t> and why the prevalence and size of cysts are greater in women compared with men</a:t>
            </a:r>
            <a:r>
              <a:rPr lang="en-US" dirty="0" smtClean="0"/>
              <a:t>.</a:t>
            </a:r>
            <a:r>
              <a:rPr lang="en-US" dirty="0"/>
              <a:t> </a:t>
            </a:r>
            <a:endParaRPr lang="en-US" dirty="0" smtClean="0"/>
          </a:p>
          <a:p>
            <a:pPr algn="just"/>
            <a:r>
              <a:rPr lang="en-US" dirty="0" smtClean="0"/>
              <a:t>Approximately </a:t>
            </a:r>
            <a:r>
              <a:rPr lang="en-US" dirty="0"/>
              <a:t>80% of patients with PCLD are asymptomatic.</a:t>
            </a:r>
          </a:p>
        </p:txBody>
      </p:sp>
      <p:pic>
        <p:nvPicPr>
          <p:cNvPr id="19458" name="Picture 2" descr="https://img.medscapestatic.com/article/810/090/810090-fig5.jpg"/>
          <p:cNvPicPr>
            <a:picLocks noChangeAspect="1" noChangeArrowheads="1"/>
          </p:cNvPicPr>
          <p:nvPr/>
        </p:nvPicPr>
        <p:blipFill rotWithShape="1">
          <a:blip r:embed="rId2">
            <a:extLst>
              <a:ext uri="{28A0092B-C50C-407E-A947-70E740481C1C}">
                <a14:useLocalDpi xmlns:a14="http://schemas.microsoft.com/office/drawing/2010/main" val="0"/>
              </a:ext>
            </a:extLst>
          </a:blip>
          <a:srcRect t="4939" b="4588"/>
          <a:stretch/>
        </p:blipFill>
        <p:spPr bwMode="auto">
          <a:xfrm>
            <a:off x="5076056" y="1131590"/>
            <a:ext cx="3953237" cy="2784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0365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Common </a:t>
            </a:r>
            <a:r>
              <a:rPr lang="en-US" b="1" dirty="0">
                <a:solidFill>
                  <a:schemeClr val="tx2">
                    <a:lumMod val="60000"/>
                    <a:lumOff val="40000"/>
                  </a:schemeClr>
                </a:solidFill>
              </a:rPr>
              <a:t>Benign Liver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203598"/>
            <a:ext cx="4752528" cy="3816424"/>
          </a:xfrm>
        </p:spPr>
        <p:txBody>
          <a:bodyPr>
            <a:normAutofit fontScale="47500" lnSpcReduction="20000"/>
          </a:bodyPr>
          <a:lstStyle/>
          <a:p>
            <a:pPr algn="just"/>
            <a:r>
              <a:rPr lang="en-US" dirty="0"/>
              <a:t>Hepatocellular Adenoma Hepatocellular adenoma (HCA) is a very rare, benign hepatic </a:t>
            </a:r>
            <a:r>
              <a:rPr lang="en-US" dirty="0" err="1"/>
              <a:t>neoplasia</a:t>
            </a:r>
            <a:r>
              <a:rPr lang="en-US" dirty="0"/>
              <a:t> (incidence: 1/10</a:t>
            </a:r>
            <a:r>
              <a:rPr lang="en-US" baseline="30000" dirty="0"/>
              <a:t>6</a:t>
            </a:r>
            <a:r>
              <a:rPr lang="en-US" dirty="0"/>
              <a:t>) that is usually identified as a well-defined, solitary </a:t>
            </a:r>
            <a:r>
              <a:rPr lang="en-US" dirty="0" smtClean="0"/>
              <a:t>lesion. </a:t>
            </a:r>
          </a:p>
          <a:p>
            <a:pPr algn="just"/>
            <a:r>
              <a:rPr lang="en-US" dirty="0" smtClean="0"/>
              <a:t>Hepatocellular </a:t>
            </a:r>
            <a:r>
              <a:rPr lang="en-US" dirty="0"/>
              <a:t>adenoma occurs predominantly in childbearing women (M:F 1:8-15</a:t>
            </a:r>
            <a:r>
              <a:rPr lang="en-US" dirty="0" smtClean="0"/>
              <a:t>)</a:t>
            </a:r>
            <a:r>
              <a:rPr lang="en-US" dirty="0"/>
              <a:t> and is related to endogenous or exogenous estrogen levels. </a:t>
            </a:r>
            <a:endParaRPr lang="en-US" dirty="0" smtClean="0"/>
          </a:p>
          <a:p>
            <a:pPr algn="just"/>
            <a:r>
              <a:rPr lang="en-US" dirty="0" smtClean="0"/>
              <a:t>High </a:t>
            </a:r>
            <a:r>
              <a:rPr lang="en-US" dirty="0"/>
              <a:t>doses and long duration of OC, as well as pregnancy, are associated with a higher incidence of HCA</a:t>
            </a:r>
            <a:r>
              <a:rPr lang="en-US" dirty="0" smtClean="0"/>
              <a:t>,</a:t>
            </a:r>
            <a:r>
              <a:rPr lang="en-US" dirty="0"/>
              <a:t> whereas discontinuation of OC is associated with regression of HCA</a:t>
            </a:r>
            <a:r>
              <a:rPr lang="en-US" dirty="0" smtClean="0"/>
              <a:t>.</a:t>
            </a:r>
            <a:r>
              <a:rPr lang="en-US" dirty="0"/>
              <a:t> </a:t>
            </a:r>
            <a:endParaRPr lang="en-US" dirty="0" smtClean="0"/>
          </a:p>
          <a:p>
            <a:pPr algn="just"/>
            <a:r>
              <a:rPr lang="en-US" dirty="0" smtClean="0"/>
              <a:t>The </a:t>
            </a:r>
            <a:r>
              <a:rPr lang="en-US" dirty="0"/>
              <a:t>use of anabolic androgen steroids</a:t>
            </a:r>
            <a:r>
              <a:rPr lang="en-US" dirty="0" smtClean="0"/>
              <a:t>,</a:t>
            </a:r>
            <a:r>
              <a:rPr lang="en-US" dirty="0"/>
              <a:t> glycogen storage diseases (type I and III), and </a:t>
            </a:r>
            <a:r>
              <a:rPr lang="en-US" dirty="0" err="1"/>
              <a:t>galactosemia</a:t>
            </a:r>
            <a:r>
              <a:rPr lang="en-US" dirty="0"/>
              <a:t> also promote HCA, with a male preponderance</a:t>
            </a:r>
            <a:r>
              <a:rPr lang="en-US" dirty="0" smtClean="0"/>
              <a:t>.</a:t>
            </a:r>
            <a:r>
              <a:rPr lang="en-US" dirty="0"/>
              <a:t> </a:t>
            </a:r>
            <a:endParaRPr lang="en-US" dirty="0" smtClean="0"/>
          </a:p>
          <a:p>
            <a:pPr algn="just"/>
            <a:r>
              <a:rPr lang="en-US" dirty="0" smtClean="0"/>
              <a:t>Furthermore</a:t>
            </a:r>
            <a:r>
              <a:rPr lang="en-US" dirty="0"/>
              <a:t>, HCAs associated with type I and type III glycogen storage diseases are more likely to be multifocal and to become malignant</a:t>
            </a:r>
            <a:r>
              <a:rPr lang="en-US" dirty="0" smtClean="0"/>
              <a:t>.</a:t>
            </a:r>
          </a:p>
          <a:p>
            <a:endParaRPr lang="en-US" dirty="0"/>
          </a:p>
        </p:txBody>
      </p:sp>
      <p:pic>
        <p:nvPicPr>
          <p:cNvPr id="17410" name="Picture 2" descr="https://img.medscapestatic.com/article/810/090/810090-fig4.jpg"/>
          <p:cNvPicPr>
            <a:picLocks noChangeAspect="1" noChangeArrowheads="1"/>
          </p:cNvPicPr>
          <p:nvPr/>
        </p:nvPicPr>
        <p:blipFill rotWithShape="1">
          <a:blip r:embed="rId2">
            <a:extLst>
              <a:ext uri="{28A0092B-C50C-407E-A947-70E740481C1C}">
                <a14:useLocalDpi xmlns:a14="http://schemas.microsoft.com/office/drawing/2010/main" val="0"/>
              </a:ext>
            </a:extLst>
          </a:blip>
          <a:srcRect l="5581" t="21648" r="5422" b="4347"/>
          <a:stretch/>
        </p:blipFill>
        <p:spPr bwMode="auto">
          <a:xfrm>
            <a:off x="5210175" y="1491630"/>
            <a:ext cx="3933825" cy="288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66297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Less Common </a:t>
            </a:r>
            <a:r>
              <a:rPr lang="en-US" b="1" dirty="0">
                <a:solidFill>
                  <a:schemeClr val="tx2">
                    <a:lumMod val="60000"/>
                    <a:lumOff val="40000"/>
                  </a:schemeClr>
                </a:solidFill>
              </a:rPr>
              <a:t>Benign Liver Tumors</a:t>
            </a:r>
            <a:endParaRPr lang="ru-RU" dirty="0"/>
          </a:p>
        </p:txBody>
      </p:sp>
      <p:sp>
        <p:nvSpPr>
          <p:cNvPr id="3" name="Объект 2"/>
          <p:cNvSpPr>
            <a:spLocks noGrp="1"/>
          </p:cNvSpPr>
          <p:nvPr>
            <p:ph idx="1"/>
          </p:nvPr>
        </p:nvSpPr>
        <p:spPr>
          <a:xfrm>
            <a:off x="107504" y="987574"/>
            <a:ext cx="8856984" cy="4155925"/>
          </a:xfrm>
        </p:spPr>
        <p:txBody>
          <a:bodyPr>
            <a:normAutofit/>
          </a:bodyPr>
          <a:lstStyle/>
          <a:p>
            <a:r>
              <a:rPr lang="en-US" sz="1300" dirty="0"/>
              <a:t>An </a:t>
            </a:r>
            <a:r>
              <a:rPr lang="en-US" sz="1300" dirty="0" err="1"/>
              <a:t>angiomyolipoma</a:t>
            </a:r>
            <a:r>
              <a:rPr lang="en-US" sz="1300" dirty="0"/>
              <a:t> is a very rare hepatic tumor consisting of fat, </a:t>
            </a:r>
            <a:r>
              <a:rPr lang="en-US" sz="1300" dirty="0" err="1"/>
              <a:t>epithelioid</a:t>
            </a:r>
            <a:r>
              <a:rPr lang="en-US" sz="1300" dirty="0"/>
              <a:t>, and smooth muscle cells with thick-walled blood vessels. An association with tuberous sclerosis and renal </a:t>
            </a:r>
            <a:r>
              <a:rPr lang="en-US" sz="1300" dirty="0" err="1"/>
              <a:t>angiolipomas</a:t>
            </a:r>
            <a:r>
              <a:rPr lang="en-US" sz="1300" dirty="0"/>
              <a:t> are found in 10% of cases with a female preponderance</a:t>
            </a:r>
            <a:r>
              <a:rPr lang="en-US" sz="1300" dirty="0" smtClean="0"/>
              <a:t>.</a:t>
            </a:r>
            <a:r>
              <a:rPr lang="en-US" sz="1300" dirty="0"/>
              <a:t> </a:t>
            </a:r>
            <a:endParaRPr lang="en-US" sz="1300" dirty="0" smtClean="0"/>
          </a:p>
          <a:p>
            <a:r>
              <a:rPr lang="en-US" sz="1300" dirty="0" smtClean="0"/>
              <a:t>Hepatic </a:t>
            </a:r>
            <a:r>
              <a:rPr lang="en-US" sz="1300" dirty="0" err="1"/>
              <a:t>lipoma</a:t>
            </a:r>
            <a:r>
              <a:rPr lang="en-US" sz="1300" dirty="0"/>
              <a:t> is a homogeneous and well-defined lesion that is less common than </a:t>
            </a:r>
            <a:r>
              <a:rPr lang="en-US" sz="1300" dirty="0" err="1"/>
              <a:t>angiomyolipoma</a:t>
            </a:r>
            <a:r>
              <a:rPr lang="en-US" sz="1300" dirty="0"/>
              <a:t>. Background hepatic </a:t>
            </a:r>
            <a:r>
              <a:rPr lang="en-US" sz="1300" dirty="0" err="1"/>
              <a:t>steatosis</a:t>
            </a:r>
            <a:r>
              <a:rPr lang="en-US" sz="1300" dirty="0"/>
              <a:t> may be associated with hepatic </a:t>
            </a:r>
            <a:r>
              <a:rPr lang="en-US" sz="1300" dirty="0" err="1"/>
              <a:t>lipoma</a:t>
            </a:r>
            <a:r>
              <a:rPr lang="en-US" sz="1300" dirty="0"/>
              <a:t> in 50% of the cases</a:t>
            </a:r>
            <a:r>
              <a:rPr lang="en-US" sz="1300" dirty="0" smtClean="0"/>
              <a:t>.</a:t>
            </a:r>
            <a:r>
              <a:rPr lang="en-US" sz="1300" dirty="0"/>
              <a:t> </a:t>
            </a:r>
            <a:r>
              <a:rPr lang="en-US" sz="1300" dirty="0" smtClean="0"/>
              <a:t>The </a:t>
            </a:r>
            <a:r>
              <a:rPr lang="en-US" sz="1300" dirty="0"/>
              <a:t>lesions may be associated with obesity, diabetes, alcoholism, steroids, total parental nutrition, chemotherapy, and antiretroviral therapy.</a:t>
            </a:r>
          </a:p>
          <a:p>
            <a:r>
              <a:rPr lang="en-US" sz="1300" dirty="0"/>
              <a:t>A </a:t>
            </a:r>
            <a:r>
              <a:rPr lang="en-US" sz="1300" dirty="0" err="1"/>
              <a:t>mesenchymal</a:t>
            </a:r>
            <a:r>
              <a:rPr lang="en-US" sz="1300" dirty="0"/>
              <a:t> </a:t>
            </a:r>
            <a:r>
              <a:rPr lang="en-US" sz="1300" dirty="0" err="1"/>
              <a:t>hamartoma</a:t>
            </a:r>
            <a:r>
              <a:rPr lang="en-US" sz="1300" dirty="0"/>
              <a:t> is another uncommon benign lesion, which is composed of bile ducts, immature </a:t>
            </a:r>
            <a:r>
              <a:rPr lang="en-US" sz="1300" dirty="0" err="1"/>
              <a:t>mesenchymal</a:t>
            </a:r>
            <a:r>
              <a:rPr lang="en-US" sz="1300" dirty="0"/>
              <a:t> cells, and hepatocytes and is usually diagnosed during </a:t>
            </a:r>
            <a:r>
              <a:rPr lang="en-US" sz="1300" dirty="0" smtClean="0"/>
              <a:t>childhood.</a:t>
            </a:r>
            <a:r>
              <a:rPr lang="en-US" sz="1300" baseline="30000" dirty="0"/>
              <a:t> </a:t>
            </a:r>
            <a:r>
              <a:rPr lang="en-US" sz="1300" dirty="0" smtClean="0"/>
              <a:t>Benign </a:t>
            </a:r>
            <a:r>
              <a:rPr lang="en-US" sz="1300" dirty="0"/>
              <a:t>biliary </a:t>
            </a:r>
            <a:r>
              <a:rPr lang="en-US" sz="1300" dirty="0" err="1"/>
              <a:t>hamartomas</a:t>
            </a:r>
            <a:r>
              <a:rPr lang="en-US" sz="1300" dirty="0"/>
              <a:t>, such as bile duct </a:t>
            </a:r>
            <a:r>
              <a:rPr lang="en-US" sz="1300" dirty="0" smtClean="0"/>
              <a:t>adenomas, </a:t>
            </a:r>
            <a:r>
              <a:rPr lang="en-US" sz="1300" dirty="0"/>
              <a:t>biliary </a:t>
            </a:r>
            <a:r>
              <a:rPr lang="en-US" sz="1300" dirty="0" err="1"/>
              <a:t>adenofibromas</a:t>
            </a:r>
            <a:r>
              <a:rPr lang="en-US" sz="1300" dirty="0"/>
              <a:t> and Von </a:t>
            </a:r>
            <a:r>
              <a:rPr lang="en-US" sz="1300" dirty="0" err="1"/>
              <a:t>Meyenburg</a:t>
            </a:r>
            <a:r>
              <a:rPr lang="en-US" sz="1300" dirty="0"/>
              <a:t> complexes are small, often </a:t>
            </a:r>
            <a:r>
              <a:rPr lang="en-US" sz="1300" dirty="0" err="1"/>
              <a:t>subcapsular</a:t>
            </a:r>
            <a:r>
              <a:rPr lang="en-US" sz="1300" dirty="0"/>
              <a:t> nodules. </a:t>
            </a:r>
            <a:endParaRPr lang="en-US" sz="1300" dirty="0" smtClean="0"/>
          </a:p>
          <a:p>
            <a:endParaRPr lang="en-US" sz="1300" dirty="0" smtClean="0"/>
          </a:p>
          <a:p>
            <a:endParaRPr lang="en-US" sz="1300" dirty="0" smtClean="0"/>
          </a:p>
          <a:p>
            <a:pPr algn="just"/>
            <a:r>
              <a:rPr lang="en-US" sz="1300" dirty="0" err="1" smtClean="0"/>
              <a:t>Hepatobiliary</a:t>
            </a:r>
            <a:r>
              <a:rPr lang="en-US" sz="1300" dirty="0" smtClean="0"/>
              <a:t> </a:t>
            </a:r>
            <a:r>
              <a:rPr lang="en-US" sz="1300" dirty="0" err="1"/>
              <a:t>cystadenomas</a:t>
            </a:r>
            <a:r>
              <a:rPr lang="en-US" sz="1300" dirty="0"/>
              <a:t> are uncommon, benign cystic neoplasms of the biliary system, and comprise less than 5% of all </a:t>
            </a:r>
            <a:r>
              <a:rPr lang="en-US" sz="1300" dirty="0" err="1"/>
              <a:t>hepatobiliary</a:t>
            </a:r>
            <a:r>
              <a:rPr lang="en-US" sz="1300" dirty="0"/>
              <a:t> cystic </a:t>
            </a:r>
            <a:r>
              <a:rPr lang="en-US" sz="1300" dirty="0" smtClean="0"/>
              <a:t>masses.</a:t>
            </a:r>
            <a:r>
              <a:rPr lang="en-US" sz="1300" dirty="0"/>
              <a:t> These arise more often within the liver (80%), but can affect the </a:t>
            </a:r>
            <a:r>
              <a:rPr lang="en-US" sz="1300" dirty="0" err="1"/>
              <a:t>extrahepatic</a:t>
            </a:r>
            <a:r>
              <a:rPr lang="en-US" sz="1300" dirty="0"/>
              <a:t> bile duct, and rarely, the gallbladder</a:t>
            </a:r>
            <a:r>
              <a:rPr lang="en-US" sz="1300" dirty="0" smtClean="0"/>
              <a:t>.</a:t>
            </a:r>
            <a:r>
              <a:rPr lang="en-US" sz="1300" dirty="0"/>
              <a:t> They can be serious, or more commonly, </a:t>
            </a:r>
            <a:r>
              <a:rPr lang="en-US" sz="1300" dirty="0" smtClean="0"/>
              <a:t>mucinous, </a:t>
            </a:r>
            <a:r>
              <a:rPr lang="en-US" sz="1300" dirty="0"/>
              <a:t>characterized by the presence of an ovarian-like </a:t>
            </a:r>
            <a:r>
              <a:rPr lang="en-US" sz="1300" dirty="0" err="1"/>
              <a:t>stroma</a:t>
            </a:r>
            <a:r>
              <a:rPr lang="en-US" sz="1300" dirty="0"/>
              <a:t> under the </a:t>
            </a:r>
            <a:r>
              <a:rPr lang="en-US" sz="1300" dirty="0" err="1"/>
              <a:t>mucin</a:t>
            </a:r>
            <a:r>
              <a:rPr lang="en-US" sz="1300" dirty="0"/>
              <a:t>-secreting </a:t>
            </a:r>
            <a:r>
              <a:rPr lang="en-US" sz="1300" dirty="0" smtClean="0"/>
              <a:t>epithelium.</a:t>
            </a:r>
            <a:r>
              <a:rPr lang="en-US" sz="1300" baseline="30000" dirty="0"/>
              <a:t> </a:t>
            </a:r>
            <a:r>
              <a:rPr lang="en-US" sz="1300" dirty="0" smtClean="0"/>
              <a:t>These </a:t>
            </a:r>
            <a:r>
              <a:rPr lang="en-US" sz="1300" dirty="0"/>
              <a:t>tumors are premalignant, and transformations into </a:t>
            </a:r>
            <a:r>
              <a:rPr lang="en-US" sz="1300" dirty="0" err="1"/>
              <a:t>cystadenocarcinomas</a:t>
            </a:r>
            <a:r>
              <a:rPr lang="en-US" sz="1300" dirty="0"/>
              <a:t> are not </a:t>
            </a:r>
            <a:r>
              <a:rPr lang="en-US" sz="1300" dirty="0" smtClean="0"/>
              <a:t>uncommon.</a:t>
            </a:r>
          </a:p>
          <a:p>
            <a:pPr algn="just"/>
            <a:r>
              <a:rPr lang="en-US" sz="1300" dirty="0" smtClean="0"/>
              <a:t>Mucinous </a:t>
            </a:r>
            <a:r>
              <a:rPr lang="en-US" sz="1300" dirty="0"/>
              <a:t>cystic neoplasms occur predominantly in women of middle age (40-60 years) and are usually discovered based on symptoms at a large size (&gt; 10 cm</a:t>
            </a:r>
            <a:r>
              <a:rPr lang="en-US" sz="1300" dirty="0" smtClean="0"/>
              <a:t>).</a:t>
            </a:r>
            <a:r>
              <a:rPr lang="en-US" sz="1300" dirty="0"/>
              <a:t> Complications may occur due to mass effect and include obstructive jaundice, chronic </a:t>
            </a:r>
            <a:r>
              <a:rPr lang="en-US" sz="1300" dirty="0" err="1"/>
              <a:t>cholecystitis</a:t>
            </a:r>
            <a:r>
              <a:rPr lang="en-US" sz="1300" dirty="0"/>
              <a:t>, and </a:t>
            </a:r>
            <a:r>
              <a:rPr lang="en-US" sz="1300" dirty="0" err="1" smtClean="0"/>
              <a:t>cholelithiasis</a:t>
            </a:r>
            <a:r>
              <a:rPr lang="en-US" sz="1300" dirty="0" smtClean="0"/>
              <a:t>.</a:t>
            </a:r>
            <a:r>
              <a:rPr lang="en-US" sz="1300" baseline="30000" dirty="0"/>
              <a:t> </a:t>
            </a:r>
            <a:endParaRPr lang="en-US" sz="1300" dirty="0"/>
          </a:p>
        </p:txBody>
      </p:sp>
    </p:spTree>
    <p:extLst>
      <p:ext uri="{BB962C8B-B14F-4D97-AF65-F5344CB8AC3E}">
        <p14:creationId xmlns:p14="http://schemas.microsoft.com/office/powerpoint/2010/main" val="420347761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Clinical </a:t>
            </a:r>
            <a:r>
              <a:rPr lang="en-US" b="1" dirty="0" smtClean="0">
                <a:solidFill>
                  <a:schemeClr val="tx2">
                    <a:lumMod val="60000"/>
                    <a:lumOff val="40000"/>
                  </a:schemeClr>
                </a:solidFill>
              </a:rPr>
              <a:t>Features</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Autofit/>
          </a:bodyPr>
          <a:lstStyle/>
          <a:p>
            <a:pPr marL="0" indent="0" algn="just">
              <a:buNone/>
            </a:pPr>
            <a:r>
              <a:rPr lang="en-US" sz="1600" b="1" dirty="0" smtClean="0">
                <a:solidFill>
                  <a:schemeClr val="tx1">
                    <a:lumMod val="75000"/>
                    <a:lumOff val="25000"/>
                  </a:schemeClr>
                </a:solidFill>
              </a:rPr>
              <a:t>Symptomatic </a:t>
            </a:r>
            <a:r>
              <a:rPr lang="en-US" sz="1600" b="1" dirty="0">
                <a:solidFill>
                  <a:schemeClr val="tx1">
                    <a:lumMod val="75000"/>
                    <a:lumOff val="25000"/>
                  </a:schemeClr>
                </a:solidFill>
              </a:rPr>
              <a:t>Patients </a:t>
            </a:r>
            <a:endParaRPr lang="en-US" sz="1600" b="1" dirty="0" smtClean="0">
              <a:solidFill>
                <a:schemeClr val="tx1">
                  <a:lumMod val="75000"/>
                  <a:lumOff val="25000"/>
                </a:schemeClr>
              </a:solidFill>
            </a:endParaRPr>
          </a:p>
          <a:p>
            <a:pPr algn="just"/>
            <a:r>
              <a:rPr lang="en-US" sz="1600" dirty="0" smtClean="0">
                <a:solidFill>
                  <a:schemeClr val="tx1">
                    <a:lumMod val="75000"/>
                    <a:lumOff val="25000"/>
                  </a:schemeClr>
                </a:solidFill>
              </a:rPr>
              <a:t>In </a:t>
            </a:r>
            <a:r>
              <a:rPr lang="en-US" sz="1600" dirty="0">
                <a:solidFill>
                  <a:schemeClr val="tx1">
                    <a:lumMod val="75000"/>
                    <a:lumOff val="25000"/>
                  </a:schemeClr>
                </a:solidFill>
              </a:rPr>
              <a:t>cases of pain or severe discomfort, the first step is to ensure these symptoms are related to the liver mass and to evaluate the severity of these </a:t>
            </a:r>
            <a:r>
              <a:rPr lang="en-US" sz="1600" dirty="0" smtClean="0">
                <a:solidFill>
                  <a:schemeClr val="tx1">
                    <a:lumMod val="75000"/>
                    <a:lumOff val="25000"/>
                  </a:schemeClr>
                </a:solidFill>
              </a:rPr>
              <a:t>symptoms. </a:t>
            </a:r>
            <a:r>
              <a:rPr lang="en-US" sz="1600" dirty="0">
                <a:solidFill>
                  <a:schemeClr val="tx1">
                    <a:lumMod val="75000"/>
                    <a:lumOff val="25000"/>
                  </a:schemeClr>
                </a:solidFill>
              </a:rPr>
              <a:t>Symptoms are usually related to large cysts, or necrotic/hemorrhagic adenomas. </a:t>
            </a:r>
            <a:endParaRPr lang="en-US" sz="1600" dirty="0" smtClean="0">
              <a:solidFill>
                <a:schemeClr val="tx1">
                  <a:lumMod val="75000"/>
                  <a:lumOff val="25000"/>
                </a:schemeClr>
              </a:solidFill>
            </a:endParaRPr>
          </a:p>
          <a:p>
            <a:pPr algn="just"/>
            <a:endParaRPr lang="en-US" sz="1600" dirty="0" smtClean="0">
              <a:solidFill>
                <a:schemeClr val="tx1">
                  <a:lumMod val="75000"/>
                  <a:lumOff val="25000"/>
                </a:schemeClr>
              </a:solidFill>
            </a:endParaRPr>
          </a:p>
          <a:p>
            <a:pPr marL="0" indent="0" algn="just">
              <a:buNone/>
            </a:pPr>
            <a:r>
              <a:rPr lang="en-US" sz="1600" b="1" dirty="0" smtClean="0">
                <a:solidFill>
                  <a:schemeClr val="tx1">
                    <a:lumMod val="75000"/>
                    <a:lumOff val="25000"/>
                  </a:schemeClr>
                </a:solidFill>
              </a:rPr>
              <a:t>Asymptomatic </a:t>
            </a:r>
            <a:r>
              <a:rPr lang="en-US" sz="1600" b="1" dirty="0">
                <a:solidFill>
                  <a:schemeClr val="tx1">
                    <a:lumMod val="75000"/>
                    <a:lumOff val="25000"/>
                  </a:schemeClr>
                </a:solidFill>
              </a:rPr>
              <a:t>Patient </a:t>
            </a:r>
            <a:endParaRPr lang="en-US" sz="1600" b="1" dirty="0" smtClean="0">
              <a:solidFill>
                <a:schemeClr val="tx1">
                  <a:lumMod val="75000"/>
                  <a:lumOff val="25000"/>
                </a:schemeClr>
              </a:solidFill>
            </a:endParaRPr>
          </a:p>
          <a:p>
            <a:pPr algn="just"/>
            <a:r>
              <a:rPr lang="en-US" sz="1600" dirty="0" err="1" smtClean="0">
                <a:solidFill>
                  <a:schemeClr val="tx1">
                    <a:lumMod val="75000"/>
                    <a:lumOff val="25000"/>
                  </a:schemeClr>
                </a:solidFill>
              </a:rPr>
              <a:t>Incidentalomas</a:t>
            </a:r>
            <a:r>
              <a:rPr lang="en-US" sz="1600" dirty="0" smtClean="0">
                <a:solidFill>
                  <a:schemeClr val="tx1">
                    <a:lumMod val="75000"/>
                    <a:lumOff val="25000"/>
                  </a:schemeClr>
                </a:solidFill>
              </a:rPr>
              <a:t> </a:t>
            </a:r>
            <a:r>
              <a:rPr lang="en-US" sz="1600" dirty="0">
                <a:solidFill>
                  <a:schemeClr val="tx1">
                    <a:lumMod val="75000"/>
                    <a:lumOff val="25000"/>
                  </a:schemeClr>
                </a:solidFill>
              </a:rPr>
              <a:t>are increasingly frequent because of the development of imaging modalities. A common clinical discovery involves one or several focal lesions on an ultrasound (US) or computed tomography (CT) scan performed for reasons unrelated to the liver. </a:t>
            </a:r>
            <a:endParaRPr lang="en-US" sz="1600" dirty="0" smtClean="0">
              <a:solidFill>
                <a:schemeClr val="tx1">
                  <a:lumMod val="75000"/>
                  <a:lumOff val="25000"/>
                </a:schemeClr>
              </a:solidFill>
            </a:endParaRPr>
          </a:p>
          <a:p>
            <a:pPr algn="just"/>
            <a:endParaRPr lang="en-US" sz="1600" dirty="0">
              <a:solidFill>
                <a:schemeClr val="tx1">
                  <a:lumMod val="75000"/>
                  <a:lumOff val="25000"/>
                </a:schemeClr>
              </a:solidFill>
            </a:endParaRPr>
          </a:p>
          <a:p>
            <a:pPr algn="just"/>
            <a:r>
              <a:rPr lang="en-US" sz="1600" b="1" dirty="0" smtClean="0">
                <a:solidFill>
                  <a:schemeClr val="tx1">
                    <a:lumMod val="75000"/>
                    <a:lumOff val="25000"/>
                  </a:schemeClr>
                </a:solidFill>
              </a:rPr>
              <a:t>The </a:t>
            </a:r>
            <a:r>
              <a:rPr lang="en-US" sz="1600" b="1" dirty="0">
                <a:solidFill>
                  <a:schemeClr val="tx1">
                    <a:lumMod val="75000"/>
                    <a:lumOff val="25000"/>
                  </a:schemeClr>
                </a:solidFill>
              </a:rPr>
              <a:t>clinical interview </a:t>
            </a:r>
            <a:r>
              <a:rPr lang="en-US" sz="1600" dirty="0">
                <a:solidFill>
                  <a:schemeClr val="tx1">
                    <a:lumMod val="75000"/>
                    <a:lumOff val="25000"/>
                  </a:schemeClr>
                </a:solidFill>
              </a:rPr>
              <a:t>should address the personal or familial history of malignancy and age-appropriate screening, past history of hepatitis or blood transfusions or intravenous drug use, and estrogen or progesterone use. Liver </a:t>
            </a:r>
            <a:r>
              <a:rPr lang="en-US" sz="1600" dirty="0" smtClean="0">
                <a:solidFill>
                  <a:schemeClr val="tx1">
                    <a:lumMod val="75000"/>
                    <a:lumOff val="25000"/>
                  </a:schemeClr>
                </a:solidFill>
              </a:rPr>
              <a:t>biochemistry, </a:t>
            </a:r>
            <a:r>
              <a:rPr lang="en-US" sz="1600" dirty="0">
                <a:solidFill>
                  <a:schemeClr val="tx1">
                    <a:lumMod val="75000"/>
                    <a:lumOff val="25000"/>
                  </a:schemeClr>
                </a:solidFill>
              </a:rPr>
              <a:t>viral </a:t>
            </a:r>
            <a:r>
              <a:rPr lang="en-US" sz="1600" dirty="0" err="1">
                <a:solidFill>
                  <a:schemeClr val="tx1">
                    <a:lumMod val="75000"/>
                    <a:lumOff val="25000"/>
                  </a:schemeClr>
                </a:solidFill>
              </a:rPr>
              <a:t>serologies</a:t>
            </a:r>
            <a:r>
              <a:rPr lang="en-US" sz="1600" dirty="0">
                <a:solidFill>
                  <a:schemeClr val="tx1">
                    <a:lumMod val="75000"/>
                    <a:lumOff val="25000"/>
                  </a:schemeClr>
                </a:solidFill>
              </a:rPr>
              <a:t>, and tumor markers are useful for excluding liver disease or with atypical presentations</a:t>
            </a:r>
            <a:r>
              <a:rPr lang="en-US" sz="1600" dirty="0" smtClean="0"/>
              <a:t>.</a:t>
            </a:r>
            <a:endParaRPr lang="en-US" sz="1600" dirty="0"/>
          </a:p>
        </p:txBody>
      </p:sp>
    </p:spTree>
    <p:extLst>
      <p:ext uri="{BB962C8B-B14F-4D97-AF65-F5344CB8AC3E}">
        <p14:creationId xmlns:p14="http://schemas.microsoft.com/office/powerpoint/2010/main" val="3518415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Diagnostic </a:t>
            </a:r>
            <a:r>
              <a:rPr lang="en-US" b="1" dirty="0" smtClean="0">
                <a:solidFill>
                  <a:schemeClr val="tx2">
                    <a:lumMod val="60000"/>
                    <a:lumOff val="40000"/>
                  </a:schemeClr>
                </a:solidFill>
              </a:rPr>
              <a:t>Tools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059582"/>
            <a:ext cx="8784976" cy="3960440"/>
          </a:xfrm>
        </p:spPr>
        <p:txBody>
          <a:bodyPr>
            <a:noAutofit/>
          </a:bodyPr>
          <a:lstStyle/>
          <a:p>
            <a:pPr algn="just"/>
            <a:r>
              <a:rPr lang="en-US" sz="2100" dirty="0" smtClean="0">
                <a:solidFill>
                  <a:schemeClr val="tx1">
                    <a:lumMod val="75000"/>
                    <a:lumOff val="25000"/>
                  </a:schemeClr>
                </a:solidFill>
              </a:rPr>
              <a:t>The </a:t>
            </a:r>
            <a:r>
              <a:rPr lang="en-US" sz="2100" dirty="0">
                <a:solidFill>
                  <a:schemeClr val="tx1">
                    <a:lumMod val="75000"/>
                    <a:lumOff val="25000"/>
                  </a:schemeClr>
                </a:solidFill>
              </a:rPr>
              <a:t>diagnostic tools in this field principally involve US, contrast-enhanced CT scan, and magnetic resonance imaging (MRI</a:t>
            </a:r>
            <a:r>
              <a:rPr lang="en-US" sz="2100" dirty="0" smtClean="0">
                <a:solidFill>
                  <a:schemeClr val="tx1">
                    <a:lumMod val="75000"/>
                    <a:lumOff val="25000"/>
                  </a:schemeClr>
                </a:solidFill>
              </a:rPr>
              <a:t>).</a:t>
            </a:r>
          </a:p>
          <a:p>
            <a:pPr algn="just"/>
            <a:endParaRPr lang="en-US" sz="2100" dirty="0">
              <a:solidFill>
                <a:schemeClr val="tx1">
                  <a:lumMod val="75000"/>
                  <a:lumOff val="25000"/>
                </a:schemeClr>
              </a:solidFill>
            </a:endParaRPr>
          </a:p>
          <a:p>
            <a:pPr algn="just"/>
            <a:r>
              <a:rPr lang="en-US" sz="2100" b="1" dirty="0">
                <a:solidFill>
                  <a:schemeClr val="tx1">
                    <a:lumMod val="75000"/>
                    <a:lumOff val="25000"/>
                  </a:schemeClr>
                </a:solidFill>
              </a:rPr>
              <a:t>Ultrasound</a:t>
            </a:r>
            <a:r>
              <a:rPr lang="en-US" sz="2100" dirty="0">
                <a:solidFill>
                  <a:schemeClr val="tx1">
                    <a:lumMod val="75000"/>
                    <a:lumOff val="25000"/>
                  </a:schemeClr>
                </a:solidFill>
              </a:rPr>
              <a:t> is usually the first investigation that detects the focal mass. It is a simple and noninvasive technique to differentiate solid from cystic </a:t>
            </a:r>
            <a:r>
              <a:rPr lang="en-US" sz="2100" dirty="0" smtClean="0">
                <a:solidFill>
                  <a:schemeClr val="tx1">
                    <a:lumMod val="75000"/>
                    <a:lumOff val="25000"/>
                  </a:schemeClr>
                </a:solidFill>
              </a:rPr>
              <a:t>lesions. </a:t>
            </a:r>
          </a:p>
          <a:p>
            <a:pPr algn="just"/>
            <a:endParaRPr lang="en-US" sz="2100" dirty="0" smtClean="0">
              <a:solidFill>
                <a:schemeClr val="tx1">
                  <a:lumMod val="75000"/>
                  <a:lumOff val="25000"/>
                </a:schemeClr>
              </a:solidFill>
            </a:endParaRPr>
          </a:p>
          <a:p>
            <a:pPr algn="just"/>
            <a:r>
              <a:rPr lang="en-US" sz="2100" b="1" dirty="0" smtClean="0">
                <a:solidFill>
                  <a:schemeClr val="tx1">
                    <a:lumMod val="75000"/>
                    <a:lumOff val="25000"/>
                  </a:schemeClr>
                </a:solidFill>
              </a:rPr>
              <a:t>Tripe-phase </a:t>
            </a:r>
            <a:r>
              <a:rPr lang="en-US" sz="2100" b="1" dirty="0">
                <a:solidFill>
                  <a:schemeClr val="tx1">
                    <a:lumMod val="75000"/>
                    <a:lumOff val="25000"/>
                  </a:schemeClr>
                </a:solidFill>
              </a:rPr>
              <a:t>CT </a:t>
            </a:r>
            <a:r>
              <a:rPr lang="en-US" sz="2100" dirty="0">
                <a:solidFill>
                  <a:schemeClr val="tx1">
                    <a:lumMod val="75000"/>
                    <a:lumOff val="25000"/>
                  </a:schemeClr>
                </a:solidFill>
              </a:rPr>
              <a:t>is an excellent modality for characterizing lesions, yielding specific signs in cases of large </a:t>
            </a:r>
            <a:r>
              <a:rPr lang="en-US" sz="2100" dirty="0" err="1">
                <a:solidFill>
                  <a:schemeClr val="tx1">
                    <a:lumMod val="75000"/>
                    <a:lumOff val="25000"/>
                  </a:schemeClr>
                </a:solidFill>
              </a:rPr>
              <a:t>hemangiomas</a:t>
            </a:r>
            <a:r>
              <a:rPr lang="en-US" sz="2100" dirty="0">
                <a:solidFill>
                  <a:schemeClr val="tx1">
                    <a:lumMod val="75000"/>
                    <a:lumOff val="25000"/>
                  </a:schemeClr>
                </a:solidFill>
              </a:rPr>
              <a:t> or </a:t>
            </a:r>
            <a:r>
              <a:rPr lang="en-US" sz="2100" dirty="0" smtClean="0">
                <a:solidFill>
                  <a:schemeClr val="tx1">
                    <a:lumMod val="75000"/>
                    <a:lumOff val="25000"/>
                  </a:schemeClr>
                </a:solidFill>
              </a:rPr>
              <a:t>FNH. </a:t>
            </a:r>
          </a:p>
          <a:p>
            <a:pPr algn="just"/>
            <a:endParaRPr lang="en-US" sz="2100" dirty="0" smtClean="0">
              <a:solidFill>
                <a:schemeClr val="tx1">
                  <a:lumMod val="75000"/>
                  <a:lumOff val="25000"/>
                </a:schemeClr>
              </a:solidFill>
            </a:endParaRPr>
          </a:p>
          <a:p>
            <a:pPr algn="just"/>
            <a:r>
              <a:rPr lang="en-US" sz="2100" b="1" dirty="0" smtClean="0">
                <a:solidFill>
                  <a:schemeClr val="tx1">
                    <a:lumMod val="75000"/>
                    <a:lumOff val="25000"/>
                  </a:schemeClr>
                </a:solidFill>
              </a:rPr>
              <a:t>MRI</a:t>
            </a:r>
            <a:r>
              <a:rPr lang="en-US" sz="2100" dirty="0" smtClean="0">
                <a:solidFill>
                  <a:schemeClr val="tx1">
                    <a:lumMod val="75000"/>
                    <a:lumOff val="25000"/>
                  </a:schemeClr>
                </a:solidFill>
              </a:rPr>
              <a:t> is </a:t>
            </a:r>
            <a:r>
              <a:rPr lang="en-US" sz="2100" dirty="0">
                <a:solidFill>
                  <a:schemeClr val="tx1">
                    <a:lumMod val="75000"/>
                    <a:lumOff val="25000"/>
                  </a:schemeClr>
                </a:solidFill>
              </a:rPr>
              <a:t>the best imaging modality in terms of specificity for diagnosing hepatic lesions, particularly when liver-specific contrast agents are utilized</a:t>
            </a:r>
            <a:r>
              <a:rPr lang="en-US" sz="2100" dirty="0" smtClean="0">
                <a:solidFill>
                  <a:schemeClr val="tx1">
                    <a:lumMod val="75000"/>
                    <a:lumOff val="25000"/>
                  </a:schemeClr>
                </a:solidFill>
              </a:rPr>
              <a:t>.</a:t>
            </a:r>
            <a:r>
              <a:rPr lang="en-US" sz="2100" dirty="0">
                <a:solidFill>
                  <a:schemeClr val="tx1">
                    <a:lumMod val="75000"/>
                    <a:lumOff val="25000"/>
                  </a:schemeClr>
                </a:solidFill>
              </a:rPr>
              <a:t> </a:t>
            </a:r>
            <a:endParaRPr lang="en-US" sz="2100" dirty="0" smtClean="0">
              <a:solidFill>
                <a:schemeClr val="tx1">
                  <a:lumMod val="75000"/>
                  <a:lumOff val="25000"/>
                </a:schemeClr>
              </a:solidFill>
            </a:endParaRPr>
          </a:p>
        </p:txBody>
      </p:sp>
    </p:spTree>
    <p:extLst>
      <p:ext uri="{BB962C8B-B14F-4D97-AF65-F5344CB8AC3E}">
        <p14:creationId xmlns:p14="http://schemas.microsoft.com/office/powerpoint/2010/main" val="130837789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Management of Benign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215008" y="1203598"/>
            <a:ext cx="8605464" cy="3024336"/>
          </a:xfrm>
        </p:spPr>
        <p:txBody>
          <a:bodyPr>
            <a:normAutofit lnSpcReduction="10000"/>
          </a:bodyPr>
          <a:lstStyle/>
          <a:p>
            <a:pPr marL="0" indent="0" algn="just">
              <a:buNone/>
            </a:pPr>
            <a:r>
              <a:rPr lang="en-US" sz="1800" dirty="0" smtClean="0">
                <a:solidFill>
                  <a:schemeClr val="tx1">
                    <a:lumMod val="75000"/>
                    <a:lumOff val="25000"/>
                  </a:schemeClr>
                </a:solidFill>
              </a:rPr>
              <a:t>The </a:t>
            </a:r>
            <a:r>
              <a:rPr lang="en-US" sz="1800" dirty="0">
                <a:solidFill>
                  <a:schemeClr val="tx1">
                    <a:lumMod val="75000"/>
                    <a:lumOff val="25000"/>
                  </a:schemeClr>
                </a:solidFill>
              </a:rPr>
              <a:t>management of BLT is still evolving because of several advances</a:t>
            </a:r>
            <a:r>
              <a:rPr lang="en-US" sz="1800" dirty="0" smtClean="0">
                <a:solidFill>
                  <a:schemeClr val="tx1">
                    <a:lumMod val="75000"/>
                    <a:lumOff val="25000"/>
                  </a:schemeClr>
                </a:solidFill>
              </a:rPr>
              <a:t>:</a:t>
            </a:r>
            <a:r>
              <a:rPr lang="en-US" sz="1800" dirty="0">
                <a:solidFill>
                  <a:schemeClr val="tx1">
                    <a:lumMod val="75000"/>
                    <a:lumOff val="25000"/>
                  </a:schemeClr>
                </a:solidFill>
              </a:rPr>
              <a:t> the improvement in diagnostic radiological </a:t>
            </a:r>
            <a:r>
              <a:rPr lang="en-US" sz="1800" dirty="0" smtClean="0">
                <a:solidFill>
                  <a:schemeClr val="tx1">
                    <a:lumMod val="75000"/>
                    <a:lumOff val="25000"/>
                  </a:schemeClr>
                </a:solidFill>
              </a:rPr>
              <a:t>imaging;</a:t>
            </a:r>
            <a:r>
              <a:rPr lang="en-US" sz="1800" dirty="0">
                <a:solidFill>
                  <a:schemeClr val="tx1">
                    <a:lumMod val="75000"/>
                    <a:lumOff val="25000"/>
                  </a:schemeClr>
                </a:solidFill>
              </a:rPr>
              <a:t> recent </a:t>
            </a:r>
            <a:r>
              <a:rPr lang="en-US" sz="1800" dirty="0" err="1">
                <a:solidFill>
                  <a:schemeClr val="tx1">
                    <a:lumMod val="75000"/>
                    <a:lumOff val="25000"/>
                  </a:schemeClr>
                </a:solidFill>
              </a:rPr>
              <a:t>histopathological</a:t>
            </a:r>
            <a:r>
              <a:rPr lang="en-US" sz="1800" dirty="0">
                <a:solidFill>
                  <a:schemeClr val="tx1">
                    <a:lumMod val="75000"/>
                    <a:lumOff val="25000"/>
                  </a:schemeClr>
                </a:solidFill>
              </a:rPr>
              <a:t> and </a:t>
            </a:r>
            <a:r>
              <a:rPr lang="en-US" sz="1800" dirty="0" err="1">
                <a:solidFill>
                  <a:schemeClr val="tx1">
                    <a:lumMod val="75000"/>
                    <a:lumOff val="25000"/>
                  </a:schemeClr>
                </a:solidFill>
              </a:rPr>
              <a:t>biomolecular</a:t>
            </a:r>
            <a:r>
              <a:rPr lang="en-US" sz="1800" dirty="0">
                <a:solidFill>
                  <a:schemeClr val="tx1">
                    <a:lumMod val="75000"/>
                    <a:lumOff val="25000"/>
                  </a:schemeClr>
                </a:solidFill>
              </a:rPr>
              <a:t> </a:t>
            </a:r>
            <a:r>
              <a:rPr lang="en-US" sz="1800" dirty="0" smtClean="0">
                <a:solidFill>
                  <a:schemeClr val="tx1">
                    <a:lumMod val="75000"/>
                    <a:lumOff val="25000"/>
                  </a:schemeClr>
                </a:solidFill>
              </a:rPr>
              <a:t>findings;</a:t>
            </a:r>
            <a:r>
              <a:rPr lang="en-US" sz="1800" dirty="0">
                <a:solidFill>
                  <a:schemeClr val="tx1">
                    <a:lumMod val="75000"/>
                    <a:lumOff val="25000"/>
                  </a:schemeClr>
                </a:solidFill>
              </a:rPr>
              <a:t> the widespread use and safety of laparoscopic surgery; </a:t>
            </a:r>
            <a:r>
              <a:rPr lang="en-US" sz="1800" dirty="0" smtClean="0">
                <a:solidFill>
                  <a:schemeClr val="tx1">
                    <a:lumMod val="75000"/>
                    <a:lumOff val="25000"/>
                  </a:schemeClr>
                </a:solidFill>
              </a:rPr>
              <a:t>and</a:t>
            </a:r>
            <a:r>
              <a:rPr lang="en-US" sz="1800" dirty="0">
                <a:solidFill>
                  <a:schemeClr val="tx1">
                    <a:lumMod val="75000"/>
                    <a:lumOff val="25000"/>
                  </a:schemeClr>
                </a:solidFill>
              </a:rPr>
              <a:t> improved identification and knowledge of the multiple lesions. </a:t>
            </a:r>
            <a:endParaRPr lang="en-US" sz="1800" dirty="0" smtClean="0">
              <a:solidFill>
                <a:schemeClr val="tx1">
                  <a:lumMod val="75000"/>
                  <a:lumOff val="25000"/>
                </a:schemeClr>
              </a:solidFill>
            </a:endParaRPr>
          </a:p>
          <a:p>
            <a:pPr algn="just"/>
            <a:endParaRPr lang="en-US" sz="1800" dirty="0">
              <a:solidFill>
                <a:schemeClr val="tx1">
                  <a:lumMod val="75000"/>
                  <a:lumOff val="25000"/>
                </a:schemeClr>
              </a:solidFill>
            </a:endParaRPr>
          </a:p>
          <a:p>
            <a:pPr marL="0" indent="0" algn="just">
              <a:buNone/>
            </a:pPr>
            <a:r>
              <a:rPr lang="en-US" sz="1800" dirty="0">
                <a:solidFill>
                  <a:schemeClr val="tx1">
                    <a:lumMod val="75000"/>
                    <a:lumOff val="25000"/>
                  </a:schemeClr>
                </a:solidFill>
              </a:rPr>
              <a:t>In fact, four types of surgery can be identified: </a:t>
            </a:r>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life-saving </a:t>
            </a:r>
            <a:r>
              <a:rPr lang="en-US" sz="1800" dirty="0">
                <a:solidFill>
                  <a:schemeClr val="tx1">
                    <a:lumMod val="75000"/>
                    <a:lumOff val="25000"/>
                  </a:schemeClr>
                </a:solidFill>
              </a:rPr>
              <a:t>surgery for emergency situations, </a:t>
            </a:r>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symptomatic </a:t>
            </a:r>
            <a:r>
              <a:rPr lang="en-US" sz="1800" dirty="0">
                <a:solidFill>
                  <a:schemeClr val="tx1">
                    <a:lumMod val="75000"/>
                    <a:lumOff val="25000"/>
                  </a:schemeClr>
                </a:solidFill>
              </a:rPr>
              <a:t>surgery for patients with pain or discomfort, </a:t>
            </a:r>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preventive </a:t>
            </a:r>
            <a:r>
              <a:rPr lang="en-US" sz="1800" dirty="0">
                <a:solidFill>
                  <a:schemeClr val="tx1">
                    <a:lumMod val="75000"/>
                    <a:lumOff val="25000"/>
                  </a:schemeClr>
                </a:solidFill>
              </a:rPr>
              <a:t>surgery for tumors presenting a high probability of complications, </a:t>
            </a:r>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diagnostic surgery.</a:t>
            </a:r>
            <a:endParaRPr lang="en-US" sz="1800" dirty="0">
              <a:solidFill>
                <a:schemeClr val="tx1">
                  <a:lumMod val="75000"/>
                  <a:lumOff val="25000"/>
                </a:schemeClr>
              </a:solidFill>
            </a:endParaRPr>
          </a:p>
        </p:txBody>
      </p:sp>
    </p:spTree>
    <p:extLst>
      <p:ext uri="{BB962C8B-B14F-4D97-AF65-F5344CB8AC3E}">
        <p14:creationId xmlns:p14="http://schemas.microsoft.com/office/powerpoint/2010/main" val="159618661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Indications for Surgery</a:t>
            </a:r>
          </a:p>
        </p:txBody>
      </p:sp>
      <p:sp>
        <p:nvSpPr>
          <p:cNvPr id="3" name="Объект 2"/>
          <p:cNvSpPr>
            <a:spLocks noGrp="1"/>
          </p:cNvSpPr>
          <p:nvPr>
            <p:ph idx="1"/>
          </p:nvPr>
        </p:nvSpPr>
        <p:spPr>
          <a:xfrm>
            <a:off x="179512" y="915566"/>
            <a:ext cx="8784976" cy="4032448"/>
          </a:xfrm>
        </p:spPr>
        <p:txBody>
          <a:bodyPr>
            <a:normAutofit fontScale="62500" lnSpcReduction="20000"/>
          </a:bodyPr>
          <a:lstStyle/>
          <a:p>
            <a:pPr marL="0" indent="0">
              <a:buNone/>
            </a:pPr>
            <a:r>
              <a:rPr lang="en-US" b="1" dirty="0" smtClean="0">
                <a:solidFill>
                  <a:schemeClr val="tx1">
                    <a:lumMod val="75000"/>
                    <a:lumOff val="25000"/>
                  </a:schemeClr>
                </a:solidFill>
              </a:rPr>
              <a:t>Bleeding </a:t>
            </a:r>
            <a:r>
              <a:rPr lang="en-US" b="1" dirty="0">
                <a:solidFill>
                  <a:schemeClr val="tx1">
                    <a:lumMod val="75000"/>
                    <a:lumOff val="25000"/>
                  </a:schemeClr>
                </a:solidFill>
              </a:rPr>
              <a:t>Tumors </a:t>
            </a:r>
            <a:endParaRPr lang="en-US" b="1" dirty="0" smtClean="0">
              <a:solidFill>
                <a:schemeClr val="tx1">
                  <a:lumMod val="75000"/>
                  <a:lumOff val="25000"/>
                </a:schemeClr>
              </a:solidFill>
            </a:endParaRPr>
          </a:p>
          <a:p>
            <a:pPr algn="just"/>
            <a:r>
              <a:rPr lang="en-US" dirty="0" smtClean="0">
                <a:solidFill>
                  <a:schemeClr val="tx1">
                    <a:lumMod val="75000"/>
                    <a:lumOff val="25000"/>
                  </a:schemeClr>
                </a:solidFill>
              </a:rPr>
              <a:t>This </a:t>
            </a:r>
            <a:r>
              <a:rPr lang="en-US" dirty="0">
                <a:solidFill>
                  <a:schemeClr val="tx1">
                    <a:lumMod val="75000"/>
                    <a:lumOff val="25000"/>
                  </a:schemeClr>
                </a:solidFill>
              </a:rPr>
              <a:t>clinical feature consists of an acute onset of abdominal pain related to a </a:t>
            </a:r>
            <a:r>
              <a:rPr lang="en-US" dirty="0" err="1">
                <a:solidFill>
                  <a:schemeClr val="tx1">
                    <a:lumMod val="75000"/>
                    <a:lumOff val="25000"/>
                  </a:schemeClr>
                </a:solidFill>
              </a:rPr>
              <a:t>subcapsular</a:t>
            </a:r>
            <a:r>
              <a:rPr lang="en-US" dirty="0">
                <a:solidFill>
                  <a:schemeClr val="tx1">
                    <a:lumMod val="75000"/>
                    <a:lumOff val="25000"/>
                  </a:schemeClr>
                </a:solidFill>
              </a:rPr>
              <a:t> giant hematoma and/or </a:t>
            </a:r>
            <a:r>
              <a:rPr lang="en-US" dirty="0" err="1">
                <a:solidFill>
                  <a:schemeClr val="tx1">
                    <a:lumMod val="75000"/>
                    <a:lumOff val="25000"/>
                  </a:schemeClr>
                </a:solidFill>
              </a:rPr>
              <a:t>hemoperitoneum</a:t>
            </a:r>
            <a:r>
              <a:rPr lang="en-US" dirty="0">
                <a:solidFill>
                  <a:schemeClr val="tx1">
                    <a:lumMod val="75000"/>
                    <a:lumOff val="25000"/>
                  </a:schemeClr>
                </a:solidFill>
              </a:rPr>
              <a:t> with hemorrhagic shock, generally caused by spontaneous rupture of an adenoma, or in exceptional cases, a </a:t>
            </a:r>
            <a:r>
              <a:rPr lang="en-US" dirty="0" err="1">
                <a:solidFill>
                  <a:schemeClr val="tx1">
                    <a:lumMod val="75000"/>
                    <a:lumOff val="25000"/>
                  </a:schemeClr>
                </a:solidFill>
              </a:rPr>
              <a:t>hemangioma</a:t>
            </a:r>
            <a:r>
              <a:rPr lang="en-US" dirty="0">
                <a:solidFill>
                  <a:schemeClr val="tx1">
                    <a:lumMod val="75000"/>
                    <a:lumOff val="25000"/>
                  </a:schemeClr>
                </a:solidFill>
              </a:rPr>
              <a:t>.</a:t>
            </a:r>
          </a:p>
          <a:p>
            <a:pPr algn="just"/>
            <a:r>
              <a:rPr lang="en-US" dirty="0">
                <a:solidFill>
                  <a:schemeClr val="tx1">
                    <a:lumMod val="75000"/>
                    <a:lumOff val="25000"/>
                  </a:schemeClr>
                </a:solidFill>
              </a:rPr>
              <a:t>The first step is appropriate resuscitation in a monitored setting. Usually, the patient can be stabilized and a CT scan performed to make the diagnosis. </a:t>
            </a:r>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If </a:t>
            </a:r>
            <a:r>
              <a:rPr lang="en-US" dirty="0">
                <a:solidFill>
                  <a:schemeClr val="tx1">
                    <a:lumMod val="75000"/>
                    <a:lumOff val="25000"/>
                  </a:schemeClr>
                </a:solidFill>
              </a:rPr>
              <a:t>the patient remains </a:t>
            </a:r>
            <a:r>
              <a:rPr lang="en-US" dirty="0" err="1">
                <a:solidFill>
                  <a:schemeClr val="tx1">
                    <a:lumMod val="75000"/>
                    <a:lumOff val="25000"/>
                  </a:schemeClr>
                </a:solidFill>
              </a:rPr>
              <a:t>hemodynamically</a:t>
            </a:r>
            <a:r>
              <a:rPr lang="en-US" dirty="0">
                <a:solidFill>
                  <a:schemeClr val="tx1">
                    <a:lumMod val="75000"/>
                    <a:lumOff val="25000"/>
                  </a:schemeClr>
                </a:solidFill>
              </a:rPr>
              <a:t> unstable, arterial embolization is the initial treatment of choice as emergent operative exploration is highly morbid with high rates of mortality. </a:t>
            </a:r>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In </a:t>
            </a:r>
            <a:r>
              <a:rPr lang="en-US" dirty="0">
                <a:solidFill>
                  <a:schemeClr val="tx1">
                    <a:lumMod val="75000"/>
                    <a:lumOff val="25000"/>
                  </a:schemeClr>
                </a:solidFill>
              </a:rPr>
              <a:t>cases of misdiagnosis or clinical instability, a laparotomy may be emergently performed and the ruptured tumor </a:t>
            </a:r>
            <a:r>
              <a:rPr lang="en-US" dirty="0" err="1">
                <a:solidFill>
                  <a:schemeClr val="tx1">
                    <a:lumMod val="75000"/>
                    <a:lumOff val="25000"/>
                  </a:schemeClr>
                </a:solidFill>
              </a:rPr>
              <a:t>intraoperatively</a:t>
            </a:r>
            <a:r>
              <a:rPr lang="en-US" dirty="0">
                <a:solidFill>
                  <a:schemeClr val="tx1">
                    <a:lumMod val="75000"/>
                    <a:lumOff val="25000"/>
                  </a:schemeClr>
                </a:solidFill>
              </a:rPr>
              <a:t> discovered. </a:t>
            </a:r>
            <a:endParaRPr lang="en-US" dirty="0" smtClean="0">
              <a:solidFill>
                <a:schemeClr val="tx1">
                  <a:lumMod val="75000"/>
                  <a:lumOff val="25000"/>
                </a:schemeClr>
              </a:solidFill>
            </a:endParaRPr>
          </a:p>
          <a:p>
            <a:pPr algn="just"/>
            <a:r>
              <a:rPr lang="en-US" dirty="0" smtClean="0">
                <a:solidFill>
                  <a:schemeClr val="tx1">
                    <a:lumMod val="75000"/>
                    <a:lumOff val="25000"/>
                  </a:schemeClr>
                </a:solidFill>
              </a:rPr>
              <a:t>Some </a:t>
            </a:r>
            <a:r>
              <a:rPr lang="en-US" dirty="0">
                <a:solidFill>
                  <a:schemeClr val="tx1">
                    <a:lumMod val="75000"/>
                    <a:lumOff val="25000"/>
                  </a:schemeClr>
                </a:solidFill>
              </a:rPr>
              <a:t>authors recommend embolization to support the delayed </a:t>
            </a:r>
            <a:r>
              <a:rPr lang="en-US" dirty="0" smtClean="0">
                <a:solidFill>
                  <a:schemeClr val="tx1">
                    <a:lumMod val="75000"/>
                    <a:lumOff val="25000"/>
                  </a:schemeClr>
                </a:solidFill>
              </a:rPr>
              <a:t>surgery.</a:t>
            </a:r>
            <a:endParaRPr lang="en-US" dirty="0">
              <a:solidFill>
                <a:schemeClr val="tx1">
                  <a:lumMod val="75000"/>
                  <a:lumOff val="25000"/>
                </a:schemeClr>
              </a:solidFill>
            </a:endParaRPr>
          </a:p>
        </p:txBody>
      </p:sp>
    </p:spTree>
    <p:extLst>
      <p:ext uri="{BB962C8B-B14F-4D97-AF65-F5344CB8AC3E}">
        <p14:creationId xmlns:p14="http://schemas.microsoft.com/office/powerpoint/2010/main" val="387784140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Solitary Symptomatic </a:t>
            </a:r>
            <a:r>
              <a:rPr lang="en-US" b="1" dirty="0" smtClean="0">
                <a:solidFill>
                  <a:schemeClr val="tx2">
                    <a:lumMod val="60000"/>
                    <a:lumOff val="40000"/>
                  </a:schemeClr>
                </a:solidFill>
              </a:rPr>
              <a:t>Tumors</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3960440"/>
          </a:xfrm>
        </p:spPr>
        <p:txBody>
          <a:bodyPr>
            <a:normAutofit fontScale="77500" lnSpcReduction="20000"/>
          </a:bodyPr>
          <a:lstStyle/>
          <a:p>
            <a:pPr algn="just"/>
            <a:r>
              <a:rPr lang="en-US" dirty="0">
                <a:solidFill>
                  <a:schemeClr val="tx1">
                    <a:lumMod val="75000"/>
                    <a:lumOff val="25000"/>
                  </a:schemeClr>
                </a:solidFill>
              </a:rPr>
              <a:t>The symptomatic tumors are usually large lesions. The indications for surgery, which include complete removal of the solid lesion, should be discussed based on the severity of symptoms and the risks of surgery</a:t>
            </a:r>
            <a:r>
              <a:rPr lang="en-US" dirty="0" smtClean="0">
                <a:solidFill>
                  <a:schemeClr val="tx1">
                    <a:lumMod val="75000"/>
                    <a:lumOff val="25000"/>
                  </a:schemeClr>
                </a:solidFill>
              </a:rPr>
              <a:t>.</a:t>
            </a:r>
          </a:p>
          <a:p>
            <a:pPr algn="just"/>
            <a:endParaRPr lang="en-US" dirty="0">
              <a:solidFill>
                <a:schemeClr val="tx1">
                  <a:lumMod val="75000"/>
                  <a:lumOff val="25000"/>
                </a:schemeClr>
              </a:solidFill>
            </a:endParaRPr>
          </a:p>
          <a:p>
            <a:pPr algn="just"/>
            <a:r>
              <a:rPr lang="en-US" dirty="0">
                <a:solidFill>
                  <a:schemeClr val="tx1">
                    <a:lumMod val="75000"/>
                    <a:lumOff val="25000"/>
                  </a:schemeClr>
                </a:solidFill>
              </a:rPr>
              <a:t>For cystic tumors, </a:t>
            </a:r>
            <a:r>
              <a:rPr lang="en-US" b="1" dirty="0">
                <a:solidFill>
                  <a:schemeClr val="tx1">
                    <a:lumMod val="75000"/>
                    <a:lumOff val="25000"/>
                  </a:schemeClr>
                </a:solidFill>
              </a:rPr>
              <a:t>percutaneous aspiration </a:t>
            </a:r>
            <a:r>
              <a:rPr lang="en-US" dirty="0">
                <a:solidFill>
                  <a:schemeClr val="tx1">
                    <a:lumMod val="75000"/>
                    <a:lumOff val="25000"/>
                  </a:schemeClr>
                </a:solidFill>
              </a:rPr>
              <a:t>may serve as a "diagnostic tool" proving that the symptoms are commensurate with the cyst; however, this procedure is not a valid treatment. </a:t>
            </a:r>
            <a:r>
              <a:rPr lang="en-US" b="1" dirty="0">
                <a:solidFill>
                  <a:schemeClr val="tx1">
                    <a:lumMod val="75000"/>
                    <a:lumOff val="25000"/>
                  </a:schemeClr>
                </a:solidFill>
              </a:rPr>
              <a:t>Laparoscopic fenestration or </a:t>
            </a:r>
            <a:r>
              <a:rPr lang="en-US" b="1" dirty="0" err="1">
                <a:solidFill>
                  <a:schemeClr val="tx1">
                    <a:lumMod val="75000"/>
                    <a:lumOff val="25000"/>
                  </a:schemeClr>
                </a:solidFill>
              </a:rPr>
              <a:t>deroofing</a:t>
            </a:r>
            <a:r>
              <a:rPr lang="en-US" b="1" dirty="0">
                <a:solidFill>
                  <a:schemeClr val="tx1">
                    <a:lumMod val="75000"/>
                    <a:lumOff val="25000"/>
                  </a:schemeClr>
                </a:solidFill>
              </a:rPr>
              <a:t> </a:t>
            </a:r>
            <a:r>
              <a:rPr lang="en-US" dirty="0">
                <a:solidFill>
                  <a:schemeClr val="tx1">
                    <a:lumMod val="75000"/>
                    <a:lumOff val="25000"/>
                  </a:schemeClr>
                </a:solidFill>
              </a:rPr>
              <a:t>of the cyst is the gold standard. </a:t>
            </a:r>
            <a:r>
              <a:rPr lang="en-US" dirty="0" smtClean="0">
                <a:solidFill>
                  <a:schemeClr val="tx1">
                    <a:lumMod val="75000"/>
                    <a:lumOff val="25000"/>
                  </a:schemeClr>
                </a:solidFill>
              </a:rPr>
              <a:t>Alternative </a:t>
            </a:r>
            <a:r>
              <a:rPr lang="en-US" dirty="0">
                <a:solidFill>
                  <a:schemeClr val="tx1">
                    <a:lumMod val="75000"/>
                    <a:lumOff val="25000"/>
                  </a:schemeClr>
                </a:solidFill>
              </a:rPr>
              <a:t>surgical treatment consists of </a:t>
            </a:r>
            <a:r>
              <a:rPr lang="en-US" b="1" dirty="0">
                <a:solidFill>
                  <a:schemeClr val="tx1">
                    <a:lumMod val="75000"/>
                    <a:lumOff val="25000"/>
                  </a:schemeClr>
                </a:solidFill>
              </a:rPr>
              <a:t>aspiration-</a:t>
            </a:r>
            <a:r>
              <a:rPr lang="en-US" b="1" dirty="0" err="1">
                <a:solidFill>
                  <a:schemeClr val="tx1">
                    <a:lumMod val="75000"/>
                    <a:lumOff val="25000"/>
                  </a:schemeClr>
                </a:solidFill>
              </a:rPr>
              <a:t>sclerotherapy</a:t>
            </a:r>
            <a:r>
              <a:rPr lang="en-US" dirty="0">
                <a:solidFill>
                  <a:schemeClr val="tx1">
                    <a:lumMod val="75000"/>
                    <a:lumOff val="25000"/>
                  </a:schemeClr>
                </a:solidFill>
              </a:rPr>
              <a:t> with alcohol under US guidance. </a:t>
            </a:r>
          </a:p>
        </p:txBody>
      </p:sp>
    </p:spTree>
    <p:extLst>
      <p:ext uri="{BB962C8B-B14F-4D97-AF65-F5344CB8AC3E}">
        <p14:creationId xmlns:p14="http://schemas.microsoft.com/office/powerpoint/2010/main" val="8037119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Solitary Asymptomatic Tumor </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928992" cy="4032448"/>
          </a:xfrm>
        </p:spPr>
        <p:txBody>
          <a:bodyPr>
            <a:normAutofit/>
          </a:bodyPr>
          <a:lstStyle/>
          <a:p>
            <a:pPr algn="just"/>
            <a:r>
              <a:rPr lang="en-US" sz="1600" b="1" dirty="0" err="1" smtClean="0"/>
              <a:t>Hemangioma</a:t>
            </a:r>
            <a:r>
              <a:rPr lang="en-US" sz="1600" b="1" dirty="0"/>
              <a:t>, FNH, and cysts</a:t>
            </a:r>
            <a:r>
              <a:rPr lang="en-US" sz="1600" dirty="0"/>
              <a:t>, if diagnosed with certainty by imaging, must be managed conservatively regardless of their size. </a:t>
            </a:r>
            <a:r>
              <a:rPr lang="en-US" sz="1600" b="1" dirty="0"/>
              <a:t>No follow-up is recommended </a:t>
            </a:r>
            <a:r>
              <a:rPr lang="en-US" sz="1600" dirty="0"/>
              <a:t>because even if the tumor size increases, surgery </a:t>
            </a:r>
            <a:r>
              <a:rPr lang="en-US" sz="1600" b="1" dirty="0"/>
              <a:t>will not be indicated </a:t>
            </a:r>
            <a:r>
              <a:rPr lang="en-US" sz="1600" dirty="0"/>
              <a:t>if the patient remains asymptomatic. </a:t>
            </a:r>
            <a:r>
              <a:rPr lang="en-US" sz="1600" b="1" dirty="0" smtClean="0"/>
              <a:t>No </a:t>
            </a:r>
            <a:r>
              <a:rPr lang="en-US" sz="1600" b="1" dirty="0"/>
              <a:t>change in lifestyle </a:t>
            </a:r>
            <a:r>
              <a:rPr lang="en-US" sz="1600" dirty="0"/>
              <a:t>is necessary for any of these lesions, such as refraining from contact sports or terminating OC use. The only condition to be discussed is the desire for pregnancy in a woman </a:t>
            </a:r>
            <a:r>
              <a:rPr lang="en-US" sz="1600" dirty="0" smtClean="0"/>
              <a:t>with </a:t>
            </a:r>
            <a:r>
              <a:rPr lang="en-US" sz="1600" dirty="0"/>
              <a:t>a large </a:t>
            </a:r>
            <a:r>
              <a:rPr lang="en-US" sz="1600" dirty="0" err="1"/>
              <a:t>subcapsular</a:t>
            </a:r>
            <a:r>
              <a:rPr lang="en-US" sz="1600" dirty="0"/>
              <a:t> </a:t>
            </a:r>
            <a:r>
              <a:rPr lang="en-US" sz="1600" dirty="0" err="1"/>
              <a:t>hemangioma</a:t>
            </a:r>
            <a:r>
              <a:rPr lang="en-US" sz="1600" dirty="0"/>
              <a:t>. </a:t>
            </a:r>
            <a:endParaRPr lang="en-US" sz="1600" dirty="0" smtClean="0"/>
          </a:p>
          <a:p>
            <a:pPr algn="just"/>
            <a:endParaRPr lang="en-US" sz="1600" dirty="0"/>
          </a:p>
          <a:p>
            <a:pPr algn="just"/>
            <a:r>
              <a:rPr lang="en-US" sz="1600" dirty="0"/>
              <a:t>For asymptomatic adenomas, surgery must be discussed in terms of a preventive strategy because of the risks of bleeding and malignancy. </a:t>
            </a:r>
            <a:r>
              <a:rPr lang="en-US" sz="1600" dirty="0" smtClean="0"/>
              <a:t>Routine </a:t>
            </a:r>
            <a:r>
              <a:rPr lang="en-US" sz="1600" dirty="0"/>
              <a:t>surgery for adenomas is controversial, and conservative management may be recommended in many cases</a:t>
            </a:r>
            <a:r>
              <a:rPr lang="en-US" sz="1600" dirty="0" smtClean="0"/>
              <a:t>.</a:t>
            </a:r>
          </a:p>
          <a:p>
            <a:pPr algn="just"/>
            <a:endParaRPr lang="en-US" sz="1600" dirty="0"/>
          </a:p>
          <a:p>
            <a:pPr algn="just"/>
            <a:r>
              <a:rPr lang="en-US" sz="1600" dirty="0" smtClean="0"/>
              <a:t>If </a:t>
            </a:r>
            <a:r>
              <a:rPr lang="en-US" sz="1600" dirty="0"/>
              <a:t>the tumor is inflammatory or if it increases in size, then discuss surgery with the patient. Otherwise, observation appears to be justified. If pregnancy is planned, discuss surgery or radiofrequency ablation</a:t>
            </a:r>
            <a:r>
              <a:rPr lang="en-US" sz="1600" dirty="0" smtClean="0"/>
              <a:t>.</a:t>
            </a:r>
            <a:r>
              <a:rPr lang="en-US" sz="1600" dirty="0"/>
              <a:t> For patients with large adenomas (&gt; 5 cm), surgery should be scheduled</a:t>
            </a:r>
            <a:r>
              <a:rPr lang="en-US" sz="1600" dirty="0" smtClean="0"/>
              <a:t>.</a:t>
            </a:r>
            <a:endParaRPr lang="en-US" sz="1600" dirty="0"/>
          </a:p>
        </p:txBody>
      </p:sp>
    </p:spTree>
    <p:extLst>
      <p:ext uri="{BB962C8B-B14F-4D97-AF65-F5344CB8AC3E}">
        <p14:creationId xmlns:p14="http://schemas.microsoft.com/office/powerpoint/2010/main" val="37892179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Multiple </a:t>
            </a:r>
            <a:r>
              <a:rPr lang="en-US" b="1" dirty="0">
                <a:solidFill>
                  <a:schemeClr val="tx2">
                    <a:lumMod val="60000"/>
                    <a:lumOff val="40000"/>
                  </a:schemeClr>
                </a:solidFill>
              </a:rPr>
              <a:t>Lesions </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15566"/>
            <a:ext cx="8856984" cy="4104456"/>
          </a:xfrm>
        </p:spPr>
        <p:txBody>
          <a:bodyPr>
            <a:noAutofit/>
          </a:bodyPr>
          <a:lstStyle/>
          <a:p>
            <a:pPr algn="just"/>
            <a:r>
              <a:rPr lang="en-US" sz="1400" dirty="0" smtClean="0">
                <a:solidFill>
                  <a:schemeClr val="tx1">
                    <a:lumMod val="75000"/>
                    <a:lumOff val="25000"/>
                  </a:schemeClr>
                </a:solidFill>
              </a:rPr>
              <a:t>Management </a:t>
            </a:r>
            <a:r>
              <a:rPr lang="en-US" sz="1400" dirty="0">
                <a:solidFill>
                  <a:schemeClr val="tx1">
                    <a:lumMod val="75000"/>
                    <a:lumOff val="25000"/>
                  </a:schemeClr>
                </a:solidFill>
              </a:rPr>
              <a:t>of the multiple forms of benign tumors is difficult because surgical clearance is often impossible and because no clear recommendations are available</a:t>
            </a:r>
            <a:r>
              <a:rPr lang="en-US" sz="1400" dirty="0" smtClean="0">
                <a:solidFill>
                  <a:schemeClr val="tx1">
                    <a:lumMod val="75000"/>
                    <a:lumOff val="25000"/>
                  </a:schemeClr>
                </a:solidFill>
              </a:rPr>
              <a:t>.</a:t>
            </a:r>
          </a:p>
          <a:p>
            <a:pPr algn="just"/>
            <a:endParaRPr lang="en-US" sz="800" dirty="0">
              <a:solidFill>
                <a:schemeClr val="tx1">
                  <a:lumMod val="75000"/>
                  <a:lumOff val="25000"/>
                </a:schemeClr>
              </a:solidFill>
            </a:endParaRPr>
          </a:p>
          <a:p>
            <a:pPr algn="just"/>
            <a:r>
              <a:rPr lang="en-US" sz="1400" dirty="0">
                <a:solidFill>
                  <a:schemeClr val="tx1">
                    <a:lumMod val="75000"/>
                    <a:lumOff val="25000"/>
                  </a:schemeClr>
                </a:solidFill>
              </a:rPr>
              <a:t>In cases of </a:t>
            </a:r>
            <a:r>
              <a:rPr lang="en-US" sz="1400" dirty="0" err="1">
                <a:solidFill>
                  <a:schemeClr val="tx1">
                    <a:lumMod val="75000"/>
                    <a:lumOff val="25000"/>
                  </a:schemeClr>
                </a:solidFill>
              </a:rPr>
              <a:t>hemangiomatosis</a:t>
            </a:r>
            <a:r>
              <a:rPr lang="en-US" sz="1400" dirty="0">
                <a:solidFill>
                  <a:schemeClr val="tx1">
                    <a:lumMod val="75000"/>
                    <a:lumOff val="25000"/>
                  </a:schemeClr>
                </a:solidFill>
              </a:rPr>
              <a:t>, the same rules as for solitary </a:t>
            </a:r>
            <a:r>
              <a:rPr lang="en-US" sz="1400" dirty="0" err="1">
                <a:solidFill>
                  <a:schemeClr val="tx1">
                    <a:lumMod val="75000"/>
                    <a:lumOff val="25000"/>
                  </a:schemeClr>
                </a:solidFill>
              </a:rPr>
              <a:t>hemangiomas</a:t>
            </a:r>
            <a:r>
              <a:rPr lang="en-US" sz="1400" dirty="0">
                <a:solidFill>
                  <a:schemeClr val="tx1">
                    <a:lumMod val="75000"/>
                    <a:lumOff val="25000"/>
                  </a:schemeClr>
                </a:solidFill>
              </a:rPr>
              <a:t> are applied: only symptomatic forms require surgery and follow-up is unnecessary. </a:t>
            </a:r>
            <a:endParaRPr lang="en-US" sz="1400" dirty="0" smtClean="0">
              <a:solidFill>
                <a:schemeClr val="tx1">
                  <a:lumMod val="75000"/>
                  <a:lumOff val="25000"/>
                </a:schemeClr>
              </a:solidFill>
            </a:endParaRPr>
          </a:p>
          <a:p>
            <a:pPr algn="just"/>
            <a:endParaRPr lang="en-US" sz="800" dirty="0" smtClean="0">
              <a:solidFill>
                <a:schemeClr val="tx1">
                  <a:lumMod val="75000"/>
                  <a:lumOff val="25000"/>
                </a:schemeClr>
              </a:solidFill>
            </a:endParaRPr>
          </a:p>
          <a:p>
            <a:pPr algn="just"/>
            <a:r>
              <a:rPr lang="en-US" sz="1400" dirty="0" smtClean="0">
                <a:solidFill>
                  <a:schemeClr val="tx1">
                    <a:lumMod val="75000"/>
                    <a:lumOff val="25000"/>
                  </a:schemeClr>
                </a:solidFill>
              </a:rPr>
              <a:t>Multiple </a:t>
            </a:r>
            <a:r>
              <a:rPr lang="en-US" sz="1400" dirty="0">
                <a:solidFill>
                  <a:schemeClr val="tx1">
                    <a:lumMod val="75000"/>
                    <a:lumOff val="25000"/>
                  </a:schemeClr>
                </a:solidFill>
              </a:rPr>
              <a:t>FNHs are usually asymptomatic and also require no follow-up. </a:t>
            </a:r>
            <a:r>
              <a:rPr lang="en-US" sz="1400" dirty="0" smtClean="0">
                <a:solidFill>
                  <a:schemeClr val="tx1">
                    <a:lumMod val="75000"/>
                    <a:lumOff val="25000"/>
                  </a:schemeClr>
                </a:solidFill>
              </a:rPr>
              <a:t>Surgical </a:t>
            </a:r>
            <a:r>
              <a:rPr lang="en-US" sz="1400" dirty="0">
                <a:solidFill>
                  <a:schemeClr val="tx1">
                    <a:lumMod val="75000"/>
                    <a:lumOff val="25000"/>
                  </a:schemeClr>
                </a:solidFill>
              </a:rPr>
              <a:t>management depends on the type of </a:t>
            </a:r>
            <a:r>
              <a:rPr lang="en-US" sz="1400" dirty="0" err="1" smtClean="0">
                <a:solidFill>
                  <a:schemeClr val="tx1">
                    <a:lumMod val="75000"/>
                    <a:lumOff val="25000"/>
                  </a:schemeClr>
                </a:solidFill>
              </a:rPr>
              <a:t>adenomatosis</a:t>
            </a:r>
            <a:r>
              <a:rPr lang="en-US" sz="1400" dirty="0" smtClean="0">
                <a:solidFill>
                  <a:schemeClr val="tx1">
                    <a:lumMod val="75000"/>
                    <a:lumOff val="25000"/>
                  </a:schemeClr>
                </a:solidFill>
              </a:rPr>
              <a:t>, </a:t>
            </a:r>
            <a:r>
              <a:rPr lang="en-US" sz="1400" dirty="0">
                <a:solidFill>
                  <a:schemeClr val="tx1">
                    <a:lumMod val="75000"/>
                    <a:lumOff val="25000"/>
                  </a:schemeClr>
                </a:solidFill>
              </a:rPr>
              <a:t>the histological subtype, the symptoms, and the patient</a:t>
            </a:r>
            <a:r>
              <a:rPr lang="en-US" sz="1400" dirty="0" smtClean="0">
                <a:solidFill>
                  <a:schemeClr val="tx1">
                    <a:lumMod val="75000"/>
                    <a:lumOff val="25000"/>
                  </a:schemeClr>
                </a:solidFill>
              </a:rPr>
              <a:t>.</a:t>
            </a:r>
            <a:r>
              <a:rPr lang="en-US" sz="1400" dirty="0">
                <a:solidFill>
                  <a:schemeClr val="tx1">
                    <a:lumMod val="75000"/>
                    <a:lumOff val="25000"/>
                  </a:schemeClr>
                </a:solidFill>
              </a:rPr>
              <a:t> </a:t>
            </a:r>
            <a:endParaRPr lang="en-US" sz="1400" dirty="0" smtClean="0">
              <a:solidFill>
                <a:schemeClr val="tx1">
                  <a:lumMod val="75000"/>
                  <a:lumOff val="25000"/>
                </a:schemeClr>
              </a:solidFill>
            </a:endParaRPr>
          </a:p>
          <a:p>
            <a:pPr algn="just"/>
            <a:endParaRPr lang="en-US" sz="800" dirty="0" smtClean="0">
              <a:solidFill>
                <a:schemeClr val="tx1">
                  <a:lumMod val="75000"/>
                  <a:lumOff val="25000"/>
                </a:schemeClr>
              </a:solidFill>
            </a:endParaRPr>
          </a:p>
          <a:p>
            <a:pPr algn="just"/>
            <a:r>
              <a:rPr lang="en-US" sz="1400" dirty="0" smtClean="0">
                <a:solidFill>
                  <a:schemeClr val="tx1">
                    <a:lumMod val="75000"/>
                    <a:lumOff val="25000"/>
                  </a:schemeClr>
                </a:solidFill>
              </a:rPr>
              <a:t>Resection </a:t>
            </a:r>
            <a:r>
              <a:rPr lang="en-US" sz="1400" dirty="0">
                <a:solidFill>
                  <a:schemeClr val="tx1">
                    <a:lumMod val="75000"/>
                    <a:lumOff val="25000"/>
                  </a:schemeClr>
                </a:solidFill>
              </a:rPr>
              <a:t>of the largest or most complicated adenomas may be performed, with or without intraoperative radiofrequency ablation, while small, uncomplicated lesions may be surveyed. </a:t>
            </a:r>
            <a:endParaRPr lang="en-US" sz="1400" dirty="0" smtClean="0">
              <a:solidFill>
                <a:schemeClr val="tx1">
                  <a:lumMod val="75000"/>
                  <a:lumOff val="25000"/>
                </a:schemeClr>
              </a:solidFill>
            </a:endParaRPr>
          </a:p>
          <a:p>
            <a:pPr algn="just"/>
            <a:endParaRPr lang="en-US" sz="800" dirty="0" smtClean="0">
              <a:solidFill>
                <a:schemeClr val="tx1">
                  <a:lumMod val="75000"/>
                  <a:lumOff val="25000"/>
                </a:schemeClr>
              </a:solidFill>
            </a:endParaRPr>
          </a:p>
          <a:p>
            <a:pPr algn="just"/>
            <a:r>
              <a:rPr lang="en-US" sz="1400" dirty="0" smtClean="0">
                <a:solidFill>
                  <a:schemeClr val="tx1">
                    <a:lumMod val="75000"/>
                    <a:lumOff val="25000"/>
                  </a:schemeClr>
                </a:solidFill>
              </a:rPr>
              <a:t>Arterial </a:t>
            </a:r>
            <a:r>
              <a:rPr lang="en-US" sz="1400" dirty="0">
                <a:solidFill>
                  <a:schemeClr val="tx1">
                    <a:lumMod val="75000"/>
                    <a:lumOff val="25000"/>
                  </a:schemeClr>
                </a:solidFill>
              </a:rPr>
              <a:t>embolization has been applied to progressive </a:t>
            </a:r>
            <a:r>
              <a:rPr lang="en-US" sz="1400" dirty="0" err="1">
                <a:solidFill>
                  <a:schemeClr val="tx1">
                    <a:lumMod val="75000"/>
                    <a:lumOff val="25000"/>
                  </a:schemeClr>
                </a:solidFill>
              </a:rPr>
              <a:t>adenomatosis</a:t>
            </a:r>
            <a:r>
              <a:rPr lang="en-US" sz="1400" dirty="0">
                <a:solidFill>
                  <a:schemeClr val="tx1">
                    <a:lumMod val="75000"/>
                    <a:lumOff val="25000"/>
                  </a:schemeClr>
                </a:solidFill>
              </a:rPr>
              <a:t> with good results</a:t>
            </a:r>
            <a:r>
              <a:rPr lang="en-US" sz="1400" dirty="0" smtClean="0">
                <a:solidFill>
                  <a:schemeClr val="tx1">
                    <a:lumMod val="75000"/>
                    <a:lumOff val="25000"/>
                  </a:schemeClr>
                </a:solidFill>
              </a:rPr>
              <a:t>.</a:t>
            </a:r>
            <a:r>
              <a:rPr lang="en-US" sz="1400" dirty="0">
                <a:solidFill>
                  <a:schemeClr val="tx1">
                    <a:lumMod val="75000"/>
                    <a:lumOff val="25000"/>
                  </a:schemeClr>
                </a:solidFill>
              </a:rPr>
              <a:t> In the rare cases of iterative complications or proven malignant transformation, liver transplantation should be discussed</a:t>
            </a:r>
            <a:r>
              <a:rPr lang="en-US" sz="1400" dirty="0" smtClean="0">
                <a:solidFill>
                  <a:schemeClr val="tx1">
                    <a:lumMod val="75000"/>
                    <a:lumOff val="25000"/>
                  </a:schemeClr>
                </a:solidFill>
              </a:rPr>
              <a:t>.</a:t>
            </a:r>
          </a:p>
          <a:p>
            <a:pPr algn="just"/>
            <a:endParaRPr lang="en-US" sz="800" dirty="0">
              <a:solidFill>
                <a:schemeClr val="tx1">
                  <a:lumMod val="75000"/>
                  <a:lumOff val="25000"/>
                </a:schemeClr>
              </a:solidFill>
            </a:endParaRPr>
          </a:p>
          <a:p>
            <a:pPr algn="just"/>
            <a:r>
              <a:rPr lang="en-US" sz="1400" dirty="0">
                <a:solidFill>
                  <a:schemeClr val="tx1">
                    <a:lumMod val="75000"/>
                    <a:lumOff val="25000"/>
                  </a:schemeClr>
                </a:solidFill>
              </a:rPr>
              <a:t>In PCLD patients, the indications for surgery depend only on the severity of symptoms. The surgical options consist of fenestration, liver resection, and liver transplantation. </a:t>
            </a:r>
            <a:endParaRPr lang="en-US" sz="1400" dirty="0" smtClean="0">
              <a:solidFill>
                <a:schemeClr val="tx1">
                  <a:lumMod val="75000"/>
                  <a:lumOff val="25000"/>
                </a:schemeClr>
              </a:solidFill>
            </a:endParaRPr>
          </a:p>
          <a:p>
            <a:pPr algn="just"/>
            <a:endParaRPr lang="en-US" sz="800" dirty="0" smtClean="0">
              <a:solidFill>
                <a:schemeClr val="tx1">
                  <a:lumMod val="75000"/>
                  <a:lumOff val="25000"/>
                </a:schemeClr>
              </a:solidFill>
            </a:endParaRPr>
          </a:p>
          <a:p>
            <a:pPr algn="just"/>
            <a:r>
              <a:rPr lang="en-US" sz="1400" dirty="0" smtClean="0">
                <a:solidFill>
                  <a:schemeClr val="tx1">
                    <a:lumMod val="75000"/>
                    <a:lumOff val="25000"/>
                  </a:schemeClr>
                </a:solidFill>
              </a:rPr>
              <a:t>Before </a:t>
            </a:r>
            <a:r>
              <a:rPr lang="en-US" sz="1400" dirty="0">
                <a:solidFill>
                  <a:schemeClr val="tx1">
                    <a:lumMod val="75000"/>
                    <a:lumOff val="25000"/>
                  </a:schemeClr>
                </a:solidFill>
              </a:rPr>
              <a:t>considering resection or transplantation, which are potentially morbid procedures, alternative medical management should also be </a:t>
            </a:r>
            <a:r>
              <a:rPr lang="en-US" sz="1400" dirty="0" smtClean="0">
                <a:solidFill>
                  <a:schemeClr val="tx1">
                    <a:lumMod val="75000"/>
                    <a:lumOff val="25000"/>
                  </a:schemeClr>
                </a:solidFill>
              </a:rPr>
              <a:t>discussed. </a:t>
            </a:r>
            <a:endParaRPr lang="en-US" sz="1400" dirty="0">
              <a:solidFill>
                <a:schemeClr val="tx1">
                  <a:lumMod val="75000"/>
                  <a:lumOff val="25000"/>
                </a:schemeClr>
              </a:solidFill>
            </a:endParaRPr>
          </a:p>
        </p:txBody>
      </p:sp>
    </p:spTree>
    <p:extLst>
      <p:ext uri="{BB962C8B-B14F-4D97-AF65-F5344CB8AC3E}">
        <p14:creationId xmlns:p14="http://schemas.microsoft.com/office/powerpoint/2010/main" val="143933125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23678"/>
            <a:ext cx="8229600" cy="857250"/>
          </a:xfrm>
        </p:spPr>
        <p:txBody>
          <a:bodyPr>
            <a:noAutofit/>
          </a:bodyPr>
          <a:lstStyle/>
          <a:p>
            <a:r>
              <a:rPr lang="en-US" sz="6000" b="1" dirty="0" smtClean="0">
                <a:solidFill>
                  <a:schemeClr val="tx2">
                    <a:lumMod val="60000"/>
                    <a:lumOff val="40000"/>
                  </a:schemeClr>
                </a:solidFill>
              </a:rPr>
              <a:t>LIVER CANCER</a:t>
            </a:r>
            <a:endParaRPr lang="ru-RU" sz="6000" b="1" dirty="0">
              <a:solidFill>
                <a:schemeClr val="tx2">
                  <a:lumMod val="60000"/>
                  <a:lumOff val="40000"/>
                </a:schemeClr>
              </a:solidFill>
            </a:endParaRPr>
          </a:p>
        </p:txBody>
      </p:sp>
    </p:spTree>
    <p:extLst>
      <p:ext uri="{BB962C8B-B14F-4D97-AF65-F5344CB8AC3E}">
        <p14:creationId xmlns:p14="http://schemas.microsoft.com/office/powerpoint/2010/main" val="3581465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Epidemiology</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419622"/>
            <a:ext cx="8856984" cy="3600400"/>
          </a:xfrm>
        </p:spPr>
        <p:txBody>
          <a:bodyPr>
            <a:noAutofit/>
          </a:bodyPr>
          <a:lstStyle/>
          <a:p>
            <a:pPr algn="just"/>
            <a:r>
              <a:rPr lang="en-US" sz="1800" dirty="0">
                <a:solidFill>
                  <a:schemeClr val="tx1">
                    <a:lumMod val="75000"/>
                    <a:lumOff val="25000"/>
                  </a:schemeClr>
                </a:solidFill>
              </a:rPr>
              <a:t>Liver cancer is the sixth most common cancer worldwide, with 841,080 new liver cancer cases in 2018, and the fourth leading cause of cancer-related death </a:t>
            </a:r>
            <a:r>
              <a:rPr lang="en-US" sz="1800" dirty="0" smtClean="0">
                <a:solidFill>
                  <a:schemeClr val="tx1">
                    <a:lumMod val="75000"/>
                    <a:lumOff val="25000"/>
                  </a:schemeClr>
                </a:solidFill>
              </a:rPr>
              <a:t>globally. </a:t>
            </a: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The </a:t>
            </a:r>
            <a:r>
              <a:rPr lang="en-US" sz="1800" dirty="0">
                <a:solidFill>
                  <a:schemeClr val="tx1">
                    <a:lumMod val="75000"/>
                    <a:lumOff val="25000"/>
                  </a:schemeClr>
                </a:solidFill>
              </a:rPr>
              <a:t>highest incidence and mortality of HCC are observed in East Asia and Africa, although HCC incidence and mortality are increasing in different parts of </a:t>
            </a:r>
            <a:r>
              <a:rPr lang="en-US" sz="1800" dirty="0" smtClean="0">
                <a:solidFill>
                  <a:schemeClr val="tx1">
                    <a:lumMod val="75000"/>
                    <a:lumOff val="25000"/>
                  </a:schemeClr>
                </a:solidFill>
              </a:rPr>
              <a:t>Europe. </a:t>
            </a: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Indeed</a:t>
            </a:r>
            <a:r>
              <a:rPr lang="en-US" sz="1800" dirty="0">
                <a:solidFill>
                  <a:schemeClr val="tx1">
                    <a:lumMod val="75000"/>
                    <a:lumOff val="25000"/>
                  </a:schemeClr>
                </a:solidFill>
              </a:rPr>
              <a:t>, Surveillance Epidemiology End Results (SEER) reported HCC as the fastest increasing cause of cancer-related death </a:t>
            </a:r>
            <a:r>
              <a:rPr lang="en-US" sz="1800" dirty="0" smtClean="0">
                <a:solidFill>
                  <a:schemeClr val="tx1">
                    <a:lumMod val="75000"/>
                    <a:lumOff val="25000"/>
                  </a:schemeClr>
                </a:solidFill>
              </a:rPr>
              <a:t>since </a:t>
            </a:r>
            <a:r>
              <a:rPr lang="en-US" sz="1800" dirty="0">
                <a:solidFill>
                  <a:schemeClr val="tx1">
                    <a:lumMod val="75000"/>
                    <a:lumOff val="25000"/>
                  </a:schemeClr>
                </a:solidFill>
              </a:rPr>
              <a:t>the early 2000s and HCC is projected to become the third leading cause of cancer-related death by 2030 if these trends </a:t>
            </a:r>
            <a:r>
              <a:rPr lang="en-US" sz="1800" dirty="0" smtClean="0">
                <a:solidFill>
                  <a:schemeClr val="tx1">
                    <a:lumMod val="75000"/>
                    <a:lumOff val="25000"/>
                  </a:schemeClr>
                </a:solidFill>
              </a:rPr>
              <a:t>continue.</a:t>
            </a:r>
            <a:endParaRPr lang="en-US" sz="1800" dirty="0">
              <a:solidFill>
                <a:schemeClr val="tx1">
                  <a:lumMod val="75000"/>
                  <a:lumOff val="25000"/>
                </a:schemeClr>
              </a:solidFill>
            </a:endParaRPr>
          </a:p>
        </p:txBody>
      </p:sp>
    </p:spTree>
    <p:extLst>
      <p:ext uri="{BB962C8B-B14F-4D97-AF65-F5344CB8AC3E}">
        <p14:creationId xmlns:p14="http://schemas.microsoft.com/office/powerpoint/2010/main" val="149844669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Epidemiology</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419622"/>
            <a:ext cx="8856984" cy="3600400"/>
          </a:xfrm>
        </p:spPr>
        <p:txBody>
          <a:bodyPr>
            <a:noAutofit/>
          </a:bodyPr>
          <a:lstStyle/>
          <a:p>
            <a:pPr algn="just"/>
            <a:r>
              <a:rPr lang="en-US" sz="1800" dirty="0">
                <a:solidFill>
                  <a:schemeClr val="tx1">
                    <a:lumMod val="75000"/>
                    <a:lumOff val="25000"/>
                  </a:schemeClr>
                </a:solidFill>
              </a:rPr>
              <a:t>Liver cancer is the sixth most common cancer worldwide, with 841,080 new liver cancer cases in 2018, and the fourth leading cause of cancer-related death </a:t>
            </a:r>
            <a:r>
              <a:rPr lang="en-US" sz="1800" dirty="0" smtClean="0">
                <a:solidFill>
                  <a:schemeClr val="tx1">
                    <a:lumMod val="75000"/>
                    <a:lumOff val="25000"/>
                  </a:schemeClr>
                </a:solidFill>
              </a:rPr>
              <a:t>globally. </a:t>
            </a: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The </a:t>
            </a:r>
            <a:r>
              <a:rPr lang="en-US" sz="1800" dirty="0">
                <a:solidFill>
                  <a:schemeClr val="tx1">
                    <a:lumMod val="75000"/>
                    <a:lumOff val="25000"/>
                  </a:schemeClr>
                </a:solidFill>
              </a:rPr>
              <a:t>highest incidence and mortality of HCC are observed in East Asia and Africa, although HCC incidence and mortality are increasing in different parts of </a:t>
            </a:r>
            <a:r>
              <a:rPr lang="en-US" sz="1800" dirty="0" smtClean="0">
                <a:solidFill>
                  <a:schemeClr val="tx1">
                    <a:lumMod val="75000"/>
                    <a:lumOff val="25000"/>
                  </a:schemeClr>
                </a:solidFill>
              </a:rPr>
              <a:t>Europe. </a:t>
            </a: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Indeed</a:t>
            </a:r>
            <a:r>
              <a:rPr lang="en-US" sz="1800" dirty="0">
                <a:solidFill>
                  <a:schemeClr val="tx1">
                    <a:lumMod val="75000"/>
                    <a:lumOff val="25000"/>
                  </a:schemeClr>
                </a:solidFill>
              </a:rPr>
              <a:t>, Surveillance Epidemiology End Results (SEER) reported HCC as the fastest increasing cause of cancer-related death </a:t>
            </a:r>
            <a:r>
              <a:rPr lang="en-US" sz="1800" dirty="0" smtClean="0">
                <a:solidFill>
                  <a:schemeClr val="tx1">
                    <a:lumMod val="75000"/>
                    <a:lumOff val="25000"/>
                  </a:schemeClr>
                </a:solidFill>
              </a:rPr>
              <a:t>since </a:t>
            </a:r>
            <a:r>
              <a:rPr lang="en-US" sz="1800" dirty="0">
                <a:solidFill>
                  <a:schemeClr val="tx1">
                    <a:lumMod val="75000"/>
                    <a:lumOff val="25000"/>
                  </a:schemeClr>
                </a:solidFill>
              </a:rPr>
              <a:t>the early 2000s and HCC is projected to become the third leading cause of cancer-related death by 2030 if these trends </a:t>
            </a:r>
            <a:r>
              <a:rPr lang="en-US" sz="1800" dirty="0" smtClean="0">
                <a:solidFill>
                  <a:schemeClr val="tx1">
                    <a:lumMod val="75000"/>
                    <a:lumOff val="25000"/>
                  </a:schemeClr>
                </a:solidFill>
              </a:rPr>
              <a:t>continue.</a:t>
            </a:r>
            <a:endParaRPr lang="en-US" sz="1800" dirty="0">
              <a:solidFill>
                <a:schemeClr val="tx1">
                  <a:lumMod val="75000"/>
                  <a:lumOff val="25000"/>
                </a:schemeClr>
              </a:solidFill>
            </a:endParaRPr>
          </a:p>
        </p:txBody>
      </p:sp>
    </p:spTree>
    <p:extLst>
      <p:ext uri="{BB962C8B-B14F-4D97-AF65-F5344CB8AC3E}">
        <p14:creationId xmlns:p14="http://schemas.microsoft.com/office/powerpoint/2010/main" val="34174120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690847090"/>
              </p:ext>
            </p:extLst>
          </p:nvPr>
        </p:nvGraphicFramePr>
        <p:xfrm>
          <a:off x="0" y="0"/>
          <a:ext cx="9144000" cy="5143500"/>
        </p:xfrm>
        <a:graphic>
          <a:graphicData uri="http://schemas.openxmlformats.org/drawingml/2006/table">
            <a:tbl>
              <a:tblPr/>
              <a:tblGrid>
                <a:gridCol w="2483768"/>
                <a:gridCol w="3612232"/>
                <a:gridCol w="3048000"/>
              </a:tblGrid>
              <a:tr h="342256">
                <a:tc>
                  <a:txBody>
                    <a:bodyPr/>
                    <a:lstStyle/>
                    <a:p>
                      <a:pPr algn="just" fontAlgn="base"/>
                      <a:r>
                        <a:rPr lang="en-US" sz="1600" b="1" dirty="0">
                          <a:solidFill>
                            <a:schemeClr val="tx2">
                              <a:lumMod val="60000"/>
                              <a:lumOff val="40000"/>
                            </a:schemeClr>
                          </a:solidFill>
                          <a:effectLst/>
                        </a:rPr>
                        <a:t>Type of Liver Cancer</a:t>
                      </a:r>
                      <a:endParaRPr lang="en-US" sz="1600" dirty="0">
                        <a:solidFill>
                          <a:schemeClr val="tx2">
                            <a:lumMod val="60000"/>
                            <a:lumOff val="40000"/>
                          </a:schemeClr>
                        </a:solidFill>
                        <a:effectLst/>
                      </a:endParaRPr>
                    </a:p>
                  </a:txBody>
                  <a:tcPr marL="17796" marR="35592" marT="14237" marB="14237" anchor="ctr">
                    <a:lnL>
                      <a:noFill/>
                    </a:lnL>
                    <a:lnR>
                      <a:noFill/>
                    </a:lnR>
                    <a:lnT>
                      <a:noFill/>
                    </a:lnT>
                    <a:lnB>
                      <a:noFill/>
                    </a:lnB>
                    <a:solidFill>
                      <a:srgbClr val="FFFFFF"/>
                    </a:solidFill>
                  </a:tcPr>
                </a:tc>
                <a:tc>
                  <a:txBody>
                    <a:bodyPr/>
                    <a:lstStyle/>
                    <a:p>
                      <a:pPr algn="just" fontAlgn="base"/>
                      <a:r>
                        <a:rPr lang="en-US" sz="1600" b="1" dirty="0" smtClean="0">
                          <a:solidFill>
                            <a:schemeClr val="tx2">
                              <a:lumMod val="60000"/>
                              <a:lumOff val="40000"/>
                            </a:schemeClr>
                          </a:solidFill>
                          <a:effectLst/>
                        </a:rPr>
                        <a:t>Description</a:t>
                      </a:r>
                      <a:endParaRPr lang="en-US" sz="1600" dirty="0">
                        <a:solidFill>
                          <a:schemeClr val="tx2">
                            <a:lumMod val="60000"/>
                            <a:lumOff val="40000"/>
                          </a:schemeClr>
                        </a:solidFill>
                        <a:effectLst/>
                      </a:endParaRPr>
                    </a:p>
                  </a:txBody>
                  <a:tcPr marL="17796" marR="35592" marT="14237" marB="14237" anchor="ctr">
                    <a:lnL>
                      <a:noFill/>
                    </a:lnL>
                    <a:lnR>
                      <a:noFill/>
                    </a:lnR>
                    <a:lnT>
                      <a:noFill/>
                    </a:lnT>
                    <a:lnB>
                      <a:noFill/>
                    </a:lnB>
                    <a:solidFill>
                      <a:srgbClr val="FFFFFF"/>
                    </a:solidFill>
                  </a:tcPr>
                </a:tc>
                <a:tc>
                  <a:txBody>
                    <a:bodyPr/>
                    <a:lstStyle/>
                    <a:p>
                      <a:pPr algn="just" fontAlgn="base"/>
                      <a:r>
                        <a:rPr lang="en-US" sz="1600" b="1" dirty="0" smtClean="0">
                          <a:solidFill>
                            <a:schemeClr val="tx2">
                              <a:lumMod val="60000"/>
                              <a:lumOff val="40000"/>
                            </a:schemeClr>
                          </a:solidFill>
                          <a:effectLst/>
                        </a:rPr>
                        <a:t>How </a:t>
                      </a:r>
                      <a:r>
                        <a:rPr lang="en-US" sz="1600" b="1" dirty="0">
                          <a:solidFill>
                            <a:schemeClr val="tx2">
                              <a:lumMod val="60000"/>
                              <a:lumOff val="40000"/>
                            </a:schemeClr>
                          </a:solidFill>
                          <a:effectLst/>
                        </a:rPr>
                        <a:t>Common</a:t>
                      </a:r>
                      <a:endParaRPr lang="en-US" sz="1600" dirty="0">
                        <a:solidFill>
                          <a:schemeClr val="tx2">
                            <a:lumMod val="60000"/>
                            <a:lumOff val="40000"/>
                          </a:schemeClr>
                        </a:solidFill>
                        <a:effectLst/>
                      </a:endParaRPr>
                    </a:p>
                  </a:txBody>
                  <a:tcPr marL="17796" marR="35592" marT="14237" marB="14237" anchor="ctr">
                    <a:lnL>
                      <a:noFill/>
                    </a:lnL>
                    <a:lnR>
                      <a:noFill/>
                    </a:lnR>
                    <a:lnT>
                      <a:noFill/>
                    </a:lnT>
                    <a:lnB>
                      <a:noFill/>
                    </a:lnB>
                    <a:solidFill>
                      <a:srgbClr val="FFFFFF"/>
                    </a:solidFill>
                  </a:tcPr>
                </a:tc>
              </a:tr>
              <a:tr h="2606942">
                <a:tc>
                  <a:txBody>
                    <a:bodyPr/>
                    <a:lstStyle/>
                    <a:p>
                      <a:pPr algn="just" fontAlgn="base"/>
                      <a:r>
                        <a:rPr lang="en-US" sz="1400" u="none" dirty="0">
                          <a:solidFill>
                            <a:schemeClr val="tx1">
                              <a:lumMod val="75000"/>
                              <a:lumOff val="25000"/>
                            </a:schemeClr>
                          </a:solidFill>
                          <a:effectLst/>
                        </a:rPr>
                        <a:t>Hepatocellular carcinoma (HCC)</a:t>
                      </a:r>
                    </a:p>
                  </a:txBody>
                  <a:tcPr marL="17796" marR="35592" marT="14237" marB="14237">
                    <a:lnL>
                      <a:noFill/>
                    </a:lnL>
                    <a:lnR>
                      <a:noFill/>
                    </a:lnR>
                    <a:lnT>
                      <a:noFill/>
                    </a:lnT>
                    <a:lnB>
                      <a:noFill/>
                    </a:lnB>
                    <a:solidFill>
                      <a:srgbClr val="FFFFFF"/>
                    </a:solidFill>
                  </a:tcPr>
                </a:tc>
                <a:tc>
                  <a:txBody>
                    <a:bodyPr/>
                    <a:lstStyle/>
                    <a:p>
                      <a:pPr algn="just" fontAlgn="base"/>
                      <a:r>
                        <a:rPr lang="en-US" sz="1400" u="none" dirty="0">
                          <a:solidFill>
                            <a:schemeClr val="tx1">
                              <a:lumMod val="75000"/>
                              <a:lumOff val="25000"/>
                            </a:schemeClr>
                          </a:solidFill>
                          <a:effectLst/>
                        </a:rPr>
                        <a:t>Hepatocellular carcinoma can have different growth patterns. Some spread tentacle-like growths through the liver. This pattern is the most common one in the United States. Some start as a single tumor that spreads to other parts of the liver as the disease develops. Others develop as nodules at several different places in the liver. Occasionally, a pattern isn't clear.</a:t>
                      </a:r>
                    </a:p>
                  </a:txBody>
                  <a:tcPr marL="17796" marR="35592" marT="14237" marB="14237">
                    <a:lnL>
                      <a:noFill/>
                    </a:lnL>
                    <a:lnR>
                      <a:noFill/>
                    </a:lnR>
                    <a:lnT>
                      <a:noFill/>
                    </a:lnT>
                    <a:lnB>
                      <a:noFill/>
                    </a:lnB>
                    <a:solidFill>
                      <a:srgbClr val="FFFFFF"/>
                    </a:solidFill>
                  </a:tcPr>
                </a:tc>
                <a:tc>
                  <a:txBody>
                    <a:bodyPr/>
                    <a:lstStyle/>
                    <a:p>
                      <a:pPr algn="just" fontAlgn="base"/>
                      <a:r>
                        <a:rPr lang="en-US" sz="1400" u="none" dirty="0">
                          <a:solidFill>
                            <a:schemeClr val="tx1">
                              <a:lumMod val="75000"/>
                              <a:lumOff val="25000"/>
                            </a:schemeClr>
                          </a:solidFill>
                          <a:effectLst/>
                        </a:rPr>
                        <a:t>Approximately 75% of primary liver cancers in adults are hepatocellular carcinomas.</a:t>
                      </a:r>
                    </a:p>
                  </a:txBody>
                  <a:tcPr marL="17796" marR="35592" marT="14237" marB="14237">
                    <a:lnL>
                      <a:noFill/>
                    </a:lnL>
                    <a:lnR>
                      <a:noFill/>
                    </a:lnR>
                    <a:lnT>
                      <a:noFill/>
                    </a:lnT>
                    <a:lnB>
                      <a:noFill/>
                    </a:lnB>
                    <a:solidFill>
                      <a:srgbClr val="FFFFFF"/>
                    </a:solidFill>
                  </a:tcPr>
                </a:tc>
              </a:tr>
              <a:tr h="1550088">
                <a:tc>
                  <a:txBody>
                    <a:bodyPr/>
                    <a:lstStyle/>
                    <a:p>
                      <a:pPr algn="just" fontAlgn="base"/>
                      <a:r>
                        <a:rPr lang="en-US" sz="1400" u="none" dirty="0" err="1">
                          <a:solidFill>
                            <a:schemeClr val="tx1">
                              <a:lumMod val="75000"/>
                              <a:lumOff val="25000"/>
                            </a:schemeClr>
                          </a:solidFill>
                          <a:effectLst/>
                        </a:rPr>
                        <a:t>Cholangiocarcinoma</a:t>
                      </a:r>
                      <a:r>
                        <a:rPr lang="en-US" sz="1400" u="none" dirty="0">
                          <a:solidFill>
                            <a:schemeClr val="tx1">
                              <a:lumMod val="75000"/>
                              <a:lumOff val="25000"/>
                            </a:schemeClr>
                          </a:solidFill>
                          <a:effectLst/>
                        </a:rPr>
                        <a:t>, also called </a:t>
                      </a:r>
                      <a:r>
                        <a:rPr lang="en-US" sz="1400" b="1" u="none" dirty="0">
                          <a:solidFill>
                            <a:schemeClr val="tx1">
                              <a:lumMod val="75000"/>
                              <a:lumOff val="25000"/>
                            </a:schemeClr>
                          </a:solidFill>
                          <a:effectLst/>
                        </a:rPr>
                        <a:t>bile duct cancer</a:t>
                      </a:r>
                      <a:endParaRPr lang="en-US" sz="1400" u="none" dirty="0">
                        <a:solidFill>
                          <a:schemeClr val="tx1">
                            <a:lumMod val="75000"/>
                            <a:lumOff val="25000"/>
                          </a:schemeClr>
                        </a:solidFill>
                        <a:effectLst/>
                      </a:endParaRPr>
                    </a:p>
                  </a:txBody>
                  <a:tcPr marL="17796" marR="35592" marT="14237" marB="14237">
                    <a:lnL>
                      <a:noFill/>
                    </a:lnL>
                    <a:lnR>
                      <a:noFill/>
                    </a:lnR>
                    <a:lnT>
                      <a:noFill/>
                    </a:lnT>
                    <a:lnB>
                      <a:noFill/>
                    </a:lnB>
                    <a:solidFill>
                      <a:srgbClr val="FFFFFF"/>
                    </a:solidFill>
                  </a:tcPr>
                </a:tc>
                <a:tc>
                  <a:txBody>
                    <a:bodyPr/>
                    <a:lstStyle/>
                    <a:p>
                      <a:pPr algn="just" fontAlgn="base"/>
                      <a:r>
                        <a:rPr lang="en-US" sz="1400" u="none" dirty="0">
                          <a:solidFill>
                            <a:schemeClr val="tx1">
                              <a:lumMod val="75000"/>
                              <a:lumOff val="25000"/>
                            </a:schemeClr>
                          </a:solidFill>
                          <a:effectLst/>
                        </a:rPr>
                        <a:t>A </a:t>
                      </a:r>
                      <a:r>
                        <a:rPr lang="en-US" sz="1400" u="none" dirty="0" err="1">
                          <a:solidFill>
                            <a:schemeClr val="tx1">
                              <a:lumMod val="75000"/>
                              <a:lumOff val="25000"/>
                            </a:schemeClr>
                          </a:solidFill>
                          <a:effectLst/>
                        </a:rPr>
                        <a:t>cholangiocarcinoma</a:t>
                      </a:r>
                      <a:r>
                        <a:rPr lang="en-US" sz="1400" u="none" dirty="0">
                          <a:solidFill>
                            <a:schemeClr val="tx1">
                              <a:lumMod val="75000"/>
                              <a:lumOff val="25000"/>
                            </a:schemeClr>
                          </a:solidFill>
                          <a:effectLst/>
                        </a:rPr>
                        <a:t> develops from cells in the bile duct of the liver. The bile duct is a thin tube that extends from the liver to the small intestine. The bile duct starts inside the liver as several smaller tubes that join together.</a:t>
                      </a:r>
                    </a:p>
                  </a:txBody>
                  <a:tcPr marL="17796" marR="35592" marT="14237" marB="14237">
                    <a:lnL>
                      <a:noFill/>
                    </a:lnL>
                    <a:lnR>
                      <a:noFill/>
                    </a:lnR>
                    <a:lnT>
                      <a:noFill/>
                    </a:lnT>
                    <a:lnB>
                      <a:noFill/>
                    </a:lnB>
                    <a:solidFill>
                      <a:srgbClr val="FFFFFF"/>
                    </a:solidFill>
                  </a:tcPr>
                </a:tc>
                <a:tc>
                  <a:txBody>
                    <a:bodyPr/>
                    <a:lstStyle/>
                    <a:p>
                      <a:pPr algn="just" fontAlgn="base"/>
                      <a:r>
                        <a:rPr lang="en-US" sz="1400" u="none" dirty="0">
                          <a:solidFill>
                            <a:schemeClr val="tx1">
                              <a:lumMod val="75000"/>
                              <a:lumOff val="25000"/>
                            </a:schemeClr>
                          </a:solidFill>
                          <a:effectLst/>
                        </a:rPr>
                        <a:t>About 10% to 20% of primary liver cancers in adults are </a:t>
                      </a:r>
                      <a:r>
                        <a:rPr lang="en-US" sz="1400" u="none" dirty="0" err="1">
                          <a:solidFill>
                            <a:schemeClr val="tx1">
                              <a:lumMod val="75000"/>
                              <a:lumOff val="25000"/>
                            </a:schemeClr>
                          </a:solidFill>
                          <a:effectLst/>
                        </a:rPr>
                        <a:t>cholangiocarcinomas</a:t>
                      </a:r>
                      <a:r>
                        <a:rPr lang="en-US" sz="1400" u="none" dirty="0">
                          <a:solidFill>
                            <a:schemeClr val="tx1">
                              <a:lumMod val="75000"/>
                              <a:lumOff val="25000"/>
                            </a:schemeClr>
                          </a:solidFill>
                          <a:effectLst/>
                        </a:rPr>
                        <a:t>.</a:t>
                      </a:r>
                    </a:p>
                  </a:txBody>
                  <a:tcPr marL="17796" marR="35592" marT="14237" marB="14237">
                    <a:lnL>
                      <a:noFill/>
                    </a:lnL>
                    <a:lnR>
                      <a:noFill/>
                    </a:lnR>
                    <a:lnT>
                      <a:noFill/>
                    </a:lnT>
                    <a:lnB>
                      <a:noFill/>
                    </a:lnB>
                    <a:solidFill>
                      <a:srgbClr val="FFFFFF"/>
                    </a:solidFill>
                  </a:tcPr>
                </a:tc>
              </a:tr>
              <a:tr h="644214">
                <a:tc>
                  <a:txBody>
                    <a:bodyPr/>
                    <a:lstStyle/>
                    <a:p>
                      <a:pPr algn="just" fontAlgn="base"/>
                      <a:r>
                        <a:rPr lang="en-US" sz="1400" b="1" u="none" dirty="0" err="1">
                          <a:solidFill>
                            <a:schemeClr val="tx1">
                              <a:lumMod val="75000"/>
                              <a:lumOff val="25000"/>
                            </a:schemeClr>
                          </a:solidFill>
                          <a:effectLst/>
                        </a:rPr>
                        <a:t>Angiosarcoma</a:t>
                      </a:r>
                      <a:endParaRPr lang="en-US" sz="1400" u="none" dirty="0">
                        <a:solidFill>
                          <a:schemeClr val="tx1">
                            <a:lumMod val="75000"/>
                            <a:lumOff val="25000"/>
                          </a:schemeClr>
                        </a:solidFill>
                        <a:effectLst/>
                      </a:endParaRPr>
                    </a:p>
                  </a:txBody>
                  <a:tcPr marL="17796" marR="35592" marT="14237" marB="14237">
                    <a:lnL>
                      <a:noFill/>
                    </a:lnL>
                    <a:lnR>
                      <a:noFill/>
                    </a:lnR>
                    <a:lnT>
                      <a:noFill/>
                    </a:lnT>
                    <a:lnB>
                      <a:noFill/>
                    </a:lnB>
                    <a:solidFill>
                      <a:srgbClr val="FFFFFF"/>
                    </a:solidFill>
                  </a:tcPr>
                </a:tc>
                <a:tc>
                  <a:txBody>
                    <a:bodyPr/>
                    <a:lstStyle/>
                    <a:p>
                      <a:pPr algn="just" fontAlgn="base"/>
                      <a:r>
                        <a:rPr lang="en-US" sz="1400" u="none">
                          <a:solidFill>
                            <a:schemeClr val="tx1">
                              <a:lumMod val="75000"/>
                              <a:lumOff val="25000"/>
                            </a:schemeClr>
                          </a:solidFill>
                          <a:effectLst/>
                        </a:rPr>
                        <a:t>Angiosarcoma starts in the blood vessels of the liver and grows very quickly.</a:t>
                      </a:r>
                    </a:p>
                  </a:txBody>
                  <a:tcPr marL="17796" marR="35592" marT="14237" marB="14237">
                    <a:lnL>
                      <a:noFill/>
                    </a:lnL>
                    <a:lnR>
                      <a:noFill/>
                    </a:lnR>
                    <a:lnT>
                      <a:noFill/>
                    </a:lnT>
                    <a:lnB>
                      <a:noFill/>
                    </a:lnB>
                    <a:solidFill>
                      <a:srgbClr val="FFFFFF"/>
                    </a:solidFill>
                  </a:tcPr>
                </a:tc>
                <a:tc>
                  <a:txBody>
                    <a:bodyPr/>
                    <a:lstStyle/>
                    <a:p>
                      <a:pPr algn="just" fontAlgn="base"/>
                      <a:r>
                        <a:rPr lang="en-US" sz="1400" u="none" dirty="0">
                          <a:solidFill>
                            <a:schemeClr val="tx1">
                              <a:lumMod val="75000"/>
                              <a:lumOff val="25000"/>
                            </a:schemeClr>
                          </a:solidFill>
                          <a:effectLst/>
                        </a:rPr>
                        <a:t>About 1% of primary liver cancers in adults are </a:t>
                      </a:r>
                      <a:r>
                        <a:rPr lang="en-US" sz="1400" u="none" dirty="0" err="1">
                          <a:solidFill>
                            <a:schemeClr val="tx1">
                              <a:lumMod val="75000"/>
                              <a:lumOff val="25000"/>
                            </a:schemeClr>
                          </a:solidFill>
                          <a:effectLst/>
                        </a:rPr>
                        <a:t>angiosarcomas</a:t>
                      </a:r>
                      <a:r>
                        <a:rPr lang="en-US" sz="1400" u="none" dirty="0">
                          <a:solidFill>
                            <a:schemeClr val="tx1">
                              <a:lumMod val="75000"/>
                              <a:lumOff val="25000"/>
                            </a:schemeClr>
                          </a:solidFill>
                          <a:effectLst/>
                        </a:rPr>
                        <a:t>.</a:t>
                      </a:r>
                    </a:p>
                  </a:txBody>
                  <a:tcPr marL="17796" marR="35592" marT="14237" marB="14237">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5981653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RISK FACTORS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059582"/>
            <a:ext cx="8856984" cy="3960440"/>
          </a:xfrm>
        </p:spPr>
        <p:txBody>
          <a:bodyPr>
            <a:noAutofit/>
          </a:bodyPr>
          <a:lstStyle/>
          <a:p>
            <a:pPr fontAlgn="base"/>
            <a:r>
              <a:rPr lang="en-US" sz="1800" b="1" dirty="0" smtClean="0"/>
              <a:t>Cirrhosis</a:t>
            </a:r>
            <a:r>
              <a:rPr lang="en-US" sz="1800" b="1" dirty="0"/>
              <a:t>.</a:t>
            </a:r>
            <a:r>
              <a:rPr lang="en-US" sz="1800" dirty="0"/>
              <a:t> </a:t>
            </a:r>
            <a:endParaRPr lang="en-US" sz="1800" dirty="0" smtClean="0"/>
          </a:p>
          <a:p>
            <a:pPr fontAlgn="base"/>
            <a:r>
              <a:rPr lang="en-US" sz="1800" b="1" dirty="0" smtClean="0"/>
              <a:t>Obesity</a:t>
            </a:r>
            <a:r>
              <a:rPr lang="en-US" sz="1800" b="1" dirty="0"/>
              <a:t>, NAFLD, and diabetes</a:t>
            </a:r>
            <a:r>
              <a:rPr lang="en-US" sz="1800" dirty="0"/>
              <a:t>. </a:t>
            </a:r>
            <a:endParaRPr lang="en-US" sz="1800" b="1" u="sng" dirty="0" smtClean="0"/>
          </a:p>
          <a:p>
            <a:pPr fontAlgn="base"/>
            <a:r>
              <a:rPr lang="en-US" sz="1800" b="1" dirty="0" smtClean="0"/>
              <a:t>Viral </a:t>
            </a:r>
            <a:r>
              <a:rPr lang="en-US" sz="1800" b="1" dirty="0"/>
              <a:t>hepatitis.</a:t>
            </a:r>
            <a:r>
              <a:rPr lang="en-US" sz="1800" dirty="0"/>
              <a:t> </a:t>
            </a:r>
            <a:endParaRPr lang="en-US" sz="1800" dirty="0" smtClean="0"/>
          </a:p>
          <a:p>
            <a:pPr fontAlgn="base"/>
            <a:r>
              <a:rPr lang="en-US" sz="1800" b="1" dirty="0" smtClean="0"/>
              <a:t>Age</a:t>
            </a:r>
            <a:r>
              <a:rPr lang="en-US" sz="1800" b="1" dirty="0"/>
              <a:t>.</a:t>
            </a:r>
            <a:r>
              <a:rPr lang="en-US" sz="1800" dirty="0"/>
              <a:t> </a:t>
            </a:r>
            <a:endParaRPr lang="en-US" sz="1800" dirty="0" smtClean="0"/>
          </a:p>
          <a:p>
            <a:pPr fontAlgn="base"/>
            <a:r>
              <a:rPr lang="en-US" sz="1800" b="1" dirty="0" smtClean="0"/>
              <a:t>Male.</a:t>
            </a:r>
            <a:endParaRPr lang="en-US" sz="1800" dirty="0"/>
          </a:p>
          <a:p>
            <a:pPr fontAlgn="base"/>
            <a:r>
              <a:rPr lang="en-US" sz="1800" b="1" dirty="0"/>
              <a:t>Environmental </a:t>
            </a:r>
            <a:r>
              <a:rPr lang="en-US" sz="1800" b="1" dirty="0" smtClean="0"/>
              <a:t>factors </a:t>
            </a:r>
            <a:r>
              <a:rPr lang="en-US" sz="1800" dirty="0" smtClean="0"/>
              <a:t>(</a:t>
            </a:r>
            <a:r>
              <a:rPr lang="en-US" sz="1800" dirty="0" err="1" smtClean="0"/>
              <a:t>aflatoxin</a:t>
            </a:r>
            <a:r>
              <a:rPr lang="en-US" sz="1800" dirty="0" smtClean="0"/>
              <a:t>). </a:t>
            </a:r>
          </a:p>
        </p:txBody>
      </p:sp>
    </p:spTree>
    <p:extLst>
      <p:ext uri="{BB962C8B-B14F-4D97-AF65-F5344CB8AC3E}">
        <p14:creationId xmlns:p14="http://schemas.microsoft.com/office/powerpoint/2010/main" val="15724587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Clinical features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419622"/>
            <a:ext cx="8856984" cy="3600400"/>
          </a:xfrm>
        </p:spPr>
        <p:txBody>
          <a:bodyPr>
            <a:noAutofit/>
          </a:bodyPr>
          <a:lstStyle/>
          <a:p>
            <a:pPr marL="0" indent="0" fontAlgn="base">
              <a:buNone/>
            </a:pPr>
            <a:r>
              <a:rPr lang="en-US" sz="1800" dirty="0"/>
              <a:t>People with liver cancer may experience no symptoms, particularly when the tumor is detected early as part of a screening program. </a:t>
            </a:r>
            <a:endParaRPr lang="en-US" sz="1800" dirty="0" smtClean="0"/>
          </a:p>
          <a:p>
            <a:pPr marL="0" indent="0" fontAlgn="base">
              <a:buNone/>
            </a:pPr>
            <a:endParaRPr lang="en-US" sz="1800" dirty="0" smtClean="0"/>
          </a:p>
          <a:p>
            <a:pPr fontAlgn="base"/>
            <a:r>
              <a:rPr lang="en-US" sz="1800" b="1" dirty="0" smtClean="0"/>
              <a:t>Pain</a:t>
            </a:r>
            <a:r>
              <a:rPr lang="en-US" sz="1800" b="1" dirty="0"/>
              <a:t>, especially at the top right of the abdominal </a:t>
            </a:r>
            <a:r>
              <a:rPr lang="en-US" sz="1800" b="1" dirty="0" smtClean="0"/>
              <a:t>area</a:t>
            </a:r>
          </a:p>
          <a:p>
            <a:pPr fontAlgn="base"/>
            <a:r>
              <a:rPr lang="en-US" sz="1800" b="1" dirty="0"/>
              <a:t>U</a:t>
            </a:r>
            <a:r>
              <a:rPr lang="en-US" sz="1800" b="1" dirty="0" smtClean="0"/>
              <a:t>nexplained </a:t>
            </a:r>
            <a:r>
              <a:rPr lang="en-US" sz="1800" b="1" dirty="0"/>
              <a:t>weight loss</a:t>
            </a:r>
          </a:p>
          <a:p>
            <a:pPr fontAlgn="base"/>
            <a:r>
              <a:rPr lang="en-US" sz="1800" b="1" dirty="0" smtClean="0"/>
              <a:t>Weakness </a:t>
            </a:r>
            <a:r>
              <a:rPr lang="en-US" sz="1800" b="1" dirty="0"/>
              <a:t>or fatigue</a:t>
            </a:r>
          </a:p>
          <a:p>
            <a:pPr fontAlgn="base"/>
            <a:r>
              <a:rPr lang="en-US" sz="1800" b="1" dirty="0"/>
              <a:t>Yellowing of the skin or </a:t>
            </a:r>
            <a:r>
              <a:rPr lang="en-US" sz="1800" b="1" dirty="0" smtClean="0"/>
              <a:t>eyes</a:t>
            </a:r>
            <a:endParaRPr lang="en-US" sz="1800" b="1" dirty="0"/>
          </a:p>
        </p:txBody>
      </p:sp>
    </p:spTree>
    <p:extLst>
      <p:ext uri="{BB962C8B-B14F-4D97-AF65-F5344CB8AC3E}">
        <p14:creationId xmlns:p14="http://schemas.microsoft.com/office/powerpoint/2010/main" val="280536342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419622"/>
            <a:ext cx="8856984" cy="3600400"/>
          </a:xfrm>
        </p:spPr>
        <p:txBody>
          <a:bodyPr>
            <a:noAutofit/>
          </a:bodyPr>
          <a:lstStyle/>
          <a:p>
            <a:pPr algn="just" fontAlgn="base"/>
            <a:r>
              <a:rPr lang="en-US" sz="1600" dirty="0">
                <a:solidFill>
                  <a:schemeClr val="tx1">
                    <a:lumMod val="75000"/>
                    <a:lumOff val="25000"/>
                  </a:schemeClr>
                </a:solidFill>
              </a:rPr>
              <a:t>Given that most cases of HCC occur in an identifiable patient population, that is, in those with chronic hepatitis B or cirrhosis, many patients are diagnosed through </a:t>
            </a:r>
            <a:r>
              <a:rPr lang="en-US" sz="1600" dirty="0" smtClean="0">
                <a:solidFill>
                  <a:schemeClr val="tx1">
                    <a:lumMod val="75000"/>
                    <a:lumOff val="25000"/>
                  </a:schemeClr>
                </a:solidFill>
              </a:rPr>
              <a:t>surveillance.</a:t>
            </a:r>
          </a:p>
          <a:p>
            <a:pPr algn="just" fontAlgn="base"/>
            <a:endParaRPr lang="en-US" sz="1600" dirty="0" smtClean="0">
              <a:solidFill>
                <a:schemeClr val="tx1">
                  <a:lumMod val="75000"/>
                  <a:lumOff val="25000"/>
                </a:schemeClr>
              </a:solidFill>
            </a:endParaRPr>
          </a:p>
          <a:p>
            <a:pPr algn="just" fontAlgn="base"/>
            <a:r>
              <a:rPr lang="en-US" sz="1600" dirty="0" smtClean="0">
                <a:solidFill>
                  <a:schemeClr val="tx1">
                    <a:lumMod val="75000"/>
                    <a:lumOff val="25000"/>
                  </a:schemeClr>
                </a:solidFill>
              </a:rPr>
              <a:t> </a:t>
            </a:r>
            <a:r>
              <a:rPr lang="en-US" sz="1600" dirty="0">
                <a:solidFill>
                  <a:schemeClr val="tx1">
                    <a:lumMod val="75000"/>
                    <a:lumOff val="25000"/>
                  </a:schemeClr>
                </a:solidFill>
              </a:rPr>
              <a:t>Nevertheless, given the under-implementation of screening in some clinical practices, a proportion of patients with HCC might present incidentally with a liver mass, identified on cross-sectional imaging performed for other reasons or owing to symptomatic advanced-stage HCC after developing abdominal pain, weight loss or worsening of liver dysfunction</a:t>
            </a:r>
            <a:r>
              <a:rPr lang="en-US" sz="1600" dirty="0" smtClean="0">
                <a:solidFill>
                  <a:schemeClr val="tx1">
                    <a:lumMod val="75000"/>
                    <a:lumOff val="25000"/>
                  </a:schemeClr>
                </a:solidFill>
              </a:rPr>
              <a:t>.</a:t>
            </a:r>
          </a:p>
          <a:p>
            <a:pPr algn="just" fontAlgn="base"/>
            <a:r>
              <a:rPr lang="en-US" sz="1600" dirty="0" smtClean="0">
                <a:solidFill>
                  <a:schemeClr val="tx1">
                    <a:lumMod val="75000"/>
                    <a:lumOff val="25000"/>
                  </a:schemeClr>
                </a:solidFill>
              </a:rPr>
              <a:t> </a:t>
            </a:r>
          </a:p>
          <a:p>
            <a:pPr algn="just" fontAlgn="base"/>
            <a:r>
              <a:rPr lang="en-US" sz="1600" dirty="0" smtClean="0">
                <a:solidFill>
                  <a:schemeClr val="tx1">
                    <a:lumMod val="75000"/>
                    <a:lumOff val="25000"/>
                  </a:schemeClr>
                </a:solidFill>
              </a:rPr>
              <a:t>Such </a:t>
            </a:r>
            <a:r>
              <a:rPr lang="en-US" sz="1600" dirty="0">
                <a:solidFill>
                  <a:schemeClr val="tx1">
                    <a:lumMod val="75000"/>
                    <a:lumOff val="25000"/>
                  </a:schemeClr>
                </a:solidFill>
              </a:rPr>
              <a:t>incidental diagnosis has been estimated to occur in 50% of cases globally, particularly in developing jurisdictions.</a:t>
            </a:r>
          </a:p>
        </p:txBody>
      </p:sp>
    </p:spTree>
    <p:extLst>
      <p:ext uri="{BB962C8B-B14F-4D97-AF65-F5344CB8AC3E}">
        <p14:creationId xmlns:p14="http://schemas.microsoft.com/office/powerpoint/2010/main" val="131717157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Imaging</a:t>
            </a:r>
          </a:p>
        </p:txBody>
      </p:sp>
      <p:sp>
        <p:nvSpPr>
          <p:cNvPr id="3" name="Объект 2"/>
          <p:cNvSpPr>
            <a:spLocks noGrp="1"/>
          </p:cNvSpPr>
          <p:nvPr>
            <p:ph idx="1"/>
          </p:nvPr>
        </p:nvSpPr>
        <p:spPr>
          <a:xfrm>
            <a:off x="107504" y="1059582"/>
            <a:ext cx="8856984" cy="3960440"/>
          </a:xfrm>
        </p:spPr>
        <p:txBody>
          <a:bodyPr>
            <a:noAutofit/>
          </a:bodyPr>
          <a:lstStyle/>
          <a:p>
            <a:pPr marL="0" indent="0" algn="just">
              <a:buNone/>
            </a:pPr>
            <a:r>
              <a:rPr lang="en-US" sz="1400" dirty="0" smtClean="0"/>
              <a:t>Patients </a:t>
            </a:r>
            <a:r>
              <a:rPr lang="en-US" sz="1400" dirty="0"/>
              <a:t>with an abnormal surveillance test, that is, detection of a liver nodule in abdominal ultrasonography or high serum α-fetoprotein levels (&gt;20 </a:t>
            </a:r>
            <a:r>
              <a:rPr lang="en-US" sz="1400" dirty="0" err="1"/>
              <a:t>ng</a:t>
            </a:r>
            <a:r>
              <a:rPr lang="en-US" sz="1400" dirty="0"/>
              <a:t>/ml), belong to at-risk populations and require timely diagnostic evaluation. Most lesions &lt;1 cm in diameter detected on ultrasonography are not HCC or are very difficult to diagnose. </a:t>
            </a:r>
            <a:endParaRPr lang="ru-RU" sz="1400" dirty="0" smtClean="0"/>
          </a:p>
          <a:p>
            <a:pPr marL="0" indent="0" algn="just">
              <a:buNone/>
            </a:pPr>
            <a:endParaRPr lang="ru-RU" sz="1400" dirty="0"/>
          </a:p>
          <a:p>
            <a:pPr marL="0" indent="0" algn="just">
              <a:buNone/>
            </a:pPr>
            <a:r>
              <a:rPr lang="en-US" sz="1400" dirty="0" smtClean="0"/>
              <a:t>Hence</a:t>
            </a:r>
            <a:r>
              <a:rPr lang="en-US" sz="1400" dirty="0"/>
              <a:t>, cross-sectional imaging is not required and short-term follow-up with a repeat ultrasonography after 3 months is sufficient. For lesions ≥1 cm in diameter, either quadruple-phase CT or dynamic contrast-enhanced MRI should be </a:t>
            </a:r>
            <a:r>
              <a:rPr lang="en-US" sz="1400" dirty="0" smtClean="0"/>
              <a:t>performed. </a:t>
            </a:r>
            <a:endParaRPr lang="ru-RU" sz="1400" dirty="0" smtClean="0"/>
          </a:p>
          <a:p>
            <a:pPr marL="0" indent="0" algn="just">
              <a:buNone/>
            </a:pPr>
            <a:endParaRPr lang="ru-RU" sz="1400" dirty="0"/>
          </a:p>
          <a:p>
            <a:pPr marL="0" indent="0" algn="just">
              <a:buNone/>
            </a:pPr>
            <a:r>
              <a:rPr lang="en-US" sz="1400" dirty="0" smtClean="0"/>
              <a:t>HCC </a:t>
            </a:r>
            <a:r>
              <a:rPr lang="en-US" sz="1400" dirty="0"/>
              <a:t>lesions are brighter than the surrounding liver in the arterial phase in a CT scan or MRI and less bright than the surrounding parenchyma in the venous and delayed phases, related to the differential blood supply of the </a:t>
            </a:r>
            <a:r>
              <a:rPr lang="en-US" sz="1400" dirty="0" err="1"/>
              <a:t>tumour</a:t>
            </a:r>
            <a:r>
              <a:rPr lang="en-US" sz="1400" dirty="0"/>
              <a:t> compared with the background </a:t>
            </a:r>
            <a:r>
              <a:rPr lang="en-US" sz="1400" dirty="0" smtClean="0"/>
              <a:t>liver. </a:t>
            </a:r>
            <a:r>
              <a:rPr lang="en-US" sz="1400" dirty="0"/>
              <a:t>This phenomenon of ‘arterial enhancement and delayed washout’ has a sensitivity of 89% and a specificity of 96% for HCC and is regarded as the radiological hallmark of HCC, which is sufficient for a diagnosis without requiring histological </a:t>
            </a:r>
            <a:r>
              <a:rPr lang="en-US" sz="1400" dirty="0" smtClean="0"/>
              <a:t>confirmation. </a:t>
            </a:r>
            <a:endParaRPr lang="ru-RU" sz="1400" dirty="0" smtClean="0"/>
          </a:p>
          <a:p>
            <a:pPr marL="0" indent="0" algn="just">
              <a:buNone/>
            </a:pPr>
            <a:endParaRPr lang="ru-RU" sz="1400" dirty="0"/>
          </a:p>
          <a:p>
            <a:pPr marL="0" indent="0" algn="just">
              <a:buNone/>
            </a:pPr>
            <a:r>
              <a:rPr lang="en-US" sz="1400" dirty="0" smtClean="0"/>
              <a:t>The </a:t>
            </a:r>
            <a:r>
              <a:rPr lang="en-US" sz="1400" dirty="0"/>
              <a:t>specificity of MRI using </a:t>
            </a:r>
            <a:r>
              <a:rPr lang="en-US" sz="1400" dirty="0" err="1"/>
              <a:t>hepatobiliary</a:t>
            </a:r>
            <a:r>
              <a:rPr lang="en-US" sz="1400" dirty="0"/>
              <a:t> contrast agents seems to be lower than that using extracellular agents; therefore, its role in the non-invasive diagnosis of HCC remains </a:t>
            </a:r>
            <a:r>
              <a:rPr lang="en-US" sz="1400" dirty="0" smtClean="0"/>
              <a:t>unclear. </a:t>
            </a:r>
            <a:endParaRPr lang="en-US" sz="1400" dirty="0"/>
          </a:p>
        </p:txBody>
      </p:sp>
    </p:spTree>
    <p:extLst>
      <p:ext uri="{BB962C8B-B14F-4D97-AF65-F5344CB8AC3E}">
        <p14:creationId xmlns:p14="http://schemas.microsoft.com/office/powerpoint/2010/main" val="254761619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Histopathology</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Autofit/>
          </a:bodyPr>
          <a:lstStyle/>
          <a:p>
            <a:pPr marL="0" indent="0" algn="just">
              <a:buNone/>
            </a:pPr>
            <a:r>
              <a:rPr lang="en-US" sz="1600" dirty="0" smtClean="0"/>
              <a:t>Although </a:t>
            </a:r>
            <a:r>
              <a:rPr lang="en-US" sz="1600" dirty="0"/>
              <a:t>most HCCs have characteristic features in imaging, ~10% of the </a:t>
            </a:r>
            <a:r>
              <a:rPr lang="en-US" sz="1600" dirty="0" err="1"/>
              <a:t>tumours</a:t>
            </a:r>
            <a:r>
              <a:rPr lang="en-US" sz="1600" dirty="0"/>
              <a:t> (but up to 30% of </a:t>
            </a:r>
            <a:r>
              <a:rPr lang="en-US" sz="1600" dirty="0" err="1"/>
              <a:t>tumours</a:t>
            </a:r>
            <a:r>
              <a:rPr lang="en-US" sz="1600" dirty="0"/>
              <a:t> 1–2 cm in diameter) have an atypical presentation, lacking the imaging hallmarks of HCC. </a:t>
            </a:r>
            <a:r>
              <a:rPr lang="en-US" sz="1600" dirty="0" smtClean="0"/>
              <a:t>T</a:t>
            </a:r>
            <a:endParaRPr lang="ru-RU" sz="1600" dirty="0" smtClean="0"/>
          </a:p>
          <a:p>
            <a:pPr marL="0" indent="0" algn="just">
              <a:buNone/>
            </a:pPr>
            <a:endParaRPr lang="ru-RU" sz="1600" dirty="0"/>
          </a:p>
          <a:p>
            <a:pPr marL="0" indent="0" algn="just">
              <a:buNone/>
            </a:pPr>
            <a:r>
              <a:rPr lang="en-US" sz="1600" dirty="0" smtClean="0"/>
              <a:t>he </a:t>
            </a:r>
            <a:r>
              <a:rPr lang="en-US" sz="1600" dirty="0"/>
              <a:t>International Consensus Group for Hepatocellular </a:t>
            </a:r>
            <a:r>
              <a:rPr lang="en-US" sz="1600" dirty="0" err="1"/>
              <a:t>Neoplasia</a:t>
            </a:r>
            <a:r>
              <a:rPr lang="en-US" sz="1600" dirty="0"/>
              <a:t> has proposed major histological features of HCC, which include stromal invasion, increased cell density, </a:t>
            </a:r>
            <a:r>
              <a:rPr lang="en-US" sz="1600" dirty="0" err="1"/>
              <a:t>intratumoural</a:t>
            </a:r>
            <a:r>
              <a:rPr lang="en-US" sz="1600" dirty="0"/>
              <a:t> portal tracts, unpaired arteries, pseudo-glandular pattern and diffuse fatty </a:t>
            </a:r>
            <a:r>
              <a:rPr lang="en-US" sz="1600" dirty="0" smtClean="0"/>
              <a:t>changes. </a:t>
            </a:r>
            <a:endParaRPr lang="ru-RU" sz="1600" dirty="0" smtClean="0"/>
          </a:p>
          <a:p>
            <a:pPr marL="0" indent="0" algn="just">
              <a:buNone/>
            </a:pPr>
            <a:endParaRPr lang="ru-RU" sz="1600" dirty="0"/>
          </a:p>
          <a:p>
            <a:pPr marL="0" indent="0" algn="just">
              <a:buNone/>
            </a:pPr>
            <a:r>
              <a:rPr lang="en-US" sz="1600" dirty="0" smtClean="0"/>
              <a:t>If </a:t>
            </a:r>
            <a:r>
              <a:rPr lang="en-US" sz="1600" dirty="0"/>
              <a:t>there is a clinical suspicion for HCC but the appearance is atypical by imaging, a biopsy or second contrast-enhanced study should be </a:t>
            </a:r>
            <a:r>
              <a:rPr lang="en-US" sz="1600" dirty="0" smtClean="0"/>
              <a:t>performed. </a:t>
            </a:r>
            <a:r>
              <a:rPr lang="en-US" sz="1600" dirty="0"/>
              <a:t>The sensitivity of a biopsy is ~70% and is even lower in </a:t>
            </a:r>
            <a:r>
              <a:rPr lang="en-US" sz="1600" dirty="0" err="1"/>
              <a:t>tumours</a:t>
            </a:r>
            <a:r>
              <a:rPr lang="en-US" sz="1600" dirty="0"/>
              <a:t> &lt;2 cm because of the potential for missed lesions as well as the difficulty in distinguishing well-differentiated HCC from dysplastic nodules. </a:t>
            </a:r>
            <a:endParaRPr lang="ru-RU" sz="1600" dirty="0" smtClean="0"/>
          </a:p>
          <a:p>
            <a:pPr marL="0" indent="0" algn="just">
              <a:buNone/>
            </a:pPr>
            <a:endParaRPr lang="ru-RU" sz="1600" dirty="0"/>
          </a:p>
          <a:p>
            <a:pPr marL="0" indent="0" algn="just">
              <a:buNone/>
            </a:pPr>
            <a:r>
              <a:rPr lang="en-US" sz="1600" dirty="0" smtClean="0"/>
              <a:t>Some </a:t>
            </a:r>
            <a:r>
              <a:rPr lang="en-US" sz="1600" dirty="0"/>
              <a:t>patients require multiple biopsies for a diagnosis, so patients with a negative biopsy should continue to be followed with serial contrast-enhanced </a:t>
            </a:r>
            <a:r>
              <a:rPr lang="en-US" sz="1600" dirty="0" smtClean="0"/>
              <a:t>imaging. </a:t>
            </a:r>
            <a:r>
              <a:rPr lang="en-US" sz="1600" dirty="0"/>
              <a:t>If the lesion enlarges but retains its atypical appearance for HCC, a repeat biopsy should be considered.</a:t>
            </a:r>
          </a:p>
        </p:txBody>
      </p:sp>
    </p:spTree>
    <p:extLst>
      <p:ext uri="{BB962C8B-B14F-4D97-AF65-F5344CB8AC3E}">
        <p14:creationId xmlns:p14="http://schemas.microsoft.com/office/powerpoint/2010/main" val="218373335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059582"/>
            <a:ext cx="8856984" cy="3960440"/>
          </a:xfrm>
        </p:spPr>
        <p:txBody>
          <a:bodyPr>
            <a:noAutofit/>
          </a:bodyPr>
          <a:lstStyle/>
          <a:p>
            <a:pPr algn="just"/>
            <a:r>
              <a:rPr lang="en-US" sz="1800" dirty="0">
                <a:solidFill>
                  <a:schemeClr val="tx1">
                    <a:lumMod val="75000"/>
                    <a:lumOff val="25000"/>
                  </a:schemeClr>
                </a:solidFill>
              </a:rPr>
              <a:t>HCC is a unique neoplasm as </a:t>
            </a:r>
            <a:r>
              <a:rPr lang="en-US" sz="1800" dirty="0" smtClean="0">
                <a:solidFill>
                  <a:schemeClr val="tx1">
                    <a:lumMod val="75000"/>
                    <a:lumOff val="25000"/>
                  </a:schemeClr>
                </a:solidFill>
              </a:rPr>
              <a:t>80–90</a:t>
            </a:r>
            <a:r>
              <a:rPr lang="en-US" sz="1800" dirty="0">
                <a:solidFill>
                  <a:schemeClr val="tx1">
                    <a:lumMod val="75000"/>
                    <a:lumOff val="25000"/>
                  </a:schemeClr>
                </a:solidFill>
              </a:rPr>
              <a:t>% of cases develop in patients with cirrhosis and, therefore, the application of different therapeutic options might be limited because of the patient’s overall health status. </a:t>
            </a:r>
            <a:endParaRPr lang="en-US" sz="1800" dirty="0" smtClean="0">
              <a:solidFill>
                <a:schemeClr val="tx1">
                  <a:lumMod val="75000"/>
                  <a:lumOff val="25000"/>
                </a:schemeClr>
              </a:solidFill>
            </a:endParaRP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The </a:t>
            </a:r>
            <a:r>
              <a:rPr lang="en-US" sz="1800" dirty="0">
                <a:solidFill>
                  <a:schemeClr val="tx1">
                    <a:lumMod val="75000"/>
                    <a:lumOff val="25000"/>
                  </a:schemeClr>
                </a:solidFill>
              </a:rPr>
              <a:t>treatment is assigned according to </a:t>
            </a:r>
            <a:r>
              <a:rPr lang="en-US" sz="1800" dirty="0" err="1">
                <a:solidFill>
                  <a:schemeClr val="tx1">
                    <a:lumMod val="75000"/>
                    <a:lumOff val="25000"/>
                  </a:schemeClr>
                </a:solidFill>
              </a:rPr>
              <a:t>tumour</a:t>
            </a:r>
            <a:r>
              <a:rPr lang="en-US" sz="1800" dirty="0">
                <a:solidFill>
                  <a:schemeClr val="tx1">
                    <a:lumMod val="75000"/>
                    <a:lumOff val="25000"/>
                  </a:schemeClr>
                </a:solidFill>
              </a:rPr>
              <a:t> stages and the expected benefits of major interventions, following the Barcelona Clinic Liver Cancer (BCLC) staging </a:t>
            </a:r>
            <a:r>
              <a:rPr lang="en-US" sz="1800" dirty="0" smtClean="0">
                <a:solidFill>
                  <a:schemeClr val="tx1">
                    <a:lumMod val="75000"/>
                    <a:lumOff val="25000"/>
                  </a:schemeClr>
                </a:solidFill>
              </a:rPr>
              <a:t>system. </a:t>
            </a:r>
          </a:p>
          <a:p>
            <a:pPr algn="just"/>
            <a:endParaRPr lang="en-US" sz="1800" dirty="0">
              <a:solidFill>
                <a:schemeClr val="tx1">
                  <a:lumMod val="75000"/>
                  <a:lumOff val="25000"/>
                </a:schemeClr>
              </a:solidFill>
            </a:endParaRPr>
          </a:p>
          <a:p>
            <a:pPr algn="just"/>
            <a:r>
              <a:rPr lang="en-US" sz="1800" dirty="0" smtClean="0">
                <a:solidFill>
                  <a:schemeClr val="tx1">
                    <a:lumMod val="75000"/>
                    <a:lumOff val="25000"/>
                  </a:schemeClr>
                </a:solidFill>
              </a:rPr>
              <a:t>In </a:t>
            </a:r>
            <a:r>
              <a:rPr lang="en-US" sz="1800" dirty="0">
                <a:solidFill>
                  <a:schemeClr val="tx1">
                    <a:lumMod val="75000"/>
                    <a:lumOff val="25000"/>
                  </a:schemeClr>
                </a:solidFill>
              </a:rPr>
              <a:t>principle, patients with early-stage HCC </a:t>
            </a:r>
            <a:r>
              <a:rPr lang="en-US" sz="1800" dirty="0" err="1">
                <a:solidFill>
                  <a:schemeClr val="tx1">
                    <a:lumMod val="75000"/>
                    <a:lumOff val="25000"/>
                  </a:schemeClr>
                </a:solidFill>
              </a:rPr>
              <a:t>tumours</a:t>
            </a:r>
            <a:r>
              <a:rPr lang="en-US" sz="1800" dirty="0">
                <a:solidFill>
                  <a:schemeClr val="tx1">
                    <a:lumMod val="75000"/>
                    <a:lumOff val="25000"/>
                  </a:schemeClr>
                </a:solidFill>
              </a:rPr>
              <a:t> are the preferred candidates for resection, transplantation and local </a:t>
            </a:r>
            <a:r>
              <a:rPr lang="en-US" sz="1800" dirty="0" smtClean="0">
                <a:solidFill>
                  <a:schemeClr val="tx1">
                    <a:lumMod val="75000"/>
                    <a:lumOff val="25000"/>
                  </a:schemeClr>
                </a:solidFill>
              </a:rPr>
              <a:t>ablation, </a:t>
            </a:r>
            <a:r>
              <a:rPr lang="en-US" sz="1800" dirty="0">
                <a:solidFill>
                  <a:schemeClr val="tx1">
                    <a:lumMod val="75000"/>
                    <a:lumOff val="25000"/>
                  </a:schemeClr>
                </a:solidFill>
              </a:rPr>
              <a:t>whereas patients at intermediate stages are first candidates for </a:t>
            </a:r>
            <a:r>
              <a:rPr lang="en-US" sz="1800" dirty="0" err="1">
                <a:solidFill>
                  <a:schemeClr val="tx1">
                    <a:lumMod val="75000"/>
                    <a:lumOff val="25000"/>
                  </a:schemeClr>
                </a:solidFill>
              </a:rPr>
              <a:t>Transarterial</a:t>
            </a:r>
            <a:r>
              <a:rPr lang="en-US" sz="1800" dirty="0">
                <a:solidFill>
                  <a:schemeClr val="tx1">
                    <a:lumMod val="75000"/>
                    <a:lumOff val="25000"/>
                  </a:schemeClr>
                </a:solidFill>
              </a:rPr>
              <a:t> </a:t>
            </a:r>
            <a:r>
              <a:rPr lang="en-US" sz="1800" dirty="0" smtClean="0">
                <a:solidFill>
                  <a:schemeClr val="tx1">
                    <a:lumMod val="75000"/>
                    <a:lumOff val="25000"/>
                  </a:schemeClr>
                </a:solidFill>
              </a:rPr>
              <a:t>Chemoembolization and </a:t>
            </a:r>
            <a:r>
              <a:rPr lang="en-US" sz="1800" dirty="0">
                <a:solidFill>
                  <a:schemeClr val="tx1">
                    <a:lumMod val="75000"/>
                    <a:lumOff val="25000"/>
                  </a:schemeClr>
                </a:solidFill>
              </a:rPr>
              <a:t>those with advanced disease will first receive systemic therapies. </a:t>
            </a:r>
          </a:p>
        </p:txBody>
      </p:sp>
    </p:spTree>
    <p:extLst>
      <p:ext uri="{BB962C8B-B14F-4D97-AF65-F5344CB8AC3E}">
        <p14:creationId xmlns:p14="http://schemas.microsoft.com/office/powerpoint/2010/main" val="322366487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ig.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
            <a:ext cx="7164288" cy="514349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rot="16200000">
            <a:off x="-1781039" y="2156253"/>
            <a:ext cx="5143499" cy="830997"/>
          </a:xfrm>
          <a:prstGeom prst="rect">
            <a:avLst/>
          </a:prstGeom>
        </p:spPr>
        <p:txBody>
          <a:bodyPr wrap="square">
            <a:spAutoFit/>
          </a:bodyPr>
          <a:lstStyle/>
          <a:p>
            <a:pPr algn="ctr"/>
            <a:r>
              <a:rPr lang="en-US" sz="2400" b="1" dirty="0"/>
              <a:t>The Barcelona Clinic Liver Cancer (BCLC) staging system</a:t>
            </a:r>
            <a:endParaRPr lang="ru-RU" sz="2400" b="1" dirty="0"/>
          </a:p>
        </p:txBody>
      </p:sp>
    </p:spTree>
    <p:extLst>
      <p:ext uri="{BB962C8B-B14F-4D97-AF65-F5344CB8AC3E}">
        <p14:creationId xmlns:p14="http://schemas.microsoft.com/office/powerpoint/2010/main" val="184247943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339502"/>
          </a:xfrm>
        </p:spPr>
        <p:txBody>
          <a:bodyPr>
            <a:noAutofit/>
          </a:bodyPr>
          <a:lstStyle/>
          <a:p>
            <a:r>
              <a:rPr lang="en-US" sz="1800" b="1" dirty="0">
                <a:solidFill>
                  <a:schemeClr val="tx2">
                    <a:lumMod val="60000"/>
                    <a:lumOff val="40000"/>
                  </a:schemeClr>
                </a:solidFill>
              </a:rPr>
              <a:t>Summary of key results of randomized and cohort studies in the management of early HCC</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247532632"/>
              </p:ext>
            </p:extLst>
          </p:nvPr>
        </p:nvGraphicFramePr>
        <p:xfrm>
          <a:off x="0" y="339501"/>
          <a:ext cx="9144000" cy="4804272"/>
        </p:xfrm>
        <a:graphic>
          <a:graphicData uri="http://schemas.openxmlformats.org/drawingml/2006/table">
            <a:tbl>
              <a:tblPr>
                <a:tableStyleId>{5940675A-B579-460E-94D1-54222C63F5DA}</a:tableStyleId>
              </a:tblPr>
              <a:tblGrid>
                <a:gridCol w="2286000"/>
                <a:gridCol w="2286000"/>
                <a:gridCol w="2286000"/>
                <a:gridCol w="2286000"/>
              </a:tblGrid>
              <a:tr h="231057">
                <a:tc rowSpan="2">
                  <a:txBody>
                    <a:bodyPr/>
                    <a:lstStyle/>
                    <a:p>
                      <a:pPr algn="ctr" fontAlgn="t"/>
                      <a:r>
                        <a:rPr lang="en-US" sz="1200" b="1" dirty="0">
                          <a:effectLst/>
                        </a:rPr>
                        <a:t>HCC stage</a:t>
                      </a:r>
                    </a:p>
                  </a:txBody>
                  <a:tcPr marL="24106" marR="24106" marT="24106" marB="24106"/>
                </a:tc>
                <a:tc rowSpan="2">
                  <a:txBody>
                    <a:bodyPr/>
                    <a:lstStyle/>
                    <a:p>
                      <a:pPr algn="ctr" fontAlgn="t"/>
                      <a:r>
                        <a:rPr lang="en-US" sz="1200" b="1" dirty="0">
                          <a:effectLst/>
                        </a:rPr>
                        <a:t>Treatment arms</a:t>
                      </a:r>
                    </a:p>
                  </a:txBody>
                  <a:tcPr marL="24106" marR="24106" marT="24106" marB="24106"/>
                </a:tc>
                <a:tc gridSpan="2">
                  <a:txBody>
                    <a:bodyPr/>
                    <a:lstStyle/>
                    <a:p>
                      <a:pPr algn="ctr" fontAlgn="t"/>
                      <a:r>
                        <a:rPr lang="en-US" sz="1200" b="1" dirty="0">
                          <a:effectLst/>
                        </a:rPr>
                        <a:t>Outcomes</a:t>
                      </a:r>
                    </a:p>
                  </a:txBody>
                  <a:tcPr marL="24106" marR="24106" marT="24106" marB="24106"/>
                </a:tc>
                <a:tc hMerge="1">
                  <a:txBody>
                    <a:bodyPr/>
                    <a:lstStyle/>
                    <a:p>
                      <a:endParaRPr lang="ru-RU"/>
                    </a:p>
                  </a:txBody>
                  <a:tcPr/>
                </a:tc>
              </a:tr>
              <a:tr h="231057">
                <a:tc vMerge="1">
                  <a:txBody>
                    <a:bodyPr/>
                    <a:lstStyle/>
                    <a:p>
                      <a:endParaRPr lang="ru-RU"/>
                    </a:p>
                  </a:txBody>
                  <a:tcPr/>
                </a:tc>
                <a:tc vMerge="1">
                  <a:txBody>
                    <a:bodyPr/>
                    <a:lstStyle/>
                    <a:p>
                      <a:endParaRPr lang="ru-RU"/>
                    </a:p>
                  </a:txBody>
                  <a:tcPr/>
                </a:tc>
                <a:tc>
                  <a:txBody>
                    <a:bodyPr/>
                    <a:lstStyle/>
                    <a:p>
                      <a:pPr algn="ctr" fontAlgn="t"/>
                      <a:r>
                        <a:rPr lang="en-US" sz="1200" b="1" dirty="0">
                          <a:effectLst/>
                        </a:rPr>
                        <a:t>Overall </a:t>
                      </a:r>
                      <a:r>
                        <a:rPr lang="en-US" sz="1200" b="1" dirty="0" err="1">
                          <a:effectLst/>
                        </a:rPr>
                        <a:t>survival</a:t>
                      </a:r>
                      <a:r>
                        <a:rPr lang="en-US" sz="1200" b="1" baseline="30000" dirty="0" err="1">
                          <a:effectLst/>
                        </a:rPr>
                        <a:t>a</a:t>
                      </a:r>
                      <a:endParaRPr lang="en-US" sz="1200" b="1" dirty="0">
                        <a:effectLst/>
                      </a:endParaRPr>
                    </a:p>
                  </a:txBody>
                  <a:tcPr marL="24106" marR="24106" marT="24106" marB="24106"/>
                </a:tc>
                <a:tc>
                  <a:txBody>
                    <a:bodyPr/>
                    <a:lstStyle/>
                    <a:p>
                      <a:pPr algn="ctr" fontAlgn="t"/>
                      <a:r>
                        <a:rPr lang="en-US" sz="1200" b="1" dirty="0" err="1">
                          <a:effectLst/>
                        </a:rPr>
                        <a:t>Other</a:t>
                      </a:r>
                      <a:r>
                        <a:rPr lang="en-US" sz="1200" b="1" baseline="30000" dirty="0" err="1">
                          <a:effectLst/>
                        </a:rPr>
                        <a:t>a</a:t>
                      </a:r>
                      <a:endParaRPr lang="en-US" sz="1200" b="1" dirty="0">
                        <a:effectLst/>
                      </a:endParaRPr>
                    </a:p>
                  </a:txBody>
                  <a:tcPr marL="24106" marR="24106" marT="24106" marB="24106"/>
                </a:tc>
              </a:tr>
              <a:tr h="231057">
                <a:tc gridSpan="4">
                  <a:txBody>
                    <a:bodyPr/>
                    <a:lstStyle/>
                    <a:p>
                      <a:pPr algn="l" fontAlgn="ctr"/>
                      <a:r>
                        <a:rPr lang="en-US" sz="1200" b="1" dirty="0">
                          <a:effectLst/>
                        </a:rPr>
                        <a:t>Resection</a:t>
                      </a:r>
                    </a:p>
                  </a:txBody>
                  <a:tcPr marL="24106" marR="24106" marT="24106" marB="24106" anchor="ctr"/>
                </a:tc>
                <a:tc hMerge="1">
                  <a:txBody>
                    <a:bodyPr/>
                    <a:lstStyle/>
                    <a:p>
                      <a:endParaRPr lang="ru-RU"/>
                    </a:p>
                  </a:txBody>
                  <a:tcPr/>
                </a:tc>
                <a:tc hMerge="1">
                  <a:txBody>
                    <a:bodyPr/>
                    <a:lstStyle/>
                    <a:p>
                      <a:endParaRPr lang="ru-RU"/>
                    </a:p>
                  </a:txBody>
                  <a:tcPr/>
                </a:tc>
                <a:tc hMerge="1">
                  <a:txBody>
                    <a:bodyPr/>
                    <a:lstStyle/>
                    <a:p>
                      <a:endParaRPr lang="ru-RU"/>
                    </a:p>
                  </a:txBody>
                  <a:tcPr/>
                </a:tc>
              </a:tr>
              <a:tr h="231057">
                <a:tc rowSpan="2">
                  <a:txBody>
                    <a:bodyPr/>
                    <a:lstStyle/>
                    <a:p>
                      <a:pPr algn="l" fontAlgn="ctr"/>
                      <a:r>
                        <a:rPr lang="en-US" sz="1200" b="1" dirty="0">
                          <a:effectLst/>
                        </a:rPr>
                        <a:t>Early</a:t>
                      </a:r>
                    </a:p>
                  </a:txBody>
                  <a:tcPr marL="24106" marR="24106" marT="24106" marB="24106" anchor="ctr"/>
                </a:tc>
                <a:tc>
                  <a:txBody>
                    <a:bodyPr/>
                    <a:lstStyle/>
                    <a:p>
                      <a:pPr algn="ctr" fontAlgn="ctr"/>
                      <a:r>
                        <a:rPr lang="en-US" sz="1100" dirty="0">
                          <a:effectLst/>
                        </a:rPr>
                        <a:t>HCC ≤5 cm, no PHT</a:t>
                      </a:r>
                    </a:p>
                  </a:txBody>
                  <a:tcPr marL="24106" marR="24106" marT="24106" marB="24106" anchor="ctr"/>
                </a:tc>
                <a:tc>
                  <a:txBody>
                    <a:bodyPr/>
                    <a:lstStyle/>
                    <a:p>
                      <a:pPr algn="ctr" fontAlgn="ctr"/>
                      <a:r>
                        <a:rPr lang="ru-RU" sz="1100" dirty="0">
                          <a:effectLst/>
                        </a:rPr>
                        <a:t>50–70%</a:t>
                      </a:r>
                    </a:p>
                  </a:txBody>
                  <a:tcPr marL="24106" marR="24106" marT="24106" marB="24106" anchor="ctr"/>
                </a:tc>
                <a:tc>
                  <a:txBody>
                    <a:bodyPr/>
                    <a:lstStyle/>
                    <a:p>
                      <a:pPr algn="ctr" fontAlgn="ctr"/>
                      <a:r>
                        <a:rPr lang="en-US" sz="1100" dirty="0">
                          <a:effectLst/>
                        </a:rPr>
                        <a:t>NA</a:t>
                      </a:r>
                    </a:p>
                  </a:txBody>
                  <a:tcPr marL="24106" marR="24106" marT="24106" marB="24106" anchor="ctr"/>
                </a:tc>
              </a:tr>
              <a:tr h="231057">
                <a:tc vMerge="1">
                  <a:txBody>
                    <a:bodyPr/>
                    <a:lstStyle/>
                    <a:p>
                      <a:endParaRPr lang="ru-RU"/>
                    </a:p>
                  </a:txBody>
                  <a:tcPr/>
                </a:tc>
                <a:tc>
                  <a:txBody>
                    <a:bodyPr/>
                    <a:lstStyle/>
                    <a:p>
                      <a:pPr algn="ctr" fontAlgn="ctr"/>
                      <a:r>
                        <a:rPr lang="en-US" sz="1100" dirty="0">
                          <a:effectLst/>
                        </a:rPr>
                        <a:t>HCC &gt;5 cm or PHT</a:t>
                      </a:r>
                    </a:p>
                  </a:txBody>
                  <a:tcPr marL="24106" marR="24106" marT="24106" marB="24106" anchor="ctr"/>
                </a:tc>
                <a:tc>
                  <a:txBody>
                    <a:bodyPr/>
                    <a:lstStyle/>
                    <a:p>
                      <a:pPr algn="ctr" fontAlgn="ctr"/>
                      <a:r>
                        <a:rPr lang="ru-RU" sz="1100" dirty="0">
                          <a:effectLst/>
                        </a:rPr>
                        <a:t>35–55%</a:t>
                      </a:r>
                    </a:p>
                  </a:txBody>
                  <a:tcPr marL="24106" marR="24106" marT="24106" marB="24106" anchor="ctr"/>
                </a:tc>
                <a:tc>
                  <a:txBody>
                    <a:bodyPr/>
                    <a:lstStyle/>
                    <a:p>
                      <a:pPr algn="ctr" fontAlgn="ctr"/>
                      <a:r>
                        <a:rPr lang="en-US" sz="1100" dirty="0">
                          <a:effectLst/>
                        </a:rPr>
                        <a:t>NA</a:t>
                      </a:r>
                    </a:p>
                  </a:txBody>
                  <a:tcPr marL="24106" marR="24106" marT="24106" marB="24106" anchor="ctr"/>
                </a:tc>
              </a:tr>
              <a:tr h="231057">
                <a:tc rowSpan="2">
                  <a:txBody>
                    <a:bodyPr/>
                    <a:lstStyle/>
                    <a:p>
                      <a:pPr algn="l" fontAlgn="ctr"/>
                      <a:r>
                        <a:rPr lang="en-US" sz="1200" b="1" dirty="0">
                          <a:effectLst/>
                        </a:rPr>
                        <a:t>Early or intermediate</a:t>
                      </a:r>
                    </a:p>
                  </a:txBody>
                  <a:tcPr marL="24106" marR="24106" marT="24106" marB="24106" anchor="ctr"/>
                </a:tc>
                <a:tc>
                  <a:txBody>
                    <a:bodyPr/>
                    <a:lstStyle/>
                    <a:p>
                      <a:pPr algn="ctr" fontAlgn="ctr"/>
                      <a:r>
                        <a:rPr lang="en-US" sz="1100" dirty="0">
                          <a:effectLst/>
                        </a:rPr>
                        <a:t>Optimal candidates</a:t>
                      </a:r>
                    </a:p>
                  </a:txBody>
                  <a:tcPr marL="24106" marR="24106" marT="24106" marB="24106" anchor="ctr"/>
                </a:tc>
                <a:tc>
                  <a:txBody>
                    <a:bodyPr/>
                    <a:lstStyle/>
                    <a:p>
                      <a:pPr algn="ctr" fontAlgn="ctr"/>
                      <a:r>
                        <a:rPr lang="ru-RU" sz="1100">
                          <a:effectLst/>
                        </a:rPr>
                        <a:t>65%</a:t>
                      </a:r>
                    </a:p>
                  </a:txBody>
                  <a:tcPr marL="24106" marR="24106" marT="24106" marB="24106" anchor="ctr"/>
                </a:tc>
                <a:tc>
                  <a:txBody>
                    <a:bodyPr/>
                    <a:lstStyle/>
                    <a:p>
                      <a:pPr algn="ctr" fontAlgn="ctr"/>
                      <a:r>
                        <a:rPr lang="en-US" sz="1100" dirty="0">
                          <a:effectLst/>
                        </a:rPr>
                        <a:t>NA</a:t>
                      </a:r>
                    </a:p>
                  </a:txBody>
                  <a:tcPr marL="24106" marR="24106" marT="24106" marB="24106" anchor="ctr"/>
                </a:tc>
              </a:tr>
              <a:tr h="231057">
                <a:tc vMerge="1">
                  <a:txBody>
                    <a:bodyPr/>
                    <a:lstStyle/>
                    <a:p>
                      <a:endParaRPr lang="ru-RU"/>
                    </a:p>
                  </a:txBody>
                  <a:tcPr/>
                </a:tc>
                <a:tc>
                  <a:txBody>
                    <a:bodyPr/>
                    <a:lstStyle/>
                    <a:p>
                      <a:pPr algn="ctr" fontAlgn="ctr"/>
                      <a:r>
                        <a:rPr lang="en-US" sz="1100" dirty="0">
                          <a:effectLst/>
                        </a:rPr>
                        <a:t>Suboptimal candidates</a:t>
                      </a:r>
                    </a:p>
                  </a:txBody>
                  <a:tcPr marL="24106" marR="24106" marT="24106" marB="24106" anchor="ctr"/>
                </a:tc>
                <a:tc>
                  <a:txBody>
                    <a:bodyPr/>
                    <a:lstStyle/>
                    <a:p>
                      <a:pPr algn="ctr" fontAlgn="ctr"/>
                      <a:r>
                        <a:rPr lang="ru-RU" sz="1100" dirty="0">
                          <a:effectLst/>
                        </a:rPr>
                        <a:t>35%</a:t>
                      </a:r>
                    </a:p>
                  </a:txBody>
                  <a:tcPr marL="24106" marR="24106" marT="24106" marB="24106" anchor="ctr"/>
                </a:tc>
                <a:tc>
                  <a:txBody>
                    <a:bodyPr/>
                    <a:lstStyle/>
                    <a:p>
                      <a:pPr algn="ctr" fontAlgn="ctr"/>
                      <a:r>
                        <a:rPr lang="en-US" sz="1100" dirty="0">
                          <a:effectLst/>
                        </a:rPr>
                        <a:t>NA</a:t>
                      </a:r>
                    </a:p>
                  </a:txBody>
                  <a:tcPr marL="24106" marR="24106" marT="24106" marB="24106" anchor="ctr"/>
                </a:tc>
              </a:tr>
              <a:tr h="231057">
                <a:tc gridSpan="4">
                  <a:txBody>
                    <a:bodyPr/>
                    <a:lstStyle/>
                    <a:p>
                      <a:pPr algn="l" fontAlgn="ctr"/>
                      <a:r>
                        <a:rPr lang="en-US" sz="1200" b="1" dirty="0">
                          <a:effectLst/>
                        </a:rPr>
                        <a:t>Liver transplantation</a:t>
                      </a:r>
                    </a:p>
                  </a:txBody>
                  <a:tcPr marL="24106" marR="24106" marT="24106" marB="24106" anchor="ctr"/>
                </a:tc>
                <a:tc hMerge="1">
                  <a:txBody>
                    <a:bodyPr/>
                    <a:lstStyle/>
                    <a:p>
                      <a:endParaRPr lang="ru-RU"/>
                    </a:p>
                  </a:txBody>
                  <a:tcPr/>
                </a:tc>
                <a:tc hMerge="1">
                  <a:txBody>
                    <a:bodyPr/>
                    <a:lstStyle/>
                    <a:p>
                      <a:endParaRPr lang="ru-RU"/>
                    </a:p>
                  </a:txBody>
                  <a:tcPr/>
                </a:tc>
                <a:tc hMerge="1">
                  <a:txBody>
                    <a:bodyPr/>
                    <a:lstStyle/>
                    <a:p>
                      <a:endParaRPr lang="ru-RU"/>
                    </a:p>
                  </a:txBody>
                  <a:tcPr/>
                </a:tc>
              </a:tr>
              <a:tr h="231057">
                <a:tc>
                  <a:txBody>
                    <a:bodyPr/>
                    <a:lstStyle/>
                    <a:p>
                      <a:pPr algn="l" fontAlgn="ctr"/>
                      <a:r>
                        <a:rPr lang="en-US" sz="1200" b="1" dirty="0">
                          <a:effectLst/>
                        </a:rPr>
                        <a:t>Early</a:t>
                      </a:r>
                    </a:p>
                  </a:txBody>
                  <a:tcPr marL="24106" marR="24106" marT="24106" marB="24106" anchor="ctr"/>
                </a:tc>
                <a:tc>
                  <a:txBody>
                    <a:bodyPr/>
                    <a:lstStyle/>
                    <a:p>
                      <a:pPr algn="ctr" fontAlgn="ctr"/>
                      <a:r>
                        <a:rPr lang="en-US" sz="1100" dirty="0">
                          <a:effectLst/>
                        </a:rPr>
                        <a:t>Milan</a:t>
                      </a:r>
                    </a:p>
                  </a:txBody>
                  <a:tcPr marL="24106" marR="24106" marT="24106" marB="24106" anchor="ctr"/>
                </a:tc>
                <a:tc>
                  <a:txBody>
                    <a:bodyPr/>
                    <a:lstStyle/>
                    <a:p>
                      <a:pPr algn="ctr" fontAlgn="ctr"/>
                      <a:r>
                        <a:rPr lang="ru-RU" sz="1100" dirty="0">
                          <a:effectLst/>
                        </a:rPr>
                        <a:t>70–80%</a:t>
                      </a:r>
                    </a:p>
                  </a:txBody>
                  <a:tcPr marL="24106" marR="24106" marT="24106" marB="24106" anchor="ctr"/>
                </a:tc>
                <a:tc>
                  <a:txBody>
                    <a:bodyPr/>
                    <a:lstStyle/>
                    <a:p>
                      <a:pPr algn="ctr" fontAlgn="ctr"/>
                      <a:r>
                        <a:rPr lang="en-US" sz="1100" dirty="0">
                          <a:effectLst/>
                        </a:rPr>
                        <a:t>70%</a:t>
                      </a:r>
                      <a:r>
                        <a:rPr lang="en-US" sz="1100" baseline="30000" dirty="0">
                          <a:effectLst/>
                        </a:rPr>
                        <a:t>b</a:t>
                      </a:r>
                      <a:endParaRPr lang="en-US" sz="1100" dirty="0">
                        <a:effectLst/>
                      </a:endParaRPr>
                    </a:p>
                  </a:txBody>
                  <a:tcPr marL="24106" marR="24106" marT="24106" marB="24106" anchor="ctr"/>
                </a:tc>
              </a:tr>
              <a:tr h="231057">
                <a:tc>
                  <a:txBody>
                    <a:bodyPr/>
                    <a:lstStyle/>
                    <a:p>
                      <a:pPr algn="l" fontAlgn="ctr"/>
                      <a:r>
                        <a:rPr lang="en-US" sz="1200" b="1" dirty="0">
                          <a:effectLst/>
                        </a:rPr>
                        <a:t>Early or intermediate</a:t>
                      </a:r>
                    </a:p>
                  </a:txBody>
                  <a:tcPr marL="24106" marR="24106" marT="24106" marB="24106" anchor="ctr"/>
                </a:tc>
                <a:tc>
                  <a:txBody>
                    <a:bodyPr/>
                    <a:lstStyle/>
                    <a:p>
                      <a:pPr algn="ctr" fontAlgn="ctr"/>
                      <a:r>
                        <a:rPr lang="en-US" sz="1100" dirty="0">
                          <a:effectLst/>
                        </a:rPr>
                        <a:t>Down-staged</a:t>
                      </a:r>
                    </a:p>
                  </a:txBody>
                  <a:tcPr marL="24106" marR="24106" marT="24106" marB="24106" anchor="ctr"/>
                </a:tc>
                <a:tc>
                  <a:txBody>
                    <a:bodyPr/>
                    <a:lstStyle/>
                    <a:p>
                      <a:pPr algn="ctr" fontAlgn="ctr"/>
                      <a:r>
                        <a:rPr lang="ru-RU" sz="1100" dirty="0">
                          <a:effectLst/>
                        </a:rPr>
                        <a:t>60–70%</a:t>
                      </a:r>
                    </a:p>
                  </a:txBody>
                  <a:tcPr marL="24106" marR="24106" marT="24106" marB="24106" anchor="ctr"/>
                </a:tc>
                <a:tc>
                  <a:txBody>
                    <a:bodyPr/>
                    <a:lstStyle/>
                    <a:p>
                      <a:pPr algn="ctr" fontAlgn="ctr"/>
                      <a:r>
                        <a:rPr lang="en-US" sz="1100" dirty="0">
                          <a:effectLst/>
                        </a:rPr>
                        <a:t>60%</a:t>
                      </a:r>
                      <a:r>
                        <a:rPr lang="en-US" sz="1100" baseline="30000" dirty="0">
                          <a:effectLst/>
                        </a:rPr>
                        <a:t>b</a:t>
                      </a:r>
                      <a:endParaRPr lang="en-US" sz="1100" dirty="0">
                        <a:effectLst/>
                      </a:endParaRPr>
                    </a:p>
                  </a:txBody>
                  <a:tcPr marL="24106" marR="24106" marT="24106" marB="24106" anchor="ctr"/>
                </a:tc>
              </a:tr>
              <a:tr h="231057">
                <a:tc gridSpan="4">
                  <a:txBody>
                    <a:bodyPr/>
                    <a:lstStyle/>
                    <a:p>
                      <a:pPr algn="l" fontAlgn="ctr"/>
                      <a:r>
                        <a:rPr lang="en-US" sz="1200" b="1" dirty="0">
                          <a:effectLst/>
                        </a:rPr>
                        <a:t>Ablation</a:t>
                      </a:r>
                    </a:p>
                  </a:txBody>
                  <a:tcPr marL="24106" marR="24106" marT="24106" marB="24106" anchor="ctr"/>
                </a:tc>
                <a:tc hMerge="1">
                  <a:txBody>
                    <a:bodyPr/>
                    <a:lstStyle/>
                    <a:p>
                      <a:endParaRPr lang="ru-RU"/>
                    </a:p>
                  </a:txBody>
                  <a:tcPr/>
                </a:tc>
                <a:tc hMerge="1">
                  <a:txBody>
                    <a:bodyPr/>
                    <a:lstStyle/>
                    <a:p>
                      <a:endParaRPr lang="ru-RU"/>
                    </a:p>
                  </a:txBody>
                  <a:tcPr/>
                </a:tc>
                <a:tc hMerge="1">
                  <a:txBody>
                    <a:bodyPr/>
                    <a:lstStyle/>
                    <a:p>
                      <a:endParaRPr lang="ru-RU"/>
                    </a:p>
                  </a:txBody>
                  <a:tcPr/>
                </a:tc>
              </a:tr>
              <a:tr h="231057">
                <a:tc rowSpan="5">
                  <a:txBody>
                    <a:bodyPr/>
                    <a:lstStyle/>
                    <a:p>
                      <a:pPr algn="l" fontAlgn="ctr"/>
                      <a:r>
                        <a:rPr lang="en-US" sz="1200" b="1" dirty="0">
                          <a:effectLst/>
                        </a:rPr>
                        <a:t>Early</a:t>
                      </a:r>
                    </a:p>
                  </a:txBody>
                  <a:tcPr marL="24106" marR="24106" marT="24106" marB="24106" anchor="ctr"/>
                </a:tc>
                <a:tc>
                  <a:txBody>
                    <a:bodyPr/>
                    <a:lstStyle/>
                    <a:p>
                      <a:pPr algn="ctr" fontAlgn="ctr"/>
                      <a:r>
                        <a:rPr lang="en-US" sz="1100" dirty="0">
                          <a:effectLst/>
                        </a:rPr>
                        <a:t>RFA</a:t>
                      </a:r>
                    </a:p>
                  </a:txBody>
                  <a:tcPr marL="24106" marR="24106" marT="24106" marB="24106" anchor="ctr"/>
                </a:tc>
                <a:tc>
                  <a:txBody>
                    <a:bodyPr/>
                    <a:lstStyle/>
                    <a:p>
                      <a:pPr algn="ctr" fontAlgn="ctr"/>
                      <a:r>
                        <a:rPr lang="ru-RU" sz="1100" dirty="0">
                          <a:effectLst/>
                        </a:rPr>
                        <a:t>70%</a:t>
                      </a:r>
                    </a:p>
                  </a:txBody>
                  <a:tcPr marL="24106" marR="24106" marT="24106" marB="24106" anchor="ctr"/>
                </a:tc>
                <a:tc>
                  <a:txBody>
                    <a:bodyPr/>
                    <a:lstStyle/>
                    <a:p>
                      <a:pPr algn="ctr" fontAlgn="ctr"/>
                      <a:r>
                        <a:rPr lang="en-US" sz="1100" dirty="0">
                          <a:effectLst/>
                        </a:rPr>
                        <a:t>5–10%</a:t>
                      </a:r>
                      <a:r>
                        <a:rPr lang="en-US" sz="1100" baseline="30000" dirty="0">
                          <a:effectLst/>
                        </a:rPr>
                        <a:t>c</a:t>
                      </a:r>
                      <a:endParaRPr lang="en-US" sz="1100" dirty="0">
                        <a:effectLst/>
                      </a:endParaRPr>
                    </a:p>
                  </a:txBody>
                  <a:tcPr marL="24106" marR="24106" marT="24106" marB="24106" anchor="ctr"/>
                </a:tc>
              </a:tr>
              <a:tr h="231057">
                <a:tc vMerge="1">
                  <a:txBody>
                    <a:bodyPr/>
                    <a:lstStyle/>
                    <a:p>
                      <a:endParaRPr lang="ru-RU"/>
                    </a:p>
                  </a:txBody>
                  <a:tcPr/>
                </a:tc>
                <a:tc>
                  <a:txBody>
                    <a:bodyPr/>
                    <a:lstStyle/>
                    <a:p>
                      <a:pPr algn="ctr" fontAlgn="ctr"/>
                      <a:r>
                        <a:rPr lang="en-US" sz="1100" dirty="0">
                          <a:effectLst/>
                        </a:rPr>
                        <a:t>PEI</a:t>
                      </a:r>
                    </a:p>
                  </a:txBody>
                  <a:tcPr marL="24106" marR="24106" marT="24106" marB="24106" anchor="ctr"/>
                </a:tc>
                <a:tc>
                  <a:txBody>
                    <a:bodyPr/>
                    <a:lstStyle/>
                    <a:p>
                      <a:pPr algn="ctr" fontAlgn="ctr"/>
                      <a:r>
                        <a:rPr lang="ru-RU" sz="1100" dirty="0">
                          <a:effectLst/>
                        </a:rPr>
                        <a:t>60%</a:t>
                      </a:r>
                    </a:p>
                  </a:txBody>
                  <a:tcPr marL="24106" marR="24106" marT="24106" marB="24106" anchor="ctr"/>
                </a:tc>
                <a:tc>
                  <a:txBody>
                    <a:bodyPr/>
                    <a:lstStyle/>
                    <a:p>
                      <a:pPr algn="ctr" fontAlgn="ctr"/>
                      <a:r>
                        <a:rPr lang="en-US" sz="1100" dirty="0">
                          <a:effectLst/>
                        </a:rPr>
                        <a:t>10–15%</a:t>
                      </a:r>
                      <a:r>
                        <a:rPr lang="en-US" sz="1100" baseline="30000" dirty="0">
                          <a:effectLst/>
                        </a:rPr>
                        <a:t>d</a:t>
                      </a:r>
                      <a:endParaRPr lang="en-US" sz="1100" dirty="0">
                        <a:effectLst/>
                      </a:endParaRPr>
                    </a:p>
                  </a:txBody>
                  <a:tcPr marL="24106" marR="24106" marT="24106" marB="24106" anchor="ctr"/>
                </a:tc>
              </a:tr>
              <a:tr h="231057">
                <a:tc vMerge="1">
                  <a:txBody>
                    <a:bodyPr/>
                    <a:lstStyle/>
                    <a:p>
                      <a:endParaRPr lang="ru-RU"/>
                    </a:p>
                  </a:txBody>
                  <a:tcPr/>
                </a:tc>
                <a:tc>
                  <a:txBody>
                    <a:bodyPr/>
                    <a:lstStyle/>
                    <a:p>
                      <a:pPr algn="ctr" fontAlgn="ctr"/>
                      <a:r>
                        <a:rPr lang="en-US" sz="1100" dirty="0">
                          <a:effectLst/>
                        </a:rPr>
                        <a:t>MWA</a:t>
                      </a:r>
                    </a:p>
                  </a:txBody>
                  <a:tcPr marL="24106" marR="24106" marT="24106" marB="24106" anchor="ctr"/>
                </a:tc>
                <a:tc>
                  <a:txBody>
                    <a:bodyPr/>
                    <a:lstStyle/>
                    <a:p>
                      <a:pPr algn="ctr" fontAlgn="ctr"/>
                      <a:r>
                        <a:rPr lang="ru-RU" sz="1100" dirty="0">
                          <a:effectLst/>
                        </a:rPr>
                        <a:t>65%</a:t>
                      </a:r>
                    </a:p>
                  </a:txBody>
                  <a:tcPr marL="24106" marR="24106" marT="24106" marB="24106" anchor="ctr"/>
                </a:tc>
                <a:tc>
                  <a:txBody>
                    <a:bodyPr/>
                    <a:lstStyle/>
                    <a:p>
                      <a:pPr algn="ctr" fontAlgn="ctr"/>
                      <a:r>
                        <a:rPr lang="en-US" sz="1100" dirty="0">
                          <a:effectLst/>
                        </a:rPr>
                        <a:t>11%</a:t>
                      </a:r>
                      <a:r>
                        <a:rPr lang="en-US" sz="1100" baseline="30000" dirty="0">
                          <a:effectLst/>
                        </a:rPr>
                        <a:t>d</a:t>
                      </a:r>
                      <a:endParaRPr lang="en-US" sz="1100" dirty="0">
                        <a:effectLst/>
                      </a:endParaRPr>
                    </a:p>
                  </a:txBody>
                  <a:tcPr marL="24106" marR="24106" marT="24106" marB="24106" anchor="ctr"/>
                </a:tc>
              </a:tr>
              <a:tr h="231057">
                <a:tc vMerge="1">
                  <a:txBody>
                    <a:bodyPr/>
                    <a:lstStyle/>
                    <a:p>
                      <a:endParaRPr lang="ru-RU"/>
                    </a:p>
                  </a:txBody>
                  <a:tcPr/>
                </a:tc>
                <a:tc>
                  <a:txBody>
                    <a:bodyPr/>
                    <a:lstStyle/>
                    <a:p>
                      <a:pPr algn="ctr" fontAlgn="ctr"/>
                      <a:r>
                        <a:rPr lang="en-US" sz="1100">
                          <a:effectLst/>
                        </a:rPr>
                        <a:t>Cryoablation</a:t>
                      </a:r>
                    </a:p>
                  </a:txBody>
                  <a:tcPr marL="24106" marR="24106" marT="24106" marB="24106" anchor="ctr"/>
                </a:tc>
                <a:tc>
                  <a:txBody>
                    <a:bodyPr/>
                    <a:lstStyle/>
                    <a:p>
                      <a:pPr algn="ctr" fontAlgn="ctr"/>
                      <a:r>
                        <a:rPr lang="ru-RU" sz="1100" dirty="0">
                          <a:effectLst/>
                        </a:rPr>
                        <a:t>40%</a:t>
                      </a:r>
                    </a:p>
                  </a:txBody>
                  <a:tcPr marL="24106" marR="24106" marT="24106" marB="24106" anchor="ctr"/>
                </a:tc>
                <a:tc>
                  <a:txBody>
                    <a:bodyPr/>
                    <a:lstStyle/>
                    <a:p>
                      <a:pPr algn="ctr" fontAlgn="ctr"/>
                      <a:r>
                        <a:rPr lang="en-US" sz="1100" dirty="0">
                          <a:effectLst/>
                        </a:rPr>
                        <a:t>35%</a:t>
                      </a:r>
                      <a:r>
                        <a:rPr lang="en-US" sz="1100" baseline="30000" dirty="0">
                          <a:effectLst/>
                        </a:rPr>
                        <a:t>e</a:t>
                      </a:r>
                      <a:endParaRPr lang="en-US" sz="1100" dirty="0">
                        <a:effectLst/>
                      </a:endParaRPr>
                    </a:p>
                  </a:txBody>
                  <a:tcPr marL="24106" marR="24106" marT="24106" marB="24106" anchor="ctr"/>
                </a:tc>
              </a:tr>
              <a:tr h="231057">
                <a:tc vMerge="1">
                  <a:txBody>
                    <a:bodyPr/>
                    <a:lstStyle/>
                    <a:p>
                      <a:endParaRPr lang="ru-RU"/>
                    </a:p>
                  </a:txBody>
                  <a:tcPr/>
                </a:tc>
                <a:tc>
                  <a:txBody>
                    <a:bodyPr/>
                    <a:lstStyle/>
                    <a:p>
                      <a:pPr algn="ctr" fontAlgn="ctr"/>
                      <a:r>
                        <a:rPr lang="en-US" sz="1100">
                          <a:effectLst/>
                        </a:rPr>
                        <a:t>RFA + LTLD</a:t>
                      </a:r>
                    </a:p>
                  </a:txBody>
                  <a:tcPr marL="24106" marR="24106" marT="24106" marB="24106" anchor="ctr"/>
                </a:tc>
                <a:tc>
                  <a:txBody>
                    <a:bodyPr/>
                    <a:lstStyle/>
                    <a:p>
                      <a:pPr algn="ctr" fontAlgn="ctr"/>
                      <a:r>
                        <a:rPr lang="en-US" sz="1100" dirty="0">
                          <a:effectLst/>
                        </a:rPr>
                        <a:t>54 </a:t>
                      </a:r>
                      <a:r>
                        <a:rPr lang="en-US" sz="1100" dirty="0" err="1">
                          <a:effectLst/>
                        </a:rPr>
                        <a:t>months</a:t>
                      </a:r>
                      <a:r>
                        <a:rPr lang="en-US" sz="1100" baseline="30000" dirty="0" err="1">
                          <a:effectLst/>
                        </a:rPr>
                        <a:t>f</a:t>
                      </a:r>
                      <a:endParaRPr lang="en-US" sz="1100" dirty="0">
                        <a:effectLst/>
                      </a:endParaRPr>
                    </a:p>
                  </a:txBody>
                  <a:tcPr marL="24106" marR="24106" marT="24106" marB="24106" anchor="ctr"/>
                </a:tc>
                <a:tc>
                  <a:txBody>
                    <a:bodyPr/>
                    <a:lstStyle/>
                    <a:p>
                      <a:pPr algn="ctr" fontAlgn="ctr"/>
                      <a:r>
                        <a:rPr lang="en-US" sz="1100" dirty="0">
                          <a:effectLst/>
                        </a:rPr>
                        <a:t>14 </a:t>
                      </a:r>
                      <a:r>
                        <a:rPr lang="en-US" sz="1100" dirty="0" err="1">
                          <a:effectLst/>
                        </a:rPr>
                        <a:t>months</a:t>
                      </a:r>
                      <a:r>
                        <a:rPr lang="en-US" sz="1100" baseline="30000" dirty="0" err="1">
                          <a:effectLst/>
                        </a:rPr>
                        <a:t>g</a:t>
                      </a:r>
                      <a:endParaRPr lang="en-US" sz="1100" dirty="0">
                        <a:effectLst/>
                      </a:endParaRPr>
                    </a:p>
                  </a:txBody>
                  <a:tcPr marL="24106" marR="24106" marT="24106" marB="24106" anchor="ctr"/>
                </a:tc>
              </a:tr>
              <a:tr h="231057">
                <a:tc gridSpan="4">
                  <a:txBody>
                    <a:bodyPr/>
                    <a:lstStyle/>
                    <a:p>
                      <a:pPr algn="l" fontAlgn="ctr"/>
                      <a:r>
                        <a:rPr lang="en-US" sz="1200" b="1" dirty="0">
                          <a:effectLst/>
                        </a:rPr>
                        <a:t>Adjuvant treatment (after resection or ablation)</a:t>
                      </a:r>
                    </a:p>
                  </a:txBody>
                  <a:tcPr marL="24106" marR="24106" marT="24106" marB="24106" anchor="ctr"/>
                </a:tc>
                <a:tc hMerge="1">
                  <a:txBody>
                    <a:bodyPr/>
                    <a:lstStyle/>
                    <a:p>
                      <a:endParaRPr lang="ru-RU"/>
                    </a:p>
                  </a:txBody>
                  <a:tcPr/>
                </a:tc>
                <a:tc hMerge="1">
                  <a:txBody>
                    <a:bodyPr/>
                    <a:lstStyle/>
                    <a:p>
                      <a:endParaRPr lang="ru-RU"/>
                    </a:p>
                  </a:txBody>
                  <a:tcPr/>
                </a:tc>
                <a:tc hMerge="1">
                  <a:txBody>
                    <a:bodyPr/>
                    <a:lstStyle/>
                    <a:p>
                      <a:endParaRPr lang="ru-RU"/>
                    </a:p>
                  </a:txBody>
                  <a:tcPr/>
                </a:tc>
              </a:tr>
              <a:tr h="231057">
                <a:tc rowSpan="2">
                  <a:txBody>
                    <a:bodyPr/>
                    <a:lstStyle/>
                    <a:p>
                      <a:pPr algn="l" fontAlgn="ctr"/>
                      <a:r>
                        <a:rPr lang="en-US" sz="1200" b="1" dirty="0">
                          <a:effectLst/>
                        </a:rPr>
                        <a:t>After resection</a:t>
                      </a:r>
                    </a:p>
                  </a:txBody>
                  <a:tcPr marL="24106" marR="24106" marT="24106" marB="24106" anchor="ctr"/>
                </a:tc>
                <a:tc>
                  <a:txBody>
                    <a:bodyPr/>
                    <a:lstStyle/>
                    <a:p>
                      <a:pPr algn="ctr" fontAlgn="ctr"/>
                      <a:r>
                        <a:rPr lang="en-US" sz="1100" dirty="0" err="1">
                          <a:effectLst/>
                        </a:rPr>
                        <a:t>Sorafenib</a:t>
                      </a:r>
                      <a:r>
                        <a:rPr lang="en-US" sz="1100" dirty="0">
                          <a:effectLst/>
                        </a:rPr>
                        <a:t> </a:t>
                      </a:r>
                      <a:r>
                        <a:rPr lang="en-US" sz="1100" dirty="0" err="1">
                          <a:effectLst/>
                        </a:rPr>
                        <a:t>vs</a:t>
                      </a:r>
                      <a:r>
                        <a:rPr lang="en-US" sz="1100" dirty="0">
                          <a:effectLst/>
                        </a:rPr>
                        <a:t> placebo</a:t>
                      </a:r>
                    </a:p>
                  </a:txBody>
                  <a:tcPr marL="24106" marR="24106" marT="24106" marB="24106" anchor="ctr"/>
                </a:tc>
                <a:tc>
                  <a:txBody>
                    <a:bodyPr/>
                    <a:lstStyle/>
                    <a:p>
                      <a:pPr algn="ctr" fontAlgn="ctr"/>
                      <a:r>
                        <a:rPr lang="en-US" sz="1100" dirty="0">
                          <a:effectLst/>
                        </a:rPr>
                        <a:t>NA</a:t>
                      </a:r>
                    </a:p>
                  </a:txBody>
                  <a:tcPr marL="24106" marR="24106" marT="24106" marB="24106" anchor="ctr"/>
                </a:tc>
                <a:tc>
                  <a:txBody>
                    <a:bodyPr/>
                    <a:lstStyle/>
                    <a:p>
                      <a:pPr algn="ctr" fontAlgn="ctr"/>
                      <a:r>
                        <a:rPr lang="en-US" sz="1100" dirty="0">
                          <a:effectLst/>
                        </a:rPr>
                        <a:t>33.3 </a:t>
                      </a:r>
                      <a:r>
                        <a:rPr lang="en-US" sz="1100" dirty="0" err="1">
                          <a:effectLst/>
                        </a:rPr>
                        <a:t>vs</a:t>
                      </a:r>
                      <a:r>
                        <a:rPr lang="en-US" sz="1100" dirty="0">
                          <a:effectLst/>
                        </a:rPr>
                        <a:t> 33.7 </a:t>
                      </a:r>
                      <a:r>
                        <a:rPr lang="en-US" sz="1100" dirty="0" err="1">
                          <a:effectLst/>
                        </a:rPr>
                        <a:t>months</a:t>
                      </a:r>
                      <a:r>
                        <a:rPr lang="en-US" sz="1100" baseline="30000" dirty="0" err="1">
                          <a:effectLst/>
                        </a:rPr>
                        <a:t>h</a:t>
                      </a:r>
                      <a:endParaRPr lang="en-US" sz="1100" dirty="0">
                        <a:effectLst/>
                      </a:endParaRPr>
                    </a:p>
                  </a:txBody>
                  <a:tcPr marL="24106" marR="24106" marT="24106" marB="24106" anchor="ctr"/>
                </a:tc>
              </a:tr>
              <a:tr h="231057">
                <a:tc vMerge="1">
                  <a:txBody>
                    <a:bodyPr/>
                    <a:lstStyle/>
                    <a:p>
                      <a:endParaRPr lang="ru-RU"/>
                    </a:p>
                  </a:txBody>
                  <a:tcPr/>
                </a:tc>
                <a:tc>
                  <a:txBody>
                    <a:bodyPr/>
                    <a:lstStyle/>
                    <a:p>
                      <a:pPr algn="ctr" fontAlgn="ctr"/>
                      <a:r>
                        <a:rPr lang="en-US" sz="1100">
                          <a:effectLst/>
                        </a:rPr>
                        <a:t>CIK cells vs BSC</a:t>
                      </a:r>
                    </a:p>
                  </a:txBody>
                  <a:tcPr marL="24106" marR="24106" marT="24106" marB="24106" anchor="ctr"/>
                </a:tc>
                <a:tc>
                  <a:txBody>
                    <a:bodyPr/>
                    <a:lstStyle/>
                    <a:p>
                      <a:pPr algn="ctr" fontAlgn="ctr"/>
                      <a:r>
                        <a:rPr lang="en-US" sz="1100" dirty="0">
                          <a:effectLst/>
                        </a:rPr>
                        <a:t>NA</a:t>
                      </a:r>
                    </a:p>
                  </a:txBody>
                  <a:tcPr marL="24106" marR="24106" marT="24106" marB="24106" anchor="ctr"/>
                </a:tc>
                <a:tc>
                  <a:txBody>
                    <a:bodyPr/>
                    <a:lstStyle/>
                    <a:p>
                      <a:pPr algn="ctr" fontAlgn="ctr"/>
                      <a:r>
                        <a:rPr lang="en-US" sz="1100" dirty="0">
                          <a:effectLst/>
                        </a:rPr>
                        <a:t>65% </a:t>
                      </a:r>
                      <a:r>
                        <a:rPr lang="en-US" sz="1100" dirty="0" err="1">
                          <a:effectLst/>
                        </a:rPr>
                        <a:t>vs</a:t>
                      </a:r>
                      <a:r>
                        <a:rPr lang="en-US" sz="1100" dirty="0">
                          <a:effectLst/>
                        </a:rPr>
                        <a:t> 70%</a:t>
                      </a:r>
                      <a:r>
                        <a:rPr lang="en-US" sz="1100" baseline="30000" dirty="0">
                          <a:effectLst/>
                        </a:rPr>
                        <a:t>i</a:t>
                      </a:r>
                      <a:endParaRPr lang="en-US" sz="1100" dirty="0">
                        <a:effectLst/>
                      </a:endParaRPr>
                    </a:p>
                  </a:txBody>
                  <a:tcPr marL="24106" marR="24106" marT="24106" marB="24106" anchor="ctr"/>
                </a:tc>
              </a:tr>
              <a:tr h="413909">
                <a:tc>
                  <a:txBody>
                    <a:bodyPr/>
                    <a:lstStyle/>
                    <a:p>
                      <a:pPr algn="l" fontAlgn="ctr"/>
                      <a:r>
                        <a:rPr lang="en-US" sz="1200" b="1" dirty="0">
                          <a:effectLst/>
                        </a:rPr>
                        <a:t>After transplantation</a:t>
                      </a:r>
                    </a:p>
                  </a:txBody>
                  <a:tcPr marL="24106" marR="24106" marT="24106" marB="24106" anchor="ctr"/>
                </a:tc>
                <a:tc>
                  <a:txBody>
                    <a:bodyPr/>
                    <a:lstStyle/>
                    <a:p>
                      <a:pPr algn="ctr" fontAlgn="ctr"/>
                      <a:r>
                        <a:rPr lang="en-US" sz="1100">
                          <a:effectLst/>
                        </a:rPr>
                        <a:t>Sirolimus-free IS vs Sirolimus-based IS</a:t>
                      </a:r>
                    </a:p>
                  </a:txBody>
                  <a:tcPr marL="24106" marR="24106" marT="24106" marB="24106" anchor="ctr"/>
                </a:tc>
                <a:tc>
                  <a:txBody>
                    <a:bodyPr/>
                    <a:lstStyle/>
                    <a:p>
                      <a:pPr algn="ctr" fontAlgn="ctr"/>
                      <a:r>
                        <a:rPr lang="en-US" sz="1100" dirty="0">
                          <a:effectLst/>
                        </a:rPr>
                        <a:t>68% </a:t>
                      </a:r>
                      <a:r>
                        <a:rPr lang="en-US" sz="1100" dirty="0" err="1">
                          <a:effectLst/>
                        </a:rPr>
                        <a:t>vs</a:t>
                      </a:r>
                      <a:r>
                        <a:rPr lang="en-US" sz="1100" dirty="0">
                          <a:effectLst/>
                        </a:rPr>
                        <a:t> 75%</a:t>
                      </a:r>
                      <a:r>
                        <a:rPr lang="en-US" sz="1100" baseline="30000" dirty="0">
                          <a:effectLst/>
                        </a:rPr>
                        <a:t>j</a:t>
                      </a:r>
                      <a:endParaRPr lang="en-US" sz="1100" dirty="0">
                        <a:effectLst/>
                      </a:endParaRPr>
                    </a:p>
                  </a:txBody>
                  <a:tcPr marL="24106" marR="24106" marT="24106" marB="24106" anchor="ctr"/>
                </a:tc>
                <a:tc>
                  <a:txBody>
                    <a:bodyPr/>
                    <a:lstStyle/>
                    <a:p>
                      <a:pPr algn="ctr" fontAlgn="ctr"/>
                      <a:r>
                        <a:rPr lang="en-US" sz="1100" dirty="0">
                          <a:effectLst/>
                        </a:rPr>
                        <a:t>NA</a:t>
                      </a:r>
                    </a:p>
                  </a:txBody>
                  <a:tcPr marL="24106" marR="24106" marT="24106" marB="24106" anchor="ctr"/>
                </a:tc>
              </a:tr>
            </a:tbl>
          </a:graphicData>
        </a:graphic>
      </p:graphicFrame>
    </p:spTree>
    <p:extLst>
      <p:ext uri="{BB962C8B-B14F-4D97-AF65-F5344CB8AC3E}">
        <p14:creationId xmlns:p14="http://schemas.microsoft.com/office/powerpoint/2010/main" val="30790949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339502"/>
          </a:xfrm>
        </p:spPr>
        <p:txBody>
          <a:bodyPr>
            <a:noAutofit/>
          </a:bodyPr>
          <a:lstStyle/>
          <a:p>
            <a:r>
              <a:rPr lang="en-US" sz="1600" b="1" dirty="0">
                <a:solidFill>
                  <a:schemeClr val="tx2">
                    <a:lumMod val="60000"/>
                    <a:lumOff val="40000"/>
                  </a:schemeClr>
                </a:solidFill>
              </a:rPr>
              <a:t>Summary of key results of randomized and cohort studies in the management of intermediate HCC</a:t>
            </a:r>
          </a:p>
        </p:txBody>
      </p:sp>
      <p:graphicFrame>
        <p:nvGraphicFramePr>
          <p:cNvPr id="5" name="Объект 4"/>
          <p:cNvGraphicFramePr>
            <a:graphicFrameLocks noGrp="1"/>
          </p:cNvGraphicFramePr>
          <p:nvPr>
            <p:ph idx="1"/>
            <p:extLst>
              <p:ext uri="{D42A27DB-BD31-4B8C-83A1-F6EECF244321}">
                <p14:modId xmlns:p14="http://schemas.microsoft.com/office/powerpoint/2010/main" val="1058019715"/>
              </p:ext>
            </p:extLst>
          </p:nvPr>
        </p:nvGraphicFramePr>
        <p:xfrm>
          <a:off x="0" y="339502"/>
          <a:ext cx="9144000" cy="4803994"/>
        </p:xfrm>
        <a:graphic>
          <a:graphicData uri="http://schemas.openxmlformats.org/drawingml/2006/table">
            <a:tbl>
              <a:tblPr>
                <a:tableStyleId>{5940675A-B579-460E-94D1-54222C63F5DA}</a:tableStyleId>
              </a:tblPr>
              <a:tblGrid>
                <a:gridCol w="2286000"/>
                <a:gridCol w="2286000"/>
                <a:gridCol w="2286000"/>
                <a:gridCol w="2286000"/>
              </a:tblGrid>
              <a:tr h="378092">
                <a:tc rowSpan="2">
                  <a:txBody>
                    <a:bodyPr/>
                    <a:lstStyle/>
                    <a:p>
                      <a:pPr algn="ctr" fontAlgn="t"/>
                      <a:r>
                        <a:rPr lang="en-US" sz="1800" b="1" dirty="0">
                          <a:effectLst/>
                        </a:rPr>
                        <a:t>HCC stage</a:t>
                      </a:r>
                    </a:p>
                  </a:txBody>
                  <a:tcPr marL="39283" marR="39283" marT="39283" marB="39283"/>
                </a:tc>
                <a:tc rowSpan="2">
                  <a:txBody>
                    <a:bodyPr/>
                    <a:lstStyle/>
                    <a:p>
                      <a:pPr algn="ctr" fontAlgn="t"/>
                      <a:r>
                        <a:rPr lang="en-US" sz="1800" b="1" dirty="0">
                          <a:effectLst/>
                        </a:rPr>
                        <a:t>Treatment arms</a:t>
                      </a:r>
                    </a:p>
                  </a:txBody>
                  <a:tcPr marL="39283" marR="39283" marT="39283" marB="39283"/>
                </a:tc>
                <a:tc gridSpan="2">
                  <a:txBody>
                    <a:bodyPr/>
                    <a:lstStyle/>
                    <a:p>
                      <a:pPr algn="ctr" fontAlgn="t"/>
                      <a:r>
                        <a:rPr lang="en-US" sz="1800" b="1">
                          <a:effectLst/>
                        </a:rPr>
                        <a:t>Outcomes</a:t>
                      </a:r>
                    </a:p>
                  </a:txBody>
                  <a:tcPr marL="39283" marR="39283" marT="39283" marB="39283"/>
                </a:tc>
                <a:tc hMerge="1">
                  <a:txBody>
                    <a:bodyPr/>
                    <a:lstStyle/>
                    <a:p>
                      <a:endParaRPr lang="ru-RU"/>
                    </a:p>
                  </a:txBody>
                  <a:tcPr/>
                </a:tc>
              </a:tr>
              <a:tr h="644982">
                <a:tc vMerge="1">
                  <a:txBody>
                    <a:bodyPr/>
                    <a:lstStyle/>
                    <a:p>
                      <a:endParaRPr lang="ru-RU"/>
                    </a:p>
                  </a:txBody>
                  <a:tcPr/>
                </a:tc>
                <a:tc vMerge="1">
                  <a:txBody>
                    <a:bodyPr/>
                    <a:lstStyle/>
                    <a:p>
                      <a:endParaRPr lang="ru-RU"/>
                    </a:p>
                  </a:txBody>
                  <a:tcPr/>
                </a:tc>
                <a:tc>
                  <a:txBody>
                    <a:bodyPr/>
                    <a:lstStyle/>
                    <a:p>
                      <a:pPr algn="ctr" fontAlgn="t"/>
                      <a:r>
                        <a:rPr lang="en-US" sz="1800" b="1" dirty="0">
                          <a:effectLst/>
                        </a:rPr>
                        <a:t>Overall survival (months)</a:t>
                      </a:r>
                    </a:p>
                  </a:txBody>
                  <a:tcPr marL="39283" marR="39283" marT="39283" marB="39283"/>
                </a:tc>
                <a:tc>
                  <a:txBody>
                    <a:bodyPr/>
                    <a:lstStyle/>
                    <a:p>
                      <a:pPr algn="ctr" fontAlgn="t"/>
                      <a:r>
                        <a:rPr lang="en-US" sz="1800" b="1" dirty="0">
                          <a:effectLst/>
                        </a:rPr>
                        <a:t>Time to progression (months)</a:t>
                      </a:r>
                    </a:p>
                  </a:txBody>
                  <a:tcPr marL="39283" marR="39283" marT="39283" marB="39283"/>
                </a:tc>
              </a:tr>
              <a:tr h="378092">
                <a:tc gridSpan="4">
                  <a:txBody>
                    <a:bodyPr/>
                    <a:lstStyle/>
                    <a:p>
                      <a:pPr algn="l" fontAlgn="ctr"/>
                      <a:r>
                        <a:rPr lang="en-US" sz="1600" b="1" dirty="0" err="1">
                          <a:effectLst/>
                        </a:rPr>
                        <a:t>Transarterial</a:t>
                      </a:r>
                      <a:r>
                        <a:rPr lang="en-US" sz="1600" b="1" dirty="0">
                          <a:effectLst/>
                        </a:rPr>
                        <a:t> therapies</a:t>
                      </a:r>
                    </a:p>
                  </a:txBody>
                  <a:tcPr marL="39283" marR="39283" marT="39283" marB="39283" anchor="ctr"/>
                </a:tc>
                <a:tc hMerge="1">
                  <a:txBody>
                    <a:bodyPr/>
                    <a:lstStyle/>
                    <a:p>
                      <a:endParaRPr lang="ru-RU"/>
                    </a:p>
                  </a:txBody>
                  <a:tcPr/>
                </a:tc>
                <a:tc hMerge="1">
                  <a:txBody>
                    <a:bodyPr/>
                    <a:lstStyle/>
                    <a:p>
                      <a:endParaRPr lang="ru-RU"/>
                    </a:p>
                  </a:txBody>
                  <a:tcPr/>
                </a:tc>
                <a:tc hMerge="1">
                  <a:txBody>
                    <a:bodyPr/>
                    <a:lstStyle/>
                    <a:p>
                      <a:endParaRPr lang="ru-RU"/>
                    </a:p>
                  </a:txBody>
                  <a:tcPr/>
                </a:tc>
              </a:tr>
              <a:tr h="378092">
                <a:tc rowSpan="4">
                  <a:txBody>
                    <a:bodyPr/>
                    <a:lstStyle/>
                    <a:p>
                      <a:pPr algn="l" fontAlgn="ctr"/>
                      <a:r>
                        <a:rPr lang="en-US" sz="1600" b="1" dirty="0">
                          <a:effectLst/>
                        </a:rPr>
                        <a:t>Intermediate</a:t>
                      </a:r>
                    </a:p>
                  </a:txBody>
                  <a:tcPr marL="39283" marR="39283" marT="39283" marB="39283" anchor="ctr"/>
                </a:tc>
                <a:tc>
                  <a:txBody>
                    <a:bodyPr/>
                    <a:lstStyle/>
                    <a:p>
                      <a:pPr algn="l" fontAlgn="ctr"/>
                      <a:r>
                        <a:rPr lang="en-US" sz="1200">
                          <a:effectLst/>
                        </a:rPr>
                        <a:t>TACE</a:t>
                      </a:r>
                    </a:p>
                  </a:txBody>
                  <a:tcPr marL="39283" marR="39283" marT="39283" marB="39283" anchor="ctr"/>
                </a:tc>
                <a:tc>
                  <a:txBody>
                    <a:bodyPr/>
                    <a:lstStyle/>
                    <a:p>
                      <a:pPr algn="l" fontAlgn="ctr"/>
                      <a:r>
                        <a:rPr lang="ru-RU" sz="1200" dirty="0">
                          <a:effectLst/>
                        </a:rPr>
                        <a:t>26–32</a:t>
                      </a:r>
                    </a:p>
                  </a:txBody>
                  <a:tcPr marL="39283" marR="39283" marT="39283" marB="39283" anchor="ctr"/>
                </a:tc>
                <a:tc>
                  <a:txBody>
                    <a:bodyPr/>
                    <a:lstStyle/>
                    <a:p>
                      <a:pPr algn="l" fontAlgn="ctr"/>
                      <a:r>
                        <a:rPr lang="ru-RU" sz="1200">
                          <a:effectLst/>
                        </a:rPr>
                        <a:t>5</a:t>
                      </a:r>
                    </a:p>
                  </a:txBody>
                  <a:tcPr marL="39283" marR="39283" marT="39283" marB="39283" anchor="ctr"/>
                </a:tc>
              </a:tr>
              <a:tr h="378092">
                <a:tc vMerge="1">
                  <a:txBody>
                    <a:bodyPr/>
                    <a:lstStyle/>
                    <a:p>
                      <a:endParaRPr lang="ru-RU"/>
                    </a:p>
                  </a:txBody>
                  <a:tcPr/>
                </a:tc>
                <a:tc>
                  <a:txBody>
                    <a:bodyPr/>
                    <a:lstStyle/>
                    <a:p>
                      <a:pPr algn="l" fontAlgn="ctr"/>
                      <a:r>
                        <a:rPr lang="en-US" sz="1200">
                          <a:effectLst/>
                        </a:rPr>
                        <a:t>TACE plus brivanib</a:t>
                      </a:r>
                    </a:p>
                  </a:txBody>
                  <a:tcPr marL="39283" marR="39283" marT="39283" marB="39283" anchor="ctr"/>
                </a:tc>
                <a:tc>
                  <a:txBody>
                    <a:bodyPr/>
                    <a:lstStyle/>
                    <a:p>
                      <a:pPr algn="l" fontAlgn="ctr"/>
                      <a:r>
                        <a:rPr lang="ru-RU" sz="1200" dirty="0">
                          <a:effectLst/>
                        </a:rPr>
                        <a:t>26</a:t>
                      </a:r>
                    </a:p>
                  </a:txBody>
                  <a:tcPr marL="39283" marR="39283" marT="39283" marB="39283" anchor="ctr"/>
                </a:tc>
                <a:tc>
                  <a:txBody>
                    <a:bodyPr/>
                    <a:lstStyle/>
                    <a:p>
                      <a:pPr algn="l" fontAlgn="ctr"/>
                      <a:r>
                        <a:rPr lang="ru-RU" sz="1200">
                          <a:effectLst/>
                        </a:rPr>
                        <a:t>8</a:t>
                      </a:r>
                    </a:p>
                  </a:txBody>
                  <a:tcPr marL="39283" marR="39283" marT="39283" marB="39283" anchor="ctr"/>
                </a:tc>
              </a:tr>
              <a:tr h="378092">
                <a:tc vMerge="1">
                  <a:txBody>
                    <a:bodyPr/>
                    <a:lstStyle/>
                    <a:p>
                      <a:endParaRPr lang="ru-RU"/>
                    </a:p>
                  </a:txBody>
                  <a:tcPr/>
                </a:tc>
                <a:tc>
                  <a:txBody>
                    <a:bodyPr/>
                    <a:lstStyle/>
                    <a:p>
                      <a:pPr algn="l" fontAlgn="ctr"/>
                      <a:r>
                        <a:rPr lang="en-US" sz="1200">
                          <a:effectLst/>
                        </a:rPr>
                        <a:t>TACE plus sorafenib</a:t>
                      </a:r>
                    </a:p>
                  </a:txBody>
                  <a:tcPr marL="39283" marR="39283" marT="39283" marB="39283" anchor="ctr"/>
                </a:tc>
                <a:tc>
                  <a:txBody>
                    <a:bodyPr/>
                    <a:lstStyle/>
                    <a:p>
                      <a:pPr algn="l" fontAlgn="ctr"/>
                      <a:r>
                        <a:rPr lang="ru-RU" sz="1200" dirty="0">
                          <a:effectLst/>
                        </a:rPr>
                        <a:t>21</a:t>
                      </a:r>
                    </a:p>
                  </a:txBody>
                  <a:tcPr marL="39283" marR="39283" marT="39283" marB="39283" anchor="ctr"/>
                </a:tc>
                <a:tc>
                  <a:txBody>
                    <a:bodyPr/>
                    <a:lstStyle/>
                    <a:p>
                      <a:pPr algn="l" fontAlgn="ctr"/>
                      <a:r>
                        <a:rPr lang="ru-RU" sz="1200">
                          <a:effectLst/>
                        </a:rPr>
                        <a:t>11</a:t>
                      </a:r>
                    </a:p>
                  </a:txBody>
                  <a:tcPr marL="39283" marR="39283" marT="39283" marB="39283" anchor="ctr"/>
                </a:tc>
              </a:tr>
              <a:tr h="378092">
                <a:tc vMerge="1">
                  <a:txBody>
                    <a:bodyPr/>
                    <a:lstStyle/>
                    <a:p>
                      <a:endParaRPr lang="ru-RU"/>
                    </a:p>
                  </a:txBody>
                  <a:tcPr/>
                </a:tc>
                <a:tc>
                  <a:txBody>
                    <a:bodyPr/>
                    <a:lstStyle/>
                    <a:p>
                      <a:pPr algn="l" fontAlgn="ctr"/>
                      <a:r>
                        <a:rPr lang="en-US" sz="1200">
                          <a:effectLst/>
                        </a:rPr>
                        <a:t>TACE plus orantinib</a:t>
                      </a:r>
                    </a:p>
                  </a:txBody>
                  <a:tcPr marL="39283" marR="39283" marT="39283" marB="39283" anchor="ctr"/>
                </a:tc>
                <a:tc>
                  <a:txBody>
                    <a:bodyPr/>
                    <a:lstStyle/>
                    <a:p>
                      <a:pPr algn="l" fontAlgn="ctr"/>
                      <a:r>
                        <a:rPr lang="ru-RU" sz="1200" dirty="0">
                          <a:effectLst/>
                        </a:rPr>
                        <a:t>31</a:t>
                      </a:r>
                    </a:p>
                  </a:txBody>
                  <a:tcPr marL="39283" marR="39283" marT="39283" marB="39283" anchor="ctr"/>
                </a:tc>
                <a:tc>
                  <a:txBody>
                    <a:bodyPr/>
                    <a:lstStyle/>
                    <a:p>
                      <a:pPr algn="l" fontAlgn="ctr"/>
                      <a:r>
                        <a:rPr lang="ru-RU" sz="1200">
                          <a:effectLst/>
                        </a:rPr>
                        <a:t>3</a:t>
                      </a:r>
                    </a:p>
                  </a:txBody>
                  <a:tcPr marL="39283" marR="39283" marT="39283" marB="39283" anchor="ctr"/>
                </a:tc>
              </a:tr>
              <a:tr h="378092">
                <a:tc rowSpan="2">
                  <a:txBody>
                    <a:bodyPr/>
                    <a:lstStyle/>
                    <a:p>
                      <a:pPr algn="l" fontAlgn="ctr"/>
                      <a:r>
                        <a:rPr lang="en-US" sz="1600" b="1" dirty="0">
                          <a:effectLst/>
                        </a:rPr>
                        <a:t>Advanced</a:t>
                      </a:r>
                    </a:p>
                  </a:txBody>
                  <a:tcPr marL="39283" marR="39283" marT="39283" marB="39283" anchor="ctr"/>
                </a:tc>
                <a:tc>
                  <a:txBody>
                    <a:bodyPr/>
                    <a:lstStyle/>
                    <a:p>
                      <a:pPr algn="l" fontAlgn="ctr"/>
                      <a:r>
                        <a:rPr lang="en-US" sz="1200">
                          <a:effectLst/>
                        </a:rPr>
                        <a:t>HAIC plus sorafenib</a:t>
                      </a:r>
                    </a:p>
                  </a:txBody>
                  <a:tcPr marL="39283" marR="39283" marT="39283" marB="39283" anchor="ctr"/>
                </a:tc>
                <a:tc>
                  <a:txBody>
                    <a:bodyPr/>
                    <a:lstStyle/>
                    <a:p>
                      <a:pPr algn="l" fontAlgn="ctr"/>
                      <a:r>
                        <a:rPr lang="ru-RU" sz="1200" dirty="0">
                          <a:effectLst/>
                        </a:rPr>
                        <a:t>12</a:t>
                      </a:r>
                    </a:p>
                  </a:txBody>
                  <a:tcPr marL="39283" marR="39283" marT="39283" marB="39283" anchor="ctr"/>
                </a:tc>
                <a:tc>
                  <a:txBody>
                    <a:bodyPr/>
                    <a:lstStyle/>
                    <a:p>
                      <a:pPr algn="l" fontAlgn="ctr"/>
                      <a:r>
                        <a:rPr lang="ru-RU" sz="1200">
                          <a:effectLst/>
                        </a:rPr>
                        <a:t>5</a:t>
                      </a:r>
                    </a:p>
                  </a:txBody>
                  <a:tcPr marL="39283" marR="39283" marT="39283" marB="39283" anchor="ctr"/>
                </a:tc>
              </a:tr>
              <a:tr h="378092">
                <a:tc vMerge="1">
                  <a:txBody>
                    <a:bodyPr/>
                    <a:lstStyle/>
                    <a:p>
                      <a:endParaRPr lang="ru-RU"/>
                    </a:p>
                  </a:txBody>
                  <a:tcPr/>
                </a:tc>
                <a:tc>
                  <a:txBody>
                    <a:bodyPr/>
                    <a:lstStyle/>
                    <a:p>
                      <a:pPr algn="l" fontAlgn="ctr"/>
                      <a:r>
                        <a:rPr lang="en-US" sz="1200">
                          <a:effectLst/>
                        </a:rPr>
                        <a:t>TACE plus sorafenib</a:t>
                      </a:r>
                    </a:p>
                  </a:txBody>
                  <a:tcPr marL="39283" marR="39283" marT="39283" marB="39283" anchor="ctr"/>
                </a:tc>
                <a:tc>
                  <a:txBody>
                    <a:bodyPr/>
                    <a:lstStyle/>
                    <a:p>
                      <a:pPr algn="l" fontAlgn="ctr"/>
                      <a:r>
                        <a:rPr lang="ru-RU" sz="1200" dirty="0">
                          <a:effectLst/>
                        </a:rPr>
                        <a:t>13</a:t>
                      </a:r>
                    </a:p>
                  </a:txBody>
                  <a:tcPr marL="39283" marR="39283" marT="39283" marB="39283" anchor="ctr"/>
                </a:tc>
                <a:tc>
                  <a:txBody>
                    <a:bodyPr/>
                    <a:lstStyle/>
                    <a:p>
                      <a:pPr algn="l" fontAlgn="ctr"/>
                      <a:r>
                        <a:rPr lang="ru-RU" sz="1200">
                          <a:effectLst/>
                        </a:rPr>
                        <a:t>5</a:t>
                      </a:r>
                    </a:p>
                  </a:txBody>
                  <a:tcPr marL="39283" marR="39283" marT="39283" marB="39283" anchor="ctr"/>
                </a:tc>
              </a:tr>
              <a:tr h="378092">
                <a:tc gridSpan="4">
                  <a:txBody>
                    <a:bodyPr/>
                    <a:lstStyle/>
                    <a:p>
                      <a:pPr algn="l" fontAlgn="ctr"/>
                      <a:r>
                        <a:rPr lang="en-US" sz="1600" b="1" dirty="0" err="1">
                          <a:effectLst/>
                        </a:rPr>
                        <a:t>Transarterial</a:t>
                      </a:r>
                      <a:r>
                        <a:rPr lang="en-US" sz="1600" b="1" dirty="0">
                          <a:effectLst/>
                        </a:rPr>
                        <a:t> </a:t>
                      </a:r>
                      <a:r>
                        <a:rPr lang="en-US" sz="1600" b="1" dirty="0" err="1">
                          <a:effectLst/>
                        </a:rPr>
                        <a:t>radioembolization</a:t>
                      </a:r>
                      <a:endParaRPr lang="en-US" sz="1600" b="1" dirty="0">
                        <a:effectLst/>
                      </a:endParaRPr>
                    </a:p>
                  </a:txBody>
                  <a:tcPr marL="39283" marR="39283" marT="39283" marB="39283" anchor="ctr"/>
                </a:tc>
                <a:tc hMerge="1">
                  <a:txBody>
                    <a:bodyPr/>
                    <a:lstStyle/>
                    <a:p>
                      <a:endParaRPr lang="ru-RU"/>
                    </a:p>
                  </a:txBody>
                  <a:tcPr/>
                </a:tc>
                <a:tc hMerge="1">
                  <a:txBody>
                    <a:bodyPr/>
                    <a:lstStyle/>
                    <a:p>
                      <a:endParaRPr lang="ru-RU"/>
                    </a:p>
                  </a:txBody>
                  <a:tcPr/>
                </a:tc>
                <a:tc hMerge="1">
                  <a:txBody>
                    <a:bodyPr/>
                    <a:lstStyle/>
                    <a:p>
                      <a:endParaRPr lang="ru-RU"/>
                    </a:p>
                  </a:txBody>
                  <a:tcPr/>
                </a:tc>
              </a:tr>
              <a:tr h="378092">
                <a:tc rowSpan="2">
                  <a:txBody>
                    <a:bodyPr/>
                    <a:lstStyle/>
                    <a:p>
                      <a:pPr algn="l" fontAlgn="ctr"/>
                      <a:r>
                        <a:rPr lang="en-US" sz="1600" b="1" dirty="0">
                          <a:effectLst/>
                        </a:rPr>
                        <a:t>Advanced</a:t>
                      </a:r>
                    </a:p>
                  </a:txBody>
                  <a:tcPr marL="39283" marR="39283" marT="39283" marB="39283" anchor="ctr"/>
                </a:tc>
                <a:tc>
                  <a:txBody>
                    <a:bodyPr/>
                    <a:lstStyle/>
                    <a:p>
                      <a:pPr algn="l" fontAlgn="ctr"/>
                      <a:r>
                        <a:rPr lang="en-US" sz="1200">
                          <a:effectLst/>
                        </a:rPr>
                        <a:t>TARE</a:t>
                      </a:r>
                    </a:p>
                  </a:txBody>
                  <a:tcPr marL="39283" marR="39283" marT="39283" marB="39283" anchor="ctr"/>
                </a:tc>
                <a:tc>
                  <a:txBody>
                    <a:bodyPr/>
                    <a:lstStyle/>
                    <a:p>
                      <a:pPr algn="l" fontAlgn="ctr"/>
                      <a:r>
                        <a:rPr lang="ru-RU" sz="1200" dirty="0">
                          <a:effectLst/>
                        </a:rPr>
                        <a:t>8–9</a:t>
                      </a:r>
                    </a:p>
                  </a:txBody>
                  <a:tcPr marL="39283" marR="39283" marT="39283" marB="39283" anchor="ctr"/>
                </a:tc>
                <a:tc>
                  <a:txBody>
                    <a:bodyPr/>
                    <a:lstStyle/>
                    <a:p>
                      <a:pPr algn="l" fontAlgn="ctr"/>
                      <a:r>
                        <a:rPr lang="ru-RU" sz="1200" dirty="0">
                          <a:effectLst/>
                        </a:rPr>
                        <a:t>6</a:t>
                      </a:r>
                    </a:p>
                  </a:txBody>
                  <a:tcPr marL="39283" marR="39283" marT="39283" marB="39283" anchor="ctr"/>
                </a:tc>
              </a:tr>
              <a:tr h="378092">
                <a:tc vMerge="1">
                  <a:txBody>
                    <a:bodyPr/>
                    <a:lstStyle/>
                    <a:p>
                      <a:endParaRPr lang="ru-RU"/>
                    </a:p>
                  </a:txBody>
                  <a:tcPr/>
                </a:tc>
                <a:tc>
                  <a:txBody>
                    <a:bodyPr/>
                    <a:lstStyle/>
                    <a:p>
                      <a:pPr algn="l" fontAlgn="ctr"/>
                      <a:r>
                        <a:rPr lang="en-US" sz="1200">
                          <a:effectLst/>
                        </a:rPr>
                        <a:t>TARE plus sorafenib</a:t>
                      </a:r>
                    </a:p>
                  </a:txBody>
                  <a:tcPr marL="39283" marR="39283" marT="39283" marB="39283" anchor="ctr"/>
                </a:tc>
                <a:tc>
                  <a:txBody>
                    <a:bodyPr/>
                    <a:lstStyle/>
                    <a:p>
                      <a:pPr algn="l" fontAlgn="ctr"/>
                      <a:r>
                        <a:rPr lang="ru-RU" sz="1200">
                          <a:effectLst/>
                        </a:rPr>
                        <a:t>12</a:t>
                      </a:r>
                    </a:p>
                  </a:txBody>
                  <a:tcPr marL="39283" marR="39283" marT="39283" marB="39283" anchor="ctr"/>
                </a:tc>
                <a:tc>
                  <a:txBody>
                    <a:bodyPr/>
                    <a:lstStyle/>
                    <a:p>
                      <a:pPr algn="l" fontAlgn="ctr"/>
                      <a:r>
                        <a:rPr lang="en-US" sz="1200" dirty="0">
                          <a:effectLst/>
                        </a:rPr>
                        <a:t>NA</a:t>
                      </a:r>
                    </a:p>
                  </a:txBody>
                  <a:tcPr marL="39283" marR="39283" marT="39283" marB="39283" anchor="ctr"/>
                </a:tc>
              </a:tr>
            </a:tbl>
          </a:graphicData>
        </a:graphic>
      </p:graphicFrame>
    </p:spTree>
    <p:extLst>
      <p:ext uri="{BB962C8B-B14F-4D97-AF65-F5344CB8AC3E}">
        <p14:creationId xmlns:p14="http://schemas.microsoft.com/office/powerpoint/2010/main" val="12644202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339502"/>
          </a:xfrm>
        </p:spPr>
        <p:txBody>
          <a:bodyPr>
            <a:noAutofit/>
          </a:bodyPr>
          <a:lstStyle/>
          <a:p>
            <a:r>
              <a:rPr lang="en-US" sz="1600" b="1" dirty="0">
                <a:solidFill>
                  <a:schemeClr val="tx2">
                    <a:lumMod val="60000"/>
                    <a:lumOff val="40000"/>
                  </a:schemeClr>
                </a:solidFill>
              </a:rPr>
              <a:t>Summary of main outcomes and adverse events among systemic therapies approved for advanced HCC</a:t>
            </a:r>
          </a:p>
        </p:txBody>
      </p:sp>
      <p:graphicFrame>
        <p:nvGraphicFramePr>
          <p:cNvPr id="5" name="Объект 4"/>
          <p:cNvGraphicFramePr>
            <a:graphicFrameLocks noGrp="1"/>
          </p:cNvGraphicFramePr>
          <p:nvPr>
            <p:ph idx="1"/>
            <p:extLst>
              <p:ext uri="{D42A27DB-BD31-4B8C-83A1-F6EECF244321}">
                <p14:modId xmlns:p14="http://schemas.microsoft.com/office/powerpoint/2010/main" val="1790598044"/>
              </p:ext>
            </p:extLst>
          </p:nvPr>
        </p:nvGraphicFramePr>
        <p:xfrm>
          <a:off x="2" y="411511"/>
          <a:ext cx="9144000" cy="4742780"/>
        </p:xfrm>
        <a:graphic>
          <a:graphicData uri="http://schemas.openxmlformats.org/drawingml/2006/table">
            <a:tbl>
              <a:tblPr>
                <a:tableStyleId>{5940675A-B579-460E-94D1-54222C63F5DA}</a:tableStyleId>
              </a:tblPr>
              <a:tblGrid>
                <a:gridCol w="1016000"/>
                <a:gridCol w="1016000"/>
                <a:gridCol w="1016000"/>
                <a:gridCol w="1016000"/>
                <a:gridCol w="1016000"/>
                <a:gridCol w="1016000"/>
                <a:gridCol w="1016000"/>
                <a:gridCol w="1016000"/>
                <a:gridCol w="1016000"/>
              </a:tblGrid>
              <a:tr h="165171">
                <a:tc rowSpan="2">
                  <a:txBody>
                    <a:bodyPr/>
                    <a:lstStyle/>
                    <a:p>
                      <a:pPr algn="ctr" fontAlgn="t"/>
                      <a:r>
                        <a:rPr lang="en-US" sz="1200" b="1" dirty="0">
                          <a:effectLst/>
                        </a:rPr>
                        <a:t>Study name</a:t>
                      </a:r>
                    </a:p>
                  </a:txBody>
                  <a:tcPr marL="16540" marR="16540" marT="16540" marB="16540"/>
                </a:tc>
                <a:tc rowSpan="2">
                  <a:txBody>
                    <a:bodyPr/>
                    <a:lstStyle/>
                    <a:p>
                      <a:pPr algn="ctr" fontAlgn="t"/>
                      <a:r>
                        <a:rPr lang="en-US" sz="1000" b="1" dirty="0">
                          <a:effectLst/>
                        </a:rPr>
                        <a:t>Treatment</a:t>
                      </a:r>
                    </a:p>
                  </a:txBody>
                  <a:tcPr marL="16540" marR="16540" marT="16540" marB="16540"/>
                </a:tc>
                <a:tc rowSpan="2">
                  <a:txBody>
                    <a:bodyPr/>
                    <a:lstStyle/>
                    <a:p>
                      <a:pPr algn="ctr" fontAlgn="t"/>
                      <a:r>
                        <a:rPr lang="en-US" sz="1000" b="1" dirty="0">
                          <a:effectLst/>
                        </a:rPr>
                        <a:t>Median overall survival (months)</a:t>
                      </a:r>
                    </a:p>
                  </a:txBody>
                  <a:tcPr marL="16540" marR="16540" marT="16540" marB="16540"/>
                </a:tc>
                <a:tc rowSpan="2">
                  <a:txBody>
                    <a:bodyPr/>
                    <a:lstStyle/>
                    <a:p>
                      <a:pPr algn="ctr" fontAlgn="t"/>
                      <a:r>
                        <a:rPr lang="en-US" sz="1000" b="1" dirty="0">
                          <a:effectLst/>
                        </a:rPr>
                        <a:t>Median PFS (months)</a:t>
                      </a:r>
                    </a:p>
                  </a:txBody>
                  <a:tcPr marL="16540" marR="16540" marT="16540" marB="16540"/>
                </a:tc>
                <a:tc rowSpan="2">
                  <a:txBody>
                    <a:bodyPr/>
                    <a:lstStyle/>
                    <a:p>
                      <a:pPr algn="ctr" fontAlgn="t"/>
                      <a:r>
                        <a:rPr lang="en-US" sz="1000" b="1" dirty="0">
                          <a:effectLst/>
                        </a:rPr>
                        <a:t>ORR </a:t>
                      </a:r>
                      <a:r>
                        <a:rPr lang="en-US" sz="1000" b="1" dirty="0" err="1">
                          <a:effectLst/>
                        </a:rPr>
                        <a:t>mRECIST</a:t>
                      </a:r>
                      <a:r>
                        <a:rPr lang="en-US" sz="1000" b="1" dirty="0">
                          <a:effectLst/>
                        </a:rPr>
                        <a:t>; RECIST</a:t>
                      </a:r>
                    </a:p>
                  </a:txBody>
                  <a:tcPr marL="16540" marR="16540" marT="16540" marB="16540"/>
                </a:tc>
                <a:tc gridSpan="3">
                  <a:txBody>
                    <a:bodyPr/>
                    <a:lstStyle/>
                    <a:p>
                      <a:pPr algn="ctr" fontAlgn="t"/>
                      <a:r>
                        <a:rPr lang="en-US" sz="1000" b="1" dirty="0">
                          <a:effectLst/>
                        </a:rPr>
                        <a:t>Treatment-related adverse events</a:t>
                      </a:r>
                    </a:p>
                  </a:txBody>
                  <a:tcPr marL="16540" marR="16540" marT="16540" marB="16540"/>
                </a:tc>
                <a:tc hMerge="1">
                  <a:txBody>
                    <a:bodyPr/>
                    <a:lstStyle/>
                    <a:p>
                      <a:endParaRPr lang="ru-RU"/>
                    </a:p>
                  </a:txBody>
                  <a:tcPr/>
                </a:tc>
                <a:tc hMerge="1">
                  <a:txBody>
                    <a:bodyPr/>
                    <a:lstStyle/>
                    <a:p>
                      <a:endParaRPr lang="ru-RU"/>
                    </a:p>
                  </a:txBody>
                  <a:tcPr/>
                </a:tc>
                <a:tc rowSpan="2">
                  <a:txBody>
                    <a:bodyPr/>
                    <a:lstStyle/>
                    <a:p>
                      <a:pPr algn="ctr" fontAlgn="t"/>
                      <a:r>
                        <a:rPr lang="en-US" sz="1000" b="1">
                          <a:effectLst/>
                        </a:rPr>
                        <a:t>Adverse events leading to drug withdrawal</a:t>
                      </a:r>
                    </a:p>
                  </a:txBody>
                  <a:tcPr marL="16540" marR="16540" marT="16540" marB="16540"/>
                </a:tc>
              </a:tr>
              <a:tr h="318575">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t"/>
                      <a:r>
                        <a:rPr lang="en-US" sz="1000" b="1" dirty="0">
                          <a:effectLst/>
                        </a:rPr>
                        <a:t>Grade 3–4</a:t>
                      </a:r>
                    </a:p>
                  </a:txBody>
                  <a:tcPr marL="16540" marR="16540" marT="16540" marB="16540"/>
                </a:tc>
                <a:tc>
                  <a:txBody>
                    <a:bodyPr/>
                    <a:lstStyle/>
                    <a:p>
                      <a:pPr algn="ctr" fontAlgn="t"/>
                      <a:r>
                        <a:rPr lang="en-US" sz="1000" b="1" dirty="0">
                          <a:effectLst/>
                        </a:rPr>
                        <a:t>Most common grade 3–4</a:t>
                      </a:r>
                    </a:p>
                  </a:txBody>
                  <a:tcPr marL="16540" marR="16540" marT="16540" marB="16540"/>
                </a:tc>
                <a:tc>
                  <a:txBody>
                    <a:bodyPr/>
                    <a:lstStyle/>
                    <a:p>
                      <a:pPr algn="ctr" fontAlgn="t"/>
                      <a:r>
                        <a:rPr lang="en-US" sz="1000" b="1" dirty="0">
                          <a:effectLst/>
                        </a:rPr>
                        <a:t>Leading to death</a:t>
                      </a:r>
                    </a:p>
                  </a:txBody>
                  <a:tcPr marL="16540" marR="16540" marT="16540" marB="16540"/>
                </a:tc>
                <a:tc vMerge="1">
                  <a:txBody>
                    <a:bodyPr/>
                    <a:lstStyle/>
                    <a:p>
                      <a:endParaRPr lang="ru-RU"/>
                    </a:p>
                  </a:txBody>
                  <a:tcPr/>
                </a:tc>
              </a:tr>
              <a:tr h="165171">
                <a:tc gridSpan="9">
                  <a:txBody>
                    <a:bodyPr/>
                    <a:lstStyle/>
                    <a:p>
                      <a:pPr algn="l" fontAlgn="ctr"/>
                      <a:r>
                        <a:rPr lang="en-US" sz="1200" b="1" dirty="0">
                          <a:effectLst/>
                        </a:rPr>
                        <a:t>First-line therapies</a:t>
                      </a:r>
                    </a:p>
                  </a:txBody>
                  <a:tcPr marL="16540" marR="16540" marT="16540" marB="1654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91588">
                <a:tc>
                  <a:txBody>
                    <a:bodyPr/>
                    <a:lstStyle/>
                    <a:p>
                      <a:pPr algn="l" fontAlgn="ctr"/>
                      <a:r>
                        <a:rPr lang="en-US" sz="1200" b="1" dirty="0">
                          <a:effectLst/>
                        </a:rPr>
                        <a:t>IMbrave150</a:t>
                      </a:r>
                    </a:p>
                  </a:txBody>
                  <a:tcPr marL="16540" marR="16540" marT="16540" marB="16540" anchor="ctr"/>
                </a:tc>
                <a:tc>
                  <a:txBody>
                    <a:bodyPr/>
                    <a:lstStyle/>
                    <a:p>
                      <a:pPr algn="ctr" fontAlgn="ctr"/>
                      <a:r>
                        <a:rPr lang="en-US" sz="1050" dirty="0" err="1">
                          <a:effectLst/>
                        </a:rPr>
                        <a:t>Atezolizumab</a:t>
                      </a:r>
                      <a:r>
                        <a:rPr lang="en-US" sz="1050" dirty="0">
                          <a:effectLst/>
                        </a:rPr>
                        <a:t> + </a:t>
                      </a:r>
                      <a:r>
                        <a:rPr lang="en-US" sz="1050" dirty="0" err="1">
                          <a:effectLst/>
                        </a:rPr>
                        <a:t>bevacizumab</a:t>
                      </a:r>
                      <a:endParaRPr lang="en-US" sz="1050" dirty="0">
                        <a:effectLst/>
                      </a:endParaRPr>
                    </a:p>
                  </a:txBody>
                  <a:tcPr marL="16540" marR="16540" marT="16540" marB="16540" anchor="ctr"/>
                </a:tc>
                <a:tc>
                  <a:txBody>
                    <a:bodyPr/>
                    <a:lstStyle/>
                    <a:p>
                      <a:pPr algn="ctr" fontAlgn="ctr"/>
                      <a:r>
                        <a:rPr lang="en-US" sz="1050" dirty="0">
                          <a:effectLst/>
                        </a:rPr>
                        <a:t>19.2</a:t>
                      </a:r>
                      <a:r>
                        <a:rPr lang="en-US" sz="1050" baseline="30000" dirty="0">
                          <a:effectLst/>
                        </a:rPr>
                        <a:t>a</a:t>
                      </a:r>
                      <a:endParaRPr lang="en-US" sz="1050" dirty="0">
                        <a:effectLst/>
                      </a:endParaRPr>
                    </a:p>
                  </a:txBody>
                  <a:tcPr marL="16540" marR="16540" marT="16540" marB="16540" anchor="ctr"/>
                </a:tc>
                <a:tc>
                  <a:txBody>
                    <a:bodyPr/>
                    <a:lstStyle/>
                    <a:p>
                      <a:pPr algn="ctr" fontAlgn="ctr"/>
                      <a:r>
                        <a:rPr lang="ru-RU" sz="1050" dirty="0">
                          <a:effectLst/>
                        </a:rPr>
                        <a:t>6.8</a:t>
                      </a:r>
                    </a:p>
                  </a:txBody>
                  <a:tcPr marL="16540" marR="16540" marT="16540" marB="16540" anchor="ctr"/>
                </a:tc>
                <a:tc>
                  <a:txBody>
                    <a:bodyPr/>
                    <a:lstStyle/>
                    <a:p>
                      <a:pPr algn="ctr" fontAlgn="ctr"/>
                      <a:r>
                        <a:rPr lang="en-US" sz="1050">
                          <a:effectLst/>
                        </a:rPr>
                        <a:t>35.4%; 29.8%</a:t>
                      </a:r>
                      <a:r>
                        <a:rPr lang="en-US" sz="1050" baseline="30000">
                          <a:effectLst/>
                        </a:rPr>
                        <a:t>a</a:t>
                      </a:r>
                      <a:endParaRPr lang="en-US" sz="1050">
                        <a:effectLst/>
                      </a:endParaRPr>
                    </a:p>
                  </a:txBody>
                  <a:tcPr marL="16540" marR="16540" marT="16540" marB="16540" anchor="ctr"/>
                </a:tc>
                <a:tc>
                  <a:txBody>
                    <a:bodyPr/>
                    <a:lstStyle/>
                    <a:p>
                      <a:pPr algn="ctr" fontAlgn="ctr"/>
                      <a:r>
                        <a:rPr lang="ru-RU" sz="1050">
                          <a:effectLst/>
                        </a:rPr>
                        <a:t>36%</a:t>
                      </a:r>
                    </a:p>
                  </a:txBody>
                  <a:tcPr marL="16540" marR="16540" marT="16540" marB="16540" anchor="ctr"/>
                </a:tc>
                <a:tc>
                  <a:txBody>
                    <a:bodyPr/>
                    <a:lstStyle/>
                    <a:p>
                      <a:pPr algn="ctr" fontAlgn="ctr"/>
                      <a:r>
                        <a:rPr lang="en-US" sz="1050">
                          <a:effectLst/>
                        </a:rPr>
                        <a:t>Hypertension 10%; increased AST 4%; proteinuria 3%</a:t>
                      </a:r>
                    </a:p>
                  </a:txBody>
                  <a:tcPr marL="16540" marR="16540" marT="16540" marB="16540" anchor="ctr"/>
                </a:tc>
                <a:tc>
                  <a:txBody>
                    <a:bodyPr/>
                    <a:lstStyle/>
                    <a:p>
                      <a:pPr algn="ctr" fontAlgn="ctr"/>
                      <a:r>
                        <a:rPr lang="ru-RU" sz="1050">
                          <a:effectLst/>
                        </a:rPr>
                        <a:t>2%</a:t>
                      </a:r>
                    </a:p>
                  </a:txBody>
                  <a:tcPr marL="16540" marR="16540" marT="16540" marB="16540" anchor="ctr"/>
                </a:tc>
                <a:tc>
                  <a:txBody>
                    <a:bodyPr/>
                    <a:lstStyle/>
                    <a:p>
                      <a:pPr algn="ctr" fontAlgn="ctr"/>
                      <a:r>
                        <a:rPr lang="en-US" sz="1050">
                          <a:effectLst/>
                        </a:rPr>
                        <a:t>Any drug: 16%; both drugs: 7%</a:t>
                      </a:r>
                    </a:p>
                  </a:txBody>
                  <a:tcPr marL="16540" marR="16540" marT="16540" marB="16540" anchor="ctr"/>
                </a:tc>
              </a:tr>
              <a:tr h="216024">
                <a:tc>
                  <a:txBody>
                    <a:bodyPr/>
                    <a:lstStyle/>
                    <a:p>
                      <a:pPr algn="l" fontAlgn="ctr"/>
                      <a:r>
                        <a:rPr lang="en-US" sz="1200" b="1" dirty="0">
                          <a:effectLst/>
                        </a:rPr>
                        <a:t>SHARP (IMbrave150, REFLECT)</a:t>
                      </a:r>
                    </a:p>
                  </a:txBody>
                  <a:tcPr marL="16540" marR="16540" marT="16540" marB="16540" anchor="ctr"/>
                </a:tc>
                <a:tc>
                  <a:txBody>
                    <a:bodyPr/>
                    <a:lstStyle/>
                    <a:p>
                      <a:pPr algn="ctr" fontAlgn="ctr"/>
                      <a:r>
                        <a:rPr lang="en-US" sz="1050" dirty="0" err="1">
                          <a:effectLst/>
                        </a:rPr>
                        <a:t>Sorafenib</a:t>
                      </a:r>
                      <a:endParaRPr lang="en-US" sz="1050" dirty="0">
                        <a:effectLst/>
                      </a:endParaRPr>
                    </a:p>
                  </a:txBody>
                  <a:tcPr marL="16540" marR="16540" marT="16540" marB="16540" anchor="ctr"/>
                </a:tc>
                <a:tc>
                  <a:txBody>
                    <a:bodyPr/>
                    <a:lstStyle/>
                    <a:p>
                      <a:pPr algn="ctr" fontAlgn="ctr"/>
                      <a:r>
                        <a:rPr lang="en-US" sz="1050" dirty="0">
                          <a:effectLst/>
                        </a:rPr>
                        <a:t>10.7–13.4</a:t>
                      </a:r>
                      <a:r>
                        <a:rPr lang="en-US" sz="1050" baseline="30000" dirty="0">
                          <a:effectLst/>
                        </a:rPr>
                        <a:t>a</a:t>
                      </a:r>
                      <a:endParaRPr lang="en-US" sz="1050" dirty="0">
                        <a:effectLst/>
                      </a:endParaRPr>
                    </a:p>
                  </a:txBody>
                  <a:tcPr marL="16540" marR="16540" marT="16540" marB="16540" anchor="ctr"/>
                </a:tc>
                <a:tc>
                  <a:txBody>
                    <a:bodyPr/>
                    <a:lstStyle/>
                    <a:p>
                      <a:pPr algn="ctr" fontAlgn="ctr"/>
                      <a:r>
                        <a:rPr lang="ru-RU" sz="1050" dirty="0">
                          <a:effectLst/>
                        </a:rPr>
                        <a:t>3.7–4.3</a:t>
                      </a:r>
                    </a:p>
                  </a:txBody>
                  <a:tcPr marL="16540" marR="16540" marT="16540" marB="16540" anchor="ctr"/>
                </a:tc>
                <a:tc>
                  <a:txBody>
                    <a:bodyPr/>
                    <a:lstStyle/>
                    <a:p>
                      <a:pPr algn="ctr" fontAlgn="ctr"/>
                      <a:r>
                        <a:rPr lang="en-US" sz="1050" dirty="0">
                          <a:effectLst/>
                        </a:rPr>
                        <a:t>NA; 2%</a:t>
                      </a:r>
                    </a:p>
                  </a:txBody>
                  <a:tcPr marL="16540" marR="16540" marT="16540" marB="16540" anchor="ctr"/>
                </a:tc>
                <a:tc>
                  <a:txBody>
                    <a:bodyPr/>
                    <a:lstStyle/>
                    <a:p>
                      <a:pPr algn="ctr" fontAlgn="ctr"/>
                      <a:r>
                        <a:rPr lang="ru-RU" sz="1050" dirty="0">
                          <a:effectLst/>
                        </a:rPr>
                        <a:t>45%</a:t>
                      </a:r>
                    </a:p>
                  </a:txBody>
                  <a:tcPr marL="16540" marR="16540" marT="16540" marB="16540" anchor="ctr"/>
                </a:tc>
                <a:tc>
                  <a:txBody>
                    <a:bodyPr/>
                    <a:lstStyle/>
                    <a:p>
                      <a:pPr algn="ctr" fontAlgn="ctr"/>
                      <a:r>
                        <a:rPr lang="en-US" sz="1050" dirty="0" err="1">
                          <a:effectLst/>
                        </a:rPr>
                        <a:t>Diarrhoea</a:t>
                      </a:r>
                      <a:r>
                        <a:rPr lang="en-US" sz="1050" dirty="0">
                          <a:effectLst/>
                        </a:rPr>
                        <a:t> 8%; HFS 8%; fatigue 4%</a:t>
                      </a:r>
                    </a:p>
                  </a:txBody>
                  <a:tcPr marL="16540" marR="16540" marT="16540" marB="16540" anchor="ctr"/>
                </a:tc>
                <a:tc>
                  <a:txBody>
                    <a:bodyPr/>
                    <a:lstStyle/>
                    <a:p>
                      <a:pPr algn="ctr" fontAlgn="ctr"/>
                      <a:r>
                        <a:rPr lang="en-US" sz="1050" dirty="0">
                          <a:effectLst/>
                        </a:rPr>
                        <a:t>NA</a:t>
                      </a:r>
                    </a:p>
                  </a:txBody>
                  <a:tcPr marL="16540" marR="16540" marT="16540" marB="16540" anchor="ctr"/>
                </a:tc>
                <a:tc>
                  <a:txBody>
                    <a:bodyPr/>
                    <a:lstStyle/>
                    <a:p>
                      <a:pPr algn="ctr" fontAlgn="ctr"/>
                      <a:r>
                        <a:rPr lang="ru-RU" sz="1050">
                          <a:effectLst/>
                        </a:rPr>
                        <a:t>11%</a:t>
                      </a:r>
                    </a:p>
                  </a:txBody>
                  <a:tcPr marL="16540" marR="16540" marT="16540" marB="16540" anchor="ctr"/>
                </a:tc>
              </a:tr>
              <a:tr h="288032">
                <a:tc>
                  <a:txBody>
                    <a:bodyPr/>
                    <a:lstStyle/>
                    <a:p>
                      <a:pPr algn="l" fontAlgn="ctr"/>
                      <a:r>
                        <a:rPr lang="en-US" sz="1200" b="1" dirty="0">
                          <a:effectLst/>
                        </a:rPr>
                        <a:t>REFLECT</a:t>
                      </a:r>
                    </a:p>
                  </a:txBody>
                  <a:tcPr marL="16540" marR="16540" marT="16540" marB="16540" anchor="ctr"/>
                </a:tc>
                <a:tc>
                  <a:txBody>
                    <a:bodyPr/>
                    <a:lstStyle/>
                    <a:p>
                      <a:pPr algn="ctr" fontAlgn="ctr"/>
                      <a:r>
                        <a:rPr lang="en-US" sz="1050">
                          <a:effectLst/>
                        </a:rPr>
                        <a:t>Lenvatinib</a:t>
                      </a:r>
                    </a:p>
                  </a:txBody>
                  <a:tcPr marL="16540" marR="16540" marT="16540" marB="16540" anchor="ctr"/>
                </a:tc>
                <a:tc>
                  <a:txBody>
                    <a:bodyPr/>
                    <a:lstStyle/>
                    <a:p>
                      <a:pPr algn="ctr" fontAlgn="ctr"/>
                      <a:r>
                        <a:rPr lang="ru-RU" sz="1050" dirty="0">
                          <a:effectLst/>
                        </a:rPr>
                        <a:t>13.6</a:t>
                      </a:r>
                    </a:p>
                  </a:txBody>
                  <a:tcPr marL="16540" marR="16540" marT="16540" marB="16540" anchor="ctr"/>
                </a:tc>
                <a:tc>
                  <a:txBody>
                    <a:bodyPr/>
                    <a:lstStyle/>
                    <a:p>
                      <a:pPr algn="ctr" fontAlgn="ctr"/>
                      <a:r>
                        <a:rPr lang="ru-RU" sz="1050" dirty="0">
                          <a:effectLst/>
                        </a:rPr>
                        <a:t>7.4</a:t>
                      </a:r>
                    </a:p>
                  </a:txBody>
                  <a:tcPr marL="16540" marR="16540" marT="16540" marB="16540" anchor="ctr"/>
                </a:tc>
                <a:tc>
                  <a:txBody>
                    <a:bodyPr/>
                    <a:lstStyle/>
                    <a:p>
                      <a:pPr algn="ctr" fontAlgn="ctr"/>
                      <a:r>
                        <a:rPr lang="ru-RU" sz="1050">
                          <a:effectLst/>
                        </a:rPr>
                        <a:t>24.1%; 18.8%</a:t>
                      </a:r>
                    </a:p>
                  </a:txBody>
                  <a:tcPr marL="16540" marR="16540" marT="16540" marB="16540" anchor="ctr"/>
                </a:tc>
                <a:tc>
                  <a:txBody>
                    <a:bodyPr/>
                    <a:lstStyle/>
                    <a:p>
                      <a:pPr algn="ctr" fontAlgn="ctr"/>
                      <a:r>
                        <a:rPr lang="ru-RU" sz="1050">
                          <a:effectLst/>
                        </a:rPr>
                        <a:t>57%</a:t>
                      </a:r>
                    </a:p>
                  </a:txBody>
                  <a:tcPr marL="16540" marR="16540" marT="16540" marB="16540" anchor="ctr"/>
                </a:tc>
                <a:tc>
                  <a:txBody>
                    <a:bodyPr/>
                    <a:lstStyle/>
                    <a:p>
                      <a:pPr algn="ctr" fontAlgn="ctr"/>
                      <a:r>
                        <a:rPr lang="en-US" sz="1050" dirty="0">
                          <a:effectLst/>
                        </a:rPr>
                        <a:t>Hypertension 23%; weight loss 8% increased BR 7%</a:t>
                      </a:r>
                    </a:p>
                  </a:txBody>
                  <a:tcPr marL="16540" marR="16540" marT="16540" marB="16540" anchor="ctr"/>
                </a:tc>
                <a:tc>
                  <a:txBody>
                    <a:bodyPr/>
                    <a:lstStyle/>
                    <a:p>
                      <a:pPr algn="ctr" fontAlgn="ctr"/>
                      <a:r>
                        <a:rPr lang="ru-RU" sz="1050" dirty="0">
                          <a:effectLst/>
                        </a:rPr>
                        <a:t>2%</a:t>
                      </a:r>
                    </a:p>
                  </a:txBody>
                  <a:tcPr marL="16540" marR="16540" marT="16540" marB="16540" anchor="ctr"/>
                </a:tc>
                <a:tc>
                  <a:txBody>
                    <a:bodyPr/>
                    <a:lstStyle/>
                    <a:p>
                      <a:pPr algn="ctr" fontAlgn="ctr"/>
                      <a:r>
                        <a:rPr lang="ru-RU" sz="1050" dirty="0">
                          <a:effectLst/>
                        </a:rPr>
                        <a:t>9%</a:t>
                      </a:r>
                    </a:p>
                  </a:txBody>
                  <a:tcPr marL="16540" marR="16540" marT="16540" marB="16540" anchor="ctr"/>
                </a:tc>
              </a:tr>
              <a:tr h="165171">
                <a:tc gridSpan="9">
                  <a:txBody>
                    <a:bodyPr/>
                    <a:lstStyle/>
                    <a:p>
                      <a:pPr algn="l" fontAlgn="ctr"/>
                      <a:r>
                        <a:rPr lang="en-US" sz="1200" b="1" dirty="0">
                          <a:effectLst/>
                        </a:rPr>
                        <a:t>Second-line therapies</a:t>
                      </a:r>
                    </a:p>
                  </a:txBody>
                  <a:tcPr marL="16540" marR="16540" marT="16540" marB="1654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66877">
                <a:tc>
                  <a:txBody>
                    <a:bodyPr/>
                    <a:lstStyle/>
                    <a:p>
                      <a:pPr algn="l" fontAlgn="ctr"/>
                      <a:r>
                        <a:rPr lang="en-US" sz="1200" b="1" dirty="0">
                          <a:effectLst/>
                        </a:rPr>
                        <a:t>RESORCE</a:t>
                      </a:r>
                    </a:p>
                  </a:txBody>
                  <a:tcPr marL="16540" marR="16540" marT="16540" marB="16540" anchor="ctr"/>
                </a:tc>
                <a:tc>
                  <a:txBody>
                    <a:bodyPr/>
                    <a:lstStyle/>
                    <a:p>
                      <a:pPr algn="ctr" fontAlgn="ctr"/>
                      <a:r>
                        <a:rPr lang="en-US" sz="1050" dirty="0" err="1">
                          <a:effectLst/>
                        </a:rPr>
                        <a:t>Regorafenib</a:t>
                      </a:r>
                      <a:endParaRPr lang="en-US" sz="1050" dirty="0">
                        <a:effectLst/>
                      </a:endParaRPr>
                    </a:p>
                  </a:txBody>
                  <a:tcPr marL="16540" marR="16540" marT="16540" marB="16540" anchor="ctr"/>
                </a:tc>
                <a:tc>
                  <a:txBody>
                    <a:bodyPr/>
                    <a:lstStyle/>
                    <a:p>
                      <a:pPr algn="ctr" fontAlgn="ctr"/>
                      <a:r>
                        <a:rPr lang="ru-RU" sz="1050" dirty="0">
                          <a:effectLst/>
                        </a:rPr>
                        <a:t>10.6</a:t>
                      </a:r>
                    </a:p>
                  </a:txBody>
                  <a:tcPr marL="16540" marR="16540" marT="16540" marB="16540" anchor="ctr"/>
                </a:tc>
                <a:tc>
                  <a:txBody>
                    <a:bodyPr/>
                    <a:lstStyle/>
                    <a:p>
                      <a:pPr algn="ctr" fontAlgn="ctr"/>
                      <a:r>
                        <a:rPr lang="ru-RU" sz="1050" dirty="0">
                          <a:effectLst/>
                        </a:rPr>
                        <a:t>3.1</a:t>
                      </a:r>
                    </a:p>
                  </a:txBody>
                  <a:tcPr marL="16540" marR="16540" marT="16540" marB="16540" anchor="ctr"/>
                </a:tc>
                <a:tc>
                  <a:txBody>
                    <a:bodyPr/>
                    <a:lstStyle/>
                    <a:p>
                      <a:pPr algn="ctr" fontAlgn="ctr"/>
                      <a:r>
                        <a:rPr lang="ru-RU" sz="1050" dirty="0">
                          <a:effectLst/>
                        </a:rPr>
                        <a:t>11%; 7%</a:t>
                      </a:r>
                    </a:p>
                  </a:txBody>
                  <a:tcPr marL="16540" marR="16540" marT="16540" marB="16540" anchor="ctr"/>
                </a:tc>
                <a:tc>
                  <a:txBody>
                    <a:bodyPr/>
                    <a:lstStyle/>
                    <a:p>
                      <a:pPr algn="ctr" fontAlgn="ctr"/>
                      <a:r>
                        <a:rPr lang="ru-RU" sz="1050">
                          <a:effectLst/>
                        </a:rPr>
                        <a:t>50%</a:t>
                      </a:r>
                    </a:p>
                  </a:txBody>
                  <a:tcPr marL="16540" marR="16540" marT="16540" marB="16540" anchor="ctr"/>
                </a:tc>
                <a:tc>
                  <a:txBody>
                    <a:bodyPr/>
                    <a:lstStyle/>
                    <a:p>
                      <a:pPr algn="ctr" fontAlgn="ctr"/>
                      <a:r>
                        <a:rPr lang="fr-FR" sz="1050">
                          <a:effectLst/>
                        </a:rPr>
                        <a:t>Hypertension 13%; HFS 13%; fatigue 9%</a:t>
                      </a:r>
                    </a:p>
                  </a:txBody>
                  <a:tcPr marL="16540" marR="16540" marT="16540" marB="16540" anchor="ctr"/>
                </a:tc>
                <a:tc>
                  <a:txBody>
                    <a:bodyPr/>
                    <a:lstStyle/>
                    <a:p>
                      <a:pPr algn="ctr" fontAlgn="ctr"/>
                      <a:r>
                        <a:rPr lang="ru-RU" sz="1050">
                          <a:effectLst/>
                        </a:rPr>
                        <a:t>2%</a:t>
                      </a:r>
                    </a:p>
                  </a:txBody>
                  <a:tcPr marL="16540" marR="16540" marT="16540" marB="16540" anchor="ctr"/>
                </a:tc>
                <a:tc>
                  <a:txBody>
                    <a:bodyPr/>
                    <a:lstStyle/>
                    <a:p>
                      <a:pPr algn="ctr" fontAlgn="ctr"/>
                      <a:r>
                        <a:rPr lang="ru-RU" sz="1050">
                          <a:effectLst/>
                        </a:rPr>
                        <a:t>10%</a:t>
                      </a:r>
                    </a:p>
                  </a:txBody>
                  <a:tcPr marL="16540" marR="16540" marT="16540" marB="16540" anchor="ctr"/>
                </a:tc>
              </a:tr>
              <a:tr h="360040">
                <a:tc>
                  <a:txBody>
                    <a:bodyPr/>
                    <a:lstStyle/>
                    <a:p>
                      <a:pPr algn="l" fontAlgn="ctr"/>
                      <a:r>
                        <a:rPr lang="en-US" sz="1200" b="1" dirty="0">
                          <a:effectLst/>
                        </a:rPr>
                        <a:t>CELESTIAL</a:t>
                      </a:r>
                    </a:p>
                  </a:txBody>
                  <a:tcPr marL="16540" marR="16540" marT="16540" marB="16540" anchor="ctr"/>
                </a:tc>
                <a:tc>
                  <a:txBody>
                    <a:bodyPr/>
                    <a:lstStyle/>
                    <a:p>
                      <a:pPr algn="ctr" fontAlgn="ctr"/>
                      <a:r>
                        <a:rPr lang="en-US" sz="1050">
                          <a:effectLst/>
                        </a:rPr>
                        <a:t>Cabozantinib</a:t>
                      </a:r>
                    </a:p>
                  </a:txBody>
                  <a:tcPr marL="16540" marR="16540" marT="16540" marB="16540" anchor="ctr"/>
                </a:tc>
                <a:tc>
                  <a:txBody>
                    <a:bodyPr/>
                    <a:lstStyle/>
                    <a:p>
                      <a:pPr algn="ctr" fontAlgn="ctr"/>
                      <a:r>
                        <a:rPr lang="ru-RU" sz="1050" dirty="0">
                          <a:effectLst/>
                        </a:rPr>
                        <a:t>10.2</a:t>
                      </a:r>
                    </a:p>
                  </a:txBody>
                  <a:tcPr marL="16540" marR="16540" marT="16540" marB="16540" anchor="ctr"/>
                </a:tc>
                <a:tc>
                  <a:txBody>
                    <a:bodyPr/>
                    <a:lstStyle/>
                    <a:p>
                      <a:pPr algn="ctr" fontAlgn="ctr"/>
                      <a:r>
                        <a:rPr lang="ru-RU" sz="1050" dirty="0">
                          <a:effectLst/>
                        </a:rPr>
                        <a:t>5.2</a:t>
                      </a:r>
                    </a:p>
                  </a:txBody>
                  <a:tcPr marL="16540" marR="16540" marT="16540" marB="16540" anchor="ctr"/>
                </a:tc>
                <a:tc>
                  <a:txBody>
                    <a:bodyPr/>
                    <a:lstStyle/>
                    <a:p>
                      <a:pPr algn="ctr" fontAlgn="ctr"/>
                      <a:r>
                        <a:rPr lang="en-US" sz="1050" dirty="0">
                          <a:effectLst/>
                        </a:rPr>
                        <a:t>NA; 4%</a:t>
                      </a:r>
                    </a:p>
                  </a:txBody>
                  <a:tcPr marL="16540" marR="16540" marT="16540" marB="16540" anchor="ctr"/>
                </a:tc>
                <a:tc>
                  <a:txBody>
                    <a:bodyPr/>
                    <a:lstStyle/>
                    <a:p>
                      <a:pPr algn="ctr" fontAlgn="ctr"/>
                      <a:r>
                        <a:rPr lang="en-US" sz="1050" dirty="0">
                          <a:effectLst/>
                        </a:rPr>
                        <a:t>68%</a:t>
                      </a:r>
                      <a:r>
                        <a:rPr lang="en-US" sz="1050" baseline="30000" dirty="0">
                          <a:effectLst/>
                        </a:rPr>
                        <a:t>a</a:t>
                      </a:r>
                      <a:endParaRPr lang="en-US" sz="1050" dirty="0">
                        <a:effectLst/>
                      </a:endParaRPr>
                    </a:p>
                  </a:txBody>
                  <a:tcPr marL="16540" marR="16540" marT="16540" marB="16540" anchor="ctr"/>
                </a:tc>
                <a:tc>
                  <a:txBody>
                    <a:bodyPr/>
                    <a:lstStyle/>
                    <a:p>
                      <a:pPr algn="ctr" fontAlgn="ctr"/>
                      <a:r>
                        <a:rPr lang="en-US" sz="1050">
                          <a:effectLst/>
                        </a:rPr>
                        <a:t>HFS 17%</a:t>
                      </a:r>
                      <a:r>
                        <a:rPr lang="en-US" sz="1050" baseline="30000">
                          <a:effectLst/>
                        </a:rPr>
                        <a:t>b</a:t>
                      </a:r>
                      <a:r>
                        <a:rPr lang="en-US" sz="1050">
                          <a:effectLst/>
                        </a:rPr>
                        <a:t>; Hypertension 16%</a:t>
                      </a:r>
                      <a:r>
                        <a:rPr lang="en-US" sz="1050" baseline="30000">
                          <a:effectLst/>
                        </a:rPr>
                        <a:t>b</a:t>
                      </a:r>
                      <a:r>
                        <a:rPr lang="en-US" sz="1050">
                          <a:effectLst/>
                        </a:rPr>
                        <a:t>; increased AST 12%</a:t>
                      </a:r>
                      <a:r>
                        <a:rPr lang="en-US" sz="1050" baseline="30000">
                          <a:effectLst/>
                        </a:rPr>
                        <a:t>b</a:t>
                      </a:r>
                      <a:endParaRPr lang="en-US" sz="1050">
                        <a:effectLst/>
                      </a:endParaRPr>
                    </a:p>
                  </a:txBody>
                  <a:tcPr marL="16540" marR="16540" marT="16540" marB="16540" anchor="ctr"/>
                </a:tc>
                <a:tc>
                  <a:txBody>
                    <a:bodyPr/>
                    <a:lstStyle/>
                    <a:p>
                      <a:pPr algn="ctr" fontAlgn="ctr"/>
                      <a:r>
                        <a:rPr lang="ru-RU" sz="1050">
                          <a:effectLst/>
                        </a:rPr>
                        <a:t>1%</a:t>
                      </a:r>
                    </a:p>
                  </a:txBody>
                  <a:tcPr marL="16540" marR="16540" marT="16540" marB="16540" anchor="ctr"/>
                </a:tc>
                <a:tc>
                  <a:txBody>
                    <a:bodyPr/>
                    <a:lstStyle/>
                    <a:p>
                      <a:pPr algn="ctr" fontAlgn="ctr"/>
                      <a:r>
                        <a:rPr lang="ru-RU" sz="1050">
                          <a:effectLst/>
                        </a:rPr>
                        <a:t>16%</a:t>
                      </a:r>
                    </a:p>
                  </a:txBody>
                  <a:tcPr marL="16540" marR="16540" marT="16540" marB="16540" anchor="ctr"/>
                </a:tc>
              </a:tr>
              <a:tr h="288032">
                <a:tc>
                  <a:txBody>
                    <a:bodyPr/>
                    <a:lstStyle/>
                    <a:p>
                      <a:pPr algn="l" fontAlgn="ctr"/>
                      <a:r>
                        <a:rPr lang="en-US" sz="1200" b="1" dirty="0">
                          <a:effectLst/>
                        </a:rPr>
                        <a:t>REACH-2</a:t>
                      </a:r>
                    </a:p>
                  </a:txBody>
                  <a:tcPr marL="16540" marR="16540" marT="16540" marB="16540" anchor="ctr"/>
                </a:tc>
                <a:tc>
                  <a:txBody>
                    <a:bodyPr/>
                    <a:lstStyle/>
                    <a:p>
                      <a:pPr algn="ctr" fontAlgn="ctr"/>
                      <a:r>
                        <a:rPr lang="en-US" sz="1050">
                          <a:effectLst/>
                        </a:rPr>
                        <a:t>Ramucirumab</a:t>
                      </a:r>
                    </a:p>
                  </a:txBody>
                  <a:tcPr marL="16540" marR="16540" marT="16540" marB="16540" anchor="ctr"/>
                </a:tc>
                <a:tc>
                  <a:txBody>
                    <a:bodyPr/>
                    <a:lstStyle/>
                    <a:p>
                      <a:pPr algn="ctr" fontAlgn="ctr"/>
                      <a:r>
                        <a:rPr lang="ru-RU" sz="1050">
                          <a:effectLst/>
                        </a:rPr>
                        <a:t>8.5</a:t>
                      </a:r>
                    </a:p>
                  </a:txBody>
                  <a:tcPr marL="16540" marR="16540" marT="16540" marB="16540" anchor="ctr"/>
                </a:tc>
                <a:tc>
                  <a:txBody>
                    <a:bodyPr/>
                    <a:lstStyle/>
                    <a:p>
                      <a:pPr algn="ctr" fontAlgn="ctr"/>
                      <a:r>
                        <a:rPr lang="ru-RU" sz="1050">
                          <a:effectLst/>
                        </a:rPr>
                        <a:t>2.8</a:t>
                      </a:r>
                    </a:p>
                  </a:txBody>
                  <a:tcPr marL="16540" marR="16540" marT="16540" marB="16540" anchor="ctr"/>
                </a:tc>
                <a:tc>
                  <a:txBody>
                    <a:bodyPr/>
                    <a:lstStyle/>
                    <a:p>
                      <a:pPr algn="ctr" fontAlgn="ctr"/>
                      <a:r>
                        <a:rPr lang="en-US" sz="1050" dirty="0">
                          <a:effectLst/>
                        </a:rPr>
                        <a:t>NA; 5%</a:t>
                      </a:r>
                    </a:p>
                  </a:txBody>
                  <a:tcPr marL="16540" marR="16540" marT="16540" marB="16540" anchor="ctr"/>
                </a:tc>
                <a:tc>
                  <a:txBody>
                    <a:bodyPr/>
                    <a:lstStyle/>
                    <a:p>
                      <a:pPr algn="ctr" fontAlgn="ctr"/>
                      <a:r>
                        <a:rPr lang="en-US" sz="1050" dirty="0">
                          <a:effectLst/>
                        </a:rPr>
                        <a:t>NR</a:t>
                      </a:r>
                    </a:p>
                  </a:txBody>
                  <a:tcPr marL="16540" marR="16540" marT="16540" marB="16540" anchor="ctr"/>
                </a:tc>
                <a:tc>
                  <a:txBody>
                    <a:bodyPr/>
                    <a:lstStyle/>
                    <a:p>
                      <a:pPr algn="ctr" fontAlgn="ctr"/>
                      <a:r>
                        <a:rPr lang="en-US" sz="1050" dirty="0">
                          <a:effectLst/>
                        </a:rPr>
                        <a:t>Hypertension 8%; liver injury or failure 4%; proteinuria 2%</a:t>
                      </a:r>
                    </a:p>
                  </a:txBody>
                  <a:tcPr marL="16540" marR="16540" marT="16540" marB="16540" anchor="ctr"/>
                </a:tc>
                <a:tc>
                  <a:txBody>
                    <a:bodyPr/>
                    <a:lstStyle/>
                    <a:p>
                      <a:pPr algn="ctr" fontAlgn="ctr"/>
                      <a:r>
                        <a:rPr lang="ru-RU" sz="1050" dirty="0">
                          <a:effectLst/>
                        </a:rPr>
                        <a:t>2%</a:t>
                      </a:r>
                    </a:p>
                  </a:txBody>
                  <a:tcPr marL="16540" marR="16540" marT="16540" marB="16540" anchor="ctr"/>
                </a:tc>
                <a:tc>
                  <a:txBody>
                    <a:bodyPr/>
                    <a:lstStyle/>
                    <a:p>
                      <a:pPr algn="ctr" fontAlgn="ctr"/>
                      <a:r>
                        <a:rPr lang="ru-RU" sz="1050" dirty="0">
                          <a:effectLst/>
                        </a:rPr>
                        <a:t>11%</a:t>
                      </a:r>
                    </a:p>
                  </a:txBody>
                  <a:tcPr marL="16540" marR="16540" marT="16540" marB="16540" anchor="ctr"/>
                </a:tc>
              </a:tr>
            </a:tbl>
          </a:graphicData>
        </a:graphic>
      </p:graphicFrame>
    </p:spTree>
    <p:extLst>
      <p:ext uri="{BB962C8B-B14F-4D97-AF65-F5344CB8AC3E}">
        <p14:creationId xmlns:p14="http://schemas.microsoft.com/office/powerpoint/2010/main" val="22352586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Surgical </a:t>
            </a:r>
            <a:r>
              <a:rPr lang="en-US" b="1" dirty="0" smtClean="0">
                <a:solidFill>
                  <a:schemeClr val="tx2">
                    <a:lumMod val="60000"/>
                    <a:lumOff val="40000"/>
                  </a:schemeClr>
                </a:solidFill>
              </a:rPr>
              <a:t>interventions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275606"/>
            <a:ext cx="8856984" cy="3744416"/>
          </a:xfrm>
        </p:spPr>
        <p:txBody>
          <a:bodyPr>
            <a:noAutofit/>
          </a:bodyPr>
          <a:lstStyle/>
          <a:p>
            <a:pPr algn="just"/>
            <a:r>
              <a:rPr lang="en-US" sz="1800" dirty="0" smtClean="0"/>
              <a:t>Surgical </a:t>
            </a:r>
            <a:r>
              <a:rPr lang="en-US" sz="1800" dirty="0">
                <a:solidFill>
                  <a:schemeClr val="tx1">
                    <a:lumMod val="75000"/>
                    <a:lumOff val="25000"/>
                  </a:schemeClr>
                </a:solidFill>
              </a:rPr>
              <a:t>treatment, which includes both hepatic resection and liver transplantation, has long been the backbone of curative therapies for HCC, yielding the best outcomes, with a 5-year survival of ~70–80</a:t>
            </a:r>
            <a:r>
              <a:rPr lang="en-US" sz="1800" dirty="0" smtClean="0">
                <a:solidFill>
                  <a:schemeClr val="tx1">
                    <a:lumMod val="75000"/>
                    <a:lumOff val="25000"/>
                  </a:schemeClr>
                </a:solidFill>
              </a:rPr>
              <a:t>%. </a:t>
            </a:r>
          </a:p>
          <a:p>
            <a:pPr algn="just"/>
            <a:endParaRPr lang="en-US" sz="1800" dirty="0">
              <a:solidFill>
                <a:schemeClr val="tx1">
                  <a:lumMod val="75000"/>
                  <a:lumOff val="25000"/>
                </a:schemeClr>
              </a:solidFill>
            </a:endParaRPr>
          </a:p>
          <a:p>
            <a:pPr algn="just"/>
            <a:r>
              <a:rPr lang="en-US" sz="1800" dirty="0" smtClean="0">
                <a:solidFill>
                  <a:schemeClr val="tx1">
                    <a:lumMod val="75000"/>
                    <a:lumOff val="25000"/>
                  </a:schemeClr>
                </a:solidFill>
              </a:rPr>
              <a:t>The </a:t>
            </a:r>
            <a:r>
              <a:rPr lang="en-US" sz="1800" dirty="0">
                <a:solidFill>
                  <a:schemeClr val="tx1">
                    <a:lumMod val="75000"/>
                    <a:lumOff val="25000"/>
                  </a:schemeClr>
                </a:solidFill>
              </a:rPr>
              <a:t>decision between resection and transplantation requires consideration of the patient’s liver function, the presence and extent of portal hypertension, performance status, and </a:t>
            </a:r>
            <a:r>
              <a:rPr lang="en-US" sz="1800" dirty="0" err="1">
                <a:solidFill>
                  <a:schemeClr val="tx1">
                    <a:lumMod val="75000"/>
                    <a:lumOff val="25000"/>
                  </a:schemeClr>
                </a:solidFill>
              </a:rPr>
              <a:t>tumour</a:t>
            </a:r>
            <a:r>
              <a:rPr lang="en-US" sz="1800" dirty="0">
                <a:solidFill>
                  <a:schemeClr val="tx1">
                    <a:lumMod val="75000"/>
                    <a:lumOff val="25000"/>
                  </a:schemeClr>
                </a:solidFill>
              </a:rPr>
              <a:t> characteristics such as size, number and involvement of the hepatic and portal veins. </a:t>
            </a:r>
            <a:endParaRPr lang="en-US" sz="1800" dirty="0" smtClean="0">
              <a:solidFill>
                <a:schemeClr val="tx1">
                  <a:lumMod val="75000"/>
                  <a:lumOff val="25000"/>
                </a:schemeClr>
              </a:solidFill>
            </a:endParaRPr>
          </a:p>
          <a:p>
            <a:pPr algn="just"/>
            <a:endParaRPr lang="en-US" sz="1800" dirty="0">
              <a:solidFill>
                <a:schemeClr val="tx1">
                  <a:lumMod val="75000"/>
                  <a:lumOff val="25000"/>
                </a:schemeClr>
              </a:solidFill>
            </a:endParaRPr>
          </a:p>
          <a:p>
            <a:pPr algn="just"/>
            <a:r>
              <a:rPr lang="en-US" sz="1800" dirty="0" smtClean="0">
                <a:solidFill>
                  <a:schemeClr val="tx1">
                    <a:lumMod val="75000"/>
                    <a:lumOff val="25000"/>
                  </a:schemeClr>
                </a:solidFill>
              </a:rPr>
              <a:t>Nonetheless</a:t>
            </a:r>
            <a:r>
              <a:rPr lang="en-US" sz="1800" dirty="0">
                <a:solidFill>
                  <a:schemeClr val="tx1">
                    <a:lumMod val="75000"/>
                    <a:lumOff val="25000"/>
                  </a:schemeClr>
                </a:solidFill>
              </a:rPr>
              <a:t>, level 1 evidence supporting this approach of resection for non-ideal candidates is not yet available</a:t>
            </a:r>
            <a:r>
              <a:rPr lang="en-US" sz="1800" dirty="0"/>
              <a:t>.</a:t>
            </a:r>
          </a:p>
        </p:txBody>
      </p:sp>
    </p:spTree>
    <p:extLst>
      <p:ext uri="{BB962C8B-B14F-4D97-AF65-F5344CB8AC3E}">
        <p14:creationId xmlns:p14="http://schemas.microsoft.com/office/powerpoint/2010/main" val="30458045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Image-guided ablation</a:t>
            </a:r>
          </a:p>
        </p:txBody>
      </p:sp>
      <p:sp>
        <p:nvSpPr>
          <p:cNvPr id="3" name="Объект 2"/>
          <p:cNvSpPr>
            <a:spLocks noGrp="1"/>
          </p:cNvSpPr>
          <p:nvPr>
            <p:ph idx="1"/>
          </p:nvPr>
        </p:nvSpPr>
        <p:spPr>
          <a:xfrm>
            <a:off x="107504" y="1059582"/>
            <a:ext cx="8856984" cy="3960440"/>
          </a:xfrm>
        </p:spPr>
        <p:txBody>
          <a:bodyPr>
            <a:noAutofit/>
          </a:bodyPr>
          <a:lstStyle/>
          <a:p>
            <a:pPr marL="0" indent="0" algn="just">
              <a:buNone/>
            </a:pPr>
            <a:r>
              <a:rPr lang="en-US" sz="1400" b="1" dirty="0" smtClean="0">
                <a:solidFill>
                  <a:schemeClr val="tx1">
                    <a:lumMod val="75000"/>
                    <a:lumOff val="25000"/>
                  </a:schemeClr>
                </a:solidFill>
              </a:rPr>
              <a:t>Image-guided </a:t>
            </a:r>
            <a:r>
              <a:rPr lang="en-US" sz="1400" b="1" dirty="0">
                <a:solidFill>
                  <a:schemeClr val="tx1">
                    <a:lumMod val="75000"/>
                    <a:lumOff val="25000"/>
                  </a:schemeClr>
                </a:solidFill>
              </a:rPr>
              <a:t>ablation is accepted as a potentially curative therapy for small, early-stage HCC </a:t>
            </a:r>
            <a:r>
              <a:rPr lang="en-US" sz="1400" b="1" dirty="0" err="1" smtClean="0">
                <a:solidFill>
                  <a:schemeClr val="tx1">
                    <a:lumMod val="75000"/>
                    <a:lumOff val="25000"/>
                  </a:schemeClr>
                </a:solidFill>
              </a:rPr>
              <a:t>tumours</a:t>
            </a:r>
            <a:r>
              <a:rPr lang="en-US" sz="1400" b="1" dirty="0" smtClean="0">
                <a:solidFill>
                  <a:schemeClr val="tx1">
                    <a:lumMod val="75000"/>
                    <a:lumOff val="25000"/>
                  </a:schemeClr>
                </a:solidFill>
              </a:rPr>
              <a:t>. </a:t>
            </a:r>
          </a:p>
          <a:p>
            <a:pPr algn="just"/>
            <a:r>
              <a:rPr lang="en-US" sz="1400" dirty="0" smtClean="0">
                <a:solidFill>
                  <a:schemeClr val="tx1">
                    <a:lumMod val="75000"/>
                    <a:lumOff val="25000"/>
                  </a:schemeClr>
                </a:solidFill>
              </a:rPr>
              <a:t>In</a:t>
            </a:r>
            <a:r>
              <a:rPr lang="en-US" sz="1400" dirty="0">
                <a:solidFill>
                  <a:schemeClr val="tx1">
                    <a:lumMod val="75000"/>
                    <a:lumOff val="25000"/>
                  </a:schemeClr>
                </a:solidFill>
              </a:rPr>
              <a:t> principle, there are two indications for these therapies according to guidelines, either as first choice therapy for single, very early </a:t>
            </a:r>
            <a:r>
              <a:rPr lang="en-US" sz="1400" dirty="0" err="1">
                <a:solidFill>
                  <a:schemeClr val="tx1">
                    <a:lumMod val="75000"/>
                    <a:lumOff val="25000"/>
                  </a:schemeClr>
                </a:solidFill>
              </a:rPr>
              <a:t>tumours</a:t>
            </a:r>
            <a:r>
              <a:rPr lang="en-US" sz="1400" dirty="0">
                <a:solidFill>
                  <a:schemeClr val="tx1">
                    <a:lumMod val="75000"/>
                    <a:lumOff val="25000"/>
                  </a:schemeClr>
                </a:solidFill>
              </a:rPr>
              <a:t> &lt;2 cm or as an alternative to surgery in early-stage single </a:t>
            </a:r>
            <a:r>
              <a:rPr lang="en-US" sz="1400" dirty="0" err="1">
                <a:solidFill>
                  <a:schemeClr val="tx1">
                    <a:lumMod val="75000"/>
                    <a:lumOff val="25000"/>
                  </a:schemeClr>
                </a:solidFill>
              </a:rPr>
              <a:t>tumours</a:t>
            </a:r>
            <a:r>
              <a:rPr lang="en-US" sz="1400" dirty="0">
                <a:solidFill>
                  <a:schemeClr val="tx1">
                    <a:lumMod val="75000"/>
                    <a:lumOff val="25000"/>
                  </a:schemeClr>
                </a:solidFill>
              </a:rPr>
              <a:t>, generally up to 4 cm, or 2–3 </a:t>
            </a:r>
            <a:r>
              <a:rPr lang="en-US" sz="1400" dirty="0" err="1">
                <a:solidFill>
                  <a:schemeClr val="tx1">
                    <a:lumMod val="75000"/>
                    <a:lumOff val="25000"/>
                  </a:schemeClr>
                </a:solidFill>
              </a:rPr>
              <a:t>tumours</a:t>
            </a:r>
            <a:r>
              <a:rPr lang="en-US" sz="1400" dirty="0">
                <a:solidFill>
                  <a:schemeClr val="tx1">
                    <a:lumMod val="75000"/>
                    <a:lumOff val="25000"/>
                  </a:schemeClr>
                </a:solidFill>
              </a:rPr>
              <a:t> ≤3 </a:t>
            </a:r>
            <a:r>
              <a:rPr lang="en-US" sz="1400" dirty="0" smtClean="0">
                <a:solidFill>
                  <a:schemeClr val="tx1">
                    <a:lumMod val="75000"/>
                    <a:lumOff val="25000"/>
                  </a:schemeClr>
                </a:solidFill>
              </a:rPr>
              <a:t>cm. </a:t>
            </a:r>
          </a:p>
          <a:p>
            <a:pPr algn="just"/>
            <a:r>
              <a:rPr lang="en-US" sz="1400" dirty="0" smtClean="0">
                <a:solidFill>
                  <a:schemeClr val="tx1">
                    <a:lumMod val="75000"/>
                    <a:lumOff val="25000"/>
                  </a:schemeClr>
                </a:solidFill>
              </a:rPr>
              <a:t>The </a:t>
            </a:r>
            <a:r>
              <a:rPr lang="en-US" sz="1400" dirty="0">
                <a:solidFill>
                  <a:schemeClr val="tx1">
                    <a:lumMod val="75000"/>
                    <a:lumOff val="25000"/>
                  </a:schemeClr>
                </a:solidFill>
              </a:rPr>
              <a:t>latter patients are unsuitable for resection due to liver dysfunction or </a:t>
            </a:r>
            <a:r>
              <a:rPr lang="en-US" sz="1400" dirty="0" err="1">
                <a:solidFill>
                  <a:schemeClr val="tx1">
                    <a:lumMod val="75000"/>
                    <a:lumOff val="25000"/>
                  </a:schemeClr>
                </a:solidFill>
              </a:rPr>
              <a:t>tumour</a:t>
            </a:r>
            <a:r>
              <a:rPr lang="en-US" sz="1400" dirty="0">
                <a:solidFill>
                  <a:schemeClr val="tx1">
                    <a:lumMod val="75000"/>
                    <a:lumOff val="25000"/>
                  </a:schemeClr>
                </a:solidFill>
              </a:rPr>
              <a:t> multi-nodularity and additionally present with formal contraindications for liver transplantation. </a:t>
            </a:r>
            <a:endParaRPr lang="en-US" sz="1400" dirty="0" smtClean="0">
              <a:solidFill>
                <a:schemeClr val="tx1">
                  <a:lumMod val="75000"/>
                  <a:lumOff val="25000"/>
                </a:schemeClr>
              </a:solidFill>
            </a:endParaRPr>
          </a:p>
          <a:p>
            <a:pPr algn="just"/>
            <a:endParaRPr lang="en-US" sz="1400" dirty="0" smtClean="0">
              <a:solidFill>
                <a:schemeClr val="tx1">
                  <a:lumMod val="75000"/>
                  <a:lumOff val="25000"/>
                </a:schemeClr>
              </a:solidFill>
            </a:endParaRPr>
          </a:p>
          <a:p>
            <a:pPr marL="0" indent="0" algn="just">
              <a:buNone/>
            </a:pPr>
            <a:r>
              <a:rPr lang="en-US" sz="1400" b="1" dirty="0" smtClean="0">
                <a:solidFill>
                  <a:schemeClr val="tx1">
                    <a:lumMod val="75000"/>
                    <a:lumOff val="25000"/>
                  </a:schemeClr>
                </a:solidFill>
              </a:rPr>
              <a:t>Ablation </a:t>
            </a:r>
            <a:r>
              <a:rPr lang="en-US" sz="1400" b="1" dirty="0">
                <a:solidFill>
                  <a:schemeClr val="tx1">
                    <a:lumMod val="75000"/>
                    <a:lumOff val="25000"/>
                  </a:schemeClr>
                </a:solidFill>
              </a:rPr>
              <a:t>is used to direct injury to the </a:t>
            </a:r>
            <a:r>
              <a:rPr lang="en-US" sz="1400" b="1" dirty="0" err="1">
                <a:solidFill>
                  <a:schemeClr val="tx1">
                    <a:lumMod val="75000"/>
                    <a:lumOff val="25000"/>
                  </a:schemeClr>
                </a:solidFill>
              </a:rPr>
              <a:t>tumour</a:t>
            </a:r>
            <a:r>
              <a:rPr lang="en-US" sz="1400" b="1" dirty="0">
                <a:solidFill>
                  <a:schemeClr val="tx1">
                    <a:lumMod val="75000"/>
                    <a:lumOff val="25000"/>
                  </a:schemeClr>
                </a:solidFill>
              </a:rPr>
              <a:t> and is achieved via chemical, thermal or electrical </a:t>
            </a:r>
            <a:r>
              <a:rPr lang="en-US" sz="1400" b="1" dirty="0" smtClean="0">
                <a:solidFill>
                  <a:schemeClr val="tx1">
                    <a:lumMod val="75000"/>
                    <a:lumOff val="25000"/>
                  </a:schemeClr>
                </a:solidFill>
              </a:rPr>
              <a:t>methods. </a:t>
            </a:r>
          </a:p>
          <a:p>
            <a:pPr algn="just"/>
            <a:r>
              <a:rPr lang="en-US" sz="1400" dirty="0" smtClean="0">
                <a:solidFill>
                  <a:schemeClr val="tx1">
                    <a:lumMod val="75000"/>
                    <a:lumOff val="25000"/>
                  </a:schemeClr>
                </a:solidFill>
              </a:rPr>
              <a:t>Historically</a:t>
            </a:r>
            <a:r>
              <a:rPr lang="en-US" sz="1400" dirty="0">
                <a:solidFill>
                  <a:schemeClr val="tx1">
                    <a:lumMod val="75000"/>
                    <a:lumOff val="25000"/>
                  </a:schemeClr>
                </a:solidFill>
              </a:rPr>
              <a:t>, percutaneous ethanol injection is the seminal technique for local ablation and is still recommended for </a:t>
            </a:r>
            <a:r>
              <a:rPr lang="en-US" sz="1400" dirty="0" err="1">
                <a:solidFill>
                  <a:schemeClr val="tx1">
                    <a:lumMod val="75000"/>
                    <a:lumOff val="25000"/>
                  </a:schemeClr>
                </a:solidFill>
              </a:rPr>
              <a:t>tumours</a:t>
            </a:r>
            <a:r>
              <a:rPr lang="en-US" sz="1400" dirty="0">
                <a:solidFill>
                  <a:schemeClr val="tx1">
                    <a:lumMod val="75000"/>
                    <a:lumOff val="25000"/>
                  </a:schemeClr>
                </a:solidFill>
              </a:rPr>
              <a:t> &lt;2 cm, especially when located in the proximity of major vessels or bile ducts. </a:t>
            </a:r>
            <a:endParaRPr lang="en-US" sz="1400" dirty="0" smtClean="0">
              <a:solidFill>
                <a:schemeClr val="tx1">
                  <a:lumMod val="75000"/>
                  <a:lumOff val="25000"/>
                </a:schemeClr>
              </a:solidFill>
            </a:endParaRPr>
          </a:p>
          <a:p>
            <a:pPr algn="just"/>
            <a:r>
              <a:rPr lang="en-US" sz="1400" dirty="0" smtClean="0">
                <a:solidFill>
                  <a:schemeClr val="tx1">
                    <a:lumMod val="75000"/>
                    <a:lumOff val="25000"/>
                  </a:schemeClr>
                </a:solidFill>
              </a:rPr>
              <a:t>Currently</a:t>
            </a:r>
            <a:r>
              <a:rPr lang="en-US" sz="1400" dirty="0">
                <a:solidFill>
                  <a:schemeClr val="tx1">
                    <a:lumMod val="75000"/>
                    <a:lumOff val="25000"/>
                  </a:schemeClr>
                </a:solidFill>
              </a:rPr>
              <a:t>, radiofrequency ablation (RFA) is the established thermal technology along with microwave ablation (MWA), whereas other ablative techniques, such as </a:t>
            </a:r>
            <a:r>
              <a:rPr lang="en-US" sz="1400" dirty="0" err="1">
                <a:solidFill>
                  <a:schemeClr val="tx1">
                    <a:lumMod val="75000"/>
                    <a:lumOff val="25000"/>
                  </a:schemeClr>
                </a:solidFill>
              </a:rPr>
              <a:t>cryoablation</a:t>
            </a:r>
            <a:r>
              <a:rPr lang="en-US" sz="1400" dirty="0">
                <a:solidFill>
                  <a:schemeClr val="tx1">
                    <a:lumMod val="75000"/>
                    <a:lumOff val="25000"/>
                  </a:schemeClr>
                </a:solidFill>
              </a:rPr>
              <a:t> (CRA) and laser interstitial thermotherapy, are less </a:t>
            </a:r>
            <a:r>
              <a:rPr lang="en-US" sz="1400" dirty="0" smtClean="0">
                <a:solidFill>
                  <a:schemeClr val="tx1">
                    <a:lumMod val="75000"/>
                    <a:lumOff val="25000"/>
                  </a:schemeClr>
                </a:solidFill>
              </a:rPr>
              <a:t>used. </a:t>
            </a:r>
          </a:p>
          <a:p>
            <a:pPr algn="just"/>
            <a:r>
              <a:rPr lang="en-US" sz="1400" dirty="0" smtClean="0">
                <a:solidFill>
                  <a:schemeClr val="tx1">
                    <a:lumMod val="75000"/>
                    <a:lumOff val="25000"/>
                  </a:schemeClr>
                </a:solidFill>
              </a:rPr>
              <a:t>Irreversible </a:t>
            </a:r>
            <a:r>
              <a:rPr lang="en-US" sz="1400" dirty="0">
                <a:solidFill>
                  <a:schemeClr val="tx1">
                    <a:lumMod val="75000"/>
                    <a:lumOff val="25000"/>
                  </a:schemeClr>
                </a:solidFill>
              </a:rPr>
              <a:t>electroporation (IRE) achieves </a:t>
            </a:r>
            <a:r>
              <a:rPr lang="en-US" sz="1400" dirty="0" err="1">
                <a:solidFill>
                  <a:schemeClr val="tx1">
                    <a:lumMod val="75000"/>
                    <a:lumOff val="25000"/>
                  </a:schemeClr>
                </a:solidFill>
              </a:rPr>
              <a:t>tumour</a:t>
            </a:r>
            <a:r>
              <a:rPr lang="en-US" sz="1400" dirty="0">
                <a:solidFill>
                  <a:schemeClr val="tx1">
                    <a:lumMod val="75000"/>
                    <a:lumOff val="25000"/>
                  </a:schemeClr>
                </a:solidFill>
              </a:rPr>
              <a:t> destruction by inducing electrical damage to the </a:t>
            </a:r>
            <a:r>
              <a:rPr lang="en-US" sz="1400" dirty="0" err="1">
                <a:solidFill>
                  <a:schemeClr val="tx1">
                    <a:lumMod val="75000"/>
                    <a:lumOff val="25000"/>
                  </a:schemeClr>
                </a:solidFill>
              </a:rPr>
              <a:t>tumour</a:t>
            </a:r>
            <a:r>
              <a:rPr lang="en-US" sz="1400" dirty="0">
                <a:solidFill>
                  <a:schemeClr val="tx1">
                    <a:lumMod val="75000"/>
                    <a:lumOff val="25000"/>
                  </a:schemeClr>
                </a:solidFill>
              </a:rPr>
              <a:t> cells without a significant thermal component.</a:t>
            </a:r>
          </a:p>
        </p:txBody>
      </p:sp>
    </p:spTree>
    <p:extLst>
      <p:ext uri="{BB962C8B-B14F-4D97-AF65-F5344CB8AC3E}">
        <p14:creationId xmlns:p14="http://schemas.microsoft.com/office/powerpoint/2010/main" val="25031888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Radiotherapy</a:t>
            </a:r>
          </a:p>
        </p:txBody>
      </p:sp>
      <p:sp>
        <p:nvSpPr>
          <p:cNvPr id="3" name="Объект 2"/>
          <p:cNvSpPr>
            <a:spLocks noGrp="1"/>
          </p:cNvSpPr>
          <p:nvPr>
            <p:ph idx="1"/>
          </p:nvPr>
        </p:nvSpPr>
        <p:spPr>
          <a:xfrm>
            <a:off x="107504" y="1059582"/>
            <a:ext cx="8856984" cy="3960440"/>
          </a:xfrm>
        </p:spPr>
        <p:txBody>
          <a:bodyPr>
            <a:noAutofit/>
          </a:bodyPr>
          <a:lstStyle/>
          <a:p>
            <a:pPr algn="just"/>
            <a:r>
              <a:rPr lang="en-US" sz="1800" dirty="0" smtClean="0">
                <a:solidFill>
                  <a:schemeClr val="tx1">
                    <a:lumMod val="75000"/>
                    <a:lumOff val="25000"/>
                  </a:schemeClr>
                </a:solidFill>
              </a:rPr>
              <a:t>External </a:t>
            </a:r>
            <a:r>
              <a:rPr lang="en-US" sz="1800" dirty="0">
                <a:solidFill>
                  <a:schemeClr val="tx1">
                    <a:lumMod val="75000"/>
                    <a:lumOff val="25000"/>
                  </a:schemeClr>
                </a:solidFill>
              </a:rPr>
              <a:t>beam radiation therapy can achieve radiological responses in HCC </a:t>
            </a:r>
            <a:r>
              <a:rPr lang="en-US" sz="1800" dirty="0" err="1">
                <a:solidFill>
                  <a:schemeClr val="tx1">
                    <a:lumMod val="75000"/>
                    <a:lumOff val="25000"/>
                  </a:schemeClr>
                </a:solidFill>
              </a:rPr>
              <a:t>tumours</a:t>
            </a:r>
            <a:r>
              <a:rPr lang="en-US" sz="1800" dirty="0">
                <a:solidFill>
                  <a:schemeClr val="tx1">
                    <a:lumMod val="75000"/>
                    <a:lumOff val="25000"/>
                  </a:schemeClr>
                </a:solidFill>
              </a:rPr>
              <a:t> across a range of sizes and stages within the liver as well as palliation of </a:t>
            </a:r>
            <a:r>
              <a:rPr lang="en-US" sz="1800" dirty="0" err="1">
                <a:solidFill>
                  <a:schemeClr val="tx1">
                    <a:lumMod val="75000"/>
                    <a:lumOff val="25000"/>
                  </a:schemeClr>
                </a:solidFill>
              </a:rPr>
              <a:t>extrahepatic</a:t>
            </a:r>
            <a:r>
              <a:rPr lang="en-US" sz="1800" dirty="0">
                <a:solidFill>
                  <a:schemeClr val="tx1">
                    <a:lumMod val="75000"/>
                    <a:lumOff val="25000"/>
                  </a:schemeClr>
                </a:solidFill>
              </a:rPr>
              <a:t> metastases. </a:t>
            </a:r>
            <a:endParaRPr lang="en-US" sz="1800" dirty="0" smtClean="0">
              <a:solidFill>
                <a:schemeClr val="tx1">
                  <a:lumMod val="75000"/>
                  <a:lumOff val="25000"/>
                </a:schemeClr>
              </a:solidFill>
            </a:endParaRP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In </a:t>
            </a:r>
            <a:r>
              <a:rPr lang="en-US" sz="1800" dirty="0">
                <a:solidFill>
                  <a:schemeClr val="tx1">
                    <a:lumMod val="75000"/>
                    <a:lumOff val="25000"/>
                  </a:schemeClr>
                </a:solidFill>
              </a:rPr>
              <a:t>HCC </a:t>
            </a:r>
            <a:r>
              <a:rPr lang="en-US" sz="1800" dirty="0" err="1">
                <a:solidFill>
                  <a:schemeClr val="tx1">
                    <a:lumMod val="75000"/>
                    <a:lumOff val="25000"/>
                  </a:schemeClr>
                </a:solidFill>
              </a:rPr>
              <a:t>tumours</a:t>
            </a:r>
            <a:r>
              <a:rPr lang="en-US" sz="1800" dirty="0">
                <a:solidFill>
                  <a:schemeClr val="tx1">
                    <a:lumMod val="75000"/>
                    <a:lumOff val="25000"/>
                  </a:schemeClr>
                </a:solidFill>
              </a:rPr>
              <a:t> confined to the liver, prospective studies of stereotactic body radiation therapy with photons or protons show high rates of radiological responses with acceptable safety in predominantly Child-Pugh A populations, although these findings are limited by uncontrolled study </a:t>
            </a:r>
            <a:r>
              <a:rPr lang="en-US" sz="1800" dirty="0" smtClean="0">
                <a:solidFill>
                  <a:schemeClr val="tx1">
                    <a:lumMod val="75000"/>
                    <a:lumOff val="25000"/>
                  </a:schemeClr>
                </a:solidFill>
              </a:rPr>
              <a:t>designs. </a:t>
            </a: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Collectively</a:t>
            </a:r>
            <a:r>
              <a:rPr lang="en-US" sz="1800" dirty="0">
                <a:solidFill>
                  <a:schemeClr val="tx1">
                    <a:lumMod val="75000"/>
                    <a:lumOff val="25000"/>
                  </a:schemeClr>
                </a:solidFill>
              </a:rPr>
              <a:t>, these studies support a potential role for radiotherapy in selected patients, particularly those with small </a:t>
            </a:r>
            <a:r>
              <a:rPr lang="en-US" sz="1800" dirty="0" err="1">
                <a:solidFill>
                  <a:schemeClr val="tx1">
                    <a:lumMod val="75000"/>
                    <a:lumOff val="25000"/>
                  </a:schemeClr>
                </a:solidFill>
              </a:rPr>
              <a:t>tumours</a:t>
            </a:r>
            <a:r>
              <a:rPr lang="en-US" sz="1800" dirty="0">
                <a:solidFill>
                  <a:schemeClr val="tx1">
                    <a:lumMod val="75000"/>
                    <a:lumOff val="25000"/>
                  </a:schemeClr>
                </a:solidFill>
              </a:rPr>
              <a:t> not amenable to resection or transplantation. </a:t>
            </a:r>
          </a:p>
        </p:txBody>
      </p:sp>
    </p:spTree>
    <p:extLst>
      <p:ext uri="{BB962C8B-B14F-4D97-AF65-F5344CB8AC3E}">
        <p14:creationId xmlns:p14="http://schemas.microsoft.com/office/powerpoint/2010/main" val="264852226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err="1">
                <a:solidFill>
                  <a:schemeClr val="tx2">
                    <a:lumMod val="60000"/>
                    <a:lumOff val="40000"/>
                  </a:schemeClr>
                </a:solidFill>
              </a:rPr>
              <a:t>Transarterial</a:t>
            </a:r>
            <a:r>
              <a:rPr lang="en-US" b="1" dirty="0">
                <a:solidFill>
                  <a:schemeClr val="tx2">
                    <a:lumMod val="60000"/>
                    <a:lumOff val="40000"/>
                  </a:schemeClr>
                </a:solidFill>
              </a:rPr>
              <a:t> </a:t>
            </a:r>
            <a:r>
              <a:rPr lang="en-US" b="1" dirty="0" smtClean="0">
                <a:solidFill>
                  <a:schemeClr val="tx2">
                    <a:lumMod val="60000"/>
                    <a:lumOff val="40000"/>
                  </a:schemeClr>
                </a:solidFill>
              </a:rPr>
              <a:t>therapies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856984" cy="4032448"/>
          </a:xfrm>
        </p:spPr>
        <p:txBody>
          <a:bodyPr>
            <a:noAutofit/>
          </a:bodyPr>
          <a:lstStyle/>
          <a:p>
            <a:r>
              <a:rPr lang="en-US" sz="1600" dirty="0" smtClean="0"/>
              <a:t>Two </a:t>
            </a:r>
            <a:r>
              <a:rPr lang="en-US" sz="1600" dirty="0"/>
              <a:t>RCTs and a subsequent meta-analysis involving patients with intermediate-stage HCC have demonstrated survival benefits with TACE compared with suboptimal therapies, including </a:t>
            </a:r>
            <a:r>
              <a:rPr lang="en-US" sz="1600" dirty="0" err="1"/>
              <a:t>tamoxifen</a:t>
            </a:r>
            <a:r>
              <a:rPr lang="en-US" sz="1600" dirty="0"/>
              <a:t> or best supportive </a:t>
            </a:r>
            <a:r>
              <a:rPr lang="en-US" sz="1600" dirty="0" smtClean="0"/>
              <a:t>care. </a:t>
            </a:r>
          </a:p>
          <a:p>
            <a:endParaRPr lang="en-US" sz="1600" dirty="0"/>
          </a:p>
          <a:p>
            <a:r>
              <a:rPr lang="en-US" sz="1600" dirty="0" smtClean="0"/>
              <a:t>Over </a:t>
            </a:r>
            <a:r>
              <a:rPr lang="en-US" sz="1600" dirty="0"/>
              <a:t>the past few years, the introduction of drug-eluting bead TACE has offered an alternative to conventional </a:t>
            </a:r>
            <a:r>
              <a:rPr lang="en-US" sz="1600" dirty="0" err="1"/>
              <a:t>lipiodol</a:t>
            </a:r>
            <a:r>
              <a:rPr lang="en-US" sz="1600" dirty="0"/>
              <a:t> TACE. </a:t>
            </a:r>
            <a:endParaRPr lang="en-US" sz="1600" dirty="0" smtClean="0"/>
          </a:p>
          <a:p>
            <a:endParaRPr lang="en-US" sz="1600" dirty="0"/>
          </a:p>
          <a:p>
            <a:r>
              <a:rPr lang="en-US" sz="1600" dirty="0" smtClean="0"/>
              <a:t>Drug-eluting </a:t>
            </a:r>
            <a:r>
              <a:rPr lang="en-US" sz="1600" dirty="0"/>
              <a:t>bead TACE has been associated with a reduction in systemic drug exposure and drug-related adverse </a:t>
            </a:r>
            <a:r>
              <a:rPr lang="en-US" sz="1600" dirty="0" smtClean="0"/>
              <a:t>events</a:t>
            </a:r>
          </a:p>
          <a:p>
            <a:endParaRPr lang="en-US" sz="1600" dirty="0"/>
          </a:p>
          <a:p>
            <a:r>
              <a:rPr lang="en-US" sz="1600" dirty="0" smtClean="0"/>
              <a:t>TACE </a:t>
            </a:r>
            <a:r>
              <a:rPr lang="en-US" sz="1600" dirty="0"/>
              <a:t>is usually indicated by physicians on demand according to radiological response, generally assessed according to </a:t>
            </a:r>
            <a:r>
              <a:rPr lang="en-US" sz="1600" dirty="0" err="1" smtClean="0"/>
              <a:t>mRECIST</a:t>
            </a:r>
            <a:r>
              <a:rPr lang="en-US" sz="1600" dirty="0" smtClean="0"/>
              <a:t>. </a:t>
            </a:r>
          </a:p>
          <a:p>
            <a:endParaRPr lang="en-US" sz="1600" dirty="0"/>
          </a:p>
          <a:p>
            <a:r>
              <a:rPr lang="en-US" sz="1600" dirty="0" smtClean="0"/>
              <a:t>However</a:t>
            </a:r>
            <a:r>
              <a:rPr lang="en-US" sz="1600" dirty="0"/>
              <a:t>, combinations of TACE and TKIs have so far failed to provide beneficial clinical </a:t>
            </a:r>
            <a:r>
              <a:rPr lang="en-US" sz="1600" dirty="0" smtClean="0"/>
              <a:t>outcomes.</a:t>
            </a:r>
            <a:endParaRPr lang="en-US" sz="1600" dirty="0"/>
          </a:p>
        </p:txBody>
      </p:sp>
    </p:spTree>
    <p:extLst>
      <p:ext uri="{BB962C8B-B14F-4D97-AF65-F5344CB8AC3E}">
        <p14:creationId xmlns:p14="http://schemas.microsoft.com/office/powerpoint/2010/main" val="329889271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Systemic </a:t>
            </a:r>
            <a:r>
              <a:rPr lang="en-US" b="1" dirty="0" smtClean="0">
                <a:solidFill>
                  <a:schemeClr val="tx2">
                    <a:lumMod val="60000"/>
                    <a:lumOff val="40000"/>
                  </a:schemeClr>
                </a:solidFill>
              </a:rPr>
              <a:t>therapies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419622"/>
            <a:ext cx="8856984" cy="3600400"/>
          </a:xfrm>
        </p:spPr>
        <p:txBody>
          <a:bodyPr>
            <a:noAutofit/>
          </a:bodyPr>
          <a:lstStyle/>
          <a:p>
            <a:pPr algn="just"/>
            <a:r>
              <a:rPr lang="en-US" sz="1800" dirty="0" smtClean="0">
                <a:solidFill>
                  <a:schemeClr val="tx1">
                    <a:lumMod val="75000"/>
                    <a:lumOff val="25000"/>
                  </a:schemeClr>
                </a:solidFill>
              </a:rPr>
              <a:t>The </a:t>
            </a:r>
            <a:r>
              <a:rPr lang="en-US" sz="1800" dirty="0">
                <a:solidFill>
                  <a:schemeClr val="tx1">
                    <a:lumMod val="75000"/>
                    <a:lumOff val="25000"/>
                  </a:schemeClr>
                </a:solidFill>
              </a:rPr>
              <a:t>benchmark for clinical trial design in HCC is the SHARP </a:t>
            </a:r>
            <a:r>
              <a:rPr lang="en-US" sz="1800" dirty="0" smtClean="0">
                <a:solidFill>
                  <a:schemeClr val="tx1">
                    <a:lumMod val="75000"/>
                    <a:lumOff val="25000"/>
                  </a:schemeClr>
                </a:solidFill>
              </a:rPr>
              <a:t>study, </a:t>
            </a:r>
            <a:r>
              <a:rPr lang="en-US" sz="1800" dirty="0">
                <a:solidFill>
                  <a:schemeClr val="tx1">
                    <a:lumMod val="75000"/>
                    <a:lumOff val="25000"/>
                  </a:schemeClr>
                </a:solidFill>
              </a:rPr>
              <a:t>which established the selection criteria and stratification factors, such as the use of the BCLC staging system, Child-Pugh A liver function and performance status (ECOG 0 or 1), all of which form the basis for future phase III trials investigating advanced-stage HCC. </a:t>
            </a:r>
            <a:endParaRPr lang="en-US" sz="1800" dirty="0" smtClean="0">
              <a:solidFill>
                <a:schemeClr val="tx1">
                  <a:lumMod val="75000"/>
                  <a:lumOff val="25000"/>
                </a:schemeClr>
              </a:solidFill>
            </a:endParaRPr>
          </a:p>
          <a:p>
            <a:pPr algn="just"/>
            <a:endParaRPr lang="en-US" sz="1800" dirty="0" smtClean="0">
              <a:solidFill>
                <a:schemeClr val="tx1">
                  <a:lumMod val="75000"/>
                  <a:lumOff val="25000"/>
                </a:schemeClr>
              </a:solidFill>
            </a:endParaRPr>
          </a:p>
          <a:p>
            <a:pPr algn="just"/>
            <a:r>
              <a:rPr lang="en-US" sz="1800" dirty="0" smtClean="0">
                <a:solidFill>
                  <a:schemeClr val="tx1">
                    <a:lumMod val="75000"/>
                    <a:lumOff val="25000"/>
                  </a:schemeClr>
                </a:solidFill>
              </a:rPr>
              <a:t>Several studies over the past decade have established other prognostic factors that led to modifications in study designs. </a:t>
            </a:r>
          </a:p>
          <a:p>
            <a:pPr algn="just"/>
            <a:endParaRPr lang="en-US" sz="1800" dirty="0">
              <a:solidFill>
                <a:schemeClr val="tx1">
                  <a:lumMod val="75000"/>
                  <a:lumOff val="25000"/>
                </a:schemeClr>
              </a:solidFill>
            </a:endParaRPr>
          </a:p>
          <a:p>
            <a:pPr algn="just"/>
            <a:r>
              <a:rPr lang="en-US" sz="1800" dirty="0" smtClean="0">
                <a:solidFill>
                  <a:schemeClr val="tx1">
                    <a:lumMod val="75000"/>
                    <a:lumOff val="25000"/>
                  </a:schemeClr>
                </a:solidFill>
              </a:rPr>
              <a:t>These modifications include the separation of </a:t>
            </a:r>
            <a:r>
              <a:rPr lang="en-US" sz="1800" dirty="0" err="1" smtClean="0">
                <a:solidFill>
                  <a:schemeClr val="tx1">
                    <a:lumMod val="75000"/>
                    <a:lumOff val="25000"/>
                  </a:schemeClr>
                </a:solidFill>
              </a:rPr>
              <a:t>extrahepatic</a:t>
            </a:r>
            <a:r>
              <a:rPr lang="en-US" sz="1800" dirty="0" smtClean="0">
                <a:solidFill>
                  <a:schemeClr val="tx1">
                    <a:lumMod val="75000"/>
                    <a:lumOff val="25000"/>
                  </a:schemeClr>
                </a:solidFill>
              </a:rPr>
              <a:t> spread and </a:t>
            </a:r>
            <a:r>
              <a:rPr lang="en-US" sz="1800" dirty="0" err="1" smtClean="0">
                <a:solidFill>
                  <a:schemeClr val="tx1">
                    <a:lumMod val="75000"/>
                    <a:lumOff val="25000"/>
                  </a:schemeClr>
                </a:solidFill>
              </a:rPr>
              <a:t>macrovascular</a:t>
            </a:r>
            <a:r>
              <a:rPr lang="en-US" sz="1800" dirty="0" smtClean="0">
                <a:solidFill>
                  <a:schemeClr val="tx1">
                    <a:lumMod val="75000"/>
                    <a:lumOff val="25000"/>
                  </a:schemeClr>
                </a:solidFill>
              </a:rPr>
              <a:t> invasion, the importance of elevated α-fetoprotein levels, and the incorporation of </a:t>
            </a:r>
            <a:r>
              <a:rPr lang="en-US" sz="1800" dirty="0" err="1" smtClean="0">
                <a:solidFill>
                  <a:schemeClr val="tx1">
                    <a:lumMod val="75000"/>
                    <a:lumOff val="25000"/>
                  </a:schemeClr>
                </a:solidFill>
              </a:rPr>
              <a:t>mRECIST</a:t>
            </a:r>
            <a:r>
              <a:rPr lang="en-US" sz="1800" dirty="0" smtClean="0">
                <a:solidFill>
                  <a:schemeClr val="tx1">
                    <a:lumMod val="75000"/>
                    <a:lumOff val="25000"/>
                  </a:schemeClr>
                </a:solidFill>
              </a:rPr>
              <a:t> assessments.</a:t>
            </a:r>
          </a:p>
        </p:txBody>
      </p:sp>
    </p:spTree>
    <p:extLst>
      <p:ext uri="{BB962C8B-B14F-4D97-AF65-F5344CB8AC3E}">
        <p14:creationId xmlns:p14="http://schemas.microsoft.com/office/powerpoint/2010/main" val="308786068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First-line therapies</a:t>
            </a:r>
          </a:p>
        </p:txBody>
      </p:sp>
      <p:sp>
        <p:nvSpPr>
          <p:cNvPr id="3" name="Объект 2"/>
          <p:cNvSpPr>
            <a:spLocks noGrp="1"/>
          </p:cNvSpPr>
          <p:nvPr>
            <p:ph idx="1"/>
          </p:nvPr>
        </p:nvSpPr>
        <p:spPr>
          <a:xfrm>
            <a:off x="107504" y="1419622"/>
            <a:ext cx="8856984" cy="3600400"/>
          </a:xfrm>
        </p:spPr>
        <p:txBody>
          <a:bodyPr>
            <a:noAutofit/>
          </a:bodyPr>
          <a:lstStyle/>
          <a:p>
            <a:r>
              <a:rPr lang="en-US" sz="1800" dirty="0" smtClean="0"/>
              <a:t>In </a:t>
            </a:r>
            <a:r>
              <a:rPr lang="en-US" sz="1800" dirty="0"/>
              <a:t>patients with advanced-stage HCC, the SHARP trial demonstrated the superiority of </a:t>
            </a:r>
            <a:r>
              <a:rPr lang="en-US" sz="1800" dirty="0" err="1"/>
              <a:t>sorafenib</a:t>
            </a:r>
            <a:r>
              <a:rPr lang="en-US" sz="1800" dirty="0"/>
              <a:t> to </a:t>
            </a:r>
            <a:r>
              <a:rPr lang="en-US" sz="1800" dirty="0" smtClean="0"/>
              <a:t>placebo, </a:t>
            </a:r>
            <a:r>
              <a:rPr lang="en-US" sz="1800" dirty="0"/>
              <a:t>which represented a breakthrough in HCC </a:t>
            </a:r>
            <a:r>
              <a:rPr lang="en-US" sz="1800" dirty="0" smtClean="0"/>
              <a:t>management. </a:t>
            </a:r>
            <a:r>
              <a:rPr lang="en-US" sz="1800" dirty="0" err="1"/>
              <a:t>Sorafenib</a:t>
            </a:r>
            <a:r>
              <a:rPr lang="en-US" sz="1800" dirty="0"/>
              <a:t> was the only available standard of care for advanced HCC for a decade. </a:t>
            </a:r>
            <a:endParaRPr lang="en-US" sz="1800" dirty="0" smtClean="0"/>
          </a:p>
          <a:p>
            <a:r>
              <a:rPr lang="en-US" sz="1800" dirty="0"/>
              <a:t>A global open label randomized phase III study (REFLECT) demonstrated the efficacy of </a:t>
            </a:r>
            <a:r>
              <a:rPr lang="en-US" sz="1800" dirty="0" err="1"/>
              <a:t>lenvatinib</a:t>
            </a:r>
            <a:r>
              <a:rPr lang="en-US" sz="1800" dirty="0"/>
              <a:t>, which was the first new drug approved for advanced-stage HCC in the first-line setting in over 10 </a:t>
            </a:r>
            <a:r>
              <a:rPr lang="en-US" sz="1800" dirty="0" smtClean="0"/>
              <a:t>years.</a:t>
            </a:r>
            <a:r>
              <a:rPr lang="en-US" sz="1800" dirty="0"/>
              <a:t> </a:t>
            </a:r>
            <a:endParaRPr lang="en-US" sz="1800" dirty="0" smtClean="0"/>
          </a:p>
          <a:p>
            <a:r>
              <a:rPr lang="en-US" sz="1800" dirty="0"/>
              <a:t>The combination of </a:t>
            </a:r>
            <a:r>
              <a:rPr lang="en-US" sz="1800" dirty="0" err="1"/>
              <a:t>atezolizumab</a:t>
            </a:r>
            <a:r>
              <a:rPr lang="en-US" sz="1800" dirty="0"/>
              <a:t> (anti-PDL1 antibody) and </a:t>
            </a:r>
            <a:r>
              <a:rPr lang="en-US" sz="1800" dirty="0" err="1"/>
              <a:t>bevacizumab</a:t>
            </a:r>
            <a:r>
              <a:rPr lang="en-US" sz="1800" dirty="0"/>
              <a:t> (anti-VEGF antibody) was the first regimen to improve overall survival compared with </a:t>
            </a:r>
            <a:r>
              <a:rPr lang="en-US" sz="1800" dirty="0" err="1" smtClean="0"/>
              <a:t>sorafenib</a:t>
            </a:r>
            <a:r>
              <a:rPr lang="en-US" sz="1800" dirty="0" smtClean="0"/>
              <a:t>.</a:t>
            </a:r>
            <a:endParaRPr lang="en-US" sz="1800" dirty="0"/>
          </a:p>
        </p:txBody>
      </p:sp>
    </p:spTree>
    <p:extLst>
      <p:ext uri="{BB962C8B-B14F-4D97-AF65-F5344CB8AC3E}">
        <p14:creationId xmlns:p14="http://schemas.microsoft.com/office/powerpoint/2010/main" val="34944238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Second-line </a:t>
            </a:r>
            <a:r>
              <a:rPr lang="en-US" b="1" dirty="0" smtClean="0">
                <a:solidFill>
                  <a:schemeClr val="tx2">
                    <a:lumMod val="60000"/>
                    <a:lumOff val="40000"/>
                  </a:schemeClr>
                </a:solidFill>
              </a:rPr>
              <a:t>therapies</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856984" cy="4032448"/>
          </a:xfrm>
        </p:spPr>
        <p:txBody>
          <a:bodyPr>
            <a:noAutofit/>
          </a:bodyPr>
          <a:lstStyle/>
          <a:p>
            <a:pPr algn="just"/>
            <a:r>
              <a:rPr lang="en-US" sz="1400" dirty="0"/>
              <a:t>Currently, based on positive phase III data, three regimens (</a:t>
            </a:r>
            <a:r>
              <a:rPr lang="en-US" sz="1400" dirty="0" err="1"/>
              <a:t>regorafenib</a:t>
            </a:r>
            <a:r>
              <a:rPr lang="en-US" sz="1400" dirty="0"/>
              <a:t>, </a:t>
            </a:r>
            <a:r>
              <a:rPr lang="en-US" sz="1400" dirty="0" err="1"/>
              <a:t>cabozantinib</a:t>
            </a:r>
            <a:r>
              <a:rPr lang="en-US" sz="1400" dirty="0"/>
              <a:t> and </a:t>
            </a:r>
            <a:r>
              <a:rPr lang="en-US" sz="1400" dirty="0" err="1"/>
              <a:t>ramucirumab</a:t>
            </a:r>
            <a:r>
              <a:rPr lang="en-US" sz="1400" dirty="0"/>
              <a:t>) are approved for the treatment of advanced HCC after progression on </a:t>
            </a:r>
            <a:r>
              <a:rPr lang="en-US" sz="1400" dirty="0" err="1"/>
              <a:t>sorafenib</a:t>
            </a:r>
            <a:r>
              <a:rPr lang="en-US" sz="1400" dirty="0"/>
              <a:t> according to </a:t>
            </a:r>
            <a:r>
              <a:rPr lang="en-US" sz="1400" dirty="0" smtClean="0"/>
              <a:t>guidelines.</a:t>
            </a:r>
          </a:p>
          <a:p>
            <a:pPr algn="just"/>
            <a:endParaRPr lang="en-US" sz="1400" dirty="0">
              <a:solidFill>
                <a:schemeClr val="tx1">
                  <a:lumMod val="75000"/>
                  <a:lumOff val="25000"/>
                </a:schemeClr>
              </a:solidFill>
            </a:endParaRPr>
          </a:p>
          <a:p>
            <a:pPr algn="just"/>
            <a:r>
              <a:rPr lang="en-US" sz="1400" dirty="0" err="1"/>
              <a:t>Regorafenib</a:t>
            </a:r>
            <a:r>
              <a:rPr lang="en-US" sz="1400" dirty="0"/>
              <a:t>, a multi-kinase inhibitor targeting VEGFR1–3 and other kinases, was the first agent to be approved in the second-line setting upon demonstrating a survival advantage over placebo </a:t>
            </a:r>
            <a:r>
              <a:rPr lang="en-US" sz="1400" dirty="0" smtClean="0"/>
              <a:t>for </a:t>
            </a:r>
            <a:r>
              <a:rPr lang="en-US" sz="1400" dirty="0"/>
              <a:t>patients who tolerated and had documented progression on </a:t>
            </a:r>
            <a:r>
              <a:rPr lang="en-US" sz="1400" dirty="0" err="1" smtClean="0"/>
              <a:t>sorafenib</a:t>
            </a:r>
            <a:r>
              <a:rPr lang="en-US" sz="1400" dirty="0" smtClean="0"/>
              <a:t>.</a:t>
            </a:r>
          </a:p>
          <a:p>
            <a:pPr algn="just"/>
            <a:endParaRPr lang="en-US" sz="1400" dirty="0">
              <a:solidFill>
                <a:schemeClr val="tx1">
                  <a:lumMod val="75000"/>
                  <a:lumOff val="25000"/>
                </a:schemeClr>
              </a:solidFill>
            </a:endParaRPr>
          </a:p>
          <a:p>
            <a:pPr algn="just"/>
            <a:r>
              <a:rPr lang="en-US" sz="1400" dirty="0" err="1"/>
              <a:t>Cabozantinib</a:t>
            </a:r>
            <a:r>
              <a:rPr lang="en-US" sz="1400" dirty="0"/>
              <a:t> is a multi-kinase inhibitor with unique activity against VEGFR2, AXL and MET. The CELESTIAL trial demonstrated an improvement in the median overall survival for </a:t>
            </a:r>
            <a:r>
              <a:rPr lang="en-US" sz="1400" dirty="0" err="1"/>
              <a:t>cabozantinib</a:t>
            </a:r>
            <a:r>
              <a:rPr lang="en-US" sz="1400" dirty="0"/>
              <a:t> </a:t>
            </a:r>
            <a:r>
              <a:rPr lang="en-US" sz="1400" dirty="0" smtClean="0"/>
              <a:t>compared </a:t>
            </a:r>
            <a:r>
              <a:rPr lang="en-US" sz="1400" dirty="0"/>
              <a:t>with placebo </a:t>
            </a:r>
            <a:r>
              <a:rPr lang="en-US" sz="1400" dirty="0" smtClean="0"/>
              <a:t>and </a:t>
            </a:r>
            <a:r>
              <a:rPr lang="en-US" sz="1400" dirty="0"/>
              <a:t>an improvement in median </a:t>
            </a:r>
            <a:r>
              <a:rPr lang="en-US" sz="1400" dirty="0" smtClean="0"/>
              <a:t>PFS.</a:t>
            </a:r>
          </a:p>
          <a:p>
            <a:pPr algn="just"/>
            <a:endParaRPr lang="en-US" sz="1400" dirty="0">
              <a:solidFill>
                <a:schemeClr val="tx1">
                  <a:lumMod val="75000"/>
                  <a:lumOff val="25000"/>
                </a:schemeClr>
              </a:solidFill>
            </a:endParaRPr>
          </a:p>
          <a:p>
            <a:pPr algn="just"/>
            <a:r>
              <a:rPr lang="en-US" sz="1400" dirty="0" err="1"/>
              <a:t>Ramucirumab</a:t>
            </a:r>
            <a:r>
              <a:rPr lang="en-US" sz="1400" dirty="0"/>
              <a:t> is the only biomarker-guided therapy for HCC. The REACH-2 trial that investigated </a:t>
            </a:r>
            <a:r>
              <a:rPr lang="en-US" sz="1400" dirty="0" err="1"/>
              <a:t>ramucirumab</a:t>
            </a:r>
            <a:r>
              <a:rPr lang="en-US" sz="1400" dirty="0"/>
              <a:t> was enriched for patients with baseline </a:t>
            </a:r>
            <a:r>
              <a:rPr lang="el-GR" sz="1400" dirty="0"/>
              <a:t>α-</a:t>
            </a:r>
            <a:r>
              <a:rPr lang="en-US" sz="1400" dirty="0"/>
              <a:t>fetoprotein levels of ≥400 </a:t>
            </a:r>
            <a:r>
              <a:rPr lang="en-US" sz="1400" dirty="0" err="1"/>
              <a:t>ng</a:t>
            </a:r>
            <a:r>
              <a:rPr lang="en-US" sz="1400" dirty="0"/>
              <a:t>/dl. </a:t>
            </a:r>
            <a:r>
              <a:rPr lang="en-US" sz="1400" dirty="0" err="1"/>
              <a:t>Ramucirumab</a:t>
            </a:r>
            <a:r>
              <a:rPr lang="en-US" sz="1400" dirty="0"/>
              <a:t> demonstrated an improvement in overall </a:t>
            </a:r>
            <a:r>
              <a:rPr lang="en-US" sz="1400" dirty="0" smtClean="0"/>
              <a:t>survival.</a:t>
            </a:r>
          </a:p>
          <a:p>
            <a:pPr algn="just"/>
            <a:endParaRPr lang="en-US" sz="1400" dirty="0">
              <a:solidFill>
                <a:schemeClr val="tx1">
                  <a:lumMod val="75000"/>
                  <a:lumOff val="25000"/>
                </a:schemeClr>
              </a:solidFill>
            </a:endParaRPr>
          </a:p>
          <a:p>
            <a:pPr algn="just"/>
            <a:r>
              <a:rPr lang="en-US" sz="1400" dirty="0"/>
              <a:t>Based on phase </a:t>
            </a:r>
            <a:r>
              <a:rPr lang="en-US" sz="1400" dirty="0" err="1"/>
              <a:t>Ib</a:t>
            </a:r>
            <a:r>
              <a:rPr lang="en-US" sz="1400" dirty="0"/>
              <a:t>/II data, </a:t>
            </a:r>
            <a:r>
              <a:rPr lang="en-US" sz="1400" dirty="0" err="1"/>
              <a:t>nivolumab</a:t>
            </a:r>
            <a:r>
              <a:rPr lang="en-US" sz="1400" dirty="0"/>
              <a:t> and </a:t>
            </a:r>
            <a:r>
              <a:rPr lang="en-US" sz="1400" dirty="0" err="1"/>
              <a:t>pembrolizumab</a:t>
            </a:r>
            <a:r>
              <a:rPr lang="en-US" sz="1400" dirty="0"/>
              <a:t> (anti-PD1 inhibitors) were approved as single agents and </a:t>
            </a:r>
            <a:r>
              <a:rPr lang="en-US" sz="1400" dirty="0" err="1"/>
              <a:t>ipilimumab</a:t>
            </a:r>
            <a:r>
              <a:rPr lang="en-US" sz="1400" dirty="0"/>
              <a:t> (CTLA4 monoclonal antibody) was approved in combination with </a:t>
            </a:r>
            <a:r>
              <a:rPr lang="en-US" sz="1400" dirty="0" err="1"/>
              <a:t>nivolumab</a:t>
            </a:r>
            <a:endParaRPr lang="en-US" sz="1400" dirty="0">
              <a:solidFill>
                <a:schemeClr val="tx1">
                  <a:lumMod val="75000"/>
                  <a:lumOff val="25000"/>
                </a:schemeClr>
              </a:solidFill>
            </a:endParaRPr>
          </a:p>
        </p:txBody>
      </p:sp>
    </p:spTree>
    <p:extLst>
      <p:ext uri="{BB962C8B-B14F-4D97-AF65-F5344CB8AC3E}">
        <p14:creationId xmlns:p14="http://schemas.microsoft.com/office/powerpoint/2010/main" val="108433501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020491"/>
            <a:ext cx="9144000" cy="1102519"/>
          </a:xfrm>
        </p:spPr>
        <p:txBody>
          <a:bodyPr>
            <a:normAutofit fontScale="90000"/>
          </a:bodyPr>
          <a:lstStyle/>
          <a:p>
            <a:r>
              <a:rPr lang="en-US" sz="3000" dirty="0" smtClean="0">
                <a:solidFill>
                  <a:schemeClr val="tx1">
                    <a:lumMod val="65000"/>
                    <a:lumOff val="35000"/>
                  </a:schemeClr>
                </a:solidFill>
                <a:latin typeface="Times New Roman" panose="02020603050405020304" pitchFamily="18" charset="0"/>
                <a:cs typeface="Times New Roman" panose="02020603050405020304" pitchFamily="18" charset="0"/>
              </a:rPr>
              <a:t>THANK YOU FOR </a:t>
            </a:r>
            <a:br>
              <a:rPr lang="en-US" sz="3000"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en-US" sz="3800" spc="300" dirty="0" smtClean="0">
                <a:solidFill>
                  <a:schemeClr val="tx1">
                    <a:lumMod val="65000"/>
                    <a:lumOff val="35000"/>
                  </a:schemeClr>
                </a:solidFill>
                <a:latin typeface="Times New Roman" panose="02020603050405020304" pitchFamily="18" charset="0"/>
                <a:cs typeface="Times New Roman" panose="02020603050405020304" pitchFamily="18" charset="0"/>
              </a:rPr>
              <a:t>ATTENTION</a:t>
            </a:r>
            <a:endParaRPr lang="ru-RU" sz="3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0" y="0"/>
            <a:ext cx="9144000" cy="681540"/>
          </a:xfrm>
        </p:spPr>
        <p:txBody>
          <a:bodyPr>
            <a:normAutofit fontScale="85000" lnSpcReduction="20000"/>
          </a:bodyPr>
          <a:lstStyle/>
          <a:p>
            <a:r>
              <a:rPr lang="en-US" sz="2700" dirty="0" smtClean="0">
                <a:latin typeface="Times New Roman" panose="02020603050405020304" pitchFamily="18" charset="0"/>
                <a:cs typeface="Times New Roman" panose="02020603050405020304" pitchFamily="18" charset="0"/>
              </a:rPr>
              <a:t>ODESSA NATIONAL MEDICAL UNIVERSITY</a:t>
            </a:r>
            <a:endParaRPr lang="uk-UA" sz="2700" dirty="0" smtClean="0">
              <a:latin typeface="Times New Roman" panose="02020603050405020304" pitchFamily="18" charset="0"/>
              <a:cs typeface="Times New Roman" panose="02020603050405020304" pitchFamily="18" charset="0"/>
            </a:endParaRPr>
          </a:p>
          <a:p>
            <a:r>
              <a:rPr lang="en-US" sz="2300" dirty="0" smtClean="0">
                <a:latin typeface="Times New Roman" panose="02020603050405020304" pitchFamily="18" charset="0"/>
                <a:cs typeface="Times New Roman" panose="02020603050405020304" pitchFamily="18" charset="0"/>
              </a:rPr>
              <a:t>UNIVERSITY CLINIC DEPARTMENT of SURGERY #3</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227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399</TotalTime>
  <Words>7181</Words>
  <Application>Microsoft Office PowerPoint</Application>
  <PresentationFormat>Экран (16:9)</PresentationFormat>
  <Paragraphs>905</Paragraphs>
  <Slides>102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102</vt:i4>
      </vt:variant>
    </vt:vector>
  </HeadingPairs>
  <TitlesOfParts>
    <vt:vector size="103" baseType="lpstr">
      <vt:lpstr>Тема Office</vt:lpstr>
      <vt:lpstr>SURGICAL DISEASES of the LIVER </vt:lpstr>
      <vt:lpstr>LIVER TRAUMA</vt:lpstr>
      <vt:lpstr>INTRODUCTION</vt:lpstr>
      <vt:lpstr>ABBREVIATIONS</vt:lpstr>
      <vt:lpstr>HISTORY</vt:lpstr>
      <vt:lpstr>ACRTUAL PRINCIPLES</vt:lpstr>
      <vt:lpstr>Презентация PowerPoint</vt:lpstr>
      <vt:lpstr>Diagnosis</vt:lpstr>
      <vt:lpstr>Diagnosis</vt:lpstr>
      <vt:lpstr>Diagnosis</vt:lpstr>
      <vt:lpstr>AAST liver trauma classification</vt:lpstr>
      <vt:lpstr>WSES liver trauma classification</vt:lpstr>
      <vt:lpstr>Презентация PowerPoint</vt:lpstr>
      <vt:lpstr>Unstable liver trauma management algorithm)</vt:lpstr>
      <vt:lpstr>Презентация PowerPoint</vt:lpstr>
      <vt:lpstr>Презентация PowerPoint</vt:lpstr>
      <vt:lpstr>Follow-up</vt:lpstr>
      <vt:lpstr>Conclusions</vt:lpstr>
      <vt:lpstr>LIVER ABSCESS</vt:lpstr>
      <vt:lpstr>INTRODUCTION</vt:lpstr>
      <vt:lpstr>CLASSIFICATION</vt:lpstr>
      <vt:lpstr>Pathophysiology</vt:lpstr>
      <vt:lpstr>Презентация PowerPoint</vt:lpstr>
      <vt:lpstr>Etiology</vt:lpstr>
      <vt:lpstr>Etiology</vt:lpstr>
      <vt:lpstr>Epidemiology</vt:lpstr>
      <vt:lpstr>Prognosis</vt:lpstr>
      <vt:lpstr>HISTORY</vt:lpstr>
      <vt:lpstr>WORK-UP</vt:lpstr>
      <vt:lpstr>WORK-UP</vt:lpstr>
      <vt:lpstr>WORK-UP</vt:lpstr>
      <vt:lpstr>Percutaneous Aspiration and Drainage</vt:lpstr>
      <vt:lpstr>Medical Care</vt:lpstr>
      <vt:lpstr>Medication Summary</vt:lpstr>
      <vt:lpstr>Surgical Care</vt:lpstr>
      <vt:lpstr>Long-Term Monitoring</vt:lpstr>
      <vt:lpstr>Hydatid disease</vt:lpstr>
      <vt:lpstr> Introduction</vt:lpstr>
      <vt:lpstr>Epidemiology</vt:lpstr>
      <vt:lpstr>Pathology- Hydatid cyst structure</vt:lpstr>
      <vt:lpstr>Natural history and genesis of complications</vt:lpstr>
      <vt:lpstr>Complications of hydatid cyst of the liver</vt:lpstr>
      <vt:lpstr>Clinical feature</vt:lpstr>
      <vt:lpstr>Serology and immunological tests</vt:lpstr>
      <vt:lpstr>DIAGNOSIS</vt:lpstr>
      <vt:lpstr>Imaging techniques</vt:lpstr>
      <vt:lpstr>Ultrasonography</vt:lpstr>
      <vt:lpstr>Презентация PowerPoint</vt:lpstr>
      <vt:lpstr>WHO classification</vt:lpstr>
      <vt:lpstr>Презентация PowerPoint</vt:lpstr>
      <vt:lpstr>Computed Tomographic scan</vt:lpstr>
      <vt:lpstr>Magnetic resonance Imaging</vt:lpstr>
      <vt:lpstr>Treatment</vt:lpstr>
      <vt:lpstr>Radical surgical procedures</vt:lpstr>
      <vt:lpstr>Презентация PowerPoint</vt:lpstr>
      <vt:lpstr>Презентация PowerPoint</vt:lpstr>
      <vt:lpstr>Презентация PowerPoint</vt:lpstr>
      <vt:lpstr>Презентация PowerPoint</vt:lpstr>
      <vt:lpstr>Laparoscopic management of hydatid cysts </vt:lpstr>
      <vt:lpstr>Percutaneous treatment of hydatid cyst</vt:lpstr>
      <vt:lpstr>Endoscopic management of hydatid cyst</vt:lpstr>
      <vt:lpstr>Complications of surgery</vt:lpstr>
      <vt:lpstr>Chemotherapy for hydatid disease of liver</vt:lpstr>
      <vt:lpstr>Conclusion</vt:lpstr>
      <vt:lpstr>BENIGN LIVER TUMORS</vt:lpstr>
      <vt:lpstr>Abstract</vt:lpstr>
      <vt:lpstr>Introduction</vt:lpstr>
      <vt:lpstr>Common Benign Liver Tumors</vt:lpstr>
      <vt:lpstr>Common Benign Liver Tumors</vt:lpstr>
      <vt:lpstr>Common Benign Liver Tumors</vt:lpstr>
      <vt:lpstr>Common Benign Liver Tumors</vt:lpstr>
      <vt:lpstr>Common Benign Liver Tumors</vt:lpstr>
      <vt:lpstr>Less Common Benign Liver Tumors</vt:lpstr>
      <vt:lpstr>Clinical Features</vt:lpstr>
      <vt:lpstr>Diagnostic Tools</vt:lpstr>
      <vt:lpstr>Management of Benign Tumors</vt:lpstr>
      <vt:lpstr>Indications for Surgery</vt:lpstr>
      <vt:lpstr>Solitary Symptomatic Tumors</vt:lpstr>
      <vt:lpstr>Solitary Asymptomatic Tumor </vt:lpstr>
      <vt:lpstr>Multiple Lesions </vt:lpstr>
      <vt:lpstr>LIVER CANCER</vt:lpstr>
      <vt:lpstr>Epidemiology</vt:lpstr>
      <vt:lpstr>Epidemiology</vt:lpstr>
      <vt:lpstr>Презентация PowerPoint</vt:lpstr>
      <vt:lpstr>RISK FACTORS</vt:lpstr>
      <vt:lpstr>Clinical features</vt:lpstr>
      <vt:lpstr>Diagnosis</vt:lpstr>
      <vt:lpstr>Imaging</vt:lpstr>
      <vt:lpstr>Histopathology</vt:lpstr>
      <vt:lpstr>Management</vt:lpstr>
      <vt:lpstr>Презентация PowerPoint</vt:lpstr>
      <vt:lpstr>Summary of key results of randomized and cohort studies in the management of early HCC</vt:lpstr>
      <vt:lpstr>Summary of key results of randomized and cohort studies in the management of intermediate HCC</vt:lpstr>
      <vt:lpstr>Summary of main outcomes and adverse events among systemic therapies approved for advanced HCC</vt:lpstr>
      <vt:lpstr>Surgical interventions</vt:lpstr>
      <vt:lpstr>Image-guided ablation</vt:lpstr>
      <vt:lpstr>Radiotherapy</vt:lpstr>
      <vt:lpstr>Transarterial therapies</vt:lpstr>
      <vt:lpstr>Systemic therapies</vt:lpstr>
      <vt:lpstr>First-line therapies</vt:lpstr>
      <vt:lpstr>Second-line therapies</vt:lpstr>
      <vt:lpstr>THANK YOU FOR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Евгений Столярчук</dc:creator>
  <cp:lastModifiedBy>Евгений Столярчук</cp:lastModifiedBy>
  <cp:revision>40</cp:revision>
  <dcterms:created xsi:type="dcterms:W3CDTF">2021-08-27T17:10:13Z</dcterms:created>
  <dcterms:modified xsi:type="dcterms:W3CDTF">2021-08-31T12:31:17Z</dcterms:modified>
</cp:coreProperties>
</file>