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8" roundtripDataSignature="AMtx7mjkwYBCbLZS/7hhlcAQTZCVb0xO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customschemas.google.com/relationships/presentationmetadata" Target="meta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3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3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3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3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4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3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Relationship Id="rId4" Type="http://schemas.openxmlformats.org/officeDocument/2006/relationships/image" Target="../media/image32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>
            <p:ph type="ctrTitle"/>
          </p:nvPr>
        </p:nvSpPr>
        <p:spPr>
          <a:xfrm>
            <a:off x="0" y="2276872"/>
            <a:ext cx="9144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imes New Roman"/>
              <a:buNone/>
            </a:pPr>
            <a:r>
              <a:rPr lang="en-US" sz="30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VARICOSE VEINS of LOWER EXTREMITIES</a:t>
            </a:r>
            <a:r>
              <a:rPr lang="en-US" sz="35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SUPERFICIAL THROMBOPHLEBITIS</a:t>
            </a:r>
            <a:br>
              <a:rPr lang="en-US" sz="35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1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0" y="0"/>
            <a:ext cx="9144000" cy="90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</a:pPr>
            <a:r>
              <a:rPr lang="en-US" sz="2700">
                <a:latin typeface="Times New Roman"/>
                <a:ea typeface="Times New Roman"/>
                <a:cs typeface="Times New Roman"/>
                <a:sym typeface="Times New Roman"/>
              </a:rPr>
              <a:t>ODESSA NATIONAL MEDICAL UNIVERSITY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</a:pPr>
            <a:r>
              <a:rPr lang="en-US" sz="2300">
                <a:latin typeface="Times New Roman"/>
                <a:ea typeface="Times New Roman"/>
                <a:cs typeface="Times New Roman"/>
                <a:sym typeface="Times New Roman"/>
              </a:rPr>
              <a:t>UNIVERSITY CLINIC DEPARTMENT of SURGERY #3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2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94" name="Google Shape;94;p2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000" u="none" cap="none" strike="noStrike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ANATOMY</a:t>
              </a:r>
              <a:endParaRPr b="1" i="0" sz="40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2"/>
          <p:cNvSpPr txBox="1"/>
          <p:nvPr/>
        </p:nvSpPr>
        <p:spPr>
          <a:xfrm>
            <a:off x="0" y="1556792"/>
            <a:ext cx="5148064" cy="4816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DEEP VENOUS SUSTEM</a:t>
            </a:r>
            <a:br>
              <a:rPr b="1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br>
              <a:rPr b="1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PERFORATOR VEINS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1" i="0" sz="10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MUSCLE SINUSES</a:t>
            </a:r>
            <a:br>
              <a:rPr b="1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br>
              <a:rPr b="1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SUPERFICIAL VEINS</a:t>
            </a:r>
            <a:endParaRPr b="1" i="0" sz="3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ff</a:t>
            </a:r>
            <a:endParaRPr b="1" i="0" sz="10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TRIBUTARY VEINS</a:t>
            </a:r>
            <a:br>
              <a:rPr b="1" i="0" lang="en-US" sz="28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28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igh Level Overview: Venous Anatomy of Lower Extremities"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4088" y="1170950"/>
            <a:ext cx="1907704" cy="53407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igh Level Overview: Venous Anatomy of Lower Extremities" id="98" name="Google Shape;9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1792" y="1170949"/>
            <a:ext cx="1872208" cy="5319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" name="Google Shape;105;p3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06" name="Google Shape;106;p3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000" u="none" cap="none" strike="noStrike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PHYSIOLOGY</a:t>
              </a:r>
              <a:endParaRPr b="1" i="0" sz="40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3"/>
          <p:cNvSpPr txBox="1"/>
          <p:nvPr/>
        </p:nvSpPr>
        <p:spPr>
          <a:xfrm>
            <a:off x="0" y="1844824"/>
            <a:ext cx="4572000" cy="3639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VENOUS BLOOD </a:t>
            </a:r>
            <a:r>
              <a:rPr b="1" i="0" lang="en-US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from the LE </a:t>
            </a:r>
            <a:endParaRPr b="0" i="0" sz="2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rises up against the GRAVITY </a:t>
            </a:r>
            <a:endParaRPr b="0" i="0" sz="275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DUE to the </a:t>
            </a:r>
            <a:r>
              <a:rPr b="1" i="0" lang="en-US" sz="31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ACTIVE WORK</a:t>
            </a:r>
            <a:endParaRPr b="0" i="0" sz="3100" u="none" cap="none" strike="noStrike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of the </a:t>
            </a:r>
            <a:r>
              <a:rPr b="1" i="0" lang="en-US" sz="28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LEG MUSCLES (PUMP)</a:t>
            </a:r>
            <a:endParaRPr b="0" i="0" sz="2800" u="none" cap="none" strike="noStrike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and DOES NOT FALL DOWN </a:t>
            </a:r>
            <a:endParaRPr b="0" i="0" sz="30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OWING to the </a:t>
            </a:r>
            <a:r>
              <a:rPr b="1" i="0" lang="en-US" sz="27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VALVE SYSTEM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chematic illustration of the venous pump systems of the foot and calf... |  Download Scientific Diagram" id="109" name="Google Shape;109;p3"/>
          <p:cNvPicPr preferRelativeResize="0"/>
          <p:nvPr/>
        </p:nvPicPr>
        <p:blipFill rotWithShape="1">
          <a:blip r:embed="rId3">
            <a:alphaModFix/>
          </a:blip>
          <a:srcRect b="2248" l="0" r="0" t="0"/>
          <a:stretch/>
        </p:blipFill>
        <p:spPr>
          <a:xfrm>
            <a:off x="4572000" y="1247022"/>
            <a:ext cx="4551428" cy="5219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6" name="Google Shape;116;p4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17" name="Google Shape;117;p4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000" u="none" cap="none" strike="noStrike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HEMODYNAMICS</a:t>
              </a:r>
              <a:endParaRPr b="1" i="0" sz="40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4"/>
          <p:cNvSpPr txBox="1"/>
          <p:nvPr/>
        </p:nvSpPr>
        <p:spPr>
          <a:xfrm>
            <a:off x="5052" y="1855477"/>
            <a:ext cx="5436096" cy="3808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SUPERFICAIL VEINS </a:t>
            </a:r>
            <a:r>
              <a:rPr b="1" i="0" lang="en-US" sz="2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1" i="0" lang="en-US" sz="24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MUSCLE SINUSES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COLLECT BLOOD </a:t>
            </a:r>
            <a:r>
              <a:rPr b="1" i="0" lang="en-US" sz="25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from </a:t>
            </a:r>
            <a:r>
              <a:rPr b="1" i="0" lang="en-US" sz="25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TRIBUTARY VEINS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1" i="0" lang="en-US" sz="23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CARRY IT </a:t>
            </a:r>
            <a:r>
              <a:rPr b="1" i="0" lang="en-US" sz="23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to the </a:t>
            </a:r>
            <a:r>
              <a:rPr b="1" i="0" lang="en-US" sz="23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DEEP VENOUS SYSTEM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through the </a:t>
            </a:r>
            <a:r>
              <a:rPr b="1" i="0" lang="en-US" sz="23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JUNCTIONS</a:t>
            </a:r>
            <a:r>
              <a:rPr b="1" i="0" lang="en-US" sz="23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i="0" lang="en-US" sz="2300" u="none" cap="none" strike="noStrike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PERFORATORS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*saphenofemoral and saphenopopliteal junctions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9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* medial and posterior calf and thigh perforators</a:t>
            </a:r>
            <a:endParaRPr/>
          </a:p>
        </p:txBody>
      </p:sp>
      <p:pic>
        <p:nvPicPr>
          <p:cNvPr descr="Medical anatomy, Human anatomy and physiology, Medical knowledge" id="120" name="Google Shape;120;p4"/>
          <p:cNvPicPr preferRelativeResize="0"/>
          <p:nvPr/>
        </p:nvPicPr>
        <p:blipFill rotWithShape="1">
          <a:blip r:embed="rId3">
            <a:alphaModFix/>
          </a:blip>
          <a:srcRect b="5647" l="0" r="52194" t="25334"/>
          <a:stretch/>
        </p:blipFill>
        <p:spPr>
          <a:xfrm>
            <a:off x="5408907" y="1173506"/>
            <a:ext cx="3735093" cy="517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p5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28" name="Google Shape;128;p5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ANATOMY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https://ars.els-cdn.com/content/image/1-s2.0-S0741521407015297-gr2.jpg"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539" y="1211100"/>
            <a:ext cx="8220922" cy="5303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p6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38" name="Google Shape;138;p6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ANATOMY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3" id="140" name="Google Shape;140;p6"/>
          <p:cNvPicPr preferRelativeResize="0"/>
          <p:nvPr/>
        </p:nvPicPr>
        <p:blipFill rotWithShape="1">
          <a:blip r:embed="rId3">
            <a:alphaModFix/>
          </a:blip>
          <a:srcRect b="11686" l="0" r="0" t="6503"/>
          <a:stretch/>
        </p:blipFill>
        <p:spPr>
          <a:xfrm>
            <a:off x="-1" y="1340768"/>
            <a:ext cx="9020913" cy="4853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p7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48" name="Google Shape;148;p7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ANATOMY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664" y="1162030"/>
            <a:ext cx="8332671" cy="5242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aricose Vein Treatments: The Importance of CEAP Classification: Vinay  Madan, MD, DABVLM: Board Certified Vascular and Interventional Radiologist" id="155" name="Google Shape;1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3" y="346348"/>
            <a:ext cx="9136247" cy="616530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9" name="Google Shape;159;p8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60" name="Google Shape;160;p8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VARICOSE VEINS 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8"/>
          <p:cNvSpPr/>
          <p:nvPr/>
        </p:nvSpPr>
        <p:spPr>
          <a:xfrm>
            <a:off x="0" y="2421032"/>
            <a:ext cx="9144000" cy="2015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VV</a:t>
            </a:r>
            <a:r>
              <a:rPr b="1" lang="en-US" sz="4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- medical condition </a:t>
            </a:r>
            <a:endParaRPr b="1" sz="4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when </a:t>
            </a:r>
            <a:r>
              <a:rPr b="1" lang="en-US" sz="45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superficial veins</a:t>
            </a:r>
            <a:endParaRPr b="1" sz="45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become </a:t>
            </a:r>
            <a:r>
              <a:rPr b="1" lang="en-US" sz="3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enlarged</a:t>
            </a:r>
            <a:r>
              <a:rPr b="1" lang="en-US" sz="3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lang="en-US" sz="3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twisted</a:t>
            </a:r>
            <a:endParaRPr b="1" sz="3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1043608" y="4749613"/>
            <a:ext cx="8100392" cy="1155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VV are most common after 50 yo. </a:t>
            </a:r>
            <a:endParaRPr sz="20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1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It is more prevalent in females. </a:t>
            </a:r>
            <a:endParaRPr sz="221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There is a hereditary role</a:t>
            </a:r>
            <a:r>
              <a:rPr lang="en-US" sz="26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0" name="Google Shape;170;p9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71" name="Google Shape;171;p9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ETHIOLOGY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9"/>
          <p:cNvSpPr txBox="1"/>
          <p:nvPr/>
        </p:nvSpPr>
        <p:spPr>
          <a:xfrm>
            <a:off x="0" y="1412776"/>
            <a:ext cx="9126686" cy="4678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HEREDITARY FACTOR</a:t>
            </a:r>
            <a:r>
              <a:rPr b="1" lang="en-US" sz="450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</a:t>
            </a:r>
            <a:r>
              <a:rPr b="1" lang="en-US" sz="3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of the venous wall weakness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1"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LIFE STYLE PECULIARITIES                                           </a:t>
            </a:r>
            <a:r>
              <a:rPr b="1" lang="en-US" sz="3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casing venous hypertension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1"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SECONDARY CHANGES                                       </a:t>
            </a:r>
            <a:r>
              <a:rPr b="1" lang="en-US" sz="3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due to the uplying processes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5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trauma, obesity, pregnancy, heavy weights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5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standing or sitting for a long time, obstipations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50095" t="0"/>
          <a:stretch/>
        </p:blipFill>
        <p:spPr>
          <a:xfrm>
            <a:off x="0" y="-1"/>
            <a:ext cx="4563343" cy="685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/>
          <p:cNvPicPr preferRelativeResize="0"/>
          <p:nvPr/>
        </p:nvPicPr>
        <p:blipFill rotWithShape="1">
          <a:blip r:embed="rId3">
            <a:alphaModFix/>
          </a:blip>
          <a:srcRect b="0" l="49905" r="0" t="0"/>
          <a:stretch/>
        </p:blipFill>
        <p:spPr>
          <a:xfrm>
            <a:off x="4563342" y="-1"/>
            <a:ext cx="4580657" cy="685773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F2F2">
              <a:alpha val="674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0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3" name="Google Shape;183;p10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84" name="Google Shape;184;p10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0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PATHOLOGY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10"/>
          <p:cNvSpPr txBox="1"/>
          <p:nvPr/>
        </p:nvSpPr>
        <p:spPr>
          <a:xfrm>
            <a:off x="-10941" y="1340768"/>
            <a:ext cx="9126686" cy="5909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VENOUS INSUFFISIENCY</a:t>
            </a:r>
            <a:endParaRPr b="1" sz="36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VENOUS BLOOD REFLUX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VENOUS HYPERTENSION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BLOOD DISCIRCULATION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2440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ying peripheral arterial or venous disease in patients with lower  extremity SSTIs | The Hospitalist" id="191" name="Google Shape;191;p11"/>
          <p:cNvPicPr preferRelativeResize="0"/>
          <p:nvPr/>
        </p:nvPicPr>
        <p:blipFill rotWithShape="1">
          <a:blip r:embed="rId3">
            <a:alphaModFix/>
          </a:blip>
          <a:srcRect b="13289" l="0" r="0" t="11067"/>
          <a:stretch/>
        </p:blipFill>
        <p:spPr>
          <a:xfrm>
            <a:off x="521804" y="1118006"/>
            <a:ext cx="8100392" cy="5310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1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4" name="Google Shape;194;p11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195" name="Google Shape;195;p11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CLASSIFICATION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3" name="Google Shape;203;p12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04" name="Google Shape;204;p12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2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CLASSIFICATION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VARICOSE VEIN: 2017" id="206" name="Google Shape;206;p12"/>
          <p:cNvPicPr preferRelativeResize="0"/>
          <p:nvPr/>
        </p:nvPicPr>
        <p:blipFill rotWithShape="1">
          <a:blip r:embed="rId3">
            <a:alphaModFix/>
          </a:blip>
          <a:srcRect b="22651" l="1662" r="1550" t="12500"/>
          <a:stretch/>
        </p:blipFill>
        <p:spPr>
          <a:xfrm>
            <a:off x="5798" y="1412776"/>
            <a:ext cx="9154407" cy="4786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aricose Veins Treatment | Natural At Home Remedies | Horse Chestnut,  Essential Oils, Compression — Isabella&amp;#39;s Clearly" id="211" name="Google Shape;21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122" y="1150257"/>
            <a:ext cx="3924953" cy="536148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13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15" name="Google Shape;215;p13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CLINICAL FEATURES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13"/>
          <p:cNvSpPr/>
          <p:nvPr/>
        </p:nvSpPr>
        <p:spPr>
          <a:xfrm>
            <a:off x="4211960" y="1268760"/>
            <a:ext cx="4932041" cy="512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Aching, heavy legs</a:t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Ankle swelling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Skin discoloration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Stasis dermatitis</a:t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Venous eczema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Muscle cramps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Abnormal healing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Lipodermatosclerosis</a:t>
            </a:r>
            <a:r>
              <a:rPr b="1" lang="en-US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Restless legs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Atrophie blanche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Burning sensation</a:t>
            </a:r>
            <a:endParaRPr b="1"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et a leg up on varicose veins - Mayo Clinic Health System" id="218" name="Google Shape;218;p1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enous leg ulcers: evidence review - Evidently Cochrane" id="223" name="Google Shape;22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9298" y="1772817"/>
            <a:ext cx="7104702" cy="473883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4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6" name="Google Shape;226;p14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27" name="Google Shape;227;p14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COMPLICATIONS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4"/>
          <p:cNvSpPr/>
          <p:nvPr/>
        </p:nvSpPr>
        <p:spPr>
          <a:xfrm>
            <a:off x="3515" y="1116407"/>
            <a:ext cx="5760222" cy="35240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Inability to walk or stand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Skin conditions / dermatitis</a:t>
            </a:r>
            <a:endParaRPr b="1" sz="3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Severe bleeding from minor trauma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Superficial thrombophlebitis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Skin ulcers especially near the ankle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5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6" name="Google Shape;236;p15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37" name="Google Shape;237;p15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GUIDELINES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9" name="Google Shape;23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72816"/>
            <a:ext cx="9144000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64288" y="4545407"/>
            <a:ext cx="1979713" cy="1966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7" name="Google Shape;247;p16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48" name="Google Shape;248;p16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DIAGNOSTICS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16"/>
          <p:cNvSpPr/>
          <p:nvPr/>
        </p:nvSpPr>
        <p:spPr>
          <a:xfrm>
            <a:off x="0" y="1393576"/>
            <a:ext cx="5072541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GOLDEN STANDART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COLOR ULTRASOUND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br>
              <a:rPr b="1" lang="en-US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4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Valsalva maneuver</a:t>
            </a:r>
            <a:endParaRPr b="1" sz="28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uplex Ultrasound Investigation of the Veins in Chronic Venous Disease of  the Lower Limbs—UIP Consensus Document. Part I. Basic Principles - European  Journal of Vascular and Endovascular Surgery" id="251" name="Google Shape;251;p16"/>
          <p:cNvPicPr preferRelativeResize="0"/>
          <p:nvPr/>
        </p:nvPicPr>
        <p:blipFill rotWithShape="1">
          <a:blip r:embed="rId3">
            <a:alphaModFix/>
          </a:blip>
          <a:srcRect b="7444" l="7018" r="8685" t="5209"/>
          <a:stretch/>
        </p:blipFill>
        <p:spPr>
          <a:xfrm>
            <a:off x="5076056" y="1393576"/>
            <a:ext cx="3775833" cy="4792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usual Causes of Varicose Veins in the Lower Extremities: CT Venographic  and Doppler US Findings | RadioGraphics" id="252" name="Google Shape;252;p16"/>
          <p:cNvPicPr preferRelativeResize="0"/>
          <p:nvPr/>
        </p:nvPicPr>
        <p:blipFill rotWithShape="1">
          <a:blip r:embed="rId4">
            <a:alphaModFix/>
          </a:blip>
          <a:srcRect b="2715" l="56984" r="7663" t="-1"/>
          <a:stretch/>
        </p:blipFill>
        <p:spPr>
          <a:xfrm rot="5400000">
            <a:off x="1536707" y="2934663"/>
            <a:ext cx="2038138" cy="4464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7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9" name="Google Shape;259;p17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60" name="Google Shape;260;p17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Treatment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17"/>
          <p:cNvSpPr/>
          <p:nvPr/>
        </p:nvSpPr>
        <p:spPr>
          <a:xfrm>
            <a:off x="3515" y="1116407"/>
            <a:ext cx="5760222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CONSERVATIVE TREATMENT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GRADUATED COMPRESSION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ANTIAPLATELETS </a:t>
            </a: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– if necessary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VENOTONICS – FLAVONOIDS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ompression Stockings - Ashchi Heart &amp;amp; Vascular Center" id="263" name="Google Shape;26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6420" y="1238493"/>
            <a:ext cx="3516163" cy="5274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clinicadrmolina.es/wp-content/uploads/Esquema-Stripping-en.png" id="269" name="Google Shape;269;p18"/>
          <p:cNvPicPr preferRelativeResize="0"/>
          <p:nvPr/>
        </p:nvPicPr>
        <p:blipFill rotWithShape="1">
          <a:blip r:embed="rId3">
            <a:alphaModFix/>
          </a:blip>
          <a:srcRect b="0" l="4285" r="3131" t="8497"/>
          <a:stretch/>
        </p:blipFill>
        <p:spPr>
          <a:xfrm>
            <a:off x="2195736" y="1150168"/>
            <a:ext cx="6941368" cy="5363422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8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271;p18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72" name="Google Shape;272;p18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SURGERY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18"/>
          <p:cNvSpPr/>
          <p:nvPr/>
        </p:nvSpPr>
        <p:spPr>
          <a:xfrm>
            <a:off x="-28196" y="2780928"/>
            <a:ext cx="2872004" cy="41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CROSSECTOMY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12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+ STRIPPING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33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* Crossectomy </a:t>
            </a: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– ligation the SFJ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12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* </a:t>
            </a:r>
            <a:r>
              <a:rPr b="1" lang="en-US" sz="4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Stripping</a:t>
            </a: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– extraction of the GSV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54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9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9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1" name="Google Shape;281;p19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82" name="Google Shape;282;p19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9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MINIMALLY INVASIVE SURGERY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19"/>
          <p:cNvSpPr/>
          <p:nvPr/>
        </p:nvSpPr>
        <p:spPr>
          <a:xfrm>
            <a:off x="3514" y="1116407"/>
            <a:ext cx="5936638" cy="3839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ENDOVENOUS LASER ABLATION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5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RADIOFREQUENCY ABLATION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ENDOVENOUS ELECTRIC WELDING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ULTRASOUND NAVIGATED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HEAT-INDUCED COAGULATION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OF THE INNER VEIN WALL</a:t>
            </a:r>
            <a:endParaRPr b="1" sz="275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China Laser 1470nm Evlt Endovenous Laser Ablation of Varicose Veins - China  1470nm Endovenous Vein Laser Ablation, Endovenous Laser Ablation" id="285" name="Google Shape;285;p19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ltrasound-guided Endovenous Laser Ablation (EVLA) - SONOSIF - by SIFSOF,  California" id="286" name="Google Shape;286;p19"/>
          <p:cNvPicPr preferRelativeResize="0"/>
          <p:nvPr/>
        </p:nvPicPr>
        <p:blipFill rotWithShape="1">
          <a:blip r:embed="rId3">
            <a:alphaModFix/>
          </a:blip>
          <a:srcRect b="0" l="44548" r="4530" t="0"/>
          <a:stretch/>
        </p:blipFill>
        <p:spPr>
          <a:xfrm>
            <a:off x="5796136" y="1772816"/>
            <a:ext cx="3347864" cy="434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0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3" name="Google Shape;293;p20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294" name="Google Shape;294;p20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0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PROCEDURES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6" name="Google Shape;296;p20"/>
          <p:cNvSpPr/>
          <p:nvPr/>
        </p:nvSpPr>
        <p:spPr>
          <a:xfrm>
            <a:off x="4393130" y="1575065"/>
            <a:ext cx="4719825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MINIFLEBECTOMY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removal of tributary veins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through the small incision  </a:t>
            </a:r>
            <a:endParaRPr/>
          </a:p>
        </p:txBody>
      </p:sp>
      <p:sp>
        <p:nvSpPr>
          <p:cNvPr descr="China Laser 1470nm Evlt Endovenous Laser Ablation of Varicose Veins - China  1470nm Endovenous Vein Laser Ablation, Endovenous Laser Ablation" id="297" name="Google Shape;297;p20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eins Stripping VS Ambulatory Phlebectomy - Delaware Vein Center" id="298" name="Google Shape;298;p20"/>
          <p:cNvPicPr preferRelativeResize="0"/>
          <p:nvPr/>
        </p:nvPicPr>
        <p:blipFill rotWithShape="1">
          <a:blip r:embed="rId3">
            <a:alphaModFix/>
          </a:blip>
          <a:srcRect b="30893" l="54665" r="7165" t="30843"/>
          <a:stretch/>
        </p:blipFill>
        <p:spPr>
          <a:xfrm>
            <a:off x="460375" y="1150167"/>
            <a:ext cx="3555575" cy="2634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am Sclerotherapy Treatment for Varicose Veins, London UK" id="299" name="Google Shape;299;p20"/>
          <p:cNvPicPr preferRelativeResize="0"/>
          <p:nvPr/>
        </p:nvPicPr>
        <p:blipFill rotWithShape="1">
          <a:blip r:embed="rId4">
            <a:alphaModFix/>
          </a:blip>
          <a:srcRect b="0" l="0" r="0" t="4050"/>
          <a:stretch/>
        </p:blipFill>
        <p:spPr>
          <a:xfrm>
            <a:off x="4716016" y="3744686"/>
            <a:ext cx="4407644" cy="2969979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0"/>
          <p:cNvSpPr/>
          <p:nvPr/>
        </p:nvSpPr>
        <p:spPr>
          <a:xfrm>
            <a:off x="-3809" y="4337123"/>
            <a:ext cx="4719825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SCLEROTHERAPY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filling of the superficial veins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with a foam-form detergent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ure, Migratory thrombophlebitis. Image courtesy S Bhimji MD] -  StatPearls - NCBI Bookshelf" id="305" name="Google Shape;305;p21"/>
          <p:cNvPicPr preferRelativeResize="0"/>
          <p:nvPr/>
        </p:nvPicPr>
        <p:blipFill rotWithShape="1">
          <a:blip r:embed="rId3">
            <a:alphaModFix/>
          </a:blip>
          <a:srcRect b="7535" l="0" r="0" t="0"/>
          <a:stretch/>
        </p:blipFill>
        <p:spPr>
          <a:xfrm>
            <a:off x="4556224" y="1227324"/>
            <a:ext cx="4572000" cy="5284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ure, Migratory thrombophlebitis. Image courtesy S Bhimji MD] -  StatPearls - NCBI Bookshelf" id="306" name="Google Shape;306;p21"/>
          <p:cNvPicPr preferRelativeResize="0"/>
          <p:nvPr/>
        </p:nvPicPr>
        <p:blipFill rotWithShape="1">
          <a:blip r:embed="rId3">
            <a:alphaModFix/>
          </a:blip>
          <a:srcRect b="7535" l="0" r="0" t="0"/>
          <a:stretch/>
        </p:blipFill>
        <p:spPr>
          <a:xfrm flipH="1">
            <a:off x="0" y="1227325"/>
            <a:ext cx="4579753" cy="528432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1"/>
          <p:cNvSpPr/>
          <p:nvPr/>
        </p:nvSpPr>
        <p:spPr>
          <a:xfrm>
            <a:off x="7753" y="0"/>
            <a:ext cx="9144000" cy="6858000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1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1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0" name="Google Shape;310;p21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11" name="Google Shape;311;p21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1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THROMBOPHLEBITIS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3" name="Google Shape;313;p21"/>
          <p:cNvSpPr/>
          <p:nvPr/>
        </p:nvSpPr>
        <p:spPr>
          <a:xfrm>
            <a:off x="-15776" y="1916832"/>
            <a:ext cx="9144000" cy="2277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Superficial thrombophlebitis</a:t>
            </a:r>
            <a:r>
              <a:rPr lang="en-US" sz="4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44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3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thrombosis and inflammation</a:t>
            </a:r>
            <a:r>
              <a:rPr b="1" lang="en-US" sz="4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1" sz="44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of superficial veins </a:t>
            </a:r>
            <a:endParaRPr/>
          </a:p>
        </p:txBody>
      </p:sp>
      <p:sp>
        <p:nvSpPr>
          <p:cNvPr id="314" name="Google Shape;314;p21"/>
          <p:cNvSpPr/>
          <p:nvPr/>
        </p:nvSpPr>
        <p:spPr>
          <a:xfrm>
            <a:off x="1043608" y="4749613"/>
            <a:ext cx="8100392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7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0.64 per 1000 persons per year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Increased incidence at 3-8 decade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79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Predominant in women at 55-70%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29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The average mean age is 60 years</a:t>
            </a:r>
            <a:endParaRPr b="1" sz="1829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253" y="1974850"/>
            <a:ext cx="9157253" cy="29146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2"/>
          <p:cNvSpPr/>
          <p:nvPr/>
        </p:nvSpPr>
        <p:spPr>
          <a:xfrm>
            <a:off x="7753" y="0"/>
            <a:ext cx="9144000" cy="6858000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2"/>
          <p:cNvSpPr txBox="1"/>
          <p:nvPr/>
        </p:nvSpPr>
        <p:spPr>
          <a:xfrm>
            <a:off x="-13253" y="1700808"/>
            <a:ext cx="9126686" cy="3916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SVTs of the legs are often due to varicose veins, </a:t>
            </a:r>
            <a:endParaRPr b="1" sz="30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though most people with VV do not develop SVTs.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Patient characteristics and predisposing factors </a:t>
            </a:r>
            <a:endParaRPr b="1" sz="30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for thrombophlebitis nearly mirror those for DVT.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Thrombophlebitis is a risk factor for the DVT, </a:t>
            </a:r>
            <a:endParaRPr b="1" sz="32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and vice versa</a:t>
            </a:r>
            <a:r>
              <a:rPr lang="en-US" sz="400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60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2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2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4" name="Google Shape;324;p22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25" name="Google Shape;325;p22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2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ETHIOLOGY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ternal medicine on Twitter: &amp;quot;Risk factors for pulmonary embolism: Virchow  triad http://t.co/AqFQH3a3pn&amp;quot;" id="331" name="Google Shape;3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1" y="476672"/>
            <a:ext cx="9138529" cy="6086404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3"/>
          <p:cNvSpPr/>
          <p:nvPr/>
        </p:nvSpPr>
        <p:spPr>
          <a:xfrm>
            <a:off x="-17314" y="0"/>
            <a:ext cx="9144000" cy="6858000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3"/>
          <p:cNvSpPr txBox="1"/>
          <p:nvPr/>
        </p:nvSpPr>
        <p:spPr>
          <a:xfrm>
            <a:off x="17314" y="1772816"/>
            <a:ext cx="9126686" cy="370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Traditionally, the three factors of Virchow's triad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3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43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venous stasis, hypercoagulability, and changes in the endothelium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3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contribute to thrombophlebitis and are used to explain its formation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4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     Abnormalities of coagulation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lang="en-US" sz="3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Endothelial dysfunction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lang="en-US" sz="252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Infections and venous stasis</a:t>
            </a:r>
            <a:r>
              <a:rPr b="1" lang="en-US" sz="2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lang="en-US" sz="269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IV therapy and drug abuse</a:t>
            </a:r>
            <a:endParaRPr b="1" sz="269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3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3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336;p23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37" name="Google Shape;337;p23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ETHIOLOGY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4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nternal medicine on Twitter: &amp;quot;Risk factors for pulmonary embolism: Virchow  triad http://t.co/AqFQH3a3pn&amp;quot;" id="345" name="Google Shape;345;p24"/>
          <p:cNvPicPr preferRelativeResize="0"/>
          <p:nvPr/>
        </p:nvPicPr>
        <p:blipFill rotWithShape="1">
          <a:blip r:embed="rId3">
            <a:alphaModFix/>
          </a:blip>
          <a:srcRect b="2904" l="0" r="0" t="1945"/>
          <a:stretch/>
        </p:blipFill>
        <p:spPr>
          <a:xfrm>
            <a:off x="488905" y="1290388"/>
            <a:ext cx="8154652" cy="5212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6" name="Google Shape;346;p24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47" name="Google Shape;347;p24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4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Virchow's triad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50095" t="0"/>
          <a:stretch/>
        </p:blipFill>
        <p:spPr>
          <a:xfrm>
            <a:off x="0" y="-1"/>
            <a:ext cx="4563343" cy="685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5"/>
          <p:cNvPicPr preferRelativeResize="0"/>
          <p:nvPr/>
        </p:nvPicPr>
        <p:blipFill rotWithShape="1">
          <a:blip r:embed="rId3">
            <a:alphaModFix/>
          </a:blip>
          <a:srcRect b="0" l="49905" r="0" t="0"/>
          <a:stretch/>
        </p:blipFill>
        <p:spPr>
          <a:xfrm>
            <a:off x="4563342" y="-1"/>
            <a:ext cx="4580657" cy="6857733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F2F2">
              <a:alpha val="674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5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5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8" name="Google Shape;358;p25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59" name="Google Shape;359;p25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5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PATHOLOGY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25"/>
          <p:cNvSpPr txBox="1"/>
          <p:nvPr/>
        </p:nvSpPr>
        <p:spPr>
          <a:xfrm>
            <a:off x="-10941" y="1340768"/>
            <a:ext cx="9126686" cy="5524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BLOOD DISCIRCULATION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BLOOD HYPERCOAGULATION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BLOOD CLOTH FORMATION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VEIN WALL INFLAMATION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2440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6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6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8" name="Google Shape;368;p26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69" name="Google Shape;369;p26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6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CLINICAL FEATURES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1" name="Google Shape;371;p26"/>
          <p:cNvSpPr/>
          <p:nvPr/>
        </p:nvSpPr>
        <p:spPr>
          <a:xfrm>
            <a:off x="4452267" y="2348880"/>
            <a:ext cx="4691733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Tenderness + Induration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Painfullness + Erythema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along the superficial vein </a:t>
            </a:r>
            <a:endParaRPr b="1" sz="32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+ palpable nodules / cord</a:t>
            </a:r>
            <a:endParaRPr b="1" sz="315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et a leg up on varicose veins - Mayo Clinic Health System" id="372" name="Google Shape;372;p2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rombophlebitis - Symptoms and causes - Mayo Clinic" id="373" name="Google Shape;373;p26"/>
          <p:cNvPicPr preferRelativeResize="0"/>
          <p:nvPr/>
        </p:nvPicPr>
        <p:blipFill rotWithShape="1">
          <a:blip r:embed="rId3">
            <a:alphaModFix/>
          </a:blip>
          <a:srcRect b="2547" l="2203" r="-2202" t="0"/>
          <a:stretch/>
        </p:blipFill>
        <p:spPr>
          <a:xfrm>
            <a:off x="7459" y="1598272"/>
            <a:ext cx="4776465" cy="4809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7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7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0" name="Google Shape;380;p27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81" name="Google Shape;381;p27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GUIDELINES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83" name="Google Shape;383;p27"/>
          <p:cNvPicPr preferRelativeResize="0"/>
          <p:nvPr/>
        </p:nvPicPr>
        <p:blipFill rotWithShape="1">
          <a:blip r:embed="rId3">
            <a:alphaModFix/>
          </a:blip>
          <a:srcRect b="0" l="1309" r="0" t="0"/>
          <a:stretch/>
        </p:blipFill>
        <p:spPr>
          <a:xfrm>
            <a:off x="0" y="1625929"/>
            <a:ext cx="9144000" cy="308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6296" y="4590767"/>
            <a:ext cx="1895443" cy="1920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8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8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1" name="Google Shape;391;p28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392" name="Google Shape;392;p28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DIAGNOSTICS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394;p28"/>
          <p:cNvSpPr/>
          <p:nvPr/>
        </p:nvSpPr>
        <p:spPr>
          <a:xfrm>
            <a:off x="0" y="1628800"/>
            <a:ext cx="4859347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GOLDEN STANDART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COLOR ULTRASOUND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br>
              <a:rPr b="1" lang="en-US" sz="4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48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compression sign</a:t>
            </a:r>
            <a:endParaRPr b="1" sz="32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uperficial Thrombophlebitis – A benign disease? | POCUS_Toronto" id="395" name="Google Shape;395;p28"/>
          <p:cNvPicPr preferRelativeResize="0"/>
          <p:nvPr/>
        </p:nvPicPr>
        <p:blipFill rotWithShape="1">
          <a:blip r:embed="rId3">
            <a:alphaModFix/>
          </a:blip>
          <a:srcRect b="9068" l="11743" r="16127" t="5744"/>
          <a:stretch/>
        </p:blipFill>
        <p:spPr>
          <a:xfrm>
            <a:off x="4859347" y="1393576"/>
            <a:ext cx="4070577" cy="47924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ipheral vessels | 10.2 Peripheral veins : Case 10.2.4 Superficial venous  system of the lower extremity | Ultrasound Cases" id="396" name="Google Shape;396;p28"/>
          <p:cNvPicPr preferRelativeResize="0"/>
          <p:nvPr/>
        </p:nvPicPr>
        <p:blipFill rotWithShape="1">
          <a:blip r:embed="rId4">
            <a:alphaModFix/>
          </a:blip>
          <a:srcRect b="39049" l="3501" r="4053" t="21900"/>
          <a:stretch/>
        </p:blipFill>
        <p:spPr>
          <a:xfrm>
            <a:off x="261382" y="4788834"/>
            <a:ext cx="4336582" cy="1373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9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9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3" name="Google Shape;403;p29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404" name="Google Shape;404;p29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9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Treatment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6" name="Google Shape;406;p29"/>
          <p:cNvSpPr/>
          <p:nvPr/>
        </p:nvSpPr>
        <p:spPr>
          <a:xfrm>
            <a:off x="3515" y="1116407"/>
            <a:ext cx="5760222" cy="56784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CONSERVATIVE TREATMENT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GRADUATED COMPRESSION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ANTIINFLAMATORY - NSAIDs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ANTICOAGULANTS  - NOACs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46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if increased risks for thromboembolism</a:t>
            </a:r>
            <a:endParaRPr b="1" sz="246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* LMWH – if not possible to swallow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ompression Stockings - Ashchi Heart &amp;amp; Vascular Center" id="407" name="Google Shape;4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6420" y="1238493"/>
            <a:ext cx="3516163" cy="5274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0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30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4" name="Google Shape;414;p30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415" name="Google Shape;415;p30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0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SURGERY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7" name="Google Shape;417;p30"/>
          <p:cNvSpPr/>
          <p:nvPr/>
        </p:nvSpPr>
        <p:spPr>
          <a:xfrm>
            <a:off x="-28196" y="1116407"/>
            <a:ext cx="9172196" cy="5298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CROSSECTOMY + STRIPPING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89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INDICATIONS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lang="en-US" sz="4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clot in 1 cm from the SFJ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54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lang="en-US" sz="3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unreliability for anticoagulation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lang="en-US" sz="43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failure of anticoagulation </a:t>
            </a:r>
            <a:endParaRPr b="1" sz="43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505"/>
              </a:spcBef>
              <a:spcAft>
                <a:spcPts val="0"/>
              </a:spcAft>
              <a:buNone/>
            </a:pPr>
            <a:r>
              <a:rPr b="1" lang="en-US" sz="4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    patients with intense pain</a:t>
            </a:r>
            <a:endParaRPr b="1" sz="4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435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1"/>
          <p:cNvSpPr/>
          <p:nvPr/>
        </p:nvSpPr>
        <p:spPr>
          <a:xfrm>
            <a:off x="0" y="6511652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31"/>
          <p:cNvSpPr/>
          <p:nvPr/>
        </p:nvSpPr>
        <p:spPr>
          <a:xfrm>
            <a:off x="0" y="0"/>
            <a:ext cx="9144000" cy="346348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4" name="Google Shape;424;p31"/>
          <p:cNvGrpSpPr/>
          <p:nvPr/>
        </p:nvGrpSpPr>
        <p:grpSpPr>
          <a:xfrm>
            <a:off x="0" y="458599"/>
            <a:ext cx="9144000" cy="691568"/>
            <a:chOff x="3935284" y="1437968"/>
            <a:chExt cx="2578269" cy="691568"/>
          </a:xfrm>
        </p:grpSpPr>
        <p:sp>
          <p:nvSpPr>
            <p:cNvPr id="425" name="Google Shape;425;p31"/>
            <p:cNvSpPr/>
            <p:nvPr/>
          </p:nvSpPr>
          <p:spPr>
            <a:xfrm>
              <a:off x="3935284" y="1437968"/>
              <a:ext cx="2578269" cy="691568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4674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1"/>
            <p:cNvSpPr/>
            <p:nvPr/>
          </p:nvSpPr>
          <p:spPr>
            <a:xfrm>
              <a:off x="3969044" y="1471728"/>
              <a:ext cx="2510749" cy="62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545725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968"/>
                  </a:solidFill>
                  <a:latin typeface="Calibri"/>
                  <a:ea typeface="Calibri"/>
                  <a:cs typeface="Calibri"/>
                  <a:sym typeface="Calibri"/>
                </a:rPr>
                <a:t>FURTHER TREATMENT</a:t>
              </a:r>
              <a:endParaRPr b="1" sz="40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descr="China Laser 1470nm Evlt Endovenous Laser Ablation of Varicose Veins - China  1470nm Endovenous Vein Laser Ablation, Endovenous Laser Ablation" id="427" name="Google Shape;427;p31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1"/>
          <p:cNvSpPr/>
          <p:nvPr/>
        </p:nvSpPr>
        <p:spPr>
          <a:xfrm>
            <a:off x="3515" y="1116407"/>
            <a:ext cx="5760222" cy="4355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222968"/>
                </a:solidFill>
                <a:latin typeface="Calibri"/>
                <a:ea typeface="Calibri"/>
                <a:cs typeface="Calibri"/>
                <a:sym typeface="Calibri"/>
              </a:rPr>
              <a:t>CONSERVATIVE TREATMENT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222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GRADUATED COMPRESSION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PHISICAL ACTIVITY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OBSERVATION + ULTRASOUND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DURATION of treatment - INDIVIDUAL</a:t>
            </a:r>
            <a:endParaRPr/>
          </a:p>
        </p:txBody>
      </p:sp>
      <p:pic>
        <p:nvPicPr>
          <p:cNvPr descr="Comfortiva.com - About Compression Socks" id="429" name="Google Shape;42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6256" y="1409968"/>
            <a:ext cx="2148012" cy="5057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2"/>
          <p:cNvSpPr txBox="1"/>
          <p:nvPr>
            <p:ph type="ctrTitle"/>
          </p:nvPr>
        </p:nvSpPr>
        <p:spPr>
          <a:xfrm>
            <a:off x="0" y="2693987"/>
            <a:ext cx="9144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Times New Roman"/>
              <a:buNone/>
            </a:pPr>
            <a:r>
              <a:rPr lang="en-US" sz="30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 FOR </a:t>
            </a:r>
            <a:br>
              <a:rPr lang="en-US" sz="30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8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ATTENTION</a:t>
            </a:r>
            <a:endParaRPr sz="31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6" name="Google Shape;436;p32"/>
          <p:cNvSpPr txBox="1"/>
          <p:nvPr>
            <p:ph idx="1" type="subTitle"/>
          </p:nvPr>
        </p:nvSpPr>
        <p:spPr>
          <a:xfrm>
            <a:off x="0" y="0"/>
            <a:ext cx="9144000" cy="90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</a:pPr>
            <a:r>
              <a:rPr lang="en-US" sz="2700">
                <a:latin typeface="Times New Roman"/>
                <a:ea typeface="Times New Roman"/>
                <a:cs typeface="Times New Roman"/>
                <a:sym typeface="Times New Roman"/>
              </a:rPr>
              <a:t>ODESSA NATIONAL MEDICAL UNIVERSITY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</a:pPr>
            <a:r>
              <a:rPr lang="en-US" sz="2300">
                <a:latin typeface="Times New Roman"/>
                <a:ea typeface="Times New Roman"/>
                <a:cs typeface="Times New Roman"/>
                <a:sym typeface="Times New Roman"/>
              </a:rPr>
              <a:t>UNIVERSITY CLINIC DEPARTMENT of SURGERY #3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2021-08-27T08:30:29Z</dcterms:created>
  <dc:creator>Евгений Столярчук</dc:creator>
</cp:coreProperties>
</file>