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81" r:id="rId2"/>
    <p:sldId id="383" r:id="rId3"/>
    <p:sldId id="425" r:id="rId4"/>
    <p:sldId id="384" r:id="rId5"/>
    <p:sldId id="426" r:id="rId6"/>
    <p:sldId id="385" r:id="rId7"/>
    <p:sldId id="386" r:id="rId8"/>
    <p:sldId id="427" r:id="rId9"/>
    <p:sldId id="387" r:id="rId10"/>
    <p:sldId id="389" r:id="rId11"/>
    <p:sldId id="390" r:id="rId12"/>
    <p:sldId id="391" r:id="rId13"/>
    <p:sldId id="395" r:id="rId14"/>
    <p:sldId id="394" r:id="rId15"/>
    <p:sldId id="392" r:id="rId16"/>
    <p:sldId id="393" r:id="rId17"/>
    <p:sldId id="337" r:id="rId18"/>
    <p:sldId id="397" r:id="rId19"/>
    <p:sldId id="396" r:id="rId20"/>
    <p:sldId id="407" r:id="rId21"/>
    <p:sldId id="411" r:id="rId22"/>
    <p:sldId id="409" r:id="rId23"/>
    <p:sldId id="412" r:id="rId24"/>
    <p:sldId id="413" r:id="rId25"/>
    <p:sldId id="414" r:id="rId26"/>
    <p:sldId id="415" r:id="rId27"/>
    <p:sldId id="410" r:id="rId28"/>
    <p:sldId id="399" r:id="rId29"/>
    <p:sldId id="398" r:id="rId30"/>
    <p:sldId id="278" r:id="rId31"/>
    <p:sldId id="416" r:id="rId32"/>
    <p:sldId id="418" r:id="rId33"/>
    <p:sldId id="419" r:id="rId34"/>
    <p:sldId id="420" r:id="rId35"/>
    <p:sldId id="417" r:id="rId36"/>
    <p:sldId id="400" r:id="rId37"/>
    <p:sldId id="402" r:id="rId38"/>
    <p:sldId id="403" r:id="rId39"/>
    <p:sldId id="404" r:id="rId40"/>
    <p:sldId id="263" r:id="rId41"/>
    <p:sldId id="408" r:id="rId42"/>
    <p:sldId id="421" r:id="rId43"/>
    <p:sldId id="422" r:id="rId44"/>
    <p:sldId id="423" r:id="rId45"/>
    <p:sldId id="424" r:id="rId46"/>
    <p:sldId id="405" r:id="rId47"/>
    <p:sldId id="406" r:id="rId48"/>
    <p:sldId id="382" r:id="rId4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7762BE3-C5C4-4C8F-818A-446C91919000}">
          <p14:sldIdLst>
            <p14:sldId id="381"/>
            <p14:sldId id="383"/>
            <p14:sldId id="425"/>
            <p14:sldId id="384"/>
            <p14:sldId id="426"/>
            <p14:sldId id="385"/>
            <p14:sldId id="386"/>
            <p14:sldId id="427"/>
            <p14:sldId id="387"/>
            <p14:sldId id="389"/>
            <p14:sldId id="390"/>
            <p14:sldId id="391"/>
            <p14:sldId id="395"/>
            <p14:sldId id="394"/>
            <p14:sldId id="392"/>
            <p14:sldId id="393"/>
            <p14:sldId id="337"/>
            <p14:sldId id="397"/>
            <p14:sldId id="396"/>
            <p14:sldId id="407"/>
            <p14:sldId id="411"/>
            <p14:sldId id="409"/>
            <p14:sldId id="412"/>
            <p14:sldId id="413"/>
            <p14:sldId id="414"/>
            <p14:sldId id="415"/>
            <p14:sldId id="410"/>
            <p14:sldId id="399"/>
            <p14:sldId id="398"/>
            <p14:sldId id="278"/>
            <p14:sldId id="416"/>
            <p14:sldId id="418"/>
            <p14:sldId id="419"/>
            <p14:sldId id="420"/>
            <p14:sldId id="417"/>
            <p14:sldId id="400"/>
            <p14:sldId id="402"/>
            <p14:sldId id="403"/>
            <p14:sldId id="404"/>
            <p14:sldId id="263"/>
            <p14:sldId id="408"/>
            <p14:sldId id="421"/>
            <p14:sldId id="422"/>
            <p14:sldId id="423"/>
            <p14:sldId id="424"/>
            <p14:sldId id="405"/>
            <p14:sldId id="406"/>
            <p14:sldId id="38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2" autoAdjust="0"/>
    <p:restoredTop sz="98224" autoAdjust="0"/>
  </p:normalViewPr>
  <p:slideViewPr>
    <p:cSldViewPr>
      <p:cViewPr varScale="1">
        <p:scale>
          <a:sx n="97" d="100"/>
          <a:sy n="97" d="100"/>
        </p:scale>
        <p:origin x="-87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839D2-41EF-4B39-A53A-687315A6AB5A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EB957-7FE4-4685-B06D-634F69525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559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604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22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1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682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26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261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951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14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53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29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763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31E56-8BA2-40CC-A146-1C986C300A57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6FA2F-7DA8-452C-BDAC-31D9BBFFB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27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cer.org/cancer/breast-cancer/screening-tests-and-early-detection/breast-biopsy/fine-needle-aspiration-biopsy-of-the-breast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707654"/>
            <a:ext cx="9144000" cy="1102519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BENIGN DISEASES of the BREAST</a:t>
            </a:r>
            <a:endParaRPr lang="ru-RU" sz="31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1540"/>
          </a:xfrm>
        </p:spPr>
        <p:txBody>
          <a:bodyPr>
            <a:normAutofit fontScale="85000" lnSpcReduction="20000"/>
          </a:bodyPr>
          <a:lstStyle/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ODESSA NATIONAL MEDICAL UNIVERSITY</a:t>
            </a:r>
            <a:endParaRPr lang="uk-UA" sz="2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CLINIC DEPARTMENT of SURGERY #3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34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Overview of the Breast - Breast Pathology | Johns Hopkins Path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03598"/>
            <a:ext cx="3073743" cy="298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Anatomy of the breast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389" y="987574"/>
            <a:ext cx="8856984" cy="40324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Breasts (mammary glands) are modified sebaceous glands.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BREAST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BORDERS: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Upper </a:t>
            </a:r>
            <a:r>
              <a:rPr lang="en-US" dirty="0"/>
              <a:t>border: collar bone. </a:t>
            </a:r>
            <a:endParaRPr lang="en-US" dirty="0" smtClean="0"/>
          </a:p>
          <a:p>
            <a:r>
              <a:rPr lang="en-US" dirty="0" smtClean="0"/>
              <a:t>Lower </a:t>
            </a:r>
            <a:r>
              <a:rPr lang="en-US" dirty="0"/>
              <a:t>border: 6th or 7th rib. </a:t>
            </a:r>
            <a:endParaRPr lang="en-US" dirty="0" smtClean="0"/>
          </a:p>
          <a:p>
            <a:r>
              <a:rPr lang="en-US" dirty="0" smtClean="0"/>
              <a:t>Inner </a:t>
            </a:r>
            <a:r>
              <a:rPr lang="en-US" dirty="0"/>
              <a:t>border: edge of sternum. </a:t>
            </a:r>
            <a:endParaRPr lang="en-US" dirty="0" smtClean="0"/>
          </a:p>
          <a:p>
            <a:r>
              <a:rPr lang="en-US" dirty="0" smtClean="0"/>
              <a:t>Outer </a:t>
            </a:r>
            <a:r>
              <a:rPr lang="en-US" dirty="0"/>
              <a:t>border: mid-axillary line. 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BREAST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DIVISIONS: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Each </a:t>
            </a:r>
            <a:r>
              <a:rPr lang="en-US" dirty="0"/>
              <a:t>breast is divided into 5 segments. </a:t>
            </a:r>
            <a:endParaRPr lang="en-US" dirty="0" smtClean="0"/>
          </a:p>
          <a:p>
            <a:r>
              <a:rPr lang="en-US" dirty="0" smtClean="0"/>
              <a:t>Four </a:t>
            </a:r>
            <a:r>
              <a:rPr lang="en-US" dirty="0"/>
              <a:t>quadrants: By horizontal and vertical lines intersecting at the </a:t>
            </a:r>
            <a:r>
              <a:rPr lang="en-US" dirty="0" smtClean="0"/>
              <a:t>nipple. </a:t>
            </a:r>
          </a:p>
          <a:p>
            <a:r>
              <a:rPr lang="en-US" dirty="0" smtClean="0"/>
              <a:t>Tail </a:t>
            </a:r>
            <a:r>
              <a:rPr lang="en-US" dirty="0"/>
              <a:t>of Spence (the axillary tail): an additional lateral extension of the breast tissue toward the axilla.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68344" y="3075806"/>
            <a:ext cx="57606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55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ctober is Breast Cancer Awareness Month | Complete Anatomy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D5E6"/>
              </a:clrFrom>
              <a:clrTo>
                <a:srgbClr val="FAD5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51434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8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09862"/>
            <a:ext cx="8229600" cy="857250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Anatomy of the breast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9582"/>
            <a:ext cx="4896544" cy="39604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EXTERNAL ANATOMY OF THE BREAST: </a:t>
            </a:r>
            <a:endParaRPr lang="en-US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US" sz="1600" dirty="0" smtClean="0"/>
              <a:t>Nipple</a:t>
            </a:r>
            <a:r>
              <a:rPr lang="en-US" sz="1600" dirty="0"/>
              <a:t>: pigmented and cylindrical, at the 4th intercostal space (at age 18) </a:t>
            </a:r>
            <a:endParaRPr lang="en-US" sz="1600" dirty="0" smtClean="0"/>
          </a:p>
          <a:p>
            <a:pPr algn="just"/>
            <a:r>
              <a:rPr lang="en-US" sz="1600" dirty="0" smtClean="0"/>
              <a:t>Areola</a:t>
            </a:r>
            <a:r>
              <a:rPr lang="en-US" sz="1600" dirty="0"/>
              <a:t>: pigmented area surrounding the nipple. </a:t>
            </a:r>
            <a:endParaRPr lang="en-US" sz="1600" dirty="0" smtClean="0"/>
          </a:p>
          <a:p>
            <a:pPr algn="just"/>
            <a:r>
              <a:rPr lang="en-US" sz="1600" dirty="0" smtClean="0"/>
              <a:t>Glands </a:t>
            </a:r>
            <a:r>
              <a:rPr lang="en-US" sz="1600" dirty="0"/>
              <a:t>of Montgomery (</a:t>
            </a:r>
            <a:r>
              <a:rPr lang="en-US" sz="1600" dirty="0" err="1"/>
              <a:t>Montgomery‟s</a:t>
            </a:r>
            <a:r>
              <a:rPr lang="en-US" sz="1600" dirty="0"/>
              <a:t> Tubercles): sebaceous glands within the areola, which act to lubricate the nipple during </a:t>
            </a:r>
            <a:r>
              <a:rPr lang="en-US" sz="1600" dirty="0" smtClean="0"/>
              <a:t>lactation. </a:t>
            </a:r>
            <a:endParaRPr lang="en-US" sz="1600" dirty="0" smtClean="0"/>
          </a:p>
          <a:p>
            <a:pPr marL="0" indent="0" algn="just">
              <a:buNone/>
            </a:pPr>
            <a:endParaRPr lang="en-US" sz="1600" dirty="0" smtClean="0"/>
          </a:p>
          <a:p>
            <a:pPr marL="0" indent="0" algn="just">
              <a:buNone/>
            </a:pP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MUSCULATURE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RELATED TO THE BREAST: </a:t>
            </a:r>
            <a:endParaRPr lang="en-US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US" sz="1600" dirty="0" smtClean="0"/>
              <a:t>The </a:t>
            </a:r>
            <a:r>
              <a:rPr lang="en-US" sz="1600" dirty="0"/>
              <a:t>breast lies over the muscles that encase the chest wall. </a:t>
            </a:r>
            <a:endParaRPr lang="en-US" sz="1600" dirty="0" smtClean="0"/>
          </a:p>
          <a:p>
            <a:pPr algn="just"/>
            <a:r>
              <a:rPr lang="en-US" sz="1600" dirty="0" smtClean="0"/>
              <a:t>The </a:t>
            </a:r>
            <a:r>
              <a:rPr lang="en-US" sz="1600" dirty="0"/>
              <a:t>muscles involved include the </a:t>
            </a:r>
            <a:r>
              <a:rPr lang="en-US" sz="1600" dirty="0" err="1"/>
              <a:t>pectoralis</a:t>
            </a:r>
            <a:r>
              <a:rPr lang="en-US" sz="1600" dirty="0"/>
              <a:t> major (60%), </a:t>
            </a:r>
            <a:r>
              <a:rPr lang="en-US" sz="1600" dirty="0" err="1"/>
              <a:t>pectoralis</a:t>
            </a:r>
            <a:r>
              <a:rPr lang="en-US" sz="1600" dirty="0"/>
              <a:t> minor, </a:t>
            </a:r>
            <a:r>
              <a:rPr lang="en-US" sz="1600" dirty="0" err="1"/>
              <a:t>serratus</a:t>
            </a:r>
            <a:r>
              <a:rPr lang="en-US" sz="1600" dirty="0"/>
              <a:t> anterior (30%), external oblique, </a:t>
            </a:r>
            <a:r>
              <a:rPr lang="en-US" sz="1600" dirty="0" err="1"/>
              <a:t>latissimus</a:t>
            </a:r>
            <a:r>
              <a:rPr lang="en-US" sz="1600" dirty="0"/>
              <a:t> </a:t>
            </a:r>
            <a:r>
              <a:rPr lang="en-US" sz="1600" dirty="0" err="1"/>
              <a:t>dorsi</a:t>
            </a:r>
            <a:r>
              <a:rPr lang="en-US" sz="1600" dirty="0"/>
              <a:t>, </a:t>
            </a:r>
            <a:r>
              <a:rPr lang="en-US" sz="1600" dirty="0" err="1"/>
              <a:t>subscapularis</a:t>
            </a:r>
            <a:r>
              <a:rPr lang="en-US" sz="1600" dirty="0"/>
              <a:t>, and rectus </a:t>
            </a:r>
            <a:r>
              <a:rPr lang="en-US" sz="1600" dirty="0" err="1"/>
              <a:t>abdominis</a:t>
            </a:r>
            <a:r>
              <a:rPr lang="en-US" sz="1600" dirty="0"/>
              <a:t> fascia (10%).</a:t>
            </a:r>
            <a:endParaRPr lang="ru-RU" sz="1600" dirty="0"/>
          </a:p>
        </p:txBody>
      </p:sp>
      <p:pic>
        <p:nvPicPr>
          <p:cNvPr id="5" name="Picture 2" descr="Female Breast Anatomy Photograph by Science Photo Library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3E1D1"/>
              </a:clrFrom>
              <a:clrTo>
                <a:srgbClr val="E3E1D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" t="8674" r="2445" b="10831"/>
          <a:stretch/>
        </p:blipFill>
        <p:spPr bwMode="auto">
          <a:xfrm>
            <a:off x="4745871" y="915566"/>
            <a:ext cx="4398129" cy="399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81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Breast Anatomy - Shaban Breast Clini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42"/>
          <a:stretch/>
        </p:blipFill>
        <p:spPr bwMode="auto">
          <a:xfrm>
            <a:off x="-1" y="8426"/>
            <a:ext cx="9710549" cy="513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92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Anatomy of the breast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8784976" cy="4032448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US" sz="3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INTERNAL ANATOMY OF THE BREAST</a:t>
            </a:r>
          </a:p>
          <a:p>
            <a:pPr marL="0" indent="0" algn="just">
              <a:buNone/>
            </a:pPr>
            <a:r>
              <a:rPr lang="en-US" dirty="0" smtClean="0"/>
              <a:t>The </a:t>
            </a:r>
            <a:r>
              <a:rPr lang="en-US" dirty="0"/>
              <a:t>breast is composed of 3 different types of </a:t>
            </a:r>
            <a:r>
              <a:rPr lang="en-US" dirty="0" smtClean="0"/>
              <a:t>tissue</a:t>
            </a:r>
          </a:p>
          <a:p>
            <a:pPr marL="0" indent="0" algn="just">
              <a:buNone/>
            </a:pPr>
            <a:r>
              <a:rPr lang="en-US" dirty="0" smtClean="0"/>
              <a:t> </a:t>
            </a:r>
          </a:p>
          <a:p>
            <a:pPr algn="just"/>
            <a:r>
              <a:rPr lang="en-US" dirty="0" smtClean="0"/>
              <a:t>1</a:t>
            </a:r>
            <a:r>
              <a:rPr lang="en-US" dirty="0"/>
              <a:t>. Glandular </a:t>
            </a:r>
            <a:r>
              <a:rPr lang="en-US" dirty="0" smtClean="0"/>
              <a:t>tissue</a:t>
            </a:r>
          </a:p>
          <a:p>
            <a:pPr marL="0" indent="0" algn="just">
              <a:buNone/>
            </a:pPr>
            <a:r>
              <a:rPr lang="en-US" dirty="0" smtClean="0"/>
              <a:t>It </a:t>
            </a:r>
            <a:r>
              <a:rPr lang="en-US" dirty="0"/>
              <a:t>is the milk-producing tissue. Each mammary gland consists of 15-20 lobes. Each lobe is further divided into 20-40 lobules composed of clusters of milk-secreting glands (alveoli/</a:t>
            </a:r>
            <a:r>
              <a:rPr lang="en-US" dirty="0" err="1"/>
              <a:t>acini</a:t>
            </a:r>
            <a:r>
              <a:rPr lang="en-US" dirty="0"/>
              <a:t>) and is drained by a lactiferous duct that opens onto the nipple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2</a:t>
            </a:r>
            <a:r>
              <a:rPr lang="en-US" dirty="0"/>
              <a:t>. Fibrous (supporting) </a:t>
            </a:r>
            <a:r>
              <a:rPr lang="en-US" dirty="0" smtClean="0"/>
              <a:t>tissue</a:t>
            </a:r>
          </a:p>
          <a:p>
            <a:pPr marL="0" indent="0" algn="just">
              <a:buNone/>
            </a:pPr>
            <a:r>
              <a:rPr lang="en-US" dirty="0" smtClean="0"/>
              <a:t>Strands </a:t>
            </a:r>
            <a:r>
              <a:rPr lang="en-US" dirty="0"/>
              <a:t>of connective tissue called the suspensory ligaments of the breast (Cooper’s ligaments) extend through the breast to the underlying muscle separating the breast’s lobes à any pathology that makes the breast increases in size or becomes edematous will lead to cooper’s ligaments becoming tight causing dimpled appearance or what’s called </a:t>
            </a:r>
            <a:r>
              <a:rPr lang="en-US" dirty="0" err="1"/>
              <a:t>Peau</a:t>
            </a:r>
            <a:r>
              <a:rPr lang="en-US" dirty="0"/>
              <a:t> </a:t>
            </a:r>
            <a:r>
              <a:rPr lang="en-US" dirty="0" err="1"/>
              <a:t>d'orange</a:t>
            </a:r>
            <a:r>
              <a:rPr lang="en-US" dirty="0"/>
              <a:t> “French for orange peel skin" </a:t>
            </a:r>
            <a:r>
              <a:rPr lang="en-US" dirty="0" smtClean="0"/>
              <a:t> 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3</a:t>
            </a:r>
            <a:r>
              <a:rPr lang="en-US" dirty="0"/>
              <a:t>. Fatty </a:t>
            </a:r>
            <a:r>
              <a:rPr lang="en-US" dirty="0" smtClean="0"/>
              <a:t>tissue</a:t>
            </a:r>
          </a:p>
          <a:p>
            <a:pPr marL="0" indent="0" algn="just">
              <a:buNone/>
            </a:pPr>
            <a:r>
              <a:rPr lang="en-US" dirty="0" smtClean="0"/>
              <a:t>Subcutaneous </a:t>
            </a:r>
            <a:r>
              <a:rPr lang="en-US" dirty="0"/>
              <a:t>and retro- mammary fat. It gives the bulk of breast. No fat beneath areola and nipple.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75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Anatomy of the breast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8856984" cy="40324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LYMPHATIC DRAINAGE OF THE BREAST: </a:t>
            </a:r>
            <a:endParaRPr lang="en-US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Superficial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lymphatic nodes drain the skin and deep lymphatic nodes drain the mammary lobules.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Axillary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(main lymphatic drainage goes to the axillary area),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infraclavicular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supraclavicular,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parasternal</a:t>
            </a:r>
          </a:p>
          <a:p>
            <a:pPr marL="0" indent="0">
              <a:buNone/>
            </a:pPr>
            <a:endParaRPr lang="en-US" sz="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Lymphatic 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drainage of the breast: </a:t>
            </a:r>
            <a:endParaRPr lang="en-US" sz="1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medial portion of the breast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the internal mammary nodes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central and lateral portions 75-80% à drain to the axillary lymph nodes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Axillary 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lymph nodes can be classified anatomically into 5 groups and clinically into 3 levels. </a:t>
            </a:r>
            <a:endParaRPr lang="en-US" sz="1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Anterior (pectoral) group: deep to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pectoralis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major.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Posterior (subscapular) group: along subscapular vessels.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Lateral group: along the axillary vein.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Central group: within the axillary pad of fat.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Apical group: which drains all of the other groups, lies behind the clavicle at the apex of axilla.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Clinical/surgical 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classification of axillary lymph nodes: </a:t>
            </a:r>
            <a:endParaRPr lang="en-US" sz="1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 Level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1: any lymph node below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pectoralis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minor (first group involved in malignancy), account for 80% of lymph nodes.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Level 2: any lymph node behind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pectoralis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minor. 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Level 3: any lymph node above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pectoralis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minor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67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reast — Terese Winslow LLC, Medical and Scientific 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20473"/>
            <a:ext cx="6729764" cy="516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34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Physiology of the breast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7574"/>
            <a:ext cx="4104456" cy="40324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Puberty</a:t>
            </a:r>
          </a:p>
          <a:p>
            <a:pPr algn="just"/>
            <a:r>
              <a:rPr lang="en-US" sz="1700" dirty="0" smtClean="0"/>
              <a:t>Estrogen</a:t>
            </a:r>
            <a:r>
              <a:rPr lang="en-US" sz="1700" dirty="0"/>
              <a:t>: growth and appearance, milk-producing system. </a:t>
            </a:r>
            <a:endParaRPr lang="en-US" sz="1700" dirty="0" smtClean="0"/>
          </a:p>
          <a:p>
            <a:pPr algn="just"/>
            <a:r>
              <a:rPr lang="en-US" sz="1700" dirty="0" smtClean="0"/>
              <a:t>Progesterone</a:t>
            </a:r>
            <a:r>
              <a:rPr lang="en-US" sz="1700" dirty="0"/>
              <a:t>: development of lobes &amp; alveoli, alveolar cells become secretory. </a:t>
            </a:r>
            <a:endParaRPr lang="en-US" sz="17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Menses</a:t>
            </a:r>
          </a:p>
          <a:p>
            <a:pPr algn="just"/>
            <a:r>
              <a:rPr lang="en-US" sz="1700" dirty="0" smtClean="0"/>
              <a:t>Progesterone</a:t>
            </a:r>
            <a:r>
              <a:rPr lang="en-US" sz="1700" dirty="0"/>
              <a:t>: 3-7 days prior to menses, engorgement. </a:t>
            </a:r>
            <a:endParaRPr lang="en-US" sz="1700" dirty="0" smtClean="0"/>
          </a:p>
          <a:p>
            <a:pPr algn="just"/>
            <a:r>
              <a:rPr lang="en-US" sz="1700" dirty="0" smtClean="0"/>
              <a:t>Physiologic </a:t>
            </a:r>
            <a:r>
              <a:rPr lang="en-US" sz="1700" dirty="0"/>
              <a:t>nodularity: retained fluid. </a:t>
            </a:r>
            <a:endParaRPr lang="en-US" sz="1700" dirty="0" smtClean="0"/>
          </a:p>
          <a:p>
            <a:pPr algn="just"/>
            <a:r>
              <a:rPr lang="en-US" sz="1700" dirty="0" err="1" smtClean="0"/>
              <a:t>Mastalgia</a:t>
            </a:r>
            <a:r>
              <a:rPr lang="en-US" sz="1700" dirty="0"/>
              <a:t>. </a:t>
            </a:r>
            <a:endParaRPr lang="en-US" sz="1700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987574"/>
            <a:ext cx="442798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Pregnancy 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and lactation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Glandular </a:t>
            </a:r>
            <a:r>
              <a:rPr lang="en-US" sz="1600" dirty="0"/>
              <a:t>tissue displaces connective tissue.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Increases </a:t>
            </a:r>
            <a:r>
              <a:rPr lang="en-US" sz="1600" dirty="0"/>
              <a:t>in size.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Nipples </a:t>
            </a:r>
            <a:r>
              <a:rPr lang="en-US" sz="1600" dirty="0"/>
              <a:t>prominent and darker.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Mammary </a:t>
            </a:r>
            <a:r>
              <a:rPr lang="en-US" sz="1600" dirty="0"/>
              <a:t>vascularization increases.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Colostrum </a:t>
            </a:r>
            <a:r>
              <a:rPr lang="en-US" sz="1600" dirty="0"/>
              <a:t>present. </a:t>
            </a:r>
          </a:p>
          <a:p>
            <a:endParaRPr lang="en-US" sz="1050" dirty="0"/>
          </a:p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Perimenopause</a:t>
            </a:r>
            <a:r>
              <a:rPr lang="en-US" sz="1600" dirty="0"/>
              <a:t>: decrease in glandular tissue, loss of lobular and alveolar tissue.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Fatten, elongate, pendulous.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Infra-mammary ridge thickens.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Suspensory ligaments relax.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Nipples flatten.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Tissue feels “grainy”.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4389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 approach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Triple </a:t>
            </a:r>
            <a:r>
              <a:rPr lang="en-US" dirty="0"/>
              <a:t>assessment of a patient with a lump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History and examination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Mammogram (99%) if above 35 years old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Fine Needle Aspiration</a:t>
            </a:r>
            <a:endParaRPr lang="en-US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87142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43558"/>
            <a:ext cx="8532440" cy="429994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 of the patient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 at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menarche, breast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development.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regular the cycle is and quantity of blood.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Endocrine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status of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patient.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Hormonal medications (OCP, HRT)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Family history of breast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diseases.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Size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lump in relation to menses.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Pattern of pain in relation to menses.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Number of pregnancies, breast feeding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Changes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breast during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pregnancies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Nipple discharge.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Date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menopause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857250"/>
          </a:xfrm>
        </p:spPr>
        <p:txBody>
          <a:bodyPr>
            <a:noAutofit/>
          </a:bodyPr>
          <a:lstStyle/>
          <a:p>
            <a:pPr marL="0" indent="0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Full and complete history should be taken: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9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7574"/>
            <a:ext cx="8820472" cy="41559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Inspect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both breasts by having the patient perform the following maneuvers while sitting: </a:t>
            </a:r>
            <a:endParaRPr lang="en-US" sz="1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/>
              <a:t>-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Patient’s arms by her side. 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Patient’s arms above her head. 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Patient’s arms on her hips with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valsalva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(pectoral contraction maneuver). 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Leaning forward while sitting. 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Note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for size, symmetry, skin changes (dimpling or tethering), nipple complex (inversion or retraction), color, contour, and scars. </a:t>
            </a:r>
            <a:endParaRPr lang="en-US" sz="1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Inspect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axillae with the patient's arms over her head. </a:t>
            </a:r>
            <a:endParaRPr lang="en-US" sz="1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 Patient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should be lying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then sitting with raised hands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Palpate all lymph nodes 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Examine normal side first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1200" dirty="0" smtClean="0"/>
              <a:t> </a:t>
            </a:r>
            <a:endParaRPr lang="ru-RU" sz="12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Physical examination </a:t>
            </a:r>
          </a:p>
        </p:txBody>
      </p:sp>
    </p:spTree>
    <p:extLst>
      <p:ext uri="{BB962C8B-B14F-4D97-AF65-F5344CB8AC3E}">
        <p14:creationId xmlns:p14="http://schemas.microsoft.com/office/powerpoint/2010/main" val="74330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579296" cy="8572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 Presentation of Breast Diseases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9582"/>
            <a:ext cx="8784976" cy="388843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Pain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mastalgia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): 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May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 cyclical with menses or noncyclical.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Diffuse cyclical pain : has no pathologic significance.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Non-cyclical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pain : can be caused by ruptured cysts or areas of prior injury or infection, or no specific cause.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Palpable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mass: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most serious presentation.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Nipple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discharge: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Milky discharge: not associated with malignancy.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Bloody or serous discharges: commonly associated with benign lesions “nipple duct papilloma “ but, rarely, can be due to a malignancy.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29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Nipple discharge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7574"/>
            <a:ext cx="8928992" cy="40324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CAUSES </a:t>
            </a:r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NIPPLE DISCHARGE </a:t>
            </a:r>
            <a:endParaRPr lang="en-US" sz="11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          Carcinoma </a:t>
            </a:r>
          </a:p>
          <a:p>
            <a:pPr>
              <a:buFontTx/>
              <a:buChar char="-"/>
            </a:pP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Intra-ductal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papilloma </a:t>
            </a:r>
          </a:p>
          <a:p>
            <a:pPr>
              <a:buFontTx/>
              <a:buChar char="-"/>
            </a:pP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Fibrocystic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changes </a:t>
            </a:r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Duct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ectasia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Hypothyroid </a:t>
            </a:r>
          </a:p>
          <a:p>
            <a:pPr>
              <a:buFontTx/>
              <a:buChar char="-"/>
            </a:pP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Pituitary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adenoma </a:t>
            </a:r>
          </a:p>
          <a:p>
            <a:pPr>
              <a:buFontTx/>
              <a:buChar char="-"/>
            </a:pPr>
            <a:endParaRPr lang="en-US" sz="5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 </a:t>
            </a:r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CHARACTERISTICS: </a:t>
            </a:r>
            <a:endParaRPr lang="en-US" sz="11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Physiologic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discharge (e.g. lactation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-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usually bilateral, multiple ducts, non-spontaneous, screen for phenothiazine 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</a:t>
            </a:r>
          </a:p>
          <a:p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Pathologic discharge -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Unilateral, spontaneous (without squeezing the nipple), single duct, discolored discharge </a:t>
            </a:r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US" sz="5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 </a:t>
            </a:r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 </a:t>
            </a:r>
            <a:endParaRPr lang="en-US" sz="11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spontaneous or on pressure? Is it coming from single or multiple? </a:t>
            </a:r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Colors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Serous,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serosanguinous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bloody, clear, milky, green, blue-black. </a:t>
            </a:r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of discharge and test for presence of blood in discharge </a:t>
            </a:r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ductography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5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</a:t>
            </a:r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endParaRPr lang="en-US" sz="11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Physiologic  - 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Treat cause if present o Follow-up 6 months (observation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Pathologic    - Biopsy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excise (single duct excision or total duct excision)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80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Imaging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9582"/>
            <a:ext cx="8712968" cy="39604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Mammography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Screening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tool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age of 40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Densities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calcification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MRI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High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risk patients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History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breast cancer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LCIS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atypia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1st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degree relative with breast cancer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Very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dense breast - High sensitivity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20% will have a biopsy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8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Cytology and Biopsy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8784976" cy="3960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Fine-needle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aspiration cytology 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- </a:t>
            </a:r>
            <a:r>
              <a:rPr lang="en-US" sz="2000" dirty="0"/>
              <a:t>Fast, inexpensive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- </a:t>
            </a:r>
            <a:r>
              <a:rPr lang="en-US" sz="2000" dirty="0"/>
              <a:t>96% accuracy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- </a:t>
            </a:r>
            <a:r>
              <a:rPr lang="en-US" sz="2000" dirty="0"/>
              <a:t>Unable to differentiate between in-situ vs. CA </a:t>
            </a:r>
            <a:r>
              <a:rPr lang="en-US" sz="2000" dirty="0" smtClean="0"/>
              <a:t>- </a:t>
            </a:r>
            <a:r>
              <a:rPr lang="en-US" sz="2000" dirty="0"/>
              <a:t>as it gives only cells not tissue 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Core biopsy</a:t>
            </a:r>
          </a:p>
          <a:p>
            <a:pPr>
              <a:buFontTx/>
              <a:buChar char="-"/>
            </a:pPr>
            <a:r>
              <a:rPr lang="en-US" sz="2000" dirty="0" smtClean="0"/>
              <a:t>Image </a:t>
            </a:r>
            <a:r>
              <a:rPr lang="en-US" sz="2000" dirty="0"/>
              <a:t>guided </a:t>
            </a:r>
            <a:endParaRPr lang="en-US" sz="2000" dirty="0" smtClean="0"/>
          </a:p>
          <a:p>
            <a:pPr>
              <a:buFontTx/>
              <a:buChar char="-"/>
            </a:pPr>
            <a:r>
              <a:rPr lang="en-US" sz="2000" dirty="0" smtClean="0"/>
              <a:t>Stereotactic </a:t>
            </a:r>
          </a:p>
          <a:p>
            <a:pPr>
              <a:buFontTx/>
              <a:buChar char="-"/>
            </a:pPr>
            <a:r>
              <a:rPr lang="en-US" sz="2000" dirty="0" smtClean="0"/>
              <a:t>Suspicious </a:t>
            </a:r>
            <a:r>
              <a:rPr lang="en-US" sz="2000" dirty="0"/>
              <a:t>mammographic abnormalities </a:t>
            </a:r>
          </a:p>
          <a:p>
            <a:pPr>
              <a:buFontTx/>
              <a:buChar char="-"/>
            </a:pPr>
            <a:r>
              <a:rPr lang="en-US" sz="2000" dirty="0" smtClean="0"/>
              <a:t>Patients </a:t>
            </a:r>
            <a:r>
              <a:rPr lang="en-US" sz="2000" dirty="0"/>
              <a:t>lay prone </a:t>
            </a:r>
            <a:endParaRPr lang="en-US" sz="2000" dirty="0" smtClean="0"/>
          </a:p>
          <a:p>
            <a:pPr>
              <a:buFontTx/>
              <a:buChar char="-"/>
            </a:pPr>
            <a:r>
              <a:rPr lang="en-US" sz="2000" dirty="0" smtClean="0"/>
              <a:t>Biopsy </a:t>
            </a:r>
            <a:r>
              <a:rPr lang="en-US" sz="2000" dirty="0"/>
              <a:t>under mammogram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35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Mammographic Screening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15566"/>
            <a:ext cx="88569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value of mammography lies in its ability to identify small, non-palpable cancers.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Mammographic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screening is generally recommended to start at age 40.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principal mammographic findings of breast carcinoma are: </a:t>
            </a:r>
          </a:p>
          <a:p>
            <a:pPr algn="just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Densities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(mass):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invasive carcinomas,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fibroadenomas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or cysts.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Most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tumors appear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radiologically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denser than the normal breast.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Calcifications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Calcium gets deposited on secretions, necrotic debris, or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hyalinized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stroma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Can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 seen in benign and malignant conditions.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Benign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conditions are apocrine cysts,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fibroadenomas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sclerosing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adenosis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Calcifications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associated with malignancy are usually small, irregular, numerous, and clustered.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Ductal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carcinoma in situ (DCIS) is most commonly detected as mammographic calcifications. Mammographic screening has increased the diagnosis of DCIS 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1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6" name="Picture 2" descr="The Radiology Assistant : Ultrasound of the Bre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12" y="6388"/>
            <a:ext cx="4663036" cy="51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77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28"/>
            <a:ext cx="7308304" cy="513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027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7574"/>
            <a:ext cx="518457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Rare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menopause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Totally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benign, and NO malignancy potential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Commonest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young age group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Popcorn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microcalcification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mammogram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Signs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&amp; Symptoms </a:t>
            </a:r>
            <a:endParaRPr lang="en-US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rubbery, round, mobile mass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Painless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non-tender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Solitary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15-20% are multiple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Well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circumscribed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Mostly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located in upper-outer quadrant of the breast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1-5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cm or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larger</a:t>
            </a:r>
          </a:p>
          <a:p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7184" y="2427734"/>
            <a:ext cx="349681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Investigations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Triple assessment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Imaging: U/S and mammogram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Biopsy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Excision and close follow-up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reast cysts and fibroadenoma medical illustration. Credit: medicalstocks /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7" b="8418"/>
          <a:stretch/>
        </p:blipFill>
        <p:spPr bwMode="auto">
          <a:xfrm>
            <a:off x="-13626" y="-1"/>
            <a:ext cx="7465946" cy="512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169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15566"/>
            <a:ext cx="8856984" cy="422793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Fibroadenomas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of the breast is considered to be one of the most commonly diagnosed benign breast tumors in women up to the age of 30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What are Breast </a:t>
            </a:r>
            <a:r>
              <a:rPr lang="en-US" sz="16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Fibroadenomas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</a:p>
          <a:p>
            <a:pPr marL="0" indent="0" algn="just">
              <a:buNone/>
            </a:pP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Characterized as a non-fluid-filled solid lump,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fibroadenomas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of the breast are benign tumors that are typically painless and unilateral in form.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They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most prevalent in women aged between 14 to 35 years old and are considered to be one of the most common breast masses in young people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lumps are made up of stromal and epithelial components found just beneath the breast’s skin and typically measure between 2-3cm in size.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However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in some cases, they can grow in excess of 10cm, and as a result, hypertrophy or asymmetry of the breast may occur.</a:t>
            </a: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15566"/>
            <a:ext cx="8856984" cy="4227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There 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are three main types of </a:t>
            </a:r>
            <a:r>
              <a:rPr lang="en-US" sz="16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fibroadenomas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; cellular, juvenile, and giant. </a:t>
            </a:r>
            <a:endParaRPr lang="en-US" sz="1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1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600" b="1" dirty="0" smtClean="0"/>
              <a:t>Cellular </a:t>
            </a:r>
            <a:r>
              <a:rPr lang="en-US" sz="1600" b="1" dirty="0" err="1" smtClean="0"/>
              <a:t>fibroadenomas</a:t>
            </a:r>
            <a:r>
              <a:rPr lang="en-US" sz="1600" b="1" dirty="0" smtClean="0"/>
              <a:t> </a:t>
            </a:r>
            <a:r>
              <a:rPr lang="en-US" sz="1600" dirty="0" smtClean="0"/>
              <a:t>grow rapidly and can be diagnosed upon review of the patient’s breast tissue biopsy results. </a:t>
            </a:r>
          </a:p>
          <a:p>
            <a:pPr marL="0" indent="0" algn="just">
              <a:buNone/>
            </a:pPr>
            <a:r>
              <a:rPr lang="en-US" sz="1600" b="1" dirty="0" smtClean="0"/>
              <a:t>Juvenile </a:t>
            </a:r>
            <a:r>
              <a:rPr lang="en-US" sz="1600" b="1" dirty="0" err="1"/>
              <a:t>fibroadenomas</a:t>
            </a:r>
            <a:r>
              <a:rPr lang="en-US" sz="1600" b="1" dirty="0"/>
              <a:t> </a:t>
            </a:r>
            <a:r>
              <a:rPr lang="en-US" sz="1600" dirty="0"/>
              <a:t>are most prevalent in those aged between 10-18 years old, and despite having a quicker rate of growth, they will often reduce in size over time</a:t>
            </a:r>
            <a:r>
              <a:rPr lang="en-US" sz="1600" dirty="0" smtClean="0"/>
              <a:t>.</a:t>
            </a:r>
          </a:p>
          <a:p>
            <a:pPr marL="0" indent="0" algn="just">
              <a:buNone/>
            </a:pPr>
            <a:r>
              <a:rPr lang="en-US" sz="1600" b="1" dirty="0" smtClean="0"/>
              <a:t>Giant </a:t>
            </a:r>
            <a:r>
              <a:rPr lang="en-US" sz="1600" b="1" dirty="0" err="1"/>
              <a:t>fibroadenomas</a:t>
            </a:r>
            <a:r>
              <a:rPr lang="en-US" sz="1600" b="1" dirty="0"/>
              <a:t> </a:t>
            </a:r>
            <a:r>
              <a:rPr lang="en-US" sz="1600" dirty="0"/>
              <a:t>are larger in size than cellular and juvenile masses, and patients with this form typically undergo surgery to remove the tumor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algn="just"/>
            <a:r>
              <a:rPr lang="en-US" sz="1400" dirty="0"/>
              <a:t>Some women may just have one breast </a:t>
            </a:r>
            <a:r>
              <a:rPr lang="en-US" sz="1400" dirty="0" err="1"/>
              <a:t>fibroadenoma</a:t>
            </a:r>
            <a:r>
              <a:rPr lang="en-US" sz="1400" dirty="0"/>
              <a:t>, while others may have multiple. </a:t>
            </a:r>
            <a:endParaRPr lang="en-US" sz="1400" dirty="0" smtClean="0"/>
          </a:p>
          <a:p>
            <a:pPr algn="just"/>
            <a:r>
              <a:rPr lang="en-US" sz="1400" dirty="0" smtClean="0"/>
              <a:t>The </a:t>
            </a:r>
            <a:r>
              <a:rPr lang="en-US" sz="1400" dirty="0"/>
              <a:t>size of the </a:t>
            </a:r>
            <a:r>
              <a:rPr lang="en-US" sz="1400" dirty="0" err="1"/>
              <a:t>fibroadenoma</a:t>
            </a:r>
            <a:r>
              <a:rPr lang="en-US" sz="1400" dirty="0"/>
              <a:t> may fluctuate spontaneously or change in response to the varying hormone levels associated with the menstrual cycle.</a:t>
            </a:r>
          </a:p>
          <a:p>
            <a:pPr algn="just"/>
            <a:r>
              <a:rPr lang="en-US" sz="1400" dirty="0"/>
              <a:t>The level of pain can also vary between cases. Some women may experience high levels of pain while others may be asymptomatic.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8260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8856984" cy="4227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Causes of Breast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Fibroadenomas</a:t>
            </a:r>
            <a:endParaRPr lang="en-US" sz="1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1600" b="1" dirty="0"/>
          </a:p>
          <a:p>
            <a:pPr marL="0" indent="0" algn="just">
              <a:buNone/>
            </a:pPr>
            <a:r>
              <a:rPr lang="en-US" sz="1600" dirty="0"/>
              <a:t>Research is yet to conclusively pinpoint one singular cause of breast </a:t>
            </a:r>
            <a:r>
              <a:rPr lang="en-US" sz="1600" dirty="0" err="1"/>
              <a:t>fibroadenomas</a:t>
            </a:r>
            <a:r>
              <a:rPr lang="en-US" sz="1600" dirty="0"/>
              <a:t>. </a:t>
            </a:r>
            <a:endParaRPr lang="en-US" sz="1600" dirty="0" smtClean="0"/>
          </a:p>
          <a:p>
            <a:pPr marL="0" indent="0" algn="just">
              <a:buNone/>
            </a:pPr>
            <a:endParaRPr lang="en-US" sz="1600" dirty="0" smtClean="0"/>
          </a:p>
          <a:p>
            <a:pPr marL="0" indent="0" algn="just">
              <a:buNone/>
            </a:pPr>
            <a:r>
              <a:rPr lang="en-US" sz="1600" dirty="0" smtClean="0"/>
              <a:t>However</a:t>
            </a:r>
            <a:r>
              <a:rPr lang="en-US" sz="1600" dirty="0"/>
              <a:t>, one popular notion links to the female hormone, estrogen. </a:t>
            </a:r>
            <a:endParaRPr lang="en-US" sz="1600" dirty="0" smtClean="0"/>
          </a:p>
          <a:p>
            <a:pPr marL="0" indent="0" algn="just">
              <a:buNone/>
            </a:pPr>
            <a:r>
              <a:rPr lang="en-US" sz="1400" i="1" dirty="0" smtClean="0"/>
              <a:t>breast </a:t>
            </a:r>
            <a:r>
              <a:rPr lang="en-US" sz="1400" i="1" dirty="0" err="1"/>
              <a:t>fibroadenomas</a:t>
            </a:r>
            <a:r>
              <a:rPr lang="en-US" sz="1400" i="1" dirty="0"/>
              <a:t> typically reduce in size in menopausal women and get larger during </a:t>
            </a:r>
            <a:r>
              <a:rPr lang="en-US" sz="1400" i="1" dirty="0" smtClean="0"/>
              <a:t>pregnancy</a:t>
            </a:r>
          </a:p>
          <a:p>
            <a:pPr marL="0" indent="0" algn="just">
              <a:buNone/>
            </a:pPr>
            <a:r>
              <a:rPr lang="en-US" sz="1600" dirty="0" smtClean="0"/>
              <a:t> </a:t>
            </a:r>
          </a:p>
          <a:p>
            <a:pPr marL="0" indent="0" algn="just">
              <a:buNone/>
            </a:pPr>
            <a:r>
              <a:rPr lang="en-US" sz="1600" dirty="0" smtClean="0"/>
              <a:t>The </a:t>
            </a:r>
            <a:r>
              <a:rPr lang="en-US" sz="1600" dirty="0"/>
              <a:t>gene </a:t>
            </a:r>
            <a:r>
              <a:rPr lang="en-US" sz="1600" i="1" dirty="0"/>
              <a:t>MED12 </a:t>
            </a:r>
            <a:r>
              <a:rPr lang="en-US" sz="1600" dirty="0"/>
              <a:t>is thought to play a roll in the developed of breast </a:t>
            </a:r>
            <a:r>
              <a:rPr lang="en-US" sz="1600" dirty="0" err="1"/>
              <a:t>fibroadenomas</a:t>
            </a:r>
            <a:r>
              <a:rPr lang="en-US" sz="1600" dirty="0" smtClean="0"/>
              <a:t>.</a:t>
            </a:r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r>
              <a:rPr lang="en-US" sz="1600" dirty="0"/>
              <a:t>Other risk factors identified include a history of benign breast </a:t>
            </a:r>
            <a:r>
              <a:rPr lang="en-US" sz="1600" dirty="0" smtClean="0"/>
              <a:t>disorders. </a:t>
            </a:r>
          </a:p>
          <a:p>
            <a:pPr marL="0" indent="0" algn="just">
              <a:buNone/>
            </a:pPr>
            <a:endParaRPr lang="en-US" sz="1600" dirty="0" smtClean="0"/>
          </a:p>
          <a:p>
            <a:pPr marL="0" indent="0" algn="just">
              <a:buNone/>
            </a:pPr>
            <a:r>
              <a:rPr lang="en-US" sz="1600" dirty="0" smtClean="0"/>
              <a:t>In </a:t>
            </a:r>
            <a:r>
              <a:rPr lang="en-US" sz="1600" dirty="0"/>
              <a:t>contrast to this, the number of births and the consumption of the combined pill prior to menopause are thought to reduce the prevalence of breast </a:t>
            </a:r>
            <a:r>
              <a:rPr lang="en-US" sz="1600" dirty="0" err="1"/>
              <a:t>fibroadenomas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090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15566"/>
            <a:ext cx="8856984" cy="4227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Diagnosis of Breast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Fibroadenomas</a:t>
            </a: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1800" b="1" dirty="0"/>
          </a:p>
          <a:p>
            <a:pPr marL="0" indent="0" algn="just">
              <a:buNone/>
            </a:pPr>
            <a:r>
              <a:rPr lang="en-US" sz="1600" dirty="0"/>
              <a:t>In order to diagnosis breast </a:t>
            </a:r>
            <a:r>
              <a:rPr lang="en-US" sz="1600" dirty="0" err="1"/>
              <a:t>fibroadenomas</a:t>
            </a:r>
            <a:r>
              <a:rPr lang="en-US" sz="1600" dirty="0"/>
              <a:t>, patients should typically undergo a </a:t>
            </a:r>
            <a:r>
              <a:rPr lang="en-US" sz="1600" b="1" dirty="0"/>
              <a:t>physical examination</a:t>
            </a:r>
            <a:r>
              <a:rPr lang="en-US" sz="1600" dirty="0"/>
              <a:t> as well as a review of their family and medical history</a:t>
            </a:r>
            <a:r>
              <a:rPr lang="en-US" sz="1600" dirty="0" smtClean="0"/>
              <a:t>.</a:t>
            </a:r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r>
              <a:rPr lang="en-US" sz="1600" dirty="0"/>
              <a:t>A physical examination should aim to assess the </a:t>
            </a:r>
            <a:r>
              <a:rPr lang="en-US" sz="1600" b="1" dirty="0"/>
              <a:t>consistency of the lump, </a:t>
            </a:r>
            <a:r>
              <a:rPr lang="en-US" sz="1600" b="1" dirty="0" smtClean="0"/>
              <a:t>its mobility, </a:t>
            </a:r>
            <a:r>
              <a:rPr lang="en-US" sz="1600" b="1" dirty="0"/>
              <a:t>and its size</a:t>
            </a:r>
            <a:r>
              <a:rPr lang="en-US" sz="1600" dirty="0"/>
              <a:t>. </a:t>
            </a:r>
            <a:endParaRPr lang="en-US" sz="1600" dirty="0" smtClean="0"/>
          </a:p>
          <a:p>
            <a:pPr marL="0" indent="0" algn="just">
              <a:buNone/>
            </a:pPr>
            <a:r>
              <a:rPr lang="en-US" sz="1600" i="1" dirty="0" smtClean="0"/>
              <a:t>Examination </a:t>
            </a:r>
            <a:r>
              <a:rPr lang="en-US" sz="1600" i="1" dirty="0"/>
              <a:t>of the </a:t>
            </a:r>
            <a:r>
              <a:rPr lang="en-US" sz="1600" b="1" i="1" dirty="0"/>
              <a:t>lymph nodes </a:t>
            </a:r>
            <a:r>
              <a:rPr lang="en-US" sz="1600" i="1" dirty="0" smtClean="0"/>
              <a:t>is </a:t>
            </a:r>
            <a:r>
              <a:rPr lang="en-US" sz="1600" i="1" dirty="0"/>
              <a:t>also recommended as well as </a:t>
            </a:r>
            <a:r>
              <a:rPr lang="en-US" sz="1600" b="1" i="1" dirty="0" smtClean="0"/>
              <a:t>discharge </a:t>
            </a:r>
            <a:r>
              <a:rPr lang="en-US" sz="1600" b="1" i="1" dirty="0"/>
              <a:t>from the nipple </a:t>
            </a:r>
            <a:r>
              <a:rPr lang="en-US" sz="1600" i="1" dirty="0"/>
              <a:t>or skin</a:t>
            </a:r>
            <a:r>
              <a:rPr lang="en-US" sz="1600" i="1" dirty="0" smtClean="0"/>
              <a:t>.</a:t>
            </a:r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r>
              <a:rPr lang="en-US" sz="1600" dirty="0"/>
              <a:t>The patient may be questioned about </a:t>
            </a:r>
            <a:r>
              <a:rPr lang="en-US" sz="1600" b="1" dirty="0"/>
              <a:t>how long </a:t>
            </a:r>
            <a:r>
              <a:rPr lang="en-US" sz="1600" dirty="0"/>
              <a:t>they have had the mass, its location, if it has changed in size and if this occurs in line with their menstrual cycle, as well as any experience of pain. </a:t>
            </a:r>
            <a:endParaRPr lang="en-US" sz="1600" dirty="0" smtClean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r>
              <a:rPr lang="en-US" sz="1600" dirty="0"/>
              <a:t>Depending on the age of the woman, either one of the following imaging options may be used to examine the mass further and enable </a:t>
            </a:r>
            <a:r>
              <a:rPr lang="en-US" sz="1600" dirty="0" smtClean="0"/>
              <a:t>diagnosis: </a:t>
            </a:r>
            <a:r>
              <a:rPr lang="en-US" sz="1600" b="1" dirty="0" smtClean="0"/>
              <a:t>magnetic </a:t>
            </a:r>
            <a:r>
              <a:rPr lang="en-US" sz="1600" b="1" dirty="0"/>
              <a:t>resonance </a:t>
            </a:r>
            <a:r>
              <a:rPr lang="en-US" sz="1600" b="1" dirty="0" smtClean="0"/>
              <a:t>imaging, </a:t>
            </a:r>
            <a:r>
              <a:rPr lang="en-US" sz="1600" b="1" dirty="0"/>
              <a:t>mammography, or ultrasound. </a:t>
            </a:r>
          </a:p>
        </p:txBody>
      </p:sp>
    </p:spTree>
    <p:extLst>
      <p:ext uri="{BB962C8B-B14F-4D97-AF65-F5344CB8AC3E}">
        <p14:creationId xmlns:p14="http://schemas.microsoft.com/office/powerpoint/2010/main" val="28992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8856984" cy="422793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 of Breast </a:t>
            </a:r>
            <a:r>
              <a:rPr lang="en-US" sz="1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Fibroadenomas</a:t>
            </a:r>
            <a:endParaRPr lang="en-US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800" dirty="0"/>
              <a:t>Management of </a:t>
            </a:r>
            <a:r>
              <a:rPr lang="en-US" sz="1800" dirty="0" err="1"/>
              <a:t>fibroadenomas</a:t>
            </a:r>
            <a:r>
              <a:rPr lang="en-US" sz="1800" dirty="0"/>
              <a:t> of the breast can range from observing potential changes over time to surgical removal of the mass</a:t>
            </a:r>
            <a:r>
              <a:rPr lang="en-US" sz="1800" dirty="0" smtClean="0"/>
              <a:t>.</a:t>
            </a:r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Observation of Breast </a:t>
            </a:r>
            <a:r>
              <a:rPr lang="en-US" sz="1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Fibroadenomas</a:t>
            </a:r>
            <a:endParaRPr lang="en-US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800" dirty="0"/>
              <a:t>Observation of the </a:t>
            </a:r>
            <a:r>
              <a:rPr lang="en-US" sz="1800" dirty="0" err="1"/>
              <a:t>fibroadenomas</a:t>
            </a:r>
            <a:r>
              <a:rPr lang="en-US" sz="1800" dirty="0"/>
              <a:t> may be recommended in instances where the masses are not causing deformity, are asymptomatic and not rapidly increasing in size. </a:t>
            </a:r>
            <a:endParaRPr lang="en-US" sz="1800" dirty="0" smtClean="0"/>
          </a:p>
          <a:p>
            <a:pPr marL="0" indent="0" algn="just">
              <a:buNone/>
            </a:pPr>
            <a:r>
              <a:rPr lang="en-US" sz="1800" dirty="0" smtClean="0"/>
              <a:t>The </a:t>
            </a:r>
            <a:r>
              <a:rPr lang="en-US" sz="1800" dirty="0"/>
              <a:t>patients may undergo annual ultrasounds to check the progress of the </a:t>
            </a:r>
            <a:r>
              <a:rPr lang="en-US" sz="1800" dirty="0" err="1"/>
              <a:t>fibroadenomas</a:t>
            </a:r>
            <a:r>
              <a:rPr lang="en-US" sz="1800" dirty="0"/>
              <a:t> as well as engaging in regular self-examinations</a:t>
            </a:r>
            <a:r>
              <a:rPr lang="en-US" sz="1800" dirty="0" smtClean="0"/>
              <a:t>.</a:t>
            </a:r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Surgical Removal of Breast </a:t>
            </a:r>
            <a:r>
              <a:rPr lang="en-US" sz="1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Fibroadenomas</a:t>
            </a:r>
            <a:endParaRPr lang="en-US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800" dirty="0"/>
              <a:t>For large </a:t>
            </a:r>
            <a:r>
              <a:rPr lang="en-US" sz="1800" dirty="0" err="1"/>
              <a:t>fibroadenomas</a:t>
            </a:r>
            <a:r>
              <a:rPr lang="en-US" sz="1800" dirty="0"/>
              <a:t> or ones that pose a risk of malignancy, patients may undergo surgery to remove the mass. </a:t>
            </a:r>
          </a:p>
        </p:txBody>
      </p:sp>
    </p:spTree>
    <p:extLst>
      <p:ext uri="{BB962C8B-B14F-4D97-AF65-F5344CB8AC3E}">
        <p14:creationId xmlns:p14="http://schemas.microsoft.com/office/powerpoint/2010/main" val="42037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6866" name="Picture 2" descr="Breast Biopsy: Microscopic image (photomicrograph) of a fibroadenoma, a benign circumscribed tumor composed of both glandular and stromal tissue. - Image Credit: David A. Litman /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789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4" name="Picture 2" descr="File:Breast US Fibroadenoma 0531092336140 Nevit.jpg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9" y="0"/>
            <a:ext cx="457403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Fibroadenoma - Gynecology - Medbullets Step 2/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-1"/>
            <a:ext cx="4788023" cy="514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87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2" name="Picture 4" descr="Primary breast osteosarcoma mimicking calcified fibroadenoma on screening  digital breast tomosynthesis mammogram - ScienceDir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099" y="339502"/>
            <a:ext cx="9939064" cy="453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FIBROCYSTIC CHANGES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15566"/>
            <a:ext cx="4346795" cy="4227934"/>
          </a:xfrm>
        </p:spPr>
        <p:txBody>
          <a:bodyPr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Lumpy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bumpy breasts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50-80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 of all menstruating women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“Middle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aged women/child baring age”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Caused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hormonal changes prior to menses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Signs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&amp; 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Symptoms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Mobile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cysts with well-defined margins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Singular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multiple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May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 symmetrical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Upper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outer quadrant or lower breast border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Pain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discomfort and tenderness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Cysts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 appear quickly and decrease in size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Lasts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half of a menstrual cycle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Subside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menopause, if no HRT.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1995686"/>
            <a:ext cx="48245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Investigations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Aspirate cyst fluid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bloody - go for surgical biopsy.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non-bloody and disappear completely - observe.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non-bloody and doesn’t resolve - surgical biopsy.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Imaging for questionable cysts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young patients only U/S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40 and above patients both U/S and mammogr</a:t>
            </a:r>
            <a:r>
              <a:rPr lang="en-US" sz="1600" dirty="0"/>
              <a:t>am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91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FIBROCYSTIC CHANGES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31590"/>
            <a:ext cx="8964488" cy="401191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Fibrocystic disease </a:t>
            </a:r>
            <a:r>
              <a:rPr lang="en-US" sz="1600" dirty="0"/>
              <a:t>of the breast is </a:t>
            </a:r>
            <a:r>
              <a:rPr lang="en-US" sz="1600" b="1" dirty="0"/>
              <a:t>not really a disease</a:t>
            </a:r>
            <a:r>
              <a:rPr lang="en-US" sz="1600" dirty="0"/>
              <a:t> condition and hence it is better referred to as fibrocystic breast changes. </a:t>
            </a:r>
            <a:endParaRPr lang="en-US" sz="1600" dirty="0" smtClean="0"/>
          </a:p>
          <a:p>
            <a:pPr marL="0" indent="0" algn="just">
              <a:buNone/>
            </a:pPr>
            <a:r>
              <a:rPr lang="en-US" sz="1600" dirty="0" smtClean="0"/>
              <a:t>Breasts </a:t>
            </a:r>
            <a:r>
              <a:rPr lang="en-US" sz="1600" dirty="0"/>
              <a:t>in many women develop a </a:t>
            </a:r>
            <a:r>
              <a:rPr lang="en-US" sz="1600" i="1" dirty="0"/>
              <a:t>lumpy or cord-like feel, made up of prominent glandular epithelial tissue</a:t>
            </a:r>
            <a:r>
              <a:rPr lang="en-US" sz="1600" dirty="0"/>
              <a:t> without any tumorous change. </a:t>
            </a:r>
            <a:endParaRPr lang="en-US" sz="1600" dirty="0" smtClean="0"/>
          </a:p>
          <a:p>
            <a:pPr marL="0" indent="0" algn="just">
              <a:buNone/>
            </a:pPr>
            <a:r>
              <a:rPr lang="en-US" sz="1600" dirty="0" smtClean="0"/>
              <a:t>However</a:t>
            </a:r>
            <a:r>
              <a:rPr lang="en-US" sz="1600" dirty="0"/>
              <a:t>, this is a variation of normal rather than a discrete condition by itself</a:t>
            </a:r>
            <a:r>
              <a:rPr lang="en-US" sz="1600" dirty="0" smtClean="0"/>
              <a:t>.</a:t>
            </a:r>
          </a:p>
          <a:p>
            <a:pPr marL="0" indent="0" algn="just"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600" dirty="0"/>
              <a:t>In many women, fibrocystic breast changes </a:t>
            </a:r>
            <a:r>
              <a:rPr lang="en-US" sz="1600" b="1" dirty="0"/>
              <a:t>are accompanied by (but do not cause) </a:t>
            </a:r>
            <a:r>
              <a:rPr lang="en-US" sz="1600" i="1" dirty="0"/>
              <a:t>pain, tenderness and nodular texture of the breasts</a:t>
            </a:r>
            <a:r>
              <a:rPr lang="en-US" sz="1600" dirty="0"/>
              <a:t>. </a:t>
            </a:r>
            <a:endParaRPr lang="en-US" sz="1600" dirty="0" smtClean="0"/>
          </a:p>
          <a:p>
            <a:pPr marL="0" indent="0" algn="just">
              <a:buNone/>
            </a:pPr>
            <a:r>
              <a:rPr lang="en-US" sz="1600" dirty="0" smtClean="0"/>
              <a:t>The </a:t>
            </a:r>
            <a:r>
              <a:rPr lang="en-US" sz="1600" dirty="0"/>
              <a:t>most common area for this type of symptom is the </a:t>
            </a:r>
            <a:r>
              <a:rPr lang="en-US" sz="1600" b="1" dirty="0"/>
              <a:t>upper outer quadrant</a:t>
            </a:r>
            <a:r>
              <a:rPr lang="en-US" sz="1600" dirty="0"/>
              <a:t>. </a:t>
            </a:r>
            <a:endParaRPr lang="en-US" sz="1600" dirty="0" smtClean="0"/>
          </a:p>
          <a:p>
            <a:pPr marL="0" indent="0" algn="just">
              <a:buNone/>
            </a:pPr>
            <a:r>
              <a:rPr lang="en-US" sz="1600" dirty="0" smtClean="0"/>
              <a:t>They </a:t>
            </a:r>
            <a:r>
              <a:rPr lang="en-US" sz="1600" dirty="0"/>
              <a:t>tend to cluster in the </a:t>
            </a:r>
            <a:r>
              <a:rPr lang="en-US" sz="1600" b="1" dirty="0"/>
              <a:t>premenstrual time </a:t>
            </a:r>
            <a:r>
              <a:rPr lang="en-US" sz="1600" dirty="0"/>
              <a:t>of the cycle, especially associating with the days immediately preceding menstruation.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09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FIBROCYSTIC CHANGES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43558"/>
            <a:ext cx="8856984" cy="429994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Causes</a:t>
            </a:r>
          </a:p>
          <a:p>
            <a:pPr marL="0" indent="0" algn="just">
              <a:buNone/>
            </a:pPr>
            <a:r>
              <a:rPr lang="en-US" sz="1400" dirty="0"/>
              <a:t>The most common period for fibrocystic breasts to become noticeable is the age between 20 and 50. It is not a coincidence that this is also the period when female hormones are acting upon the woman’s body. </a:t>
            </a:r>
            <a:endParaRPr lang="en-US" sz="1400" dirty="0" smtClean="0"/>
          </a:p>
          <a:p>
            <a:pPr marL="0" indent="0" algn="just">
              <a:buNone/>
            </a:pPr>
            <a:endParaRPr lang="en-US" sz="1400" dirty="0"/>
          </a:p>
          <a:p>
            <a:pPr marL="0" indent="0" algn="just">
              <a:buNone/>
            </a:pPr>
            <a:r>
              <a:rPr lang="en-US" sz="1400" dirty="0" smtClean="0"/>
              <a:t>Fluctuations </a:t>
            </a:r>
            <a:r>
              <a:rPr lang="en-US" sz="1400" dirty="0"/>
              <a:t>in estrogen level, which encompasses the hormonal drop to its lowest just before menstruation begins, and rise thereafter, can be linked to breast </a:t>
            </a:r>
            <a:r>
              <a:rPr lang="en-US" sz="1400" i="1" dirty="0"/>
              <a:t>soreness, swelling in the form of diffuse or localized lumpiness and tender breasts which may respond by pain even to the touch of light clothing</a:t>
            </a:r>
            <a:r>
              <a:rPr lang="en-US" sz="1400" dirty="0"/>
              <a:t>. </a:t>
            </a:r>
            <a:endParaRPr lang="en-US" sz="1400" dirty="0" smtClean="0"/>
          </a:p>
          <a:p>
            <a:pPr marL="0" indent="0" algn="just">
              <a:buNone/>
            </a:pPr>
            <a:endParaRPr lang="en-US" sz="1400" dirty="0"/>
          </a:p>
          <a:p>
            <a:pPr marL="0" indent="0" algn="just">
              <a:buNone/>
            </a:pPr>
            <a:r>
              <a:rPr lang="en-US" sz="1400" dirty="0" smtClean="0"/>
              <a:t>Once </a:t>
            </a:r>
            <a:r>
              <a:rPr lang="en-US" sz="1400" dirty="0"/>
              <a:t>this stimulation is over, the swelling may disappear. It is hypothesized that fibrocystic breast changes are the result of repeated stimulation by estrogen and progesterone over a long period, thus risk factors for fibrocystic breasts include:</a:t>
            </a:r>
          </a:p>
          <a:p>
            <a:pPr algn="just"/>
            <a:r>
              <a:rPr lang="en-US" sz="1400" dirty="0"/>
              <a:t>Early menarche </a:t>
            </a:r>
          </a:p>
          <a:p>
            <a:pPr algn="just"/>
            <a:r>
              <a:rPr lang="en-US" sz="1400" dirty="0"/>
              <a:t>Late first childbirth (at or after 30 years of age)</a:t>
            </a:r>
          </a:p>
          <a:p>
            <a:pPr algn="just"/>
            <a:r>
              <a:rPr lang="en-US" sz="1400" dirty="0"/>
              <a:t>Infertility</a:t>
            </a:r>
          </a:p>
          <a:p>
            <a:pPr algn="just"/>
            <a:r>
              <a:rPr lang="en-US" sz="1400" dirty="0"/>
              <a:t>Breast infections are also thought to be associated with fibrocystic breasts.</a:t>
            </a:r>
          </a:p>
        </p:txBody>
      </p:sp>
    </p:spTree>
    <p:extLst>
      <p:ext uri="{BB962C8B-B14F-4D97-AF65-F5344CB8AC3E}">
        <p14:creationId xmlns:p14="http://schemas.microsoft.com/office/powerpoint/2010/main" val="59741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FIBROCYSTIC CHANGES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43558"/>
            <a:ext cx="8964488" cy="42999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Treatment</a:t>
            </a:r>
          </a:p>
          <a:p>
            <a:pPr marL="0" indent="0" algn="just">
              <a:buNone/>
            </a:pPr>
            <a:r>
              <a:rPr lang="en-US" sz="1600" dirty="0"/>
              <a:t>The only urgent aspect of fibrocystic breast management is to rule out malignancy of the breast tissue. </a:t>
            </a:r>
            <a:r>
              <a:rPr lang="en-US" sz="1600" b="1" dirty="0"/>
              <a:t>This is usually by a guided biopsy from any palpable mass. </a:t>
            </a:r>
            <a:endParaRPr lang="en-US" sz="1600" b="1" dirty="0" smtClean="0"/>
          </a:p>
          <a:p>
            <a:pPr marL="0" indent="0" algn="just">
              <a:buNone/>
            </a:pPr>
            <a:r>
              <a:rPr lang="en-US" sz="1600" dirty="0" smtClean="0"/>
              <a:t>Once </a:t>
            </a:r>
            <a:r>
              <a:rPr lang="en-US" sz="1600" dirty="0"/>
              <a:t>it is diagnosed to be part of fibrocystic breasts, the most effective treatment of fibrocystic breasts may be simple self-care.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b="1" dirty="0" smtClean="0"/>
              <a:t>This </a:t>
            </a:r>
            <a:r>
              <a:rPr lang="en-US" sz="1400" b="1" dirty="0"/>
              <a:t>includes measures such as:</a:t>
            </a:r>
          </a:p>
          <a:p>
            <a:r>
              <a:rPr lang="en-US" sz="1400" dirty="0"/>
              <a:t>wearing a soft support bra to prevent other clothing from brushing against the tender breasts, and to support the increased weight. Sports bras are particularly effective at this.</a:t>
            </a:r>
          </a:p>
          <a:p>
            <a:r>
              <a:rPr lang="en-US" sz="1400" dirty="0"/>
              <a:t>over-the-counter pain relievers such as acetaminophen (Tylenol)</a:t>
            </a:r>
          </a:p>
          <a:p>
            <a:r>
              <a:rPr lang="en-US" sz="1400" dirty="0"/>
              <a:t>warm fomentation to relieve the pain</a:t>
            </a:r>
          </a:p>
          <a:p>
            <a:r>
              <a:rPr lang="en-US" sz="1400" dirty="0"/>
              <a:t>avoiding caffeine</a:t>
            </a:r>
          </a:p>
          <a:p>
            <a:r>
              <a:rPr lang="en-US" sz="1400" dirty="0"/>
              <a:t>reducing dietary fat</a:t>
            </a:r>
          </a:p>
          <a:p>
            <a:r>
              <a:rPr lang="en-US" sz="1400" dirty="0"/>
              <a:t>stopping hormone replacement therapy if your doctor </a:t>
            </a:r>
            <a:r>
              <a:rPr lang="en-US" sz="1400" dirty="0" smtClean="0"/>
              <a:t>agrees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1067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006"/>
            <a:ext cx="8229600" cy="857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FIBROCYSTIC CHANGES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43558"/>
            <a:ext cx="8712968" cy="42999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Treatment</a:t>
            </a:r>
          </a:p>
          <a:p>
            <a:pPr marL="0" indent="0" algn="just">
              <a:buNone/>
            </a:pPr>
            <a:r>
              <a:rPr lang="en-US" sz="1600" dirty="0"/>
              <a:t>Medical management includes administration of drugs which </a:t>
            </a:r>
            <a:r>
              <a:rPr lang="en-US" sz="1600" b="1" dirty="0"/>
              <a:t>antagonize </a:t>
            </a:r>
            <a:r>
              <a:rPr lang="en-US" sz="1600" dirty="0"/>
              <a:t>the effects of the female hormones, such as </a:t>
            </a:r>
            <a:r>
              <a:rPr lang="en-US" sz="1600" dirty="0" err="1"/>
              <a:t>danazol</a:t>
            </a:r>
            <a:r>
              <a:rPr lang="en-US" sz="1600" dirty="0"/>
              <a:t> and </a:t>
            </a:r>
            <a:r>
              <a:rPr lang="en-US" sz="1600" dirty="0" err="1"/>
              <a:t>tamoxifen</a:t>
            </a:r>
            <a:r>
              <a:rPr lang="en-US" sz="1600" dirty="0"/>
              <a:t>. </a:t>
            </a:r>
            <a:endParaRPr lang="en-US" sz="1600" dirty="0" smtClean="0"/>
          </a:p>
          <a:p>
            <a:pPr marL="0" indent="0" algn="just">
              <a:buNone/>
            </a:pPr>
            <a:r>
              <a:rPr lang="en-US" sz="1600" dirty="0" smtClean="0"/>
              <a:t>Another </a:t>
            </a:r>
            <a:r>
              <a:rPr lang="en-US" sz="1600" dirty="0"/>
              <a:t>effective and less hazardous treatment consists of </a:t>
            </a:r>
            <a:r>
              <a:rPr lang="en-US" sz="1600" b="1" dirty="0"/>
              <a:t>oral contraceptives </a:t>
            </a:r>
            <a:r>
              <a:rPr lang="en-US" sz="1600" dirty="0"/>
              <a:t>which stabilize the hormone fluctuations by abolishing them</a:t>
            </a:r>
            <a:r>
              <a:rPr lang="en-US" sz="1600" dirty="0" smtClean="0"/>
              <a:t>.</a:t>
            </a:r>
          </a:p>
          <a:p>
            <a:pPr marL="0" indent="0" algn="just">
              <a:buNone/>
            </a:pPr>
            <a:r>
              <a:rPr lang="en-US" sz="1600" dirty="0" smtClean="0"/>
              <a:t> </a:t>
            </a:r>
          </a:p>
          <a:p>
            <a:pPr marL="0" indent="0" algn="just"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Lumpectomy</a:t>
            </a:r>
            <a:r>
              <a:rPr lang="en-US" sz="1600" dirty="0" smtClean="0"/>
              <a:t> </a:t>
            </a:r>
            <a:r>
              <a:rPr lang="en-US" sz="1600" dirty="0"/>
              <a:t>is advised if the lump is suspicious for cancer or if the rest of the breast is normal except for one palpable well-defined lump. </a:t>
            </a:r>
            <a:endParaRPr lang="en-US" sz="1600" dirty="0" smtClean="0"/>
          </a:p>
          <a:p>
            <a:pPr algn="just"/>
            <a:r>
              <a:rPr lang="en-US" sz="1600" dirty="0" smtClean="0"/>
              <a:t>Large </a:t>
            </a:r>
            <a:r>
              <a:rPr lang="en-US" sz="1600" dirty="0"/>
              <a:t>or painful cysts are sometimes advised to be aspirated but the risk of recurrence is present. </a:t>
            </a:r>
            <a:endParaRPr lang="en-US" sz="1600" dirty="0" smtClean="0"/>
          </a:p>
          <a:p>
            <a:pPr algn="just"/>
            <a:r>
              <a:rPr lang="en-US" sz="1600" dirty="0" smtClean="0"/>
              <a:t>If </a:t>
            </a:r>
            <a:r>
              <a:rPr lang="en-US" sz="1600" dirty="0"/>
              <a:t>a cyst is persistently recurring after treatment by aspiration or has any features of abnormality, it may be best to remove it surgically.</a:t>
            </a:r>
          </a:p>
          <a:p>
            <a:pPr algn="just"/>
            <a:r>
              <a:rPr lang="en-US" sz="1600" dirty="0"/>
              <a:t>Even without any treatment, fibrocystic disease is not a precursor of breast cancer; however, it may mask the appearance of a real malignancy within the dense breast tissue. </a:t>
            </a:r>
          </a:p>
        </p:txBody>
      </p:sp>
    </p:spTree>
    <p:extLst>
      <p:ext uri="{BB962C8B-B14F-4D97-AF65-F5344CB8AC3E}">
        <p14:creationId xmlns:p14="http://schemas.microsoft.com/office/powerpoint/2010/main" val="421107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s://d2jx2rerrg6sh3.cloudfront.net/image-handler/picture/2017/12/cn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0578"/>
            <a:ext cx="9168029" cy="627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3766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700" name="Picture 4" descr="Mammogram Images: Understanding Your Resul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2"/>
            <a:ext cx="9150242" cy="514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40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Focal Fibrocystic Changes of the breast as a pseudotumoral lesion | Euror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4008" cy="51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Focal Fibrocystic Changes of the breast as a pseudotumoral lesion | Euror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499992" cy="51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64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Simple Breast Cyst – Collection of Ultrasound Imag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6" t="9994" r="13828" b="14952"/>
          <a:stretch/>
        </p:blipFill>
        <p:spPr bwMode="auto">
          <a:xfrm>
            <a:off x="0" y="-452586"/>
            <a:ext cx="9144000" cy="713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6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Left Breast Cyst on Mammogram MLO View | PA &amp;amp; Lat | Flick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Simple breast cyst | Radiology Case | Radiopaedia.o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002"/>
            <a:ext cx="4499992" cy="515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58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INTRADUCTAL PAPILLOMA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987574"/>
            <a:ext cx="87484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Slow-growing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Overgrowth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ductal epithelial tissue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Usually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palpable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Cauliflower-like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lesion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Length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involved duct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Most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common cause of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bloody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nipple discharge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40-50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years of age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 smtClean="0"/>
          </a:p>
          <a:p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Signs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&amp; Symptoms </a:t>
            </a:r>
            <a:endParaRPr lang="en-US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Watery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serous,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serosanguinous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or bloody discharge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Spontaneous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discharge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Usually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unilateral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Often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single duct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pressure elicits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discharge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 no mass palpated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0288" y="2571750"/>
            <a:ext cx="3491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Investigations &amp; Treatment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Test for occult blood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Ductogram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Biopsy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Excision of involved duct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3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728" y="915566"/>
            <a:ext cx="8542272" cy="36070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Comfort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measures: </a:t>
            </a:r>
            <a:endParaRPr lang="en-US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1600" dirty="0" smtClean="0"/>
              <a:t>Eliminate </a:t>
            </a:r>
            <a:r>
              <a:rPr lang="en-US" sz="1600" dirty="0" err="1"/>
              <a:t>Methylxantines</a:t>
            </a:r>
            <a:r>
              <a:rPr lang="en-US" sz="1600" dirty="0"/>
              <a:t> (coffee, chocolate): may take 6 months for relief. </a:t>
            </a:r>
            <a:endParaRPr lang="en-US" sz="1600" dirty="0" smtClean="0"/>
          </a:p>
          <a:p>
            <a:r>
              <a:rPr lang="en-US" sz="1600" dirty="0" smtClean="0"/>
              <a:t>Local </a:t>
            </a:r>
            <a:r>
              <a:rPr lang="en-US" sz="1600" dirty="0"/>
              <a:t>heat/cold </a:t>
            </a:r>
            <a:endParaRPr lang="en-US" sz="1600" dirty="0" smtClean="0"/>
          </a:p>
          <a:p>
            <a:r>
              <a:rPr lang="en-US" sz="1600" dirty="0" smtClean="0"/>
              <a:t>Wear </a:t>
            </a:r>
            <a:r>
              <a:rPr lang="en-US" sz="1600" dirty="0"/>
              <a:t>a good supporting </a:t>
            </a:r>
            <a:r>
              <a:rPr lang="en-US" sz="1600" dirty="0" smtClean="0"/>
              <a:t>bra</a:t>
            </a:r>
          </a:p>
          <a:p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Medications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for </a:t>
            </a:r>
            <a:r>
              <a:rPr lang="en-US" sz="16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mastalgia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endParaRPr lang="en-US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1600" dirty="0" smtClean="0"/>
              <a:t>NSAIDS </a:t>
            </a:r>
            <a:r>
              <a:rPr lang="en-US" sz="1600" dirty="0"/>
              <a:t>(simple analgesia) </a:t>
            </a:r>
            <a:endParaRPr lang="en-US" sz="1600" dirty="0" smtClean="0"/>
          </a:p>
          <a:p>
            <a:r>
              <a:rPr lang="en-US" sz="1600" dirty="0" smtClean="0"/>
              <a:t>Monophasic </a:t>
            </a:r>
            <a:r>
              <a:rPr lang="en-US" sz="1600" dirty="0"/>
              <a:t>oral contraceptive pills (to stabilize hormonal levels) </a:t>
            </a:r>
            <a:endParaRPr lang="en-US" sz="1600" dirty="0" smtClean="0"/>
          </a:p>
          <a:p>
            <a:r>
              <a:rPr lang="en-US" sz="1600" dirty="0" smtClean="0"/>
              <a:t>Spironolactone </a:t>
            </a:r>
            <a:r>
              <a:rPr lang="en-US" sz="1600" dirty="0"/>
              <a:t>§ Dopamine Agonists: </a:t>
            </a:r>
            <a:r>
              <a:rPr lang="en-US" sz="1600" dirty="0" err="1"/>
              <a:t>Bromocriptine</a:t>
            </a:r>
            <a:r>
              <a:rPr lang="en-US" sz="1600" dirty="0"/>
              <a:t> </a:t>
            </a:r>
            <a:r>
              <a:rPr lang="en-US" sz="1600" dirty="0" smtClean="0"/>
              <a:t>§</a:t>
            </a:r>
          </a:p>
          <a:p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** </a:t>
            </a:r>
            <a:r>
              <a:rPr lang="en-US" sz="1600" dirty="0"/>
              <a:t>Big cyst &gt;2 </a:t>
            </a:r>
            <a:r>
              <a:rPr lang="en-US" sz="1600" dirty="0" smtClean="0"/>
              <a:t>cm - must </a:t>
            </a:r>
            <a:r>
              <a:rPr lang="en-US" sz="1600" dirty="0"/>
              <a:t>aspirate.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** </a:t>
            </a:r>
            <a:r>
              <a:rPr lang="en-US" sz="1600" dirty="0" err="1"/>
              <a:t>Atypia</a:t>
            </a:r>
            <a:r>
              <a:rPr lang="en-US" sz="1600" dirty="0"/>
              <a:t> or hyperplasia </a:t>
            </a:r>
            <a:r>
              <a:rPr lang="en-US" sz="1600" dirty="0" smtClean="0"/>
              <a:t>- </a:t>
            </a:r>
            <a:r>
              <a:rPr lang="en-US" sz="1600" dirty="0"/>
              <a:t>if </a:t>
            </a:r>
            <a:r>
              <a:rPr lang="en-US" sz="1600" dirty="0" err="1"/>
              <a:t>atypia</a:t>
            </a:r>
            <a:r>
              <a:rPr lang="en-US" sz="1600" dirty="0"/>
              <a:t> / hyperplasia / dysplasia changes were present must </a:t>
            </a:r>
            <a:r>
              <a:rPr lang="en-US" sz="1600" dirty="0" smtClean="0"/>
              <a:t>EXCISE. </a:t>
            </a:r>
          </a:p>
          <a:p>
            <a:pPr marL="0" indent="0">
              <a:buNone/>
            </a:pPr>
            <a:r>
              <a:rPr lang="en-US" sz="1600" dirty="0" smtClean="0"/>
              <a:t>** </a:t>
            </a:r>
            <a:r>
              <a:rPr lang="en-US" sz="1600" dirty="0"/>
              <a:t>Complicated cyst </a:t>
            </a:r>
            <a:r>
              <a:rPr lang="en-US" sz="1600" dirty="0" smtClean="0"/>
              <a:t>- Biopsy </a:t>
            </a:r>
            <a:r>
              <a:rPr lang="en-US" sz="1600" dirty="0"/>
              <a:t>is needed from solid component to exclude malignancy.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** </a:t>
            </a:r>
            <a:r>
              <a:rPr lang="en-US" sz="1600" dirty="0"/>
              <a:t>Constant cyst </a:t>
            </a:r>
            <a:r>
              <a:rPr lang="en-US" sz="1600" dirty="0" smtClean="0"/>
              <a:t> - must </a:t>
            </a:r>
            <a:r>
              <a:rPr lang="en-US" sz="1600" dirty="0"/>
              <a:t>biopsy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52481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INTRADUCTAL PAPILLOMA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43558"/>
            <a:ext cx="8568952" cy="410445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b="1" dirty="0" err="1"/>
              <a:t>Intraductal</a:t>
            </a:r>
            <a:r>
              <a:rPr lang="en-US" sz="1800" b="1" dirty="0"/>
              <a:t> </a:t>
            </a:r>
            <a:r>
              <a:rPr lang="en-US" sz="1800" b="1" dirty="0" err="1"/>
              <a:t>papillomas</a:t>
            </a:r>
            <a:r>
              <a:rPr lang="en-US" sz="1800" b="1" dirty="0"/>
              <a:t> </a:t>
            </a:r>
            <a:r>
              <a:rPr lang="en-US" sz="1800" dirty="0"/>
              <a:t>are a group of benign tumors of the breast that stem from the epithelium of the lactiferous </a:t>
            </a:r>
            <a:r>
              <a:rPr lang="en-US" sz="1800" dirty="0" smtClean="0"/>
              <a:t>ducts. </a:t>
            </a:r>
          </a:p>
          <a:p>
            <a:pPr marL="0" indent="0" algn="just">
              <a:buNone/>
            </a:pPr>
            <a:r>
              <a:rPr lang="en-US" sz="1800" dirty="0" smtClean="0"/>
              <a:t>The </a:t>
            </a:r>
            <a:r>
              <a:rPr lang="en-US" sz="1800" dirty="0"/>
              <a:t>incidence of these changes is low and usually in the range of 2 to 3%, affecting women between 30 and 77 years of age.</a:t>
            </a:r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r>
              <a:rPr lang="en-US" sz="1800" b="1" dirty="0" smtClean="0"/>
              <a:t>There </a:t>
            </a:r>
            <a:r>
              <a:rPr lang="en-US" sz="1800" b="1" dirty="0"/>
              <a:t>are two general types of </a:t>
            </a:r>
            <a:r>
              <a:rPr lang="en-US" sz="1800" b="1" dirty="0" err="1"/>
              <a:t>intraductal</a:t>
            </a:r>
            <a:r>
              <a:rPr lang="en-US" sz="1800" b="1" dirty="0"/>
              <a:t> </a:t>
            </a:r>
            <a:r>
              <a:rPr lang="en-US" sz="1800" b="1" dirty="0" err="1"/>
              <a:t>papillomas</a:t>
            </a:r>
            <a:r>
              <a:rPr lang="en-US" sz="1800" b="1" dirty="0"/>
              <a:t>: central and peripheral. </a:t>
            </a:r>
            <a:endParaRPr lang="en-US" sz="1800" b="1" dirty="0" smtClean="0"/>
          </a:p>
          <a:p>
            <a:pPr algn="just"/>
            <a:r>
              <a:rPr lang="en-US" sz="1800" dirty="0" smtClean="0"/>
              <a:t>The </a:t>
            </a:r>
            <a:r>
              <a:rPr lang="en-US" sz="1800" dirty="0"/>
              <a:t>central type is characteristic for the </a:t>
            </a:r>
            <a:r>
              <a:rPr lang="en-US" sz="1800" dirty="0" err="1"/>
              <a:t>subareolar</a:t>
            </a:r>
            <a:r>
              <a:rPr lang="en-US" sz="1800" dirty="0"/>
              <a:t> region of the breast, usually appearing in solitary fashion during </a:t>
            </a:r>
            <a:r>
              <a:rPr lang="en-US" sz="1800" dirty="0" err="1"/>
              <a:t>perimenopause</a:t>
            </a:r>
            <a:r>
              <a:rPr lang="en-US" sz="1800" dirty="0"/>
              <a:t>. </a:t>
            </a:r>
            <a:endParaRPr lang="en-US" sz="1800" dirty="0" smtClean="0"/>
          </a:p>
          <a:p>
            <a:pPr algn="just"/>
            <a:r>
              <a:rPr lang="en-US" sz="1800" dirty="0" smtClean="0"/>
              <a:t>On </a:t>
            </a:r>
            <a:r>
              <a:rPr lang="en-US" sz="1800" dirty="0"/>
              <a:t>the other hand, peripheral </a:t>
            </a:r>
            <a:r>
              <a:rPr lang="en-US" sz="1800" dirty="0" err="1"/>
              <a:t>intraductal</a:t>
            </a:r>
            <a:r>
              <a:rPr lang="en-US" sz="1800" dirty="0"/>
              <a:t> </a:t>
            </a:r>
            <a:r>
              <a:rPr lang="en-US" sz="1800" dirty="0" err="1"/>
              <a:t>papillomas</a:t>
            </a:r>
            <a:r>
              <a:rPr lang="en-US" sz="1800" dirty="0"/>
              <a:t> develop in young women, are often multiple, and emerge inside the terminal duct-lobular unit.</a:t>
            </a:r>
          </a:p>
        </p:txBody>
      </p:sp>
    </p:spTree>
    <p:extLst>
      <p:ext uri="{BB962C8B-B14F-4D97-AF65-F5344CB8AC3E}">
        <p14:creationId xmlns:p14="http://schemas.microsoft.com/office/powerpoint/2010/main" val="386915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INTRADUCTAL PAPILLOMA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8784976" cy="42484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 Presentation and Pathological Features</a:t>
            </a:r>
          </a:p>
          <a:p>
            <a:pPr algn="just"/>
            <a:r>
              <a:rPr lang="en-US" sz="1600" dirty="0"/>
              <a:t>Clinically, </a:t>
            </a:r>
            <a:r>
              <a:rPr lang="en-US" sz="1600" dirty="0" err="1"/>
              <a:t>intraductal</a:t>
            </a:r>
            <a:r>
              <a:rPr lang="en-US" sz="1600" dirty="0"/>
              <a:t> </a:t>
            </a:r>
            <a:r>
              <a:rPr lang="en-US" sz="1600" dirty="0" err="1"/>
              <a:t>papillomas</a:t>
            </a:r>
            <a:r>
              <a:rPr lang="en-US" sz="1600" dirty="0"/>
              <a:t> most often present as pathological nipple discharge, accounting for about 5% of all women that attend symptomatic breast clinics. </a:t>
            </a:r>
            <a:endParaRPr lang="en-US" sz="1600" dirty="0" smtClean="0"/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smtClean="0"/>
              <a:t>Still</a:t>
            </a:r>
            <a:r>
              <a:rPr lang="en-US" sz="1600" dirty="0"/>
              <a:t>, as this symptom is not sufficient for establishing a correct diagnosis, experts have to rely on histologic features to delineate different findings. </a:t>
            </a:r>
            <a:endParaRPr lang="en-US" sz="1600" dirty="0" smtClean="0"/>
          </a:p>
          <a:p>
            <a:pPr algn="just"/>
            <a:endParaRPr lang="en-US" sz="1600" dirty="0"/>
          </a:p>
          <a:p>
            <a:pPr algn="just"/>
            <a:r>
              <a:rPr lang="en-US" sz="1600" dirty="0" smtClean="0"/>
              <a:t>In </a:t>
            </a:r>
            <a:r>
              <a:rPr lang="en-US" sz="1600" dirty="0"/>
              <a:t>benign </a:t>
            </a:r>
            <a:r>
              <a:rPr lang="en-US" sz="1600" dirty="0" err="1"/>
              <a:t>intraductal</a:t>
            </a:r>
            <a:r>
              <a:rPr lang="en-US" sz="1600" dirty="0"/>
              <a:t> </a:t>
            </a:r>
            <a:r>
              <a:rPr lang="en-US" sz="1600" dirty="0" err="1"/>
              <a:t>papillomas</a:t>
            </a:r>
            <a:r>
              <a:rPr lang="en-US" sz="1600" dirty="0"/>
              <a:t>, the </a:t>
            </a:r>
            <a:r>
              <a:rPr lang="en-US" sz="1600" dirty="0" err="1"/>
              <a:t>eptihelial</a:t>
            </a:r>
            <a:r>
              <a:rPr lang="en-US" sz="1600" dirty="0"/>
              <a:t> layer is supported by </a:t>
            </a:r>
            <a:r>
              <a:rPr lang="en-US" sz="1600" dirty="0" err="1"/>
              <a:t>myoepithelial</a:t>
            </a:r>
            <a:r>
              <a:rPr lang="en-US" sz="1600" dirty="0"/>
              <a:t> cells, whereas papillary carcinoma show disrupted or completely absent </a:t>
            </a:r>
            <a:r>
              <a:rPr lang="en-US" sz="1600" dirty="0" err="1"/>
              <a:t>myoepithelial</a:t>
            </a:r>
            <a:r>
              <a:rPr lang="en-US" sz="1600" dirty="0"/>
              <a:t> cell layer. </a:t>
            </a:r>
            <a:endParaRPr lang="en-US" sz="1600" dirty="0" smtClean="0"/>
          </a:p>
          <a:p>
            <a:pPr algn="just"/>
            <a:endParaRPr lang="en-US" sz="1600" dirty="0"/>
          </a:p>
          <a:p>
            <a:pPr algn="just"/>
            <a:r>
              <a:rPr lang="en-US" sz="1600" dirty="0" smtClean="0"/>
              <a:t>Generally</a:t>
            </a:r>
            <a:r>
              <a:rPr lang="en-US" sz="1600" dirty="0"/>
              <a:t>, </a:t>
            </a:r>
            <a:r>
              <a:rPr lang="en-US" sz="1600" dirty="0" err="1"/>
              <a:t>intraductal</a:t>
            </a:r>
            <a:r>
              <a:rPr lang="en-US" sz="1600" dirty="0"/>
              <a:t> papilloma is characterized by </a:t>
            </a:r>
            <a:r>
              <a:rPr lang="en-US" sz="1600" dirty="0" err="1"/>
              <a:t>fibrovascular</a:t>
            </a:r>
            <a:r>
              <a:rPr lang="en-US" sz="1600" dirty="0"/>
              <a:t> cores that branch and protrude into the ductal lumen. Those cores are composed of fibrous branches with centrally located vessels lined by endothelial cells and a rather uniform </a:t>
            </a:r>
            <a:r>
              <a:rPr lang="en-US" sz="1600" dirty="0" err="1"/>
              <a:t>myoepithelial</a:t>
            </a:r>
            <a:r>
              <a:rPr lang="en-US" sz="1600" dirty="0"/>
              <a:t> cell layer that faces the lumen.</a:t>
            </a:r>
          </a:p>
        </p:txBody>
      </p:sp>
    </p:spTree>
    <p:extLst>
      <p:ext uri="{BB962C8B-B14F-4D97-AF65-F5344CB8AC3E}">
        <p14:creationId xmlns:p14="http://schemas.microsoft.com/office/powerpoint/2010/main" val="91056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INTRADUCTAL PAPILLOMA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43558"/>
            <a:ext cx="8712968" cy="41764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Different Evaluation Techniques</a:t>
            </a:r>
          </a:p>
          <a:p>
            <a:pPr algn="just"/>
            <a:r>
              <a:rPr lang="en-US" sz="1600" dirty="0"/>
              <a:t>Cytological diagnosis of </a:t>
            </a:r>
            <a:r>
              <a:rPr lang="en-US" sz="1600" dirty="0" err="1"/>
              <a:t>intraductal</a:t>
            </a:r>
            <a:r>
              <a:rPr lang="en-US" sz="1600" dirty="0"/>
              <a:t> papilloma can be established by either examining the serous or bloody nipple secretions or by using fine-needle aspiration of a palpable lesion. </a:t>
            </a:r>
            <a:endParaRPr lang="en-US" sz="1600" dirty="0" smtClean="0"/>
          </a:p>
          <a:p>
            <a:pPr algn="just"/>
            <a:endParaRPr lang="en-US" sz="1600" dirty="0"/>
          </a:p>
          <a:p>
            <a:pPr algn="just"/>
            <a:r>
              <a:rPr lang="en-US" sz="1600" dirty="0" err="1" smtClean="0"/>
              <a:t>Ductography</a:t>
            </a:r>
            <a:r>
              <a:rPr lang="en-US" sz="1600" dirty="0" smtClean="0"/>
              <a:t> </a:t>
            </a:r>
            <a:r>
              <a:rPr lang="en-US" sz="1600" dirty="0"/>
              <a:t>represents a safe and simple method for visualizing the affected duct systems, and it reveals </a:t>
            </a:r>
            <a:r>
              <a:rPr lang="en-US" sz="1600" dirty="0" err="1"/>
              <a:t>intraductal</a:t>
            </a:r>
            <a:r>
              <a:rPr lang="en-US" sz="1600" dirty="0"/>
              <a:t> </a:t>
            </a:r>
            <a:r>
              <a:rPr lang="en-US" sz="1600" dirty="0" err="1"/>
              <a:t>papillomas</a:t>
            </a:r>
            <a:r>
              <a:rPr lang="en-US" sz="1600" dirty="0"/>
              <a:t> as filling defects within the dilated ducts. </a:t>
            </a:r>
            <a:endParaRPr lang="en-US" sz="1600" dirty="0" smtClean="0"/>
          </a:p>
          <a:p>
            <a:pPr algn="just"/>
            <a:endParaRPr lang="en-US" sz="1600" dirty="0"/>
          </a:p>
          <a:p>
            <a:pPr algn="just"/>
            <a:r>
              <a:rPr lang="en-US" sz="1600" dirty="0" smtClean="0"/>
              <a:t>On </a:t>
            </a:r>
            <a:r>
              <a:rPr lang="en-US" sz="1600" dirty="0"/>
              <a:t>magnetic resonance imaging, </a:t>
            </a:r>
            <a:r>
              <a:rPr lang="en-US" sz="1600" dirty="0" err="1"/>
              <a:t>intraductal</a:t>
            </a:r>
            <a:r>
              <a:rPr lang="en-US" sz="1600" dirty="0"/>
              <a:t> </a:t>
            </a:r>
            <a:r>
              <a:rPr lang="en-US" sz="1600" dirty="0" err="1"/>
              <a:t>papillomas</a:t>
            </a:r>
            <a:r>
              <a:rPr lang="en-US" sz="1600" dirty="0"/>
              <a:t> range from small luminal masses to irregular enhancing lesions that are often hard to discriminate from invasive malignancy. </a:t>
            </a:r>
            <a:endParaRPr lang="en-US" sz="1600" dirty="0" smtClean="0"/>
          </a:p>
          <a:p>
            <a:pPr algn="just"/>
            <a:endParaRPr lang="en-US" sz="1600" dirty="0"/>
          </a:p>
          <a:p>
            <a:pPr algn="just"/>
            <a:r>
              <a:rPr lang="en-US" sz="1600" dirty="0" smtClean="0"/>
              <a:t>Ultrasound </a:t>
            </a:r>
            <a:r>
              <a:rPr lang="en-US" sz="1600" dirty="0"/>
              <a:t>techniques with 3D views represent a good complementary approach in visualizing </a:t>
            </a:r>
            <a:r>
              <a:rPr lang="en-US" sz="1600" dirty="0" err="1"/>
              <a:t>intraductal</a:t>
            </a:r>
            <a:r>
              <a:rPr lang="en-US" sz="1600" dirty="0"/>
              <a:t> </a:t>
            </a:r>
            <a:r>
              <a:rPr lang="en-US" sz="1600" dirty="0" err="1"/>
              <a:t>papillomas</a:t>
            </a:r>
            <a:r>
              <a:rPr lang="en-US" sz="1600" dirty="0"/>
              <a:t> and other disorders inside the ducts.</a:t>
            </a:r>
          </a:p>
        </p:txBody>
      </p:sp>
    </p:spTree>
    <p:extLst>
      <p:ext uri="{BB962C8B-B14F-4D97-AF65-F5344CB8AC3E}">
        <p14:creationId xmlns:p14="http://schemas.microsoft.com/office/powerpoint/2010/main" val="429180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INTRADUCTAL PAPILLOMA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43558"/>
            <a:ext cx="8784976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 of the Disease</a:t>
            </a:r>
          </a:p>
          <a:p>
            <a:pPr algn="just"/>
            <a:r>
              <a:rPr lang="en-US" sz="1600" dirty="0"/>
              <a:t>Central </a:t>
            </a:r>
            <a:r>
              <a:rPr lang="en-US" sz="1600" dirty="0" err="1"/>
              <a:t>intraductal</a:t>
            </a:r>
            <a:r>
              <a:rPr lang="en-US" sz="1600" dirty="0"/>
              <a:t> </a:t>
            </a:r>
            <a:r>
              <a:rPr lang="en-US" sz="1600" dirty="0" err="1"/>
              <a:t>papillomas</a:t>
            </a:r>
            <a:r>
              <a:rPr lang="en-US" sz="1600" dirty="0"/>
              <a:t> that are not associated with epithelial </a:t>
            </a:r>
            <a:r>
              <a:rPr lang="en-US" sz="1600" dirty="0" err="1"/>
              <a:t>atypia</a:t>
            </a:r>
            <a:r>
              <a:rPr lang="en-US" sz="1600" dirty="0"/>
              <a:t> are considered </a:t>
            </a:r>
            <a:r>
              <a:rPr lang="en-US" sz="1600" b="1" dirty="0"/>
              <a:t>benign </a:t>
            </a:r>
            <a:r>
              <a:rPr lang="en-US" sz="1600" dirty="0"/>
              <a:t>lesions of the breast. </a:t>
            </a:r>
            <a:r>
              <a:rPr lang="en-US" sz="1600" dirty="0" smtClean="0"/>
              <a:t>Thus</a:t>
            </a:r>
            <a:r>
              <a:rPr lang="en-US" sz="1600" dirty="0"/>
              <a:t>, the patients can be monitored </a:t>
            </a:r>
            <a:r>
              <a:rPr lang="en-US" sz="1600" b="1" dirty="0"/>
              <a:t>clinically</a:t>
            </a:r>
            <a:r>
              <a:rPr lang="en-US" sz="1600" dirty="0"/>
              <a:t> without the need for surgical excision. </a:t>
            </a:r>
            <a:endParaRPr lang="en-US" sz="1600" dirty="0" smtClean="0"/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smtClean="0"/>
              <a:t>Nevertheless</a:t>
            </a:r>
            <a:r>
              <a:rPr lang="en-US" sz="1600" dirty="0"/>
              <a:t>, individuals with </a:t>
            </a:r>
            <a:r>
              <a:rPr lang="en-US" sz="1600" b="1" dirty="0"/>
              <a:t>multiple </a:t>
            </a:r>
            <a:r>
              <a:rPr lang="en-US" sz="1600" b="1" dirty="0" err="1"/>
              <a:t>intraductal</a:t>
            </a:r>
            <a:r>
              <a:rPr lang="en-US" sz="1600" b="1" dirty="0"/>
              <a:t> </a:t>
            </a:r>
            <a:r>
              <a:rPr lang="en-US" sz="1600" b="1" dirty="0" err="1"/>
              <a:t>papillomas</a:t>
            </a:r>
            <a:r>
              <a:rPr lang="en-US" sz="1600" b="1" dirty="0"/>
              <a:t> </a:t>
            </a:r>
            <a:r>
              <a:rPr lang="en-US" sz="1600" dirty="0"/>
              <a:t>do have a </a:t>
            </a:r>
            <a:r>
              <a:rPr lang="en-US" sz="1600" b="1" dirty="0"/>
              <a:t>higher risk </a:t>
            </a:r>
            <a:r>
              <a:rPr lang="en-US" sz="1600" dirty="0"/>
              <a:t>of developing </a:t>
            </a:r>
            <a:r>
              <a:rPr lang="en-US" sz="1600" b="1" dirty="0"/>
              <a:t>breast cancer</a:t>
            </a:r>
            <a:r>
              <a:rPr lang="en-US" sz="1600" dirty="0"/>
              <a:t>, so annual review with repeated digital mammography should be recommended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b="1" dirty="0" err="1"/>
              <a:t>Microdochectomy</a:t>
            </a:r>
            <a:r>
              <a:rPr lang="en-US" sz="1600" dirty="0"/>
              <a:t> </a:t>
            </a:r>
            <a:r>
              <a:rPr lang="en-US" sz="1600" dirty="0" smtClean="0"/>
              <a:t>remains </a:t>
            </a:r>
            <a:r>
              <a:rPr lang="en-US" sz="1600" dirty="0"/>
              <a:t>an effectual surgical procedure for managing </a:t>
            </a:r>
            <a:r>
              <a:rPr lang="en-US" sz="1600" dirty="0" err="1"/>
              <a:t>intraductal</a:t>
            </a:r>
            <a:r>
              <a:rPr lang="en-US" sz="1600" dirty="0"/>
              <a:t> </a:t>
            </a:r>
            <a:r>
              <a:rPr lang="en-US" sz="1600" dirty="0" err="1"/>
              <a:t>papillomas</a:t>
            </a:r>
            <a:r>
              <a:rPr lang="en-US" sz="1600" dirty="0"/>
              <a:t>. </a:t>
            </a:r>
            <a:endParaRPr lang="en-US" sz="1600" dirty="0" smtClean="0"/>
          </a:p>
          <a:p>
            <a:pPr algn="just"/>
            <a:endParaRPr lang="en-US" sz="1600" dirty="0" smtClean="0"/>
          </a:p>
          <a:p>
            <a:pPr algn="just"/>
            <a:r>
              <a:rPr lang="en-US" sz="1600" b="1" dirty="0" err="1" smtClean="0"/>
              <a:t>Intraductal</a:t>
            </a:r>
            <a:r>
              <a:rPr lang="en-US" sz="1600" b="1" dirty="0" smtClean="0"/>
              <a:t> </a:t>
            </a:r>
            <a:r>
              <a:rPr lang="en-US" sz="1600" b="1" dirty="0"/>
              <a:t>biopsy </a:t>
            </a:r>
            <a:r>
              <a:rPr lang="en-US" sz="1600" dirty="0"/>
              <a:t>guided by mammary </a:t>
            </a:r>
            <a:r>
              <a:rPr lang="en-US" sz="1600" dirty="0" err="1"/>
              <a:t>ductoscopy</a:t>
            </a:r>
            <a:r>
              <a:rPr lang="en-US" sz="1600" dirty="0"/>
              <a:t> can be both diagnostic and curative approach, although the latter requires additional validation in the quotidian clinical practice.</a:t>
            </a:r>
          </a:p>
        </p:txBody>
      </p:sp>
    </p:spTree>
    <p:extLst>
      <p:ext uri="{BB962C8B-B14F-4D97-AF65-F5344CB8AC3E}">
        <p14:creationId xmlns:p14="http://schemas.microsoft.com/office/powerpoint/2010/main" val="110235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4" name="Picture 4" descr="Intraductal papilloma | Radiology Case | Radiopaedia.o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400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Breast and Axilla | 5.1 Benign lesions : Case 5.1.10 Ductal lesions |  Ultrasound Cas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0" t="14741" r="14858" b="12312"/>
          <a:stretch/>
        </p:blipFill>
        <p:spPr bwMode="auto">
          <a:xfrm rot="16200000">
            <a:off x="4304707" y="313906"/>
            <a:ext cx="5197157" cy="451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49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Intraductal papilloma | Radiology Case | Radiopaedia.o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-49573"/>
            <a:ext cx="4701899" cy="519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Intraductal papilloma | Radiology Case | Radiopaedia.or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5" t="12021" r="695" b="12227"/>
          <a:stretch/>
        </p:blipFill>
        <p:spPr bwMode="auto">
          <a:xfrm>
            <a:off x="-34758" y="0"/>
            <a:ext cx="4462742" cy="515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18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020491"/>
            <a:ext cx="9144000" cy="1102519"/>
          </a:xfrm>
        </p:spPr>
        <p:txBody>
          <a:bodyPr>
            <a:normAutofit fontScale="90000"/>
          </a:bodyPr>
          <a:lstStyle/>
          <a:p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</a:t>
            </a:r>
            <a:b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endParaRPr lang="ru-RU" sz="31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1540"/>
          </a:xfrm>
        </p:spPr>
        <p:txBody>
          <a:bodyPr>
            <a:normAutofit fontScale="85000" lnSpcReduction="20000"/>
          </a:bodyPr>
          <a:lstStyle/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ODESSA NATIONAL MEDICAL UNIVERSITY</a:t>
            </a:r>
            <a:endParaRPr lang="uk-UA" sz="2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CLINIC DEPARTMENT of SURGERY #3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3345</Words>
  <Application>Microsoft Office PowerPoint</Application>
  <PresentationFormat>Экран (16:9)</PresentationFormat>
  <Paragraphs>392</Paragraphs>
  <Slides>48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Тема Office</vt:lpstr>
      <vt:lpstr>BENIGN DISEASES of the BREAST</vt:lpstr>
      <vt:lpstr>Anatomy of the breast </vt:lpstr>
      <vt:lpstr>Презентация PowerPoint</vt:lpstr>
      <vt:lpstr>Anatomy of the breast </vt:lpstr>
      <vt:lpstr>Презентация PowerPoint</vt:lpstr>
      <vt:lpstr>Anatomy of the breast </vt:lpstr>
      <vt:lpstr>Anatomy of the breast </vt:lpstr>
      <vt:lpstr>Презентация PowerPoint</vt:lpstr>
      <vt:lpstr>Physiology of the breast</vt:lpstr>
      <vt:lpstr>Clinical approach </vt:lpstr>
      <vt:lpstr>Full and complete history should be taken: </vt:lpstr>
      <vt:lpstr>Physical examination </vt:lpstr>
      <vt:lpstr>Clinical Presentation of Breast Diseases </vt:lpstr>
      <vt:lpstr>Nipple discharge </vt:lpstr>
      <vt:lpstr>Imaging</vt:lpstr>
      <vt:lpstr>Cytology and Biopsy </vt:lpstr>
      <vt:lpstr>Mammographic Screening </vt:lpstr>
      <vt:lpstr>Презентация PowerPoint</vt:lpstr>
      <vt:lpstr>Презентация PowerPoint</vt:lpstr>
      <vt:lpstr>FIBROADENOMA </vt:lpstr>
      <vt:lpstr>Презентация PowerPoint</vt:lpstr>
      <vt:lpstr>FIBROADENOMA </vt:lpstr>
      <vt:lpstr>FIBROADENOMA </vt:lpstr>
      <vt:lpstr>FIBROADENOMA </vt:lpstr>
      <vt:lpstr>FIBROADENOMA </vt:lpstr>
      <vt:lpstr>FIBROADENOMA </vt:lpstr>
      <vt:lpstr>Презентация PowerPoint</vt:lpstr>
      <vt:lpstr>Презентация PowerPoint</vt:lpstr>
      <vt:lpstr>Презентация PowerPoint</vt:lpstr>
      <vt:lpstr>FIBROCYSTIC CHANGES</vt:lpstr>
      <vt:lpstr>FIBROCYSTIC CHANGES</vt:lpstr>
      <vt:lpstr>FIBROCYSTIC CHANGES</vt:lpstr>
      <vt:lpstr>FIBROCYSTIC CHANGES</vt:lpstr>
      <vt:lpstr>FIBROCYSTIC CHANGES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INTRADUCTAL PAPILLOMA </vt:lpstr>
      <vt:lpstr>Management</vt:lpstr>
      <vt:lpstr>INTRADUCTAL PAPILLOMA </vt:lpstr>
      <vt:lpstr>INTRADUCTAL PAPILLOMA </vt:lpstr>
      <vt:lpstr>INTRADUCTAL PAPILLOMA </vt:lpstr>
      <vt:lpstr>INTRADUCTAL PAPILLOMA </vt:lpstr>
      <vt:lpstr>Презентация PowerPoint</vt:lpstr>
      <vt:lpstr>Презентация PowerPoint</vt:lpstr>
      <vt:lpstr>THANK YOU FOR 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 Столярчук</dc:creator>
  <cp:lastModifiedBy>Евгений Столярчук</cp:lastModifiedBy>
  <cp:revision>58</cp:revision>
  <dcterms:created xsi:type="dcterms:W3CDTF">2021-08-27T17:10:13Z</dcterms:created>
  <dcterms:modified xsi:type="dcterms:W3CDTF">2021-08-31T12:26:59Z</dcterms:modified>
</cp:coreProperties>
</file>