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58" r:id="rId3"/>
    <p:sldId id="259" r:id="rId4"/>
    <p:sldId id="260" r:id="rId5"/>
    <p:sldId id="257" r:id="rId6"/>
    <p:sldId id="277" r:id="rId7"/>
    <p:sldId id="265" r:id="rId8"/>
    <p:sldId id="262" r:id="rId9"/>
    <p:sldId id="308" r:id="rId10"/>
    <p:sldId id="279" r:id="rId11"/>
    <p:sldId id="266" r:id="rId12"/>
    <p:sldId id="270" r:id="rId13"/>
    <p:sldId id="269" r:id="rId14"/>
    <p:sldId id="280" r:id="rId15"/>
    <p:sldId id="272" r:id="rId16"/>
    <p:sldId id="268" r:id="rId17"/>
    <p:sldId id="295" r:id="rId18"/>
    <p:sldId id="291" r:id="rId19"/>
    <p:sldId id="292" r:id="rId20"/>
    <p:sldId id="261" r:id="rId21"/>
    <p:sldId id="278" r:id="rId22"/>
    <p:sldId id="305" r:id="rId23"/>
    <p:sldId id="300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281" r:id="rId32"/>
    <p:sldId id="282" r:id="rId33"/>
    <p:sldId id="283" r:id="rId34"/>
    <p:sldId id="284" r:id="rId35"/>
    <p:sldId id="285" r:id="rId36"/>
    <p:sldId id="287" r:id="rId37"/>
    <p:sldId id="290" r:id="rId38"/>
    <p:sldId id="288" r:id="rId39"/>
    <p:sldId id="289" r:id="rId40"/>
    <p:sldId id="311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4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4A83F-D3A9-49BB-B4FE-0ED4B3DAC353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BEFECB-9F9F-4E5F-9888-7F9DEC6A39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916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FECB-9F9F-4E5F-9888-7F9DEC6A390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79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81525C-F075-4714-8DD2-58262368F2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8229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463B45E-2A0A-43F9-A35F-7C59449DEB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0%D0%BB%D0%B8%D0%B9-40" TargetMode="External"/><Relationship Id="rId2" Type="http://schemas.openxmlformats.org/officeDocument/2006/relationships/hyperlink" Target="https://ru.wikipedia.org/wiki/%D0%90%D1%80%D0%B3%D0%BE%D0%BD-40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wikipedia.org/wiki/%D0%9A%D0%B0%D0%BB%D1%8C%D1%86%D0%B8%D0%B9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1500174"/>
            <a:ext cx="721523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>
                <a:solidFill>
                  <a:srgbClr val="FFFF00"/>
                </a:solidFill>
              </a:rPr>
              <a:t>Основні</a:t>
            </a:r>
            <a:r>
              <a:rPr lang="ru-RU" sz="2800" b="1" dirty="0">
                <a:solidFill>
                  <a:srgbClr val="FFFF00"/>
                </a:solidFill>
              </a:rPr>
              <a:t> властивості </a:t>
            </a:r>
            <a:r>
              <a:rPr lang="ru-RU" sz="2800" b="1" dirty="0" err="1">
                <a:solidFill>
                  <a:srgbClr val="FFFF00"/>
                </a:solidFill>
              </a:rPr>
              <a:t>іонізуючого</a:t>
            </a:r>
            <a:r>
              <a:rPr lang="ru-RU" sz="2800" b="1" dirty="0">
                <a:solidFill>
                  <a:srgbClr val="FFFF00"/>
                </a:solidFill>
              </a:rPr>
              <a:t> випромінювання. </a:t>
            </a:r>
          </a:p>
          <a:p>
            <a:pPr algn="ctr"/>
            <a:r>
              <a:rPr lang="ru-RU" sz="2800" b="1" dirty="0" err="1">
                <a:solidFill>
                  <a:srgbClr val="FFFF00"/>
                </a:solidFill>
              </a:rPr>
              <a:t>Дозіметрія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</a:p>
          <a:p>
            <a:pPr algn="ctr"/>
            <a:r>
              <a:rPr lang="ru-RU" sz="2800" b="1" dirty="0" err="1">
                <a:solidFill>
                  <a:srgbClr val="FFFF00"/>
                </a:solidFill>
              </a:rPr>
              <a:t>Біологічна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дія</a:t>
            </a:r>
            <a:r>
              <a:rPr lang="ru-RU" sz="2800" b="1" dirty="0">
                <a:solidFill>
                  <a:srgbClr val="FFFF00"/>
                </a:solidFill>
              </a:rPr>
              <a:t>  </a:t>
            </a:r>
            <a:r>
              <a:rPr lang="ru-RU" sz="2800" b="1" dirty="0" err="1">
                <a:solidFill>
                  <a:srgbClr val="FFFF00"/>
                </a:solidFill>
              </a:rPr>
              <a:t>іонізуючого</a:t>
            </a:r>
            <a:r>
              <a:rPr lang="ru-RU" sz="2800" b="1" dirty="0">
                <a:solidFill>
                  <a:srgbClr val="FFFF00"/>
                </a:solidFill>
              </a:rPr>
              <a:t> випромінювання на </a:t>
            </a:r>
            <a:r>
              <a:rPr lang="ru-RU" sz="2800" b="1" dirty="0" err="1">
                <a:solidFill>
                  <a:srgbClr val="FFFF00"/>
                </a:solidFill>
              </a:rPr>
              <a:t>здорову</a:t>
            </a:r>
            <a:r>
              <a:rPr lang="ru-RU" sz="2800" b="1" dirty="0">
                <a:solidFill>
                  <a:srgbClr val="FFFF00"/>
                </a:solidFill>
              </a:rPr>
              <a:t> і </a:t>
            </a:r>
            <a:r>
              <a:rPr lang="ru-RU" sz="2800" b="1" dirty="0" err="1">
                <a:solidFill>
                  <a:srgbClr val="FFFF00"/>
                </a:solidFill>
              </a:rPr>
              <a:t>патологічно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змінену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клітку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ru-RU" sz="2800" dirty="0">
              <a:solidFill>
                <a:srgbClr val="FFFF00"/>
              </a:solidFill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652120" y="5500702"/>
            <a:ext cx="2991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Ас. </a:t>
            </a:r>
            <a:r>
              <a:rPr lang="ru-RU" dirty="0" err="1"/>
              <a:t>кафедри</a:t>
            </a:r>
            <a:r>
              <a:rPr lang="ru-RU" dirty="0"/>
              <a:t> </a:t>
            </a:r>
            <a:r>
              <a:rPr lang="ru-RU" dirty="0" err="1"/>
              <a:t>променевой</a:t>
            </a:r>
            <a:r>
              <a:rPr lang="ru-RU" dirty="0"/>
              <a:t> діагностики, терапії  </a:t>
            </a:r>
            <a:r>
              <a:rPr lang="ru-RU"/>
              <a:t>та онкології Дойкова </a:t>
            </a:r>
            <a:r>
              <a:rPr lang="ru-RU" dirty="0"/>
              <a:t>К.М., Лапина Ю.С.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571480"/>
            <a:ext cx="74295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Радіологія</a:t>
            </a:r>
            <a:r>
              <a:rPr lang="ru-RU" sz="2800" dirty="0"/>
              <a:t> — </a:t>
            </a:r>
            <a:r>
              <a:rPr lang="ru-RU" sz="2800" dirty="0" err="1"/>
              <a:t>розділ</a:t>
            </a:r>
            <a:r>
              <a:rPr lang="ru-RU" sz="2800" dirty="0"/>
              <a:t> </a:t>
            </a:r>
            <a:r>
              <a:rPr lang="ru-RU" sz="2800" dirty="0" err="1"/>
              <a:t>медицини</a:t>
            </a:r>
            <a:r>
              <a:rPr lang="ru-RU" sz="2800" dirty="0"/>
              <a:t>, який </a:t>
            </a:r>
            <a:r>
              <a:rPr lang="ru-RU" sz="2800" dirty="0" err="1"/>
              <a:t>вивчає</a:t>
            </a:r>
            <a:r>
              <a:rPr lang="ru-RU" sz="2800" dirty="0"/>
              <a:t> застосування ІВ ( </a:t>
            </a:r>
            <a:r>
              <a:rPr lang="ru-RU" sz="2800" dirty="0" err="1"/>
              <a:t>іонізуючого</a:t>
            </a:r>
            <a:r>
              <a:rPr lang="ru-RU" sz="2800" dirty="0"/>
              <a:t> </a:t>
            </a:r>
            <a:r>
              <a:rPr lang="ru-RU" sz="2800" dirty="0" err="1"/>
              <a:t>випрмінювання</a:t>
            </a:r>
            <a:r>
              <a:rPr lang="ru-RU" sz="2800" dirty="0"/>
              <a:t>) для діагностики ( </a:t>
            </a:r>
            <a:r>
              <a:rPr lang="ru-RU" sz="2800" dirty="0" err="1"/>
              <a:t>Радіодіагностика</a:t>
            </a:r>
            <a:r>
              <a:rPr lang="ru-RU" sz="2800" dirty="0"/>
              <a:t>) і лікування ( </a:t>
            </a:r>
            <a:r>
              <a:rPr lang="ru-RU" sz="2800" dirty="0" err="1"/>
              <a:t>Радіотерапія</a:t>
            </a:r>
            <a:r>
              <a:rPr lang="ru-RU" sz="2800" dirty="0"/>
              <a:t>) </a:t>
            </a:r>
            <a:r>
              <a:rPr lang="ru-RU" sz="2800" dirty="0" err="1"/>
              <a:t>різних</a:t>
            </a:r>
            <a:r>
              <a:rPr lang="ru-RU" sz="2800" dirty="0"/>
              <a:t> </a:t>
            </a:r>
            <a:r>
              <a:rPr lang="ru-RU" sz="2800" dirty="0" err="1"/>
              <a:t>захворювань,а</a:t>
            </a:r>
            <a:r>
              <a:rPr lang="ru-RU" sz="2800" dirty="0"/>
              <a:t> також </a:t>
            </a:r>
            <a:r>
              <a:rPr lang="ru-RU" sz="2800" dirty="0" err="1"/>
              <a:t>різні</a:t>
            </a:r>
            <a:r>
              <a:rPr lang="ru-RU" sz="2800" dirty="0"/>
              <a:t> </a:t>
            </a:r>
            <a:r>
              <a:rPr lang="ru-RU" sz="2800" dirty="0" err="1"/>
              <a:t>захворювання</a:t>
            </a:r>
            <a:r>
              <a:rPr lang="ru-RU" sz="2800" dirty="0"/>
              <a:t> і </a:t>
            </a:r>
            <a:r>
              <a:rPr lang="ru-RU" sz="2800" dirty="0" err="1"/>
              <a:t>патологічні</a:t>
            </a:r>
            <a:r>
              <a:rPr lang="ru-RU" sz="2800" dirty="0"/>
              <a:t> </a:t>
            </a:r>
            <a:r>
              <a:rPr lang="ru-RU" sz="2800" dirty="0" err="1"/>
              <a:t>стани</a:t>
            </a:r>
            <a:r>
              <a:rPr lang="ru-RU" sz="2800" dirty="0"/>
              <a:t>, що </a:t>
            </a:r>
            <a:r>
              <a:rPr lang="ru-RU" sz="2800" dirty="0" err="1"/>
              <a:t>виникають</a:t>
            </a:r>
            <a:r>
              <a:rPr lang="ru-RU" sz="2800" dirty="0"/>
              <a:t> у </a:t>
            </a:r>
            <a:r>
              <a:rPr lang="ru-RU" sz="2800" dirty="0" err="1"/>
              <a:t>організмі</a:t>
            </a:r>
            <a:r>
              <a:rPr lang="ru-RU" sz="2800" dirty="0"/>
              <a:t> </a:t>
            </a:r>
            <a:r>
              <a:rPr lang="ru-RU" sz="2800" dirty="0" err="1"/>
              <a:t>людини</a:t>
            </a:r>
            <a:r>
              <a:rPr lang="ru-RU" sz="2800" dirty="0"/>
              <a:t> при </a:t>
            </a:r>
            <a:r>
              <a:rPr lang="ru-RU" sz="2800" dirty="0" err="1"/>
              <a:t>впливом</a:t>
            </a:r>
            <a:r>
              <a:rPr lang="ru-RU" sz="2800" dirty="0"/>
              <a:t> ІВ</a:t>
            </a:r>
          </a:p>
          <a:p>
            <a:endParaRPr lang="ru-RU" sz="2800" dirty="0"/>
          </a:p>
        </p:txBody>
      </p:sp>
      <p:pic>
        <p:nvPicPr>
          <p:cNvPr id="24578" name="Picture 2" descr="Картинки по запросу радиология область медицин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717032"/>
            <a:ext cx="4205266" cy="2801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357166"/>
            <a:ext cx="828680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err="1"/>
              <a:t>Методи</a:t>
            </a:r>
            <a:r>
              <a:rPr lang="ru-RU" sz="4400" dirty="0"/>
              <a:t>  </a:t>
            </a:r>
            <a:r>
              <a:rPr lang="ru-RU" sz="4400" dirty="0" err="1"/>
              <a:t>променевої</a:t>
            </a:r>
            <a:r>
              <a:rPr lang="ru-RU" sz="4400" dirty="0"/>
              <a:t> діагностики </a:t>
            </a:r>
            <a:r>
              <a:rPr lang="ru-RU" sz="4400" dirty="0" err="1"/>
              <a:t>розподіляються</a:t>
            </a:r>
            <a:r>
              <a:rPr lang="ru-RU" sz="4400" dirty="0"/>
              <a:t>  на </a:t>
            </a:r>
            <a:r>
              <a:rPr lang="ru-RU" sz="4400" dirty="0" err="1"/>
              <a:t>дві</a:t>
            </a:r>
            <a:r>
              <a:rPr lang="ru-RU" sz="4400" dirty="0"/>
              <a:t> </a:t>
            </a:r>
            <a:r>
              <a:rPr lang="ru-RU" sz="4400" dirty="0" err="1"/>
              <a:t>категорії</a:t>
            </a:r>
            <a:r>
              <a:rPr lang="ru-RU" sz="4400" dirty="0"/>
              <a:t>:</a:t>
            </a:r>
          </a:p>
          <a:p>
            <a:r>
              <a:rPr lang="ru-RU" sz="4400" dirty="0"/>
              <a:t> </a:t>
            </a:r>
          </a:p>
          <a:p>
            <a:pPr marL="342900" indent="-342900">
              <a:buAutoNum type="arabicPeriod"/>
            </a:pPr>
            <a:r>
              <a:rPr lang="ru-RU" sz="4800" dirty="0" err="1"/>
              <a:t>іонізуюче</a:t>
            </a:r>
            <a:r>
              <a:rPr lang="ru-RU" sz="4800" dirty="0"/>
              <a:t> (</a:t>
            </a:r>
            <a:r>
              <a:rPr lang="ru-RU" sz="4800" dirty="0" err="1"/>
              <a:t>рентгенографія</a:t>
            </a:r>
            <a:r>
              <a:rPr lang="ru-RU" sz="4800" dirty="0"/>
              <a:t>, </a:t>
            </a:r>
            <a:r>
              <a:rPr lang="ru-RU" sz="4800" dirty="0" err="1"/>
              <a:t>рентгеноскопія</a:t>
            </a:r>
            <a:r>
              <a:rPr lang="ru-RU" sz="4800" dirty="0"/>
              <a:t>, </a:t>
            </a:r>
            <a:r>
              <a:rPr lang="ru-RU" sz="4800" dirty="0" err="1"/>
              <a:t>ангіографія</a:t>
            </a:r>
            <a:r>
              <a:rPr lang="ru-RU" sz="4800" dirty="0"/>
              <a:t>, КТ, </a:t>
            </a:r>
            <a:r>
              <a:rPr lang="ru-RU" sz="4800" dirty="0" err="1"/>
              <a:t>радіоізотопні</a:t>
            </a:r>
            <a:r>
              <a:rPr lang="ru-RU" sz="4800" dirty="0"/>
              <a:t> дослідження, ПЕТ-КТ); </a:t>
            </a:r>
          </a:p>
          <a:p>
            <a:pPr marL="342900" indent="-342900">
              <a:buAutoNum type="arabicPeriod"/>
            </a:pPr>
            <a:r>
              <a:rPr lang="ru-RU" sz="4800" dirty="0" err="1"/>
              <a:t>неіонізуюче</a:t>
            </a:r>
            <a:r>
              <a:rPr lang="ru-RU" sz="4800" dirty="0"/>
              <a:t> (УЗІ, МРТ).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428604"/>
            <a:ext cx="8286808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>
                <a:solidFill>
                  <a:srgbClr val="FFFF00"/>
                </a:solidFill>
              </a:rPr>
              <a:t>Іонізуюче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випромінюваннє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/>
              <a:t>– це будь яке  </a:t>
            </a:r>
            <a:r>
              <a:rPr lang="ru-RU" sz="3200" dirty="0" err="1"/>
              <a:t>электромагнітне</a:t>
            </a:r>
            <a:r>
              <a:rPr lang="ru-RU" sz="3200" dirty="0"/>
              <a:t> або </a:t>
            </a:r>
            <a:r>
              <a:rPr lang="ru-RU" sz="3200" dirty="0" err="1"/>
              <a:t>корпускулярне</a:t>
            </a:r>
            <a:r>
              <a:rPr lang="ru-RU" sz="3200" dirty="0"/>
              <a:t> </a:t>
            </a:r>
            <a:r>
              <a:rPr lang="ru-RU" sz="3200" dirty="0" err="1"/>
              <a:t>випромінюваннє</a:t>
            </a:r>
            <a:r>
              <a:rPr lang="ru-RU" sz="3200" dirty="0"/>
              <a:t>, </a:t>
            </a:r>
            <a:r>
              <a:rPr lang="ru-RU" sz="3200" dirty="0" err="1"/>
              <a:t>взаімодія</a:t>
            </a:r>
            <a:r>
              <a:rPr lang="ru-RU" sz="3200" dirty="0"/>
              <a:t> якого з </a:t>
            </a:r>
            <a:r>
              <a:rPr lang="ru-RU" sz="3200" dirty="0" err="1"/>
              <a:t>речовиною</a:t>
            </a:r>
            <a:r>
              <a:rPr lang="ru-RU" sz="3200" dirty="0"/>
              <a:t> </a:t>
            </a:r>
            <a:r>
              <a:rPr lang="ru-RU" sz="3200" dirty="0" err="1"/>
              <a:t>призводить</a:t>
            </a:r>
            <a:r>
              <a:rPr lang="ru-RU" sz="3200" dirty="0"/>
              <a:t> до </a:t>
            </a:r>
            <a:r>
              <a:rPr lang="ru-RU" sz="3200" dirty="0" err="1"/>
              <a:t>виникнення</a:t>
            </a:r>
            <a:r>
              <a:rPr lang="ru-RU" sz="3200" dirty="0"/>
              <a:t>  </a:t>
            </a:r>
            <a:r>
              <a:rPr lang="ru-RU" sz="3200" dirty="0" err="1"/>
              <a:t>електричних</a:t>
            </a:r>
            <a:r>
              <a:rPr lang="ru-RU" sz="3200" dirty="0"/>
              <a:t> </a:t>
            </a:r>
            <a:r>
              <a:rPr lang="ru-RU" sz="3200" dirty="0" err="1"/>
              <a:t>зарядів</a:t>
            </a:r>
            <a:r>
              <a:rPr lang="ru-RU" sz="3200" dirty="0"/>
              <a:t> </a:t>
            </a:r>
            <a:r>
              <a:rPr lang="ru-RU" sz="3200" dirty="0" err="1"/>
              <a:t>протилежних</a:t>
            </a:r>
            <a:r>
              <a:rPr lang="ru-RU" sz="3200" dirty="0"/>
              <a:t> </a:t>
            </a:r>
            <a:r>
              <a:rPr lang="ru-RU" sz="3200" dirty="0" err="1"/>
              <a:t>знаків</a:t>
            </a:r>
            <a:r>
              <a:rPr lang="ru-RU" sz="3200" dirty="0"/>
              <a:t>. </a:t>
            </a:r>
            <a:r>
              <a:rPr lang="ru-RU" sz="3200" dirty="0" err="1"/>
              <a:t>Таку</a:t>
            </a:r>
            <a:r>
              <a:rPr lang="ru-RU" sz="3200" dirty="0"/>
              <a:t> </a:t>
            </a:r>
            <a:r>
              <a:rPr lang="ru-RU" sz="3200" dirty="0" err="1"/>
              <a:t>здатність</a:t>
            </a:r>
            <a:r>
              <a:rPr lang="ru-RU" sz="3200" dirty="0"/>
              <a:t> мають </a:t>
            </a:r>
            <a:r>
              <a:rPr lang="ru-RU" sz="3200" dirty="0" err="1"/>
              <a:t>тільки</a:t>
            </a:r>
            <a:r>
              <a:rPr lang="ru-RU" sz="3200" dirty="0"/>
              <a:t> </a:t>
            </a:r>
            <a:r>
              <a:rPr lang="ru-RU" sz="3200" dirty="0" err="1"/>
              <a:t>ті</a:t>
            </a:r>
            <a:r>
              <a:rPr lang="ru-RU" sz="3200" dirty="0"/>
              <a:t> випромінювання, </a:t>
            </a:r>
            <a:r>
              <a:rPr lang="ru-RU" sz="3200" dirty="0" err="1"/>
              <a:t>енергія</a:t>
            </a:r>
            <a:r>
              <a:rPr lang="ru-RU" sz="3200" dirty="0"/>
              <a:t> </a:t>
            </a:r>
            <a:r>
              <a:rPr lang="ru-RU" sz="3200" dirty="0" err="1"/>
              <a:t>яких</a:t>
            </a:r>
            <a:r>
              <a:rPr lang="ru-RU" sz="3200" dirty="0"/>
              <a:t>  </a:t>
            </a:r>
            <a:r>
              <a:rPr lang="ru-RU" sz="3200" dirty="0" err="1"/>
              <a:t>больш</a:t>
            </a:r>
            <a:r>
              <a:rPr lang="ru-RU" sz="3200" dirty="0"/>
              <a:t>, ніж </a:t>
            </a:r>
            <a:r>
              <a:rPr lang="uk-UA" sz="3200" dirty="0"/>
              <a:t>енергія</a:t>
            </a:r>
            <a:r>
              <a:rPr lang="ru-RU" sz="3200" dirty="0"/>
              <a:t>  </a:t>
            </a:r>
            <a:r>
              <a:rPr lang="ru-RU" sz="3200" dirty="0" err="1"/>
              <a:t>зв’зку</a:t>
            </a:r>
            <a:r>
              <a:rPr lang="ru-RU" sz="3200" dirty="0"/>
              <a:t> </a:t>
            </a:r>
            <a:r>
              <a:rPr lang="ru-RU" sz="3200" dirty="0" err="1"/>
              <a:t>електрона</a:t>
            </a:r>
            <a:r>
              <a:rPr lang="ru-RU" sz="3200" dirty="0"/>
              <a:t> в </a:t>
            </a:r>
            <a:r>
              <a:rPr lang="ru-RU" sz="3200" dirty="0" err="1"/>
              <a:t>атомі</a:t>
            </a:r>
            <a:r>
              <a:rPr lang="ru-RU" sz="3200" dirty="0"/>
              <a:t>. </a:t>
            </a:r>
          </a:p>
          <a:p>
            <a:r>
              <a:rPr lang="ru-RU" sz="3200" dirty="0"/>
              <a:t>        </a:t>
            </a:r>
            <a:r>
              <a:rPr lang="ru-RU" sz="3200" dirty="0" err="1"/>
              <a:t>Ультрафіолетове</a:t>
            </a:r>
            <a:r>
              <a:rPr lang="ru-RU" sz="3200" dirty="0"/>
              <a:t> випромінювання і </a:t>
            </a:r>
            <a:r>
              <a:rPr lang="ru-RU" sz="3200" dirty="0" err="1"/>
              <a:t>видиму</a:t>
            </a:r>
            <a:r>
              <a:rPr lang="ru-RU" sz="3200" dirty="0"/>
              <a:t> </a:t>
            </a:r>
            <a:r>
              <a:rPr lang="ru-RU" sz="3200" dirty="0" err="1"/>
              <a:t>частину</a:t>
            </a:r>
            <a:r>
              <a:rPr lang="ru-RU" sz="3200" dirty="0"/>
              <a:t> </a:t>
            </a:r>
            <a:r>
              <a:rPr lang="ru-RU" sz="3200" dirty="0" err="1"/>
              <a:t>світлового</a:t>
            </a:r>
            <a:r>
              <a:rPr lang="ru-RU" sz="3200" dirty="0"/>
              <a:t> спектру не </a:t>
            </a:r>
            <a:r>
              <a:rPr lang="ru-RU" sz="3200" dirty="0" err="1"/>
              <a:t>відностять</a:t>
            </a:r>
            <a:r>
              <a:rPr lang="ru-RU" sz="3200" dirty="0"/>
              <a:t> до  </a:t>
            </a:r>
            <a:r>
              <a:rPr lang="ru-RU" sz="3200" dirty="0" err="1"/>
              <a:t>іонізуючого</a:t>
            </a:r>
            <a:r>
              <a:rPr lang="ru-RU" sz="3200" dirty="0"/>
              <a:t> випромінювання.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8572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 </a:t>
            </a:r>
            <a:r>
              <a:rPr lang="ru-RU" dirty="0" err="1"/>
              <a:t>іонізуючого</a:t>
            </a:r>
            <a:r>
              <a:rPr lang="ru-RU" dirty="0"/>
              <a:t> випромінювання </a:t>
            </a:r>
            <a:r>
              <a:rPr lang="ru-RU" dirty="0" err="1"/>
              <a:t>розподіляють</a:t>
            </a:r>
            <a:r>
              <a:rPr lang="ru-RU" dirty="0"/>
              <a:t> на </a:t>
            </a:r>
            <a:r>
              <a:rPr lang="ru-RU" dirty="0" err="1"/>
              <a:t>корпускулярне</a:t>
            </a:r>
            <a:r>
              <a:rPr lang="ru-RU" dirty="0"/>
              <a:t> і </a:t>
            </a:r>
            <a:r>
              <a:rPr lang="ru-RU" dirty="0" err="1"/>
              <a:t>фотонне</a:t>
            </a:r>
            <a:r>
              <a:rPr lang="ru-RU" dirty="0"/>
              <a:t>. </a:t>
            </a:r>
          </a:p>
          <a:p>
            <a:r>
              <a:rPr lang="ru-RU" dirty="0"/>
              <a:t>До </a:t>
            </a:r>
            <a:r>
              <a:rPr lang="ru-RU" dirty="0">
                <a:solidFill>
                  <a:srgbClr val="FFFF00"/>
                </a:solidFill>
              </a:rPr>
              <a:t>корпускулярного </a:t>
            </a:r>
            <a:r>
              <a:rPr lang="ru-RU" dirty="0"/>
              <a:t>належать: </a:t>
            </a:r>
          </a:p>
          <a:p>
            <a:r>
              <a:rPr lang="ru-RU" dirty="0"/>
              <a:t>1) альфа-</a:t>
            </a:r>
            <a:r>
              <a:rPr lang="ru-RU" dirty="0" err="1"/>
              <a:t>випромінюваннє</a:t>
            </a:r>
            <a:r>
              <a:rPr lang="ru-RU" dirty="0"/>
              <a:t> (</a:t>
            </a:r>
            <a:r>
              <a:rPr lang="uk-UA" dirty="0">
                <a:sym typeface="Symbol"/>
              </a:rPr>
              <a:t></a:t>
            </a:r>
            <a:r>
              <a:rPr lang="ru-RU" dirty="0"/>
              <a:t>) (ядра атомов </a:t>
            </a:r>
            <a:r>
              <a:rPr lang="ru-RU" dirty="0" err="1"/>
              <a:t>гелія</a:t>
            </a:r>
            <a:r>
              <a:rPr lang="ru-RU" dirty="0"/>
              <a:t>), </a:t>
            </a:r>
          </a:p>
          <a:p>
            <a:r>
              <a:rPr lang="ru-RU" dirty="0"/>
              <a:t>2) бета-</a:t>
            </a:r>
            <a:r>
              <a:rPr lang="ru-RU" dirty="0" err="1"/>
              <a:t>випромінюваннє</a:t>
            </a:r>
            <a:r>
              <a:rPr lang="ru-RU" dirty="0"/>
              <a:t> (</a:t>
            </a:r>
            <a:r>
              <a:rPr lang="ru-RU" dirty="0" err="1"/>
              <a:t>електрони</a:t>
            </a:r>
            <a:r>
              <a:rPr lang="ru-RU" dirty="0"/>
              <a:t> </a:t>
            </a:r>
            <a:r>
              <a:rPr lang="uk-UA" dirty="0">
                <a:sym typeface="Symbol"/>
              </a:rPr>
              <a:t></a:t>
            </a:r>
            <a:r>
              <a:rPr lang="uk-UA" baseline="30000" dirty="0"/>
              <a:t>- </a:t>
            </a:r>
            <a:r>
              <a:rPr lang="ru-RU" dirty="0"/>
              <a:t>- і </a:t>
            </a:r>
            <a:r>
              <a:rPr lang="ru-RU" dirty="0" err="1"/>
              <a:t>позітрони</a:t>
            </a:r>
            <a:r>
              <a:rPr lang="ru-RU" dirty="0"/>
              <a:t> </a:t>
            </a:r>
            <a:r>
              <a:rPr lang="uk-UA" dirty="0">
                <a:sym typeface="Symbol"/>
              </a:rPr>
              <a:t></a:t>
            </a:r>
            <a:r>
              <a:rPr lang="uk-UA" i="1" baseline="30000" dirty="0"/>
              <a:t>+</a:t>
            </a:r>
            <a:r>
              <a:rPr lang="ru-RU" dirty="0"/>
              <a:t>), </a:t>
            </a:r>
          </a:p>
          <a:p>
            <a:r>
              <a:rPr lang="ru-RU" dirty="0"/>
              <a:t>3) </a:t>
            </a:r>
            <a:r>
              <a:rPr lang="ru-RU" dirty="0" err="1"/>
              <a:t>протони</a:t>
            </a:r>
            <a:r>
              <a:rPr lang="ru-RU" dirty="0"/>
              <a:t> (р), </a:t>
            </a:r>
          </a:p>
          <a:p>
            <a:r>
              <a:rPr lang="ru-RU" dirty="0"/>
              <a:t>4) </a:t>
            </a:r>
            <a:r>
              <a:rPr lang="ru-RU" dirty="0" err="1"/>
              <a:t>нейтрони</a:t>
            </a:r>
            <a:r>
              <a:rPr lang="ru-RU" dirty="0"/>
              <a:t> (n °) і  </a:t>
            </a:r>
            <a:r>
              <a:rPr lang="ru-RU" dirty="0" err="1"/>
              <a:t>інші</a:t>
            </a:r>
            <a:r>
              <a:rPr lang="ru-RU" dirty="0"/>
              <a:t>  (їх більш ніж 200).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2214554"/>
            <a:ext cx="8390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 </a:t>
            </a:r>
            <a:r>
              <a:rPr lang="ru-RU" dirty="0">
                <a:solidFill>
                  <a:srgbClr val="FFFF00"/>
                </a:solidFill>
              </a:rPr>
              <a:t>фотонного</a:t>
            </a:r>
            <a:r>
              <a:rPr lang="ru-RU" dirty="0"/>
              <a:t> випромінювання належать: γ- і </a:t>
            </a:r>
            <a:r>
              <a:rPr lang="ru-RU" dirty="0" err="1"/>
              <a:t>рентгенівські</a:t>
            </a:r>
            <a:r>
              <a:rPr lang="ru-RU" dirty="0"/>
              <a:t> </a:t>
            </a:r>
            <a:r>
              <a:rPr lang="ru-RU" dirty="0" err="1"/>
              <a:t>проміні</a:t>
            </a:r>
            <a:r>
              <a:rPr lang="ru-RU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4546" y="2500306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err="1">
                <a:latin typeface="Arial" charset="0"/>
                <a:cs typeface="Arial" charset="0"/>
              </a:rPr>
              <a:t>Классифікація</a:t>
            </a:r>
            <a:r>
              <a:rPr lang="ru-RU" b="1" dirty="0">
                <a:latin typeface="Arial" charset="0"/>
                <a:cs typeface="Arial" charset="0"/>
              </a:rPr>
              <a:t> </a:t>
            </a:r>
            <a:r>
              <a:rPr lang="ru-RU" b="1" dirty="0" err="1">
                <a:latin typeface="Arial" charset="0"/>
                <a:cs typeface="Arial" charset="0"/>
              </a:rPr>
              <a:t>іонізуючого</a:t>
            </a:r>
            <a:r>
              <a:rPr lang="ru-RU" b="1" dirty="0">
                <a:latin typeface="Arial" charset="0"/>
                <a:cs typeface="Arial" charset="0"/>
              </a:rPr>
              <a:t> випромінювання</a:t>
            </a:r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912581"/>
              </p:ext>
            </p:extLst>
          </p:nvPr>
        </p:nvGraphicFramePr>
        <p:xfrm>
          <a:off x="357158" y="2959634"/>
          <a:ext cx="8501121" cy="369748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33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3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62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КОРПУСКУЛЯРНІ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маса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спокою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m0)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ЕЛЕКТРОМАГНИТНІ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(не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мають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маси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спокою)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43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Заряджені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Незаряджені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959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електрони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,</a:t>
                      </a:r>
                    </a:p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позитрони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,</a:t>
                      </a:r>
                    </a:p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протони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,</a:t>
                      </a:r>
                    </a:p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інші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ядра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 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Нейтрони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Рентгенівське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та гама-</a:t>
                      </a:r>
                    </a:p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випромінювання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142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взаємодія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з</a:t>
                      </a:r>
                    </a:p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електроною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оболонкою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Взаємодія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виключно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з ядрами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взаємодія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з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електроною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оболонкою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2852"/>
            <a:ext cx="875020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>
              <a:solidFill>
                <a:srgbClr val="FFFF00"/>
              </a:solidFill>
            </a:endParaRPr>
          </a:p>
          <a:p>
            <a:r>
              <a:rPr lang="ru-RU" sz="2800" b="1" dirty="0">
                <a:solidFill>
                  <a:srgbClr val="FFFF00"/>
                </a:solidFill>
              </a:rPr>
              <a:t>Що може </a:t>
            </a:r>
            <a:r>
              <a:rPr lang="ru-RU" sz="2800" b="1" dirty="0" err="1">
                <a:solidFill>
                  <a:srgbClr val="FFFF00"/>
                </a:solidFill>
              </a:rPr>
              <a:t>відбуватися</a:t>
            </a:r>
            <a:r>
              <a:rPr lang="ru-RU" sz="2800" b="1" dirty="0">
                <a:solidFill>
                  <a:srgbClr val="FFFF00"/>
                </a:solidFill>
              </a:rPr>
              <a:t> з ІВ при </a:t>
            </a:r>
            <a:r>
              <a:rPr lang="ru-RU" sz="2800" b="1" dirty="0" err="1">
                <a:solidFill>
                  <a:srgbClr val="FFFF00"/>
                </a:solidFill>
              </a:rPr>
              <a:t>взаємодії</a:t>
            </a:r>
            <a:r>
              <a:rPr lang="ru-RU" sz="2800" b="1" dirty="0">
                <a:solidFill>
                  <a:srgbClr val="FFFF00"/>
                </a:solidFill>
              </a:rPr>
              <a:t> з </a:t>
            </a:r>
            <a:r>
              <a:rPr lang="ru-RU" sz="2800" b="1" dirty="0" err="1">
                <a:solidFill>
                  <a:srgbClr val="FFFF00"/>
                </a:solidFill>
              </a:rPr>
              <a:t>речовиною</a:t>
            </a:r>
            <a:r>
              <a:rPr lang="ru-RU" sz="2800" b="1" dirty="0">
                <a:solidFill>
                  <a:srgbClr val="FFFF00"/>
                </a:solidFill>
              </a:rPr>
              <a:t>?</a:t>
            </a:r>
          </a:p>
          <a:p>
            <a:endParaRPr lang="ru-RU" sz="2800" b="1" dirty="0">
              <a:solidFill>
                <a:srgbClr val="FFFF00"/>
              </a:solidFill>
            </a:endParaRPr>
          </a:p>
          <a:p>
            <a:endParaRPr lang="ru-RU" sz="2800" dirty="0"/>
          </a:p>
          <a:p>
            <a:r>
              <a:rPr lang="ru-RU" sz="2800" dirty="0"/>
              <a:t>•</a:t>
            </a:r>
            <a:r>
              <a:rPr lang="ru-RU" sz="2800" dirty="0" err="1"/>
              <a:t>Розсіювання</a:t>
            </a:r>
            <a:r>
              <a:rPr lang="ru-RU" sz="2800" dirty="0"/>
              <a:t> (</a:t>
            </a:r>
            <a:r>
              <a:rPr lang="ru-RU" sz="2800" dirty="0" err="1"/>
              <a:t>зміна</a:t>
            </a:r>
            <a:r>
              <a:rPr lang="ru-RU" sz="2800" dirty="0"/>
              <a:t> </a:t>
            </a:r>
            <a:r>
              <a:rPr lang="ru-RU" sz="2800" dirty="0" err="1"/>
              <a:t>напрямку</a:t>
            </a:r>
            <a:r>
              <a:rPr lang="ru-RU" sz="2800" dirty="0"/>
              <a:t> </a:t>
            </a:r>
            <a:r>
              <a:rPr lang="ru-RU" sz="2800" dirty="0" err="1"/>
              <a:t>руху</a:t>
            </a:r>
            <a:r>
              <a:rPr lang="ru-RU" sz="2800" dirty="0"/>
              <a:t>)</a:t>
            </a:r>
          </a:p>
          <a:p>
            <a:endParaRPr lang="ru-RU" sz="2800" dirty="0"/>
          </a:p>
          <a:p>
            <a:r>
              <a:rPr lang="ru-RU" sz="2800" dirty="0"/>
              <a:t>•</a:t>
            </a:r>
            <a:r>
              <a:rPr lang="ru-RU" sz="2800" dirty="0" err="1"/>
              <a:t>Гальмування</a:t>
            </a:r>
            <a:r>
              <a:rPr lang="ru-RU" sz="2800" dirty="0"/>
              <a:t> (</a:t>
            </a:r>
            <a:r>
              <a:rPr lang="ru-RU" sz="2800" dirty="0" err="1"/>
              <a:t>зменшення</a:t>
            </a:r>
            <a:r>
              <a:rPr lang="ru-RU" sz="2800" dirty="0"/>
              <a:t> </a:t>
            </a:r>
            <a:r>
              <a:rPr lang="ru-RU" sz="2800" dirty="0" err="1"/>
              <a:t>кінетичної</a:t>
            </a:r>
            <a:r>
              <a:rPr lang="ru-RU" sz="2800" dirty="0"/>
              <a:t> </a:t>
            </a:r>
            <a:r>
              <a:rPr lang="ru-RU" sz="2800" dirty="0" err="1"/>
              <a:t>енергії</a:t>
            </a:r>
            <a:r>
              <a:rPr lang="ru-RU" sz="2800" dirty="0"/>
              <a:t>)</a:t>
            </a:r>
          </a:p>
          <a:p>
            <a:endParaRPr lang="ru-RU" sz="2800" dirty="0"/>
          </a:p>
          <a:p>
            <a:r>
              <a:rPr lang="ru-RU" sz="2800" dirty="0"/>
              <a:t>•</a:t>
            </a:r>
            <a:r>
              <a:rPr lang="ru-RU" sz="2800" dirty="0" err="1"/>
              <a:t>Поглинання</a:t>
            </a:r>
            <a:r>
              <a:rPr lang="ru-RU" sz="2800" dirty="0"/>
              <a:t> (</a:t>
            </a:r>
            <a:r>
              <a:rPr lang="ru-RU" sz="2800" dirty="0" err="1"/>
              <a:t>зникнення</a:t>
            </a:r>
            <a:r>
              <a:rPr lang="ru-RU" sz="2800" dirty="0"/>
              <a:t>)</a:t>
            </a:r>
          </a:p>
          <a:p>
            <a:endParaRPr lang="ru-RU" sz="2800" dirty="0"/>
          </a:p>
          <a:p>
            <a:r>
              <a:rPr lang="ru-RU" sz="2800" dirty="0"/>
              <a:t>•</a:t>
            </a:r>
            <a:r>
              <a:rPr lang="ru-RU" sz="2800" dirty="0" err="1"/>
              <a:t>З’явлення</a:t>
            </a:r>
            <a:r>
              <a:rPr lang="ru-RU" sz="2800" dirty="0"/>
              <a:t> электрон-позитронной пари (</a:t>
            </a:r>
            <a:r>
              <a:rPr lang="ru-RU" sz="2800" dirty="0" err="1"/>
              <a:t>тільки</a:t>
            </a:r>
            <a:r>
              <a:rPr lang="ru-RU" sz="2800" dirty="0"/>
              <a:t> гамма-випромінювання)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357166"/>
            <a:ext cx="814393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ct val="50000"/>
              </a:spcAft>
            </a:pPr>
            <a:r>
              <a:rPr lang="ru-RU" altLang="ru-RU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 type B" pitchFamily="18" charset="2"/>
              </a:rPr>
              <a:t> </a:t>
            </a:r>
            <a:r>
              <a:rPr lang="ru-RU" altLang="ru-RU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 type B" pitchFamily="18" charset="2"/>
              </a:rPr>
              <a:t>5</a:t>
            </a:r>
            <a:r>
              <a:rPr lang="en-US" altLang="ru-RU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 type B" pitchFamily="18" charset="2"/>
              </a:rPr>
              <a:t>6</a:t>
            </a:r>
            <a:r>
              <a:rPr lang="en-US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 type B" pitchFamily="18" charset="2"/>
              </a:rPr>
              <a:t>Fe</a:t>
            </a:r>
            <a:r>
              <a:rPr lang="ru-RU" altLang="ru-RU" b="1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 type B" pitchFamily="18" charset="2"/>
              </a:rPr>
              <a:t>26</a:t>
            </a:r>
            <a:r>
              <a:rPr lang="ru-RU" altLang="ru-RU" dirty="0">
                <a:solidFill>
                  <a:srgbClr val="FFFF00"/>
                </a:solidFill>
                <a:sym typeface="Symbol type B" pitchFamily="18" charset="2"/>
              </a:rPr>
              <a:t>   </a:t>
            </a:r>
            <a:r>
              <a:rPr lang="ru-RU" altLang="ru-RU" dirty="0" err="1">
                <a:sym typeface="Symbol type B" pitchFamily="18" charset="2"/>
              </a:rPr>
              <a:t>рядовний</a:t>
            </a:r>
            <a:r>
              <a:rPr lang="ru-RU" altLang="ru-RU" dirty="0">
                <a:sym typeface="Symbol type B" pitchFamily="18" charset="2"/>
              </a:rPr>
              <a:t> номер </a:t>
            </a:r>
            <a:r>
              <a:rPr lang="ru-RU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 type B" pitchFamily="18" charset="2"/>
              </a:rPr>
              <a:t>26</a:t>
            </a:r>
          </a:p>
          <a:p>
            <a:pPr algn="ctr">
              <a:spcAft>
                <a:spcPct val="50000"/>
              </a:spcAft>
            </a:pPr>
            <a:r>
              <a:rPr lang="ru-RU" altLang="ru-RU" dirty="0">
                <a:sym typeface="Symbol type B" pitchFamily="18" charset="2"/>
              </a:rPr>
              <a:t>                </a:t>
            </a:r>
            <a:r>
              <a:rPr lang="ru-RU" altLang="ru-RU" dirty="0" err="1">
                <a:sym typeface="Symbol type B" pitchFamily="18" charset="2"/>
              </a:rPr>
              <a:t>атомна</a:t>
            </a:r>
            <a:r>
              <a:rPr lang="ru-RU" altLang="ru-RU" dirty="0">
                <a:sym typeface="Symbol type B" pitchFamily="18" charset="2"/>
              </a:rPr>
              <a:t> </a:t>
            </a:r>
            <a:r>
              <a:rPr lang="ru-RU" altLang="ru-RU" dirty="0" err="1">
                <a:sym typeface="Symbol type B" pitchFamily="18" charset="2"/>
              </a:rPr>
              <a:t>маса</a:t>
            </a:r>
            <a:r>
              <a:rPr lang="ru-RU" altLang="ru-RU" dirty="0">
                <a:sym typeface="Symbol type B" pitchFamily="18" charset="2"/>
              </a:rPr>
              <a:t>        </a:t>
            </a:r>
            <a:r>
              <a:rPr lang="ru-RU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 type B" pitchFamily="18" charset="2"/>
              </a:rPr>
              <a:t>56</a:t>
            </a:r>
          </a:p>
          <a:p>
            <a:pPr algn="ctr">
              <a:spcAft>
                <a:spcPct val="50000"/>
              </a:spcAft>
            </a:pPr>
            <a:r>
              <a:rPr lang="ru-RU" altLang="ru-RU" dirty="0">
                <a:sym typeface="Symbol type B" pitchFamily="18" charset="2"/>
              </a:rPr>
              <a:t>                число </a:t>
            </a:r>
            <a:r>
              <a:rPr lang="ru-RU" altLang="ru-RU" dirty="0" err="1">
                <a:sym typeface="Symbol type B" pitchFamily="18" charset="2"/>
              </a:rPr>
              <a:t>нейтронів</a:t>
            </a:r>
            <a:r>
              <a:rPr lang="ru-RU" altLang="ru-RU" dirty="0">
                <a:sym typeface="Symbol type B" pitchFamily="18" charset="2"/>
              </a:rPr>
              <a:t> </a:t>
            </a:r>
            <a:r>
              <a:rPr lang="ru-RU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 type B" pitchFamily="18" charset="2"/>
              </a:rPr>
              <a:t>30</a:t>
            </a:r>
          </a:p>
          <a:p>
            <a:pPr>
              <a:spcAft>
                <a:spcPct val="50000"/>
              </a:spcAft>
            </a:pPr>
            <a:endParaRPr lang="ru-RU" altLang="ru-RU" b="1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 type B" pitchFamily="18" charset="2"/>
            </a:endParaRPr>
          </a:p>
          <a:p>
            <a:pPr>
              <a:spcAft>
                <a:spcPct val="50000"/>
              </a:spcAft>
            </a:pPr>
            <a:r>
              <a:rPr lang="ru-RU" alt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Ізотопи</a:t>
            </a:r>
            <a:r>
              <a:rPr lang="ru-RU" alt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</a:t>
            </a:r>
            <a:r>
              <a:rPr lang="ru-RU" altLang="ru-RU" dirty="0">
                <a:solidFill>
                  <a:srgbClr val="FFFF00"/>
                </a:solidFill>
              </a:rPr>
              <a:t> </a:t>
            </a:r>
            <a:r>
              <a:rPr lang="ru-RU" altLang="ru-RU" dirty="0" err="1"/>
              <a:t>хімічні</a:t>
            </a:r>
            <a:r>
              <a:rPr lang="ru-RU" altLang="ru-RU" dirty="0"/>
              <a:t> </a:t>
            </a:r>
            <a:r>
              <a:rPr lang="ru-RU" altLang="ru-RU" dirty="0" err="1"/>
              <a:t>елементи</a:t>
            </a:r>
            <a:r>
              <a:rPr lang="ru-RU" altLang="ru-RU" dirty="0"/>
              <a:t>, </a:t>
            </a:r>
            <a:r>
              <a:rPr lang="ru-RU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ядра</a:t>
            </a:r>
            <a:r>
              <a:rPr lang="ru-RU" altLang="ru-RU" dirty="0"/>
              <a:t> </a:t>
            </a:r>
            <a:r>
              <a:rPr lang="ru-RU" altLang="ru-RU" dirty="0" err="1"/>
              <a:t>атомів</a:t>
            </a:r>
            <a:r>
              <a:rPr lang="ru-RU" altLang="ru-RU" dirty="0"/>
              <a:t> </a:t>
            </a:r>
            <a:r>
              <a:rPr lang="ru-RU" altLang="ru-RU" dirty="0" err="1"/>
              <a:t>яких</a:t>
            </a:r>
            <a:r>
              <a:rPr lang="ru-RU" altLang="ru-RU" dirty="0"/>
              <a:t> мають </a:t>
            </a:r>
            <a:r>
              <a:rPr lang="ru-RU" altLang="ru-RU" dirty="0" err="1"/>
              <a:t>однакове</a:t>
            </a:r>
            <a:r>
              <a:rPr lang="ru-RU" altLang="ru-RU" dirty="0"/>
              <a:t> число </a:t>
            </a:r>
            <a:r>
              <a:rPr lang="ru-RU" altLang="ru-RU" baseline="-25000" dirty="0"/>
              <a:t>1</a:t>
            </a:r>
            <a:r>
              <a:rPr lang="ru-RU" altLang="ru-RU" dirty="0"/>
              <a:t>р</a:t>
            </a:r>
            <a:r>
              <a:rPr lang="ru-RU" altLang="ru-RU" baseline="30000" dirty="0"/>
              <a:t>1</a:t>
            </a:r>
            <a:r>
              <a:rPr lang="ru-RU" altLang="ru-RU" dirty="0"/>
              <a:t> (</a:t>
            </a:r>
            <a:r>
              <a:rPr lang="ru-RU" altLang="ru-RU" dirty="0" err="1"/>
              <a:t>рядовний</a:t>
            </a:r>
            <a:r>
              <a:rPr lang="ru-RU" altLang="ru-RU" dirty="0"/>
              <a:t> номер), але   </a:t>
            </a:r>
            <a:r>
              <a:rPr lang="ru-RU" altLang="ru-RU" dirty="0" err="1"/>
              <a:t>різне</a:t>
            </a:r>
            <a:r>
              <a:rPr lang="ru-RU" altLang="ru-RU" dirty="0"/>
              <a:t> число </a:t>
            </a:r>
            <a:r>
              <a:rPr lang="ru-RU" altLang="ru-RU" baseline="-25000" dirty="0"/>
              <a:t>0</a:t>
            </a:r>
            <a:r>
              <a:rPr lang="en-US" altLang="ru-RU" dirty="0"/>
              <a:t>n</a:t>
            </a:r>
            <a:r>
              <a:rPr lang="ru-RU" altLang="ru-RU" baseline="30000" dirty="0"/>
              <a:t>1</a:t>
            </a:r>
            <a:r>
              <a:rPr lang="ru-RU" altLang="ru-RU" dirty="0"/>
              <a:t>, тобто </a:t>
            </a:r>
            <a:r>
              <a:rPr lang="ru-RU" altLang="ru-RU" dirty="0" err="1"/>
              <a:t>різну</a:t>
            </a:r>
            <a:r>
              <a:rPr lang="ru-RU" altLang="ru-RU" dirty="0"/>
              <a:t> </a:t>
            </a:r>
            <a:r>
              <a:rPr lang="ru-RU" altLang="ru-RU" dirty="0" err="1"/>
              <a:t>атомну</a:t>
            </a:r>
            <a:r>
              <a:rPr lang="ru-RU" altLang="ru-RU" dirty="0"/>
              <a:t> </a:t>
            </a:r>
            <a:r>
              <a:rPr lang="ru-RU" altLang="ru-RU" dirty="0" err="1"/>
              <a:t>масу</a:t>
            </a:r>
            <a:r>
              <a:rPr lang="ru-RU" altLang="ru-RU" dirty="0"/>
              <a:t>.</a:t>
            </a:r>
          </a:p>
          <a:p>
            <a:pPr algn="ctr"/>
            <a:r>
              <a:rPr lang="ru-RU" alt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ізотопи</a:t>
            </a:r>
            <a:r>
              <a:rPr lang="ru-RU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урану – </a:t>
            </a:r>
            <a:r>
              <a:rPr lang="en-US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U-230, U-233, U-234, U-235.</a:t>
            </a:r>
            <a:endParaRPr lang="ru-RU" alt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ru-RU" alt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ізотопи</a:t>
            </a:r>
            <a:r>
              <a:rPr lang="ru-RU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заліза</a:t>
            </a:r>
            <a:r>
              <a:rPr lang="ru-RU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Fe-54, </a:t>
            </a:r>
            <a:r>
              <a:rPr lang="ru-RU" alt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</a:t>
            </a:r>
            <a:r>
              <a:rPr lang="ru-RU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- 56, Fe-57, Fe-58.</a:t>
            </a:r>
            <a:endParaRPr lang="en-US" alt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dirty="0"/>
          </a:p>
        </p:txBody>
      </p:sp>
      <p:grpSp>
        <p:nvGrpSpPr>
          <p:cNvPr id="4" name="Group 81"/>
          <p:cNvGrpSpPr>
            <a:grpSpLocks/>
          </p:cNvGrpSpPr>
          <p:nvPr/>
        </p:nvGrpSpPr>
        <p:grpSpPr bwMode="auto">
          <a:xfrm>
            <a:off x="857224" y="3571876"/>
            <a:ext cx="2887655" cy="2959093"/>
            <a:chOff x="317" y="1284"/>
            <a:chExt cx="2494" cy="2494"/>
          </a:xfrm>
        </p:grpSpPr>
        <p:sp>
          <p:nvSpPr>
            <p:cNvPr id="5" name="Oval 82"/>
            <p:cNvSpPr>
              <a:spLocks noChangeAspect="1" noChangeArrowheads="1"/>
            </p:cNvSpPr>
            <p:nvPr/>
          </p:nvSpPr>
          <p:spPr bwMode="auto">
            <a:xfrm>
              <a:off x="997" y="1964"/>
              <a:ext cx="1134" cy="1134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6" name="Picture 83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3" y="2173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84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2" y="2993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Oval 85"/>
            <p:cNvSpPr>
              <a:spLocks noChangeAspect="1" noChangeArrowheads="1"/>
            </p:cNvSpPr>
            <p:nvPr/>
          </p:nvSpPr>
          <p:spPr bwMode="auto">
            <a:xfrm>
              <a:off x="317" y="1284"/>
              <a:ext cx="2494" cy="2494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Oval 86"/>
            <p:cNvSpPr>
              <a:spLocks noChangeAspect="1" noChangeArrowheads="1"/>
            </p:cNvSpPr>
            <p:nvPr/>
          </p:nvSpPr>
          <p:spPr bwMode="auto">
            <a:xfrm>
              <a:off x="544" y="1511"/>
              <a:ext cx="2040" cy="2040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Oval 87"/>
            <p:cNvSpPr>
              <a:spLocks noChangeAspect="1" noChangeArrowheads="1"/>
            </p:cNvSpPr>
            <p:nvPr/>
          </p:nvSpPr>
          <p:spPr bwMode="auto">
            <a:xfrm>
              <a:off x="770" y="1737"/>
              <a:ext cx="1587" cy="1587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1" name="Picture 88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" y="1919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9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8" y="1657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90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5" y="2986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91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0" y="1667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92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" y="2844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93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" y="2181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94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" y="3219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95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7" y="2556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96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5" y="3358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97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2" y="1455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98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0" y="1734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99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" y="1969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00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" y="2720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01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" y="3391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02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1" y="2980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03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6" y="2125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04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" y="1655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05" descr="Электрон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2" y="3439"/>
              <a:ext cx="174" cy="174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54"/>
          <p:cNvGrpSpPr>
            <a:grpSpLocks/>
          </p:cNvGrpSpPr>
          <p:nvPr/>
        </p:nvGrpSpPr>
        <p:grpSpPr bwMode="auto">
          <a:xfrm>
            <a:off x="1928794" y="4643446"/>
            <a:ext cx="785818" cy="857256"/>
            <a:chOff x="3253" y="1765"/>
            <a:chExt cx="680" cy="680"/>
          </a:xfrm>
        </p:grpSpPr>
        <p:pic>
          <p:nvPicPr>
            <p:cNvPr id="30" name="Picture 55" descr="Нейтрон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" y="2160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56" descr="Протон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6" y="2066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57" descr="Нейтрон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3" y="1781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58" descr="Протон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1" y="1834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59" descr="Нейтрон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3" y="1946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60" descr="Протон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1" y="2189"/>
              <a:ext cx="23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61" descr="Нейтрон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1" y="2111"/>
              <a:ext cx="23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62" descr="Протон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7" y="2202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63" descr="Нейтрон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7" y="2215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64" descr="Протон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9" y="1830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65" descr="Нейтрон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7" y="1765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66" descr="Протон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2" y="2017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67" descr="Нейтрон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2" y="1909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68" descr="Протон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8" y="2113"/>
              <a:ext cx="23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69" descr="Нейтрон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5" y="1890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70" descr="Протон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8" y="1887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71" descr="Нейтрон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7" y="2093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72" descr="Нейтрон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" y="2028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73" descr="Протон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8" y="2060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74" descr="Протон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9" y="2079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75" descr="Нейтрон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4" y="1959"/>
              <a:ext cx="23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" name="TextBox 50"/>
          <p:cNvSpPr txBox="1"/>
          <p:nvPr/>
        </p:nvSpPr>
        <p:spPr>
          <a:xfrm>
            <a:off x="3786182" y="3429000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електрон</a:t>
            </a:r>
            <a:r>
              <a:rPr lang="ru-RU" altLang="ru-RU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(е</a:t>
            </a:r>
            <a:r>
              <a:rPr lang="ru-RU" altLang="ru-RU" b="1" baseline="3000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ru-RU" altLang="ru-RU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).</a:t>
            </a:r>
          </a:p>
          <a:p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4214810" y="4357694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нейтрон (</a:t>
            </a:r>
            <a:r>
              <a:rPr lang="ru-RU" altLang="ru-RU" b="1" baseline="-25000" dirty="0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</a:t>
            </a:r>
            <a:r>
              <a:rPr lang="en-US" alt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ru-RU" altLang="ru-RU" b="1" baseline="30000" dirty="0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ru-RU" alt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).</a:t>
            </a: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14810" y="5286388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протон (</a:t>
            </a:r>
            <a:r>
              <a:rPr lang="ru-RU" altLang="ru-RU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</a:t>
            </a:r>
            <a:r>
              <a:rPr lang="ru-RU" altLang="ru-RU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).</a:t>
            </a:r>
          </a:p>
          <a:p>
            <a:endParaRPr lang="ru-RU" dirty="0"/>
          </a:p>
        </p:txBody>
      </p:sp>
      <p:cxnSp>
        <p:nvCxnSpPr>
          <p:cNvPr id="55" name="Прямая со стрелкой 54"/>
          <p:cNvCxnSpPr/>
          <p:nvPr/>
        </p:nvCxnSpPr>
        <p:spPr>
          <a:xfrm rot="10800000" flipV="1">
            <a:off x="3143240" y="3714752"/>
            <a:ext cx="648935" cy="640644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endCxn id="42" idx="3"/>
          </p:cNvCxnSpPr>
          <p:nvPr/>
        </p:nvCxnSpPr>
        <p:spPr>
          <a:xfrm rot="10800000" flipV="1">
            <a:off x="2703056" y="4643446"/>
            <a:ext cx="1440316" cy="326514"/>
          </a:xfrm>
          <a:prstGeom prst="straightConnector1">
            <a:avLst/>
          </a:prstGeom>
          <a:ln w="1905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rot="10800000">
            <a:off x="2714612" y="5143512"/>
            <a:ext cx="1548944" cy="34038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142852"/>
            <a:ext cx="764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FFFF00"/>
                </a:solidFill>
                <a:cs typeface="Times New Roman" pitchFamily="18" charset="0"/>
              </a:rPr>
              <a:t>α</a:t>
            </a:r>
            <a:r>
              <a:rPr lang="ru-RU" sz="2000" dirty="0">
                <a:solidFill>
                  <a:srgbClr val="FFFF00"/>
                </a:solidFill>
              </a:rPr>
              <a:t>-частки  (ядра </a:t>
            </a:r>
            <a:r>
              <a:rPr lang="ru-RU" sz="2000" dirty="0" err="1">
                <a:solidFill>
                  <a:srgbClr val="FFFF00"/>
                </a:solidFill>
              </a:rPr>
              <a:t>атомів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гелія</a:t>
            </a:r>
            <a:r>
              <a:rPr lang="ru-RU" sz="2000" dirty="0">
                <a:solidFill>
                  <a:srgbClr val="FFFF00"/>
                </a:solidFill>
              </a:rPr>
              <a:t>, </a:t>
            </a:r>
            <a:r>
              <a:rPr lang="en-US" sz="2000" baseline="30000" dirty="0">
                <a:solidFill>
                  <a:srgbClr val="FFFF00"/>
                </a:solidFill>
              </a:rPr>
              <a:t>4</a:t>
            </a:r>
            <a:r>
              <a:rPr lang="en-US" sz="2000" dirty="0">
                <a:solidFill>
                  <a:srgbClr val="FFFF00"/>
                </a:solidFill>
              </a:rPr>
              <a:t>He – </a:t>
            </a:r>
            <a:r>
              <a:rPr lang="ru-RU" sz="2000" dirty="0">
                <a:solidFill>
                  <a:srgbClr val="FFFF00"/>
                </a:solidFill>
              </a:rPr>
              <a:t>2 протона+2 нейтрона)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282" y="857232"/>
            <a:ext cx="8786874" cy="4829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rgbClr val="FF66CC"/>
              </a:buClr>
              <a:buFont typeface="Wingdings" pitchFamily="2" charset="2"/>
              <a:buChar char="Ø"/>
            </a:pPr>
            <a:r>
              <a:rPr lang="ru-RU" sz="3600" dirty="0">
                <a:latin typeface="Arial" pitchFamily="34" charset="0"/>
                <a:cs typeface="Arial" pitchFamily="34" charset="0"/>
              </a:rPr>
              <a:t>Альфа-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розпад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характерний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для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важких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елементів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з</a:t>
            </a:r>
            <a:r>
              <a:rPr lang="ru-RU" sz="3600" dirty="0"/>
              <a:t> </a:t>
            </a:r>
            <a:r>
              <a:rPr lang="ru-RU" sz="3600" dirty="0" err="1"/>
              <a:t>атомними</a:t>
            </a:r>
            <a:r>
              <a:rPr lang="ru-RU" sz="3600" dirty="0"/>
              <a:t> номерами </a:t>
            </a:r>
            <a:r>
              <a:rPr lang="ru-RU" sz="3600" dirty="0" err="1"/>
              <a:t>больш</a:t>
            </a:r>
            <a:r>
              <a:rPr lang="ru-RU" sz="3600" dirty="0"/>
              <a:t> ніж 83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(уран,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торій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плутоній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полоній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,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тощо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. – разом 40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природніх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близько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200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штучних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).</a:t>
            </a:r>
          </a:p>
          <a:p>
            <a:pPr>
              <a:lnSpc>
                <a:spcPct val="90000"/>
              </a:lnSpc>
              <a:buClr>
                <a:srgbClr val="FF66CC"/>
              </a:buClr>
              <a:buFont typeface="Wingdings" pitchFamily="2" charset="2"/>
              <a:buChar char="Ø"/>
            </a:pPr>
            <a:endParaRPr lang="ru-RU" sz="36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FF66CC"/>
              </a:buClr>
              <a:buFont typeface="Wingdings" pitchFamily="2" charset="2"/>
              <a:buChar char="Ø"/>
            </a:pPr>
            <a:r>
              <a:rPr lang="ru-RU" sz="3600" dirty="0" err="1">
                <a:latin typeface="Arial" pitchFamily="34" charset="0"/>
                <a:cs typeface="Arial" pitchFamily="34" charset="0"/>
              </a:rPr>
              <a:t>Періоди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l-GR" sz="3600" dirty="0">
                <a:latin typeface="Arial" pitchFamily="34" charset="0"/>
                <a:cs typeface="Arial" pitchFamily="34" charset="0"/>
              </a:rPr>
              <a:t>α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розпаду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 - від10</a:t>
            </a:r>
            <a:r>
              <a:rPr lang="ru-RU" sz="3600" baseline="30000" dirty="0">
                <a:latin typeface="Arial" pitchFamily="34" charset="0"/>
                <a:cs typeface="Arial" pitchFamily="34" charset="0"/>
              </a:rPr>
              <a:t>-7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до 10</a:t>
            </a:r>
            <a:r>
              <a:rPr lang="ru-RU" sz="3600" baseline="30000" dirty="0">
                <a:latin typeface="Arial" pitchFamily="34" charset="0"/>
                <a:cs typeface="Arial" pitchFamily="34" charset="0"/>
              </a:rPr>
              <a:t>17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років , при цьому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кінетична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енергія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l-GR" sz="3600" dirty="0">
                <a:latin typeface="Arial" pitchFamily="34" charset="0"/>
                <a:cs typeface="Arial" pitchFamily="34" charset="0"/>
              </a:rPr>
              <a:t>α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часток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=2-9МэВ.</a:t>
            </a:r>
            <a:endParaRPr lang="el-GR" sz="36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FF66CC"/>
              </a:buClr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85728"/>
            <a:ext cx="792961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rgbClr val="FF66CC"/>
              </a:buClr>
              <a:buFont typeface="Wingdings" pitchFamily="2" charset="2"/>
              <a:buChar char="Ø"/>
            </a:pPr>
            <a:r>
              <a:rPr lang="ru-RU" dirty="0"/>
              <a:t> </a:t>
            </a:r>
            <a:r>
              <a:rPr lang="ru-RU" sz="2000" dirty="0"/>
              <a:t>При альфа-</a:t>
            </a:r>
            <a:r>
              <a:rPr lang="ru-RU" sz="2000" dirty="0" err="1"/>
              <a:t>розпаді</a:t>
            </a:r>
            <a:r>
              <a:rPr lang="ru-RU" sz="2000" dirty="0"/>
              <a:t> </a:t>
            </a:r>
            <a:r>
              <a:rPr lang="ru-RU" sz="2000" dirty="0" err="1"/>
              <a:t>материнське</a:t>
            </a:r>
            <a:r>
              <a:rPr lang="ru-RU" sz="2000" dirty="0"/>
              <a:t> ядро ​​</a:t>
            </a:r>
            <a:r>
              <a:rPr lang="ru-RU" sz="2000" dirty="0" err="1"/>
              <a:t>перетаворюється</a:t>
            </a:r>
            <a:r>
              <a:rPr lang="ru-RU" sz="2000" dirty="0"/>
              <a:t>  у </a:t>
            </a:r>
            <a:r>
              <a:rPr lang="ru-RU" sz="2000" dirty="0" err="1"/>
              <a:t>дочірнє</a:t>
            </a:r>
            <a:r>
              <a:rPr lang="ru-RU" sz="2000" dirty="0"/>
              <a:t>, </a:t>
            </a:r>
            <a:r>
              <a:rPr lang="ru-RU" sz="2000" dirty="0" err="1"/>
              <a:t>виникає</a:t>
            </a:r>
            <a:r>
              <a:rPr lang="ru-RU" sz="2000" dirty="0"/>
              <a:t> </a:t>
            </a:r>
            <a:r>
              <a:rPr lang="ru-RU" sz="2000" dirty="0" err="1"/>
              <a:t>новий</a:t>
            </a:r>
            <a:r>
              <a:rPr lang="ru-RU" sz="2000" dirty="0"/>
              <a:t> </a:t>
            </a:r>
            <a:r>
              <a:rPr lang="ru-RU" sz="2000" dirty="0" err="1"/>
              <a:t>нуклід</a:t>
            </a:r>
            <a:r>
              <a:rPr lang="ru-RU" sz="2000" dirty="0"/>
              <a:t>, </a:t>
            </a:r>
            <a:r>
              <a:rPr lang="ru-RU" sz="2000" dirty="0" err="1"/>
              <a:t>котрий</a:t>
            </a:r>
            <a:r>
              <a:rPr lang="ru-RU" sz="2000" dirty="0"/>
              <a:t> </a:t>
            </a:r>
            <a:r>
              <a:rPr lang="ru-RU" sz="2000" dirty="0" err="1"/>
              <a:t>розтошовано</a:t>
            </a:r>
            <a:r>
              <a:rPr lang="ru-RU" sz="2000" dirty="0"/>
              <a:t> у  </a:t>
            </a:r>
            <a:r>
              <a:rPr lang="ru-RU" sz="2000" dirty="0" err="1"/>
              <a:t>періодичній</a:t>
            </a:r>
            <a:r>
              <a:rPr lang="ru-RU" sz="2000" dirty="0"/>
              <a:t> </a:t>
            </a:r>
            <a:r>
              <a:rPr lang="ru-RU" sz="2000" dirty="0" err="1"/>
              <a:t>таблиці</a:t>
            </a:r>
            <a:r>
              <a:rPr lang="ru-RU" sz="2000" dirty="0"/>
              <a:t> </a:t>
            </a:r>
            <a:r>
              <a:rPr lang="ru-RU" sz="2000" dirty="0" err="1"/>
              <a:t>Д.І.Менделеєва</a:t>
            </a:r>
            <a:r>
              <a:rPr lang="ru-RU" sz="2000" dirty="0"/>
              <a:t> ліворуч </a:t>
            </a:r>
            <a:r>
              <a:rPr lang="ru-RU" sz="2000" dirty="0" err="1"/>
              <a:t>двома</a:t>
            </a:r>
            <a:r>
              <a:rPr lang="ru-RU" sz="2000" dirty="0"/>
              <a:t>  </a:t>
            </a:r>
            <a:r>
              <a:rPr lang="ru-RU" sz="2000" dirty="0" err="1"/>
              <a:t>клітинками</a:t>
            </a:r>
            <a:r>
              <a:rPr lang="ru-RU" sz="2000" dirty="0"/>
              <a:t> і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масове</a:t>
            </a:r>
            <a:r>
              <a:rPr lang="ru-RU" sz="2000" dirty="0"/>
              <a:t> число на 4 </a:t>
            </a:r>
            <a:r>
              <a:rPr lang="ru-RU" sz="2000" dirty="0" err="1"/>
              <a:t>одиниці</a:t>
            </a:r>
            <a:r>
              <a:rPr lang="ru-RU" sz="2000" dirty="0"/>
              <a:t> меньше – </a:t>
            </a:r>
            <a:r>
              <a:rPr lang="ru-RU" sz="2000" dirty="0">
                <a:solidFill>
                  <a:srgbClr val="FFFF00"/>
                </a:solidFill>
              </a:rPr>
              <a:t>перший закон </a:t>
            </a:r>
            <a:r>
              <a:rPr lang="ru-RU" sz="2000" dirty="0" err="1">
                <a:solidFill>
                  <a:srgbClr val="FFFF00"/>
                </a:solidFill>
              </a:rPr>
              <a:t>радіоактивного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розпаду</a:t>
            </a:r>
            <a:r>
              <a:rPr lang="ru-RU" sz="2000" dirty="0">
                <a:solidFill>
                  <a:srgbClr val="FFFF00"/>
                </a:solidFill>
              </a:rPr>
              <a:t>. </a:t>
            </a:r>
          </a:p>
          <a:p>
            <a:pPr>
              <a:lnSpc>
                <a:spcPct val="90000"/>
              </a:lnSpc>
              <a:buClr>
                <a:srgbClr val="FF66CC"/>
              </a:buClr>
            </a:pPr>
            <a:r>
              <a:rPr lang="ru-RU" sz="2000" dirty="0" err="1"/>
              <a:t>Теорія</a:t>
            </a:r>
            <a:r>
              <a:rPr lang="ru-RU" sz="2000" dirty="0"/>
              <a:t> альфа-</a:t>
            </a:r>
            <a:r>
              <a:rPr lang="ru-RU" sz="2000" dirty="0" err="1"/>
              <a:t>розпаду</a:t>
            </a:r>
            <a:r>
              <a:rPr lang="ru-RU" sz="2000" dirty="0"/>
              <a:t> створено у 1928 г. Г.Гамовим і Р. </a:t>
            </a:r>
            <a:r>
              <a:rPr lang="ru-RU" sz="2000" dirty="0" err="1"/>
              <a:t>Герні</a:t>
            </a:r>
            <a:r>
              <a:rPr lang="ru-RU" sz="2000" dirty="0"/>
              <a:t>. </a:t>
            </a:r>
          </a:p>
          <a:p>
            <a:pPr>
              <a:lnSpc>
                <a:spcPct val="90000"/>
              </a:lnSpc>
              <a:buClr>
                <a:srgbClr val="FF66CC"/>
              </a:buClr>
              <a:buFont typeface="Wingdings" pitchFamily="2" charset="2"/>
              <a:buChar char="Ø"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FF66CC"/>
              </a:buClr>
              <a:buFont typeface="Wingdings" pitchFamily="2" charset="2"/>
              <a:buChar char="Ø"/>
            </a:pPr>
            <a:r>
              <a:rPr lang="ru-RU" sz="2000" dirty="0" err="1">
                <a:latin typeface="Arial" pitchFamily="34" charset="0"/>
                <a:cs typeface="Arial" pitchFamily="34" charset="0"/>
              </a:rPr>
              <a:t>Вільний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пробіг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альфа-частки у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повітрі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перевищує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11 см, у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м’ягких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тканинах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людини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–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мікронів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buClr>
                <a:srgbClr val="FF66CC"/>
              </a:buClr>
              <a:buFont typeface="Wingdings" pitchFamily="2" charset="2"/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можливо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прискорення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енергії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сотні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 МэВ, що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призводить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до збільшення 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довжини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пробігу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використовується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у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променевій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ru-RU" dirty="0"/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1357290" y="4286256"/>
          <a:ext cx="6908855" cy="1000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1425593" imgH="202686" progId="Word.Picture.8">
                  <p:embed/>
                </p:oleObj>
              </mc:Choice>
              <mc:Fallback>
                <p:oleObj name="Picture" r:id="rId2" imgW="1425593" imgH="202686" progId="Word.Pictur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290" y="4286256"/>
                        <a:ext cx="6908855" cy="10001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85728"/>
            <a:ext cx="84296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Захист</a:t>
            </a:r>
            <a:r>
              <a:rPr lang="ru-RU" sz="2400" b="1" dirty="0">
                <a:solidFill>
                  <a:srgbClr val="FFFF00"/>
                </a:solidFill>
              </a:rPr>
              <a:t>:</a:t>
            </a:r>
          </a:p>
          <a:p>
            <a:r>
              <a:rPr lang="ru-RU" sz="2400" dirty="0"/>
              <a:t>•α-частки </a:t>
            </a:r>
            <a:r>
              <a:rPr lang="ru-RU" sz="2400" dirty="0" err="1"/>
              <a:t>щільно</a:t>
            </a:r>
            <a:r>
              <a:rPr lang="ru-RU" sz="2400" dirty="0"/>
              <a:t> </a:t>
            </a:r>
            <a:r>
              <a:rPr lang="ru-RU" sz="2400" dirty="0" err="1"/>
              <a:t>іонізують</a:t>
            </a:r>
            <a:r>
              <a:rPr lang="ru-RU" sz="2400" dirty="0"/>
              <a:t> і швидко </a:t>
            </a:r>
            <a:r>
              <a:rPr lang="ru-RU" sz="2400" dirty="0" err="1"/>
              <a:t>втрачають</a:t>
            </a:r>
            <a:r>
              <a:rPr lang="ru-RU" sz="2400" dirty="0"/>
              <a:t> </a:t>
            </a:r>
            <a:r>
              <a:rPr lang="ru-RU" sz="2400" dirty="0" err="1"/>
              <a:t>енергію</a:t>
            </a:r>
            <a:r>
              <a:rPr lang="ru-RU" sz="2400" dirty="0"/>
              <a:t>, тому їх </a:t>
            </a:r>
            <a:r>
              <a:rPr lang="ru-RU" sz="2400" dirty="0" err="1">
                <a:solidFill>
                  <a:srgbClr val="FFFF00"/>
                </a:solidFill>
              </a:rPr>
              <a:t>проникаюча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здатність</a:t>
            </a:r>
            <a:r>
              <a:rPr lang="ru-RU" sz="2400" dirty="0">
                <a:solidFill>
                  <a:srgbClr val="FFFF00"/>
                </a:solidFill>
              </a:rPr>
              <a:t> мала</a:t>
            </a:r>
            <a:r>
              <a:rPr lang="ru-RU" sz="2400" dirty="0"/>
              <a:t>.</a:t>
            </a:r>
          </a:p>
          <a:p>
            <a:r>
              <a:rPr lang="ru-RU" sz="2400" dirty="0"/>
              <a:t>•Внаслідок цього вони можуть бути </a:t>
            </a:r>
            <a:r>
              <a:rPr lang="ru-RU" sz="2400" dirty="0" err="1"/>
              <a:t>повністю</a:t>
            </a:r>
            <a:r>
              <a:rPr lang="ru-RU" sz="2400" dirty="0"/>
              <a:t> </a:t>
            </a:r>
            <a:r>
              <a:rPr lang="ru-RU" sz="2400" dirty="0" err="1"/>
              <a:t>затримані</a:t>
            </a:r>
            <a:r>
              <a:rPr lang="ru-RU" sz="2400" dirty="0"/>
              <a:t> </a:t>
            </a:r>
            <a:r>
              <a:rPr lang="ru-RU" sz="2400" dirty="0" err="1"/>
              <a:t>аркушем</a:t>
            </a:r>
            <a:r>
              <a:rPr lang="ru-RU" sz="2400" dirty="0"/>
              <a:t>  </a:t>
            </a:r>
            <a:r>
              <a:rPr lang="ru-RU" sz="2400" dirty="0" err="1"/>
              <a:t>щільного</a:t>
            </a:r>
            <a:r>
              <a:rPr lang="ru-RU" sz="2400" dirty="0"/>
              <a:t> </a:t>
            </a:r>
            <a:r>
              <a:rPr lang="ru-RU" sz="2400" dirty="0" err="1"/>
              <a:t>паперу</a:t>
            </a:r>
            <a:r>
              <a:rPr lang="ru-RU" sz="2400" dirty="0"/>
              <a:t>, </a:t>
            </a:r>
            <a:r>
              <a:rPr lang="ru-RU" sz="2400" dirty="0" err="1"/>
              <a:t>одежою</a:t>
            </a:r>
            <a:r>
              <a:rPr lang="ru-RU" sz="2400" dirty="0"/>
              <a:t>, шаром </a:t>
            </a:r>
            <a:r>
              <a:rPr lang="ru-RU" sz="2400" dirty="0" err="1"/>
              <a:t>гуми</a:t>
            </a:r>
            <a:r>
              <a:rPr lang="ru-RU" sz="2400" dirty="0"/>
              <a:t> </a:t>
            </a:r>
            <a:r>
              <a:rPr lang="ru-RU" sz="2400" dirty="0" err="1"/>
              <a:t>хирургічних</a:t>
            </a:r>
            <a:r>
              <a:rPr lang="ru-RU" sz="2400" dirty="0"/>
              <a:t> </a:t>
            </a:r>
            <a:r>
              <a:rPr lang="ru-RU" sz="2400" dirty="0" err="1"/>
              <a:t>рукавичок</a:t>
            </a:r>
            <a:r>
              <a:rPr lang="ru-RU" sz="2400" dirty="0"/>
              <a:t> та </a:t>
            </a:r>
            <a:r>
              <a:rPr lang="ru-RU" sz="2400" dirty="0" err="1"/>
              <a:t>шкірою</a:t>
            </a:r>
            <a:r>
              <a:rPr lang="ru-RU" sz="2400" dirty="0"/>
              <a:t>.</a:t>
            </a:r>
          </a:p>
          <a:p>
            <a:r>
              <a:rPr lang="ru-RU" sz="2400" dirty="0"/>
              <a:t>•Однак при </a:t>
            </a:r>
            <a:r>
              <a:rPr lang="ru-RU" sz="2400" dirty="0" err="1"/>
              <a:t>потраплянні</a:t>
            </a:r>
            <a:r>
              <a:rPr lang="ru-RU" sz="2400" dirty="0"/>
              <a:t> α-</a:t>
            </a:r>
            <a:r>
              <a:rPr lang="ru-RU" sz="2400" dirty="0" err="1"/>
              <a:t>випромінюючих</a:t>
            </a:r>
            <a:r>
              <a:rPr lang="ru-RU" sz="2400" dirty="0"/>
              <a:t> </a:t>
            </a:r>
            <a:r>
              <a:rPr lang="ru-RU" sz="2400" dirty="0" err="1"/>
              <a:t>нуклідів</a:t>
            </a:r>
            <a:r>
              <a:rPr lang="ru-RU" sz="2400" dirty="0"/>
              <a:t> </a:t>
            </a:r>
            <a:r>
              <a:rPr lang="ru-RU" sz="2400" dirty="0" err="1">
                <a:solidFill>
                  <a:srgbClr val="FF0000"/>
                </a:solidFill>
              </a:rPr>
              <a:t>всередину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/>
              <a:t>організму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FF0000"/>
                </a:solidFill>
              </a:rPr>
              <a:t>ступень їх небезпечності різко  </a:t>
            </a:r>
            <a:r>
              <a:rPr lang="ru-RU" sz="2400" dirty="0" err="1">
                <a:solidFill>
                  <a:srgbClr val="FF0000"/>
                </a:solidFill>
              </a:rPr>
              <a:t>зростає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pic>
        <p:nvPicPr>
          <p:cNvPr id="59394" name="Picture 2" descr="C:\Users\Дом\Desktop\работа Юля\медин\моя практика\физика\a62c370657bc985999f6723f0f6fc6d89a99bbc3.jpg"/>
          <p:cNvPicPr>
            <a:picLocks noChangeAspect="1" noChangeArrowheads="1"/>
          </p:cNvPicPr>
          <p:nvPr/>
        </p:nvPicPr>
        <p:blipFill rotWithShape="1">
          <a:blip r:embed="rId2"/>
          <a:srcRect r="22863" b="21469"/>
          <a:stretch/>
        </p:blipFill>
        <p:spPr bwMode="auto">
          <a:xfrm>
            <a:off x="1000100" y="3857627"/>
            <a:ext cx="6812259" cy="24620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1071546"/>
            <a:ext cx="87154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solidFill>
                  <a:srgbClr val="FFFF00"/>
                </a:solidFill>
              </a:rPr>
              <a:t>Бета-</a:t>
            </a:r>
            <a:r>
              <a:rPr lang="ru-RU" sz="2000" i="1" dirty="0" err="1">
                <a:solidFill>
                  <a:srgbClr val="FFFF00"/>
                </a:solidFill>
              </a:rPr>
              <a:t>розспадом</a:t>
            </a:r>
            <a:r>
              <a:rPr lang="ru-RU" sz="2000" dirty="0"/>
              <a:t> ядра </a:t>
            </a:r>
            <a:r>
              <a:rPr lang="ru-RU" sz="2000" dirty="0" err="1"/>
              <a:t>називається</a:t>
            </a:r>
            <a:r>
              <a:rPr lang="ru-RU" sz="2000" dirty="0"/>
              <a:t> </a:t>
            </a:r>
            <a:r>
              <a:rPr lang="ru-RU" sz="2000" dirty="0" err="1"/>
              <a:t>процес</a:t>
            </a:r>
            <a:r>
              <a:rPr lang="ru-RU" sz="2000" dirty="0"/>
              <a:t>  </a:t>
            </a:r>
            <a:r>
              <a:rPr lang="ru-RU" sz="2000" dirty="0" err="1"/>
              <a:t>власновільне</a:t>
            </a:r>
            <a:r>
              <a:rPr lang="ru-RU" sz="2000" dirty="0"/>
              <a:t> </a:t>
            </a:r>
            <a:r>
              <a:rPr lang="ru-RU" sz="2000" dirty="0" err="1"/>
              <a:t>перетворення</a:t>
            </a:r>
            <a:r>
              <a:rPr lang="ru-RU" sz="2000" dirty="0"/>
              <a:t> </a:t>
            </a:r>
            <a:r>
              <a:rPr lang="ru-RU" sz="2000" dirty="0" err="1"/>
              <a:t>нестабільного</a:t>
            </a:r>
            <a:r>
              <a:rPr lang="ru-RU" sz="2000" dirty="0"/>
              <a:t> ядра у ядро-</a:t>
            </a:r>
            <a:r>
              <a:rPr lang="ru-RU" sz="2000" dirty="0" err="1"/>
              <a:t>ізобар</a:t>
            </a:r>
            <a:r>
              <a:rPr lang="ru-RU" sz="2000" dirty="0"/>
              <a:t> в наслідок </a:t>
            </a:r>
            <a:r>
              <a:rPr lang="ru-RU" sz="2000" dirty="0" err="1"/>
              <a:t>вилучення</a:t>
            </a:r>
            <a:r>
              <a:rPr lang="ru-RU" sz="2000" dirty="0"/>
              <a:t> </a:t>
            </a:r>
            <a:r>
              <a:rPr lang="ru-RU" sz="2000" dirty="0" err="1"/>
              <a:t>електрона</a:t>
            </a:r>
            <a:r>
              <a:rPr lang="ru-RU" sz="2000" dirty="0"/>
              <a:t> (</a:t>
            </a:r>
            <a:r>
              <a:rPr lang="ru-RU" sz="2000" dirty="0" err="1"/>
              <a:t>позітрона</a:t>
            </a:r>
            <a:r>
              <a:rPr lang="ru-RU" sz="2000" dirty="0"/>
              <a:t>) або захвату </a:t>
            </a:r>
            <a:r>
              <a:rPr lang="en-US" sz="2000" dirty="0"/>
              <a:t>k-</a:t>
            </a:r>
            <a:r>
              <a:rPr lang="ru-RU" sz="2000" dirty="0" err="1"/>
              <a:t>електрона</a:t>
            </a:r>
            <a:r>
              <a:rPr lang="ru-RU" sz="2000" dirty="0"/>
              <a:t>. </a:t>
            </a:r>
          </a:p>
          <a:p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sz="2000" b="1" dirty="0" err="1">
                <a:solidFill>
                  <a:srgbClr val="FFFF00"/>
                </a:solidFill>
              </a:rPr>
              <a:t>Ізоба́ри</a:t>
            </a:r>
            <a:r>
              <a:rPr lang="ru-RU" sz="2000" dirty="0"/>
              <a:t> (в </a:t>
            </a:r>
            <a:r>
              <a:rPr lang="ru-RU" sz="2000" dirty="0" err="1"/>
              <a:t>однині</a:t>
            </a:r>
            <a:r>
              <a:rPr lang="ru-RU" sz="2000" dirty="0"/>
              <a:t> «</a:t>
            </a:r>
            <a:r>
              <a:rPr lang="ru-RU" sz="2000" b="1" dirty="0" err="1"/>
              <a:t>ізоба́р</a:t>
            </a:r>
            <a:r>
              <a:rPr lang="ru-RU" sz="2000" b="1" dirty="0"/>
              <a:t>»</a:t>
            </a:r>
            <a:r>
              <a:rPr lang="ru-RU" sz="2000" dirty="0"/>
              <a:t>;  — </a:t>
            </a:r>
            <a:r>
              <a:rPr lang="ru-RU" sz="2000" dirty="0" err="1"/>
              <a:t>нукліди</a:t>
            </a:r>
            <a:r>
              <a:rPr lang="ru-RU" sz="2000" dirty="0"/>
              <a:t>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елементів</a:t>
            </a:r>
            <a:r>
              <a:rPr lang="ru-RU" sz="2000" dirty="0"/>
              <a:t>, які мають </a:t>
            </a:r>
            <a:r>
              <a:rPr lang="ru-RU" sz="2000" dirty="0" err="1"/>
              <a:t>однакове</a:t>
            </a:r>
            <a:r>
              <a:rPr lang="ru-RU" sz="2000" dirty="0"/>
              <a:t> </a:t>
            </a:r>
            <a:r>
              <a:rPr lang="ru-RU" sz="2000" dirty="0" err="1"/>
              <a:t>масовое</a:t>
            </a:r>
            <a:r>
              <a:rPr lang="ru-RU" sz="2000" dirty="0"/>
              <a:t> число; </a:t>
            </a:r>
            <a:r>
              <a:rPr lang="ru-RU" sz="2000" dirty="0" err="1"/>
              <a:t>наприклад</a:t>
            </a:r>
            <a:r>
              <a:rPr lang="ru-RU" sz="2000" dirty="0"/>
              <a:t>, </a:t>
            </a:r>
            <a:r>
              <a:rPr lang="ru-RU" sz="2000" dirty="0" err="1"/>
              <a:t>ізобарами</a:t>
            </a:r>
            <a:r>
              <a:rPr lang="ru-RU" sz="2000" dirty="0"/>
              <a:t> є </a:t>
            </a:r>
            <a:r>
              <a:rPr lang="ru-RU" sz="2000" baseline="30000" dirty="0">
                <a:hlinkClick r:id="rId2" tooltip="Аргон-40"/>
              </a:rPr>
              <a:t>40</a:t>
            </a:r>
            <a:r>
              <a:rPr lang="ru-RU" sz="2000" dirty="0">
                <a:hlinkClick r:id="rId2" tooltip="Аргон-40"/>
              </a:rPr>
              <a:t>Ar</a:t>
            </a:r>
            <a:r>
              <a:rPr lang="ru-RU" sz="2000" dirty="0"/>
              <a:t>, </a:t>
            </a:r>
            <a:r>
              <a:rPr lang="ru-RU" sz="2000" baseline="30000" dirty="0">
                <a:hlinkClick r:id="rId3" tooltip="Калий-40"/>
              </a:rPr>
              <a:t>40</a:t>
            </a:r>
            <a:r>
              <a:rPr lang="ru-RU" sz="2000" dirty="0">
                <a:hlinkClick r:id="rId3" tooltip="Калий-40"/>
              </a:rPr>
              <a:t>K</a:t>
            </a:r>
            <a:r>
              <a:rPr lang="ru-RU" sz="2000" dirty="0"/>
              <a:t>, </a:t>
            </a:r>
            <a:r>
              <a:rPr lang="ru-RU" sz="2000" baseline="30000" dirty="0">
                <a:hlinkClick r:id="rId4" tooltip="Кальций"/>
              </a:rPr>
              <a:t>40</a:t>
            </a:r>
            <a:r>
              <a:rPr lang="ru-RU" sz="2000" dirty="0">
                <a:hlinkClick r:id="rId4" tooltip="Кальций"/>
              </a:rPr>
              <a:t>Ca</a:t>
            </a:r>
            <a:r>
              <a:rPr lang="ru-RU" sz="2000" dirty="0"/>
              <a:t>. </a:t>
            </a:r>
          </a:p>
          <a:p>
            <a:r>
              <a:rPr lang="ru-RU" sz="2000" dirty="0" err="1"/>
              <a:t>Відомо</a:t>
            </a:r>
            <a:r>
              <a:rPr lang="ru-RU" sz="2000" dirty="0"/>
              <a:t>  </a:t>
            </a:r>
            <a:r>
              <a:rPr lang="ru-RU" sz="2000" dirty="0" err="1"/>
              <a:t>близько</a:t>
            </a:r>
            <a:r>
              <a:rPr lang="ru-RU" sz="2000" dirty="0"/>
              <a:t> 900 бета-</a:t>
            </a:r>
            <a:r>
              <a:rPr lang="ru-RU" sz="2000" dirty="0" err="1"/>
              <a:t>радіоактивних</a:t>
            </a:r>
            <a:r>
              <a:rPr lang="ru-RU" sz="2000" dirty="0"/>
              <a:t> ядер. З них </a:t>
            </a:r>
            <a:r>
              <a:rPr lang="ru-RU" sz="2000" dirty="0" err="1"/>
              <a:t>лише</a:t>
            </a:r>
            <a:r>
              <a:rPr lang="ru-RU" sz="2000" dirty="0"/>
              <a:t> 20 є </a:t>
            </a:r>
            <a:r>
              <a:rPr lang="ru-RU" sz="2000" dirty="0" err="1"/>
              <a:t>природніми</a:t>
            </a:r>
            <a:r>
              <a:rPr lang="ru-RU" sz="2000" dirty="0"/>
              <a:t>, </a:t>
            </a:r>
            <a:r>
              <a:rPr lang="ru-RU" sz="2000" dirty="0" err="1"/>
              <a:t>інші</a:t>
            </a:r>
            <a:r>
              <a:rPr lang="ru-RU" sz="2000" dirty="0"/>
              <a:t> </a:t>
            </a:r>
            <a:r>
              <a:rPr lang="ru-RU" sz="2000" dirty="0" err="1"/>
              <a:t>отримані</a:t>
            </a:r>
            <a:r>
              <a:rPr lang="ru-RU" sz="2000" dirty="0"/>
              <a:t>  </a:t>
            </a:r>
            <a:r>
              <a:rPr lang="ru-RU" sz="2000" dirty="0" err="1"/>
              <a:t>штучним</a:t>
            </a:r>
            <a:r>
              <a:rPr lang="ru-RU" sz="2000" dirty="0"/>
              <a:t>  шляхом.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Таким чином  </a:t>
            </a:r>
            <a:r>
              <a:rPr lang="ru-RU" sz="2000" dirty="0" err="1"/>
              <a:t>отримуються</a:t>
            </a:r>
            <a:r>
              <a:rPr lang="ru-RU" sz="2000" dirty="0"/>
              <a:t> </a:t>
            </a:r>
            <a:r>
              <a:rPr lang="ru-RU" sz="2000" dirty="0" err="1"/>
              <a:t>атоми</a:t>
            </a:r>
            <a:r>
              <a:rPr lang="ru-RU" sz="2000" dirty="0"/>
              <a:t>  </a:t>
            </a:r>
            <a:r>
              <a:rPr lang="ru-RU" sz="2000" dirty="0" err="1"/>
              <a:t>хімічного</a:t>
            </a:r>
            <a:r>
              <a:rPr lang="ru-RU" sz="2000" dirty="0"/>
              <a:t> </a:t>
            </a:r>
            <a:r>
              <a:rPr lang="ru-RU" sz="2000" dirty="0" err="1"/>
              <a:t>елемента</a:t>
            </a:r>
            <a:r>
              <a:rPr lang="ru-RU" sz="2000" dirty="0"/>
              <a:t>, заряд ядра якого на </a:t>
            </a:r>
            <a:r>
              <a:rPr lang="ru-RU" sz="2000" dirty="0" err="1"/>
              <a:t>одиницю</a:t>
            </a:r>
            <a:r>
              <a:rPr lang="ru-RU" sz="2000" dirty="0"/>
              <a:t> більш або  </a:t>
            </a:r>
            <a:r>
              <a:rPr lang="ru-RU" sz="2000" dirty="0" err="1"/>
              <a:t>меньш</a:t>
            </a:r>
            <a:r>
              <a:rPr lang="ru-RU" sz="2000" dirty="0"/>
              <a:t> – </a:t>
            </a:r>
            <a:r>
              <a:rPr lang="ru-RU" sz="2000" dirty="0" err="1">
                <a:solidFill>
                  <a:srgbClr val="FFFF00"/>
                </a:solidFill>
              </a:rPr>
              <a:t>другий</a:t>
            </a:r>
            <a:r>
              <a:rPr lang="ru-RU" sz="2000" dirty="0">
                <a:solidFill>
                  <a:srgbClr val="FFFF00"/>
                </a:solidFill>
              </a:rPr>
              <a:t>  закон </a:t>
            </a:r>
            <a:r>
              <a:rPr lang="ru-RU" sz="2000" dirty="0" err="1">
                <a:solidFill>
                  <a:srgbClr val="FFFF00"/>
                </a:solidFill>
              </a:rPr>
              <a:t>радіоактивного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розпаду</a:t>
            </a:r>
            <a:r>
              <a:rPr lang="ru-RU" sz="2000" dirty="0"/>
              <a:t>.</a:t>
            </a:r>
          </a:p>
          <a:p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214546" y="142852"/>
            <a:ext cx="5143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  <a:cs typeface="Times New Roman" pitchFamily="18" charset="0"/>
                <a:sym typeface="Symbol" pitchFamily="18" charset="2"/>
              </a:rPr>
              <a:t></a:t>
            </a:r>
            <a:r>
              <a:rPr lang="ru-RU" sz="2400" dirty="0">
                <a:solidFill>
                  <a:srgbClr val="FFFF00"/>
                </a:solidFill>
              </a:rPr>
              <a:t>-частки</a:t>
            </a:r>
            <a:br>
              <a:rPr lang="ru-RU" sz="2400" dirty="0">
                <a:solidFill>
                  <a:srgbClr val="FFFF00"/>
                </a:solidFill>
              </a:rPr>
            </a:br>
            <a:endParaRPr lang="ru-RU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142852"/>
            <a:ext cx="578647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Існує</a:t>
            </a:r>
            <a:r>
              <a:rPr lang="ru-RU" dirty="0">
                <a:solidFill>
                  <a:srgbClr val="FFFF00"/>
                </a:solidFill>
              </a:rPr>
              <a:t> три </a:t>
            </a:r>
            <a:r>
              <a:rPr lang="ru-RU" dirty="0" err="1">
                <a:solidFill>
                  <a:srgbClr val="FFFF00"/>
                </a:solidFill>
              </a:rPr>
              <a:t>види</a:t>
            </a:r>
            <a:r>
              <a:rPr lang="ru-RU" dirty="0">
                <a:solidFill>
                  <a:srgbClr val="FFFF00"/>
                </a:solidFill>
              </a:rPr>
              <a:t> β-</a:t>
            </a:r>
            <a:r>
              <a:rPr lang="ru-RU" dirty="0" err="1">
                <a:solidFill>
                  <a:srgbClr val="FFFF00"/>
                </a:solidFill>
              </a:rPr>
              <a:t>розпаду</a:t>
            </a:r>
            <a:r>
              <a:rPr lang="ru-RU" dirty="0">
                <a:solidFill>
                  <a:srgbClr val="FFFF00"/>
                </a:solidFill>
              </a:rPr>
              <a:t>: </a:t>
            </a:r>
          </a:p>
          <a:p>
            <a:r>
              <a:rPr lang="ru-RU" dirty="0"/>
              <a:t>1) </a:t>
            </a:r>
            <a:r>
              <a:rPr lang="ru-RU" dirty="0" err="1">
                <a:solidFill>
                  <a:srgbClr val="FFFF00"/>
                </a:solidFill>
              </a:rPr>
              <a:t>електронний</a:t>
            </a:r>
            <a:r>
              <a:rPr lang="ru-RU" dirty="0"/>
              <a:t> β</a:t>
            </a:r>
            <a:r>
              <a:rPr lang="ru-RU" baseline="30000" dirty="0"/>
              <a:t>-</a:t>
            </a:r>
            <a:r>
              <a:rPr lang="ru-RU" dirty="0"/>
              <a:t>- </a:t>
            </a:r>
            <a:r>
              <a:rPr lang="ru-RU" dirty="0" err="1"/>
              <a:t>розпад</a:t>
            </a:r>
            <a:r>
              <a:rPr lang="el-GR" dirty="0"/>
              <a:t>:</a:t>
            </a:r>
            <a:r>
              <a:rPr lang="el-GR" baseline="30000" dirty="0"/>
              <a:t> </a:t>
            </a:r>
            <a:r>
              <a:rPr lang="el-GR" dirty="0"/>
              <a:t>(</a:t>
            </a:r>
            <a:r>
              <a:rPr lang="en-US" dirty="0"/>
              <a:t>A, Z) → (A, Z+1) + e</a:t>
            </a:r>
            <a:r>
              <a:rPr lang="en-US" baseline="30000" dirty="0"/>
              <a:t>-</a:t>
            </a:r>
            <a:r>
              <a:rPr lang="en-US" dirty="0"/>
              <a:t> +</a:t>
            </a:r>
            <a:r>
              <a:rPr lang="el-GR" dirty="0"/>
              <a:t>ν</a:t>
            </a:r>
            <a:r>
              <a:rPr lang="en-US" baseline="-25000" dirty="0"/>
              <a:t>e</a:t>
            </a:r>
            <a:r>
              <a:rPr lang="en-US" dirty="0"/>
              <a:t> </a:t>
            </a:r>
            <a:r>
              <a:rPr lang="ru-RU" dirty="0"/>
              <a:t>, </a:t>
            </a:r>
          </a:p>
          <a:p>
            <a:r>
              <a:rPr lang="ru-RU" dirty="0"/>
              <a:t>При </a:t>
            </a:r>
            <a:r>
              <a:rPr lang="ru-RU" i="1" dirty="0"/>
              <a:t>электронному β</a:t>
            </a:r>
            <a:r>
              <a:rPr lang="ru-RU" i="1" baseline="30000" dirty="0"/>
              <a:t>-</a:t>
            </a:r>
            <a:r>
              <a:rPr lang="ru-RU" i="1" dirty="0"/>
              <a:t>-</a:t>
            </a:r>
            <a:r>
              <a:rPr lang="ru-RU" i="1" dirty="0" err="1"/>
              <a:t>розпаді</a:t>
            </a:r>
            <a:r>
              <a:rPr lang="ru-RU" dirty="0"/>
              <a:t> один з </a:t>
            </a:r>
            <a:r>
              <a:rPr lang="ru-RU" dirty="0" err="1"/>
              <a:t>нейтронів</a:t>
            </a:r>
            <a:r>
              <a:rPr lang="ru-RU" dirty="0"/>
              <a:t> ядра </a:t>
            </a:r>
            <a:r>
              <a:rPr lang="ru-RU" dirty="0" err="1"/>
              <a:t>перетворюється</a:t>
            </a:r>
            <a:r>
              <a:rPr lang="ru-RU" dirty="0"/>
              <a:t> у протон з </a:t>
            </a:r>
            <a:r>
              <a:rPr lang="ru-RU" dirty="0" err="1"/>
              <a:t>випусканням</a:t>
            </a:r>
            <a:r>
              <a:rPr lang="ru-RU" dirty="0"/>
              <a:t> </a:t>
            </a:r>
            <a:r>
              <a:rPr lang="ru-RU" dirty="0" err="1"/>
              <a:t>електрона</a:t>
            </a:r>
            <a:r>
              <a:rPr lang="ru-RU" dirty="0"/>
              <a:t> і </a:t>
            </a:r>
            <a:r>
              <a:rPr lang="ru-RU" dirty="0" err="1"/>
              <a:t>електронного</a:t>
            </a:r>
            <a:r>
              <a:rPr lang="ru-RU" dirty="0"/>
              <a:t> </a:t>
            </a:r>
            <a:r>
              <a:rPr lang="ru-RU" dirty="0" err="1"/>
              <a:t>антінейтрону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2) </a:t>
            </a:r>
            <a:r>
              <a:rPr lang="ru-RU" dirty="0" err="1">
                <a:solidFill>
                  <a:srgbClr val="FFFF00"/>
                </a:solidFill>
              </a:rPr>
              <a:t>позитронний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β</a:t>
            </a:r>
            <a:r>
              <a:rPr lang="ru-RU" baseline="30000" dirty="0"/>
              <a:t>+</a:t>
            </a:r>
            <a:r>
              <a:rPr lang="ru-RU" dirty="0"/>
              <a:t>- </a:t>
            </a:r>
            <a:r>
              <a:rPr lang="ru-RU" dirty="0" err="1"/>
              <a:t>розпад</a:t>
            </a:r>
            <a:r>
              <a:rPr lang="pl-PL" dirty="0"/>
              <a:t>: (A, Z) → (A, Z-1) + e</a:t>
            </a:r>
            <a:r>
              <a:rPr lang="pl-PL" baseline="30000" dirty="0"/>
              <a:t>+</a:t>
            </a:r>
            <a:r>
              <a:rPr lang="pl-PL" dirty="0"/>
              <a:t> + ν</a:t>
            </a:r>
            <a:r>
              <a:rPr lang="pl-PL" baseline="-25000" dirty="0"/>
              <a:t>e</a:t>
            </a:r>
            <a:endParaRPr lang="ru-RU" baseline="-25000" dirty="0"/>
          </a:p>
          <a:p>
            <a:r>
              <a:rPr lang="ru-RU" dirty="0"/>
              <a:t>При </a:t>
            </a:r>
            <a:r>
              <a:rPr lang="ru-RU" i="1" dirty="0"/>
              <a:t>позитронному β</a:t>
            </a:r>
            <a:r>
              <a:rPr lang="ru-RU" i="1" baseline="30000" dirty="0"/>
              <a:t>+</a:t>
            </a:r>
            <a:r>
              <a:rPr lang="ru-RU" i="1" dirty="0"/>
              <a:t>-</a:t>
            </a:r>
            <a:r>
              <a:rPr lang="ru-RU" i="1" dirty="0" err="1"/>
              <a:t>розпаді</a:t>
            </a:r>
            <a:r>
              <a:rPr lang="ru-RU" dirty="0"/>
              <a:t> один з </a:t>
            </a:r>
            <a:r>
              <a:rPr lang="ru-RU" dirty="0" err="1"/>
              <a:t>протонів</a:t>
            </a:r>
            <a:r>
              <a:rPr lang="ru-RU" dirty="0"/>
              <a:t> ядра </a:t>
            </a:r>
            <a:r>
              <a:rPr lang="ru-RU" dirty="0" err="1"/>
              <a:t>перетворюєтьсяу</a:t>
            </a:r>
            <a:r>
              <a:rPr lang="ru-RU" dirty="0"/>
              <a:t>  нейтрон з </a:t>
            </a:r>
            <a:r>
              <a:rPr lang="ru-RU" dirty="0" err="1"/>
              <a:t>випусканням</a:t>
            </a:r>
            <a:r>
              <a:rPr lang="ru-RU" dirty="0"/>
              <a:t> позитивно </a:t>
            </a:r>
            <a:r>
              <a:rPr lang="ru-RU" dirty="0" err="1"/>
              <a:t>зарядженного</a:t>
            </a:r>
            <a:r>
              <a:rPr lang="ru-RU" dirty="0"/>
              <a:t> электрона (позитрона) и электронного нейтрино </a:t>
            </a:r>
          </a:p>
          <a:p>
            <a:endParaRPr lang="ru-RU" dirty="0"/>
          </a:p>
          <a:p>
            <a:r>
              <a:rPr lang="ru-RU" dirty="0"/>
              <a:t>3) </a:t>
            </a:r>
            <a:r>
              <a:rPr lang="ru-RU" dirty="0" err="1">
                <a:solidFill>
                  <a:srgbClr val="FFFF00"/>
                </a:solidFill>
              </a:rPr>
              <a:t>Електронне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захоплення</a:t>
            </a:r>
            <a:r>
              <a:rPr lang="ru-RU" dirty="0">
                <a:solidFill>
                  <a:srgbClr val="FFFF00"/>
                </a:solidFill>
              </a:rPr>
              <a:t> (е-</a:t>
            </a:r>
            <a:r>
              <a:rPr lang="ru-RU" dirty="0" err="1">
                <a:solidFill>
                  <a:srgbClr val="FFFF00"/>
                </a:solidFill>
              </a:rPr>
              <a:t>захоплення</a:t>
            </a:r>
            <a:r>
              <a:rPr lang="ru-RU" dirty="0">
                <a:solidFill>
                  <a:srgbClr val="FFFF00"/>
                </a:solidFill>
              </a:rPr>
              <a:t>)</a:t>
            </a:r>
            <a:r>
              <a:rPr lang="pl-PL" dirty="0"/>
              <a:t>:(A, Z) + e</a:t>
            </a:r>
            <a:r>
              <a:rPr lang="pl-PL" baseline="30000" dirty="0"/>
              <a:t>-</a:t>
            </a:r>
            <a:r>
              <a:rPr lang="pl-PL" dirty="0"/>
              <a:t> → (A, Z-1) + ν</a:t>
            </a:r>
            <a:r>
              <a:rPr lang="pl-PL" baseline="-25000" dirty="0"/>
              <a:t>e</a:t>
            </a:r>
            <a:r>
              <a:rPr lang="pl-PL" dirty="0"/>
              <a:t>.</a:t>
            </a:r>
            <a:endParaRPr lang="ru-RU" dirty="0"/>
          </a:p>
          <a:p>
            <a:r>
              <a:rPr lang="ru-RU" dirty="0"/>
              <a:t>У випадку </a:t>
            </a:r>
            <a:r>
              <a:rPr lang="ru-RU" i="1" dirty="0"/>
              <a:t>электронного е-</a:t>
            </a:r>
            <a:r>
              <a:rPr lang="ru-RU" dirty="0" err="1"/>
              <a:t>захоплення</a:t>
            </a:r>
            <a:r>
              <a:rPr lang="ru-RU" dirty="0"/>
              <a:t> ядро </a:t>
            </a:r>
            <a:r>
              <a:rPr lang="ru-RU" dirty="0" err="1"/>
              <a:t>захоплює</a:t>
            </a:r>
            <a:r>
              <a:rPr lang="ru-RU" dirty="0"/>
              <a:t> </a:t>
            </a:r>
            <a:r>
              <a:rPr lang="ru-RU" dirty="0" err="1"/>
              <a:t>електрон</a:t>
            </a:r>
            <a:r>
              <a:rPr lang="ru-RU" dirty="0"/>
              <a:t> з </a:t>
            </a:r>
            <a:r>
              <a:rPr lang="ru-RU" dirty="0" err="1"/>
              <a:t>електронної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 (</a:t>
            </a:r>
            <a:r>
              <a:rPr lang="ru-RU" dirty="0" err="1"/>
              <a:t>частіше</a:t>
            </a:r>
            <a:r>
              <a:rPr lang="ru-RU" dirty="0"/>
              <a:t> К-</a:t>
            </a:r>
            <a:r>
              <a:rPr lang="ru-RU" dirty="0" err="1"/>
              <a:t>оболонки</a:t>
            </a:r>
            <a:r>
              <a:rPr lang="ru-RU" dirty="0"/>
              <a:t>) </a:t>
            </a:r>
            <a:r>
              <a:rPr lang="ru-RU" dirty="0" err="1"/>
              <a:t>власного</a:t>
            </a:r>
            <a:r>
              <a:rPr lang="ru-RU" dirty="0"/>
              <a:t> атома</a:t>
            </a:r>
          </a:p>
          <a:p>
            <a:r>
              <a:rPr lang="ru-RU" dirty="0"/>
              <a:t> </a:t>
            </a:r>
            <a:r>
              <a:rPr lang="ru-RU" dirty="0" err="1">
                <a:solidFill>
                  <a:srgbClr val="FFFF00"/>
                </a:solidFill>
              </a:rPr>
              <a:t>Основним</a:t>
            </a:r>
            <a:r>
              <a:rPr lang="ru-RU" dirty="0">
                <a:solidFill>
                  <a:srgbClr val="FFFF00"/>
                </a:solidFill>
              </a:rPr>
              <a:t> видом є перший.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428604"/>
            <a:ext cx="82153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Ионізуюча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 бета-</a:t>
            </a:r>
            <a:r>
              <a:rPr lang="ru-RU" dirty="0" err="1"/>
              <a:t>часток</a:t>
            </a:r>
            <a:r>
              <a:rPr lang="ru-RU" dirty="0"/>
              <a:t> </a:t>
            </a:r>
            <a:r>
              <a:rPr lang="ru-RU" dirty="0" err="1"/>
              <a:t>менша</a:t>
            </a:r>
            <a:r>
              <a:rPr lang="ru-RU" dirty="0"/>
              <a:t>, ніж  альфа-</a:t>
            </a:r>
            <a:r>
              <a:rPr lang="ru-RU" dirty="0" err="1"/>
              <a:t>часток</a:t>
            </a:r>
            <a:r>
              <a:rPr lang="ru-RU" dirty="0"/>
              <a:t>.</a:t>
            </a:r>
          </a:p>
          <a:p>
            <a:endParaRPr lang="ru-RU" altLang="ru-RU" b="1" dirty="0">
              <a:sym typeface="Symbol" panose="05050102010706020507" pitchFamily="18" charset="2"/>
            </a:endParaRPr>
          </a:p>
          <a:p>
            <a:r>
              <a:rPr lang="ru-RU" dirty="0">
                <a:solidFill>
                  <a:srgbClr val="FFFF00"/>
                </a:solidFill>
              </a:rPr>
              <a:t>β</a:t>
            </a:r>
            <a:r>
              <a:rPr lang="ru-RU" baseline="30000" dirty="0">
                <a:solidFill>
                  <a:srgbClr val="FFFF00"/>
                </a:solidFill>
              </a:rPr>
              <a:t>-</a:t>
            </a:r>
            <a:r>
              <a:rPr lang="ru-RU" dirty="0">
                <a:solidFill>
                  <a:srgbClr val="FFFF00"/>
                </a:solidFill>
              </a:rPr>
              <a:t>- </a:t>
            </a:r>
            <a:r>
              <a:rPr lang="ru-RU" dirty="0" err="1">
                <a:solidFill>
                  <a:srgbClr val="FFFF00"/>
                </a:solidFill>
              </a:rPr>
              <a:t>розпад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altLang="ru-RU" dirty="0" err="1">
                <a:sym typeface="Symbol" panose="05050102010706020507" pitchFamily="18" charset="2"/>
              </a:rPr>
              <a:t>являє</a:t>
            </a:r>
            <a:r>
              <a:rPr lang="ru-RU" altLang="ru-RU" dirty="0">
                <a:sym typeface="Symbol" panose="05050102010706020507" pitchFamily="18" charset="2"/>
              </a:rPr>
              <a:t> велику </a:t>
            </a:r>
            <a:r>
              <a:rPr lang="ru-RU" altLang="ru-RU" dirty="0" err="1">
                <a:sym typeface="Symbol" panose="05050102010706020507" pitchFamily="18" charset="2"/>
              </a:rPr>
              <a:t>небезпеку</a:t>
            </a:r>
            <a:r>
              <a:rPr lang="ru-RU" altLang="ru-RU" dirty="0">
                <a:sym typeface="Symbol" panose="05050102010706020507" pitchFamily="18" charset="2"/>
              </a:rPr>
              <a:t> у порівнянні з  </a:t>
            </a:r>
            <a:r>
              <a:rPr lang="ru-RU" dirty="0">
                <a:cs typeface="Times New Roman" pitchFamily="18" charset="0"/>
              </a:rPr>
              <a:t>α</a:t>
            </a:r>
            <a:r>
              <a:rPr lang="ru-RU" dirty="0"/>
              <a:t>- </a:t>
            </a:r>
            <a:r>
              <a:rPr lang="ru-RU" dirty="0" err="1"/>
              <a:t>розпадом</a:t>
            </a:r>
            <a:r>
              <a:rPr lang="ru-RU" dirty="0"/>
              <a:t> </a:t>
            </a:r>
            <a:r>
              <a:rPr lang="ru-RU" altLang="ru-RU" dirty="0">
                <a:sym typeface="Symbol" panose="05050102010706020507" pitchFamily="18" charset="2"/>
              </a:rPr>
              <a:t>не </a:t>
            </a:r>
            <a:r>
              <a:rPr lang="ru-RU" altLang="ru-RU" dirty="0" err="1">
                <a:sym typeface="Symbol" panose="05050102010706020507" pitchFamily="18" charset="2"/>
              </a:rPr>
              <a:t>тільки</a:t>
            </a:r>
            <a:r>
              <a:rPr lang="ru-RU" altLang="ru-RU" dirty="0">
                <a:sym typeface="Symbol" panose="05050102010706020507" pitchFamily="18" charset="2"/>
              </a:rPr>
              <a:t> тому, що </a:t>
            </a:r>
            <a:r>
              <a:rPr lang="ru-RU" dirty="0"/>
              <a:t>β</a:t>
            </a:r>
            <a:r>
              <a:rPr lang="ru-RU" baseline="30000" dirty="0"/>
              <a:t>-</a:t>
            </a:r>
            <a:r>
              <a:rPr lang="ru-RU" dirty="0"/>
              <a:t>-</a:t>
            </a:r>
            <a:r>
              <a:rPr lang="ru-RU" altLang="ru-RU" dirty="0">
                <a:sym typeface="Symbol" panose="05050102010706020507" pitchFamily="18" charset="2"/>
              </a:rPr>
              <a:t> </a:t>
            </a:r>
            <a:r>
              <a:rPr lang="ru-RU" altLang="ru-RU" dirty="0" err="1">
                <a:sym typeface="Symbol" panose="05050102010706020507" pitchFamily="18" charset="2"/>
              </a:rPr>
              <a:t>частки</a:t>
            </a:r>
            <a:r>
              <a:rPr lang="ru-RU" altLang="ru-RU" dirty="0">
                <a:sym typeface="Symbol" panose="05050102010706020507" pitchFamily="18" charset="2"/>
              </a:rPr>
              <a:t> </a:t>
            </a:r>
            <a:r>
              <a:rPr lang="ru-RU" altLang="ru-RU" dirty="0" err="1">
                <a:sym typeface="Symbol" panose="05050102010706020507" pitchFamily="18" charset="2"/>
              </a:rPr>
              <a:t>мають</a:t>
            </a:r>
            <a:r>
              <a:rPr lang="ru-RU" altLang="ru-RU" dirty="0">
                <a:sym typeface="Symbol" panose="05050102010706020507" pitchFamily="18" charset="2"/>
              </a:rPr>
              <a:t> </a:t>
            </a:r>
            <a:r>
              <a:rPr lang="ru-RU" altLang="ru-RU" dirty="0" err="1">
                <a:sym typeface="Symbol" panose="05050102010706020507" pitchFamily="18" charset="2"/>
              </a:rPr>
              <a:t>більшу</a:t>
            </a:r>
            <a:r>
              <a:rPr lang="ru-RU" altLang="ru-RU" dirty="0">
                <a:sym typeface="Symbol" panose="05050102010706020507" pitchFamily="18" charset="2"/>
              </a:rPr>
              <a:t> проникаючу </a:t>
            </a:r>
            <a:r>
              <a:rPr lang="ru-RU" altLang="ru-RU" dirty="0" err="1">
                <a:sym typeface="Symbol" panose="05050102010706020507" pitchFamily="18" charset="2"/>
              </a:rPr>
              <a:t>здатність</a:t>
            </a:r>
            <a:r>
              <a:rPr lang="ru-RU" altLang="ru-RU" dirty="0">
                <a:sym typeface="Symbol" panose="05050102010706020507" pitchFamily="18" charset="2"/>
              </a:rPr>
              <a:t> , але і тому , що при </a:t>
            </a:r>
            <a:r>
              <a:rPr lang="ru-RU" altLang="ru-RU" dirty="0" err="1">
                <a:sym typeface="Symbol" panose="05050102010706020507" pitchFamily="18" charset="2"/>
              </a:rPr>
              <a:t>довгих</a:t>
            </a:r>
            <a:r>
              <a:rPr lang="ru-RU" altLang="ru-RU" dirty="0">
                <a:sym typeface="Symbol" panose="05050102010706020507" pitchFamily="18" charset="2"/>
              </a:rPr>
              <a:t> </a:t>
            </a:r>
            <a:r>
              <a:rPr lang="ru-RU" altLang="ru-RU" dirty="0" err="1">
                <a:sym typeface="Symbol" panose="05050102010706020507" pitchFamily="18" charset="2"/>
              </a:rPr>
              <a:t>ланцюжках</a:t>
            </a:r>
            <a:r>
              <a:rPr lang="ru-RU" altLang="ru-RU" dirty="0">
                <a:sym typeface="Symbol" panose="05050102010706020507" pitchFamily="18" charset="2"/>
              </a:rPr>
              <a:t> </a:t>
            </a:r>
            <a:r>
              <a:rPr lang="ru-RU" dirty="0"/>
              <a:t>β</a:t>
            </a:r>
            <a:r>
              <a:rPr lang="ru-RU" baseline="30000" dirty="0"/>
              <a:t>-</a:t>
            </a:r>
            <a:r>
              <a:rPr lang="ru-RU" dirty="0"/>
              <a:t>- </a:t>
            </a:r>
            <a:r>
              <a:rPr lang="ru-RU" dirty="0" err="1"/>
              <a:t>розпад</a:t>
            </a:r>
            <a:r>
              <a:rPr lang="ru-RU" dirty="0"/>
              <a:t> </a:t>
            </a:r>
            <a:r>
              <a:rPr lang="ru-RU" altLang="ru-RU" dirty="0" err="1">
                <a:sym typeface="Symbol" panose="05050102010706020507" pitchFamily="18" charset="2"/>
              </a:rPr>
              <a:t>супровождується</a:t>
            </a:r>
            <a:r>
              <a:rPr lang="ru-RU" altLang="ru-RU" dirty="0">
                <a:sym typeface="Symbol" panose="05050102010706020507" pitchFamily="18" charset="2"/>
              </a:rPr>
              <a:t> </a:t>
            </a:r>
            <a:r>
              <a:rPr lang="ru-RU" altLang="ru-RU" dirty="0" err="1">
                <a:sym typeface="Symbol" panose="05050102010706020507" pitchFamily="18" charset="2"/>
              </a:rPr>
              <a:t>випусканням</a:t>
            </a:r>
            <a:r>
              <a:rPr lang="ru-RU" altLang="ru-RU" dirty="0">
                <a:sym typeface="Symbol" panose="05050102010706020507" pitchFamily="18" charset="2"/>
              </a:rPr>
              <a:t> </a:t>
            </a:r>
            <a:r>
              <a:rPr lang="ru-RU" altLang="ru-RU" b="1" dirty="0">
                <a:solidFill>
                  <a:srgbClr val="FFFF00"/>
                </a:solidFill>
                <a:sym typeface="Symbol" panose="05050102010706020507" pitchFamily="18" charset="2"/>
              </a:rPr>
              <a:t>гамма- </a:t>
            </a:r>
            <a:r>
              <a:rPr lang="ru-RU" altLang="ru-RU" b="1" dirty="0" err="1">
                <a:solidFill>
                  <a:srgbClr val="FFFF00"/>
                </a:solidFill>
                <a:sym typeface="Symbol" panose="05050102010706020507" pitchFamily="18" charset="2"/>
              </a:rPr>
              <a:t>квантів</a:t>
            </a:r>
            <a:r>
              <a:rPr lang="ru-RU" altLang="ru-RU" b="1" dirty="0">
                <a:solidFill>
                  <a:srgbClr val="FFFF00"/>
                </a:solidFill>
                <a:sym typeface="Symbol" panose="05050102010706020507" pitchFamily="18" charset="2"/>
              </a:rPr>
              <a:t>.</a:t>
            </a:r>
          </a:p>
          <a:p>
            <a:endParaRPr lang="ru-RU" altLang="ru-RU" b="1" dirty="0">
              <a:solidFill>
                <a:srgbClr val="FFFF00"/>
              </a:solidFill>
              <a:sym typeface="Symbol" panose="05050102010706020507" pitchFamily="18" charset="2"/>
            </a:endParaRPr>
          </a:p>
          <a:p>
            <a:r>
              <a:rPr lang="ru-RU" dirty="0"/>
              <a:t>бета-частки мають </a:t>
            </a:r>
            <a:r>
              <a:rPr lang="ru-RU" dirty="0" err="1"/>
              <a:t>різну</a:t>
            </a:r>
            <a:r>
              <a:rPr lang="ru-RU" dirty="0"/>
              <a:t> </a:t>
            </a:r>
            <a:r>
              <a:rPr lang="ru-RU" dirty="0" err="1"/>
              <a:t>енергію</a:t>
            </a:r>
            <a:r>
              <a:rPr lang="ru-RU" dirty="0"/>
              <a:t>, тому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прух</a:t>
            </a:r>
            <a:r>
              <a:rPr lang="ru-RU" dirty="0"/>
              <a:t>  у </a:t>
            </a:r>
            <a:r>
              <a:rPr lang="ru-RU" dirty="0" err="1"/>
              <a:t>речовині</a:t>
            </a:r>
            <a:r>
              <a:rPr lang="ru-RU" dirty="0"/>
              <a:t> </a:t>
            </a:r>
            <a:r>
              <a:rPr lang="ru-RU" dirty="0" err="1"/>
              <a:t>неоднаковий</a:t>
            </a:r>
            <a:r>
              <a:rPr lang="ru-RU" dirty="0"/>
              <a:t>.</a:t>
            </a:r>
            <a:r>
              <a:rPr lang="ru-RU" dirty="0">
                <a:solidFill>
                  <a:srgbClr val="000099"/>
                </a:solidFill>
              </a:rPr>
              <a:t>.</a:t>
            </a:r>
          </a:p>
          <a:p>
            <a:endParaRPr lang="ru-RU" altLang="ru-RU" b="1" dirty="0">
              <a:solidFill>
                <a:srgbClr val="FFFF00"/>
              </a:solidFill>
              <a:sym typeface="Symbol" panose="05050102010706020507" pitchFamily="18" charset="2"/>
            </a:endParaRPr>
          </a:p>
          <a:p>
            <a:endParaRPr lang="ru-RU" dirty="0">
              <a:solidFill>
                <a:srgbClr val="000099"/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3714752"/>
            <a:ext cx="84296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</a:t>
            </a:r>
            <a:r>
              <a:rPr lang="ru-RU" dirty="0" err="1"/>
              <a:t>однаковій</a:t>
            </a:r>
            <a:r>
              <a:rPr lang="ru-RU" dirty="0"/>
              <a:t> </a:t>
            </a:r>
            <a:r>
              <a:rPr lang="ru-RU" dirty="0" err="1"/>
              <a:t>кінетичній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 </a:t>
            </a:r>
            <a:r>
              <a:rPr lang="ru-RU" dirty="0" err="1"/>
              <a:t>швидкість</a:t>
            </a:r>
            <a:r>
              <a:rPr lang="ru-RU" dirty="0"/>
              <a:t> руху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часток</a:t>
            </a:r>
            <a:r>
              <a:rPr lang="ru-RU" dirty="0"/>
              <a:t> альфа-</a:t>
            </a:r>
            <a:r>
              <a:rPr lang="ru-RU" dirty="0" err="1"/>
              <a:t>часток</a:t>
            </a:r>
            <a:r>
              <a:rPr lang="ru-RU" dirty="0"/>
              <a:t> значно </a:t>
            </a:r>
            <a:r>
              <a:rPr lang="ru-RU" dirty="0" err="1"/>
              <a:t>менша</a:t>
            </a:r>
            <a:r>
              <a:rPr lang="ru-RU" dirty="0"/>
              <a:t>, ніж </a:t>
            </a:r>
            <a:r>
              <a:rPr lang="ru-RU" dirty="0" err="1"/>
              <a:t>швидкість</a:t>
            </a:r>
            <a:r>
              <a:rPr lang="ru-RU" dirty="0"/>
              <a:t> руху </a:t>
            </a:r>
            <a:r>
              <a:rPr lang="ru-RU" dirty="0">
                <a:solidFill>
                  <a:srgbClr val="FFFF00"/>
                </a:solidFill>
              </a:rPr>
              <a:t>бета-</a:t>
            </a:r>
            <a:r>
              <a:rPr lang="ru-RU" dirty="0" err="1">
                <a:solidFill>
                  <a:srgbClr val="FFFF00"/>
                </a:solidFill>
              </a:rPr>
              <a:t>часток</a:t>
            </a:r>
            <a:r>
              <a:rPr lang="ru-RU" dirty="0"/>
              <a:t>.</a:t>
            </a:r>
          </a:p>
          <a:p>
            <a:r>
              <a:rPr lang="ru-RU" dirty="0" err="1"/>
              <a:t>Відповідно</a:t>
            </a:r>
            <a:r>
              <a:rPr lang="ru-RU" dirty="0"/>
              <a:t>, більш </a:t>
            </a:r>
            <a:r>
              <a:rPr lang="ru-RU" dirty="0" err="1"/>
              <a:t>тривалий</a:t>
            </a:r>
            <a:r>
              <a:rPr lang="ru-RU" dirty="0"/>
              <a:t> </a:t>
            </a:r>
            <a:r>
              <a:rPr lang="ru-RU" dirty="0" err="1"/>
              <a:t>проміжок</a:t>
            </a:r>
            <a:r>
              <a:rPr lang="ru-RU" dirty="0"/>
              <a:t> часу руху </a:t>
            </a:r>
            <a:r>
              <a:rPr lang="ru-RU" dirty="0" err="1"/>
              <a:t>повз</a:t>
            </a:r>
            <a:r>
              <a:rPr lang="ru-RU" dirty="0"/>
              <a:t> атома і </a:t>
            </a:r>
            <a:r>
              <a:rPr lang="ru-RU" dirty="0" err="1"/>
              <a:t>ефективність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з ним.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14290"/>
            <a:ext cx="82868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Захист</a:t>
            </a:r>
            <a:r>
              <a:rPr lang="ru-RU" sz="2400" dirty="0">
                <a:solidFill>
                  <a:srgbClr val="FFFF00"/>
                </a:solidFill>
              </a:rPr>
              <a:t>:</a:t>
            </a:r>
          </a:p>
          <a:p>
            <a:r>
              <a:rPr lang="ru-RU" sz="2400" dirty="0"/>
              <a:t>β-частки </a:t>
            </a:r>
            <a:r>
              <a:rPr lang="ru-RU" sz="2400" dirty="0" err="1"/>
              <a:t>середніх</a:t>
            </a:r>
            <a:r>
              <a:rPr lang="ru-RU" sz="2400" dirty="0"/>
              <a:t> </a:t>
            </a:r>
            <a:r>
              <a:rPr lang="ru-RU" sz="2400" dirty="0" err="1"/>
              <a:t>енергій</a:t>
            </a:r>
            <a:r>
              <a:rPr lang="ru-RU" sz="2400" dirty="0"/>
              <a:t> </a:t>
            </a:r>
            <a:r>
              <a:rPr lang="ru-RU" sz="2400" dirty="0" err="1"/>
              <a:t>затримуються</a:t>
            </a:r>
            <a:r>
              <a:rPr lang="ru-RU" sz="2400" dirty="0"/>
              <a:t> </a:t>
            </a:r>
            <a:r>
              <a:rPr lang="ru-RU" sz="2400" dirty="0" err="1"/>
              <a:t>віконним</a:t>
            </a:r>
            <a:r>
              <a:rPr lang="ru-RU" sz="2400" dirty="0"/>
              <a:t> </a:t>
            </a:r>
            <a:r>
              <a:rPr lang="ru-RU" sz="2400" dirty="0" err="1"/>
              <a:t>склом</a:t>
            </a:r>
            <a:r>
              <a:rPr lang="ru-RU" sz="2400" dirty="0"/>
              <a:t>, </a:t>
            </a:r>
            <a:r>
              <a:rPr lang="ru-RU" sz="2400" dirty="0" err="1"/>
              <a:t>взуттям</a:t>
            </a:r>
            <a:r>
              <a:rPr lang="ru-RU" sz="2400" dirty="0"/>
              <a:t>, але можуть </a:t>
            </a:r>
            <a:r>
              <a:rPr lang="ru-RU" sz="2400" dirty="0" err="1"/>
              <a:t>викликати</a:t>
            </a:r>
            <a:r>
              <a:rPr lang="ru-RU" sz="2400" dirty="0"/>
              <a:t> </a:t>
            </a:r>
            <a:r>
              <a:rPr lang="ru-RU" sz="2400" dirty="0" err="1"/>
              <a:t>ураження</a:t>
            </a:r>
            <a:r>
              <a:rPr lang="ru-RU" sz="2400" dirty="0"/>
              <a:t> </a:t>
            </a:r>
            <a:r>
              <a:rPr lang="ru-RU" sz="2400" dirty="0" err="1"/>
              <a:t>шкіри</a:t>
            </a:r>
            <a:r>
              <a:rPr lang="ru-RU" sz="2400" dirty="0"/>
              <a:t>, </a:t>
            </a:r>
            <a:r>
              <a:rPr lang="ru-RU" sz="2400" dirty="0" err="1"/>
              <a:t>роговиці</a:t>
            </a:r>
            <a:r>
              <a:rPr lang="ru-RU" sz="2400" dirty="0"/>
              <a:t> ока  і  </a:t>
            </a:r>
            <a:r>
              <a:rPr lang="ru-RU" sz="2400" dirty="0" err="1"/>
              <a:t>т.і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r>
              <a:rPr lang="ru-RU" sz="2400" dirty="0"/>
              <a:t>•Тому </a:t>
            </a:r>
            <a:r>
              <a:rPr lang="ru-RU" sz="2400" dirty="0" err="1"/>
              <a:t>навіть</a:t>
            </a:r>
            <a:r>
              <a:rPr lang="ru-RU" sz="2400" dirty="0"/>
              <a:t>  при </a:t>
            </a:r>
            <a:r>
              <a:rPr lang="ru-RU" sz="2400" dirty="0" err="1"/>
              <a:t>роботі</a:t>
            </a:r>
            <a:r>
              <a:rPr lang="ru-RU" sz="2400" dirty="0"/>
              <a:t> з </a:t>
            </a:r>
            <a:r>
              <a:rPr lang="ru-RU" sz="2400" dirty="0" err="1"/>
              <a:t>м’якими</a:t>
            </a:r>
            <a:r>
              <a:rPr lang="ru-RU" sz="2400" dirty="0"/>
              <a:t> β- </a:t>
            </a:r>
            <a:r>
              <a:rPr lang="ru-RU" sz="2400" dirty="0" err="1"/>
              <a:t>посточальниками</a:t>
            </a:r>
            <a:r>
              <a:rPr lang="ru-RU" sz="2400" dirty="0"/>
              <a:t> руки повинні бути </a:t>
            </a:r>
            <a:r>
              <a:rPr lang="ru-RU" sz="2400" dirty="0" err="1"/>
              <a:t>захищені</a:t>
            </a:r>
            <a:r>
              <a:rPr lang="ru-RU" sz="2400" dirty="0"/>
              <a:t> рукавичками, а від </a:t>
            </a:r>
            <a:r>
              <a:rPr lang="ru-RU" sz="2400" dirty="0" err="1"/>
              <a:t>жорстких</a:t>
            </a:r>
            <a:r>
              <a:rPr lang="ru-RU" sz="2400" dirty="0"/>
              <a:t> β- </a:t>
            </a:r>
            <a:r>
              <a:rPr lang="ru-RU" sz="2400" dirty="0" err="1"/>
              <a:t>часток</a:t>
            </a:r>
            <a:r>
              <a:rPr lang="ru-RU" sz="2400" dirty="0"/>
              <a:t> (з </a:t>
            </a:r>
            <a:r>
              <a:rPr lang="ru-RU" sz="2400" dirty="0" err="1"/>
              <a:t>енергією</a:t>
            </a:r>
            <a:r>
              <a:rPr lang="ru-RU" sz="2400" dirty="0"/>
              <a:t>  1,5 МэВ і </a:t>
            </a:r>
            <a:r>
              <a:rPr lang="ru-RU" sz="2400" dirty="0" err="1"/>
              <a:t>вище</a:t>
            </a:r>
            <a:r>
              <a:rPr lang="ru-RU" sz="2400" dirty="0"/>
              <a:t>) </a:t>
            </a:r>
            <a:r>
              <a:rPr lang="ru-RU" sz="2400" dirty="0" err="1"/>
              <a:t>слід</a:t>
            </a:r>
            <a:r>
              <a:rPr lang="ru-RU" sz="2400" dirty="0"/>
              <a:t> </a:t>
            </a:r>
            <a:r>
              <a:rPr lang="ru-RU" sz="2400" dirty="0" err="1"/>
              <a:t>захищатися</a:t>
            </a:r>
            <a:r>
              <a:rPr lang="ru-RU" sz="2400" dirty="0"/>
              <a:t> </a:t>
            </a:r>
            <a:r>
              <a:rPr lang="ru-RU" sz="2400" dirty="0" err="1"/>
              <a:t>екранами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органічного</a:t>
            </a:r>
            <a:r>
              <a:rPr lang="ru-RU" sz="2400" dirty="0"/>
              <a:t> </a:t>
            </a:r>
            <a:r>
              <a:rPr lang="ru-RU" sz="2400" dirty="0" err="1"/>
              <a:t>скла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pic>
        <p:nvPicPr>
          <p:cNvPr id="60418" name="Picture 2" descr="C:\Users\Дом\Desktop\работа Юля\медин\моя практика\физика\img13.jpg"/>
          <p:cNvPicPr>
            <a:picLocks noChangeAspect="1" noChangeArrowheads="1"/>
          </p:cNvPicPr>
          <p:nvPr/>
        </p:nvPicPr>
        <p:blipFill rotWithShape="1">
          <a:blip r:embed="rId2"/>
          <a:srcRect t="20372" r="29227" b="28697"/>
          <a:stretch/>
        </p:blipFill>
        <p:spPr bwMode="auto">
          <a:xfrm>
            <a:off x="1187624" y="4293096"/>
            <a:ext cx="6250294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92100"/>
            <a:ext cx="8229600" cy="1384300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/>
                <a:latin typeface="Times New Roman" pitchFamily="18" charset="0"/>
              </a:rPr>
              <a:t>Рентгеновское излучение (Х-лучи)</a:t>
            </a:r>
          </a:p>
        </p:txBody>
      </p:sp>
      <p:pic>
        <p:nvPicPr>
          <p:cNvPr id="94219" name="Picture 11"/>
          <p:cNvPicPr>
            <a:picLocks noGrp="1" noChangeAspect="1" noChangeArrowheads="1"/>
          </p:cNvPicPr>
          <p:nvPr>
            <p:ph type="clipArt" sz="half" idx="4294967295"/>
          </p:nvPr>
        </p:nvPicPr>
        <p:blipFill rotWithShape="1">
          <a:blip r:embed="rId2"/>
          <a:srcRect l="8561"/>
          <a:stretch/>
        </p:blipFill>
        <p:spPr>
          <a:xfrm>
            <a:off x="467544" y="4000504"/>
            <a:ext cx="1942251" cy="2038350"/>
          </a:xfrm>
        </p:spPr>
      </p:pic>
      <p:sp>
        <p:nvSpPr>
          <p:cNvPr id="942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14282" y="357166"/>
            <a:ext cx="8785225" cy="3455987"/>
          </a:xfrm>
          <a:noFill/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None/>
            </a:pPr>
            <a:r>
              <a:rPr lang="ru-RU" sz="2400" dirty="0" err="1">
                <a:solidFill>
                  <a:srgbClr val="FFFF00"/>
                </a:solidFill>
              </a:rPr>
              <a:t>Рентгенівські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промені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/>
              <a:t>– це </a:t>
            </a:r>
            <a:r>
              <a:rPr lang="ru-RU" sz="2400" dirty="0" err="1"/>
              <a:t>електромагнітне</a:t>
            </a:r>
            <a:r>
              <a:rPr lang="ru-RU" sz="2400" dirty="0"/>
              <a:t> випромінювання з </a:t>
            </a:r>
            <a:r>
              <a:rPr lang="ru-RU" sz="2400" dirty="0" err="1"/>
              <a:t>довжиною</a:t>
            </a:r>
            <a:r>
              <a:rPr lang="ru-RU" sz="2400" dirty="0"/>
              <a:t> </a:t>
            </a:r>
            <a:r>
              <a:rPr lang="ru-RU" sz="2400" dirty="0" err="1"/>
              <a:t>хвилі</a:t>
            </a:r>
            <a:r>
              <a:rPr lang="ru-RU" sz="2400" dirty="0"/>
              <a:t>  </a:t>
            </a:r>
            <a:r>
              <a:rPr lang="ru-RU" sz="2400" dirty="0" err="1"/>
              <a:t>меньш</a:t>
            </a:r>
            <a:r>
              <a:rPr lang="ru-RU" sz="2400" dirty="0"/>
              <a:t>  ніж 10¯⁸м (від 10 ¯⁸ до 10¯¹⁴).</a:t>
            </a:r>
          </a:p>
          <a:p>
            <a:pPr>
              <a:lnSpc>
                <a:spcPct val="90000"/>
              </a:lnSpc>
              <a:buNone/>
            </a:pPr>
            <a:endParaRPr lang="ru-RU" sz="2400" dirty="0"/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1800" u="sng" dirty="0" err="1">
                <a:latin typeface="Arial" pitchFamily="34" charset="0"/>
                <a:cs typeface="Arial" pitchFamily="34" charset="0"/>
              </a:rPr>
              <a:t>гальмівне</a:t>
            </a:r>
            <a:r>
              <a:rPr lang="ru-RU" sz="1800" u="sng" dirty="0">
                <a:effectLst/>
                <a:latin typeface="Arial" pitchFamily="34" charset="0"/>
                <a:cs typeface="Arial" pitchFamily="34" charset="0"/>
              </a:rPr>
              <a:t>, з </a:t>
            </a:r>
            <a:r>
              <a:rPr lang="ru-RU" sz="1800" u="sng" dirty="0" err="1">
                <a:effectLst/>
                <a:latin typeface="Arial" pitchFamily="34" charset="0"/>
                <a:cs typeface="Arial" pitchFamily="34" charset="0"/>
              </a:rPr>
              <a:t>безперервним</a:t>
            </a:r>
            <a:r>
              <a:rPr lang="ru-RU" sz="1800" u="sng" dirty="0">
                <a:effectLst/>
                <a:latin typeface="Arial" pitchFamily="34" charset="0"/>
                <a:cs typeface="Arial" pitchFamily="34" charset="0"/>
              </a:rPr>
              <a:t> спектром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–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випромінюється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зарядженими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частками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високих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енергій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(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зазвичай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це  е</a:t>
            </a:r>
            <a:r>
              <a:rPr lang="ru-RU" sz="1800" baseline="30000" dirty="0">
                <a:effectLst/>
                <a:latin typeface="Arial" pitchFamily="34" charset="0"/>
                <a:cs typeface="Arial" pitchFamily="34" charset="0"/>
              </a:rPr>
              <a:t>-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) при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гальмуванні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 в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кулоновськім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полі ядра. </a:t>
            </a:r>
          </a:p>
          <a:p>
            <a:pPr marL="68580" indent="0">
              <a:lnSpc>
                <a:spcPct val="90000"/>
              </a:lnSpc>
              <a:buNone/>
            </a:pPr>
            <a:r>
              <a:rPr lang="ru-RU" sz="1800" i="1" dirty="0">
                <a:latin typeface="Arial" pitchFamily="34" charset="0"/>
                <a:cs typeface="Arial" pitchFamily="34" charset="0"/>
              </a:rPr>
              <a:t>      </a:t>
            </a:r>
            <a:r>
              <a:rPr lang="ru-RU" sz="1800" i="1" dirty="0" err="1">
                <a:effectLst/>
                <a:latin typeface="Arial" pitchFamily="34" charset="0"/>
                <a:cs typeface="Arial" pitchFamily="34" charset="0"/>
              </a:rPr>
              <a:t>Застосовується</a:t>
            </a:r>
            <a:r>
              <a:rPr lang="ru-RU" sz="1800" i="1" dirty="0">
                <a:effectLst/>
                <a:latin typeface="Arial" pitchFamily="34" charset="0"/>
                <a:cs typeface="Arial" pitchFamily="34" charset="0"/>
              </a:rPr>
              <a:t> у </a:t>
            </a:r>
            <a:r>
              <a:rPr lang="ru-RU" sz="1800" i="1" dirty="0" err="1">
                <a:effectLst/>
                <a:latin typeface="Arial" pitchFamily="34" charset="0"/>
                <a:cs typeface="Arial" pitchFamily="34" charset="0"/>
              </a:rPr>
              <a:t>рентгенівських</a:t>
            </a:r>
            <a:r>
              <a:rPr lang="ru-RU" sz="1800" i="1" dirty="0">
                <a:effectLst/>
                <a:latin typeface="Arial" pitchFamily="34" charset="0"/>
                <a:cs typeface="Arial" pitchFamily="34" charset="0"/>
              </a:rPr>
              <a:t> трубках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ru-RU" sz="1800" dirty="0">
              <a:effectLst/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1800" u="sng" dirty="0" err="1">
                <a:effectLst/>
                <a:latin typeface="Arial" pitchFamily="34" charset="0"/>
                <a:cs typeface="Arial" pitchFamily="34" charset="0"/>
              </a:rPr>
              <a:t>характеристичне</a:t>
            </a:r>
            <a:r>
              <a:rPr lang="ru-RU" sz="1800" u="sng" dirty="0">
                <a:effectLst/>
                <a:latin typeface="Arial" pitchFamily="34" charset="0"/>
                <a:cs typeface="Arial" pitchFamily="34" charset="0"/>
              </a:rPr>
              <a:t>, з </a:t>
            </a:r>
            <a:r>
              <a:rPr lang="ru-RU" sz="1800" u="sng" dirty="0" err="1">
                <a:effectLst/>
                <a:latin typeface="Arial" pitchFamily="34" charset="0"/>
                <a:cs typeface="Arial" pitchFamily="34" charset="0"/>
              </a:rPr>
              <a:t>лінейним</a:t>
            </a:r>
            <a:r>
              <a:rPr lang="ru-RU" sz="1800" u="sng" dirty="0">
                <a:effectLst/>
                <a:latin typeface="Arial" pitchFamily="34" charset="0"/>
                <a:cs typeface="Arial" pitchFamily="34" charset="0"/>
              </a:rPr>
              <a:t> спектром  -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випромінюється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атомом 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при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заповнені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вакансій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на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внутрішніх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електронних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оболонках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утворених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внаслідок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його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взаємодії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 з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прискореними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effectLst/>
                <a:latin typeface="Arial" pitchFamily="34" charset="0"/>
                <a:cs typeface="Arial" pitchFamily="34" charset="0"/>
              </a:rPr>
              <a:t>електронами</a:t>
            </a:r>
            <a:r>
              <a:rPr lang="ru-RU" sz="1800" dirty="0">
                <a:effectLst/>
                <a:latin typeface="Arial" pitchFamily="34" charset="0"/>
                <a:cs typeface="Arial" pitchFamily="34" charset="0"/>
              </a:rPr>
              <a:t> (</a:t>
            </a:r>
            <a:r>
              <a:rPr lang="ru-RU" sz="1800" dirty="0"/>
              <a:t>при </a:t>
            </a:r>
            <a:r>
              <a:rPr lang="ru-RU" sz="1800" dirty="0" err="1"/>
              <a:t>переході</a:t>
            </a:r>
            <a:r>
              <a:rPr lang="ru-RU" sz="1800" dirty="0"/>
              <a:t> </a:t>
            </a:r>
            <a:r>
              <a:rPr lang="ru-RU" sz="1800" dirty="0" err="1"/>
              <a:t>електрона</a:t>
            </a:r>
            <a:r>
              <a:rPr lang="ru-RU" sz="1800" dirty="0"/>
              <a:t> з однієї </a:t>
            </a:r>
            <a:r>
              <a:rPr lang="ru-RU" sz="1800" dirty="0" err="1"/>
              <a:t>із</a:t>
            </a:r>
            <a:r>
              <a:rPr lang="ru-RU" sz="1800" dirty="0"/>
              <a:t> </a:t>
            </a:r>
            <a:r>
              <a:rPr lang="ru-RU" sz="1800" dirty="0" err="1"/>
              <a:t>зовнішніх</a:t>
            </a:r>
            <a:r>
              <a:rPr lang="ru-RU" sz="1800" dirty="0"/>
              <a:t> </a:t>
            </a:r>
            <a:r>
              <a:rPr lang="ru-RU" sz="1800" dirty="0" err="1"/>
              <a:t>оболонок</a:t>
            </a:r>
            <a:r>
              <a:rPr lang="ru-RU" sz="1800" dirty="0"/>
              <a:t> на </a:t>
            </a:r>
            <a:r>
              <a:rPr lang="ru-RU" sz="1800" dirty="0" err="1"/>
              <a:t>вакантне</a:t>
            </a:r>
            <a:r>
              <a:rPr lang="ru-RU" sz="1800" dirty="0"/>
              <a:t> </a:t>
            </a:r>
            <a:r>
              <a:rPr lang="ru-RU" sz="1800" dirty="0" err="1"/>
              <a:t>місце</a:t>
            </a:r>
            <a:r>
              <a:rPr lang="ru-RU" sz="1800" dirty="0"/>
              <a:t>, що </a:t>
            </a:r>
            <a:r>
              <a:rPr lang="ru-RU" sz="1800" dirty="0" err="1"/>
              <a:t>утворилося</a:t>
            </a:r>
            <a:r>
              <a:rPr lang="ru-RU" sz="1800" dirty="0"/>
              <a:t> на </a:t>
            </a:r>
            <a:r>
              <a:rPr lang="ru-RU" sz="1800" dirty="0" err="1"/>
              <a:t>внутрішній</a:t>
            </a:r>
            <a:r>
              <a:rPr lang="ru-RU" sz="1800" dirty="0"/>
              <a:t> </a:t>
            </a:r>
            <a:r>
              <a:rPr lang="ru-RU" sz="1800" dirty="0" err="1"/>
              <a:t>оболонці</a:t>
            </a:r>
            <a:r>
              <a:rPr lang="ru-RU" sz="1800" dirty="0"/>
              <a:t>). </a:t>
            </a:r>
            <a:endParaRPr lang="ru-RU" sz="1800" i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4217" name="Text Box 9"/>
          <p:cNvSpPr txBox="1">
            <a:spLocks noChangeArrowheads="1"/>
          </p:cNvSpPr>
          <p:nvPr/>
        </p:nvSpPr>
        <p:spPr bwMode="auto">
          <a:xfrm>
            <a:off x="2571736" y="4500570"/>
            <a:ext cx="223202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dirty="0" err="1">
                <a:latin typeface="Tahoma" pitchFamily="34" charset="0"/>
              </a:rPr>
              <a:t>Е</a:t>
            </a:r>
            <a:r>
              <a:rPr lang="ru-RU" sz="1800" dirty="0" err="1">
                <a:latin typeface="Tahoma" pitchFamily="34" charset="0"/>
              </a:rPr>
              <a:t>нергетичний</a:t>
            </a:r>
            <a:r>
              <a:rPr lang="ru-RU" sz="1800" dirty="0">
                <a:latin typeface="Tahoma" pitchFamily="34" charset="0"/>
              </a:rPr>
              <a:t> спектр </a:t>
            </a:r>
            <a:r>
              <a:rPr lang="ru-RU" sz="1800" dirty="0" err="1">
                <a:latin typeface="Tahoma" pitchFamily="34" charset="0"/>
              </a:rPr>
              <a:t>фотонів</a:t>
            </a:r>
            <a:r>
              <a:rPr lang="ru-RU" sz="1800" dirty="0">
                <a:latin typeface="Tahoma" pitchFamily="34" charset="0"/>
              </a:rPr>
              <a:t>  тормозного випромінювання як </a:t>
            </a:r>
            <a:r>
              <a:rPr lang="ru-RU" sz="1800" dirty="0" err="1">
                <a:latin typeface="Tahoma" pitchFamily="34" charset="0"/>
              </a:rPr>
              <a:t>функція</a:t>
            </a:r>
            <a:r>
              <a:rPr lang="ru-RU" sz="1800" dirty="0">
                <a:latin typeface="Tahoma" pitchFamily="34" charset="0"/>
              </a:rPr>
              <a:t> </a:t>
            </a:r>
            <a:r>
              <a:rPr lang="ru-RU" sz="1800" i="1" dirty="0" err="1">
                <a:latin typeface="Tahoma" pitchFamily="34" charset="0"/>
              </a:rPr>
              <a:t>E</a:t>
            </a:r>
            <a:r>
              <a:rPr lang="ru-RU" sz="1800" dirty="0" err="1">
                <a:latin typeface="Tahoma" pitchFamily="34" charset="0"/>
              </a:rPr>
              <a:t>g</a:t>
            </a:r>
            <a:endParaRPr lang="ru-RU" sz="1800" dirty="0">
              <a:latin typeface="Tahoma" pitchFamily="34" charset="0"/>
            </a:endParaRPr>
          </a:p>
        </p:txBody>
      </p:sp>
      <p:sp>
        <p:nvSpPr>
          <p:cNvPr id="94220" name="Text Box 12"/>
          <p:cNvSpPr txBox="1">
            <a:spLocks noChangeArrowheads="1"/>
          </p:cNvSpPr>
          <p:nvPr/>
        </p:nvSpPr>
        <p:spPr bwMode="auto">
          <a:xfrm>
            <a:off x="4857752" y="4857760"/>
            <a:ext cx="4032250" cy="1077218"/>
          </a:xfrm>
          <a:prstGeom prst="rect">
            <a:avLst/>
          </a:prstGeom>
          <a:solidFill>
            <a:schemeClr val="tx1">
              <a:alpha val="74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-"/>
            </a:pPr>
            <a:r>
              <a:rPr lang="en-GB" sz="2000" b="1" dirty="0">
                <a:solidFill>
                  <a:srgbClr val="CC3300"/>
                </a:solidFill>
              </a:rPr>
              <a:t>1917 г. </a:t>
            </a:r>
            <a:r>
              <a:rPr lang="en-GB" sz="2000" b="1" dirty="0" err="1">
                <a:solidFill>
                  <a:srgbClr val="CC3300"/>
                </a:solidFill>
              </a:rPr>
              <a:t>Нобел</a:t>
            </a:r>
            <a:r>
              <a:rPr lang="uk-UA" sz="2000" b="1" dirty="0">
                <a:solidFill>
                  <a:srgbClr val="CC3300"/>
                </a:solidFill>
              </a:rPr>
              <a:t>і</a:t>
            </a:r>
            <a:r>
              <a:rPr lang="en-GB" sz="2000" b="1" dirty="0" err="1">
                <a:solidFill>
                  <a:srgbClr val="CC3300"/>
                </a:solidFill>
              </a:rPr>
              <a:t>вс</a:t>
            </a:r>
            <a:r>
              <a:rPr lang="uk-UA" sz="2000" b="1" dirty="0">
                <a:solidFill>
                  <a:srgbClr val="CC3300"/>
                </a:solidFill>
              </a:rPr>
              <a:t>ь</a:t>
            </a:r>
            <a:r>
              <a:rPr lang="en-GB" sz="2000" b="1" dirty="0" err="1">
                <a:solidFill>
                  <a:srgbClr val="CC3300"/>
                </a:solidFill>
              </a:rPr>
              <a:t>ка</a:t>
            </a:r>
            <a:r>
              <a:rPr lang="en-GB" sz="2000" b="1" dirty="0">
                <a:solidFill>
                  <a:srgbClr val="CC3300"/>
                </a:solidFill>
              </a:rPr>
              <a:t> </a:t>
            </a:r>
            <a:r>
              <a:rPr lang="en-GB" sz="2000" b="1" dirty="0" err="1">
                <a:solidFill>
                  <a:srgbClr val="CC3300"/>
                </a:solidFill>
              </a:rPr>
              <a:t>прем</a:t>
            </a:r>
            <a:r>
              <a:rPr lang="uk-UA" sz="2000" b="1" dirty="0">
                <a:solidFill>
                  <a:srgbClr val="CC3300"/>
                </a:solidFill>
              </a:rPr>
              <a:t>і</a:t>
            </a:r>
            <a:r>
              <a:rPr lang="en-GB" sz="2000" b="1" dirty="0">
                <a:solidFill>
                  <a:srgbClr val="CC3300"/>
                </a:solidFill>
              </a:rPr>
              <a:t>я </a:t>
            </a:r>
            <a:r>
              <a:rPr lang="en-GB" sz="2000" b="1" dirty="0" err="1">
                <a:solidFill>
                  <a:srgbClr val="CC3300"/>
                </a:solidFill>
              </a:rPr>
              <a:t>за</a:t>
            </a:r>
            <a:r>
              <a:rPr lang="en-GB" sz="2000" b="1" dirty="0">
                <a:solidFill>
                  <a:srgbClr val="CC3300"/>
                </a:solidFill>
              </a:rPr>
              <a:t> </a:t>
            </a:r>
            <a:r>
              <a:rPr lang="uk-UA" sz="2000" b="1" dirty="0">
                <a:solidFill>
                  <a:srgbClr val="CC3300"/>
                </a:solidFill>
              </a:rPr>
              <a:t>відкриття</a:t>
            </a:r>
            <a:r>
              <a:rPr lang="en-GB" sz="2000" b="1" dirty="0">
                <a:solidFill>
                  <a:srgbClr val="CC3300"/>
                </a:solidFill>
              </a:rPr>
              <a:t> </a:t>
            </a:r>
            <a:r>
              <a:rPr lang="en-GB" sz="2000" b="1" dirty="0" err="1">
                <a:solidFill>
                  <a:srgbClr val="CC3300"/>
                </a:solidFill>
              </a:rPr>
              <a:t>характеристич</a:t>
            </a:r>
            <a:r>
              <a:rPr lang="uk-UA" sz="2000" b="1" dirty="0">
                <a:solidFill>
                  <a:srgbClr val="CC3300"/>
                </a:solidFill>
              </a:rPr>
              <a:t>ного</a:t>
            </a:r>
            <a:r>
              <a:rPr lang="en-GB" sz="2000" b="1" dirty="0">
                <a:solidFill>
                  <a:srgbClr val="CC3300"/>
                </a:solidFill>
              </a:rPr>
              <a:t> </a:t>
            </a:r>
            <a:r>
              <a:rPr lang="en-GB" sz="2000" b="1" dirty="0" err="1">
                <a:solidFill>
                  <a:srgbClr val="CC3300"/>
                </a:solidFill>
              </a:rPr>
              <a:t>рентген</a:t>
            </a:r>
            <a:r>
              <a:rPr lang="uk-UA" sz="2000" b="1" dirty="0">
                <a:solidFill>
                  <a:srgbClr val="CC3300"/>
                </a:solidFill>
              </a:rPr>
              <a:t>і</a:t>
            </a:r>
            <a:r>
              <a:rPr lang="en-GB" sz="2000" b="1" dirty="0" err="1">
                <a:solidFill>
                  <a:srgbClr val="CC3300"/>
                </a:solidFill>
              </a:rPr>
              <a:t>вс</a:t>
            </a:r>
            <a:r>
              <a:rPr lang="uk-UA" sz="2000" b="1" dirty="0">
                <a:solidFill>
                  <a:srgbClr val="CC3300"/>
                </a:solidFill>
              </a:rPr>
              <a:t>ь</a:t>
            </a:r>
            <a:r>
              <a:rPr lang="en-GB" sz="2000" b="1" dirty="0" err="1">
                <a:solidFill>
                  <a:srgbClr val="CC3300"/>
                </a:solidFill>
              </a:rPr>
              <a:t>кого</a:t>
            </a:r>
            <a:r>
              <a:rPr lang="en-GB" sz="2000" b="1" dirty="0">
                <a:solidFill>
                  <a:srgbClr val="CC3300"/>
                </a:solidFill>
              </a:rPr>
              <a:t> </a:t>
            </a:r>
            <a:r>
              <a:rPr lang="uk-UA" sz="2000" b="1" dirty="0">
                <a:solidFill>
                  <a:srgbClr val="CC3300"/>
                </a:solidFill>
              </a:rPr>
              <a:t>випромінювання </a:t>
            </a:r>
            <a:r>
              <a:rPr lang="en-GB" sz="2000" b="1" dirty="0">
                <a:solidFill>
                  <a:srgbClr val="CC3300"/>
                </a:solidFill>
              </a:rPr>
              <a:t>(</a:t>
            </a:r>
            <a:r>
              <a:rPr lang="en-GB" sz="2000" b="1" dirty="0" err="1">
                <a:solidFill>
                  <a:srgbClr val="CC3300"/>
                </a:solidFill>
              </a:rPr>
              <a:t>Чарлз</a:t>
            </a:r>
            <a:r>
              <a:rPr lang="en-GB" sz="2000" b="1" dirty="0">
                <a:solidFill>
                  <a:srgbClr val="CC3300"/>
                </a:solidFill>
              </a:rPr>
              <a:t> </a:t>
            </a:r>
            <a:r>
              <a:rPr lang="en-GB" sz="2000" b="1" dirty="0" err="1">
                <a:solidFill>
                  <a:srgbClr val="CC3300"/>
                </a:solidFill>
              </a:rPr>
              <a:t>Баркле</a:t>
            </a:r>
            <a:r>
              <a:rPr lang="en-GB" sz="2000" b="1" dirty="0">
                <a:solidFill>
                  <a:srgbClr val="CC3300"/>
                </a:solidFill>
              </a:rPr>
              <a:t>)</a:t>
            </a:r>
            <a:r>
              <a:rPr lang="en-GB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428604"/>
            <a:ext cx="842968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Гамма-випромінювання</a:t>
            </a:r>
            <a:r>
              <a:rPr lang="ru-RU" sz="2400" dirty="0"/>
              <a:t>– </a:t>
            </a:r>
            <a:r>
              <a:rPr lang="ru-RU" sz="2400" dirty="0" err="1"/>
              <a:t>електромагнітне</a:t>
            </a:r>
            <a:r>
              <a:rPr lang="ru-RU" sz="2400" dirty="0"/>
              <a:t> випромінювання з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довжиною</a:t>
            </a:r>
            <a:r>
              <a:rPr lang="ru-RU" sz="2400" dirty="0"/>
              <a:t> </a:t>
            </a:r>
            <a:r>
              <a:rPr lang="ru-RU" sz="2400" dirty="0" err="1"/>
              <a:t>хвилі</a:t>
            </a:r>
            <a:r>
              <a:rPr lang="ru-RU" sz="2400" dirty="0"/>
              <a:t> </a:t>
            </a:r>
            <a:r>
              <a:rPr lang="ru-RU" sz="2400" dirty="0" err="1"/>
              <a:t>менш</a:t>
            </a:r>
            <a:r>
              <a:rPr lang="ru-RU" sz="2400" dirty="0"/>
              <a:t> ніж 10¯¹⁰м.</a:t>
            </a:r>
          </a:p>
          <a:p>
            <a:endParaRPr lang="ru-RU" dirty="0"/>
          </a:p>
          <a:p>
            <a:r>
              <a:rPr lang="ru-RU" dirty="0"/>
              <a:t>•</a:t>
            </a:r>
            <a:r>
              <a:rPr lang="ru-RU" dirty="0" err="1"/>
              <a:t>Випускається</a:t>
            </a:r>
            <a:r>
              <a:rPr lang="ru-RU" dirty="0"/>
              <a:t>  при переходах між </a:t>
            </a:r>
            <a:r>
              <a:rPr lang="ru-RU" dirty="0" err="1"/>
              <a:t>збудженними</a:t>
            </a:r>
            <a:r>
              <a:rPr lang="ru-RU" dirty="0"/>
              <a:t> станами</a:t>
            </a:r>
          </a:p>
          <a:p>
            <a:r>
              <a:rPr lang="ru-RU" dirty="0" err="1"/>
              <a:t>атомних</a:t>
            </a:r>
            <a:r>
              <a:rPr lang="ru-RU" dirty="0"/>
              <a:t> ядер.</a:t>
            </a:r>
          </a:p>
          <a:p>
            <a:r>
              <a:rPr lang="ru-RU" b="1" dirty="0" err="1"/>
              <a:t>Різкого</a:t>
            </a:r>
            <a:r>
              <a:rPr lang="ru-RU" b="1" dirty="0"/>
              <a:t>  кордону між гамма- і </a:t>
            </a:r>
            <a:r>
              <a:rPr lang="ru-RU" b="1" dirty="0" err="1"/>
              <a:t>рентгенівським</a:t>
            </a:r>
            <a:r>
              <a:rPr lang="ru-RU" b="1" dirty="0"/>
              <a:t>  </a:t>
            </a:r>
            <a:r>
              <a:rPr lang="ru-RU" b="1" dirty="0" err="1"/>
              <a:t>випромінюванням</a:t>
            </a:r>
            <a:r>
              <a:rPr lang="ru-RU" b="1" dirty="0"/>
              <a:t>  не має.</a:t>
            </a:r>
            <a:endParaRPr lang="ru-RU" dirty="0"/>
          </a:p>
          <a:p>
            <a:r>
              <a:rPr lang="ru-RU" dirty="0"/>
              <a:t>•В </a:t>
            </a:r>
            <a:r>
              <a:rPr lang="ru-RU" dirty="0" err="1"/>
              <a:t>межі</a:t>
            </a:r>
            <a:r>
              <a:rPr lang="ru-RU" dirty="0"/>
              <a:t> 1—100 кэВ гамма-випромінювання і  </a:t>
            </a:r>
            <a:r>
              <a:rPr lang="ru-RU" dirty="0" err="1"/>
              <a:t>рентгенівське</a:t>
            </a:r>
            <a:r>
              <a:rPr lang="ru-RU" dirty="0"/>
              <a:t> випромінювання </a:t>
            </a:r>
            <a:r>
              <a:rPr lang="ru-RU" dirty="0" err="1"/>
              <a:t>розподіляються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за </a:t>
            </a:r>
            <a:r>
              <a:rPr lang="ru-RU" dirty="0" err="1"/>
              <a:t>джерелом</a:t>
            </a:r>
            <a:r>
              <a:rPr lang="ru-RU" dirty="0"/>
              <a:t> випромінювання: </a:t>
            </a:r>
          </a:p>
          <a:p>
            <a:r>
              <a:rPr lang="ru-RU" dirty="0"/>
              <a:t>-   </a:t>
            </a:r>
            <a:r>
              <a:rPr lang="ru-RU" dirty="0" err="1"/>
              <a:t>якщо</a:t>
            </a:r>
            <a:r>
              <a:rPr lang="ru-RU" dirty="0"/>
              <a:t> квант випромінювання к  </a:t>
            </a:r>
            <a:r>
              <a:rPr lang="ru-RU" dirty="0" err="1"/>
              <a:t>ядернім</a:t>
            </a:r>
            <a:r>
              <a:rPr lang="ru-RU" dirty="0"/>
              <a:t> </a:t>
            </a:r>
            <a:r>
              <a:rPr lang="ru-RU" dirty="0" err="1"/>
              <a:t>переході</a:t>
            </a:r>
            <a:r>
              <a:rPr lang="ru-RU" dirty="0"/>
              <a:t>, то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прийнято</a:t>
            </a:r>
            <a:r>
              <a:rPr lang="ru-RU" dirty="0"/>
              <a:t> </a:t>
            </a:r>
            <a:r>
              <a:rPr lang="ru-RU" dirty="0" err="1"/>
              <a:t>відносити</a:t>
            </a:r>
            <a:r>
              <a:rPr lang="ru-RU" dirty="0"/>
              <a:t> до гамма-випромінювання; </a:t>
            </a:r>
          </a:p>
          <a:p>
            <a:r>
              <a:rPr lang="ru-RU" dirty="0"/>
              <a:t>- </a:t>
            </a:r>
            <a:r>
              <a:rPr lang="ru-RU" dirty="0" err="1"/>
              <a:t>якщо</a:t>
            </a:r>
            <a:r>
              <a:rPr lang="ru-RU" dirty="0"/>
              <a:t> при </a:t>
            </a:r>
            <a:r>
              <a:rPr lang="ru-RU" dirty="0" err="1"/>
              <a:t>взаємодії</a:t>
            </a:r>
            <a:r>
              <a:rPr lang="ru-RU" dirty="0"/>
              <a:t> </a:t>
            </a:r>
            <a:r>
              <a:rPr lang="ru-RU" dirty="0" err="1"/>
              <a:t>електронів</a:t>
            </a:r>
            <a:r>
              <a:rPr lang="ru-RU" dirty="0"/>
              <a:t> або при переходах у </a:t>
            </a:r>
            <a:r>
              <a:rPr lang="ru-RU" dirty="0" err="1"/>
              <a:t>атомній</a:t>
            </a:r>
            <a:r>
              <a:rPr lang="ru-RU" dirty="0"/>
              <a:t> </a:t>
            </a:r>
            <a:r>
              <a:rPr lang="ru-RU" dirty="0" err="1"/>
              <a:t>электронній</a:t>
            </a:r>
            <a:r>
              <a:rPr lang="ru-RU" dirty="0"/>
              <a:t> </a:t>
            </a:r>
            <a:r>
              <a:rPr lang="ru-RU" dirty="0" err="1"/>
              <a:t>оболонці</a:t>
            </a:r>
            <a:r>
              <a:rPr lang="ru-RU" dirty="0"/>
              <a:t> — до </a:t>
            </a:r>
            <a:r>
              <a:rPr lang="ru-RU" dirty="0" err="1"/>
              <a:t>рентгенівського</a:t>
            </a:r>
            <a:r>
              <a:rPr lang="ru-RU" dirty="0"/>
              <a:t> випромінювання.</a:t>
            </a:r>
          </a:p>
          <a:p>
            <a:endParaRPr lang="ru-RU" dirty="0"/>
          </a:p>
          <a:p>
            <a:r>
              <a:rPr lang="ru-RU" dirty="0"/>
              <a:t>•З точки </a:t>
            </a:r>
            <a:r>
              <a:rPr lang="ru-RU" dirty="0" err="1"/>
              <a:t>зору</a:t>
            </a:r>
            <a:r>
              <a:rPr lang="ru-RU" dirty="0"/>
              <a:t> </a:t>
            </a:r>
            <a:r>
              <a:rPr lang="ru-RU" dirty="0" err="1"/>
              <a:t>фізики</a:t>
            </a:r>
            <a:r>
              <a:rPr lang="ru-RU" dirty="0"/>
              <a:t>, </a:t>
            </a:r>
            <a:r>
              <a:rPr lang="ru-RU" dirty="0" err="1"/>
              <a:t>кванти</a:t>
            </a:r>
            <a:r>
              <a:rPr lang="ru-RU" dirty="0"/>
              <a:t> </a:t>
            </a:r>
            <a:r>
              <a:rPr lang="ru-RU" dirty="0" err="1"/>
              <a:t>електромагнітного</a:t>
            </a:r>
            <a:r>
              <a:rPr lang="ru-RU" dirty="0"/>
              <a:t> випромінювання з </a:t>
            </a:r>
            <a:r>
              <a:rPr lang="ru-RU" dirty="0" err="1"/>
              <a:t>однаковою</a:t>
            </a:r>
            <a:r>
              <a:rPr lang="ru-RU" dirty="0"/>
              <a:t> </a:t>
            </a:r>
            <a:r>
              <a:rPr lang="ru-RU" dirty="0" err="1"/>
              <a:t>енергією</a:t>
            </a:r>
            <a:r>
              <a:rPr lang="ru-RU" dirty="0"/>
              <a:t> не </a:t>
            </a:r>
            <a:r>
              <a:rPr lang="ru-RU" dirty="0" err="1"/>
              <a:t>розподіляються</a:t>
            </a:r>
            <a:r>
              <a:rPr lang="ru-RU" dirty="0"/>
              <a:t> за </a:t>
            </a:r>
            <a:r>
              <a:rPr lang="ru-RU" dirty="0" err="1"/>
              <a:t>властивостями</a:t>
            </a:r>
            <a:r>
              <a:rPr lang="ru-RU" dirty="0"/>
              <a:t>, тому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розподіл</a:t>
            </a:r>
            <a:r>
              <a:rPr lang="ru-RU" dirty="0"/>
              <a:t> є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умовним</a:t>
            </a:r>
            <a:r>
              <a:rPr lang="ru-RU" dirty="0"/>
              <a:t>.</a:t>
            </a:r>
          </a:p>
          <a:p>
            <a:endParaRPr lang="ru-RU" b="1" dirty="0"/>
          </a:p>
          <a:p>
            <a:r>
              <a:rPr lang="ru-RU" b="1" dirty="0" err="1"/>
              <a:t>Рентгенівські</a:t>
            </a:r>
            <a:r>
              <a:rPr lang="ru-RU" b="1" dirty="0"/>
              <a:t> і гамма-</a:t>
            </a:r>
            <a:r>
              <a:rPr lang="ru-RU" b="1" dirty="0" err="1"/>
              <a:t>кванти</a:t>
            </a:r>
            <a:r>
              <a:rPr lang="ru-RU" b="1" dirty="0"/>
              <a:t> </a:t>
            </a:r>
            <a:r>
              <a:rPr lang="ru-RU" b="1" dirty="0" err="1"/>
              <a:t>переважно</a:t>
            </a:r>
            <a:r>
              <a:rPr lang="ru-RU" b="1" dirty="0"/>
              <a:t>  </a:t>
            </a:r>
            <a:r>
              <a:rPr lang="ru-RU" b="1" dirty="0" err="1"/>
              <a:t>взаїмодіють</a:t>
            </a:r>
            <a:r>
              <a:rPr lang="ru-RU" b="1" dirty="0"/>
              <a:t> з </a:t>
            </a:r>
            <a:r>
              <a:rPr lang="ru-RU" b="1" dirty="0" err="1">
                <a:solidFill>
                  <a:srgbClr val="FFFF00"/>
                </a:solidFill>
              </a:rPr>
              <a:t>електронною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оболонкою</a:t>
            </a:r>
            <a:r>
              <a:rPr lang="ru-RU" b="1" dirty="0">
                <a:solidFill>
                  <a:srgbClr val="FFFF00"/>
                </a:solidFill>
              </a:rPr>
              <a:t> атома.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142852"/>
            <a:ext cx="8260380" cy="981892"/>
          </a:xfrm>
        </p:spPr>
        <p:txBody>
          <a:bodyPr/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Синхротронне</a:t>
            </a:r>
            <a:r>
              <a:rPr lang="ru-RU" sz="2400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випромінюваннє</a:t>
            </a:r>
            <a:br>
              <a:rPr lang="ru-RU" sz="2400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(або </a:t>
            </a:r>
            <a:r>
              <a:rPr lang="ru-RU" sz="2400" b="1" dirty="0" err="1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магнітогальмівне</a:t>
            </a:r>
            <a:r>
              <a:rPr lang="ru-RU" sz="2400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14282" y="1357298"/>
            <a:ext cx="8572528" cy="2232025"/>
          </a:xfrm>
          <a:noFill/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i="1" dirty="0" err="1">
                <a:effectLst/>
                <a:latin typeface="Arial" pitchFamily="34" charset="0"/>
                <a:cs typeface="Arial" pitchFamily="34" charset="0"/>
              </a:rPr>
              <a:t>Випускається</a:t>
            </a:r>
            <a:r>
              <a:rPr lang="ru-RU" sz="2400" i="1" dirty="0">
                <a:effectLst/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зарядженими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частками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, які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рухаються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орбітами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зі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швидкостями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,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близькими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швидкості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світла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у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вакуумі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.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Зміна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напрямку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руху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електрона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відбувається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під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впливом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effectLst/>
                <a:latin typeface="Arial" pitchFamily="34" charset="0"/>
                <a:cs typeface="Arial" pitchFamily="34" charset="0"/>
              </a:rPr>
              <a:t>магнітного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> поля.</a:t>
            </a:r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428596" y="3929066"/>
            <a:ext cx="828680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err="1">
                <a:solidFill>
                  <a:srgbClr val="FFFF00"/>
                </a:solidFill>
              </a:rPr>
              <a:t>Рентгенівське</a:t>
            </a:r>
            <a:r>
              <a:rPr lang="ru-RU" sz="2400" dirty="0">
                <a:solidFill>
                  <a:srgbClr val="FFFF00"/>
                </a:solidFill>
              </a:rPr>
              <a:t>, </a:t>
            </a:r>
            <a:r>
              <a:rPr lang="ru-RU" sz="2400" dirty="0" err="1">
                <a:solidFill>
                  <a:srgbClr val="FFFF00"/>
                </a:solidFill>
              </a:rPr>
              <a:t>синхротронне</a:t>
            </a:r>
            <a:r>
              <a:rPr lang="ru-RU" sz="2400" dirty="0">
                <a:solidFill>
                  <a:srgbClr val="FFFF00"/>
                </a:solidFill>
              </a:rPr>
              <a:t> і гамма-випромінювання при </a:t>
            </a:r>
            <a:r>
              <a:rPr lang="ru-RU" sz="2400" dirty="0" err="1">
                <a:solidFill>
                  <a:srgbClr val="FFFF00"/>
                </a:solidFill>
              </a:rPr>
              <a:t>однаковій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енергії</a:t>
            </a:r>
            <a:r>
              <a:rPr lang="ru-RU" sz="2400" dirty="0">
                <a:solidFill>
                  <a:srgbClr val="FFFF00"/>
                </a:solidFill>
              </a:rPr>
              <a:t> мають  </a:t>
            </a:r>
            <a:r>
              <a:rPr lang="ru-RU" sz="2400" dirty="0" err="1">
                <a:solidFill>
                  <a:srgbClr val="FFFF00"/>
                </a:solidFill>
              </a:rPr>
              <a:t>однакові</a:t>
            </a:r>
            <a:r>
              <a:rPr lang="ru-RU" sz="2400" dirty="0">
                <a:solidFill>
                  <a:srgbClr val="FFFF00"/>
                </a:solidFill>
              </a:rPr>
              <a:t> властивості і  </a:t>
            </a:r>
            <a:r>
              <a:rPr lang="ru-RU" sz="2400" dirty="0" err="1">
                <a:solidFill>
                  <a:srgbClr val="FFFF00"/>
                </a:solidFill>
              </a:rPr>
              <a:t>визначаються</a:t>
            </a:r>
            <a:r>
              <a:rPr lang="ru-RU" sz="2400" dirty="0">
                <a:solidFill>
                  <a:srgbClr val="FFFF00"/>
                </a:solidFill>
              </a:rPr>
              <a:t>  </a:t>
            </a:r>
            <a:r>
              <a:rPr lang="ru-RU" sz="2400" dirty="0" err="1">
                <a:solidFill>
                  <a:srgbClr val="FFFF00"/>
                </a:solidFill>
              </a:rPr>
              <a:t>тільки</a:t>
            </a:r>
            <a:r>
              <a:rPr lang="ru-RU" sz="2400" dirty="0">
                <a:solidFill>
                  <a:srgbClr val="FFFF00"/>
                </a:solidFill>
              </a:rPr>
              <a:t> за </a:t>
            </a:r>
            <a:r>
              <a:rPr lang="ru-RU" sz="2400" dirty="0" err="1">
                <a:solidFill>
                  <a:srgbClr val="FFFF00"/>
                </a:solidFill>
              </a:rPr>
              <a:t>походженням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00042"/>
            <a:ext cx="850112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Частки 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масою</a:t>
            </a:r>
            <a:r>
              <a:rPr lang="ru-RU" dirty="0">
                <a:latin typeface="Arial" pitchFamily="34" charset="0"/>
                <a:cs typeface="Arial" pitchFamily="34" charset="0"/>
              </a:rPr>
              <a:t> 1,0087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атомної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одиниці</a:t>
            </a:r>
            <a:r>
              <a:rPr lang="ru-RU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нульовим</a:t>
            </a:r>
            <a:r>
              <a:rPr lang="ru-RU" dirty="0">
                <a:latin typeface="Arial" pitchFamily="34" charset="0"/>
                <a:cs typeface="Arial" pitchFamily="34" charset="0"/>
              </a:rPr>
              <a:t> зарядом </a:t>
            </a:r>
          </a:p>
          <a:p>
            <a:pPr>
              <a:buFont typeface="Wingdings" pitchFamily="2" charset="2"/>
              <a:buChar char="Ø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Отримують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нейтрони</a:t>
            </a:r>
            <a:r>
              <a:rPr lang="ru-RU" dirty="0">
                <a:latin typeface="Arial" pitchFamily="34" charset="0"/>
                <a:cs typeface="Arial" pitchFamily="34" charset="0"/>
              </a:rPr>
              <a:t> у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ядерних</a:t>
            </a:r>
            <a:r>
              <a:rPr lang="ru-RU" dirty="0">
                <a:latin typeface="Arial" pitchFamily="34" charset="0"/>
                <a:cs typeface="Arial" pitchFamily="34" charset="0"/>
              </a:rPr>
              <a:t> реакторах або при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розподілі</a:t>
            </a:r>
            <a:r>
              <a:rPr lang="ru-RU" dirty="0">
                <a:latin typeface="Arial" pitchFamily="34" charset="0"/>
                <a:cs typeface="Arial" pitchFamily="34" charset="0"/>
              </a:rPr>
              <a:t> ядер урана і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трансуранових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елементів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Вільний</a:t>
            </a:r>
            <a:r>
              <a:rPr lang="ru-RU" dirty="0">
                <a:latin typeface="Arial" pitchFamily="34" charset="0"/>
                <a:cs typeface="Arial" pitchFamily="34" charset="0"/>
              </a:rPr>
              <a:t> нейтрон (Т</a:t>
            </a:r>
            <a:r>
              <a:rPr lang="ru-RU" baseline="-25000" dirty="0">
                <a:latin typeface="Arial" pitchFamily="34" charset="0"/>
                <a:cs typeface="Arial" pitchFamily="34" charset="0"/>
              </a:rPr>
              <a:t>1/2</a:t>
            </a:r>
            <a:r>
              <a:rPr lang="ru-RU" dirty="0">
                <a:latin typeface="Arial" pitchFamily="34" charset="0"/>
                <a:cs typeface="Arial" pitchFamily="34" charset="0"/>
              </a:rPr>
              <a:t>=918 с ) 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розпадаєтся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протон,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електрон</a:t>
            </a:r>
            <a:r>
              <a:rPr lang="ru-RU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антінейтріно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dirty="0" err="1"/>
              <a:t>Нейтрони</a:t>
            </a:r>
            <a:r>
              <a:rPr lang="ru-RU" dirty="0"/>
              <a:t> </a:t>
            </a:r>
            <a:r>
              <a:rPr lang="ru-RU" dirty="0" err="1"/>
              <a:t>взаємодіють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з ядрами </a:t>
            </a:r>
            <a:r>
              <a:rPr lang="ru-RU" dirty="0" err="1"/>
              <a:t>атомів</a:t>
            </a:r>
            <a:r>
              <a:rPr lang="ru-RU" dirty="0"/>
              <a:t>. </a:t>
            </a:r>
            <a:r>
              <a:rPr lang="ru-RU" dirty="0" err="1"/>
              <a:t>Електронна</a:t>
            </a:r>
            <a:r>
              <a:rPr lang="ru-RU" dirty="0"/>
              <a:t> </a:t>
            </a:r>
            <a:r>
              <a:rPr lang="ru-RU" dirty="0" err="1"/>
              <a:t>оболонка</a:t>
            </a:r>
            <a:r>
              <a:rPr lang="ru-RU" dirty="0"/>
              <a:t> для них </a:t>
            </a:r>
            <a:r>
              <a:rPr lang="ru-RU" dirty="0" err="1"/>
              <a:t>прозора</a:t>
            </a:r>
            <a:r>
              <a:rPr lang="ru-RU" dirty="0"/>
              <a:t>.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dirty="0" err="1"/>
              <a:t>Взаємодія</a:t>
            </a:r>
            <a:r>
              <a:rPr lang="ru-RU" dirty="0"/>
              <a:t> – </a:t>
            </a:r>
            <a:r>
              <a:rPr lang="ru-RU" dirty="0" err="1"/>
              <a:t>механічна</a:t>
            </a:r>
            <a:r>
              <a:rPr lang="ru-RU" dirty="0"/>
              <a:t>.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dirty="0"/>
              <a:t>Характер </a:t>
            </a:r>
            <a:r>
              <a:rPr lang="ru-RU" dirty="0" err="1"/>
              <a:t>взаємодії</a:t>
            </a:r>
            <a:r>
              <a:rPr lang="ru-RU" dirty="0"/>
              <a:t>  </a:t>
            </a:r>
            <a:r>
              <a:rPr lang="ru-RU" dirty="0" err="1"/>
              <a:t>залежить</a:t>
            </a:r>
            <a:r>
              <a:rPr lang="ru-RU" dirty="0"/>
              <a:t> від </a:t>
            </a:r>
            <a:r>
              <a:rPr lang="ru-RU" dirty="0" err="1"/>
              <a:t>кінетичної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</a:t>
            </a:r>
            <a:r>
              <a:rPr lang="ru-RU" dirty="0" err="1"/>
              <a:t>нейтронів</a:t>
            </a:r>
            <a:r>
              <a:rPr lang="ru-RU" dirty="0"/>
              <a:t>.</a:t>
            </a:r>
          </a:p>
          <a:p>
            <a:pPr>
              <a:buFont typeface="Wingdings" pitchFamily="2" charset="2"/>
              <a:buChar char="Ø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Час  життя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нейтронів</a:t>
            </a:r>
            <a:r>
              <a:rPr lang="ru-RU" dirty="0">
                <a:latin typeface="Arial" pitchFamily="34" charset="0"/>
                <a:cs typeface="Arial" pitchFamily="34" charset="0"/>
              </a:rPr>
              <a:t> у 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біологічних</a:t>
            </a:r>
            <a:r>
              <a:rPr lang="ru-RU" dirty="0">
                <a:latin typeface="Arial" pitchFamily="34" charset="0"/>
                <a:cs typeface="Arial" pitchFamily="34" charset="0"/>
              </a:rPr>
              <a:t> тканинах = 0,0002 с (в 4,5 млн.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разів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менш</a:t>
            </a:r>
            <a:r>
              <a:rPr lang="ru-RU" dirty="0">
                <a:latin typeface="Arial" pitchFamily="34" charset="0"/>
                <a:cs typeface="Arial" pitchFamily="34" charset="0"/>
              </a:rPr>
              <a:t> Т</a:t>
            </a:r>
            <a:r>
              <a:rPr lang="ru-RU" baseline="-25000" dirty="0">
                <a:latin typeface="Arial" pitchFamily="34" charset="0"/>
                <a:cs typeface="Arial" pitchFamily="34" charset="0"/>
              </a:rPr>
              <a:t>1/2</a:t>
            </a:r>
            <a:r>
              <a:rPr lang="ru-RU" dirty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571604" y="142852"/>
            <a:ext cx="6429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Нейтрони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відткриті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у 1932 </a:t>
            </a:r>
            <a:r>
              <a:rPr lang="ru-RU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році</a:t>
            </a:r>
            <a:r>
              <a:rPr lang="ru-RU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):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500042"/>
            <a:ext cx="828680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FFFF00"/>
                </a:solidFill>
              </a:rPr>
              <a:t>Захист</a:t>
            </a:r>
            <a:r>
              <a:rPr lang="ru-RU" sz="2000" b="1" dirty="0">
                <a:solidFill>
                  <a:srgbClr val="FFFF00"/>
                </a:solidFill>
              </a:rPr>
              <a:t>: </a:t>
            </a:r>
          </a:p>
          <a:p>
            <a:r>
              <a:rPr lang="ru-RU" sz="2000" b="1" dirty="0"/>
              <a:t>          При </a:t>
            </a:r>
            <a:r>
              <a:rPr lang="ru-RU" sz="2000" b="1" dirty="0" err="1"/>
              <a:t>рівних</a:t>
            </a:r>
            <a:r>
              <a:rPr lang="ru-RU" sz="2000" b="1" dirty="0"/>
              <a:t> </a:t>
            </a:r>
            <a:r>
              <a:rPr lang="ru-RU" sz="2000" b="1" dirty="0" err="1"/>
              <a:t>масах</a:t>
            </a:r>
            <a:r>
              <a:rPr lang="ru-RU" sz="2000" b="1" dirty="0"/>
              <a:t> </a:t>
            </a:r>
            <a:r>
              <a:rPr lang="ru-RU" sz="2000" b="1" dirty="0" err="1"/>
              <a:t>стикаючихся</a:t>
            </a:r>
            <a:r>
              <a:rPr lang="ru-RU" sz="2000" b="1" dirty="0"/>
              <a:t> </a:t>
            </a:r>
            <a:r>
              <a:rPr lang="ru-RU" sz="2000" b="1" dirty="0" err="1"/>
              <a:t>об’єктів</a:t>
            </a:r>
            <a:r>
              <a:rPr lang="ru-RU" sz="2000" b="1" dirty="0"/>
              <a:t> (</a:t>
            </a:r>
            <a:r>
              <a:rPr lang="ru-RU" sz="2000" dirty="0" err="1"/>
              <a:t>наприклад</a:t>
            </a:r>
            <a:r>
              <a:rPr lang="ru-RU" sz="2000" dirty="0"/>
              <a:t>, з ядром </a:t>
            </a:r>
            <a:r>
              <a:rPr lang="ru-RU" sz="2000" dirty="0" err="1"/>
              <a:t>водню</a:t>
            </a:r>
            <a:r>
              <a:rPr lang="ru-RU" sz="2000" b="1" dirty="0"/>
              <a:t>) </a:t>
            </a:r>
            <a:r>
              <a:rPr lang="ru-RU" sz="2000" b="1" dirty="0" err="1"/>
              <a:t>рухоме</a:t>
            </a:r>
            <a:r>
              <a:rPr lang="ru-RU" sz="2000" b="1" dirty="0"/>
              <a:t> </a:t>
            </a:r>
            <a:r>
              <a:rPr lang="ru-RU" sz="2000" b="1" dirty="0" err="1"/>
              <a:t>тіло</a:t>
            </a:r>
            <a:r>
              <a:rPr lang="ru-RU" sz="2000" b="1" dirty="0"/>
              <a:t> (</a:t>
            </a:r>
            <a:r>
              <a:rPr lang="ru-RU" sz="2000" dirty="0"/>
              <a:t>в данном випадку нейтрон</a:t>
            </a:r>
            <a:r>
              <a:rPr lang="ru-RU" sz="2000" b="1" dirty="0"/>
              <a:t>) буде </a:t>
            </a:r>
            <a:r>
              <a:rPr lang="ru-RU" sz="2000" b="1" dirty="0" err="1"/>
              <a:t>втрачати</a:t>
            </a:r>
            <a:r>
              <a:rPr lang="ru-RU" sz="2000" b="1" dirty="0"/>
              <a:t> у </a:t>
            </a:r>
            <a:r>
              <a:rPr lang="ru-RU" sz="2000" b="1" dirty="0" err="1"/>
              <a:t>середньому</a:t>
            </a:r>
            <a:r>
              <a:rPr lang="ru-RU" sz="2000" b="1" dirty="0"/>
              <a:t> половину </a:t>
            </a:r>
            <a:r>
              <a:rPr lang="ru-RU" sz="2000" b="1" dirty="0" err="1"/>
              <a:t>власної</a:t>
            </a:r>
            <a:r>
              <a:rPr lang="ru-RU" sz="2000" b="1" dirty="0"/>
              <a:t> </a:t>
            </a:r>
            <a:r>
              <a:rPr lang="ru-RU" sz="2000" b="1" dirty="0" err="1"/>
              <a:t>енергії</a:t>
            </a:r>
            <a:r>
              <a:rPr lang="ru-RU" sz="2000" b="1" dirty="0"/>
              <a:t>.</a:t>
            </a:r>
          </a:p>
          <a:p>
            <a:r>
              <a:rPr lang="ru-RU" sz="2000" dirty="0"/>
              <a:t>           Практично, це означає, що </a:t>
            </a:r>
            <a:r>
              <a:rPr lang="ru-RU" sz="2000" dirty="0" err="1"/>
              <a:t>матеріали</a:t>
            </a:r>
            <a:r>
              <a:rPr lang="ru-RU" sz="2000" dirty="0"/>
              <a:t>, </a:t>
            </a:r>
            <a:r>
              <a:rPr lang="ru-RU" sz="2000" dirty="0" err="1"/>
              <a:t>багаті</a:t>
            </a:r>
            <a:r>
              <a:rPr lang="ru-RU" sz="2000" dirty="0"/>
              <a:t> на  </a:t>
            </a:r>
            <a:r>
              <a:rPr lang="ru-RU" sz="2000" dirty="0" err="1"/>
              <a:t>водень</a:t>
            </a:r>
            <a:r>
              <a:rPr lang="ru-RU" sz="2000" dirty="0"/>
              <a:t> (</a:t>
            </a:r>
            <a:r>
              <a:rPr lang="ru-RU" sz="2000" dirty="0" err="1"/>
              <a:t>такі</a:t>
            </a:r>
            <a:r>
              <a:rPr lang="ru-RU" sz="2000" dirty="0"/>
              <a:t> як вода, бетон і </a:t>
            </a:r>
            <a:r>
              <a:rPr lang="ru-RU" sz="2000" dirty="0" err="1"/>
              <a:t>парафін</a:t>
            </a:r>
            <a:r>
              <a:rPr lang="ru-RU" sz="2000" dirty="0"/>
              <a:t>) є  </a:t>
            </a:r>
            <a:r>
              <a:rPr lang="ru-RU" sz="2000" dirty="0" err="1"/>
              <a:t>найкращими</a:t>
            </a:r>
            <a:r>
              <a:rPr lang="ru-RU" sz="2000" dirty="0"/>
              <a:t> </a:t>
            </a:r>
            <a:r>
              <a:rPr lang="ru-RU" sz="2000" dirty="0" err="1"/>
              <a:t>матеріалами</a:t>
            </a:r>
            <a:r>
              <a:rPr lang="ru-RU" sz="2000" dirty="0"/>
              <a:t> </a:t>
            </a:r>
            <a:r>
              <a:rPr lang="ru-RU" sz="2000" dirty="0" err="1"/>
              <a:t>щодо</a:t>
            </a:r>
            <a:r>
              <a:rPr lang="ru-RU" sz="2000" dirty="0"/>
              <a:t> </a:t>
            </a:r>
          </a:p>
          <a:p>
            <a:r>
              <a:rPr lang="ru-RU" sz="2000" dirty="0" err="1"/>
              <a:t>захисту</a:t>
            </a:r>
            <a:r>
              <a:rPr lang="ru-RU" sz="2000" dirty="0"/>
              <a:t> від </a:t>
            </a:r>
            <a:r>
              <a:rPr lang="ru-RU" sz="2000" dirty="0" err="1"/>
              <a:t>нейтронів</a:t>
            </a:r>
            <a:r>
              <a:rPr lang="ru-RU" sz="2000" dirty="0"/>
              <a:t>, з того приводу що протон </a:t>
            </a:r>
            <a:r>
              <a:rPr lang="ru-RU" sz="2000" dirty="0" err="1"/>
              <a:t>атомів</a:t>
            </a:r>
            <a:r>
              <a:rPr lang="ru-RU" sz="2000" dirty="0"/>
              <a:t> </a:t>
            </a:r>
            <a:r>
              <a:rPr lang="ru-RU" sz="2000" dirty="0" err="1"/>
              <a:t>водню</a:t>
            </a:r>
            <a:r>
              <a:rPr lang="ru-RU" sz="2000" dirty="0"/>
              <a:t> дозволяє </a:t>
            </a:r>
            <a:r>
              <a:rPr lang="ru-RU" sz="2000" dirty="0" err="1"/>
              <a:t>розсіяти</a:t>
            </a:r>
            <a:r>
              <a:rPr lang="ru-RU" sz="2000" dirty="0"/>
              <a:t> </a:t>
            </a:r>
            <a:r>
              <a:rPr lang="ru-RU" sz="2000" dirty="0" err="1"/>
              <a:t>енергію</a:t>
            </a:r>
            <a:r>
              <a:rPr lang="ru-RU" sz="2000" dirty="0"/>
              <a:t> </a:t>
            </a:r>
            <a:r>
              <a:rPr lang="ru-RU" sz="2000" dirty="0" err="1"/>
              <a:t>падаючих</a:t>
            </a:r>
            <a:r>
              <a:rPr lang="ru-RU" sz="2000" dirty="0"/>
              <a:t> </a:t>
            </a:r>
            <a:r>
              <a:rPr lang="ru-RU" sz="2000" dirty="0" err="1"/>
              <a:t>нейтронів</a:t>
            </a:r>
            <a:r>
              <a:rPr lang="ru-RU" sz="2000" dirty="0"/>
              <a:t> </a:t>
            </a:r>
            <a:r>
              <a:rPr lang="ru-RU" sz="2000" dirty="0" err="1"/>
              <a:t>відносно</a:t>
            </a:r>
            <a:r>
              <a:rPr lang="ru-RU" sz="2000" dirty="0"/>
              <a:t> швидко.</a:t>
            </a:r>
          </a:p>
          <a:p>
            <a:endParaRPr lang="ru-RU" dirty="0"/>
          </a:p>
        </p:txBody>
      </p:sp>
      <p:pic>
        <p:nvPicPr>
          <p:cNvPr id="61442" name="Picture 2" descr="C:\Users\Дом\Desktop\работа Юля\медин\моя практика\физика\img11.jpg"/>
          <p:cNvPicPr>
            <a:picLocks noChangeAspect="1" noChangeArrowheads="1"/>
          </p:cNvPicPr>
          <p:nvPr/>
        </p:nvPicPr>
        <p:blipFill rotWithShape="1">
          <a:blip r:embed="rId2"/>
          <a:srcRect t="17287" b="34695"/>
          <a:stretch/>
        </p:blipFill>
        <p:spPr bwMode="auto">
          <a:xfrm>
            <a:off x="2195735" y="3717032"/>
            <a:ext cx="6400801" cy="23042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662" y="15716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0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Фізичні</a:t>
            </a:r>
            <a:r>
              <a:rPr lang="ru-RU" dirty="0">
                <a:solidFill>
                  <a:srgbClr val="FFFF00"/>
                </a:solidFill>
              </a:rPr>
              <a:t> властивості </a:t>
            </a:r>
            <a:r>
              <a:rPr lang="ru-RU" dirty="0" err="1">
                <a:solidFill>
                  <a:srgbClr val="FFFF00"/>
                </a:solidFill>
              </a:rPr>
              <a:t>іонізуючого</a:t>
            </a:r>
            <a:r>
              <a:rPr lang="ru-RU" dirty="0">
                <a:solidFill>
                  <a:srgbClr val="FFFF00"/>
                </a:solidFill>
              </a:rPr>
              <a:t> випромінювання.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410344"/>
              </p:ext>
            </p:extLst>
          </p:nvPr>
        </p:nvGraphicFramePr>
        <p:xfrm>
          <a:off x="179512" y="472798"/>
          <a:ext cx="8784976" cy="4540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11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97233">
                <a:tc>
                  <a:txBody>
                    <a:bodyPr/>
                    <a:lstStyle/>
                    <a:p>
                      <a:r>
                        <a:rPr lang="ru-RU" sz="1400" b="0" dirty="0"/>
                        <a:t>Вид випромінювання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/>
                        <a:t>Енергія</a:t>
                      </a:r>
                      <a:r>
                        <a:rPr lang="ru-RU" sz="1400" b="0" dirty="0"/>
                        <a:t> випромінювання, МэВ </a:t>
                      </a:r>
                    </a:p>
                    <a:p>
                      <a:endParaRPr lang="ru-RU" sz="1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/>
                        <a:t>Швидкість</a:t>
                      </a:r>
                      <a:r>
                        <a:rPr lang="ru-RU" sz="1400" b="0" dirty="0"/>
                        <a:t> розповсюдження у  </a:t>
                      </a:r>
                      <a:r>
                        <a:rPr lang="ru-RU" sz="1400" b="0" dirty="0" err="1"/>
                        <a:t>вакуумі</a:t>
                      </a:r>
                      <a:r>
                        <a:rPr lang="ru-RU" sz="1400" b="0" dirty="0"/>
                        <a:t>, км / с </a:t>
                      </a:r>
                    </a:p>
                    <a:p>
                      <a:endParaRPr lang="ru-RU" sz="1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/>
                        <a:t>Довжина </a:t>
                      </a:r>
                      <a:r>
                        <a:rPr lang="ru-RU" sz="1400" b="0" dirty="0" err="1"/>
                        <a:t>пробігу</a:t>
                      </a:r>
                      <a:r>
                        <a:rPr lang="ru-RU" sz="1400" b="0" dirty="0"/>
                        <a:t> у </a:t>
                      </a:r>
                      <a:r>
                        <a:rPr lang="ru-RU" sz="1400" b="0" dirty="0" err="1"/>
                        <a:t>повітрі</a:t>
                      </a:r>
                      <a:endParaRPr lang="ru-RU" sz="1400" b="0" dirty="0"/>
                    </a:p>
                    <a:p>
                      <a:endParaRPr lang="ru-RU" sz="1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/>
                        <a:t>Довжина </a:t>
                      </a:r>
                      <a:r>
                        <a:rPr lang="ru-RU" sz="1400" b="0" dirty="0" err="1"/>
                        <a:t>пробігу</a:t>
                      </a:r>
                      <a:r>
                        <a:rPr lang="ru-RU" sz="1400" b="0" dirty="0"/>
                        <a:t> у тканинах </a:t>
                      </a:r>
                      <a:r>
                        <a:rPr lang="ru-RU" sz="1400" b="0" dirty="0" err="1"/>
                        <a:t>організму</a:t>
                      </a:r>
                      <a:r>
                        <a:rPr lang="ru-RU" sz="1400" b="0" dirty="0"/>
                        <a:t>. </a:t>
                      </a:r>
                    </a:p>
                    <a:p>
                      <a:endParaRPr lang="ru-RU" sz="1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err="1"/>
                        <a:t>Іонізуюча</a:t>
                      </a:r>
                      <a:r>
                        <a:rPr lang="ru-RU" sz="1400" b="0" dirty="0"/>
                        <a:t> </a:t>
                      </a:r>
                      <a:r>
                        <a:rPr lang="ru-RU" sz="1400" b="0" dirty="0" err="1"/>
                        <a:t>здат-ність</a:t>
                      </a:r>
                      <a:r>
                        <a:rPr lang="ru-RU" sz="1400" b="0" dirty="0"/>
                        <a:t> (</a:t>
                      </a:r>
                      <a:r>
                        <a:rPr lang="ru-RU" sz="1400" b="0" dirty="0" err="1"/>
                        <a:t>щільність</a:t>
                      </a:r>
                      <a:r>
                        <a:rPr lang="ru-RU" sz="1400" b="0" dirty="0"/>
                        <a:t> </a:t>
                      </a:r>
                      <a:r>
                        <a:rPr lang="ru-RU" sz="1400" b="0" dirty="0" err="1"/>
                        <a:t>іонізації</a:t>
                      </a:r>
                      <a:r>
                        <a:rPr lang="ru-RU" sz="1400" b="0" dirty="0"/>
                        <a:t> на </a:t>
                      </a:r>
                      <a:r>
                        <a:rPr lang="ru-RU" sz="1400" b="0" dirty="0" err="1"/>
                        <a:t>одиницю</a:t>
                      </a:r>
                      <a:r>
                        <a:rPr lang="ru-RU" sz="1400" b="0" dirty="0"/>
                        <a:t> шляху у </a:t>
                      </a:r>
                      <a:r>
                        <a:rPr lang="ru-RU" sz="1400" b="0" dirty="0" err="1"/>
                        <a:t>повітрі</a:t>
                      </a:r>
                      <a:r>
                        <a:rPr lang="ru-RU" sz="1400" b="0" dirty="0"/>
                        <a:t>)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02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Альфа- частки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1-10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до 20 см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до 50 мкм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10000-20000 пар / мм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0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Бета-  частки  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0.1-2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270000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до 15 м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до 1 см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5-10 пар / мм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509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Гамма,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рентгенівські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промені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0.1-20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300000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сотні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метрів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десятки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сантиметрів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 пара / см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928670"/>
            <a:ext cx="850112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Випромінювання з </a:t>
            </a:r>
            <a:r>
              <a:rPr lang="ru-RU" sz="4000" dirty="0" err="1"/>
              <a:t>високою</a:t>
            </a:r>
            <a:r>
              <a:rPr lang="ru-RU" sz="4000" dirty="0"/>
              <a:t> </a:t>
            </a:r>
            <a:r>
              <a:rPr lang="ru-RU" sz="4000" dirty="0" err="1"/>
              <a:t>проникаючою</a:t>
            </a:r>
            <a:r>
              <a:rPr lang="ru-RU" sz="4000" dirty="0"/>
              <a:t> </a:t>
            </a:r>
            <a:r>
              <a:rPr lang="ru-RU" sz="4000" dirty="0" err="1"/>
              <a:t>здатністю</a:t>
            </a:r>
            <a:r>
              <a:rPr lang="ru-RU" sz="4000" dirty="0"/>
              <a:t> </a:t>
            </a:r>
            <a:r>
              <a:rPr lang="ru-RU" sz="4000" dirty="0" err="1"/>
              <a:t>називаються</a:t>
            </a:r>
            <a:r>
              <a:rPr lang="ru-RU" sz="4000" dirty="0"/>
              <a:t> </a:t>
            </a:r>
            <a:r>
              <a:rPr lang="ru-RU" sz="4000" dirty="0" err="1">
                <a:solidFill>
                  <a:srgbClr val="FFFF00"/>
                </a:solidFill>
              </a:rPr>
              <a:t>жорсткими</a:t>
            </a:r>
            <a:r>
              <a:rPr lang="ru-RU" sz="4000" dirty="0"/>
              <a:t>; </a:t>
            </a:r>
          </a:p>
          <a:p>
            <a:endParaRPr lang="ru-RU" sz="4000" dirty="0"/>
          </a:p>
          <a:p>
            <a:r>
              <a:rPr lang="ru-RU" sz="4000" dirty="0" err="1"/>
              <a:t>Якщо</a:t>
            </a:r>
            <a:r>
              <a:rPr lang="ru-RU" sz="4000" dirty="0"/>
              <a:t> </a:t>
            </a:r>
            <a:r>
              <a:rPr lang="ru-RU" sz="4000" dirty="0" err="1"/>
              <a:t>проникаюча</a:t>
            </a:r>
            <a:r>
              <a:rPr lang="ru-RU" sz="4000" dirty="0"/>
              <a:t>  </a:t>
            </a:r>
            <a:r>
              <a:rPr lang="ru-RU" sz="4000" dirty="0" err="1"/>
              <a:t>здатність</a:t>
            </a:r>
            <a:r>
              <a:rPr lang="ru-RU" sz="4000" dirty="0"/>
              <a:t> мала- </a:t>
            </a:r>
            <a:r>
              <a:rPr lang="ru-RU" sz="4000" dirty="0" err="1"/>
              <a:t>такі</a:t>
            </a:r>
            <a:r>
              <a:rPr lang="ru-RU" sz="4000" dirty="0"/>
              <a:t> випромінювання  </a:t>
            </a:r>
            <a:r>
              <a:rPr lang="ru-RU" sz="4000" dirty="0" err="1"/>
              <a:t>називають</a:t>
            </a:r>
            <a:endParaRPr lang="ru-RU" sz="4000" dirty="0"/>
          </a:p>
          <a:p>
            <a:r>
              <a:rPr lang="ru-RU" sz="4000" dirty="0" err="1">
                <a:solidFill>
                  <a:srgbClr val="FFFF00"/>
                </a:solidFill>
              </a:rPr>
              <a:t>м’якими</a:t>
            </a:r>
            <a:r>
              <a:rPr lang="ru-RU" sz="4000"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64399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</a:t>
            </a:r>
            <a:r>
              <a:rPr lang="ru-RU" dirty="0" err="1"/>
              <a:t>роботі</a:t>
            </a:r>
            <a:r>
              <a:rPr lang="ru-RU" dirty="0"/>
              <a:t> з 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іонізуючого</a:t>
            </a:r>
            <a:r>
              <a:rPr lang="ru-RU" dirty="0"/>
              <a:t> випромінювання </a:t>
            </a:r>
            <a:r>
              <a:rPr lang="ru-RU" dirty="0" err="1"/>
              <a:t>закритого</a:t>
            </a:r>
            <a:r>
              <a:rPr lang="ru-RU" dirty="0"/>
              <a:t> типу </a:t>
            </a:r>
            <a:r>
              <a:rPr lang="ru-RU" dirty="0" err="1"/>
              <a:t>основними</a:t>
            </a:r>
            <a:r>
              <a:rPr lang="ru-RU" dirty="0"/>
              <a:t> принципами </a:t>
            </a:r>
            <a:r>
              <a:rPr lang="ru-RU" dirty="0" err="1"/>
              <a:t>профілактики</a:t>
            </a:r>
            <a:r>
              <a:rPr lang="ru-RU" dirty="0"/>
              <a:t> є  </a:t>
            </a:r>
            <a:r>
              <a:rPr lang="ru-RU" dirty="0" err="1"/>
              <a:t>захист</a:t>
            </a:r>
            <a:r>
              <a:rPr lang="ru-RU" dirty="0"/>
              <a:t>  </a:t>
            </a:r>
            <a:r>
              <a:rPr lang="ru-RU" dirty="0" err="1"/>
              <a:t>кількістю</a:t>
            </a:r>
            <a:r>
              <a:rPr lang="ru-RU" dirty="0"/>
              <a:t>, часом, </a:t>
            </a:r>
            <a:r>
              <a:rPr lang="ru-RU" dirty="0" err="1"/>
              <a:t>відстанню</a:t>
            </a:r>
            <a:r>
              <a:rPr lang="ru-RU" dirty="0"/>
              <a:t>, </a:t>
            </a:r>
            <a:r>
              <a:rPr lang="ru-RU" dirty="0" err="1"/>
              <a:t>екрануванням</a:t>
            </a:r>
            <a:r>
              <a:rPr lang="ru-RU" dirty="0"/>
              <a:t>. </a:t>
            </a:r>
          </a:p>
          <a:p>
            <a:endParaRPr lang="ru-RU" sz="1600" dirty="0"/>
          </a:p>
          <a:p>
            <a:pPr marL="342900" indent="-342900">
              <a:buAutoNum type="arabicPeriod"/>
            </a:pPr>
            <a:r>
              <a:rPr lang="ru-RU" sz="1600" dirty="0" err="1"/>
              <a:t>Захист</a:t>
            </a:r>
            <a:r>
              <a:rPr lang="ru-RU" sz="1600" dirty="0"/>
              <a:t> </a:t>
            </a:r>
            <a:r>
              <a:rPr lang="ru-RU" sz="2400" dirty="0">
                <a:solidFill>
                  <a:srgbClr val="FFFF00"/>
                </a:solidFill>
              </a:rPr>
              <a:t>КІЛЬКІСТЮ </a:t>
            </a:r>
            <a:r>
              <a:rPr lang="ru-RU" sz="1600" dirty="0"/>
              <a:t>є у </a:t>
            </a:r>
            <a:r>
              <a:rPr lang="ru-RU" sz="1600" dirty="0" err="1"/>
              <a:t>проведенні</a:t>
            </a:r>
            <a:r>
              <a:rPr lang="ru-RU" sz="1600" dirty="0"/>
              <a:t>  </a:t>
            </a:r>
            <a:r>
              <a:rPr lang="ru-RU" sz="1600" dirty="0" err="1"/>
              <a:t>робіт</a:t>
            </a:r>
            <a:r>
              <a:rPr lang="ru-RU" sz="1600" dirty="0"/>
              <a:t> з як </a:t>
            </a:r>
            <a:r>
              <a:rPr lang="ru-RU" sz="1600" dirty="0" err="1"/>
              <a:t>можливо</a:t>
            </a:r>
            <a:r>
              <a:rPr lang="ru-RU" sz="1600" dirty="0"/>
              <a:t> </a:t>
            </a:r>
            <a:r>
              <a:rPr lang="ru-RU" sz="1600" dirty="0" err="1"/>
              <a:t>меншим</a:t>
            </a:r>
            <a:r>
              <a:rPr lang="ru-RU" sz="1600" dirty="0"/>
              <a:t> за </a:t>
            </a:r>
            <a:r>
              <a:rPr lang="ru-RU" sz="1600" dirty="0" err="1"/>
              <a:t>інтенсивністю</a:t>
            </a:r>
            <a:r>
              <a:rPr lang="ru-RU" sz="1600" dirty="0"/>
              <a:t> </a:t>
            </a:r>
            <a:r>
              <a:rPr lang="ru-RU" sz="1600" dirty="0" err="1"/>
              <a:t>джерелом</a:t>
            </a:r>
            <a:r>
              <a:rPr lang="ru-RU" sz="1600" dirty="0"/>
              <a:t> випромінювання.</a:t>
            </a:r>
          </a:p>
          <a:p>
            <a:pPr marL="342900" indent="-342900"/>
            <a:r>
              <a:rPr lang="ru-RU" sz="1600" dirty="0"/>
              <a:t> </a:t>
            </a:r>
          </a:p>
          <a:p>
            <a:pPr marL="342900" indent="-342900"/>
            <a:r>
              <a:rPr lang="ru-RU" sz="1600" dirty="0"/>
              <a:t>2. </a:t>
            </a:r>
            <a:r>
              <a:rPr lang="ru-RU" sz="1600" dirty="0" err="1"/>
              <a:t>Захист</a:t>
            </a:r>
            <a:r>
              <a:rPr lang="ru-RU" sz="1600" dirty="0"/>
              <a:t> </a:t>
            </a:r>
            <a:r>
              <a:rPr lang="ru-RU" sz="2400" dirty="0">
                <a:solidFill>
                  <a:srgbClr val="FFFF00"/>
                </a:solidFill>
              </a:rPr>
              <a:t>ЧАСОМ</a:t>
            </a:r>
            <a:r>
              <a:rPr lang="ru-RU" sz="1600" dirty="0"/>
              <a:t> </a:t>
            </a:r>
            <a:r>
              <a:rPr lang="ru-RU" sz="1600" dirty="0" err="1"/>
              <a:t>зводиться</a:t>
            </a:r>
            <a:r>
              <a:rPr lang="ru-RU" sz="1600" dirty="0"/>
              <a:t> до </a:t>
            </a:r>
            <a:r>
              <a:rPr lang="ru-RU" sz="1600" dirty="0" err="1"/>
              <a:t>зменшення</a:t>
            </a:r>
            <a:r>
              <a:rPr lang="ru-RU" sz="1600" dirty="0"/>
              <a:t> </a:t>
            </a:r>
            <a:r>
              <a:rPr lang="ru-RU" sz="1600" dirty="0" err="1"/>
              <a:t>тривалості</a:t>
            </a:r>
            <a:r>
              <a:rPr lang="ru-RU" sz="1600" dirty="0"/>
              <a:t> випромінювання персонала за </a:t>
            </a:r>
            <a:r>
              <a:rPr lang="ru-RU" sz="1600" dirty="0" err="1"/>
              <a:t>рахунок</a:t>
            </a:r>
            <a:r>
              <a:rPr lang="ru-RU" sz="1600" dirty="0"/>
              <a:t> </a:t>
            </a:r>
            <a:r>
              <a:rPr lang="ru-RU" sz="1600" dirty="0" err="1"/>
              <a:t>обмеження</a:t>
            </a:r>
            <a:r>
              <a:rPr lang="ru-RU" sz="1600" dirty="0"/>
              <a:t> </a:t>
            </a:r>
            <a:r>
              <a:rPr lang="ru-RU" sz="1600" dirty="0" err="1"/>
              <a:t>терміну</a:t>
            </a:r>
            <a:r>
              <a:rPr lang="ru-RU" sz="1600" dirty="0"/>
              <a:t> </a:t>
            </a:r>
            <a:r>
              <a:rPr lang="ru-RU" sz="1600" dirty="0" err="1"/>
              <a:t>робочого</a:t>
            </a:r>
            <a:r>
              <a:rPr lang="ru-RU" sz="1600" dirty="0"/>
              <a:t> часу  і кількості </a:t>
            </a:r>
            <a:r>
              <a:rPr lang="ru-RU" sz="1600" dirty="0" err="1"/>
              <a:t>виконуємих</a:t>
            </a:r>
            <a:r>
              <a:rPr lang="ru-RU" sz="1600" dirty="0"/>
              <a:t> за </a:t>
            </a:r>
            <a:r>
              <a:rPr lang="ru-RU" sz="1600" dirty="0" err="1"/>
              <a:t>зміну</a:t>
            </a:r>
            <a:r>
              <a:rPr lang="ru-RU" sz="1600" dirty="0"/>
              <a:t> процедур, при </a:t>
            </a:r>
            <a:r>
              <a:rPr lang="ru-RU" sz="1600" dirty="0" err="1"/>
              <a:t>правільній</a:t>
            </a:r>
            <a:r>
              <a:rPr lang="ru-RU" sz="1600" dirty="0"/>
              <a:t> </a:t>
            </a:r>
            <a:r>
              <a:rPr lang="ru-RU" sz="1600" dirty="0" err="1"/>
              <a:t>організації</a:t>
            </a:r>
            <a:r>
              <a:rPr lang="ru-RU" sz="1600" dirty="0"/>
              <a:t> </a:t>
            </a:r>
            <a:r>
              <a:rPr lang="ru-RU" sz="1600" dirty="0" err="1"/>
              <a:t>роботи</a:t>
            </a:r>
            <a:r>
              <a:rPr lang="ru-RU" sz="1600" dirty="0"/>
              <a:t>, підвищення </a:t>
            </a:r>
            <a:r>
              <a:rPr lang="ru-RU" sz="1600" dirty="0" err="1"/>
              <a:t>кваліфікації</a:t>
            </a:r>
            <a:r>
              <a:rPr lang="ru-RU" sz="1600" dirty="0"/>
              <a:t> персоналу і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тренуванні</a:t>
            </a:r>
            <a:r>
              <a:rPr lang="ru-RU" sz="1600" dirty="0"/>
              <a:t>.</a:t>
            </a:r>
          </a:p>
          <a:p>
            <a:pPr marL="342900" indent="-342900">
              <a:buFontTx/>
              <a:buAutoNum type="arabicPeriod"/>
            </a:pPr>
            <a:endParaRPr lang="ru-RU" sz="1600" dirty="0"/>
          </a:p>
          <a:p>
            <a:pPr marL="342900" indent="-342900"/>
            <a:r>
              <a:rPr lang="ru-RU" sz="1600" dirty="0"/>
              <a:t>3. </a:t>
            </a:r>
            <a:r>
              <a:rPr lang="ru-RU" sz="1600" dirty="0" err="1"/>
              <a:t>Захист</a:t>
            </a:r>
            <a:r>
              <a:rPr lang="ru-RU" sz="1600" dirty="0"/>
              <a:t> </a:t>
            </a:r>
            <a:r>
              <a:rPr lang="ru-RU" sz="2400" dirty="0">
                <a:solidFill>
                  <a:srgbClr val="FFFF00"/>
                </a:solidFill>
              </a:rPr>
              <a:t>ВІДСТАННЮ </a:t>
            </a:r>
            <a:r>
              <a:rPr lang="ru-RU" sz="1600" dirty="0" err="1"/>
              <a:t>грунтується</a:t>
            </a:r>
            <a:r>
              <a:rPr lang="ru-RU" sz="1600" dirty="0"/>
              <a:t>  на тому, що </a:t>
            </a:r>
            <a:r>
              <a:rPr lang="ru-RU" sz="1600" dirty="0" err="1"/>
              <a:t>міцність</a:t>
            </a:r>
            <a:r>
              <a:rPr lang="ru-RU" sz="1600" dirty="0"/>
              <a:t> випромінювання обратно </a:t>
            </a:r>
            <a:r>
              <a:rPr lang="ru-RU" sz="1600" dirty="0" err="1"/>
              <a:t>пропорційна</a:t>
            </a:r>
            <a:r>
              <a:rPr lang="ru-RU" sz="1600" dirty="0"/>
              <a:t> квадрату </a:t>
            </a:r>
            <a:r>
              <a:rPr lang="ru-RU" sz="1600" dirty="0" err="1"/>
              <a:t>відстані</a:t>
            </a:r>
            <a:r>
              <a:rPr lang="ru-RU" sz="1600" dirty="0"/>
              <a:t> між  </a:t>
            </a:r>
            <a:r>
              <a:rPr lang="ru-RU" sz="1600" dirty="0" err="1"/>
              <a:t>джерелом</a:t>
            </a:r>
            <a:r>
              <a:rPr lang="ru-RU" sz="1600" dirty="0"/>
              <a:t> </a:t>
            </a:r>
            <a:r>
              <a:rPr lang="ru-RU" sz="1600" dirty="0" err="1"/>
              <a:t>випромінювання</a:t>
            </a:r>
            <a:r>
              <a:rPr lang="ru-RU" sz="1600" dirty="0"/>
              <a:t> і </a:t>
            </a:r>
            <a:r>
              <a:rPr lang="ru-RU" sz="1600" dirty="0" err="1"/>
              <a:t>робочим</a:t>
            </a:r>
            <a:r>
              <a:rPr lang="ru-RU" sz="1600" dirty="0"/>
              <a:t> </a:t>
            </a:r>
            <a:r>
              <a:rPr lang="ru-RU" sz="1600" dirty="0" err="1"/>
              <a:t>місцем</a:t>
            </a:r>
            <a:r>
              <a:rPr lang="ru-RU" sz="1600" dirty="0"/>
              <a:t>. Тому </a:t>
            </a:r>
            <a:r>
              <a:rPr lang="ru-RU" sz="1600" dirty="0" err="1"/>
              <a:t>застосовують</a:t>
            </a:r>
            <a:r>
              <a:rPr lang="ru-RU" sz="1600" dirty="0"/>
              <a:t> </a:t>
            </a:r>
            <a:r>
              <a:rPr lang="ru-RU" sz="1600" dirty="0" err="1"/>
              <a:t>інструментарій</a:t>
            </a:r>
            <a:r>
              <a:rPr lang="ru-RU" sz="1600" dirty="0"/>
              <a:t> з </a:t>
            </a:r>
            <a:r>
              <a:rPr lang="ru-RU" sz="1600" dirty="0" err="1"/>
              <a:t>подовженними</a:t>
            </a:r>
            <a:r>
              <a:rPr lang="ru-RU" sz="1600" dirty="0"/>
              <a:t>  ручками, </a:t>
            </a:r>
            <a:r>
              <a:rPr lang="ru-RU" sz="1600" dirty="0" err="1"/>
              <a:t>візки</a:t>
            </a:r>
            <a:r>
              <a:rPr lang="ru-RU" sz="1600" dirty="0"/>
              <a:t> з </a:t>
            </a:r>
            <a:r>
              <a:rPr lang="ru-RU" sz="1600" dirty="0" err="1"/>
              <a:t>довгими</a:t>
            </a:r>
            <a:r>
              <a:rPr lang="ru-RU" sz="1600" dirty="0"/>
              <a:t> ручками для </a:t>
            </a:r>
            <a:r>
              <a:rPr lang="ru-RU" sz="1600" dirty="0" err="1"/>
              <a:t>перевізки</a:t>
            </a:r>
            <a:r>
              <a:rPr lang="ru-RU" sz="1600" dirty="0"/>
              <a:t> </a:t>
            </a:r>
            <a:r>
              <a:rPr lang="ru-RU" sz="1600" dirty="0" err="1"/>
              <a:t>контейнерів</a:t>
            </a:r>
            <a:r>
              <a:rPr lang="ru-RU" sz="1600" dirty="0"/>
              <a:t> з </a:t>
            </a:r>
            <a:r>
              <a:rPr lang="ru-RU" sz="1600" dirty="0" err="1"/>
              <a:t>радіоактивними</a:t>
            </a:r>
            <a:r>
              <a:rPr lang="ru-RU" sz="1600" dirty="0"/>
              <a:t> препаратами, </a:t>
            </a:r>
            <a:r>
              <a:rPr lang="ru-RU" sz="1600" dirty="0" err="1"/>
              <a:t>дистанційні</a:t>
            </a:r>
            <a:r>
              <a:rPr lang="ru-RU" sz="1600" dirty="0"/>
              <a:t> </a:t>
            </a:r>
            <a:r>
              <a:rPr lang="ru-RU" sz="1600" dirty="0" err="1"/>
              <a:t>маніпулятори</a:t>
            </a:r>
            <a:r>
              <a:rPr lang="ru-RU" sz="1600" dirty="0"/>
              <a:t> і т. і. </a:t>
            </a:r>
          </a:p>
          <a:p>
            <a:pPr marL="342900" indent="-342900">
              <a:buAutoNum type="arabicPeriod"/>
            </a:pPr>
            <a:endParaRPr lang="ru-RU" sz="1600" dirty="0"/>
          </a:p>
          <a:p>
            <a:pPr marL="342900" indent="-342900"/>
            <a:r>
              <a:rPr lang="ru-RU" sz="1600" dirty="0"/>
              <a:t>4. </a:t>
            </a:r>
            <a:r>
              <a:rPr lang="ru-RU" sz="1600" dirty="0" err="1"/>
              <a:t>Захист</a:t>
            </a:r>
            <a:r>
              <a:rPr lang="ru-RU" sz="1600" dirty="0"/>
              <a:t> </a:t>
            </a:r>
            <a:r>
              <a:rPr lang="ru-RU" sz="2400" dirty="0">
                <a:solidFill>
                  <a:srgbClr val="FFFF00"/>
                </a:solidFill>
              </a:rPr>
              <a:t>ЕКРАНУВАННЯМ </a:t>
            </a:r>
            <a:r>
              <a:rPr lang="ru-RU" sz="1600" dirty="0" err="1"/>
              <a:t>грунтується</a:t>
            </a:r>
            <a:r>
              <a:rPr lang="ru-RU" sz="1600" dirty="0"/>
              <a:t> на </a:t>
            </a:r>
            <a:r>
              <a:rPr lang="ru-RU" sz="1600" dirty="0" err="1"/>
              <a:t>здібності</a:t>
            </a:r>
            <a:r>
              <a:rPr lang="ru-RU" sz="1600" dirty="0"/>
              <a:t> </a:t>
            </a:r>
            <a:r>
              <a:rPr lang="ru-RU" sz="1600" dirty="0" err="1"/>
              <a:t>різних</a:t>
            </a:r>
            <a:r>
              <a:rPr lang="ru-RU" sz="1600" dirty="0"/>
              <a:t> </a:t>
            </a:r>
            <a:r>
              <a:rPr lang="ru-RU" sz="1600" dirty="0" err="1"/>
              <a:t>матеріалів</a:t>
            </a:r>
            <a:r>
              <a:rPr lang="ru-RU" sz="1600" dirty="0"/>
              <a:t> </a:t>
            </a:r>
            <a:r>
              <a:rPr lang="ru-RU" sz="1600" dirty="0" err="1"/>
              <a:t>поглинати</a:t>
            </a:r>
            <a:r>
              <a:rPr lang="ru-RU" sz="1600" dirty="0"/>
              <a:t> </a:t>
            </a:r>
            <a:r>
              <a:rPr lang="ru-RU" sz="1600" dirty="0" err="1"/>
              <a:t>іонізуюче</a:t>
            </a:r>
            <a:r>
              <a:rPr lang="ru-RU" sz="1600" dirty="0"/>
              <a:t> випромінювання. </a:t>
            </a:r>
            <a:r>
              <a:rPr lang="ru-RU" sz="1600" dirty="0" err="1"/>
              <a:t>Поглинаюча</a:t>
            </a:r>
            <a:r>
              <a:rPr lang="ru-RU" sz="1600" dirty="0"/>
              <a:t> </a:t>
            </a:r>
            <a:r>
              <a:rPr lang="ru-RU" sz="1600" dirty="0" err="1"/>
              <a:t>здібність</a:t>
            </a:r>
            <a:r>
              <a:rPr lang="ru-RU" sz="1600" dirty="0"/>
              <a:t> </a:t>
            </a:r>
            <a:r>
              <a:rPr lang="ru-RU" sz="1600" dirty="0" err="1"/>
              <a:t>матеріалів</a:t>
            </a:r>
            <a:r>
              <a:rPr lang="ru-RU" sz="1600" dirty="0"/>
              <a:t> </a:t>
            </a:r>
            <a:r>
              <a:rPr lang="ru-RU" sz="1600" dirty="0" err="1"/>
              <a:t>зростає</a:t>
            </a:r>
            <a:r>
              <a:rPr lang="ru-RU" sz="1600" dirty="0"/>
              <a:t>  зі збільшенням </a:t>
            </a:r>
            <a:r>
              <a:rPr lang="ru-RU" sz="1600" dirty="0" err="1"/>
              <a:t>атомної</a:t>
            </a:r>
            <a:r>
              <a:rPr lang="ru-RU" sz="1600" dirty="0"/>
              <a:t> </a:t>
            </a:r>
            <a:r>
              <a:rPr lang="ru-RU" sz="1600" dirty="0" err="1"/>
              <a:t>маси</a:t>
            </a:r>
            <a:r>
              <a:rPr lang="ru-RU" sz="1600" dirty="0"/>
              <a:t> </a:t>
            </a:r>
            <a:r>
              <a:rPr lang="ru-RU" sz="1600" dirty="0" err="1"/>
              <a:t>хімічних</a:t>
            </a:r>
            <a:r>
              <a:rPr lang="ru-RU" sz="1600" dirty="0"/>
              <a:t> </a:t>
            </a:r>
            <a:r>
              <a:rPr lang="ru-RU" sz="1600" dirty="0" err="1"/>
              <a:t>елементів</a:t>
            </a:r>
            <a:r>
              <a:rPr lang="ru-RU" sz="1600" dirty="0"/>
              <a:t>, </a:t>
            </a:r>
            <a:r>
              <a:rPr lang="ru-RU" sz="1600" dirty="0" err="1"/>
              <a:t>відностної</a:t>
            </a:r>
            <a:r>
              <a:rPr lang="ru-RU" sz="1600" dirty="0"/>
              <a:t> </a:t>
            </a:r>
            <a:r>
              <a:rPr lang="ru-RU" sz="1600" dirty="0" err="1"/>
              <a:t>щільності</a:t>
            </a:r>
            <a:r>
              <a:rPr lang="ru-RU" sz="1600" dirty="0"/>
              <a:t> </a:t>
            </a:r>
            <a:r>
              <a:rPr lang="ru-RU" sz="1600" dirty="0" err="1"/>
              <a:t>матеріалу</a:t>
            </a:r>
            <a:r>
              <a:rPr lang="ru-RU" sz="1600" dirty="0"/>
              <a:t> і  </a:t>
            </a:r>
            <a:r>
              <a:rPr lang="ru-RU" sz="1600" dirty="0" err="1"/>
              <a:t>товщини</a:t>
            </a:r>
            <a:r>
              <a:rPr lang="ru-RU" sz="1600" dirty="0"/>
              <a:t> </a:t>
            </a:r>
            <a:r>
              <a:rPr lang="ru-RU" sz="1600" dirty="0" err="1"/>
              <a:t>екрану</a:t>
            </a:r>
            <a:r>
              <a:rPr lang="ru-RU" sz="1600" dirty="0"/>
              <a:t>. </a:t>
            </a:r>
            <a:r>
              <a:rPr lang="ru-RU" sz="1600" dirty="0" err="1"/>
              <a:t>Відмінні</a:t>
            </a:r>
            <a:r>
              <a:rPr lang="ru-RU" sz="1600" dirty="0"/>
              <a:t>  </a:t>
            </a:r>
            <a:r>
              <a:rPr lang="ru-RU" sz="1600" dirty="0" err="1"/>
              <a:t>захистні</a:t>
            </a:r>
            <a:r>
              <a:rPr lang="ru-RU" sz="1600" dirty="0"/>
              <a:t> властивості  має  </a:t>
            </a:r>
            <a:r>
              <a:rPr lang="ru-RU" sz="1600" dirty="0" err="1"/>
              <a:t>свинець</a:t>
            </a:r>
            <a:r>
              <a:rPr lang="ru-RU" sz="1600" dirty="0"/>
              <a:t>, з </a:t>
            </a:r>
            <a:r>
              <a:rPr lang="ru-RU" sz="1600" dirty="0" err="1"/>
              <a:t>яким</a:t>
            </a:r>
            <a:r>
              <a:rPr lang="ru-RU" sz="1600" dirty="0"/>
              <a:t> </a:t>
            </a:r>
            <a:r>
              <a:rPr lang="ru-RU" sz="1600" dirty="0" err="1"/>
              <a:t>порівнюють</a:t>
            </a:r>
            <a:r>
              <a:rPr lang="ru-RU" sz="1600" dirty="0"/>
              <a:t> </a:t>
            </a:r>
            <a:r>
              <a:rPr lang="ru-RU" sz="1600" dirty="0" err="1"/>
              <a:t>екрануючі</a:t>
            </a:r>
            <a:r>
              <a:rPr lang="ru-RU" sz="1600" dirty="0"/>
              <a:t> властивості інших  </a:t>
            </a:r>
            <a:r>
              <a:rPr lang="ru-RU" sz="1600" dirty="0" err="1"/>
              <a:t>матеріалів</a:t>
            </a:r>
            <a:r>
              <a:rPr lang="ru-RU" sz="1600" dirty="0"/>
              <a:t>. У </a:t>
            </a:r>
            <a:r>
              <a:rPr lang="ru-RU" sz="1600" dirty="0" err="1"/>
              <a:t>відношенні</a:t>
            </a:r>
            <a:r>
              <a:rPr lang="ru-RU" sz="1600" dirty="0"/>
              <a:t> </a:t>
            </a:r>
            <a:r>
              <a:rPr lang="ru-RU" sz="1600" dirty="0" err="1"/>
              <a:t>рентгенівських</a:t>
            </a:r>
            <a:r>
              <a:rPr lang="ru-RU" sz="1600" dirty="0"/>
              <a:t> </a:t>
            </a:r>
            <a:r>
              <a:rPr lang="ru-RU" sz="1600" dirty="0" err="1"/>
              <a:t>променів</a:t>
            </a:r>
            <a:r>
              <a:rPr lang="ru-RU" sz="1600" dirty="0"/>
              <a:t> </a:t>
            </a:r>
            <a:r>
              <a:rPr lang="ru-RU" sz="1600" dirty="0" err="1"/>
              <a:t>свинцьовому</a:t>
            </a:r>
            <a:r>
              <a:rPr lang="ru-RU" sz="1600" dirty="0"/>
              <a:t> экрану </a:t>
            </a:r>
            <a:r>
              <a:rPr lang="ru-RU" sz="1600" dirty="0" err="1"/>
              <a:t>товщиною</a:t>
            </a:r>
            <a:r>
              <a:rPr lang="ru-RU" sz="1600" dirty="0"/>
              <a:t> 1 мм </a:t>
            </a:r>
            <a:r>
              <a:rPr lang="ru-RU" sz="1600" dirty="0" err="1"/>
              <a:t>еквівалентні</a:t>
            </a:r>
            <a:r>
              <a:rPr lang="ru-RU" sz="1600" dirty="0"/>
              <a:t> за </a:t>
            </a:r>
            <a:r>
              <a:rPr lang="ru-RU" sz="1600" dirty="0" err="1"/>
              <a:t>товщиною</a:t>
            </a:r>
            <a:r>
              <a:rPr lang="ru-RU" sz="1600" dirty="0"/>
              <a:t> 14 см </a:t>
            </a:r>
            <a:r>
              <a:rPr lang="ru-RU" sz="1600" dirty="0" err="1"/>
              <a:t>баритобетону</a:t>
            </a:r>
            <a:r>
              <a:rPr lang="ru-RU" sz="1600" dirty="0"/>
              <a:t>, 80 см бетону, 80—110 см </a:t>
            </a:r>
            <a:r>
              <a:rPr lang="ru-RU" sz="1600" dirty="0" err="1"/>
              <a:t>цегляної</a:t>
            </a:r>
            <a:r>
              <a:rPr lang="ru-RU" sz="1600" dirty="0"/>
              <a:t> кладки.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714356"/>
            <a:ext cx="78581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rgbClr val="FFFF00"/>
                </a:solidFill>
              </a:rPr>
              <a:t>Радіоактивність</a:t>
            </a:r>
            <a:r>
              <a:rPr lang="ru-RU" sz="2000" dirty="0"/>
              <a:t> – це </a:t>
            </a:r>
            <a:r>
              <a:rPr lang="ru-RU" sz="2000" dirty="0" err="1"/>
              <a:t>здатність</a:t>
            </a:r>
            <a:r>
              <a:rPr lang="ru-RU" sz="2000" dirty="0"/>
              <a:t> ядер </a:t>
            </a:r>
            <a:r>
              <a:rPr lang="ru-RU" sz="2000" dirty="0" err="1"/>
              <a:t>атомів</a:t>
            </a:r>
            <a:r>
              <a:rPr lang="ru-RU" sz="2000" dirty="0"/>
              <a:t> </a:t>
            </a:r>
            <a:r>
              <a:rPr lang="ru-RU" sz="2000" dirty="0" err="1"/>
              <a:t>хімічних</a:t>
            </a:r>
            <a:r>
              <a:rPr lang="ru-RU" sz="2000" dirty="0"/>
              <a:t> </a:t>
            </a:r>
            <a:r>
              <a:rPr lang="ru-RU" sz="2000" dirty="0" err="1"/>
              <a:t>елементів</a:t>
            </a:r>
            <a:r>
              <a:rPr lang="ru-RU" sz="2000" dirty="0"/>
              <a:t> </a:t>
            </a:r>
            <a:r>
              <a:rPr lang="ru-RU" sz="2000" dirty="0" err="1"/>
              <a:t>самовільно</a:t>
            </a:r>
            <a:r>
              <a:rPr lang="ru-RU" sz="2000" dirty="0"/>
              <a:t> </a:t>
            </a:r>
            <a:r>
              <a:rPr lang="ru-RU" sz="2000" dirty="0" err="1"/>
              <a:t>претворюватися</a:t>
            </a:r>
            <a:r>
              <a:rPr lang="ru-RU" sz="2000" dirty="0"/>
              <a:t> в  ядра </a:t>
            </a:r>
            <a:r>
              <a:rPr lang="ru-RU" sz="2000" dirty="0" err="1"/>
              <a:t>атомів</a:t>
            </a:r>
            <a:r>
              <a:rPr lang="ru-RU" sz="2000" dirty="0"/>
              <a:t> інших  </a:t>
            </a:r>
            <a:r>
              <a:rPr lang="ru-RU" sz="2000" dirty="0" err="1"/>
              <a:t>хімічних</a:t>
            </a:r>
            <a:r>
              <a:rPr lang="ru-RU" sz="2000" dirty="0"/>
              <a:t> </a:t>
            </a:r>
            <a:r>
              <a:rPr lang="ru-RU" sz="2000" dirty="0" err="1"/>
              <a:t>елементів</a:t>
            </a:r>
            <a:r>
              <a:rPr lang="ru-RU" sz="2000" dirty="0"/>
              <a:t> з </a:t>
            </a:r>
            <a:r>
              <a:rPr lang="ru-RU" sz="2000" dirty="0" err="1"/>
              <a:t>виділенням</a:t>
            </a:r>
            <a:r>
              <a:rPr lang="ru-RU" sz="2000" dirty="0"/>
              <a:t> </a:t>
            </a:r>
            <a:r>
              <a:rPr lang="ru-RU" sz="2000" dirty="0" err="1"/>
              <a:t>енергії</a:t>
            </a:r>
            <a:r>
              <a:rPr lang="ru-RU" sz="2000" dirty="0"/>
              <a:t> у  </a:t>
            </a:r>
            <a:r>
              <a:rPr lang="ru-RU" sz="2000" dirty="0" err="1"/>
              <a:t>вигляді</a:t>
            </a:r>
            <a:r>
              <a:rPr lang="ru-RU" sz="2000" dirty="0"/>
              <a:t>  </a:t>
            </a:r>
            <a:r>
              <a:rPr lang="ru-RU" sz="2000" dirty="0" err="1"/>
              <a:t>іонізуючого</a:t>
            </a:r>
            <a:r>
              <a:rPr lang="ru-RU" sz="2000" dirty="0"/>
              <a:t>  випромінювання.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472" y="2714620"/>
            <a:ext cx="80010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solidFill>
                  <a:srgbClr val="FFFF00"/>
                </a:solidFill>
              </a:rPr>
              <a:t>Активність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err="1">
                <a:solidFill>
                  <a:srgbClr val="FFFF00"/>
                </a:solidFill>
              </a:rPr>
              <a:t>радіонукліда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/>
              <a:t>у  </a:t>
            </a:r>
            <a:r>
              <a:rPr lang="ru-RU" sz="2000" b="1" dirty="0" err="1"/>
              <a:t>джерелі</a:t>
            </a:r>
            <a:r>
              <a:rPr lang="ru-RU" sz="2000" b="1" dirty="0"/>
              <a:t> (А)</a:t>
            </a:r>
            <a:r>
              <a:rPr lang="ru-RU" sz="2000" dirty="0"/>
              <a:t>. </a:t>
            </a:r>
          </a:p>
          <a:p>
            <a:r>
              <a:rPr lang="ru-RU" sz="2000" dirty="0" err="1"/>
              <a:t>Активність</a:t>
            </a:r>
            <a:r>
              <a:rPr lang="ru-RU" sz="2000" dirty="0"/>
              <a:t> </a:t>
            </a:r>
            <a:r>
              <a:rPr lang="ru-RU" sz="2000" dirty="0" err="1"/>
              <a:t>дорівнюється</a:t>
            </a:r>
            <a:r>
              <a:rPr lang="ru-RU" sz="2000" dirty="0"/>
              <a:t> </a:t>
            </a:r>
            <a:r>
              <a:rPr lang="ru-RU" sz="2000" dirty="0" err="1"/>
              <a:t>співвідношенню</a:t>
            </a:r>
            <a:r>
              <a:rPr lang="ru-RU" sz="2000" dirty="0"/>
              <a:t>  числа </a:t>
            </a:r>
            <a:r>
              <a:rPr lang="ru-RU" sz="2000" dirty="0" err="1"/>
              <a:t>самовільних</a:t>
            </a:r>
            <a:r>
              <a:rPr lang="ru-RU" sz="2000" dirty="0"/>
              <a:t> </a:t>
            </a:r>
            <a:r>
              <a:rPr lang="ru-RU" sz="2000" dirty="0" err="1"/>
              <a:t>ядерних</a:t>
            </a:r>
            <a:r>
              <a:rPr lang="ru-RU" sz="2000" dirty="0"/>
              <a:t> </a:t>
            </a:r>
            <a:r>
              <a:rPr lang="ru-RU" sz="2000" dirty="0" err="1"/>
              <a:t>перетворень</a:t>
            </a:r>
            <a:r>
              <a:rPr lang="ru-RU" sz="2000" dirty="0"/>
              <a:t> в цьому </a:t>
            </a:r>
            <a:r>
              <a:rPr lang="ru-RU" sz="2000" dirty="0" err="1"/>
              <a:t>джерелі</a:t>
            </a:r>
            <a:r>
              <a:rPr lang="ru-RU" sz="2000" dirty="0"/>
              <a:t>  за </a:t>
            </a:r>
            <a:r>
              <a:rPr lang="ru-RU" sz="2000" dirty="0" err="1"/>
              <a:t>малий</a:t>
            </a:r>
            <a:r>
              <a:rPr lang="ru-RU" sz="2000" dirty="0"/>
              <a:t> </a:t>
            </a:r>
            <a:r>
              <a:rPr lang="ru-RU" sz="2000" dirty="0" err="1"/>
              <a:t>інтервал</a:t>
            </a:r>
            <a:r>
              <a:rPr lang="ru-RU" sz="2000" dirty="0"/>
              <a:t> часу (</a:t>
            </a:r>
            <a:r>
              <a:rPr lang="ru-RU" sz="2000" dirty="0" err="1"/>
              <a:t>dN</a:t>
            </a:r>
            <a:r>
              <a:rPr lang="ru-RU" sz="2000" dirty="0"/>
              <a:t>) до </a:t>
            </a:r>
            <a:r>
              <a:rPr lang="ru-RU" sz="2000" dirty="0" err="1"/>
              <a:t>розміру</a:t>
            </a:r>
            <a:r>
              <a:rPr lang="ru-RU" sz="2000" dirty="0"/>
              <a:t> цього </a:t>
            </a:r>
            <a:r>
              <a:rPr lang="ru-RU" sz="2000" dirty="0" err="1"/>
              <a:t>інтервалу</a:t>
            </a:r>
            <a:r>
              <a:rPr lang="en-US" sz="2000" dirty="0"/>
              <a:t> (</a:t>
            </a:r>
            <a:r>
              <a:rPr lang="en-US" sz="2000" dirty="0" err="1"/>
              <a:t>dt</a:t>
            </a:r>
            <a:r>
              <a:rPr lang="en-US" sz="2000" dirty="0"/>
              <a:t>)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Одиниця</a:t>
            </a:r>
            <a:r>
              <a:rPr lang="ru-RU" sz="2000" dirty="0"/>
              <a:t> </a:t>
            </a:r>
            <a:r>
              <a:rPr lang="ru-RU" sz="2000" dirty="0" err="1"/>
              <a:t>активності</a:t>
            </a:r>
            <a:r>
              <a:rPr lang="ru-RU" sz="2000" dirty="0"/>
              <a:t> в системе СІ - </a:t>
            </a:r>
            <a:r>
              <a:rPr lang="ru-RU" sz="2000" dirty="0">
                <a:solidFill>
                  <a:srgbClr val="FFFF00"/>
                </a:solidFill>
              </a:rPr>
              <a:t>Беккерель (Бк).</a:t>
            </a:r>
            <a:br>
              <a:rPr lang="ru-RU" sz="2000" dirty="0"/>
            </a:br>
            <a:r>
              <a:rPr lang="ru-RU" sz="2000" dirty="0" err="1"/>
              <a:t>Позасистемна</a:t>
            </a:r>
            <a:r>
              <a:rPr lang="ru-RU" sz="2000" dirty="0"/>
              <a:t>  </a:t>
            </a:r>
            <a:r>
              <a:rPr lang="ru-RU" sz="2000" dirty="0" err="1"/>
              <a:t>одиниця</a:t>
            </a:r>
            <a:r>
              <a:rPr lang="ru-RU" sz="2000" dirty="0"/>
              <a:t> - </a:t>
            </a:r>
            <a:r>
              <a:rPr lang="ru-RU" sz="2000" dirty="0">
                <a:solidFill>
                  <a:srgbClr val="FFFF00"/>
                </a:solidFill>
              </a:rPr>
              <a:t>Кюри (Ки).</a:t>
            </a:r>
          </a:p>
        </p:txBody>
      </p:sp>
      <p:sp>
        <p:nvSpPr>
          <p:cNvPr id="63490" name="AutoShape 2" descr="A(t)=-{\frac  {dN}{dt}}=\lambda N={\frac  {\ln 2}{T_{{1/2}}}}\,N_{0}\,2^{{-t/T_{{1/2}}}}={\frac  {\ln 2}{T_{{1/2}}}}\,{\frac  {m}{\mu }}\,N_{A}\,2^{{-t/T_{{1/2}}}}=A_{0}\,2^{{-t/T_{{1/2}}}},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3492" name="AutoShape 4" descr="A(t)=-{\frac  {dN}{dt}}=\lambda N={\frac  {\ln 2}{T_{{1/2}}}}\,N_{0}\,2^{{-t/T_{{1/2}}}}={\frac  {\ln 2}{T_{{1/2}}}}\,{\frac  {m}{\mu }}\,N_{A}\,2^{{-t/T_{{1/2}}}}=A_{0}\,2^{{-t/T_{{1/2}}}},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00042"/>
            <a:ext cx="79296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Активність</a:t>
            </a:r>
            <a:r>
              <a:rPr lang="ru-RU" sz="2400" dirty="0">
                <a:solidFill>
                  <a:srgbClr val="FFFF00"/>
                </a:solidFill>
              </a:rPr>
              <a:t> (або </a:t>
            </a:r>
            <a:r>
              <a:rPr lang="ru-RU" sz="2400" dirty="0" err="1">
                <a:solidFill>
                  <a:srgbClr val="FFFF00"/>
                </a:solidFill>
              </a:rPr>
              <a:t>швидкість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i="1" dirty="0">
                <a:solidFill>
                  <a:srgbClr val="FFFF00"/>
                </a:solidFill>
              </a:rPr>
              <a:t> </a:t>
            </a:r>
            <a:r>
              <a:rPr lang="ru-RU" sz="2400" i="1" dirty="0" err="1">
                <a:solidFill>
                  <a:srgbClr val="FFFF00"/>
                </a:solidFill>
              </a:rPr>
              <a:t>розпаду</a:t>
            </a:r>
            <a:r>
              <a:rPr lang="ru-RU" sz="2400" dirty="0">
                <a:solidFill>
                  <a:srgbClr val="FFFF00"/>
                </a:solidFill>
              </a:rPr>
              <a:t>) – є </a:t>
            </a:r>
            <a:r>
              <a:rPr lang="ru-RU" sz="2400" dirty="0"/>
              <a:t>число </a:t>
            </a:r>
            <a:r>
              <a:rPr lang="ru-RU" sz="2400" dirty="0" err="1"/>
              <a:t>розпадів</a:t>
            </a:r>
            <a:r>
              <a:rPr lang="ru-RU" sz="2400" dirty="0"/>
              <a:t> в </a:t>
            </a:r>
            <a:r>
              <a:rPr lang="ru-RU" sz="2400" dirty="0" err="1"/>
              <a:t>одиницю</a:t>
            </a:r>
            <a:r>
              <a:rPr lang="ru-RU" sz="2400" dirty="0"/>
              <a:t> часу, </a:t>
            </a:r>
            <a:r>
              <a:rPr lang="ru-RU" sz="2400" dirty="0" err="1"/>
              <a:t>згідно</a:t>
            </a:r>
            <a:r>
              <a:rPr lang="ru-RU" sz="2400" dirty="0"/>
              <a:t> закону </a:t>
            </a:r>
            <a:r>
              <a:rPr lang="ru-RU" sz="2400" dirty="0" err="1"/>
              <a:t>радіоактивного</a:t>
            </a:r>
            <a:r>
              <a:rPr lang="ru-RU" sz="2400" dirty="0"/>
              <a:t> </a:t>
            </a:r>
            <a:r>
              <a:rPr lang="ru-RU" sz="2400" dirty="0" err="1"/>
              <a:t>розпаду</a:t>
            </a:r>
            <a:r>
              <a:rPr lang="ru-RU" sz="2400" dirty="0"/>
              <a:t> . Вона </a:t>
            </a:r>
            <a:r>
              <a:rPr lang="ru-RU" sz="2400" dirty="0" err="1"/>
              <a:t>залежить</a:t>
            </a:r>
            <a:r>
              <a:rPr lang="ru-RU" sz="2400" dirty="0"/>
              <a:t> від часу  :</a:t>
            </a:r>
          </a:p>
          <a:p>
            <a:r>
              <a:rPr lang="en-US" sz="2400" dirty="0"/>
              <a:t>                                                         </a:t>
            </a:r>
            <a:endParaRPr lang="ru-RU" sz="2400" dirty="0"/>
          </a:p>
          <a:p>
            <a:pPr algn="ctr"/>
            <a:r>
              <a:rPr lang="en-US" sz="2400" dirty="0"/>
              <a:t> A(t)=-</a:t>
            </a:r>
            <a:r>
              <a:rPr lang="en-US" sz="2400" dirty="0" err="1"/>
              <a:t>dN</a:t>
            </a:r>
            <a:r>
              <a:rPr lang="en-US" sz="2400" dirty="0"/>
              <a:t>/</a:t>
            </a:r>
            <a:r>
              <a:rPr lang="en-US" sz="2400" dirty="0" err="1"/>
              <a:t>dt</a:t>
            </a:r>
            <a:endParaRPr lang="en-US" sz="2400" dirty="0"/>
          </a:p>
          <a:p>
            <a:endParaRPr lang="ru-RU" sz="2400" i="1" dirty="0"/>
          </a:p>
          <a:p>
            <a:r>
              <a:rPr lang="ru-RU" sz="2400" i="1" dirty="0"/>
              <a:t>N</a:t>
            </a:r>
            <a:r>
              <a:rPr lang="ru-RU" sz="2400" dirty="0"/>
              <a:t>(</a:t>
            </a:r>
            <a:r>
              <a:rPr lang="ru-RU" sz="2400" i="1" dirty="0"/>
              <a:t>t</a:t>
            </a:r>
            <a:r>
              <a:rPr lang="ru-RU" sz="2400" dirty="0"/>
              <a:t>) — кількість </a:t>
            </a:r>
            <a:r>
              <a:rPr lang="ru-RU" sz="2400" dirty="0" err="1"/>
              <a:t>радіоактивних</a:t>
            </a:r>
            <a:r>
              <a:rPr lang="ru-RU" sz="2400" dirty="0"/>
              <a:t> ядер цього типу,</a:t>
            </a:r>
            <a:endParaRPr lang="en-US" sz="2400" dirty="0"/>
          </a:p>
          <a:p>
            <a:r>
              <a:rPr lang="en-US" sz="2400" dirty="0"/>
              <a:t> t – </a:t>
            </a:r>
            <a:r>
              <a:rPr lang="ru-RU" sz="2400" dirty="0"/>
              <a:t>час.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316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00042"/>
            <a:ext cx="835824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</a:rPr>
              <a:t>Дозою </a:t>
            </a:r>
            <a:r>
              <a:rPr lang="ru-RU" sz="2000" dirty="0" err="1"/>
              <a:t>іонізуючого</a:t>
            </a:r>
            <a:r>
              <a:rPr lang="ru-RU" sz="2000" dirty="0"/>
              <a:t> випромінювання </a:t>
            </a:r>
            <a:r>
              <a:rPr lang="ru-RU" sz="2000" dirty="0" err="1"/>
              <a:t>називають</a:t>
            </a:r>
            <a:r>
              <a:rPr lang="ru-RU" sz="2000" dirty="0"/>
              <a:t> </a:t>
            </a:r>
            <a:r>
              <a:rPr lang="ru-RU" sz="2000" dirty="0" err="1"/>
              <a:t>енергію</a:t>
            </a:r>
            <a:r>
              <a:rPr lang="ru-RU" sz="2000" dirty="0"/>
              <a:t>,  яку передано </a:t>
            </a:r>
            <a:r>
              <a:rPr lang="ru-RU" sz="2000" dirty="0" err="1"/>
              <a:t>віпромінюванням</a:t>
            </a:r>
            <a:r>
              <a:rPr lang="ru-RU" sz="2000" dirty="0"/>
              <a:t>  </a:t>
            </a:r>
            <a:r>
              <a:rPr lang="ru-RU" sz="2000" dirty="0" err="1"/>
              <a:t>елементарному</a:t>
            </a:r>
            <a:r>
              <a:rPr lang="ru-RU" sz="2000" dirty="0"/>
              <a:t> </a:t>
            </a:r>
            <a:r>
              <a:rPr lang="ru-RU" sz="2000" dirty="0" err="1"/>
              <a:t>об’єму</a:t>
            </a:r>
            <a:r>
              <a:rPr lang="ru-RU" sz="2000" dirty="0"/>
              <a:t> або  </a:t>
            </a:r>
            <a:r>
              <a:rPr lang="ru-RU" sz="2000" dirty="0" err="1"/>
              <a:t>масі</a:t>
            </a:r>
            <a:r>
              <a:rPr lang="ru-RU" sz="2000" dirty="0"/>
              <a:t> </a:t>
            </a:r>
            <a:r>
              <a:rPr lang="ru-RU" sz="2000" dirty="0" err="1"/>
              <a:t>іонізованої</a:t>
            </a:r>
            <a:r>
              <a:rPr lang="ru-RU" sz="2000" dirty="0"/>
              <a:t> </a:t>
            </a:r>
            <a:r>
              <a:rPr lang="ru-RU" sz="2000" dirty="0" err="1"/>
              <a:t>речовини</a:t>
            </a:r>
            <a:r>
              <a:rPr lang="ru-RU" sz="2000" dirty="0"/>
              <a:t>.</a:t>
            </a:r>
          </a:p>
          <a:p>
            <a:endParaRPr lang="en-US" sz="2000" dirty="0"/>
          </a:p>
          <a:p>
            <a:r>
              <a:rPr lang="ru-RU" sz="2000" dirty="0" err="1"/>
              <a:t>Розрізняють</a:t>
            </a:r>
            <a:r>
              <a:rPr lang="ru-RU" sz="2000" dirty="0"/>
              <a:t> </a:t>
            </a:r>
            <a:r>
              <a:rPr lang="ru-RU" sz="2000" dirty="0" err="1"/>
              <a:t>такі</a:t>
            </a:r>
            <a:r>
              <a:rPr lang="ru-RU" sz="2000" dirty="0"/>
              <a:t> </a:t>
            </a:r>
            <a:r>
              <a:rPr lang="ru-RU" sz="2000" dirty="0" err="1"/>
              <a:t>види</a:t>
            </a:r>
            <a:r>
              <a:rPr lang="ru-RU" sz="2000" dirty="0"/>
              <a:t>  доз: </a:t>
            </a:r>
            <a:r>
              <a:rPr lang="ru-RU" sz="2000" dirty="0" err="1"/>
              <a:t>экспозиційна</a:t>
            </a:r>
            <a:r>
              <a:rPr lang="ru-RU" sz="2000" dirty="0"/>
              <a:t> , </a:t>
            </a:r>
            <a:r>
              <a:rPr lang="ru-RU" sz="2000" dirty="0" err="1"/>
              <a:t>поглинута</a:t>
            </a:r>
            <a:r>
              <a:rPr lang="ru-RU" sz="2000" dirty="0"/>
              <a:t>, </a:t>
            </a:r>
            <a:r>
              <a:rPr lang="ru-RU" sz="2000" dirty="0" err="1"/>
              <a:t>еквівалентна</a:t>
            </a:r>
            <a:r>
              <a:rPr lang="ru-RU" sz="2000" dirty="0"/>
              <a:t>, </a:t>
            </a:r>
            <a:r>
              <a:rPr lang="ru-RU" sz="2000" dirty="0" err="1"/>
              <a:t>ефективна</a:t>
            </a:r>
            <a:r>
              <a:rPr lang="ru-RU" sz="2000" dirty="0"/>
              <a:t>.</a:t>
            </a:r>
          </a:p>
          <a:p>
            <a:endParaRPr lang="ru-RU" sz="2000" dirty="0">
              <a:solidFill>
                <a:srgbClr val="FFFF00"/>
              </a:solidFill>
            </a:endParaRPr>
          </a:p>
          <a:p>
            <a:r>
              <a:rPr lang="ru-RU" sz="2000" dirty="0" err="1">
                <a:solidFill>
                  <a:srgbClr val="FFFF00"/>
                </a:solidFill>
              </a:rPr>
              <a:t>Експозиційна</a:t>
            </a:r>
            <a:r>
              <a:rPr lang="ru-RU" sz="2000" dirty="0">
                <a:solidFill>
                  <a:srgbClr val="FFFF00"/>
                </a:solidFill>
              </a:rPr>
              <a:t> доза  </a:t>
            </a:r>
            <a:r>
              <a:rPr lang="ru-RU" sz="2000" dirty="0"/>
              <a:t>(Х)- це </a:t>
            </a:r>
            <a:r>
              <a:rPr lang="ru-RU" sz="2000" dirty="0" err="1"/>
              <a:t>енергія</a:t>
            </a:r>
            <a:r>
              <a:rPr lang="ru-RU" sz="2000" dirty="0"/>
              <a:t> </a:t>
            </a:r>
            <a:r>
              <a:rPr lang="ru-RU" sz="2000" dirty="0" err="1"/>
              <a:t>іонізуючого</a:t>
            </a:r>
            <a:r>
              <a:rPr lang="ru-RU" sz="2000" dirty="0"/>
              <a:t> випромінювання, яка </a:t>
            </a:r>
            <a:r>
              <a:rPr lang="ru-RU" sz="2000" dirty="0" err="1"/>
              <a:t>призводить</a:t>
            </a:r>
            <a:r>
              <a:rPr lang="ru-RU" sz="2000" dirty="0"/>
              <a:t> до </a:t>
            </a:r>
            <a:r>
              <a:rPr lang="ru-RU" sz="2000" dirty="0" err="1"/>
              <a:t>іонізації</a:t>
            </a:r>
            <a:r>
              <a:rPr lang="ru-RU" sz="2000" dirty="0"/>
              <a:t>  сухого повітря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створенням</a:t>
            </a:r>
            <a:r>
              <a:rPr lang="ru-RU" sz="2000" dirty="0"/>
              <a:t>  заряду . </a:t>
            </a:r>
          </a:p>
          <a:p>
            <a:endParaRPr lang="ru-RU" sz="2000" dirty="0"/>
          </a:p>
          <a:p>
            <a:r>
              <a:rPr lang="ru-RU" sz="2000" dirty="0"/>
              <a:t>За </a:t>
            </a:r>
            <a:r>
              <a:rPr lang="ru-RU" sz="2000" dirty="0" err="1"/>
              <a:t>одиницю</a:t>
            </a:r>
            <a:r>
              <a:rPr lang="ru-RU" sz="2000" dirty="0"/>
              <a:t> </a:t>
            </a:r>
            <a:r>
              <a:rPr lang="ru-RU" sz="2000" dirty="0" err="1"/>
              <a:t>дози</a:t>
            </a:r>
            <a:r>
              <a:rPr lang="ru-RU" sz="2000" dirty="0"/>
              <a:t> </a:t>
            </a:r>
            <a:r>
              <a:rPr lang="ru-RU" sz="2000" dirty="0" err="1"/>
              <a:t>опромінення</a:t>
            </a:r>
            <a:r>
              <a:rPr lang="ru-RU" sz="2000" dirty="0"/>
              <a:t> в СІ </a:t>
            </a:r>
            <a:r>
              <a:rPr lang="ru-RU" sz="2000" dirty="0" err="1"/>
              <a:t>прийнято</a:t>
            </a:r>
            <a:r>
              <a:rPr lang="ru-RU" sz="2000" dirty="0"/>
              <a:t> Кл / кг. 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така</a:t>
            </a:r>
            <a:r>
              <a:rPr lang="ru-RU" sz="2000" dirty="0"/>
              <a:t> </a:t>
            </a:r>
            <a:r>
              <a:rPr lang="ru-RU" sz="2000" dirty="0" err="1"/>
              <a:t>енергія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в 1кг сухого </a:t>
            </a:r>
            <a:r>
              <a:rPr lang="ru-RU" sz="2000" dirty="0" err="1"/>
              <a:t>повітря</a:t>
            </a:r>
            <a:r>
              <a:rPr lang="ru-RU" sz="2000" dirty="0"/>
              <a:t> </a:t>
            </a:r>
            <a:r>
              <a:rPr lang="ru-RU" sz="2000" dirty="0" err="1"/>
              <a:t>утворює</a:t>
            </a:r>
            <a:r>
              <a:rPr lang="ru-RU" sz="2000" dirty="0"/>
              <a:t> заряд кожного знаку в 1 Кл, </a:t>
            </a:r>
            <a:r>
              <a:rPr lang="ru-RU" sz="2000" dirty="0" err="1"/>
              <a:t>тобто</a:t>
            </a:r>
            <a:r>
              <a:rPr lang="ru-RU" sz="2000" dirty="0"/>
              <a:t> 6.2 х 10¹⁸ пар </a:t>
            </a:r>
            <a:r>
              <a:rPr lang="ru-RU" sz="2000" dirty="0" err="1"/>
              <a:t>іонів</a:t>
            </a:r>
            <a:r>
              <a:rPr lang="ru-RU" sz="2000" dirty="0"/>
              <a:t>.  </a:t>
            </a:r>
          </a:p>
          <a:p>
            <a:endParaRPr lang="ru-RU" sz="2000" dirty="0"/>
          </a:p>
          <a:p>
            <a:r>
              <a:rPr lang="ru-RU" sz="2000" dirty="0" err="1"/>
              <a:t>Позасистемна</a:t>
            </a:r>
            <a:r>
              <a:rPr lang="ru-RU" sz="2000" dirty="0"/>
              <a:t> </a:t>
            </a:r>
            <a:r>
              <a:rPr lang="ru-RU" sz="2000" dirty="0" err="1"/>
              <a:t>одиниця</a:t>
            </a:r>
            <a:r>
              <a:rPr lang="ru-RU" sz="2000" dirty="0"/>
              <a:t> - Р (рентген) = 2,58 х 10¯⁴ Кл / кг = 25,8мкКл / кг. </a:t>
            </a:r>
          </a:p>
          <a:p>
            <a:r>
              <a:rPr lang="ru-RU" sz="2000" dirty="0"/>
              <a:t>                                               1кл / кг = 3876 Р. </a:t>
            </a:r>
          </a:p>
          <a:p>
            <a:r>
              <a:rPr lang="ru-RU" sz="2000" dirty="0"/>
              <a:t>Доза в один рентген </a:t>
            </a:r>
            <a:r>
              <a:rPr lang="ru-RU" sz="2000" dirty="0" err="1"/>
              <a:t>утворює</a:t>
            </a:r>
            <a:r>
              <a:rPr lang="ru-RU" sz="2000" dirty="0"/>
              <a:t> 2.08 х 109 пар </a:t>
            </a:r>
            <a:r>
              <a:rPr lang="ru-RU" sz="2000" dirty="0" err="1"/>
              <a:t>іонів</a:t>
            </a:r>
            <a:r>
              <a:rPr lang="ru-RU" sz="2000" dirty="0"/>
              <a:t> (одну </a:t>
            </a:r>
            <a:r>
              <a:rPr lang="ru-RU" sz="2000" dirty="0" err="1"/>
              <a:t>електростатичну</a:t>
            </a:r>
            <a:r>
              <a:rPr lang="ru-RU" sz="2000" dirty="0"/>
              <a:t> </a:t>
            </a:r>
            <a:r>
              <a:rPr lang="ru-RU" sz="2000" dirty="0" err="1"/>
              <a:t>одиницю</a:t>
            </a:r>
            <a:r>
              <a:rPr lang="ru-RU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80047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643998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r>
              <a:rPr lang="ru-RU" sz="2400" dirty="0" err="1">
                <a:solidFill>
                  <a:srgbClr val="FFFF00"/>
                </a:solidFill>
              </a:rPr>
              <a:t>Поглинена</a:t>
            </a:r>
            <a:r>
              <a:rPr lang="ru-RU" sz="2400" dirty="0">
                <a:solidFill>
                  <a:srgbClr val="FFFF00"/>
                </a:solidFill>
              </a:rPr>
              <a:t> доза </a:t>
            </a:r>
            <a:r>
              <a:rPr lang="ru-RU" sz="2400" dirty="0"/>
              <a:t>(Д) - </a:t>
            </a:r>
            <a:r>
              <a:rPr lang="ru-RU" sz="2400" dirty="0" err="1"/>
              <a:t>основна</a:t>
            </a:r>
            <a:r>
              <a:rPr lang="ru-RU" sz="2400" dirty="0"/>
              <a:t> </a:t>
            </a:r>
            <a:r>
              <a:rPr lang="ru-RU" sz="2400" dirty="0" err="1"/>
              <a:t>дозиметрична</a:t>
            </a:r>
            <a:r>
              <a:rPr lang="ru-RU" sz="2400" dirty="0"/>
              <a:t> </a:t>
            </a:r>
            <a:r>
              <a:rPr lang="ru-RU" sz="2400" dirty="0" err="1"/>
              <a:t>одиниця</a:t>
            </a:r>
            <a:r>
              <a:rPr lang="ru-RU" sz="2400" dirty="0"/>
              <a:t>. Вона є </a:t>
            </a:r>
            <a:r>
              <a:rPr lang="ru-RU" sz="2400" dirty="0" err="1"/>
              <a:t>рівною</a:t>
            </a:r>
            <a:r>
              <a:rPr lang="ru-RU" sz="2400" dirty="0"/>
              <a:t>  </a:t>
            </a:r>
            <a:r>
              <a:rPr lang="ru-RU" sz="2400" dirty="0" err="1"/>
              <a:t>відношенню</a:t>
            </a:r>
            <a:r>
              <a:rPr lang="ru-RU" sz="2400" dirty="0"/>
              <a:t> середньої </a:t>
            </a:r>
            <a:r>
              <a:rPr lang="ru-RU" sz="2400" dirty="0" err="1"/>
              <a:t>енергії</a:t>
            </a:r>
            <a:r>
              <a:rPr lang="en-US" sz="2400" dirty="0"/>
              <a:t> </a:t>
            </a:r>
            <a:r>
              <a:rPr lang="en-US" sz="2400" dirty="0" err="1"/>
              <a:t>dE</a:t>
            </a:r>
            <a:r>
              <a:rPr lang="ru-RU" sz="2400" dirty="0"/>
              <a:t>, </a:t>
            </a:r>
            <a:r>
              <a:rPr lang="ru-RU" sz="2400" dirty="0" err="1"/>
              <a:t>переданої</a:t>
            </a:r>
            <a:r>
              <a:rPr lang="ru-RU" sz="2400" dirty="0"/>
              <a:t> </a:t>
            </a:r>
            <a:r>
              <a:rPr lang="ru-RU" sz="2400" dirty="0" err="1"/>
              <a:t>іонізуючим</a:t>
            </a:r>
            <a:r>
              <a:rPr lang="ru-RU" sz="2400" dirty="0"/>
              <a:t> </a:t>
            </a:r>
            <a:r>
              <a:rPr lang="ru-RU" sz="2400" dirty="0" err="1"/>
              <a:t>випромінюваннєм</a:t>
            </a:r>
            <a:r>
              <a:rPr lang="ru-RU" sz="2400" dirty="0"/>
              <a:t> </a:t>
            </a:r>
            <a:r>
              <a:rPr lang="ru-RU" sz="2400" dirty="0" err="1"/>
              <a:t>речовині</a:t>
            </a:r>
            <a:r>
              <a:rPr lang="ru-RU" sz="2400" dirty="0"/>
              <a:t>  в </a:t>
            </a:r>
            <a:r>
              <a:rPr lang="ru-RU" sz="2400" dirty="0" err="1"/>
              <a:t>елементарному</a:t>
            </a:r>
            <a:r>
              <a:rPr lang="ru-RU" sz="2400" dirty="0"/>
              <a:t>  об’ </a:t>
            </a:r>
            <a:r>
              <a:rPr lang="ru-RU" sz="2400" dirty="0" err="1"/>
              <a:t>ємі</a:t>
            </a:r>
            <a:r>
              <a:rPr lang="ru-RU" sz="2400" dirty="0"/>
              <a:t>, до </a:t>
            </a:r>
            <a:r>
              <a:rPr lang="ru-RU" sz="2400" dirty="0" err="1"/>
              <a:t>масси</a:t>
            </a:r>
            <a:r>
              <a:rPr lang="ru-RU" sz="2400" dirty="0"/>
              <a:t>  </a:t>
            </a:r>
            <a:r>
              <a:rPr lang="en-US" sz="2400" dirty="0"/>
              <a:t>(</a:t>
            </a:r>
            <a:r>
              <a:rPr lang="en-US" sz="2400" dirty="0" err="1"/>
              <a:t>dm</a:t>
            </a:r>
            <a:r>
              <a:rPr lang="en-US" sz="2400" dirty="0"/>
              <a:t>) </a:t>
            </a:r>
            <a:r>
              <a:rPr lang="ru-RU" sz="2400" dirty="0" err="1"/>
              <a:t>речовини</a:t>
            </a:r>
            <a:r>
              <a:rPr lang="ru-RU" sz="2400" dirty="0"/>
              <a:t> у цьому  </a:t>
            </a:r>
            <a:r>
              <a:rPr lang="ru-RU" sz="2400" dirty="0" err="1"/>
              <a:t>об’ємі</a:t>
            </a:r>
            <a:r>
              <a:rPr lang="ru-RU" sz="2400" dirty="0"/>
              <a:t>. </a:t>
            </a:r>
          </a:p>
          <a:p>
            <a:r>
              <a:rPr lang="ru-RU" sz="2400" dirty="0"/>
              <a:t>                        </a:t>
            </a:r>
            <a:r>
              <a:rPr lang="en-US" sz="2400" dirty="0"/>
              <a:t>D=</a:t>
            </a:r>
            <a:r>
              <a:rPr lang="en-US" sz="2400" dirty="0" err="1"/>
              <a:t>dE</a:t>
            </a:r>
            <a:r>
              <a:rPr lang="en-US" sz="2400" dirty="0"/>
              <a:t>\</a:t>
            </a:r>
            <a:r>
              <a:rPr lang="en-US" sz="2400" dirty="0" err="1"/>
              <a:t>dm</a:t>
            </a:r>
            <a:endParaRPr lang="ru-RU" sz="2400" dirty="0">
              <a:solidFill>
                <a:srgbClr val="FFFF00"/>
              </a:solidFill>
            </a:endParaRPr>
          </a:p>
          <a:p>
            <a:r>
              <a:rPr lang="ru-RU" sz="2400" dirty="0" err="1">
                <a:solidFill>
                  <a:srgbClr val="FFFF00"/>
                </a:solidFill>
              </a:rPr>
              <a:t>Одиниця</a:t>
            </a:r>
            <a:r>
              <a:rPr lang="ru-RU" sz="2400" dirty="0"/>
              <a:t> </a:t>
            </a:r>
            <a:r>
              <a:rPr lang="ru-RU" sz="2400" dirty="0" err="1"/>
              <a:t>поглиненої</a:t>
            </a:r>
            <a:r>
              <a:rPr lang="ru-RU" sz="2400" dirty="0"/>
              <a:t> </a:t>
            </a:r>
            <a:r>
              <a:rPr lang="ru-RU" sz="2400" dirty="0" err="1"/>
              <a:t>дози</a:t>
            </a:r>
            <a:r>
              <a:rPr lang="ru-RU" sz="2400" dirty="0"/>
              <a:t> </a:t>
            </a:r>
            <a:r>
              <a:rPr lang="en-US" sz="2400" dirty="0"/>
              <a:t> </a:t>
            </a:r>
            <a:r>
              <a:rPr lang="ru-RU" sz="2400" dirty="0"/>
              <a:t>в</a:t>
            </a:r>
            <a:r>
              <a:rPr lang="en-US" sz="2400" dirty="0"/>
              <a:t> C</a:t>
            </a:r>
            <a:r>
              <a:rPr lang="uk-UA" sz="2400" dirty="0"/>
              <a:t>І :</a:t>
            </a:r>
            <a:r>
              <a:rPr lang="ru-RU" sz="2400" dirty="0"/>
              <a:t> 1 </a:t>
            </a:r>
            <a:r>
              <a:rPr lang="ru-RU" sz="2400" dirty="0">
                <a:solidFill>
                  <a:srgbClr val="FFFF00"/>
                </a:solidFill>
              </a:rPr>
              <a:t>Гр</a:t>
            </a:r>
            <a:r>
              <a:rPr lang="ru-RU" sz="2400" dirty="0"/>
              <a:t> = 1 Дж / кг (Грей - </a:t>
            </a:r>
            <a:r>
              <a:rPr lang="ru-RU" sz="2400" dirty="0" err="1"/>
              <a:t>єнергія</a:t>
            </a:r>
            <a:r>
              <a:rPr lang="ru-RU" sz="2400" dirty="0"/>
              <a:t> в 1 Дж передана </a:t>
            </a:r>
            <a:r>
              <a:rPr lang="ru-RU" sz="2400" dirty="0" err="1"/>
              <a:t>тілу</a:t>
            </a:r>
            <a:r>
              <a:rPr lang="ru-RU" sz="2400" dirty="0"/>
              <a:t> </a:t>
            </a:r>
            <a:r>
              <a:rPr lang="ru-RU" sz="2400" dirty="0" err="1"/>
              <a:t>масою</a:t>
            </a:r>
            <a:r>
              <a:rPr lang="ru-RU" sz="2400" dirty="0"/>
              <a:t> в 1 кг). </a:t>
            </a:r>
          </a:p>
          <a:p>
            <a:r>
              <a:rPr lang="ru-RU" sz="2400" dirty="0" err="1">
                <a:solidFill>
                  <a:srgbClr val="FFFF00"/>
                </a:solidFill>
              </a:rPr>
              <a:t>Позхасистемна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одиниця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/>
              <a:t>- </a:t>
            </a:r>
            <a:r>
              <a:rPr lang="ru-RU" sz="2400" dirty="0">
                <a:solidFill>
                  <a:srgbClr val="FFFF00"/>
                </a:solidFill>
              </a:rPr>
              <a:t>рад</a:t>
            </a:r>
            <a:r>
              <a:rPr lang="ru-RU" sz="2400" dirty="0"/>
              <a:t> "</a:t>
            </a:r>
            <a:r>
              <a:rPr lang="ru-RU" sz="2400" dirty="0" err="1"/>
              <a:t>radiation</a:t>
            </a:r>
            <a:r>
              <a:rPr lang="ru-RU" sz="2400" dirty="0"/>
              <a:t> </a:t>
            </a:r>
            <a:r>
              <a:rPr lang="ru-RU" sz="2400" dirty="0" err="1"/>
              <a:t>absorbed</a:t>
            </a:r>
            <a:r>
              <a:rPr lang="ru-RU" sz="2400" dirty="0"/>
              <a:t> </a:t>
            </a:r>
            <a:r>
              <a:rPr lang="ru-RU" sz="2400" dirty="0" err="1"/>
              <a:t>dose</a:t>
            </a:r>
            <a:r>
              <a:rPr lang="ru-RU" sz="2400" dirty="0"/>
              <a:t>" (</a:t>
            </a:r>
            <a:r>
              <a:rPr lang="ru-RU" sz="2400" dirty="0" err="1"/>
              <a:t>енергія</a:t>
            </a:r>
            <a:r>
              <a:rPr lang="ru-RU" sz="2400" dirty="0"/>
              <a:t> в 1 эрг </a:t>
            </a:r>
            <a:r>
              <a:rPr lang="ru-RU" sz="2400" dirty="0" err="1"/>
              <a:t>поглинена</a:t>
            </a:r>
            <a:r>
              <a:rPr lang="ru-RU" sz="2400" dirty="0"/>
              <a:t> у </a:t>
            </a:r>
            <a:r>
              <a:rPr lang="ru-RU" sz="2400" dirty="0" err="1"/>
              <a:t>масі</a:t>
            </a:r>
            <a:r>
              <a:rPr lang="ru-RU" sz="2400" dirty="0"/>
              <a:t> 1 </a:t>
            </a:r>
            <a:r>
              <a:rPr lang="ru-RU" sz="2400" dirty="0" err="1"/>
              <a:t>гр</a:t>
            </a:r>
            <a:r>
              <a:rPr lang="ru-RU" sz="2400" dirty="0"/>
              <a:t>). </a:t>
            </a:r>
          </a:p>
          <a:p>
            <a:pPr algn="ctr"/>
            <a:r>
              <a:rPr lang="ru-RU" sz="2400" dirty="0"/>
              <a:t>1 Гр = 100 рад. </a:t>
            </a:r>
          </a:p>
          <a:p>
            <a:endParaRPr lang="ru-RU" sz="2400" dirty="0"/>
          </a:p>
          <a:p>
            <a:r>
              <a:rPr lang="ru-RU" sz="2400" dirty="0" err="1"/>
              <a:t>Потужність</a:t>
            </a:r>
            <a:r>
              <a:rPr lang="ru-RU" sz="2400" dirty="0"/>
              <a:t> </a:t>
            </a:r>
            <a:r>
              <a:rPr lang="ru-RU" sz="2400" dirty="0" err="1"/>
              <a:t>поглиненої</a:t>
            </a:r>
            <a:r>
              <a:rPr lang="ru-RU" sz="2400" dirty="0"/>
              <a:t> </a:t>
            </a:r>
            <a:r>
              <a:rPr lang="ru-RU" sz="2400" dirty="0" err="1"/>
              <a:t>дози</a:t>
            </a:r>
            <a:r>
              <a:rPr lang="ru-RU" sz="2400" dirty="0"/>
              <a:t> </a:t>
            </a:r>
            <a:r>
              <a:rPr lang="ru-RU" sz="2400" dirty="0" err="1"/>
              <a:t>вимірюється</a:t>
            </a:r>
            <a:r>
              <a:rPr lang="ru-RU" sz="2400" dirty="0"/>
              <a:t>  у Гр / с, тобто , коли 1 Дж </a:t>
            </a:r>
            <a:r>
              <a:rPr lang="ru-RU" sz="2400" dirty="0" err="1"/>
              <a:t>енергії</a:t>
            </a:r>
            <a:r>
              <a:rPr lang="ru-RU" sz="2400" dirty="0"/>
              <a:t>  </a:t>
            </a:r>
            <a:r>
              <a:rPr lang="ru-RU" sz="2400" dirty="0" err="1"/>
              <a:t>поглинається</a:t>
            </a:r>
            <a:r>
              <a:rPr lang="ru-RU" sz="2400" dirty="0"/>
              <a:t>  </a:t>
            </a:r>
            <a:r>
              <a:rPr lang="ru-RU" sz="2400" dirty="0" err="1"/>
              <a:t>кожну</a:t>
            </a:r>
            <a:r>
              <a:rPr lang="ru-RU" sz="2400" dirty="0"/>
              <a:t> секунду в 1 кг </a:t>
            </a:r>
            <a:r>
              <a:rPr lang="ru-RU" sz="2400" dirty="0" err="1"/>
              <a:t>речовини</a:t>
            </a:r>
            <a:r>
              <a:rPr lang="ru-RU" sz="2400" dirty="0"/>
              <a:t>. </a:t>
            </a:r>
          </a:p>
          <a:p>
            <a:endParaRPr lang="ru-RU" sz="2400" dirty="0"/>
          </a:p>
          <a:p>
            <a:endParaRPr lang="ru-RU" sz="1600" dirty="0"/>
          </a:p>
          <a:p>
            <a:endParaRPr lang="ru-RU" sz="1600" dirty="0"/>
          </a:p>
          <a:p>
            <a:endParaRPr lang="ru-RU" dirty="0"/>
          </a:p>
          <a:p>
            <a:endParaRPr lang="ru-RU" dirty="0"/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9350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28"/>
            <a:ext cx="835824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rgbClr val="FFFF00"/>
                </a:solidFill>
              </a:rPr>
              <a:t>Біологічний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ефект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/>
              <a:t>при </a:t>
            </a:r>
            <a:r>
              <a:rPr lang="ru-RU" sz="2000" dirty="0" err="1"/>
              <a:t>опроміненні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</a:t>
            </a:r>
            <a:r>
              <a:rPr lang="ru-RU" sz="2000" dirty="0" err="1"/>
              <a:t>залежить</a:t>
            </a:r>
            <a:r>
              <a:rPr lang="ru-RU" sz="2000" dirty="0"/>
              <a:t> не </a:t>
            </a:r>
            <a:r>
              <a:rPr lang="ru-RU" sz="2000" dirty="0" err="1"/>
              <a:t>тільки</a:t>
            </a:r>
            <a:r>
              <a:rPr lang="ru-RU" sz="2000" dirty="0"/>
              <a:t> від </a:t>
            </a:r>
            <a:r>
              <a:rPr lang="ru-RU" sz="2000" dirty="0" err="1"/>
              <a:t>поглиненої</a:t>
            </a:r>
            <a:r>
              <a:rPr lang="ru-RU" sz="2000" dirty="0"/>
              <a:t> </a:t>
            </a:r>
            <a:r>
              <a:rPr lang="ru-RU" sz="2000" dirty="0" err="1"/>
              <a:t>дози</a:t>
            </a:r>
            <a:r>
              <a:rPr lang="ru-RU" sz="2000" dirty="0"/>
              <a:t>, але і від  </a:t>
            </a:r>
            <a:r>
              <a:rPr lang="ru-RU" sz="2000" dirty="0" err="1"/>
              <a:t>розподілу</a:t>
            </a:r>
            <a:r>
              <a:rPr lang="ru-RU" sz="2000" dirty="0"/>
              <a:t> </a:t>
            </a:r>
            <a:r>
              <a:rPr lang="ru-RU" sz="2000" dirty="0" err="1"/>
              <a:t>енергії</a:t>
            </a:r>
            <a:r>
              <a:rPr lang="ru-RU" sz="2000" dirty="0"/>
              <a:t> в </a:t>
            </a:r>
            <a:r>
              <a:rPr lang="ru-RU" sz="2000" dirty="0" err="1"/>
              <a:t>мікрооб</a:t>
            </a:r>
            <a:r>
              <a:rPr lang="ru-RU" sz="2000" dirty="0"/>
              <a:t>’ </a:t>
            </a:r>
            <a:r>
              <a:rPr lang="ru-RU" sz="2000" dirty="0" err="1"/>
              <a:t>ємах</a:t>
            </a:r>
            <a:r>
              <a:rPr lang="ru-RU" sz="2000" dirty="0"/>
              <a:t>, що </a:t>
            </a:r>
            <a:r>
              <a:rPr lang="ru-RU" sz="2000" dirty="0" err="1"/>
              <a:t>пов’язано</a:t>
            </a:r>
            <a:r>
              <a:rPr lang="ru-RU" sz="2000" dirty="0"/>
              <a:t> зі </a:t>
            </a:r>
            <a:r>
              <a:rPr lang="ru-RU" sz="2000" dirty="0" err="1"/>
              <a:t>щільністю</a:t>
            </a:r>
            <a:r>
              <a:rPr lang="ru-RU" sz="2000" dirty="0"/>
              <a:t> </a:t>
            </a:r>
            <a:r>
              <a:rPr lang="ru-RU" sz="2000" dirty="0" err="1"/>
              <a:t>іонізації</a:t>
            </a:r>
            <a:r>
              <a:rPr lang="ru-RU" sz="2000" dirty="0"/>
              <a:t>, і </a:t>
            </a:r>
            <a:r>
              <a:rPr lang="ru-RU" sz="2000" dirty="0" err="1"/>
              <a:t>збільшується</a:t>
            </a:r>
            <a:r>
              <a:rPr lang="ru-RU" sz="2000" dirty="0"/>
              <a:t> </a:t>
            </a:r>
            <a:r>
              <a:rPr lang="ru-RU" sz="2000" dirty="0" err="1"/>
              <a:t>пропорційно</a:t>
            </a:r>
            <a:r>
              <a:rPr lang="ru-RU" sz="2000" dirty="0"/>
              <a:t> </a:t>
            </a:r>
            <a:r>
              <a:rPr lang="ru-RU" sz="2000" dirty="0" err="1"/>
              <a:t>останній</a:t>
            </a:r>
            <a:r>
              <a:rPr lang="ru-RU" sz="2000" dirty="0"/>
              <a:t>. </a:t>
            </a:r>
            <a:r>
              <a:rPr lang="ru-RU" sz="2000" dirty="0" err="1"/>
              <a:t>Щільність</a:t>
            </a:r>
            <a:r>
              <a:rPr lang="ru-RU" sz="2000" dirty="0"/>
              <a:t> </a:t>
            </a:r>
            <a:r>
              <a:rPr lang="ru-RU" sz="2000" dirty="0" err="1"/>
              <a:t>іонізації</a:t>
            </a:r>
            <a:r>
              <a:rPr lang="ru-RU" sz="2000" dirty="0"/>
              <a:t>  </a:t>
            </a:r>
            <a:r>
              <a:rPr lang="ru-RU" sz="2000" dirty="0" err="1"/>
              <a:t>залежить</a:t>
            </a:r>
            <a:r>
              <a:rPr lang="ru-RU" sz="2000" dirty="0"/>
              <a:t> від </a:t>
            </a:r>
            <a:r>
              <a:rPr lang="ru-RU" sz="2000" dirty="0" err="1"/>
              <a:t>лінійної</a:t>
            </a:r>
            <a:r>
              <a:rPr lang="ru-RU" sz="2000" dirty="0"/>
              <a:t> </a:t>
            </a:r>
            <a:r>
              <a:rPr lang="ru-RU" sz="2000" dirty="0" err="1"/>
              <a:t>втрати</a:t>
            </a:r>
            <a:r>
              <a:rPr lang="ru-RU" sz="2000" dirty="0"/>
              <a:t> </a:t>
            </a:r>
            <a:r>
              <a:rPr lang="ru-RU" sz="2000" dirty="0" err="1"/>
              <a:t>енергії</a:t>
            </a:r>
            <a:r>
              <a:rPr lang="ru-RU" sz="2000" dirty="0"/>
              <a:t>  і  визначається </a:t>
            </a:r>
            <a:r>
              <a:rPr lang="ru-RU" sz="2000" dirty="0" err="1"/>
              <a:t>відношенням</a:t>
            </a:r>
            <a:r>
              <a:rPr lang="ru-RU" sz="2000" dirty="0"/>
              <a:t> </a:t>
            </a:r>
            <a:r>
              <a:rPr lang="ru-RU" sz="2000" dirty="0" err="1"/>
              <a:t>енергії</a:t>
            </a:r>
            <a:r>
              <a:rPr lang="ru-RU" sz="2000" dirty="0"/>
              <a:t> локально переданною </a:t>
            </a:r>
            <a:r>
              <a:rPr lang="ru-RU" sz="2000" dirty="0" err="1"/>
              <a:t>середовищу</a:t>
            </a:r>
            <a:r>
              <a:rPr lang="ru-RU" sz="2000" dirty="0"/>
              <a:t> </a:t>
            </a:r>
            <a:r>
              <a:rPr lang="ru-RU" sz="2000" dirty="0" err="1"/>
              <a:t>зарядженою</a:t>
            </a:r>
            <a:r>
              <a:rPr lang="ru-RU" sz="2000" dirty="0"/>
              <a:t> </a:t>
            </a:r>
            <a:r>
              <a:rPr lang="ru-RU" sz="2000" dirty="0" err="1"/>
              <a:t>часткою</a:t>
            </a:r>
            <a:r>
              <a:rPr lang="ru-RU" sz="2000" dirty="0"/>
              <a:t> або квантами </a:t>
            </a:r>
            <a:r>
              <a:rPr lang="ru-RU" sz="2000" dirty="0" err="1"/>
              <a:t>хвильового</a:t>
            </a:r>
            <a:r>
              <a:rPr lang="ru-RU" sz="2000" dirty="0"/>
              <a:t> випромінювання  до </a:t>
            </a:r>
            <a:r>
              <a:rPr lang="ru-RU" sz="2000" dirty="0" err="1"/>
              <a:t>відстані</a:t>
            </a:r>
            <a:r>
              <a:rPr lang="ru-RU" sz="2000" dirty="0"/>
              <a:t> їх </a:t>
            </a:r>
            <a:r>
              <a:rPr lang="ru-RU" sz="2000" dirty="0" err="1"/>
              <a:t>пробігу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/>
              <a:t>Для </a:t>
            </a:r>
            <a:r>
              <a:rPr lang="ru-RU" sz="2000" dirty="0" err="1"/>
              <a:t>зіставлення</a:t>
            </a:r>
            <a:r>
              <a:rPr lang="ru-RU" sz="2000" dirty="0"/>
              <a:t>  </a:t>
            </a:r>
            <a:r>
              <a:rPr lang="ru-RU" sz="2000" dirty="0" err="1"/>
              <a:t>біологічної</a:t>
            </a:r>
            <a:r>
              <a:rPr lang="ru-RU" sz="2000" dirty="0"/>
              <a:t> 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видів</a:t>
            </a:r>
            <a:r>
              <a:rPr lang="ru-RU" sz="2000" dirty="0"/>
              <a:t> </a:t>
            </a:r>
            <a:r>
              <a:rPr lang="ru-RU" sz="2000" dirty="0" err="1"/>
              <a:t>випромінювання</a:t>
            </a:r>
            <a:r>
              <a:rPr lang="ru-RU" sz="2000" dirty="0"/>
              <a:t> </a:t>
            </a:r>
            <a:r>
              <a:rPr lang="ru-RU" sz="2000" dirty="0" err="1"/>
              <a:t>існує</a:t>
            </a:r>
            <a:r>
              <a:rPr lang="ru-RU" sz="2000" dirty="0"/>
              <a:t> </a:t>
            </a:r>
            <a:r>
              <a:rPr lang="ru-RU" sz="2000" dirty="0" err="1"/>
              <a:t>поняття</a:t>
            </a:r>
            <a:r>
              <a:rPr lang="ru-RU" sz="2000" dirty="0"/>
              <a:t>  </a:t>
            </a:r>
            <a:r>
              <a:rPr lang="ru-RU" sz="2000" dirty="0" err="1">
                <a:solidFill>
                  <a:srgbClr val="FFFF00"/>
                </a:solidFill>
              </a:rPr>
              <a:t>відносної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біологічної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ефективності</a:t>
            </a:r>
            <a:r>
              <a:rPr lang="ru-RU" sz="2000" dirty="0">
                <a:solidFill>
                  <a:srgbClr val="FFFF00"/>
                </a:solidFill>
              </a:rPr>
              <a:t> (ВБЕ), </a:t>
            </a:r>
            <a:r>
              <a:rPr lang="ru-RU" sz="2000" dirty="0" err="1"/>
              <a:t>тобто</a:t>
            </a:r>
            <a:r>
              <a:rPr lang="ru-RU" sz="2000" dirty="0"/>
              <a:t> </a:t>
            </a:r>
            <a:r>
              <a:rPr lang="ru-RU" sz="2000" dirty="0" err="1"/>
              <a:t>коефіцієнт</a:t>
            </a:r>
            <a:r>
              <a:rPr lang="ru-RU" sz="2000" dirty="0"/>
              <a:t> </a:t>
            </a:r>
            <a:r>
              <a:rPr lang="ru-RU" sz="2000" dirty="0" err="1"/>
              <a:t>якості</a:t>
            </a:r>
            <a:r>
              <a:rPr lang="ru-RU" sz="2000" dirty="0"/>
              <a:t> (К) або  </a:t>
            </a:r>
            <a:r>
              <a:rPr lang="ru-RU" sz="2000" dirty="0" err="1"/>
              <a:t>радіаційно</a:t>
            </a:r>
            <a:r>
              <a:rPr lang="ru-RU" sz="2000" dirty="0"/>
              <a:t> </a:t>
            </a:r>
            <a:r>
              <a:rPr lang="ru-RU" sz="2000" dirty="0" err="1"/>
              <a:t>зважений</a:t>
            </a:r>
            <a:r>
              <a:rPr lang="ru-RU" sz="2000" dirty="0"/>
              <a:t> фактор. </a:t>
            </a:r>
          </a:p>
          <a:p>
            <a:endParaRPr lang="ru-RU" sz="2000" dirty="0"/>
          </a:p>
          <a:p>
            <a:r>
              <a:rPr lang="ru-RU" sz="2000" dirty="0">
                <a:solidFill>
                  <a:srgbClr val="FFFF00"/>
                </a:solidFill>
              </a:rPr>
              <a:t>ВБЕ гамма- і </a:t>
            </a:r>
            <a:r>
              <a:rPr lang="ru-RU" sz="2000" dirty="0" err="1">
                <a:solidFill>
                  <a:srgbClr val="FFFF00"/>
                </a:solidFill>
              </a:rPr>
              <a:t>рентгенівського</a:t>
            </a:r>
            <a:r>
              <a:rPr lang="ru-RU" sz="2000" dirty="0">
                <a:solidFill>
                  <a:srgbClr val="FFFF00"/>
                </a:solidFill>
              </a:rPr>
              <a:t> випромінювання </a:t>
            </a:r>
            <a:r>
              <a:rPr lang="ru-RU" sz="2000" dirty="0" err="1">
                <a:solidFill>
                  <a:srgbClr val="FFFF00"/>
                </a:solidFill>
              </a:rPr>
              <a:t>прийнято</a:t>
            </a:r>
            <a:r>
              <a:rPr lang="ru-RU" sz="2000" dirty="0">
                <a:solidFill>
                  <a:srgbClr val="FFFF00"/>
                </a:solidFill>
              </a:rPr>
              <a:t> за 1. </a:t>
            </a:r>
          </a:p>
          <a:p>
            <a:endParaRPr lang="ru-RU" sz="2000" dirty="0"/>
          </a:p>
          <a:p>
            <a:r>
              <a:rPr lang="ru-RU" sz="2000" dirty="0"/>
              <a:t>У </a:t>
            </a:r>
            <a:r>
              <a:rPr lang="ru-RU" sz="2000" dirty="0" err="1"/>
              <a:t>зв’язку</a:t>
            </a:r>
            <a:r>
              <a:rPr lang="ru-RU" sz="2000" dirty="0"/>
              <a:t> з </a:t>
            </a:r>
            <a:r>
              <a:rPr lang="ru-RU" sz="2000" dirty="0" err="1"/>
              <a:t>цим</a:t>
            </a:r>
            <a:r>
              <a:rPr lang="ru-RU" sz="2000" dirty="0"/>
              <a:t> є </a:t>
            </a:r>
            <a:r>
              <a:rPr lang="ru-RU" sz="2000" dirty="0" err="1"/>
              <a:t>поняття</a:t>
            </a:r>
            <a:r>
              <a:rPr lang="ru-RU" sz="2000" dirty="0"/>
              <a:t>  </a:t>
            </a:r>
            <a:r>
              <a:rPr lang="ru-RU" sz="2000" dirty="0" err="1">
                <a:solidFill>
                  <a:srgbClr val="FFFF00"/>
                </a:solidFill>
              </a:rPr>
              <a:t>еквівалентної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дози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/>
              <a:t>випромінювання, для </a:t>
            </a:r>
            <a:r>
              <a:rPr lang="ru-RU" sz="2000" dirty="0" err="1"/>
              <a:t>оцінки</a:t>
            </a:r>
            <a:r>
              <a:rPr lang="ru-RU" sz="2000" dirty="0"/>
              <a:t> </a:t>
            </a:r>
            <a:r>
              <a:rPr lang="ru-RU" sz="2000" dirty="0" err="1"/>
              <a:t>радіаційної</a:t>
            </a:r>
            <a:r>
              <a:rPr lang="ru-RU" sz="2000" dirty="0"/>
              <a:t>  </a:t>
            </a:r>
            <a:r>
              <a:rPr lang="ru-RU" sz="2000" dirty="0" err="1"/>
              <a:t>небезпеки</a:t>
            </a:r>
            <a:r>
              <a:rPr lang="ru-RU" sz="2000" dirty="0"/>
              <a:t>  </a:t>
            </a:r>
            <a:r>
              <a:rPr lang="ru-RU" sz="2000" dirty="0" err="1"/>
              <a:t>довгострокового</a:t>
            </a:r>
            <a:r>
              <a:rPr lang="ru-RU" sz="2000" dirty="0"/>
              <a:t>  випромінювання у невеликих дозах.</a:t>
            </a:r>
          </a:p>
        </p:txBody>
      </p:sp>
    </p:spTree>
    <p:extLst>
      <p:ext uri="{BB962C8B-B14F-4D97-AF65-F5344CB8AC3E}">
        <p14:creationId xmlns:p14="http://schemas.microsoft.com/office/powerpoint/2010/main" val="29961168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00042"/>
            <a:ext cx="814393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rgbClr val="FFFF00"/>
                </a:solidFill>
              </a:rPr>
              <a:t>Еквівалентна</a:t>
            </a:r>
            <a:r>
              <a:rPr lang="ru-RU" sz="2000" dirty="0">
                <a:solidFill>
                  <a:srgbClr val="FFFF00"/>
                </a:solidFill>
              </a:rPr>
              <a:t> доза </a:t>
            </a:r>
            <a:r>
              <a:rPr lang="ru-RU" sz="2000" dirty="0"/>
              <a:t>(Н</a:t>
            </a:r>
            <a:r>
              <a:rPr lang="en-US" sz="2000" dirty="0"/>
              <a:t>t</a:t>
            </a:r>
            <a:r>
              <a:rPr lang="ru-RU" sz="2000" dirty="0"/>
              <a:t>) в </a:t>
            </a:r>
            <a:r>
              <a:rPr lang="ru-RU" sz="2000" dirty="0" err="1"/>
              <a:t>органі</a:t>
            </a:r>
            <a:r>
              <a:rPr lang="ru-RU" sz="2000" dirty="0"/>
              <a:t> чи </a:t>
            </a:r>
            <a:r>
              <a:rPr lang="ru-RU" sz="2000" dirty="0" err="1"/>
              <a:t>тканині</a:t>
            </a:r>
            <a:r>
              <a:rPr lang="ru-RU" sz="2000" dirty="0"/>
              <a:t> </a:t>
            </a:r>
            <a:r>
              <a:rPr lang="ru-RU" sz="2000" dirty="0" err="1"/>
              <a:t>дорівнює</a:t>
            </a:r>
            <a:r>
              <a:rPr lang="ru-RU" sz="2000" dirty="0"/>
              <a:t> </a:t>
            </a:r>
            <a:r>
              <a:rPr lang="ru-RU" sz="2000" dirty="0" err="1"/>
              <a:t>добутку</a:t>
            </a:r>
            <a:r>
              <a:rPr lang="ru-RU" sz="2000" dirty="0"/>
              <a:t> </a:t>
            </a:r>
            <a:r>
              <a:rPr lang="ru-RU" sz="2000" dirty="0" err="1"/>
              <a:t>поглиненої</a:t>
            </a:r>
            <a:r>
              <a:rPr lang="ru-RU" sz="2000" dirty="0"/>
              <a:t> </a:t>
            </a:r>
            <a:r>
              <a:rPr lang="ru-RU" sz="2000" dirty="0" err="1"/>
              <a:t>дози</a:t>
            </a:r>
            <a:r>
              <a:rPr lang="ru-RU" sz="2000" dirty="0"/>
              <a:t> D</a:t>
            </a:r>
            <a:r>
              <a:rPr lang="ru-RU" sz="2000" baseline="-25000" dirty="0"/>
              <a:t>r</a:t>
            </a:r>
            <a:r>
              <a:rPr lang="ru-RU" sz="2000" dirty="0"/>
              <a:t>, </a:t>
            </a:r>
            <a:r>
              <a:rPr lang="ru-RU" sz="2000" dirty="0" err="1"/>
              <a:t>створеної</a:t>
            </a:r>
            <a:r>
              <a:rPr lang="ru-RU" sz="2000" dirty="0"/>
              <a:t> </a:t>
            </a:r>
            <a:r>
              <a:rPr lang="ru-RU" sz="2000" dirty="0" err="1"/>
              <a:t>випромінюванням</a:t>
            </a:r>
            <a:r>
              <a:rPr lang="ru-RU" sz="2000" dirty="0"/>
              <a:t> - r і </a:t>
            </a:r>
            <a:r>
              <a:rPr lang="ru-RU" sz="2000" dirty="0" err="1"/>
              <a:t>усередненої</a:t>
            </a:r>
            <a:r>
              <a:rPr lang="ru-RU" sz="2000" dirty="0"/>
              <a:t> по </a:t>
            </a:r>
            <a:r>
              <a:rPr lang="ru-RU" sz="2000" dirty="0" err="1"/>
              <a:t>аналізованому</a:t>
            </a:r>
            <a:r>
              <a:rPr lang="ru-RU" sz="2000" dirty="0"/>
              <a:t> органу або по </a:t>
            </a:r>
            <a:r>
              <a:rPr lang="ru-RU" sz="2000" dirty="0" err="1"/>
              <a:t>всьому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, на </a:t>
            </a:r>
            <a:r>
              <a:rPr lang="ru-RU" sz="2000" dirty="0" err="1"/>
              <a:t>радіаційно</a:t>
            </a:r>
            <a:r>
              <a:rPr lang="ru-RU" sz="2000" dirty="0"/>
              <a:t> </a:t>
            </a:r>
            <a:r>
              <a:rPr lang="ru-RU" sz="2000" dirty="0" err="1"/>
              <a:t>зважений</a:t>
            </a:r>
            <a:r>
              <a:rPr lang="ru-RU" sz="2000" dirty="0"/>
              <a:t> фактор </a:t>
            </a:r>
            <a:r>
              <a:rPr lang="ru-RU" sz="2000" dirty="0" err="1"/>
              <a:t>w</a:t>
            </a:r>
            <a:r>
              <a:rPr lang="ru-RU" sz="2000" baseline="-25000" dirty="0" err="1"/>
              <a:t>r</a:t>
            </a:r>
            <a:r>
              <a:rPr lang="ru-RU" sz="2000" baseline="-25000" dirty="0"/>
              <a:t>.</a:t>
            </a:r>
            <a:r>
              <a:rPr lang="ru-RU" sz="2000" dirty="0"/>
              <a:t> </a:t>
            </a:r>
          </a:p>
          <a:p>
            <a:r>
              <a:rPr lang="ru-RU" sz="2000" dirty="0"/>
              <a:t>         </a:t>
            </a:r>
            <a:r>
              <a:rPr lang="ru-RU" sz="2000" dirty="0" err="1"/>
              <a:t>Одиниця</a:t>
            </a:r>
            <a:r>
              <a:rPr lang="ru-RU" sz="2000" dirty="0"/>
              <a:t> </a:t>
            </a:r>
            <a:r>
              <a:rPr lang="ru-RU" sz="2000" dirty="0" err="1"/>
              <a:t>еквівалентної</a:t>
            </a:r>
            <a:r>
              <a:rPr lang="ru-RU" sz="2000" dirty="0"/>
              <a:t> </a:t>
            </a:r>
            <a:r>
              <a:rPr lang="ru-RU" sz="2000" dirty="0" err="1"/>
              <a:t>дози</a:t>
            </a:r>
            <a:r>
              <a:rPr lang="ru-RU" sz="2000" dirty="0"/>
              <a:t> </a:t>
            </a:r>
            <a:r>
              <a:rPr lang="ru-RU" sz="2000" dirty="0">
                <a:solidFill>
                  <a:srgbClr val="FFFF00"/>
                </a:solidFill>
              </a:rPr>
              <a:t>в СІ </a:t>
            </a:r>
            <a:r>
              <a:rPr lang="ru-RU" sz="2000" dirty="0"/>
              <a:t>- </a:t>
            </a:r>
            <a:r>
              <a:rPr lang="ru-RU" sz="2000" dirty="0">
                <a:solidFill>
                  <a:srgbClr val="FFFF00"/>
                </a:solidFill>
              </a:rPr>
              <a:t>Зв (</a:t>
            </a:r>
            <a:r>
              <a:rPr lang="ru-RU" sz="2000" dirty="0" err="1">
                <a:solidFill>
                  <a:srgbClr val="FFFF00"/>
                </a:solidFill>
              </a:rPr>
              <a:t>Зіверт</a:t>
            </a:r>
            <a:r>
              <a:rPr lang="ru-RU" sz="2000" dirty="0">
                <a:solidFill>
                  <a:srgbClr val="FFFF00"/>
                </a:solidFill>
              </a:rPr>
              <a:t>). </a:t>
            </a:r>
            <a:r>
              <a:rPr lang="ru-RU" sz="2000" dirty="0"/>
              <a:t>Це </a:t>
            </a:r>
            <a:r>
              <a:rPr lang="ru-RU" sz="2000" dirty="0" err="1"/>
              <a:t>поглинена</a:t>
            </a:r>
            <a:r>
              <a:rPr lang="ru-RU" sz="2000" dirty="0"/>
              <a:t> доза, яка при </a:t>
            </a:r>
            <a:r>
              <a:rPr lang="ru-RU" sz="2000" dirty="0" err="1"/>
              <a:t>випромінюванні</a:t>
            </a:r>
            <a:r>
              <a:rPr lang="ru-RU" sz="2000" dirty="0"/>
              <a:t> </a:t>
            </a:r>
            <a:r>
              <a:rPr lang="ru-RU" sz="2000" dirty="0" err="1"/>
              <a:t>даним</a:t>
            </a:r>
            <a:r>
              <a:rPr lang="ru-RU" sz="2000" dirty="0"/>
              <a:t> видом випромінювання  </a:t>
            </a:r>
            <a:r>
              <a:rPr lang="ru-RU" sz="2000" dirty="0" err="1"/>
              <a:t>дає</a:t>
            </a:r>
            <a:r>
              <a:rPr lang="ru-RU" sz="2000" dirty="0"/>
              <a:t> </a:t>
            </a:r>
            <a:r>
              <a:rPr lang="ru-RU" sz="2000" dirty="0" err="1"/>
              <a:t>такий</a:t>
            </a:r>
            <a:r>
              <a:rPr lang="ru-RU" sz="2000" dirty="0"/>
              <a:t> </a:t>
            </a:r>
            <a:r>
              <a:rPr lang="ru-RU" sz="2000" dirty="0" err="1"/>
              <a:t>самий</a:t>
            </a:r>
            <a:r>
              <a:rPr lang="ru-RU" sz="2000" dirty="0"/>
              <a:t> </a:t>
            </a:r>
            <a:r>
              <a:rPr lang="ru-RU" sz="2000" dirty="0" err="1"/>
              <a:t>біологічний</a:t>
            </a:r>
            <a:r>
              <a:rPr lang="ru-RU" sz="2000" dirty="0"/>
              <a:t> </a:t>
            </a:r>
            <a:r>
              <a:rPr lang="ru-RU" sz="2000" dirty="0" err="1"/>
              <a:t>ефект</a:t>
            </a:r>
            <a:r>
              <a:rPr lang="ru-RU" sz="2000" dirty="0"/>
              <a:t>, як 1 ГР </a:t>
            </a:r>
            <a:r>
              <a:rPr lang="ru-RU" sz="2000" dirty="0" err="1"/>
              <a:t>поглиненої</a:t>
            </a:r>
            <a:r>
              <a:rPr lang="ru-RU" sz="2000" dirty="0"/>
              <a:t> </a:t>
            </a:r>
            <a:r>
              <a:rPr lang="ru-RU" sz="2000" dirty="0" err="1"/>
              <a:t>дози</a:t>
            </a:r>
            <a:r>
              <a:rPr lang="ru-RU" sz="2000" dirty="0"/>
              <a:t> гамма-випромінювання. </a:t>
            </a:r>
            <a:r>
              <a:rPr lang="ru-RU" sz="2000" dirty="0" err="1"/>
              <a:t>Фізична</a:t>
            </a:r>
            <a:r>
              <a:rPr lang="ru-RU" sz="2000" dirty="0"/>
              <a:t> суть цієї </a:t>
            </a:r>
            <a:r>
              <a:rPr lang="ru-RU" sz="2000" dirty="0" err="1"/>
              <a:t>одиниці</a:t>
            </a:r>
            <a:r>
              <a:rPr lang="ru-RU" sz="2000" dirty="0"/>
              <a:t> - 1 Дж / кг. При інших видах випромінювання 1 Зв = Дж ∙ кг-1 ∙ Е). </a:t>
            </a:r>
          </a:p>
          <a:p>
            <a:r>
              <a:rPr lang="ru-RU" sz="2000" dirty="0" err="1"/>
              <a:t>Позасистемна</a:t>
            </a:r>
            <a:r>
              <a:rPr lang="ru-RU" sz="2000" dirty="0"/>
              <a:t> </a:t>
            </a:r>
            <a:r>
              <a:rPr lang="ru-RU" sz="2000" dirty="0" err="1"/>
              <a:t>одиниця</a:t>
            </a:r>
            <a:r>
              <a:rPr lang="ru-RU" sz="2000" dirty="0"/>
              <a:t>  </a:t>
            </a:r>
            <a:r>
              <a:rPr lang="ru-RU" sz="2000" dirty="0" err="1">
                <a:solidFill>
                  <a:srgbClr val="FFFF00"/>
                </a:solidFill>
              </a:rPr>
              <a:t>бер</a:t>
            </a:r>
            <a:r>
              <a:rPr lang="ru-RU" sz="2000" dirty="0"/>
              <a:t>. </a:t>
            </a:r>
          </a:p>
          <a:p>
            <a:pPr algn="ctr"/>
            <a:endParaRPr lang="ru-RU" sz="2000" dirty="0"/>
          </a:p>
          <a:p>
            <a:pPr algn="ctr"/>
            <a:r>
              <a:rPr lang="ru-RU" sz="2000" dirty="0"/>
              <a:t>1 Зв=100 </a:t>
            </a:r>
            <a:r>
              <a:rPr lang="ru-RU" sz="2000" dirty="0" err="1"/>
              <a:t>бер</a:t>
            </a:r>
            <a:endParaRPr lang="ru-RU" sz="2000" dirty="0"/>
          </a:p>
          <a:p>
            <a:endParaRPr lang="ru-RU" sz="2000" dirty="0">
              <a:solidFill>
                <a:srgbClr val="FFFF00"/>
              </a:solidFill>
            </a:endParaRPr>
          </a:p>
          <a:p>
            <a:r>
              <a:rPr lang="ru-RU" sz="2000" dirty="0" err="1">
                <a:solidFill>
                  <a:srgbClr val="FFFF00"/>
                </a:solidFill>
              </a:rPr>
              <a:t>Радіаційно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зважений</a:t>
            </a:r>
            <a:r>
              <a:rPr lang="ru-RU" sz="2000" dirty="0">
                <a:solidFill>
                  <a:srgbClr val="FFFF00"/>
                </a:solidFill>
              </a:rPr>
              <a:t> фактор </a:t>
            </a:r>
            <a:r>
              <a:rPr lang="ru-RU" sz="2000" dirty="0" err="1"/>
              <a:t>w</a:t>
            </a:r>
            <a:r>
              <a:rPr lang="ru-RU" sz="2000" baseline="-25000" dirty="0" err="1"/>
              <a:t>r</a:t>
            </a:r>
            <a:r>
              <a:rPr lang="ru-RU" sz="2000" baseline="-25000" dirty="0"/>
              <a:t>- </a:t>
            </a:r>
            <a:r>
              <a:rPr lang="ru-RU" sz="2000" dirty="0" err="1"/>
              <a:t>коефіцієнт</a:t>
            </a:r>
            <a:r>
              <a:rPr lang="ru-RU" sz="2000" dirty="0"/>
              <a:t>, який  </a:t>
            </a:r>
            <a:r>
              <a:rPr lang="ru-RU" sz="2000" dirty="0" err="1"/>
              <a:t>враховується</a:t>
            </a:r>
            <a:r>
              <a:rPr lang="ru-RU" sz="2000" dirty="0"/>
              <a:t> </a:t>
            </a:r>
            <a:r>
              <a:rPr lang="ru-RU" sz="2000" dirty="0" err="1"/>
              <a:t>відносно</a:t>
            </a:r>
            <a:r>
              <a:rPr lang="ru-RU" sz="2000" dirty="0"/>
              <a:t> </a:t>
            </a:r>
            <a:r>
              <a:rPr lang="ru-RU" sz="2000" dirty="0" err="1"/>
              <a:t>біологічну</a:t>
            </a:r>
            <a:r>
              <a:rPr lang="ru-RU" sz="2000" dirty="0"/>
              <a:t> </a:t>
            </a:r>
            <a:r>
              <a:rPr lang="ru-RU" sz="2000" dirty="0" err="1"/>
              <a:t>ефектівність</a:t>
            </a:r>
            <a:r>
              <a:rPr lang="ru-RU" sz="2000" dirty="0"/>
              <a:t>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видів</a:t>
            </a:r>
            <a:r>
              <a:rPr lang="ru-RU" sz="2000" dirty="0"/>
              <a:t> ІІ. </a:t>
            </a:r>
            <a:r>
              <a:rPr lang="ru-RU" sz="2000" dirty="0" err="1"/>
              <a:t>Використовується</a:t>
            </a:r>
            <a:r>
              <a:rPr lang="ru-RU" sz="2000" dirty="0"/>
              <a:t> </a:t>
            </a:r>
            <a:r>
              <a:rPr lang="ru-RU" sz="2000" dirty="0" err="1"/>
              <a:t>виключно</a:t>
            </a:r>
            <a:r>
              <a:rPr lang="ru-RU" sz="2000" dirty="0"/>
              <a:t> для </a:t>
            </a:r>
            <a:r>
              <a:rPr lang="ru-RU" sz="2000" dirty="0" err="1"/>
              <a:t>розрахунків</a:t>
            </a:r>
            <a:r>
              <a:rPr lang="ru-RU" sz="2000" dirty="0"/>
              <a:t> </a:t>
            </a:r>
            <a:r>
              <a:rPr lang="ru-RU" sz="2000" dirty="0" err="1"/>
              <a:t>ефектівних</a:t>
            </a:r>
            <a:r>
              <a:rPr lang="ru-RU" sz="2000" dirty="0"/>
              <a:t> і </a:t>
            </a:r>
            <a:r>
              <a:rPr lang="ru-RU" sz="2000" dirty="0" err="1"/>
              <a:t>еквівалентних</a:t>
            </a:r>
            <a:r>
              <a:rPr lang="ru-RU" sz="2000" dirty="0"/>
              <a:t> доз.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439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28604"/>
            <a:ext cx="796039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rgbClr val="FFFF00"/>
                </a:solidFill>
              </a:rPr>
              <a:t>Ефективна</a:t>
            </a:r>
            <a:r>
              <a:rPr lang="ru-RU" sz="2000" dirty="0">
                <a:solidFill>
                  <a:srgbClr val="FFFF00"/>
                </a:solidFill>
              </a:rPr>
              <a:t> доза- </a:t>
            </a:r>
            <a:r>
              <a:rPr lang="ru-RU" sz="2000" dirty="0"/>
              <a:t>це </a:t>
            </a:r>
            <a:r>
              <a:rPr lang="ru-RU" sz="2000" dirty="0" err="1"/>
              <a:t>спеціальна</a:t>
            </a:r>
            <a:r>
              <a:rPr lang="ru-RU" sz="2000" dirty="0"/>
              <a:t>  </a:t>
            </a:r>
            <a:r>
              <a:rPr lang="ru-RU" sz="2000" dirty="0" err="1"/>
              <a:t>еквідозиметрична</a:t>
            </a:r>
            <a:r>
              <a:rPr lang="ru-RU" sz="2000" dirty="0"/>
              <a:t> величина, </a:t>
            </a:r>
            <a:r>
              <a:rPr lang="ru-RU" sz="2000" dirty="0" err="1"/>
              <a:t>котру</a:t>
            </a:r>
            <a:r>
              <a:rPr lang="ru-RU" sz="2000" dirty="0"/>
              <a:t> </a:t>
            </a:r>
            <a:r>
              <a:rPr lang="ru-RU" sz="2000" dirty="0" err="1"/>
              <a:t>неможно</a:t>
            </a:r>
            <a:r>
              <a:rPr lang="ru-RU" sz="2000" dirty="0"/>
              <a:t> </a:t>
            </a:r>
            <a:r>
              <a:rPr lang="ru-RU" sz="2000" dirty="0" err="1"/>
              <a:t>виміряти</a:t>
            </a:r>
            <a:r>
              <a:rPr lang="ru-RU" sz="2000" dirty="0"/>
              <a:t>, </a:t>
            </a:r>
            <a:r>
              <a:rPr lang="ru-RU" sz="2000" dirty="0" err="1"/>
              <a:t>значення</a:t>
            </a:r>
            <a:r>
              <a:rPr lang="ru-RU" sz="2000" dirty="0"/>
              <a:t>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/>
              <a:t>рораховують</a:t>
            </a:r>
            <a:r>
              <a:rPr lang="ru-RU" sz="2000" dirty="0"/>
              <a:t> як суму </a:t>
            </a:r>
            <a:r>
              <a:rPr lang="ru-RU" sz="2000" dirty="0" err="1"/>
              <a:t>отриманих</a:t>
            </a:r>
            <a:r>
              <a:rPr lang="ru-RU" sz="2000" dirty="0"/>
              <a:t> </a:t>
            </a:r>
            <a:r>
              <a:rPr lang="ru-RU" sz="2000" dirty="0" err="1"/>
              <a:t>еквівалентних</a:t>
            </a:r>
            <a:r>
              <a:rPr lang="ru-RU" sz="2000" dirty="0"/>
              <a:t> доз в </a:t>
            </a:r>
            <a:r>
              <a:rPr lang="ru-RU" sz="2000" dirty="0" err="1"/>
              <a:t>опромінених</a:t>
            </a:r>
            <a:r>
              <a:rPr lang="ru-RU" sz="2000" dirty="0"/>
              <a:t> </a:t>
            </a:r>
            <a:r>
              <a:rPr lang="ru-RU" sz="2000" dirty="0" err="1"/>
              <a:t>речовинах</a:t>
            </a:r>
            <a:r>
              <a:rPr lang="ru-RU" sz="2000" dirty="0"/>
              <a:t> ( тканинах), </a:t>
            </a:r>
            <a:r>
              <a:rPr lang="ru-RU" sz="2000" dirty="0" err="1"/>
              <a:t>помножених</a:t>
            </a:r>
            <a:r>
              <a:rPr lang="ru-RU" sz="2000" dirty="0"/>
              <a:t> на </a:t>
            </a:r>
            <a:r>
              <a:rPr lang="ru-RU" sz="2000" dirty="0" err="1"/>
              <a:t>відповідні</a:t>
            </a:r>
            <a:r>
              <a:rPr lang="ru-RU" sz="2000" dirty="0"/>
              <a:t> </a:t>
            </a:r>
            <a:r>
              <a:rPr lang="ru-RU" sz="2000" dirty="0" err="1"/>
              <a:t>тканинні</a:t>
            </a:r>
            <a:r>
              <a:rPr lang="ru-RU" sz="2000" dirty="0"/>
              <a:t> </a:t>
            </a:r>
            <a:r>
              <a:rPr lang="ru-RU" sz="2000" dirty="0" err="1"/>
              <a:t>зважуючі</a:t>
            </a:r>
            <a:r>
              <a:rPr lang="ru-RU" sz="2000" dirty="0"/>
              <a:t> </a:t>
            </a:r>
            <a:r>
              <a:rPr lang="ru-RU" sz="2000" dirty="0" err="1"/>
              <a:t>фактори</a:t>
            </a:r>
            <a:r>
              <a:rPr lang="ru-RU" sz="2000" dirty="0"/>
              <a:t>.</a:t>
            </a:r>
          </a:p>
          <a:p>
            <a:endParaRPr lang="en-US" sz="2000" dirty="0"/>
          </a:p>
          <a:p>
            <a:r>
              <a:rPr lang="ru-RU" sz="2000" dirty="0" err="1">
                <a:solidFill>
                  <a:srgbClr val="FFFF00"/>
                </a:solidFill>
              </a:rPr>
              <a:t>Ефективна</a:t>
            </a:r>
            <a:r>
              <a:rPr lang="ru-RU" sz="2000" dirty="0">
                <a:solidFill>
                  <a:srgbClr val="FFFF00"/>
                </a:solidFill>
              </a:rPr>
              <a:t> доза-  разом з </a:t>
            </a:r>
            <a:r>
              <a:rPr lang="ru-RU" sz="2000" dirty="0" err="1"/>
              <a:t>фізичним</a:t>
            </a:r>
            <a:r>
              <a:rPr lang="ru-RU" sz="2000" dirty="0"/>
              <a:t> фактором </a:t>
            </a:r>
            <a:r>
              <a:rPr lang="ru-RU" sz="2000" dirty="0" err="1"/>
              <a:t>враховує</a:t>
            </a:r>
            <a:r>
              <a:rPr lang="ru-RU" sz="2000" dirty="0"/>
              <a:t> </a:t>
            </a:r>
            <a:r>
              <a:rPr lang="ru-RU" sz="2000" dirty="0" err="1"/>
              <a:t>відмінність</a:t>
            </a:r>
            <a:r>
              <a:rPr lang="ru-RU" sz="2000" dirty="0"/>
              <a:t> </a:t>
            </a:r>
            <a:r>
              <a:rPr lang="ru-RU" sz="2000" dirty="0" err="1"/>
              <a:t>радіочутливості</a:t>
            </a:r>
            <a:r>
              <a:rPr lang="ru-RU" sz="2000" dirty="0"/>
              <a:t> </a:t>
            </a:r>
            <a:r>
              <a:rPr lang="ru-RU" sz="2000" dirty="0" err="1"/>
              <a:t>певних</a:t>
            </a:r>
            <a:r>
              <a:rPr lang="ru-RU" sz="2000" dirty="0"/>
              <a:t> тканин, коли </a:t>
            </a:r>
            <a:r>
              <a:rPr lang="ru-RU" sz="2000" dirty="0" err="1"/>
              <a:t>радіаційний</a:t>
            </a:r>
            <a:r>
              <a:rPr lang="ru-RU" sz="2000" dirty="0"/>
              <a:t> </a:t>
            </a:r>
            <a:r>
              <a:rPr lang="ru-RU" sz="2000" dirty="0" err="1"/>
              <a:t>ефект</a:t>
            </a:r>
            <a:r>
              <a:rPr lang="ru-RU" sz="2000" dirty="0"/>
              <a:t> при </a:t>
            </a:r>
            <a:r>
              <a:rPr lang="ru-RU" sz="2000" dirty="0" err="1"/>
              <a:t>випромінюванні</a:t>
            </a:r>
            <a:r>
              <a:rPr lang="ru-RU" sz="2000" dirty="0"/>
              <a:t>, </a:t>
            </a:r>
            <a:r>
              <a:rPr lang="ru-RU" sz="2000" dirty="0" err="1"/>
              <a:t>наприклад</a:t>
            </a:r>
            <a:r>
              <a:rPr lang="ru-RU" sz="2000" dirty="0"/>
              <a:t>, </a:t>
            </a:r>
            <a:r>
              <a:rPr lang="ru-RU" sz="2000" dirty="0" err="1"/>
              <a:t>кришталика</a:t>
            </a:r>
            <a:r>
              <a:rPr lang="ru-RU" sz="2000" dirty="0"/>
              <a:t> ока, </a:t>
            </a:r>
            <a:r>
              <a:rPr lang="ru-RU" sz="2000" dirty="0" err="1"/>
              <a:t>шкіри</a:t>
            </a:r>
            <a:r>
              <a:rPr lang="ru-RU" sz="2000" dirty="0"/>
              <a:t>, </a:t>
            </a:r>
            <a:r>
              <a:rPr lang="ru-RU" sz="2000" dirty="0" err="1"/>
              <a:t>м’язів</a:t>
            </a:r>
            <a:r>
              <a:rPr lang="ru-RU" sz="2000" dirty="0"/>
              <a:t>, </a:t>
            </a:r>
            <a:r>
              <a:rPr lang="ru-RU" sz="2000" dirty="0" err="1"/>
              <a:t>кровотворчих</a:t>
            </a:r>
            <a:r>
              <a:rPr lang="ru-RU" sz="2000" dirty="0"/>
              <a:t>  тканин </a:t>
            </a:r>
            <a:r>
              <a:rPr lang="ru-RU" sz="2000" dirty="0" err="1"/>
              <a:t>однакової</a:t>
            </a:r>
            <a:r>
              <a:rPr lang="ru-RU" sz="2000" dirty="0"/>
              <a:t> </a:t>
            </a:r>
            <a:r>
              <a:rPr lang="ru-RU" sz="2000" dirty="0" err="1"/>
              <a:t>еквівалентною</a:t>
            </a:r>
            <a:r>
              <a:rPr lang="ru-RU" sz="2000" dirty="0"/>
              <a:t> дозою, буде </a:t>
            </a:r>
            <a:r>
              <a:rPr lang="ru-RU" sz="2000" dirty="0" err="1"/>
              <a:t>різним</a:t>
            </a:r>
            <a:r>
              <a:rPr lang="ru-RU" sz="2000" dirty="0"/>
              <a:t>, тобто:</a:t>
            </a:r>
          </a:p>
          <a:p>
            <a:r>
              <a:rPr lang="ru-RU" sz="2000" dirty="0"/>
              <a:t> 1 Зв = 1 Дж х кг-1 х Е х Н, где Н - </a:t>
            </a:r>
            <a:r>
              <a:rPr lang="ru-RU" sz="2000" dirty="0" err="1"/>
              <a:t>тканинний</a:t>
            </a:r>
            <a:r>
              <a:rPr lang="ru-RU" sz="2000" dirty="0"/>
              <a:t> фактор.</a:t>
            </a:r>
          </a:p>
          <a:p>
            <a:r>
              <a:rPr lang="ru-RU" sz="2000" dirty="0" err="1"/>
              <a:t>Ефективна</a:t>
            </a:r>
            <a:r>
              <a:rPr lang="ru-RU" sz="2000" dirty="0"/>
              <a:t> доза-</a:t>
            </a:r>
            <a:r>
              <a:rPr lang="ru-RU" sz="2000" dirty="0" err="1"/>
              <a:t>кількістна</a:t>
            </a:r>
            <a:r>
              <a:rPr lang="ru-RU" sz="2000" dirty="0"/>
              <a:t> характеристика </a:t>
            </a:r>
            <a:r>
              <a:rPr lang="ru-RU" sz="2000" dirty="0" err="1"/>
              <a:t>опромінювання</a:t>
            </a:r>
            <a:r>
              <a:rPr lang="ru-RU" sz="2000" dirty="0"/>
              <a:t> организму.</a:t>
            </a:r>
          </a:p>
          <a:p>
            <a:endParaRPr lang="ru-RU" sz="2000" dirty="0"/>
          </a:p>
          <a:p>
            <a:r>
              <a:rPr lang="ru-RU" sz="2000" dirty="0"/>
              <a:t>При </a:t>
            </a:r>
            <a:r>
              <a:rPr lang="ru-RU" sz="2000" dirty="0" err="1"/>
              <a:t>визначенні</a:t>
            </a:r>
            <a:r>
              <a:rPr lang="ru-RU" sz="2000" dirty="0"/>
              <a:t> </a:t>
            </a:r>
            <a:r>
              <a:rPr lang="ru-RU" sz="2000" dirty="0" err="1"/>
              <a:t>дози</a:t>
            </a:r>
            <a:r>
              <a:rPr lang="ru-RU" sz="2000" dirty="0"/>
              <a:t> </a:t>
            </a:r>
            <a:r>
              <a:rPr lang="ru-RU" sz="2000" dirty="0" err="1"/>
              <a:t>діагностичного</a:t>
            </a:r>
            <a:r>
              <a:rPr lang="ru-RU" sz="2000" dirty="0"/>
              <a:t> </a:t>
            </a:r>
            <a:r>
              <a:rPr lang="ru-RU" sz="2000" dirty="0" err="1"/>
              <a:t>опромінення</a:t>
            </a:r>
            <a:r>
              <a:rPr lang="ru-RU" sz="2000" dirty="0"/>
              <a:t> , яку </a:t>
            </a:r>
            <a:r>
              <a:rPr lang="ru-RU" sz="2000" dirty="0" err="1"/>
              <a:t>пацієнт</a:t>
            </a:r>
            <a:r>
              <a:rPr lang="ru-RU" sz="2000" dirty="0"/>
              <a:t> </a:t>
            </a:r>
            <a:r>
              <a:rPr lang="ru-RU" sz="2000" dirty="0" err="1"/>
              <a:t>отримує</a:t>
            </a:r>
            <a:r>
              <a:rPr lang="ru-RU" sz="2000" dirty="0"/>
              <a:t> протягом року, можно </a:t>
            </a:r>
            <a:r>
              <a:rPr lang="ru-RU" sz="2000" dirty="0" err="1"/>
              <a:t>складати</a:t>
            </a:r>
            <a:r>
              <a:rPr lang="ru-RU" sz="2000" dirty="0"/>
              <a:t> </a:t>
            </a:r>
            <a:r>
              <a:rPr lang="ru-RU" sz="2000" dirty="0" err="1"/>
              <a:t>значення</a:t>
            </a:r>
            <a:r>
              <a:rPr lang="ru-RU" sz="2000" dirty="0"/>
              <a:t>  </a:t>
            </a:r>
            <a:r>
              <a:rPr lang="ru-RU" sz="2000" dirty="0" err="1"/>
              <a:t>ефективних</a:t>
            </a:r>
            <a:r>
              <a:rPr lang="ru-RU" sz="2000" dirty="0"/>
              <a:t> доз від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видів</a:t>
            </a:r>
            <a:r>
              <a:rPr lang="ru-RU" sz="2000" dirty="0"/>
              <a:t> </a:t>
            </a:r>
            <a:r>
              <a:rPr lang="ru-RU" sz="2000" dirty="0" err="1"/>
              <a:t>радіонукліидних</a:t>
            </a:r>
            <a:r>
              <a:rPr lang="ru-RU" sz="2000" dirty="0"/>
              <a:t> досліджень і </a:t>
            </a:r>
            <a:r>
              <a:rPr lang="ru-RU" sz="2000" dirty="0" err="1"/>
              <a:t>рентгенівських</a:t>
            </a:r>
            <a:r>
              <a:rPr lang="ru-RU" sz="2000" dirty="0"/>
              <a:t>  процедур. </a:t>
            </a:r>
            <a:br>
              <a:rPr lang="ru-RU" dirty="0"/>
            </a:b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1469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412776"/>
            <a:ext cx="73174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Летальна доза </a:t>
            </a:r>
            <a:r>
              <a:rPr lang="ru-RU" dirty="0"/>
              <a:t>(ЛД) – </a:t>
            </a:r>
            <a:r>
              <a:rPr lang="ru-RU" dirty="0" err="1"/>
              <a:t>кількість</a:t>
            </a:r>
            <a:r>
              <a:rPr lang="ru-RU" dirty="0"/>
              <a:t> ІІ, </a:t>
            </a:r>
            <a:r>
              <a:rPr lang="ru-RU" dirty="0" err="1"/>
              <a:t>отриманне</a:t>
            </a:r>
            <a:r>
              <a:rPr lang="ru-RU" dirty="0"/>
              <a:t>  </a:t>
            </a:r>
            <a:r>
              <a:rPr lang="ru-RU" dirty="0" err="1"/>
              <a:t>всією</a:t>
            </a:r>
            <a:r>
              <a:rPr lang="ru-RU" dirty="0"/>
              <a:t> </a:t>
            </a:r>
            <a:r>
              <a:rPr lang="ru-RU" dirty="0" err="1"/>
              <a:t>поверхнею</a:t>
            </a:r>
            <a:r>
              <a:rPr lang="ru-RU" dirty="0"/>
              <a:t> тіла, яка є смертельною для </a:t>
            </a:r>
            <a:r>
              <a:rPr lang="ru-RU" dirty="0" err="1"/>
              <a:t>людини</a:t>
            </a:r>
            <a:r>
              <a:rPr lang="ru-RU" dirty="0"/>
              <a:t> або </a:t>
            </a:r>
            <a:r>
              <a:rPr lang="ru-RU" dirty="0" err="1"/>
              <a:t>тварини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 ЛД для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ссавців</a:t>
            </a:r>
            <a:r>
              <a:rPr lang="ru-RU" dirty="0"/>
              <a:t> = 10 Гр.</a:t>
            </a:r>
            <a:br>
              <a:rPr lang="ru-RU" dirty="0"/>
            </a:br>
            <a:br>
              <a:rPr lang="ru-RU" dirty="0"/>
            </a:br>
            <a:r>
              <a:rPr lang="ru-RU" dirty="0" err="1">
                <a:solidFill>
                  <a:srgbClr val="FFFF00"/>
                </a:solidFill>
              </a:rPr>
              <a:t>Порогова</a:t>
            </a:r>
            <a:r>
              <a:rPr lang="ru-RU" dirty="0">
                <a:solidFill>
                  <a:srgbClr val="FFFF00"/>
                </a:solidFill>
              </a:rPr>
              <a:t> доза </a:t>
            </a:r>
            <a:r>
              <a:rPr lang="ru-RU" dirty="0"/>
              <a:t>(ПД) - </a:t>
            </a:r>
            <a:r>
              <a:rPr lang="ru-RU" dirty="0" err="1"/>
              <a:t>мінімальна</a:t>
            </a:r>
            <a:r>
              <a:rPr lang="ru-RU" dirty="0"/>
              <a:t> доза випромінювання, </a:t>
            </a:r>
            <a:r>
              <a:rPr lang="ru-RU" dirty="0" err="1"/>
              <a:t>нижче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</a:t>
            </a:r>
            <a:r>
              <a:rPr lang="ru-RU" dirty="0" err="1"/>
              <a:t>пошкодження</a:t>
            </a:r>
            <a:r>
              <a:rPr lang="ru-RU" dirty="0"/>
              <a:t> не виявляється. Для </a:t>
            </a:r>
            <a:r>
              <a:rPr lang="ru-RU" dirty="0" err="1"/>
              <a:t>людини</a:t>
            </a:r>
            <a:r>
              <a:rPr lang="ru-RU" dirty="0"/>
              <a:t> ПД = 1 Гр. </a:t>
            </a:r>
            <a:br>
              <a:rPr lang="ru-RU" dirty="0"/>
            </a:br>
            <a:br>
              <a:rPr lang="ru-RU" dirty="0"/>
            </a:br>
            <a:r>
              <a:rPr lang="ru-RU" dirty="0" err="1">
                <a:solidFill>
                  <a:srgbClr val="FFFF00"/>
                </a:solidFill>
              </a:rPr>
              <a:t>Середня</a:t>
            </a:r>
            <a:r>
              <a:rPr lang="ru-RU" dirty="0">
                <a:solidFill>
                  <a:srgbClr val="FFFF00"/>
                </a:solidFill>
              </a:rPr>
              <a:t> летальна доза </a:t>
            </a:r>
            <a:r>
              <a:rPr lang="ru-RU" dirty="0"/>
              <a:t>(ЛД50) – кількість </a:t>
            </a:r>
            <a:r>
              <a:rPr lang="ru-RU" dirty="0" err="1"/>
              <a:t>радіації</a:t>
            </a:r>
            <a:r>
              <a:rPr lang="ru-RU" dirty="0"/>
              <a:t>, </a:t>
            </a:r>
            <a:r>
              <a:rPr lang="ru-RU" dirty="0" err="1"/>
              <a:t>отримана</a:t>
            </a:r>
            <a:r>
              <a:rPr lang="ru-RU" dirty="0"/>
              <a:t>  </a:t>
            </a:r>
            <a:r>
              <a:rPr lang="ru-RU" dirty="0" err="1"/>
              <a:t>всією</a:t>
            </a:r>
            <a:r>
              <a:rPr lang="ru-RU" dirty="0"/>
              <a:t> </a:t>
            </a:r>
            <a:r>
              <a:rPr lang="ru-RU" dirty="0" err="1"/>
              <a:t>поверхнею</a:t>
            </a:r>
            <a:r>
              <a:rPr lang="ru-RU" dirty="0"/>
              <a:t> тіла і </a:t>
            </a:r>
            <a:r>
              <a:rPr lang="ru-RU" dirty="0" err="1"/>
              <a:t>викликаюча</a:t>
            </a:r>
            <a:r>
              <a:rPr lang="ru-RU" dirty="0"/>
              <a:t>  </a:t>
            </a:r>
            <a:r>
              <a:rPr lang="ru-RU" dirty="0" err="1"/>
              <a:t>загибель</a:t>
            </a:r>
            <a:r>
              <a:rPr lang="ru-RU" dirty="0"/>
              <a:t> у 50% </a:t>
            </a:r>
            <a:r>
              <a:rPr lang="ru-RU" dirty="0" err="1"/>
              <a:t>випадків</a:t>
            </a:r>
            <a:r>
              <a:rPr lang="ru-RU" dirty="0"/>
              <a:t>. ЛД50 для </a:t>
            </a:r>
            <a:r>
              <a:rPr lang="ru-RU" dirty="0" err="1"/>
              <a:t>людини</a:t>
            </a:r>
            <a:r>
              <a:rPr lang="ru-RU" dirty="0"/>
              <a:t> складає 4-5 Гр.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9031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214290"/>
            <a:ext cx="71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Взаємодія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іонізованого</a:t>
            </a:r>
            <a:r>
              <a:rPr lang="ru-RU" b="1" dirty="0">
                <a:solidFill>
                  <a:srgbClr val="FFFF00"/>
                </a:solidFill>
              </a:rPr>
              <a:t> випромінювання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500042"/>
            <a:ext cx="850112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Основні</a:t>
            </a:r>
            <a:r>
              <a:rPr lang="ru-RU" dirty="0"/>
              <a:t> властивості </a:t>
            </a:r>
            <a:r>
              <a:rPr lang="ru-RU" dirty="0" err="1"/>
              <a:t>іонізуючого</a:t>
            </a:r>
            <a:r>
              <a:rPr lang="ru-RU" dirty="0"/>
              <a:t> випромінювання є: </a:t>
            </a:r>
          </a:p>
          <a:p>
            <a:r>
              <a:rPr lang="ru-RU" dirty="0"/>
              <a:t>- </a:t>
            </a:r>
            <a:r>
              <a:rPr lang="ru-RU" dirty="0" err="1">
                <a:solidFill>
                  <a:srgbClr val="FFFF00"/>
                </a:solidFill>
              </a:rPr>
              <a:t>проникаюча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здатність</a:t>
            </a:r>
            <a:r>
              <a:rPr lang="ru-RU" dirty="0">
                <a:solidFill>
                  <a:srgbClr val="FFFF00"/>
                </a:solidFill>
              </a:rPr>
              <a:t>; </a:t>
            </a:r>
          </a:p>
          <a:p>
            <a:endParaRPr lang="ru-RU" dirty="0"/>
          </a:p>
          <a:p>
            <a:r>
              <a:rPr lang="ru-RU" dirty="0"/>
              <a:t>- </a:t>
            </a:r>
            <a:r>
              <a:rPr lang="ru-RU" dirty="0" err="1">
                <a:solidFill>
                  <a:srgbClr val="FFFF00"/>
                </a:solidFill>
              </a:rPr>
              <a:t>іонізаційна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– </a:t>
            </a:r>
            <a:r>
              <a:rPr lang="ru-RU" dirty="0" err="1"/>
              <a:t>передавати</a:t>
            </a:r>
            <a:r>
              <a:rPr lang="ru-RU" dirty="0"/>
              <a:t> </a:t>
            </a:r>
            <a:r>
              <a:rPr lang="ru-RU" dirty="0" err="1"/>
              <a:t>енергію</a:t>
            </a:r>
            <a:r>
              <a:rPr lang="ru-RU" dirty="0"/>
              <a:t> випромінювання атомам і молекулам </a:t>
            </a:r>
            <a:r>
              <a:rPr lang="ru-RU" dirty="0" err="1"/>
              <a:t>довкілля</a:t>
            </a:r>
            <a:r>
              <a:rPr lang="ru-RU" dirty="0"/>
              <a:t>, </a:t>
            </a:r>
            <a:r>
              <a:rPr lang="ru-RU" dirty="0" err="1"/>
              <a:t>викликаючи</a:t>
            </a:r>
            <a:r>
              <a:rPr lang="ru-RU" dirty="0"/>
              <a:t> їх </a:t>
            </a:r>
            <a:r>
              <a:rPr lang="ru-RU" dirty="0" err="1"/>
              <a:t>збудження</a:t>
            </a:r>
            <a:r>
              <a:rPr lang="ru-RU" dirty="0"/>
              <a:t> ,а також </a:t>
            </a:r>
            <a:r>
              <a:rPr lang="ru-RU" dirty="0" err="1"/>
              <a:t>розпад</a:t>
            </a:r>
            <a:r>
              <a:rPr lang="ru-RU" dirty="0"/>
              <a:t> на </a:t>
            </a:r>
            <a:r>
              <a:rPr lang="ru-RU" dirty="0" err="1"/>
              <a:t>позитивні</a:t>
            </a:r>
            <a:r>
              <a:rPr lang="ru-RU" dirty="0"/>
              <a:t> і </a:t>
            </a:r>
            <a:r>
              <a:rPr lang="ru-RU" dirty="0" err="1"/>
              <a:t>негативні</a:t>
            </a:r>
            <a:r>
              <a:rPr lang="ru-RU" dirty="0"/>
              <a:t> </a:t>
            </a:r>
            <a:r>
              <a:rPr lang="ru-RU" dirty="0" err="1"/>
              <a:t>іони</a:t>
            </a:r>
            <a:r>
              <a:rPr lang="ru-RU" dirty="0"/>
              <a:t> (</a:t>
            </a:r>
            <a:r>
              <a:rPr lang="ru-RU" dirty="0" err="1"/>
              <a:t>іонізаційний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дозиметрії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 </a:t>
            </a:r>
            <a:r>
              <a:rPr lang="ru-RU" dirty="0" err="1">
                <a:solidFill>
                  <a:srgbClr val="FFFF00"/>
                </a:solidFill>
              </a:rPr>
              <a:t>флюоресцентна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– </a:t>
            </a:r>
            <a:r>
              <a:rPr lang="ru-RU" dirty="0" err="1"/>
              <a:t>світіння</a:t>
            </a:r>
            <a:r>
              <a:rPr lang="ru-RU" dirty="0"/>
              <a:t> де-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химічних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(</a:t>
            </a:r>
            <a:r>
              <a:rPr lang="ru-RU" dirty="0" err="1"/>
              <a:t>скопія</a:t>
            </a:r>
            <a:r>
              <a:rPr lang="ru-RU" dirty="0"/>
              <a:t>,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підсилюючих</a:t>
            </a:r>
            <a:r>
              <a:rPr lang="ru-RU" dirty="0"/>
              <a:t>  </a:t>
            </a:r>
            <a:r>
              <a:rPr lang="ru-RU" dirty="0" err="1"/>
              <a:t>екранів</a:t>
            </a:r>
            <a:r>
              <a:rPr lang="ru-RU" dirty="0"/>
              <a:t>); </a:t>
            </a:r>
          </a:p>
          <a:p>
            <a:endParaRPr lang="ru-RU" dirty="0"/>
          </a:p>
          <a:p>
            <a:r>
              <a:rPr lang="ru-RU" dirty="0"/>
              <a:t>- </a:t>
            </a:r>
            <a:r>
              <a:rPr lang="ru-RU" dirty="0" err="1">
                <a:solidFill>
                  <a:srgbClr val="FFFF00"/>
                </a:solidFill>
              </a:rPr>
              <a:t>фотохімічна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– </a:t>
            </a:r>
            <a:r>
              <a:rPr lang="ru-RU" dirty="0" err="1"/>
              <a:t>розкладати</a:t>
            </a:r>
            <a:r>
              <a:rPr lang="ru-RU" dirty="0"/>
              <a:t> </a:t>
            </a:r>
            <a:r>
              <a:rPr lang="ru-RU" dirty="0" err="1"/>
              <a:t>галогеніди</a:t>
            </a:r>
            <a:r>
              <a:rPr lang="ru-RU" dirty="0"/>
              <a:t> </a:t>
            </a:r>
            <a:r>
              <a:rPr lang="ru-RU" dirty="0" err="1"/>
              <a:t>срібла</a:t>
            </a:r>
            <a:r>
              <a:rPr lang="ru-RU" dirty="0"/>
              <a:t> і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потемніння</a:t>
            </a:r>
            <a:r>
              <a:rPr lang="ru-RU" dirty="0"/>
              <a:t> </a:t>
            </a:r>
            <a:r>
              <a:rPr lang="ru-RU" dirty="0" err="1"/>
              <a:t>фотографічних</a:t>
            </a:r>
            <a:r>
              <a:rPr lang="ru-RU" dirty="0"/>
              <a:t> </a:t>
            </a:r>
            <a:r>
              <a:rPr lang="ru-RU" dirty="0" err="1"/>
              <a:t>шарів</a:t>
            </a:r>
            <a:r>
              <a:rPr lang="ru-RU" dirty="0"/>
              <a:t> (</a:t>
            </a:r>
            <a:r>
              <a:rPr lang="ru-RU" dirty="0" err="1"/>
              <a:t>графія</a:t>
            </a:r>
            <a:r>
              <a:rPr lang="ru-RU" dirty="0"/>
              <a:t>);</a:t>
            </a:r>
          </a:p>
          <a:p>
            <a:endParaRPr lang="ru-RU" dirty="0"/>
          </a:p>
          <a:p>
            <a:pPr>
              <a:buFontTx/>
              <a:buChar char="-"/>
            </a:pPr>
            <a:r>
              <a:rPr lang="ru-RU" dirty="0" err="1">
                <a:solidFill>
                  <a:srgbClr val="FFFF00"/>
                </a:solidFill>
              </a:rPr>
              <a:t>біологічна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фізіологічні</a:t>
            </a:r>
            <a:r>
              <a:rPr lang="ru-RU" dirty="0"/>
              <a:t> і </a:t>
            </a:r>
          </a:p>
          <a:p>
            <a:r>
              <a:rPr lang="ru-RU" dirty="0" err="1"/>
              <a:t>Патологічні</a:t>
            </a:r>
            <a:r>
              <a:rPr lang="ru-RU" dirty="0"/>
              <a:t>  </a:t>
            </a:r>
            <a:r>
              <a:rPr lang="ru-RU" dirty="0" err="1"/>
              <a:t>зміни</a:t>
            </a:r>
            <a:r>
              <a:rPr lang="ru-RU" dirty="0"/>
              <a:t> (у </a:t>
            </a:r>
            <a:r>
              <a:rPr lang="ru-RU" dirty="0" err="1"/>
              <a:t>залежності</a:t>
            </a:r>
            <a:r>
              <a:rPr lang="ru-RU" dirty="0"/>
              <a:t> від </a:t>
            </a:r>
            <a:r>
              <a:rPr lang="ru-RU" dirty="0" err="1"/>
              <a:t>дози</a:t>
            </a:r>
            <a:r>
              <a:rPr lang="ru-RU" dirty="0"/>
              <a:t>) в</a:t>
            </a:r>
          </a:p>
          <a:p>
            <a:r>
              <a:rPr lang="ru-RU" dirty="0"/>
              <a:t> </a:t>
            </a:r>
            <a:r>
              <a:rPr lang="ru-RU" dirty="0" err="1"/>
              <a:t>опромінених</a:t>
            </a:r>
            <a:r>
              <a:rPr lang="ru-RU" dirty="0"/>
              <a:t> органах і тканинах (</a:t>
            </a:r>
            <a:r>
              <a:rPr lang="ru-RU" dirty="0" err="1"/>
              <a:t>рентгенотерапія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31747" name="Picture 3" descr="Картинки по запросу свойства рентген излучени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00" y="3933056"/>
            <a:ext cx="2114550" cy="25050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hys.rsu.ru/web/nuclear/radioecologie/fRE3.files/image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429000"/>
            <a:ext cx="4357718" cy="301688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786282" y="4572008"/>
            <a:ext cx="435771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Пряма (/) і непряма (//) </a:t>
            </a:r>
            <a:r>
              <a:rPr lang="ru-RU" sz="1400" dirty="0" err="1"/>
              <a:t>дія</a:t>
            </a:r>
            <a:r>
              <a:rPr lang="ru-RU" sz="1400" dirty="0"/>
              <a:t> </a:t>
            </a:r>
            <a:r>
              <a:rPr lang="ru-RU" sz="1400" dirty="0" err="1"/>
              <a:t>іонізуючого</a:t>
            </a:r>
            <a:r>
              <a:rPr lang="ru-RU" sz="1400" dirty="0"/>
              <a:t> випромінювання на </a:t>
            </a:r>
            <a:r>
              <a:rPr lang="ru-RU" sz="1400" dirty="0" err="1"/>
              <a:t>клетину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чорним</a:t>
            </a:r>
            <a:r>
              <a:rPr lang="ru-RU" sz="1400" dirty="0"/>
              <a:t> </a:t>
            </a:r>
            <a:r>
              <a:rPr lang="ru-RU" sz="1400" dirty="0" err="1"/>
              <a:t>гуртком</a:t>
            </a:r>
            <a:r>
              <a:rPr lang="ru-RU" sz="1400" dirty="0"/>
              <a:t> визначено  </a:t>
            </a:r>
            <a:r>
              <a:rPr lang="ru-RU" sz="1400" dirty="0" err="1"/>
              <a:t>мішень</a:t>
            </a:r>
            <a:r>
              <a:rPr lang="ru-RU" sz="1400" dirty="0"/>
              <a:t>, </a:t>
            </a:r>
            <a:r>
              <a:rPr lang="ru-RU" sz="1400" dirty="0" err="1"/>
              <a:t>хвилястою</a:t>
            </a:r>
            <a:r>
              <a:rPr lang="ru-RU" sz="1400" dirty="0"/>
              <a:t> </a:t>
            </a:r>
            <a:r>
              <a:rPr lang="ru-RU" sz="1400" dirty="0" err="1"/>
              <a:t>стрілкой</a:t>
            </a:r>
            <a:r>
              <a:rPr lang="ru-RU" sz="1400" dirty="0"/>
              <a:t> — випромінювання, пунктирной </a:t>
            </a:r>
            <a:r>
              <a:rPr lang="ru-RU" sz="1400" dirty="0" err="1"/>
              <a:t>стрілкой</a:t>
            </a:r>
            <a:r>
              <a:rPr lang="ru-RU" sz="1400" dirty="0"/>
              <a:t> — </a:t>
            </a:r>
            <a:r>
              <a:rPr lang="ru-RU" sz="1400" dirty="0" err="1"/>
              <a:t>дифузія</a:t>
            </a:r>
            <a:r>
              <a:rPr lang="ru-RU" sz="1400" dirty="0"/>
              <a:t> </a:t>
            </a:r>
            <a:r>
              <a:rPr lang="ru-RU" sz="1400" dirty="0" err="1"/>
              <a:t>вільних</a:t>
            </a:r>
            <a:r>
              <a:rPr lang="ru-RU" sz="1400" dirty="0"/>
              <a:t>  </a:t>
            </a:r>
            <a:r>
              <a:rPr lang="ru-RU" sz="1400" dirty="0" err="1"/>
              <a:t>радикалів</a:t>
            </a:r>
            <a:r>
              <a:rPr lang="ru-RU" sz="1400" dirty="0"/>
              <a:t> до  </a:t>
            </a:r>
            <a:r>
              <a:rPr lang="ru-RU" sz="1400" dirty="0" err="1"/>
              <a:t>молекули-мішені</a:t>
            </a:r>
            <a:endParaRPr lang="ru-RU" sz="1400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14282" y="214290"/>
            <a:ext cx="87154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Розподіляють</a:t>
            </a:r>
            <a:r>
              <a:rPr lang="ru-RU" dirty="0"/>
              <a:t> два </a:t>
            </a:r>
            <a:r>
              <a:rPr lang="ru-RU" dirty="0" err="1"/>
              <a:t>механізми</a:t>
            </a:r>
            <a:r>
              <a:rPr lang="ru-RU" dirty="0"/>
              <a:t>, </a:t>
            </a:r>
            <a:r>
              <a:rPr lang="ru-RU" dirty="0" err="1"/>
              <a:t>найменовані</a:t>
            </a:r>
            <a:r>
              <a:rPr lang="ru-RU" dirty="0"/>
              <a:t> як пряма і непряма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радіації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  <a:r>
              <a:rPr lang="ru-RU" dirty="0">
                <a:solidFill>
                  <a:srgbClr val="FFFF00"/>
                </a:solidFill>
              </a:rPr>
              <a:t>Пряма 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радіації</a:t>
            </a:r>
            <a:r>
              <a:rPr lang="ru-RU" dirty="0"/>
              <a:t> (великі </a:t>
            </a:r>
            <a:r>
              <a:rPr lang="ru-RU" dirty="0" err="1"/>
              <a:t>дози</a:t>
            </a:r>
            <a:r>
              <a:rPr lang="ru-RU" dirty="0"/>
              <a:t>)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денатурації</a:t>
            </a:r>
            <a:r>
              <a:rPr lang="ru-RU" dirty="0"/>
              <a:t>  </a:t>
            </a:r>
            <a:r>
              <a:rPr lang="ru-RU" dirty="0" err="1"/>
              <a:t>білкових</a:t>
            </a:r>
            <a:r>
              <a:rPr lang="ru-RU" dirty="0"/>
              <a:t> молекул з </a:t>
            </a:r>
            <a:r>
              <a:rPr lang="ru-RU" dirty="0" err="1"/>
              <a:t>відривом</a:t>
            </a:r>
            <a:r>
              <a:rPr lang="ru-RU" dirty="0"/>
              <a:t> </a:t>
            </a:r>
            <a:r>
              <a:rPr lang="ru-RU" dirty="0" err="1"/>
              <a:t>бічних</a:t>
            </a:r>
            <a:r>
              <a:rPr lang="ru-RU" dirty="0"/>
              <a:t>  </a:t>
            </a:r>
            <a:r>
              <a:rPr lang="ru-RU" dirty="0" err="1"/>
              <a:t>ланцюжків</a:t>
            </a:r>
            <a:r>
              <a:rPr lang="ru-RU" dirty="0"/>
              <a:t>. За результатом молекула </a:t>
            </a:r>
            <a:r>
              <a:rPr lang="ru-RU" dirty="0" err="1"/>
              <a:t>коагулює</a:t>
            </a:r>
            <a:r>
              <a:rPr lang="ru-RU" dirty="0"/>
              <a:t> і  </a:t>
            </a:r>
            <a:r>
              <a:rPr lang="ru-RU" dirty="0" err="1"/>
              <a:t>випадає</a:t>
            </a:r>
            <a:r>
              <a:rPr lang="ru-RU" dirty="0"/>
              <a:t> з </a:t>
            </a:r>
            <a:r>
              <a:rPr lang="ru-RU" dirty="0" err="1"/>
              <a:t>коллоїдного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Клітина</a:t>
            </a:r>
            <a:r>
              <a:rPr lang="ru-RU" dirty="0"/>
              <a:t>  не </a:t>
            </a:r>
            <a:r>
              <a:rPr lang="ru-RU" dirty="0" err="1"/>
              <a:t>цілком</a:t>
            </a:r>
            <a:r>
              <a:rPr lang="ru-RU" dirty="0"/>
              <a:t>  </a:t>
            </a:r>
            <a:r>
              <a:rPr lang="ru-RU" dirty="0" err="1"/>
              <a:t>однаково</a:t>
            </a:r>
            <a:r>
              <a:rPr lang="ru-RU" dirty="0"/>
              <a:t> </a:t>
            </a:r>
            <a:r>
              <a:rPr lang="ru-RU" dirty="0" err="1"/>
              <a:t>чутлива</a:t>
            </a:r>
            <a:r>
              <a:rPr lang="ru-RU" dirty="0"/>
              <a:t> до випромінювання. у </a:t>
            </a:r>
            <a:r>
              <a:rPr lang="ru-RU" dirty="0" err="1"/>
              <a:t>кожній</a:t>
            </a:r>
            <a:r>
              <a:rPr lang="ru-RU" dirty="0"/>
              <a:t> </a:t>
            </a:r>
            <a:r>
              <a:rPr lang="ru-RU" dirty="0" err="1"/>
              <a:t>клітині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надзвичайно</a:t>
            </a:r>
            <a:r>
              <a:rPr lang="ru-RU" dirty="0"/>
              <a:t> мала по </a:t>
            </a:r>
            <a:r>
              <a:rPr lang="ru-RU" dirty="0" err="1"/>
              <a:t>відношенню</a:t>
            </a:r>
            <a:r>
              <a:rPr lang="ru-RU" dirty="0"/>
              <a:t> до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ділянка, що </a:t>
            </a:r>
            <a:r>
              <a:rPr lang="ru-RU" dirty="0" err="1"/>
              <a:t>сприймає</a:t>
            </a:r>
            <a:r>
              <a:rPr lang="ru-RU" dirty="0"/>
              <a:t> </a:t>
            </a:r>
            <a:r>
              <a:rPr lang="ru-RU" dirty="0" err="1"/>
              <a:t>руйнівну</a:t>
            </a:r>
            <a:r>
              <a:rPr lang="ru-RU" dirty="0"/>
              <a:t> силу </a:t>
            </a:r>
            <a:r>
              <a:rPr lang="ru-RU" dirty="0" err="1"/>
              <a:t>радіації</a:t>
            </a:r>
            <a:r>
              <a:rPr lang="ru-RU" dirty="0"/>
              <a:t> . </a:t>
            </a:r>
            <a:r>
              <a:rPr lang="ru-RU" dirty="0" err="1"/>
              <a:t>Ця</a:t>
            </a:r>
            <a:r>
              <a:rPr lang="ru-RU" dirty="0"/>
              <a:t> ділянка є так званою </a:t>
            </a:r>
            <a:r>
              <a:rPr lang="ru-RU" dirty="0" err="1">
                <a:solidFill>
                  <a:srgbClr val="FFFF00"/>
                </a:solidFill>
              </a:rPr>
              <a:t>мішенню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для </a:t>
            </a:r>
            <a:r>
              <a:rPr lang="ru-RU" dirty="0" err="1"/>
              <a:t>іонізучого</a:t>
            </a:r>
            <a:r>
              <a:rPr lang="ru-RU" dirty="0"/>
              <a:t> випромінювання,  </a:t>
            </a:r>
            <a:r>
              <a:rPr lang="ru-RU" dirty="0" err="1"/>
              <a:t>тим</a:t>
            </a:r>
            <a:r>
              <a:rPr lang="ru-RU" dirty="0"/>
              <a:t> часом як </a:t>
            </a:r>
            <a:r>
              <a:rPr lang="ru-RU" dirty="0" err="1"/>
              <a:t>інші</a:t>
            </a:r>
            <a:r>
              <a:rPr lang="ru-RU" dirty="0"/>
              <a:t> частки </a:t>
            </a:r>
            <a:r>
              <a:rPr lang="ru-RU" dirty="0" err="1"/>
              <a:t>клітини</a:t>
            </a:r>
            <a:r>
              <a:rPr lang="ru-RU" dirty="0"/>
              <a:t> </a:t>
            </a:r>
            <a:r>
              <a:rPr lang="ru-RU" dirty="0" err="1"/>
              <a:t>залишаються</a:t>
            </a:r>
            <a:r>
              <a:rPr lang="ru-RU" dirty="0"/>
              <a:t> </a:t>
            </a:r>
            <a:r>
              <a:rPr lang="ru-RU" dirty="0" err="1"/>
              <a:t>нечутливими</a:t>
            </a:r>
            <a:r>
              <a:rPr lang="ru-RU" dirty="0"/>
              <a:t>  або мало </a:t>
            </a:r>
            <a:r>
              <a:rPr lang="ru-RU" dirty="0" err="1"/>
              <a:t>чутливими</a:t>
            </a:r>
            <a:r>
              <a:rPr lang="ru-RU" dirty="0"/>
              <a:t> до нього.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phys.rsu.ru/web/nuclear/radioecologie/fRE3.files/image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3214686"/>
            <a:ext cx="3338784" cy="22860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429256" y="5572140"/>
            <a:ext cx="3429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Продукти</a:t>
            </a:r>
            <a:r>
              <a:rPr lang="ru-RU" sz="1400" dirty="0"/>
              <a:t> </a:t>
            </a:r>
            <a:r>
              <a:rPr lang="ru-RU" sz="1400" dirty="0" err="1"/>
              <a:t>радіолизу</a:t>
            </a:r>
            <a:r>
              <a:rPr lang="ru-RU" sz="1400" dirty="0"/>
              <a:t> води:</a:t>
            </a:r>
          </a:p>
          <a:p>
            <a:r>
              <a:rPr lang="ru-RU" sz="1400" dirty="0"/>
              <a:t>тонкими </a:t>
            </a:r>
            <a:r>
              <a:rPr lang="ru-RU" sz="1400" dirty="0" err="1"/>
              <a:t>стрілками</a:t>
            </a:r>
            <a:r>
              <a:rPr lang="ru-RU" sz="1400" dirty="0"/>
              <a:t> </a:t>
            </a:r>
            <a:r>
              <a:rPr lang="ru-RU" sz="1400" dirty="0" err="1"/>
              <a:t>показани</a:t>
            </a:r>
            <a:r>
              <a:rPr lang="ru-RU" sz="1400" dirty="0"/>
              <a:t> </a:t>
            </a:r>
            <a:r>
              <a:rPr lang="ru-RU" sz="1400" dirty="0" err="1"/>
              <a:t>можливі</a:t>
            </a:r>
            <a:r>
              <a:rPr lang="ru-RU" sz="1400" dirty="0"/>
              <a:t> </a:t>
            </a:r>
            <a:r>
              <a:rPr lang="ru-RU" sz="1400" dirty="0" err="1"/>
              <a:t>реакції</a:t>
            </a:r>
            <a:r>
              <a:rPr lang="ru-RU" sz="1400" dirty="0"/>
              <a:t> </a:t>
            </a:r>
            <a:r>
              <a:rPr lang="ru-RU" sz="1400" dirty="0" err="1"/>
              <a:t>гідратованого</a:t>
            </a:r>
            <a:r>
              <a:rPr lang="ru-RU" sz="1400" dirty="0"/>
              <a:t> </a:t>
            </a:r>
            <a:r>
              <a:rPr lang="ru-RU" sz="1400" dirty="0" err="1"/>
              <a:t>електрона</a:t>
            </a:r>
            <a:endParaRPr lang="ru-RU" sz="1400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428604"/>
            <a:ext cx="84296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Непряма </a:t>
            </a:r>
            <a:r>
              <a:rPr lang="ru-RU" dirty="0"/>
              <a:t>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іонізуючого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є в  радіолі0зі молекул води. </a:t>
            </a:r>
          </a:p>
          <a:p>
            <a:r>
              <a:rPr lang="ru-RU" dirty="0"/>
              <a:t>При </a:t>
            </a:r>
            <a:r>
              <a:rPr lang="ru-RU" dirty="0" err="1"/>
              <a:t>іонізації</a:t>
            </a:r>
            <a:r>
              <a:rPr lang="ru-RU" dirty="0"/>
              <a:t> води </a:t>
            </a:r>
            <a:r>
              <a:rPr lang="ru-RU" dirty="0" err="1"/>
              <a:t>утворюються</a:t>
            </a:r>
            <a:r>
              <a:rPr lang="ru-RU" dirty="0"/>
              <a:t> </a:t>
            </a:r>
            <a:r>
              <a:rPr lang="ru-RU" dirty="0" err="1"/>
              <a:t>радікали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як </a:t>
            </a:r>
            <a:r>
              <a:rPr lang="ru-RU" dirty="0" err="1"/>
              <a:t>окисні</a:t>
            </a:r>
            <a:r>
              <a:rPr lang="ru-RU" dirty="0"/>
              <a:t>, так і </a:t>
            </a:r>
            <a:r>
              <a:rPr lang="ru-RU" dirty="0" err="1"/>
              <a:t>відновні</a:t>
            </a:r>
            <a:r>
              <a:rPr lang="ru-RU" dirty="0"/>
              <a:t> властивості. </a:t>
            </a:r>
            <a:r>
              <a:rPr lang="ru-RU" dirty="0" err="1"/>
              <a:t>Найбільше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з них мають </a:t>
            </a:r>
            <a:r>
              <a:rPr lang="ru-RU" dirty="0" err="1"/>
              <a:t>атомарний</a:t>
            </a:r>
            <a:r>
              <a:rPr lang="ru-RU" dirty="0"/>
              <a:t> </a:t>
            </a:r>
            <a:r>
              <a:rPr lang="ru-RU" dirty="0" err="1"/>
              <a:t>водень</a:t>
            </a:r>
            <a:r>
              <a:rPr lang="ru-RU" dirty="0"/>
              <a:t> (Н2), </a:t>
            </a:r>
            <a:r>
              <a:rPr lang="ru-RU" dirty="0" err="1"/>
              <a:t>гідроксид</a:t>
            </a:r>
            <a:r>
              <a:rPr lang="ru-RU" dirty="0"/>
              <a:t> (НО2), перекис </a:t>
            </a:r>
            <a:r>
              <a:rPr lang="ru-RU" dirty="0" err="1"/>
              <a:t>водню</a:t>
            </a:r>
            <a:r>
              <a:rPr lang="ru-RU" dirty="0"/>
              <a:t> (Н2О2).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радіолізу</a:t>
            </a:r>
            <a:r>
              <a:rPr lang="ru-RU" dirty="0"/>
              <a:t> мають </a:t>
            </a:r>
            <a:r>
              <a:rPr lang="ru-RU" dirty="0" err="1"/>
              <a:t>надзвичайно</a:t>
            </a:r>
            <a:r>
              <a:rPr lang="ru-RU" dirty="0"/>
              <a:t> </a:t>
            </a:r>
            <a:r>
              <a:rPr lang="ru-RU" dirty="0" err="1"/>
              <a:t>високу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і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окислювати</a:t>
            </a:r>
            <a:r>
              <a:rPr lang="ru-RU" dirty="0"/>
              <a:t> практично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органічні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входячі</a:t>
            </a:r>
            <a:r>
              <a:rPr lang="ru-RU" dirty="0"/>
              <a:t> до складу </a:t>
            </a:r>
            <a:r>
              <a:rPr lang="ru-RU" dirty="0" err="1"/>
              <a:t>клитини</a:t>
            </a:r>
            <a:r>
              <a:rPr lang="ru-RU" dirty="0"/>
              <a:t>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596" y="2786058"/>
            <a:ext cx="50006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  результатом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пошкоджуючого</a:t>
            </a:r>
            <a:r>
              <a:rPr lang="ru-RU" dirty="0"/>
              <a:t> абсолютно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внутрішньоклітинні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, у </a:t>
            </a:r>
            <a:r>
              <a:rPr lang="ru-RU" dirty="0" err="1"/>
              <a:t>клітині</a:t>
            </a:r>
            <a:r>
              <a:rPr lang="ru-RU" dirty="0"/>
              <a:t> можно бути </a:t>
            </a:r>
            <a:r>
              <a:rPr lang="ru-RU" dirty="0" err="1"/>
              <a:t>зареєстровано</a:t>
            </a:r>
            <a:r>
              <a:rPr lang="ru-RU" dirty="0"/>
              <a:t> </a:t>
            </a:r>
            <a:r>
              <a:rPr lang="ru-RU" dirty="0" err="1"/>
              <a:t>множина</a:t>
            </a:r>
            <a:r>
              <a:rPr lang="ru-RU" dirty="0"/>
              <a:t> </a:t>
            </a:r>
            <a:r>
              <a:rPr lang="ru-RU" dirty="0" err="1"/>
              <a:t>різноманітних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 : </a:t>
            </a:r>
            <a:r>
              <a:rPr lang="ru-RU" dirty="0" err="1"/>
              <a:t>затримка</a:t>
            </a:r>
            <a:r>
              <a:rPr lang="ru-RU" dirty="0"/>
              <a:t> </a:t>
            </a:r>
            <a:r>
              <a:rPr lang="ru-RU" dirty="0" err="1"/>
              <a:t>розподілу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синтезу ДНК, </a:t>
            </a:r>
            <a:r>
              <a:rPr lang="ru-RU" dirty="0" err="1"/>
              <a:t>пошкодження</a:t>
            </a:r>
            <a:r>
              <a:rPr lang="ru-RU" dirty="0"/>
              <a:t> мембран і </a:t>
            </a:r>
            <a:r>
              <a:rPr lang="ru-RU" dirty="0" err="1"/>
              <a:t>т.і</a:t>
            </a:r>
            <a:r>
              <a:rPr lang="ru-RU" dirty="0"/>
              <a:t>.</a:t>
            </a:r>
          </a:p>
          <a:p>
            <a:r>
              <a:rPr lang="ru-RU" dirty="0"/>
              <a:t>      </a:t>
            </a:r>
            <a:r>
              <a:rPr lang="ru-RU" dirty="0" err="1">
                <a:solidFill>
                  <a:srgbClr val="FFFF00"/>
                </a:solidFill>
              </a:rPr>
              <a:t>Ступінь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прояву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того, </a:t>
            </a:r>
            <a:r>
              <a:rPr lang="ru-RU" dirty="0">
                <a:solidFill>
                  <a:srgbClr val="FFFF00"/>
                </a:solidFill>
              </a:rPr>
              <a:t>на </a:t>
            </a:r>
            <a:r>
              <a:rPr lang="ru-RU" dirty="0" err="1">
                <a:solidFill>
                  <a:srgbClr val="FFFF00"/>
                </a:solidFill>
              </a:rPr>
              <a:t>якій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стадії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життєвого</a:t>
            </a:r>
            <a:r>
              <a:rPr lang="ru-RU" dirty="0">
                <a:solidFill>
                  <a:srgbClr val="FFFF00"/>
                </a:solidFill>
              </a:rPr>
              <a:t> циклу </a:t>
            </a:r>
            <a:r>
              <a:rPr lang="ru-RU" dirty="0" err="1"/>
              <a:t>клітини</a:t>
            </a:r>
            <a:r>
              <a:rPr lang="ru-RU" dirty="0"/>
              <a:t> відбулося </a:t>
            </a:r>
            <a:r>
              <a:rPr lang="ru-RU" dirty="0" err="1"/>
              <a:t>опромінювання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00042"/>
            <a:ext cx="82868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Множина</a:t>
            </a:r>
            <a:r>
              <a:rPr lang="ru-RU" sz="2000" dirty="0"/>
              <a:t> з </a:t>
            </a:r>
            <a:r>
              <a:rPr lang="ru-RU" sz="2000" dirty="0" err="1"/>
              <a:t>променевих</a:t>
            </a:r>
            <a:r>
              <a:rPr lang="ru-RU" sz="2000" dirty="0"/>
              <a:t>  </a:t>
            </a:r>
            <a:r>
              <a:rPr lang="ru-RU" sz="2000" dirty="0" err="1"/>
              <a:t>реакцій</a:t>
            </a:r>
            <a:r>
              <a:rPr lang="ru-RU" sz="2000" dirty="0"/>
              <a:t> </a:t>
            </a:r>
            <a:r>
              <a:rPr lang="ru-RU" sz="2000" dirty="0" err="1"/>
              <a:t>клітини</a:t>
            </a:r>
            <a:r>
              <a:rPr lang="ru-RU" sz="2000" dirty="0"/>
              <a:t> </a:t>
            </a:r>
            <a:r>
              <a:rPr lang="ru-RU" sz="2000" dirty="0" err="1"/>
              <a:t>переносяться</a:t>
            </a:r>
            <a:r>
              <a:rPr lang="ru-RU" sz="2000" dirty="0"/>
              <a:t> </a:t>
            </a:r>
            <a:r>
              <a:rPr lang="ru-RU" sz="2000" dirty="0" err="1"/>
              <a:t>клітиною</a:t>
            </a:r>
            <a:r>
              <a:rPr lang="ru-RU" sz="2000" dirty="0"/>
              <a:t> легко, тому що є  </a:t>
            </a:r>
            <a:r>
              <a:rPr lang="ru-RU" sz="2000" dirty="0" err="1"/>
              <a:t>наслідком</a:t>
            </a:r>
            <a:r>
              <a:rPr lang="ru-RU" sz="2000" dirty="0"/>
              <a:t> </a:t>
            </a:r>
            <a:r>
              <a:rPr lang="ru-RU" sz="2000" dirty="0" err="1"/>
              <a:t>пошкодження</a:t>
            </a:r>
            <a:r>
              <a:rPr lang="ru-RU" sz="2000" dirty="0"/>
              <a:t> </a:t>
            </a:r>
            <a:r>
              <a:rPr lang="ru-RU" sz="2000" dirty="0" err="1"/>
              <a:t>множинних</a:t>
            </a:r>
            <a:r>
              <a:rPr lang="ru-RU" sz="2000" dirty="0"/>
              <a:t> структур, </a:t>
            </a:r>
            <a:r>
              <a:rPr lang="ru-RU" sz="2000" dirty="0" err="1"/>
              <a:t>втрата</a:t>
            </a:r>
            <a:r>
              <a:rPr lang="ru-RU" sz="2000" dirty="0"/>
              <a:t>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дуже</a:t>
            </a:r>
            <a:r>
              <a:rPr lang="ru-RU" sz="2000" dirty="0"/>
              <a:t> швидко </a:t>
            </a:r>
            <a:r>
              <a:rPr lang="ru-RU" sz="2000" dirty="0" err="1"/>
              <a:t>оновлюється</a:t>
            </a:r>
            <a:r>
              <a:rPr lang="ru-RU" sz="2000" dirty="0"/>
              <a:t> або  залишається </a:t>
            </a:r>
            <a:r>
              <a:rPr lang="ru-RU" sz="2000" dirty="0" err="1"/>
              <a:t>непомітною</a:t>
            </a:r>
            <a:r>
              <a:rPr lang="ru-RU" sz="2000" dirty="0"/>
              <a:t>. </a:t>
            </a:r>
            <a:r>
              <a:rPr lang="ru-RU" sz="2000" dirty="0" err="1"/>
              <a:t>Такі</a:t>
            </a:r>
            <a:r>
              <a:rPr lang="ru-RU" sz="2000" dirty="0"/>
              <a:t> </a:t>
            </a:r>
            <a:r>
              <a:rPr lang="ru-RU" sz="2000" dirty="0" err="1"/>
              <a:t>менущі</a:t>
            </a:r>
            <a:r>
              <a:rPr lang="ru-RU" sz="2000" dirty="0"/>
              <a:t> </a:t>
            </a:r>
            <a:r>
              <a:rPr lang="ru-RU" sz="2000" dirty="0" err="1"/>
              <a:t>клетинні</a:t>
            </a:r>
            <a:r>
              <a:rPr lang="ru-RU" sz="2000" dirty="0"/>
              <a:t> </a:t>
            </a:r>
            <a:r>
              <a:rPr lang="ru-RU" sz="2000" dirty="0" err="1"/>
              <a:t>реакції</a:t>
            </a:r>
            <a:r>
              <a:rPr lang="ru-RU" sz="2000" dirty="0"/>
              <a:t> </a:t>
            </a:r>
            <a:r>
              <a:rPr lang="ru-RU" sz="2000" dirty="0" err="1"/>
              <a:t>називаються</a:t>
            </a:r>
            <a:r>
              <a:rPr lang="ru-RU" sz="2000" dirty="0"/>
              <a:t> </a:t>
            </a:r>
            <a:r>
              <a:rPr lang="ru-RU" sz="2000" dirty="0" err="1">
                <a:solidFill>
                  <a:srgbClr val="FFFF00"/>
                </a:solidFill>
              </a:rPr>
              <a:t>фізиологічними</a:t>
            </a:r>
            <a:r>
              <a:rPr lang="ru-RU" sz="2000" dirty="0">
                <a:solidFill>
                  <a:srgbClr val="FFFF00"/>
                </a:solidFill>
              </a:rPr>
              <a:t> або </a:t>
            </a:r>
            <a:r>
              <a:rPr lang="ru-RU" sz="2000" dirty="0" err="1">
                <a:solidFill>
                  <a:srgbClr val="FFFF00"/>
                </a:solidFill>
              </a:rPr>
              <a:t>кумулятивними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ефектами</a:t>
            </a:r>
            <a:r>
              <a:rPr lang="ru-RU" sz="2000" dirty="0">
                <a:solidFill>
                  <a:srgbClr val="FFFF00"/>
                </a:solidFill>
              </a:rPr>
              <a:t>  </a:t>
            </a:r>
            <a:r>
              <a:rPr lang="ru-RU" sz="2000" dirty="0" err="1">
                <a:solidFill>
                  <a:srgbClr val="FFFF00"/>
                </a:solidFill>
              </a:rPr>
              <a:t>опромінювання</a:t>
            </a:r>
            <a:r>
              <a:rPr lang="ru-RU" sz="2000" dirty="0">
                <a:solidFill>
                  <a:srgbClr val="FFFF00"/>
                </a:solidFill>
              </a:rPr>
              <a:t>. 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 err="1"/>
              <a:t>Найбільш</a:t>
            </a:r>
            <a:r>
              <a:rPr lang="ru-RU" sz="2000" dirty="0"/>
              <a:t> </a:t>
            </a:r>
            <a:r>
              <a:rPr lang="ru-RU" sz="2000" dirty="0" err="1"/>
              <a:t>універсальна</a:t>
            </a:r>
            <a:r>
              <a:rPr lang="ru-RU" sz="2000" dirty="0"/>
              <a:t> з них — </a:t>
            </a:r>
            <a:r>
              <a:rPr lang="ru-RU" sz="2000" dirty="0" err="1"/>
              <a:t>тимчасова</a:t>
            </a:r>
            <a:r>
              <a:rPr lang="ru-RU" sz="2000" dirty="0"/>
              <a:t>  </a:t>
            </a:r>
            <a:r>
              <a:rPr lang="ru-RU" sz="2000" dirty="0" err="1"/>
              <a:t>затримка</a:t>
            </a:r>
            <a:r>
              <a:rPr lang="ru-RU" sz="2000" dirty="0"/>
              <a:t> </a:t>
            </a:r>
            <a:r>
              <a:rPr lang="ru-RU" sz="2000" dirty="0" err="1"/>
              <a:t>клітинного</a:t>
            </a:r>
            <a:r>
              <a:rPr lang="ru-RU" sz="2000" dirty="0"/>
              <a:t> </a:t>
            </a:r>
            <a:r>
              <a:rPr lang="ru-RU" sz="2000" dirty="0" err="1"/>
              <a:t>розподілу</a:t>
            </a:r>
            <a:r>
              <a:rPr lang="ru-RU" sz="2000" i="1" dirty="0"/>
              <a:t>, яку </a:t>
            </a:r>
            <a:r>
              <a:rPr lang="ru-RU" sz="2000" dirty="0"/>
              <a:t>у </a:t>
            </a:r>
            <a:r>
              <a:rPr lang="ru-RU" sz="2000" dirty="0" err="1"/>
              <a:t>літературі</a:t>
            </a:r>
            <a:r>
              <a:rPr lang="ru-RU" sz="2000" dirty="0"/>
              <a:t> часто </a:t>
            </a:r>
            <a:r>
              <a:rPr lang="ru-RU" sz="2000" dirty="0" err="1"/>
              <a:t>називають</a:t>
            </a:r>
            <a:r>
              <a:rPr lang="ru-RU" sz="2000" dirty="0"/>
              <a:t> </a:t>
            </a:r>
            <a:r>
              <a:rPr lang="ru-RU" sz="2000" dirty="0" err="1">
                <a:solidFill>
                  <a:srgbClr val="FFFF00"/>
                </a:solidFill>
              </a:rPr>
              <a:t>радіаційним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блокуванням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мітозів</a:t>
            </a:r>
            <a:r>
              <a:rPr lang="ru-RU" sz="2000" dirty="0">
                <a:solidFill>
                  <a:srgbClr val="FFFF00"/>
                </a:solidFill>
              </a:rPr>
              <a:t>.</a:t>
            </a:r>
            <a:r>
              <a:rPr lang="ru-RU" sz="2000" dirty="0">
                <a:solidFill>
                  <a:srgbClr val="FFC000"/>
                </a:solidFill>
              </a:rPr>
              <a:t> </a:t>
            </a:r>
          </a:p>
          <a:p>
            <a:r>
              <a:rPr lang="ru-RU" sz="2000" dirty="0" err="1"/>
              <a:t>Зменшення</a:t>
            </a:r>
            <a:r>
              <a:rPr lang="ru-RU" sz="2000" dirty="0"/>
              <a:t> числа </a:t>
            </a:r>
            <a:r>
              <a:rPr lang="ru-RU" sz="2000" dirty="0" err="1"/>
              <a:t>клітин</a:t>
            </a:r>
            <a:r>
              <a:rPr lang="ru-RU" sz="2000" dirty="0"/>
              <a:t>, що </a:t>
            </a:r>
            <a:r>
              <a:rPr lang="ru-RU" sz="2000" dirty="0" err="1"/>
              <a:t>підлягають</a:t>
            </a:r>
            <a:r>
              <a:rPr lang="ru-RU" sz="2000" dirty="0"/>
              <a:t> </a:t>
            </a:r>
            <a:r>
              <a:rPr lang="ru-RU" sz="2000" dirty="0" err="1"/>
              <a:t>поділу</a:t>
            </a:r>
            <a:r>
              <a:rPr lang="ru-RU" sz="2000" dirty="0"/>
              <a:t> після </a:t>
            </a:r>
            <a:r>
              <a:rPr lang="ru-RU" sz="2000" dirty="0" err="1"/>
              <a:t>опромінювання</a:t>
            </a:r>
            <a:r>
              <a:rPr lang="ru-RU" sz="2000" dirty="0"/>
              <a:t>, </a:t>
            </a:r>
            <a:r>
              <a:rPr lang="ru-RU" sz="2000" dirty="0" err="1"/>
              <a:t>було</a:t>
            </a:r>
            <a:r>
              <a:rPr lang="ru-RU" sz="2000" dirty="0"/>
              <a:t> </a:t>
            </a:r>
            <a:r>
              <a:rPr lang="ru-RU" sz="2000" dirty="0" err="1"/>
              <a:t>відмічено</a:t>
            </a:r>
            <a:r>
              <a:rPr lang="ru-RU" sz="2000" dirty="0"/>
              <a:t> </a:t>
            </a:r>
            <a:r>
              <a:rPr lang="ru-RU" sz="2000" dirty="0" err="1"/>
              <a:t>незабаром</a:t>
            </a:r>
            <a:r>
              <a:rPr lang="ru-RU" sz="2000" dirty="0"/>
              <a:t> після  </a:t>
            </a:r>
            <a:r>
              <a:rPr lang="ru-RU" sz="2000" dirty="0" err="1"/>
              <a:t>відкриття</a:t>
            </a:r>
            <a:r>
              <a:rPr lang="ru-RU" sz="2000" dirty="0"/>
              <a:t> </a:t>
            </a:r>
            <a:r>
              <a:rPr lang="ru-RU" sz="2000" dirty="0" err="1"/>
              <a:t>рентгенівських</a:t>
            </a:r>
            <a:r>
              <a:rPr lang="ru-RU" sz="2000" dirty="0"/>
              <a:t> </a:t>
            </a:r>
            <a:r>
              <a:rPr lang="ru-RU" sz="2000" dirty="0" err="1"/>
              <a:t>променів</a:t>
            </a:r>
            <a:r>
              <a:rPr lang="ru-RU" sz="2000" dirty="0"/>
              <a:t>, що й  стало приводом  до застосування їх  що до </a:t>
            </a:r>
            <a:r>
              <a:rPr lang="ru-RU" sz="2000" dirty="0" err="1"/>
              <a:t>дії</a:t>
            </a:r>
            <a:r>
              <a:rPr lang="ru-RU" sz="2000" dirty="0"/>
              <a:t> на </a:t>
            </a:r>
            <a:r>
              <a:rPr lang="ru-RU" sz="2000" dirty="0" err="1"/>
              <a:t>пухлинний</a:t>
            </a:r>
            <a:r>
              <a:rPr lang="ru-RU" sz="2000" dirty="0"/>
              <a:t> </a:t>
            </a:r>
            <a:r>
              <a:rPr lang="ru-RU" sz="2000" dirty="0" err="1"/>
              <a:t>поділ</a:t>
            </a:r>
            <a:r>
              <a:rPr lang="ru-RU" sz="2000" dirty="0"/>
              <a:t>.</a:t>
            </a:r>
            <a:endParaRPr lang="ru-RU" sz="2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357166"/>
            <a:ext cx="885831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solidFill>
                  <a:srgbClr val="FFFF00"/>
                </a:solidFill>
              </a:rPr>
              <a:t>Бергоньї</a:t>
            </a:r>
            <a:r>
              <a:rPr lang="ru-RU" sz="2800" dirty="0">
                <a:solidFill>
                  <a:srgbClr val="FFFF00"/>
                </a:solidFill>
              </a:rPr>
              <a:t> і </a:t>
            </a:r>
            <a:r>
              <a:rPr lang="ru-RU" sz="2800" dirty="0" err="1">
                <a:solidFill>
                  <a:srgbClr val="FFFF00"/>
                </a:solidFill>
              </a:rPr>
              <a:t>Трібондо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/>
              <a:t>сформулювали</a:t>
            </a:r>
            <a:r>
              <a:rPr lang="ru-RU" sz="2800" dirty="0"/>
              <a:t> </a:t>
            </a:r>
            <a:r>
              <a:rPr lang="ru-RU" sz="2800" dirty="0" err="1"/>
              <a:t>закономірність</a:t>
            </a:r>
            <a:r>
              <a:rPr lang="ru-RU" sz="2800" dirty="0"/>
              <a:t>, </a:t>
            </a:r>
            <a:r>
              <a:rPr lang="ru-RU" sz="2800" dirty="0" err="1"/>
              <a:t>відображаючу</a:t>
            </a:r>
            <a:r>
              <a:rPr lang="ru-RU" sz="2800" dirty="0"/>
              <a:t> </a:t>
            </a:r>
            <a:r>
              <a:rPr lang="ru-RU" sz="2800" dirty="0" err="1"/>
              <a:t>радіочутливість</a:t>
            </a:r>
            <a:r>
              <a:rPr lang="ru-RU" sz="2800" dirty="0"/>
              <a:t> </a:t>
            </a:r>
            <a:r>
              <a:rPr lang="ru-RU" sz="2800" dirty="0" err="1"/>
              <a:t>клітин</a:t>
            </a:r>
            <a:r>
              <a:rPr lang="ru-RU" sz="2800" dirty="0"/>
              <a:t> і тканин, </a:t>
            </a:r>
            <a:r>
              <a:rPr lang="ru-RU" sz="2800" dirty="0" err="1"/>
              <a:t>згідно</a:t>
            </a:r>
            <a:r>
              <a:rPr lang="ru-RU" sz="2800" dirty="0"/>
              <a:t> </a:t>
            </a:r>
            <a:r>
              <a:rPr lang="ru-RU" sz="2800" dirty="0" err="1"/>
              <a:t>якій</a:t>
            </a:r>
            <a:r>
              <a:rPr lang="ru-RU" sz="2800" dirty="0"/>
              <a:t>, вона </a:t>
            </a:r>
            <a:r>
              <a:rPr lang="ru-RU" sz="2800" dirty="0">
                <a:solidFill>
                  <a:srgbClr val="FFFF00"/>
                </a:solidFill>
              </a:rPr>
              <a:t>прямо </a:t>
            </a:r>
            <a:r>
              <a:rPr lang="ru-RU" sz="2800" dirty="0" err="1">
                <a:solidFill>
                  <a:srgbClr val="FFFF00"/>
                </a:solidFill>
              </a:rPr>
              <a:t>пропорційна</a:t>
            </a:r>
            <a:r>
              <a:rPr lang="ru-RU" sz="2800" dirty="0">
                <a:solidFill>
                  <a:srgbClr val="FFFF00"/>
                </a:solidFill>
              </a:rPr>
              <a:t>  </a:t>
            </a:r>
            <a:r>
              <a:rPr lang="ru-RU" sz="2800" dirty="0" err="1"/>
              <a:t>рівню</a:t>
            </a:r>
            <a:r>
              <a:rPr lang="ru-RU" sz="2800" dirty="0"/>
              <a:t> </a:t>
            </a:r>
            <a:r>
              <a:rPr lang="ru-RU" sz="2800" dirty="0" err="1"/>
              <a:t>організації</a:t>
            </a:r>
            <a:r>
              <a:rPr lang="ru-RU" sz="2800" dirty="0"/>
              <a:t>, </a:t>
            </a:r>
            <a:r>
              <a:rPr lang="ru-RU" sz="2800" dirty="0" err="1"/>
              <a:t>інтенсивності</a:t>
            </a:r>
            <a:r>
              <a:rPr lang="ru-RU" sz="2800" dirty="0"/>
              <a:t> </a:t>
            </a:r>
            <a:r>
              <a:rPr lang="ru-RU" sz="2800" dirty="0" err="1"/>
              <a:t>репродуктивних</a:t>
            </a:r>
            <a:r>
              <a:rPr lang="ru-RU" sz="2800" dirty="0"/>
              <a:t> і </a:t>
            </a:r>
            <a:r>
              <a:rPr lang="ru-RU" sz="2800" dirty="0" err="1"/>
              <a:t>обмінних</a:t>
            </a:r>
            <a:r>
              <a:rPr lang="ru-RU" sz="2800" dirty="0"/>
              <a:t> процесів  і   </a:t>
            </a:r>
          </a:p>
          <a:p>
            <a:r>
              <a:rPr lang="ru-RU" sz="2800" dirty="0">
                <a:solidFill>
                  <a:srgbClr val="FFFF00"/>
                </a:solidFill>
              </a:rPr>
              <a:t>обратно </a:t>
            </a:r>
            <a:r>
              <a:rPr lang="ru-RU" sz="2800" dirty="0" err="1">
                <a:solidFill>
                  <a:srgbClr val="FFFF00"/>
                </a:solidFill>
              </a:rPr>
              <a:t>пропорціїна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/>
              <a:t>ступеню</a:t>
            </a:r>
            <a:r>
              <a:rPr lang="ru-RU" sz="2800" dirty="0"/>
              <a:t> </a:t>
            </a:r>
            <a:r>
              <a:rPr lang="ru-RU" sz="2800" dirty="0" err="1"/>
              <a:t>диференціювання</a:t>
            </a:r>
            <a:r>
              <a:rPr lang="ru-RU" sz="2800" dirty="0"/>
              <a:t> </a:t>
            </a:r>
            <a:r>
              <a:rPr lang="ru-RU" sz="2800" dirty="0" err="1"/>
              <a:t>цих</a:t>
            </a:r>
            <a:r>
              <a:rPr lang="ru-RU" sz="2800" dirty="0"/>
              <a:t> структур.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142852"/>
            <a:ext cx="814393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rgbClr val="FFFF00"/>
                </a:solidFill>
              </a:rPr>
              <a:t>Детерміновані</a:t>
            </a:r>
            <a:r>
              <a:rPr lang="ru-RU" sz="2000" dirty="0"/>
              <a:t> </a:t>
            </a:r>
            <a:r>
              <a:rPr lang="ru-RU" sz="2000" dirty="0" err="1"/>
              <a:t>ефекти</a:t>
            </a:r>
            <a:r>
              <a:rPr lang="ru-RU" sz="2000" dirty="0"/>
              <a:t> (</a:t>
            </a:r>
            <a:r>
              <a:rPr lang="ru-RU" sz="2000" dirty="0" err="1"/>
              <a:t>нестохастичні</a:t>
            </a:r>
            <a:r>
              <a:rPr lang="ru-RU" sz="2000" dirty="0"/>
              <a:t>) – </a:t>
            </a:r>
            <a:r>
              <a:rPr lang="ru-RU" sz="2000" dirty="0" err="1"/>
              <a:t>ефекти</a:t>
            </a:r>
            <a:r>
              <a:rPr lang="ru-RU" sz="2000" dirty="0"/>
              <a:t> </a:t>
            </a:r>
            <a:r>
              <a:rPr lang="ru-RU" sz="2000" dirty="0" err="1"/>
              <a:t>радіаційного</a:t>
            </a:r>
            <a:r>
              <a:rPr lang="ru-RU" sz="2000" dirty="0"/>
              <a:t> </a:t>
            </a:r>
            <a:r>
              <a:rPr lang="ru-RU" sz="2000" dirty="0" err="1"/>
              <a:t>впливу</a:t>
            </a:r>
            <a:r>
              <a:rPr lang="ru-RU" sz="2000" dirty="0"/>
              <a:t>, які  </a:t>
            </a:r>
            <a:r>
              <a:rPr lang="ru-RU" sz="2000" dirty="0" err="1"/>
              <a:t>виявляються</a:t>
            </a:r>
            <a:r>
              <a:rPr lang="ru-RU" sz="2000" dirty="0"/>
              <a:t> </a:t>
            </a:r>
            <a:r>
              <a:rPr lang="ru-RU" sz="2000" dirty="0" err="1"/>
              <a:t>тільки</a:t>
            </a:r>
            <a:r>
              <a:rPr lang="ru-RU" sz="2000" dirty="0"/>
              <a:t> при </a:t>
            </a:r>
            <a:r>
              <a:rPr lang="ru-RU" sz="2000" dirty="0" err="1"/>
              <a:t>перевищенні</a:t>
            </a:r>
            <a:r>
              <a:rPr lang="ru-RU" sz="2000" dirty="0"/>
              <a:t> </a:t>
            </a:r>
            <a:r>
              <a:rPr lang="ru-RU" sz="2000" dirty="0" err="1"/>
              <a:t>певного</a:t>
            </a:r>
            <a:r>
              <a:rPr lang="ru-RU" sz="2000" dirty="0"/>
              <a:t> дозового порога і </a:t>
            </a:r>
            <a:r>
              <a:rPr lang="ru-RU" sz="2000" dirty="0" err="1"/>
              <a:t>тяжкість</a:t>
            </a:r>
            <a:r>
              <a:rPr lang="ru-RU" sz="2000" dirty="0"/>
              <a:t> </a:t>
            </a:r>
            <a:r>
              <a:rPr lang="ru-RU" sz="2000" dirty="0" err="1"/>
              <a:t>наслідків</a:t>
            </a:r>
            <a:r>
              <a:rPr lang="ru-RU" sz="2000" dirty="0"/>
              <a:t>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залежить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розміру</a:t>
            </a:r>
            <a:r>
              <a:rPr lang="ru-RU" sz="2000" dirty="0"/>
              <a:t> </a:t>
            </a:r>
            <a:r>
              <a:rPr lang="ru-RU" sz="2000" dirty="0" err="1"/>
              <a:t>отриманної</a:t>
            </a:r>
            <a:r>
              <a:rPr lang="ru-RU" sz="2000" dirty="0"/>
              <a:t>  </a:t>
            </a:r>
            <a:r>
              <a:rPr lang="ru-RU" sz="2000" dirty="0" err="1"/>
              <a:t>дози</a:t>
            </a:r>
            <a:r>
              <a:rPr lang="ru-RU" sz="2000" dirty="0"/>
              <a:t>.</a:t>
            </a:r>
          </a:p>
          <a:p>
            <a:r>
              <a:rPr lang="ru-RU" sz="2000" dirty="0"/>
              <a:t>       </a:t>
            </a:r>
            <a:r>
              <a:rPr lang="ru-RU" sz="2000" dirty="0" err="1"/>
              <a:t>Наслідки</a:t>
            </a:r>
            <a:r>
              <a:rPr lang="ru-RU" sz="2000" dirty="0"/>
              <a:t> від </a:t>
            </a:r>
            <a:r>
              <a:rPr lang="ru-RU" sz="2000" dirty="0" err="1"/>
              <a:t>детермінованих</a:t>
            </a:r>
            <a:r>
              <a:rPr lang="ru-RU" sz="2000" dirty="0"/>
              <a:t> </a:t>
            </a:r>
            <a:r>
              <a:rPr lang="ru-RU" sz="2000" dirty="0" err="1"/>
              <a:t>ефектів</a:t>
            </a:r>
            <a:r>
              <a:rPr lang="ru-RU" sz="2000" dirty="0"/>
              <a:t> </a:t>
            </a:r>
            <a:r>
              <a:rPr lang="ru-RU" sz="2000" dirty="0" err="1"/>
              <a:t>можуть</a:t>
            </a:r>
            <a:r>
              <a:rPr lang="ru-RU" sz="2000" dirty="0"/>
              <a:t> </a:t>
            </a:r>
            <a:r>
              <a:rPr lang="ru-RU" sz="2000" dirty="0" err="1"/>
              <a:t>з’явитися</a:t>
            </a:r>
            <a:r>
              <a:rPr lang="ru-RU" sz="2000" dirty="0"/>
              <a:t> як   </a:t>
            </a:r>
            <a:r>
              <a:rPr lang="ru-RU" sz="2000" dirty="0" err="1"/>
              <a:t>найближчим</a:t>
            </a:r>
            <a:r>
              <a:rPr lang="ru-RU" sz="2000" dirty="0"/>
              <a:t> часом  (</a:t>
            </a:r>
            <a:r>
              <a:rPr lang="ru-RU" sz="2000" dirty="0" err="1"/>
              <a:t>різні</a:t>
            </a:r>
            <a:r>
              <a:rPr lang="ru-RU" sz="2000" dirty="0"/>
              <a:t> типи  </a:t>
            </a:r>
            <a:r>
              <a:rPr lang="ru-RU" sz="2000" dirty="0" err="1"/>
              <a:t>променевої</a:t>
            </a:r>
            <a:r>
              <a:rPr lang="ru-RU" sz="2000" dirty="0"/>
              <a:t> хвороби, порушення </a:t>
            </a:r>
            <a:r>
              <a:rPr lang="ru-RU" sz="2000" dirty="0" err="1"/>
              <a:t>репродуктивної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, </a:t>
            </a:r>
            <a:r>
              <a:rPr lang="ru-RU" sz="2000" dirty="0" err="1"/>
              <a:t>променеві</a:t>
            </a:r>
            <a:r>
              <a:rPr lang="ru-RU" sz="2000" dirty="0"/>
              <a:t> </a:t>
            </a:r>
            <a:r>
              <a:rPr lang="ru-RU" sz="2000" dirty="0" err="1"/>
              <a:t>опіки</a:t>
            </a:r>
            <a:r>
              <a:rPr lang="ru-RU" sz="2000" dirty="0"/>
              <a:t> </a:t>
            </a:r>
            <a:r>
              <a:rPr lang="ru-RU" sz="2000" dirty="0" err="1"/>
              <a:t>шкіри</a:t>
            </a:r>
            <a:r>
              <a:rPr lang="ru-RU" sz="2000" dirty="0"/>
              <a:t>), так і у </a:t>
            </a:r>
            <a:r>
              <a:rPr lang="ru-RU" sz="2000" dirty="0" err="1"/>
              <a:t>віддаленому</a:t>
            </a:r>
            <a:r>
              <a:rPr lang="ru-RU" sz="2000" dirty="0"/>
              <a:t> </a:t>
            </a:r>
            <a:r>
              <a:rPr lang="ru-RU" sz="2000" dirty="0" err="1"/>
              <a:t>майбутньому</a:t>
            </a:r>
            <a:r>
              <a:rPr lang="ru-RU" sz="2000" dirty="0"/>
              <a:t> (</a:t>
            </a:r>
            <a:r>
              <a:rPr lang="ru-RU" sz="2000" dirty="0" err="1"/>
              <a:t>радіоканцерогенез</a:t>
            </a:r>
            <a:r>
              <a:rPr lang="ru-RU" sz="2000" dirty="0"/>
              <a:t>, </a:t>
            </a:r>
            <a:r>
              <a:rPr lang="ru-RU" sz="2000" dirty="0" err="1"/>
              <a:t>радіосклеротичні</a:t>
            </a:r>
            <a:r>
              <a:rPr lang="ru-RU" sz="2000" dirty="0"/>
              <a:t> </a:t>
            </a:r>
            <a:r>
              <a:rPr lang="ru-RU" sz="2000" dirty="0" err="1"/>
              <a:t>процеси</a:t>
            </a:r>
            <a:r>
              <a:rPr lang="ru-RU" sz="2000" dirty="0"/>
              <a:t>, </a:t>
            </a:r>
          </a:p>
          <a:p>
            <a:r>
              <a:rPr lang="ru-RU" sz="2000" dirty="0" err="1"/>
              <a:t>радіокатарактогенез</a:t>
            </a:r>
            <a:r>
              <a:rPr lang="ru-RU" sz="2000" dirty="0"/>
              <a:t> і </a:t>
            </a:r>
            <a:r>
              <a:rPr lang="ru-RU" sz="2000" dirty="0" err="1"/>
              <a:t>інші</a:t>
            </a:r>
            <a:r>
              <a:rPr lang="ru-RU" sz="2000" dirty="0"/>
              <a:t> хвороби).</a:t>
            </a:r>
          </a:p>
          <a:p>
            <a:endParaRPr lang="ru-RU" dirty="0"/>
          </a:p>
        </p:txBody>
      </p:sp>
      <p:pic>
        <p:nvPicPr>
          <p:cNvPr id="3074" name="Picture 2" descr="C:\Users\Дом\Desktop\работа Юля\медин\моя практика\slide-26.jpg"/>
          <p:cNvPicPr>
            <a:picLocks noChangeAspect="1" noChangeArrowheads="1"/>
          </p:cNvPicPr>
          <p:nvPr/>
        </p:nvPicPr>
        <p:blipFill rotWithShape="1">
          <a:blip r:embed="rId2"/>
          <a:srcRect t="17691"/>
          <a:stretch/>
        </p:blipFill>
        <p:spPr bwMode="auto">
          <a:xfrm>
            <a:off x="1821637" y="3212976"/>
            <a:ext cx="5500726" cy="33957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00042"/>
            <a:ext cx="814393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rgbClr val="FFFF00"/>
                </a:solidFill>
              </a:rPr>
              <a:t>Стохастичні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ефекти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/>
              <a:t>– </a:t>
            </a:r>
            <a:r>
              <a:rPr lang="ru-RU" sz="2000" dirty="0" err="1"/>
              <a:t>безпорогові</a:t>
            </a:r>
            <a:r>
              <a:rPr lang="ru-RU" sz="2000" dirty="0"/>
              <a:t> </a:t>
            </a:r>
            <a:r>
              <a:rPr lang="ru-RU" sz="2000" dirty="0" err="1"/>
              <a:t>ефекти</a:t>
            </a:r>
            <a:r>
              <a:rPr lang="ru-RU" sz="2000" dirty="0"/>
              <a:t> </a:t>
            </a:r>
            <a:r>
              <a:rPr lang="ru-RU" sz="2000" dirty="0" err="1"/>
              <a:t>радіаціїного</a:t>
            </a:r>
            <a:r>
              <a:rPr lang="ru-RU" sz="2000" dirty="0"/>
              <a:t> </a:t>
            </a:r>
            <a:r>
              <a:rPr lang="ru-RU" sz="2000" dirty="0" err="1"/>
              <a:t>впливу</a:t>
            </a:r>
            <a:r>
              <a:rPr lang="ru-RU" sz="2000" dirty="0"/>
              <a:t>, </a:t>
            </a:r>
            <a:r>
              <a:rPr lang="ru-RU" sz="2000" dirty="0" err="1"/>
              <a:t>можливість</a:t>
            </a:r>
            <a:r>
              <a:rPr lang="ru-RU" sz="2000" dirty="0"/>
              <a:t>  </a:t>
            </a:r>
            <a:r>
              <a:rPr lang="ru-RU" sz="2000" dirty="0" err="1"/>
              <a:t>виникнення</a:t>
            </a:r>
            <a:r>
              <a:rPr lang="ru-RU" sz="2000" dirty="0"/>
              <a:t>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існує</a:t>
            </a:r>
            <a:r>
              <a:rPr lang="ru-RU" sz="2000" dirty="0"/>
              <a:t> при будь </a:t>
            </a:r>
            <a:r>
              <a:rPr lang="ru-RU" sz="2000" dirty="0" err="1"/>
              <a:t>якій</a:t>
            </a:r>
            <a:r>
              <a:rPr lang="ru-RU" sz="2000" dirty="0"/>
              <a:t>  </a:t>
            </a:r>
            <a:r>
              <a:rPr lang="ru-RU" sz="2000" dirty="0" err="1"/>
              <a:t>дозі</a:t>
            </a:r>
            <a:r>
              <a:rPr lang="ru-RU" sz="2000" dirty="0"/>
              <a:t> ІВ. Дозового порогу для них не </a:t>
            </a:r>
            <a:r>
              <a:rPr lang="ru-RU" sz="2000" dirty="0" err="1"/>
              <a:t>існує</a:t>
            </a:r>
            <a:r>
              <a:rPr lang="ru-RU" sz="2000" dirty="0"/>
              <a:t>. </a:t>
            </a:r>
            <a:r>
              <a:rPr lang="ru-RU" sz="2000" dirty="0" err="1"/>
              <a:t>Із</a:t>
            </a:r>
            <a:r>
              <a:rPr lang="ru-RU" sz="2000" dirty="0"/>
              <a:t>  </a:t>
            </a:r>
            <a:r>
              <a:rPr lang="ru-RU" sz="2000" dirty="0" err="1"/>
              <a:t>збільшенням</a:t>
            </a:r>
            <a:r>
              <a:rPr lang="ru-RU" sz="2000" dirty="0"/>
              <a:t> </a:t>
            </a:r>
            <a:r>
              <a:rPr lang="ru-RU" sz="2000" dirty="0" err="1"/>
              <a:t>дози</a:t>
            </a:r>
            <a:r>
              <a:rPr lang="ru-RU" sz="2000" dirty="0"/>
              <a:t> </a:t>
            </a:r>
            <a:r>
              <a:rPr lang="ru-RU" sz="2000" dirty="0" err="1"/>
              <a:t>збільшується</a:t>
            </a:r>
            <a:r>
              <a:rPr lang="ru-RU" sz="2000" dirty="0"/>
              <a:t>  </a:t>
            </a:r>
            <a:r>
              <a:rPr lang="ru-RU" sz="2000" dirty="0" err="1"/>
              <a:t>тільки</a:t>
            </a:r>
            <a:r>
              <a:rPr lang="ru-RU" sz="2000" dirty="0"/>
              <a:t> </a:t>
            </a:r>
            <a:r>
              <a:rPr lang="ru-RU" sz="2000" dirty="0" err="1"/>
              <a:t>ризик</a:t>
            </a:r>
            <a:r>
              <a:rPr lang="ru-RU" sz="2000" dirty="0"/>
              <a:t> їх </a:t>
            </a:r>
            <a:r>
              <a:rPr lang="ru-RU" sz="2000" dirty="0" err="1"/>
              <a:t>виникнення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357166"/>
            <a:ext cx="79296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Стохастичні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ефекти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у </a:t>
            </a:r>
            <a:r>
              <a:rPr lang="ru-RU" dirty="0" err="1"/>
              <a:t>залежності</a:t>
            </a:r>
            <a:r>
              <a:rPr lang="ru-RU" dirty="0"/>
              <a:t>  від </a:t>
            </a:r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для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розподіляються</a:t>
            </a:r>
            <a:r>
              <a:rPr lang="ru-RU" dirty="0"/>
              <a:t> на наступні </a:t>
            </a:r>
            <a:r>
              <a:rPr lang="ru-RU" dirty="0" err="1"/>
              <a:t>різновиди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- </a:t>
            </a:r>
            <a:r>
              <a:rPr lang="ru-RU" dirty="0" err="1"/>
              <a:t>генетичні</a:t>
            </a:r>
            <a:r>
              <a:rPr lang="ru-RU" dirty="0"/>
              <a:t> (</a:t>
            </a:r>
            <a:r>
              <a:rPr lang="ru-RU" dirty="0" err="1"/>
              <a:t>генні</a:t>
            </a:r>
            <a:r>
              <a:rPr lang="ru-RU" dirty="0"/>
              <a:t> </a:t>
            </a:r>
            <a:r>
              <a:rPr lang="ru-RU" dirty="0" err="1"/>
              <a:t>мутації</a:t>
            </a:r>
            <a:r>
              <a:rPr lang="ru-RU" dirty="0"/>
              <a:t>, </a:t>
            </a:r>
            <a:r>
              <a:rPr lang="ru-RU" dirty="0" err="1"/>
              <a:t>хромосомні</a:t>
            </a:r>
            <a:r>
              <a:rPr lang="ru-RU" dirty="0"/>
              <a:t> </a:t>
            </a:r>
            <a:r>
              <a:rPr lang="ru-RU" dirty="0" err="1"/>
              <a:t>аберації</a:t>
            </a:r>
            <a:r>
              <a:rPr lang="ru-RU" dirty="0"/>
              <a:t>),</a:t>
            </a:r>
          </a:p>
          <a:p>
            <a:pPr lvl="0"/>
            <a:r>
              <a:rPr lang="ru-RU" dirty="0"/>
              <a:t>- </a:t>
            </a:r>
            <a:r>
              <a:rPr lang="ru-RU" dirty="0" err="1"/>
              <a:t>сомато-стохастичні</a:t>
            </a:r>
            <a:r>
              <a:rPr lang="ru-RU" dirty="0"/>
              <a:t> (</a:t>
            </a:r>
            <a:r>
              <a:rPr lang="ru-RU" dirty="0" err="1"/>
              <a:t>різноманітні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і  </a:t>
            </a:r>
            <a:r>
              <a:rPr lang="ru-RU" dirty="0" err="1"/>
              <a:t>лейкози</a:t>
            </a:r>
            <a:r>
              <a:rPr lang="ru-RU" dirty="0"/>
              <a:t>),</a:t>
            </a:r>
          </a:p>
          <a:p>
            <a:pPr lvl="0"/>
            <a:r>
              <a:rPr lang="ru-RU" dirty="0"/>
              <a:t>- </a:t>
            </a:r>
            <a:r>
              <a:rPr lang="ru-RU" dirty="0" err="1"/>
              <a:t>тератогенні</a:t>
            </a:r>
            <a:r>
              <a:rPr lang="ru-RU" dirty="0"/>
              <a:t> (</a:t>
            </a:r>
            <a:r>
              <a:rPr lang="ru-RU" dirty="0" err="1"/>
              <a:t>розумова</a:t>
            </a:r>
            <a:r>
              <a:rPr lang="ru-RU" dirty="0"/>
              <a:t> </a:t>
            </a:r>
            <a:r>
              <a:rPr lang="ru-RU" dirty="0" err="1"/>
              <a:t>відсталість</a:t>
            </a:r>
            <a:r>
              <a:rPr lang="ru-RU" dirty="0"/>
              <a:t>, </a:t>
            </a:r>
            <a:r>
              <a:rPr lang="ru-RU" dirty="0" err="1"/>
              <a:t>відхилення</a:t>
            </a:r>
            <a:r>
              <a:rPr lang="ru-RU" dirty="0"/>
              <a:t> у розвитку, </a:t>
            </a:r>
            <a:r>
              <a:rPr lang="ru-RU" dirty="0" err="1"/>
              <a:t>ризики</a:t>
            </a:r>
            <a:r>
              <a:rPr lang="ru-RU" dirty="0"/>
              <a:t> у </a:t>
            </a:r>
            <a:r>
              <a:rPr lang="ru-RU" dirty="0" err="1"/>
              <a:t>виникненні</a:t>
            </a:r>
            <a:r>
              <a:rPr lang="ru-RU" dirty="0"/>
              <a:t> раку…).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5842" name="Picture 2" descr="C:\Users\Дом\Desktop\работа Юля\медин\моя практика\img19.jpg"/>
          <p:cNvPicPr>
            <a:picLocks noChangeAspect="1" noChangeArrowheads="1"/>
          </p:cNvPicPr>
          <p:nvPr/>
        </p:nvPicPr>
        <p:blipFill rotWithShape="1">
          <a:blip r:embed="rId2"/>
          <a:srcRect t="22398"/>
          <a:stretch/>
        </p:blipFill>
        <p:spPr bwMode="auto">
          <a:xfrm>
            <a:off x="1600192" y="2462866"/>
            <a:ext cx="5943616" cy="34592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40804"/>
            <a:ext cx="878687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Малою </a:t>
            </a:r>
            <a:r>
              <a:rPr lang="ru-RU" sz="2400" dirty="0" err="1">
                <a:solidFill>
                  <a:srgbClr val="FFFF00"/>
                </a:solidFill>
              </a:rPr>
              <a:t>вважається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/>
              <a:t> </a:t>
            </a:r>
            <a:r>
              <a:rPr lang="ru-RU" sz="2400" dirty="0" err="1"/>
              <a:t>така</a:t>
            </a:r>
            <a:r>
              <a:rPr lang="ru-RU" sz="2400" dirty="0"/>
              <a:t> інтенсивність </a:t>
            </a:r>
            <a:r>
              <a:rPr lang="ru-RU" sz="2400" dirty="0" err="1"/>
              <a:t>іонізуючого</a:t>
            </a:r>
            <a:r>
              <a:rPr lang="ru-RU" sz="2400" dirty="0"/>
              <a:t> випромінювання, при </a:t>
            </a:r>
            <a:r>
              <a:rPr lang="ru-RU" sz="2400" dirty="0" err="1"/>
              <a:t>якій</a:t>
            </a:r>
            <a:r>
              <a:rPr lang="ru-RU" sz="2400" dirty="0"/>
              <a:t> </a:t>
            </a:r>
            <a:r>
              <a:rPr lang="ru-RU" sz="2400" dirty="0" err="1"/>
              <a:t>період</a:t>
            </a:r>
            <a:r>
              <a:rPr lang="ru-RU" sz="2400" dirty="0"/>
              <a:t> часу </a:t>
            </a:r>
            <a:r>
              <a:rPr lang="ru-RU" sz="2400" dirty="0" err="1"/>
              <a:t>між</a:t>
            </a:r>
            <a:r>
              <a:rPr lang="ru-RU" sz="2400" dirty="0"/>
              <a:t>  </a:t>
            </a:r>
            <a:r>
              <a:rPr lang="ru-RU" sz="2400" dirty="0" err="1"/>
              <a:t>двома</a:t>
            </a:r>
            <a:r>
              <a:rPr lang="ru-RU" sz="2400" dirty="0"/>
              <a:t> </a:t>
            </a:r>
            <a:r>
              <a:rPr lang="ru-RU" sz="2400" dirty="0" err="1"/>
              <a:t>ймовірними</a:t>
            </a:r>
            <a:r>
              <a:rPr lang="ru-RU" sz="2400" dirty="0"/>
              <a:t> </a:t>
            </a:r>
            <a:r>
              <a:rPr lang="ru-RU" sz="2400" dirty="0" err="1"/>
              <a:t>ураженнями</a:t>
            </a:r>
            <a:r>
              <a:rPr lang="ru-RU" sz="2400" dirty="0"/>
              <a:t> однієї й  </a:t>
            </a:r>
            <a:r>
              <a:rPr lang="ru-RU" sz="2400" dirty="0" err="1"/>
              <a:t>тієї</a:t>
            </a:r>
            <a:r>
              <a:rPr lang="ru-RU" sz="2400" dirty="0"/>
              <a:t> ж </a:t>
            </a:r>
            <a:r>
              <a:rPr lang="ru-RU" sz="2400" dirty="0" err="1"/>
              <a:t>ядерної</a:t>
            </a:r>
            <a:r>
              <a:rPr lang="ru-RU" sz="2400" dirty="0"/>
              <a:t> </a:t>
            </a:r>
            <a:r>
              <a:rPr lang="ru-RU" sz="2400" dirty="0" err="1"/>
              <a:t>мішені</a:t>
            </a:r>
            <a:r>
              <a:rPr lang="ru-RU" sz="2400" dirty="0"/>
              <a:t> дозволяє </a:t>
            </a:r>
            <a:r>
              <a:rPr lang="ru-RU" sz="2400" dirty="0" err="1"/>
              <a:t>повною</a:t>
            </a:r>
            <a:r>
              <a:rPr lang="ru-RU" sz="2400" dirty="0"/>
              <a:t> </a:t>
            </a:r>
            <a:r>
              <a:rPr lang="ru-RU" sz="2400" dirty="0" err="1"/>
              <a:t>мірою</a:t>
            </a:r>
            <a:r>
              <a:rPr lang="ru-RU" sz="2400" dirty="0"/>
              <a:t> </a:t>
            </a:r>
            <a:r>
              <a:rPr lang="ru-RU" sz="2400" dirty="0" err="1"/>
              <a:t>репарирувати</a:t>
            </a:r>
            <a:r>
              <a:rPr lang="ru-RU" sz="2400" dirty="0"/>
              <a:t> </a:t>
            </a:r>
            <a:r>
              <a:rPr lang="ru-RU" sz="2400" dirty="0" err="1"/>
              <a:t>пошкодження</a:t>
            </a:r>
            <a:r>
              <a:rPr lang="ru-RU" sz="2400" dirty="0"/>
              <a:t>, </a:t>
            </a:r>
            <a:r>
              <a:rPr lang="ru-RU" sz="2400" dirty="0" err="1"/>
              <a:t>викликані</a:t>
            </a:r>
            <a:r>
              <a:rPr lang="ru-RU" sz="2400" dirty="0"/>
              <a:t>  </a:t>
            </a:r>
            <a:r>
              <a:rPr lang="ru-RU" sz="2400" dirty="0" err="1"/>
              <a:t>першою</a:t>
            </a:r>
            <a:r>
              <a:rPr lang="ru-RU" sz="2400" dirty="0"/>
              <a:t> </a:t>
            </a:r>
            <a:r>
              <a:rPr lang="ru-RU" sz="2400" dirty="0" err="1"/>
              <a:t>подією</a:t>
            </a:r>
            <a:r>
              <a:rPr lang="ru-RU" sz="2400" dirty="0"/>
              <a:t> </a:t>
            </a:r>
            <a:r>
              <a:rPr lang="ru-RU" sz="2400" dirty="0" err="1"/>
              <a:t>опромінення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r>
              <a:rPr lang="ru-RU" sz="2400" dirty="0" err="1"/>
              <a:t>Розглядаючи</a:t>
            </a:r>
            <a:r>
              <a:rPr lang="ru-RU" sz="2400" dirty="0"/>
              <a:t> проблему </a:t>
            </a:r>
            <a:r>
              <a:rPr lang="ru-RU" sz="2400" dirty="0" err="1"/>
              <a:t>малих</a:t>
            </a:r>
            <a:r>
              <a:rPr lang="ru-RU" sz="2400" dirty="0"/>
              <a:t> доз, не </a:t>
            </a:r>
            <a:r>
              <a:rPr lang="ru-RU" sz="2400" dirty="0" err="1"/>
              <a:t>можна</a:t>
            </a:r>
            <a:r>
              <a:rPr lang="ru-RU" sz="2400" dirty="0"/>
              <a:t> не </a:t>
            </a:r>
            <a:r>
              <a:rPr lang="ru-RU" sz="2400" dirty="0" err="1"/>
              <a:t>розглянути</a:t>
            </a:r>
            <a:r>
              <a:rPr lang="ru-RU" sz="2400" dirty="0"/>
              <a:t> феномен </a:t>
            </a:r>
            <a:r>
              <a:rPr lang="ru-RU" sz="2400" dirty="0" err="1">
                <a:solidFill>
                  <a:srgbClr val="FFFF00"/>
                </a:solidFill>
              </a:rPr>
              <a:t>ГОРМЕЗІСу</a:t>
            </a:r>
            <a:endParaRPr lang="ru-RU" sz="2400" b="1" dirty="0">
              <a:solidFill>
                <a:srgbClr val="FFFF00"/>
              </a:solidFill>
            </a:endParaRPr>
          </a:p>
          <a:p>
            <a:endParaRPr lang="ru-RU" sz="1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85728"/>
            <a:ext cx="821537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Гормезіс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иноді</a:t>
            </a:r>
            <a:r>
              <a:rPr lang="ru-RU" dirty="0"/>
              <a:t> </a:t>
            </a:r>
            <a:r>
              <a:rPr lang="ru-RU" dirty="0" err="1"/>
              <a:t>г</a:t>
            </a:r>
            <a:r>
              <a:rPr lang="ru-RU" b="1" dirty="0" err="1"/>
              <a:t>е</a:t>
            </a:r>
            <a:r>
              <a:rPr lang="ru-RU" dirty="0" err="1"/>
              <a:t>рмезіс</a:t>
            </a:r>
            <a:r>
              <a:rPr lang="ru-RU" dirty="0"/>
              <a:t>) (від </a:t>
            </a:r>
            <a:r>
              <a:rPr lang="ru-RU" dirty="0" err="1"/>
              <a:t>грец</a:t>
            </a:r>
            <a:r>
              <a:rPr lang="ru-RU" dirty="0"/>
              <a:t>. </a:t>
            </a:r>
            <a:r>
              <a:rPr lang="ru-RU" dirty="0" err="1"/>
              <a:t>hórmēsis</a:t>
            </a:r>
            <a:r>
              <a:rPr lang="ru-RU" dirty="0"/>
              <a:t> </a:t>
            </a:r>
            <a:r>
              <a:rPr lang="ru-RU" i="1" dirty="0" err="1"/>
              <a:t>швидкий</a:t>
            </a:r>
            <a:r>
              <a:rPr lang="ru-RU" i="1" dirty="0"/>
              <a:t> рух, </a:t>
            </a:r>
            <a:r>
              <a:rPr lang="ru-RU" i="1" dirty="0" err="1"/>
              <a:t>прагнення</a:t>
            </a:r>
            <a:r>
              <a:rPr lang="ru-RU" dirty="0"/>
              <a:t>) — </a:t>
            </a:r>
            <a:r>
              <a:rPr lang="ru-RU" dirty="0" err="1"/>
              <a:t>стимулююча</a:t>
            </a:r>
            <a:r>
              <a:rPr lang="ru-RU" dirty="0"/>
              <a:t>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помірних</a:t>
            </a:r>
            <a:r>
              <a:rPr lang="ru-RU" dirty="0"/>
              <a:t> доз </a:t>
            </a:r>
            <a:r>
              <a:rPr lang="ru-RU" dirty="0" err="1"/>
              <a:t>стресорів</a:t>
            </a:r>
            <a:r>
              <a:rPr lang="ru-RU" dirty="0"/>
              <a:t>; </a:t>
            </a:r>
            <a:r>
              <a:rPr lang="ru-RU" dirty="0" err="1"/>
              <a:t>стимуляція</a:t>
            </a:r>
            <a:r>
              <a:rPr lang="ru-RU" dirty="0"/>
              <a:t> будь-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зовнішніми</a:t>
            </a:r>
            <a:r>
              <a:rPr lang="ru-RU" dirty="0"/>
              <a:t> </a:t>
            </a:r>
            <a:r>
              <a:rPr lang="ru-RU" dirty="0" err="1"/>
              <a:t>впливами</a:t>
            </a:r>
            <a:r>
              <a:rPr lang="ru-RU" dirty="0"/>
              <a:t>, що мають силу </a:t>
            </a:r>
            <a:r>
              <a:rPr lang="ru-RU" dirty="0" err="1"/>
              <a:t>недостатню</a:t>
            </a:r>
            <a:r>
              <a:rPr lang="ru-RU" dirty="0"/>
              <a:t> для </a:t>
            </a:r>
            <a:r>
              <a:rPr lang="ru-RU" dirty="0" err="1"/>
              <a:t>прояву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. </a:t>
            </a:r>
          </a:p>
          <a:p>
            <a:r>
              <a:rPr lang="ru-RU" dirty="0" err="1"/>
              <a:t>Термін</a:t>
            </a:r>
            <a:r>
              <a:rPr lang="ru-RU" dirty="0"/>
              <a:t> введено С. </a:t>
            </a:r>
            <a:r>
              <a:rPr lang="ru-RU" dirty="0" err="1"/>
              <a:t>Зонтманом</a:t>
            </a:r>
            <a:r>
              <a:rPr lang="ru-RU" dirty="0"/>
              <a:t> і Д. Эрлихом у 1943 р. </a:t>
            </a:r>
          </a:p>
          <a:p>
            <a:endParaRPr lang="ru-RU" dirty="0"/>
          </a:p>
          <a:p>
            <a:r>
              <a:rPr lang="ru-RU" dirty="0" err="1"/>
              <a:t>Поняття</a:t>
            </a:r>
            <a:r>
              <a:rPr lang="ru-RU" dirty="0"/>
              <a:t> </a:t>
            </a:r>
            <a:r>
              <a:rPr lang="ru-RU" dirty="0">
                <a:solidFill>
                  <a:srgbClr val="FFFF00"/>
                </a:solidFill>
              </a:rPr>
              <a:t>«</a:t>
            </a:r>
            <a:r>
              <a:rPr lang="ru-RU" dirty="0" err="1">
                <a:solidFill>
                  <a:srgbClr val="FFFF00"/>
                </a:solidFill>
              </a:rPr>
              <a:t>радіаційний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гормезіс</a:t>
            </a:r>
            <a:r>
              <a:rPr lang="ru-RU" dirty="0">
                <a:solidFill>
                  <a:srgbClr val="FFFF00"/>
                </a:solidFill>
              </a:rPr>
              <a:t>» </a:t>
            </a:r>
            <a:r>
              <a:rPr lang="ru-RU" dirty="0" err="1"/>
              <a:t>було</a:t>
            </a:r>
            <a:r>
              <a:rPr lang="ru-RU" dirty="0"/>
              <a:t> введено у </a:t>
            </a:r>
            <a:r>
              <a:rPr lang="ru-RU" dirty="0" err="1"/>
              <a:t>біологію</a:t>
            </a:r>
            <a:r>
              <a:rPr lang="ru-RU" dirty="0"/>
              <a:t> у 80- роки. Як і в  </a:t>
            </a:r>
            <a:r>
              <a:rPr lang="ru-RU" dirty="0" err="1"/>
              <a:t>гомеопатії</a:t>
            </a:r>
            <a:r>
              <a:rPr lang="ru-RU" dirty="0"/>
              <a:t>, </a:t>
            </a:r>
            <a:r>
              <a:rPr lang="ru-RU" dirty="0" err="1"/>
              <a:t>постуліровало</a:t>
            </a:r>
            <a:r>
              <a:rPr lang="ru-RU" dirty="0"/>
              <a:t>: </a:t>
            </a:r>
            <a:r>
              <a:rPr lang="ru-RU" dirty="0" err="1"/>
              <a:t>якщо</a:t>
            </a:r>
            <a:r>
              <a:rPr lang="ru-RU" dirty="0"/>
              <a:t> великі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радіації</a:t>
            </a:r>
            <a:r>
              <a:rPr lang="ru-RU" dirty="0"/>
              <a:t> </a:t>
            </a:r>
            <a:r>
              <a:rPr lang="ru-RU" dirty="0" err="1"/>
              <a:t>надають</a:t>
            </a:r>
            <a:r>
              <a:rPr lang="ru-RU" dirty="0"/>
              <a:t> </a:t>
            </a:r>
            <a:r>
              <a:rPr lang="ru-RU" dirty="0" err="1"/>
              <a:t>несприятливі</a:t>
            </a:r>
            <a:r>
              <a:rPr lang="ru-RU" dirty="0"/>
              <a:t> </a:t>
            </a:r>
          </a:p>
          <a:p>
            <a:r>
              <a:rPr lang="ru-RU" dirty="0" err="1"/>
              <a:t>ефекти</a:t>
            </a:r>
            <a:r>
              <a:rPr lang="ru-RU" dirty="0"/>
              <a:t> на </a:t>
            </a:r>
            <a:r>
              <a:rPr lang="ru-RU" dirty="0" err="1"/>
              <a:t>живі</a:t>
            </a:r>
            <a:r>
              <a:rPr lang="ru-RU" dirty="0"/>
              <a:t> </a:t>
            </a:r>
            <a:r>
              <a:rPr lang="ru-RU" dirty="0" err="1"/>
              <a:t>організми</a:t>
            </a:r>
            <a:r>
              <a:rPr lang="ru-RU" dirty="0"/>
              <a:t> – </a:t>
            </a:r>
            <a:r>
              <a:rPr lang="ru-RU" dirty="0" err="1"/>
              <a:t>пригнічують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, їх рост і </a:t>
            </a:r>
            <a:r>
              <a:rPr lang="ru-RU" dirty="0" err="1"/>
              <a:t>розвиток</a:t>
            </a:r>
            <a:r>
              <a:rPr lang="ru-RU" dirty="0"/>
              <a:t>, то </a:t>
            </a:r>
            <a:r>
              <a:rPr lang="ru-RU" dirty="0" err="1"/>
              <a:t>малі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радіації</a:t>
            </a:r>
            <a:r>
              <a:rPr lang="ru-RU" dirty="0"/>
              <a:t> </a:t>
            </a:r>
            <a:r>
              <a:rPr lang="ru-RU" dirty="0" err="1"/>
              <a:t>стимулють</a:t>
            </a:r>
            <a:r>
              <a:rPr lang="ru-RU" dirty="0"/>
              <a:t> практично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фізіологічні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. </a:t>
            </a:r>
            <a:r>
              <a:rPr lang="ru-RU" dirty="0" err="1"/>
              <a:t>Конкретні</a:t>
            </a:r>
            <a:r>
              <a:rPr lang="ru-RU" dirty="0"/>
              <a:t> розміри </a:t>
            </a:r>
            <a:r>
              <a:rPr lang="ru-RU" dirty="0" err="1"/>
              <a:t>малих</a:t>
            </a:r>
            <a:r>
              <a:rPr lang="ru-RU" dirty="0"/>
              <a:t> доз </a:t>
            </a:r>
            <a:r>
              <a:rPr lang="ru-RU" dirty="0" err="1"/>
              <a:t>залежать</a:t>
            </a:r>
            <a:r>
              <a:rPr lang="ru-RU" dirty="0"/>
              <a:t> від </a:t>
            </a:r>
            <a:r>
              <a:rPr lang="ru-RU" dirty="0" err="1"/>
              <a:t>видової</a:t>
            </a:r>
            <a:r>
              <a:rPr lang="ru-RU" dirty="0"/>
              <a:t> характеристики, для </a:t>
            </a:r>
            <a:r>
              <a:rPr lang="ru-RU" dirty="0" err="1"/>
              <a:t>ссавців</a:t>
            </a:r>
            <a:r>
              <a:rPr lang="ru-RU" dirty="0"/>
              <a:t> вони до 0.5 Гр.</a:t>
            </a:r>
          </a:p>
          <a:p>
            <a:r>
              <a:rPr lang="ru-RU" dirty="0"/>
              <a:t>        </a:t>
            </a:r>
          </a:p>
          <a:p>
            <a:r>
              <a:rPr lang="ru-RU" dirty="0"/>
              <a:t>             </a:t>
            </a:r>
            <a:r>
              <a:rPr lang="ru-RU" dirty="0" err="1"/>
              <a:t>Експерименти</a:t>
            </a:r>
            <a:r>
              <a:rPr lang="ru-RU" dirty="0"/>
              <a:t> </a:t>
            </a:r>
            <a:r>
              <a:rPr lang="ru-RU" dirty="0" err="1"/>
              <a:t>свідчать</a:t>
            </a:r>
            <a:r>
              <a:rPr lang="ru-RU" dirty="0"/>
              <a:t> про те, що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малих</a:t>
            </a:r>
            <a:r>
              <a:rPr lang="ru-RU" dirty="0"/>
              <a:t> доз </a:t>
            </a:r>
            <a:r>
              <a:rPr lang="ru-RU" dirty="0" err="1"/>
              <a:t>іонізуючого</a:t>
            </a:r>
            <a:r>
              <a:rPr lang="ru-RU" dirty="0"/>
              <a:t> випромінювання  </a:t>
            </a:r>
            <a:r>
              <a:rPr lang="ru-RU" dirty="0" err="1"/>
              <a:t>природня</a:t>
            </a:r>
            <a:r>
              <a:rPr lang="ru-RU" dirty="0"/>
              <a:t> </a:t>
            </a:r>
            <a:r>
              <a:rPr lang="ru-RU" dirty="0" err="1"/>
              <a:t>тривалість</a:t>
            </a:r>
            <a:r>
              <a:rPr lang="ru-RU" dirty="0"/>
              <a:t> життя тварин </a:t>
            </a:r>
            <a:r>
              <a:rPr lang="ru-RU" dirty="0" err="1"/>
              <a:t>зростає</a:t>
            </a:r>
            <a:r>
              <a:rPr lang="ru-RU" dirty="0"/>
              <a:t> на 10-20% у порівнянні з </a:t>
            </a:r>
            <a:r>
              <a:rPr lang="ru-RU" dirty="0" err="1"/>
              <a:t>адекватним</a:t>
            </a:r>
            <a:r>
              <a:rPr lang="ru-RU" dirty="0"/>
              <a:t> контролем. </a:t>
            </a:r>
          </a:p>
          <a:p>
            <a:r>
              <a:rPr lang="ru-RU" dirty="0"/>
              <a:t>          При цьому </a:t>
            </a:r>
            <a:r>
              <a:rPr lang="ru-RU" dirty="0" err="1"/>
              <a:t>гальмується</a:t>
            </a:r>
            <a:r>
              <a:rPr lang="ru-RU" dirty="0"/>
              <a:t> 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ракових</a:t>
            </a:r>
            <a:r>
              <a:rPr lang="ru-RU" dirty="0"/>
              <a:t> </a:t>
            </a:r>
            <a:r>
              <a:rPr lang="ru-RU" dirty="0" err="1"/>
              <a:t>пухлин</a:t>
            </a:r>
            <a:r>
              <a:rPr lang="ru-RU" dirty="0"/>
              <a:t>,  </a:t>
            </a:r>
            <a:r>
              <a:rPr lang="ru-RU" dirty="0" err="1"/>
              <a:t>прискорюється</a:t>
            </a:r>
            <a:r>
              <a:rPr lang="ru-RU" dirty="0"/>
              <a:t>  </a:t>
            </a:r>
            <a:r>
              <a:rPr lang="ru-RU" dirty="0" err="1"/>
              <a:t>загоєння</a:t>
            </a:r>
            <a:r>
              <a:rPr lang="ru-RU" dirty="0"/>
              <a:t> ран, </a:t>
            </a:r>
            <a:r>
              <a:rPr lang="ru-RU" dirty="0" err="1"/>
              <a:t>зростає</a:t>
            </a:r>
            <a:r>
              <a:rPr lang="ru-RU" dirty="0"/>
              <a:t> </a:t>
            </a:r>
            <a:r>
              <a:rPr lang="ru-RU" dirty="0" err="1"/>
              <a:t>супротива</a:t>
            </a:r>
            <a:r>
              <a:rPr lang="ru-RU" dirty="0"/>
              <a:t> </a:t>
            </a:r>
            <a:r>
              <a:rPr lang="ru-RU"/>
              <a:t>організму</a:t>
            </a:r>
            <a:r>
              <a:rPr lang="ru-RU" dirty="0"/>
              <a:t> </a:t>
            </a:r>
            <a:r>
              <a:rPr lang="ru-RU" dirty="0" err="1"/>
              <a:t>інфекціям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443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1359</TotalTime>
  <Words>3383</Words>
  <Application>Microsoft Office PowerPoint</Application>
  <PresentationFormat>Экран (4:3)</PresentationFormat>
  <Paragraphs>303</Paragraphs>
  <Slides>40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51" baseType="lpstr">
      <vt:lpstr>Arial</vt:lpstr>
      <vt:lpstr>Calibri</vt:lpstr>
      <vt:lpstr>Consolas</vt:lpstr>
      <vt:lpstr>Corbel</vt:lpstr>
      <vt:lpstr>Tahoma</vt:lpstr>
      <vt:lpstr>Times New Roman</vt:lpstr>
      <vt:lpstr>Wingdings</vt:lpstr>
      <vt:lpstr>Wingdings 2</vt:lpstr>
      <vt:lpstr>Wingdings 3</vt:lpstr>
      <vt:lpstr>Метро</vt:lpstr>
      <vt:lpstr>Picture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Рентгеновское излучение (Х-лучи)</vt:lpstr>
      <vt:lpstr>Презентация PowerPoint</vt:lpstr>
      <vt:lpstr>Синхротронне випромінюваннє (або магнітогальмівне)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Олеся Дмитріївна Слюсаренко</cp:lastModifiedBy>
  <cp:revision>128</cp:revision>
  <dcterms:created xsi:type="dcterms:W3CDTF">2018-07-06T05:39:57Z</dcterms:created>
  <dcterms:modified xsi:type="dcterms:W3CDTF">2023-02-13T19:40:50Z</dcterms:modified>
</cp:coreProperties>
</file>