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3" r:id="rId3"/>
    <p:sldId id="258" r:id="rId4"/>
    <p:sldId id="259" r:id="rId5"/>
    <p:sldId id="260" r:id="rId6"/>
    <p:sldId id="261" r:id="rId7"/>
    <p:sldId id="263" r:id="rId8"/>
    <p:sldId id="257" r:id="rId9"/>
    <p:sldId id="264" r:id="rId10"/>
    <p:sldId id="265" r:id="rId11"/>
    <p:sldId id="266" r:id="rId12"/>
    <p:sldId id="267" r:id="rId13"/>
    <p:sldId id="268" r:id="rId14"/>
    <p:sldId id="269" r:id="rId15"/>
    <p:sldId id="285" r:id="rId16"/>
    <p:sldId id="286" r:id="rId17"/>
    <p:sldId id="270" r:id="rId18"/>
    <p:sldId id="282" r:id="rId19"/>
    <p:sldId id="272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046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28662" y="928670"/>
            <a:ext cx="75724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err="1">
                <a:solidFill>
                  <a:srgbClr val="FFFF00"/>
                </a:solidFill>
              </a:rPr>
              <a:t>Дозиметрія</a:t>
            </a:r>
            <a:r>
              <a:rPr lang="ru-RU" sz="3200" dirty="0">
                <a:solidFill>
                  <a:srgbClr val="FFFF00"/>
                </a:solidFill>
              </a:rPr>
              <a:t>. Будова </a:t>
            </a:r>
            <a:r>
              <a:rPr lang="ru-RU" sz="3200" dirty="0" err="1">
                <a:solidFill>
                  <a:srgbClr val="FFFF00"/>
                </a:solidFill>
              </a:rPr>
              <a:t>дозиметрів</a:t>
            </a:r>
            <a:r>
              <a:rPr lang="ru-RU" sz="3200" dirty="0">
                <a:solidFill>
                  <a:srgbClr val="FFFF00"/>
                </a:solidFill>
              </a:rPr>
              <a:t> та </a:t>
            </a:r>
            <a:r>
              <a:rPr lang="ru-RU" sz="3200" dirty="0" err="1">
                <a:solidFill>
                  <a:srgbClr val="FFFF00"/>
                </a:solidFill>
              </a:rPr>
              <a:t>радіометрів</a:t>
            </a: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EF6936C-2BF1-49D0-9F9C-279493509142}"/>
              </a:ext>
            </a:extLst>
          </p:cNvPr>
          <p:cNvSpPr/>
          <p:nvPr/>
        </p:nvSpPr>
        <p:spPr>
          <a:xfrm>
            <a:off x="6012160" y="4667447"/>
            <a:ext cx="2016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Ас. </a:t>
            </a:r>
            <a:r>
              <a:rPr lang="ru-RU" dirty="0" err="1">
                <a:solidFill>
                  <a:srgbClr val="FFFF00"/>
                </a:solidFill>
              </a:rPr>
              <a:t>Дойкова</a:t>
            </a:r>
            <a:r>
              <a:rPr lang="ru-RU" dirty="0">
                <a:solidFill>
                  <a:srgbClr val="FFFF00"/>
                </a:solidFill>
              </a:rPr>
              <a:t> К.М.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41A1FB0-89F1-4B24-8CF9-89753675E736}"/>
              </a:ext>
            </a:extLst>
          </p:cNvPr>
          <p:cNvSpPr/>
          <p:nvPr/>
        </p:nvSpPr>
        <p:spPr>
          <a:xfrm>
            <a:off x="2987824" y="4721662"/>
            <a:ext cx="26642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rgbClr val="FFFF00"/>
              </a:solidFill>
            </a:endParaRPr>
          </a:p>
          <a:p>
            <a:endParaRPr lang="ru-RU" dirty="0">
              <a:solidFill>
                <a:srgbClr val="FFFF00"/>
              </a:solidFill>
            </a:endParaRPr>
          </a:p>
          <a:p>
            <a:r>
              <a:rPr lang="ru-RU" dirty="0">
                <a:solidFill>
                  <a:srgbClr val="FFFF00"/>
                </a:solidFill>
              </a:rPr>
              <a:t>                      Одеса</a:t>
            </a:r>
            <a:endParaRPr lang="uk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500042"/>
            <a:ext cx="78581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Основними</a:t>
            </a:r>
            <a:r>
              <a:rPr lang="ru-RU" dirty="0"/>
              <a:t> документами,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регламентують</a:t>
            </a:r>
            <a:r>
              <a:rPr lang="ru-RU" dirty="0"/>
              <a:t> </a:t>
            </a:r>
            <a:r>
              <a:rPr lang="ru-RU" dirty="0" err="1"/>
              <a:t>гігієну</a:t>
            </a:r>
            <a:r>
              <a:rPr lang="ru-RU" dirty="0"/>
              <a:t> </a:t>
            </a:r>
            <a:r>
              <a:rPr lang="ru-RU" dirty="0" err="1"/>
              <a:t>праці</a:t>
            </a:r>
            <a:r>
              <a:rPr lang="ru-RU" dirty="0"/>
              <a:t> з ІІ, є «</a:t>
            </a:r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dirty="0" err="1"/>
              <a:t>санітарні</a:t>
            </a:r>
            <a:r>
              <a:rPr lang="ru-RU" dirty="0"/>
              <a:t> правила </a:t>
            </a:r>
            <a:r>
              <a:rPr lang="ru-RU" dirty="0" err="1"/>
              <a:t>роботи</a:t>
            </a:r>
            <a:r>
              <a:rPr lang="ru-RU" dirty="0"/>
              <a:t> з </a:t>
            </a:r>
            <a:r>
              <a:rPr lang="ru-RU" dirty="0" err="1"/>
              <a:t>радіоактивними</a:t>
            </a:r>
            <a:r>
              <a:rPr lang="ru-RU" dirty="0"/>
              <a:t> </a:t>
            </a:r>
            <a:r>
              <a:rPr lang="ru-RU" dirty="0" err="1"/>
              <a:t>речовинами</a:t>
            </a:r>
            <a:r>
              <a:rPr lang="ru-RU" dirty="0"/>
              <a:t> та </a:t>
            </a:r>
            <a:r>
              <a:rPr lang="ru-RU" dirty="0" err="1"/>
              <a:t>іншими</a:t>
            </a:r>
            <a:r>
              <a:rPr lang="ru-RU" dirty="0"/>
              <a:t> </a:t>
            </a:r>
            <a:r>
              <a:rPr lang="ru-RU" dirty="0" err="1"/>
              <a:t>джерелами</a:t>
            </a:r>
            <a:r>
              <a:rPr lang="ru-RU" dirty="0"/>
              <a:t> </a:t>
            </a:r>
            <a:r>
              <a:rPr lang="ru-RU" dirty="0" err="1"/>
              <a:t>іонізуючих</a:t>
            </a:r>
            <a:r>
              <a:rPr lang="ru-RU" dirty="0"/>
              <a:t> </a:t>
            </a:r>
            <a:r>
              <a:rPr lang="ru-RU" dirty="0" err="1"/>
              <a:t>випромінювань</a:t>
            </a:r>
            <a:r>
              <a:rPr lang="ru-RU" dirty="0"/>
              <a:t>» та «</a:t>
            </a:r>
            <a:r>
              <a:rPr lang="ru-RU" dirty="0" err="1"/>
              <a:t>Норми</a:t>
            </a:r>
            <a:r>
              <a:rPr lang="ru-RU" dirty="0"/>
              <a:t> </a:t>
            </a:r>
            <a:r>
              <a:rPr lang="ru-RU" dirty="0" err="1"/>
              <a:t>радіаційної</a:t>
            </a:r>
            <a:r>
              <a:rPr lang="ru-RU" dirty="0"/>
              <a:t> </a:t>
            </a:r>
            <a:r>
              <a:rPr lang="ru-RU" dirty="0" err="1"/>
              <a:t>безпеки</a:t>
            </a:r>
            <a:r>
              <a:rPr lang="ru-RU" dirty="0"/>
              <a:t>».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5786" y="2071678"/>
            <a:ext cx="550072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При </a:t>
            </a:r>
            <a:r>
              <a:rPr lang="ru-RU" dirty="0" err="1"/>
              <a:t>роботі</a:t>
            </a:r>
            <a:r>
              <a:rPr lang="ru-RU" dirty="0"/>
              <a:t> з </a:t>
            </a:r>
            <a:r>
              <a:rPr lang="ru-RU" dirty="0" err="1"/>
              <a:t>джерелами</a:t>
            </a:r>
            <a:r>
              <a:rPr lang="ru-RU" dirty="0"/>
              <a:t> </a:t>
            </a:r>
            <a:r>
              <a:rPr lang="ru-RU" dirty="0" err="1"/>
              <a:t>іонізуючого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 </a:t>
            </a:r>
            <a:r>
              <a:rPr lang="ru-RU" dirty="0" err="1"/>
              <a:t>можливі</a:t>
            </a:r>
            <a:r>
              <a:rPr lang="ru-RU" dirty="0"/>
              <a:t> два </a:t>
            </a:r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на </a:t>
            </a:r>
            <a:r>
              <a:rPr lang="ru-RU" dirty="0" err="1"/>
              <a:t>людину</a:t>
            </a:r>
            <a:r>
              <a:rPr lang="ru-RU" dirty="0"/>
              <a:t>:</a:t>
            </a:r>
          </a:p>
          <a:p>
            <a:r>
              <a:rPr lang="ru-RU" dirty="0" err="1"/>
              <a:t>зовнішнє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всього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частини</a:t>
            </a:r>
            <a:r>
              <a:rPr lang="ru-RU" dirty="0"/>
              <a:t> (</a:t>
            </a:r>
            <a:r>
              <a:rPr lang="ru-RU" dirty="0" err="1"/>
              <a:t>рентгенівським</a:t>
            </a:r>
            <a:r>
              <a:rPr lang="ru-RU" dirty="0"/>
              <a:t> </a:t>
            </a:r>
            <a:r>
              <a:rPr lang="ru-RU" dirty="0" err="1"/>
              <a:t>випромінюванням</a:t>
            </a:r>
            <a:r>
              <a:rPr lang="ru-RU" dirty="0"/>
              <a:t>, нейтронами та </a:t>
            </a:r>
            <a:r>
              <a:rPr lang="ru-RU" dirty="0" err="1"/>
              <a:t>інших</a:t>
            </a:r>
            <a:r>
              <a:rPr lang="ru-RU" dirty="0"/>
              <a:t>.)</a:t>
            </a:r>
          </a:p>
          <a:p>
            <a:r>
              <a:rPr lang="ru-RU" dirty="0" err="1"/>
              <a:t>внутрішнє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на час </a:t>
            </a:r>
            <a:r>
              <a:rPr lang="ru-RU" dirty="0" err="1"/>
              <a:t>вступу</a:t>
            </a:r>
            <a:r>
              <a:rPr lang="ru-RU" dirty="0"/>
              <a:t> до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err="1"/>
              <a:t>радіоактивних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(</a:t>
            </a:r>
            <a:r>
              <a:rPr lang="ru-RU" dirty="0" err="1"/>
              <a:t>відкриті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). </a:t>
            </a:r>
            <a:r>
              <a:rPr lang="ru-RU" dirty="0" err="1"/>
              <a:t>Радіоактивні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надходити</a:t>
            </a:r>
            <a:r>
              <a:rPr lang="ru-RU" dirty="0"/>
              <a:t> в </a:t>
            </a:r>
            <a:r>
              <a:rPr lang="ru-RU" dirty="0" err="1"/>
              <a:t>організм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газів</a:t>
            </a:r>
            <a:r>
              <a:rPr lang="ru-RU" dirty="0"/>
              <a:t>, пари, </a:t>
            </a:r>
            <a:r>
              <a:rPr lang="ru-RU" dirty="0" err="1"/>
              <a:t>аерозолів</a:t>
            </a:r>
            <a:r>
              <a:rPr lang="ru-RU" dirty="0"/>
              <a:t> і в </a:t>
            </a:r>
            <a:r>
              <a:rPr lang="ru-RU" dirty="0" err="1"/>
              <a:t>рідкому</a:t>
            </a:r>
            <a:r>
              <a:rPr lang="ru-RU" dirty="0"/>
              <a:t> </a:t>
            </a:r>
            <a:r>
              <a:rPr lang="ru-RU" dirty="0" err="1"/>
              <a:t>вигляді</a:t>
            </a:r>
            <a:r>
              <a:rPr lang="ru-RU" dirty="0"/>
              <a:t> через </a:t>
            </a:r>
            <a:r>
              <a:rPr lang="ru-RU" dirty="0" err="1"/>
              <a:t>дихальні</a:t>
            </a:r>
            <a:r>
              <a:rPr lang="ru-RU" dirty="0"/>
              <a:t> шляхи, </a:t>
            </a:r>
            <a:r>
              <a:rPr lang="ru-RU" dirty="0" err="1"/>
              <a:t>стравохід</a:t>
            </a:r>
            <a:r>
              <a:rPr lang="ru-RU" dirty="0"/>
              <a:t>, </a:t>
            </a:r>
            <a:r>
              <a:rPr lang="ru-RU" dirty="0" err="1"/>
              <a:t>шкіру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</p:txBody>
      </p:sp>
      <p:pic>
        <p:nvPicPr>
          <p:cNvPr id="27650" name="Picture 2" descr="C:\Users\Дом\Desktop\работа Юля\медин\моя практика\о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2071678"/>
            <a:ext cx="2651973" cy="39290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548680"/>
            <a:ext cx="814393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C000"/>
                </a:solidFill>
              </a:rPr>
              <a:t>Медичне</a:t>
            </a:r>
            <a:r>
              <a:rPr lang="ru-RU" dirty="0">
                <a:solidFill>
                  <a:srgbClr val="FFC000"/>
                </a:solidFill>
              </a:rPr>
              <a:t> </a:t>
            </a:r>
            <a:r>
              <a:rPr lang="ru-RU" dirty="0" err="1">
                <a:solidFill>
                  <a:srgbClr val="FFC000"/>
                </a:solidFill>
              </a:rPr>
              <a:t>опромінення</a:t>
            </a:r>
            <a:r>
              <a:rPr lang="ru-RU" dirty="0">
                <a:solidFill>
                  <a:srgbClr val="FFC000"/>
                </a:solidFill>
              </a:rPr>
              <a:t> – </a:t>
            </a:r>
            <a:r>
              <a:rPr lang="ru-RU" dirty="0" err="1">
                <a:solidFill>
                  <a:srgbClr val="FFC000"/>
                </a:solidFill>
              </a:rPr>
              <a:t>це</a:t>
            </a:r>
            <a:r>
              <a:rPr lang="ru-RU" dirty="0">
                <a:solidFill>
                  <a:srgbClr val="FFC000"/>
                </a:solidFill>
              </a:rPr>
              <a:t> </a:t>
            </a:r>
            <a:r>
              <a:rPr lang="ru-RU" dirty="0" err="1">
                <a:solidFill>
                  <a:srgbClr val="FFC000"/>
                </a:solidFill>
              </a:rPr>
              <a:t>опромінення</a:t>
            </a:r>
            <a:r>
              <a:rPr lang="ru-RU" dirty="0">
                <a:solidFill>
                  <a:srgbClr val="FFC000"/>
                </a:solidFill>
              </a:rPr>
              <a:t> </a:t>
            </a:r>
            <a:r>
              <a:rPr lang="ru-RU" dirty="0" err="1">
                <a:solidFill>
                  <a:srgbClr val="FFC000"/>
                </a:solidFill>
              </a:rPr>
              <a:t>внаслідок</a:t>
            </a:r>
            <a:r>
              <a:rPr lang="ru-RU" dirty="0">
                <a:solidFill>
                  <a:srgbClr val="FFC000"/>
                </a:solidFill>
              </a:rPr>
              <a:t> </a:t>
            </a:r>
            <a:r>
              <a:rPr lang="ru-RU" dirty="0" err="1">
                <a:solidFill>
                  <a:srgbClr val="FFC000"/>
                </a:solidFill>
              </a:rPr>
              <a:t>медичних</a:t>
            </a:r>
            <a:r>
              <a:rPr lang="ru-RU" dirty="0">
                <a:solidFill>
                  <a:srgbClr val="FFC000"/>
                </a:solidFill>
              </a:rPr>
              <a:t> </a:t>
            </a:r>
            <a:r>
              <a:rPr lang="ru-RU" dirty="0" err="1">
                <a:solidFill>
                  <a:srgbClr val="FFC000"/>
                </a:solidFill>
              </a:rPr>
              <a:t>обстежень</a:t>
            </a:r>
            <a:r>
              <a:rPr lang="ru-RU" dirty="0">
                <a:solidFill>
                  <a:srgbClr val="FFC000"/>
                </a:solidFill>
              </a:rPr>
              <a:t> </a:t>
            </a:r>
            <a:r>
              <a:rPr lang="ru-RU" dirty="0" err="1">
                <a:solidFill>
                  <a:srgbClr val="FFC000"/>
                </a:solidFill>
              </a:rPr>
              <a:t>чи</a:t>
            </a:r>
            <a:r>
              <a:rPr lang="ru-RU" dirty="0">
                <a:solidFill>
                  <a:srgbClr val="FFC000"/>
                </a:solidFill>
              </a:rPr>
              <a:t> </a:t>
            </a:r>
            <a:r>
              <a:rPr lang="ru-RU" dirty="0" err="1">
                <a:solidFill>
                  <a:srgbClr val="FFC000"/>
                </a:solidFill>
              </a:rPr>
              <a:t>лікування</a:t>
            </a:r>
            <a:r>
              <a:rPr lang="ru-RU" dirty="0">
                <a:solidFill>
                  <a:srgbClr val="FFC000"/>
                </a:solidFill>
              </a:rPr>
              <a:t>.</a:t>
            </a:r>
          </a:p>
          <a:p>
            <a:endParaRPr lang="ru-RU" dirty="0">
              <a:solidFill>
                <a:srgbClr val="FFC000"/>
              </a:solidFill>
            </a:endParaRPr>
          </a:p>
          <a:p>
            <a:r>
              <a:rPr lang="ru-RU" dirty="0">
                <a:solidFill>
                  <a:srgbClr val="FFC000"/>
                </a:solidFill>
              </a:rPr>
              <a:t>  </a:t>
            </a:r>
            <a:r>
              <a:rPr lang="ru-RU" dirty="0" err="1">
                <a:solidFill>
                  <a:srgbClr val="FFC000"/>
                </a:solidFill>
              </a:rPr>
              <a:t>Протирадіаційний</a:t>
            </a:r>
            <a:r>
              <a:rPr lang="ru-RU" dirty="0">
                <a:solidFill>
                  <a:srgbClr val="FFC000"/>
                </a:solidFill>
              </a:rPr>
              <a:t> </a:t>
            </a:r>
            <a:r>
              <a:rPr lang="ru-RU" dirty="0" err="1">
                <a:solidFill>
                  <a:srgbClr val="FFC000"/>
                </a:solidFill>
              </a:rPr>
              <a:t>захист</a:t>
            </a:r>
            <a:r>
              <a:rPr lang="ru-RU" dirty="0">
                <a:solidFill>
                  <a:srgbClr val="FFC000"/>
                </a:solidFill>
              </a:rPr>
              <a:t> </a:t>
            </a:r>
            <a:r>
              <a:rPr lang="ru-RU" dirty="0" err="1">
                <a:solidFill>
                  <a:srgbClr val="FFC000"/>
                </a:solidFill>
              </a:rPr>
              <a:t>базується</a:t>
            </a:r>
            <a:r>
              <a:rPr lang="ru-RU" dirty="0">
                <a:solidFill>
                  <a:srgbClr val="FFC000"/>
                </a:solidFill>
              </a:rPr>
              <a:t> на таких принципах:</a:t>
            </a:r>
          </a:p>
          <a:p>
            <a:r>
              <a:rPr lang="ru-RU" dirty="0" err="1">
                <a:solidFill>
                  <a:srgbClr val="FFC000"/>
                </a:solidFill>
              </a:rPr>
              <a:t>Опромінення</a:t>
            </a:r>
            <a:r>
              <a:rPr lang="ru-RU" dirty="0">
                <a:solidFill>
                  <a:srgbClr val="FFC000"/>
                </a:solidFill>
              </a:rPr>
              <a:t> </a:t>
            </a:r>
            <a:r>
              <a:rPr lang="ru-RU" dirty="0" err="1">
                <a:solidFill>
                  <a:srgbClr val="FFC000"/>
                </a:solidFill>
              </a:rPr>
              <a:t>має</a:t>
            </a:r>
            <a:r>
              <a:rPr lang="ru-RU" dirty="0">
                <a:solidFill>
                  <a:srgbClr val="FFC000"/>
                </a:solidFill>
              </a:rPr>
              <a:t> бути </a:t>
            </a:r>
            <a:r>
              <a:rPr lang="ru-RU" dirty="0" err="1">
                <a:solidFill>
                  <a:srgbClr val="FFC000"/>
                </a:solidFill>
              </a:rPr>
              <a:t>обґрунтованим</a:t>
            </a:r>
            <a:r>
              <a:rPr lang="ru-RU" dirty="0">
                <a:solidFill>
                  <a:srgbClr val="FFC000"/>
                </a:solidFill>
              </a:rPr>
              <a:t> та </a:t>
            </a:r>
            <a:r>
              <a:rPr lang="ru-RU" dirty="0" err="1">
                <a:solidFill>
                  <a:srgbClr val="FFC000"/>
                </a:solidFill>
              </a:rPr>
              <a:t>призначатися</a:t>
            </a:r>
            <a:r>
              <a:rPr lang="ru-RU" dirty="0">
                <a:solidFill>
                  <a:srgbClr val="FFC000"/>
                </a:solidFill>
              </a:rPr>
              <a:t> </a:t>
            </a:r>
            <a:r>
              <a:rPr lang="ru-RU" dirty="0" err="1">
                <a:solidFill>
                  <a:srgbClr val="FFC000"/>
                </a:solidFill>
              </a:rPr>
              <a:t>лише</a:t>
            </a:r>
            <a:r>
              <a:rPr lang="ru-RU" dirty="0">
                <a:solidFill>
                  <a:srgbClr val="FFC000"/>
                </a:solidFill>
              </a:rPr>
              <a:t> </a:t>
            </a:r>
            <a:r>
              <a:rPr lang="ru-RU" dirty="0" err="1">
                <a:solidFill>
                  <a:srgbClr val="FFC000"/>
                </a:solidFill>
              </a:rPr>
              <a:t>лікарем</a:t>
            </a:r>
            <a:r>
              <a:rPr lang="ru-RU" dirty="0">
                <a:solidFill>
                  <a:srgbClr val="FFC000"/>
                </a:solidFill>
              </a:rPr>
              <a:t> для </a:t>
            </a:r>
            <a:r>
              <a:rPr lang="ru-RU" dirty="0" err="1">
                <a:solidFill>
                  <a:srgbClr val="FFC000"/>
                </a:solidFill>
              </a:rPr>
              <a:t>досягнення</a:t>
            </a:r>
            <a:r>
              <a:rPr lang="ru-RU" dirty="0">
                <a:solidFill>
                  <a:srgbClr val="FFC000"/>
                </a:solidFill>
              </a:rPr>
              <a:t> </a:t>
            </a:r>
            <a:r>
              <a:rPr lang="ru-RU" dirty="0" err="1">
                <a:solidFill>
                  <a:srgbClr val="FFC000"/>
                </a:solidFill>
              </a:rPr>
              <a:t>корисних</a:t>
            </a:r>
            <a:r>
              <a:rPr lang="ru-RU" dirty="0">
                <a:solidFill>
                  <a:srgbClr val="FFC000"/>
                </a:solidFill>
              </a:rPr>
              <a:t> </a:t>
            </a:r>
            <a:r>
              <a:rPr lang="ru-RU" dirty="0" err="1">
                <a:solidFill>
                  <a:srgbClr val="FFC000"/>
                </a:solidFill>
              </a:rPr>
              <a:t>діагностичних</a:t>
            </a:r>
            <a:r>
              <a:rPr lang="ru-RU" dirty="0">
                <a:solidFill>
                  <a:srgbClr val="FFC000"/>
                </a:solidFill>
              </a:rPr>
              <a:t> та </a:t>
            </a:r>
            <a:r>
              <a:rPr lang="ru-RU" dirty="0" err="1">
                <a:solidFill>
                  <a:srgbClr val="FFC000"/>
                </a:solidFill>
              </a:rPr>
              <a:t>терапевтичних</a:t>
            </a:r>
            <a:r>
              <a:rPr lang="ru-RU" dirty="0">
                <a:solidFill>
                  <a:srgbClr val="FFC000"/>
                </a:solidFill>
              </a:rPr>
              <a:t> </a:t>
            </a:r>
            <a:r>
              <a:rPr lang="ru-RU" dirty="0" err="1">
                <a:solidFill>
                  <a:srgbClr val="FFC000"/>
                </a:solidFill>
              </a:rPr>
              <a:t>ефектів</a:t>
            </a:r>
            <a:r>
              <a:rPr lang="ru-RU" dirty="0">
                <a:solidFill>
                  <a:srgbClr val="FFC000"/>
                </a:solidFill>
              </a:rPr>
              <a:t>, </a:t>
            </a:r>
            <a:r>
              <a:rPr lang="ru-RU" dirty="0" err="1">
                <a:solidFill>
                  <a:srgbClr val="FFC000"/>
                </a:solidFill>
              </a:rPr>
              <a:t>які</a:t>
            </a:r>
            <a:r>
              <a:rPr lang="ru-RU" dirty="0">
                <a:solidFill>
                  <a:srgbClr val="FFC000"/>
                </a:solidFill>
              </a:rPr>
              <a:t> </a:t>
            </a:r>
            <a:r>
              <a:rPr lang="ru-RU" dirty="0" err="1">
                <a:solidFill>
                  <a:srgbClr val="FFC000"/>
                </a:solidFill>
              </a:rPr>
              <a:t>неможливо</a:t>
            </a:r>
            <a:r>
              <a:rPr lang="ru-RU" dirty="0">
                <a:solidFill>
                  <a:srgbClr val="FFC000"/>
                </a:solidFill>
              </a:rPr>
              <a:t> </a:t>
            </a:r>
            <a:r>
              <a:rPr lang="ru-RU" dirty="0" err="1">
                <a:solidFill>
                  <a:srgbClr val="FFC000"/>
                </a:solidFill>
              </a:rPr>
              <a:t>отримати</a:t>
            </a:r>
            <a:r>
              <a:rPr lang="ru-RU" dirty="0">
                <a:solidFill>
                  <a:srgbClr val="FFC000"/>
                </a:solidFill>
              </a:rPr>
              <a:t> </a:t>
            </a:r>
            <a:r>
              <a:rPr lang="ru-RU" dirty="0" err="1">
                <a:solidFill>
                  <a:srgbClr val="FFC000"/>
                </a:solidFill>
              </a:rPr>
              <a:t>іншими</a:t>
            </a:r>
            <a:r>
              <a:rPr lang="ru-RU" dirty="0">
                <a:solidFill>
                  <a:srgbClr val="FFC000"/>
                </a:solidFill>
              </a:rPr>
              <a:t> методами </a:t>
            </a:r>
            <a:r>
              <a:rPr lang="ru-RU" dirty="0" err="1">
                <a:solidFill>
                  <a:srgbClr val="FFC000"/>
                </a:solidFill>
              </a:rPr>
              <a:t>діагностики</a:t>
            </a:r>
            <a:r>
              <a:rPr lang="ru-RU" dirty="0">
                <a:solidFill>
                  <a:srgbClr val="FFC000"/>
                </a:solidFill>
              </a:rPr>
              <a:t> та </a:t>
            </a:r>
            <a:r>
              <a:rPr lang="ru-RU" dirty="0" err="1">
                <a:solidFill>
                  <a:srgbClr val="FFC000"/>
                </a:solidFill>
              </a:rPr>
              <a:t>лікування</a:t>
            </a:r>
            <a:r>
              <a:rPr lang="ru-RU" dirty="0">
                <a:solidFill>
                  <a:srgbClr val="FFC000"/>
                </a:solidFill>
              </a:rPr>
              <a:t> (принцип </a:t>
            </a:r>
            <a:r>
              <a:rPr lang="ru-RU" dirty="0" err="1">
                <a:solidFill>
                  <a:srgbClr val="FFC000"/>
                </a:solidFill>
              </a:rPr>
              <a:t>виправданості</a:t>
            </a:r>
            <a:r>
              <a:rPr lang="ru-RU" dirty="0">
                <a:solidFill>
                  <a:srgbClr val="FFC000"/>
                </a:solidFill>
              </a:rPr>
              <a:t>).</a:t>
            </a:r>
          </a:p>
          <a:p>
            <a:pPr marL="342900" indent="-342900">
              <a:buAutoNum type="arabicPeriod"/>
            </a:pPr>
            <a:endParaRPr lang="ru-RU" dirty="0"/>
          </a:p>
          <a:p>
            <a:pPr marL="342900" indent="-342900">
              <a:buAutoNum type="arabicPeriod"/>
            </a:pPr>
            <a:r>
              <a:rPr lang="ru-RU" dirty="0" err="1"/>
              <a:t>Колективні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отримує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рентгенологічних</a:t>
            </a:r>
            <a:r>
              <a:rPr lang="ru-RU" dirty="0"/>
              <a:t> та </a:t>
            </a:r>
            <a:r>
              <a:rPr lang="ru-RU" dirty="0" err="1"/>
              <a:t>радіологічних</a:t>
            </a:r>
            <a:r>
              <a:rPr lang="ru-RU" dirty="0"/>
              <a:t> процедур, </a:t>
            </a:r>
            <a:r>
              <a:rPr lang="ru-RU" dirty="0" err="1"/>
              <a:t>мають</a:t>
            </a:r>
            <a:r>
              <a:rPr lang="ru-RU" dirty="0"/>
              <a:t> бути </a:t>
            </a:r>
            <a:r>
              <a:rPr lang="ru-RU" dirty="0" err="1"/>
              <a:t>настільки</a:t>
            </a:r>
            <a:r>
              <a:rPr lang="ru-RU" dirty="0"/>
              <a:t> </a:t>
            </a:r>
            <a:r>
              <a:rPr lang="ru-RU" dirty="0" err="1"/>
              <a:t>низькими</a:t>
            </a:r>
            <a:r>
              <a:rPr lang="ru-RU" dirty="0"/>
              <a:t>, </a:t>
            </a:r>
            <a:r>
              <a:rPr lang="ru-RU" dirty="0" err="1"/>
              <a:t>наскільки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розумно</a:t>
            </a:r>
            <a:r>
              <a:rPr lang="ru-RU" dirty="0"/>
              <a:t> </a:t>
            </a:r>
            <a:r>
              <a:rPr lang="ru-RU" dirty="0" err="1"/>
              <a:t>досягається</a:t>
            </a:r>
            <a:r>
              <a:rPr lang="ru-RU" dirty="0"/>
              <a:t>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економічних</a:t>
            </a:r>
            <a:r>
              <a:rPr lang="ru-RU" dirty="0"/>
              <a:t> та </a:t>
            </a:r>
            <a:r>
              <a:rPr lang="ru-RU" dirty="0" err="1"/>
              <a:t>соціальних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(принцип </a:t>
            </a:r>
            <a:r>
              <a:rPr lang="ru-RU" dirty="0" err="1"/>
              <a:t>оптимізації</a:t>
            </a:r>
            <a:r>
              <a:rPr lang="ru-RU" dirty="0"/>
              <a:t>).</a:t>
            </a:r>
          </a:p>
          <a:p>
            <a:pPr marL="342900" indent="-342900">
              <a:buAutoNum type="arabicPeriod"/>
            </a:pPr>
            <a:endParaRPr lang="ru-RU" dirty="0"/>
          </a:p>
          <a:p>
            <a:pPr marL="342900" indent="-342900">
              <a:buAutoNum type="arabicPeriod"/>
            </a:pPr>
            <a:r>
              <a:rPr lang="ru-RU" dirty="0"/>
              <a:t>Величину </a:t>
            </a:r>
            <a:r>
              <a:rPr lang="ru-RU" dirty="0" err="1"/>
              <a:t>дози</a:t>
            </a:r>
            <a:r>
              <a:rPr lang="ru-RU" dirty="0"/>
              <a:t>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встановлює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лікар</a:t>
            </a:r>
            <a:r>
              <a:rPr lang="ru-RU" dirty="0"/>
              <a:t> </a:t>
            </a:r>
            <a:r>
              <a:rPr lang="ru-RU" dirty="0" err="1"/>
              <a:t>індивідуально</a:t>
            </a:r>
            <a:r>
              <a:rPr lang="ru-RU" dirty="0"/>
              <a:t> кожному за </a:t>
            </a:r>
            <a:r>
              <a:rPr lang="ru-RU" dirty="0" err="1"/>
              <a:t>пацієнта</a:t>
            </a:r>
            <a:r>
              <a:rPr lang="ru-RU" dirty="0"/>
              <a:t>, з </a:t>
            </a:r>
            <a:r>
              <a:rPr lang="ru-RU" dirty="0" err="1"/>
              <a:t>клінічних</a:t>
            </a:r>
            <a:r>
              <a:rPr lang="ru-RU" dirty="0"/>
              <a:t> </a:t>
            </a:r>
            <a:r>
              <a:rPr lang="ru-RU" dirty="0" err="1"/>
              <a:t>показань</a:t>
            </a:r>
            <a:r>
              <a:rPr lang="ru-RU" dirty="0"/>
              <a:t>. При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обов'язково</a:t>
            </a:r>
            <a:r>
              <a:rPr lang="ru-RU" dirty="0"/>
              <a:t>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попередження</a:t>
            </a:r>
            <a:r>
              <a:rPr lang="ru-RU" dirty="0"/>
              <a:t>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детермінованих</a:t>
            </a:r>
            <a:r>
              <a:rPr lang="ru-RU" dirty="0"/>
              <a:t> </a:t>
            </a:r>
            <a:r>
              <a:rPr lang="ru-RU" dirty="0" err="1"/>
              <a:t>ефектів</a:t>
            </a:r>
            <a:r>
              <a:rPr lang="ru-RU" dirty="0"/>
              <a:t> у </a:t>
            </a:r>
            <a:r>
              <a:rPr lang="ru-RU" dirty="0" err="1"/>
              <a:t>здорових</a:t>
            </a:r>
            <a:r>
              <a:rPr lang="ru-RU" dirty="0"/>
              <a:t> тканинах і в </a:t>
            </a:r>
            <a:r>
              <a:rPr lang="ru-RU" dirty="0" err="1"/>
              <a:t>організмі</a:t>
            </a:r>
            <a:r>
              <a:rPr lang="ru-RU" dirty="0"/>
              <a:t> в </a:t>
            </a:r>
            <a:r>
              <a:rPr lang="ru-RU" dirty="0" err="1"/>
              <a:t>цілому</a:t>
            </a:r>
            <a:r>
              <a:rPr lang="ru-RU" dirty="0"/>
              <a:t> (принцип </a:t>
            </a:r>
            <a:r>
              <a:rPr lang="ru-RU" dirty="0" err="1"/>
              <a:t>неперевищення</a:t>
            </a:r>
            <a:r>
              <a:rPr lang="ru-RU" dirty="0"/>
              <a:t>).</a:t>
            </a:r>
            <a:endParaRPr lang="ru-RU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57167"/>
            <a:ext cx="4748648" cy="2714644"/>
          </a:xfrm>
          <a:prstGeom prst="rect">
            <a:avLst/>
          </a:prstGeom>
          <a:noFill/>
        </p:spPr>
      </p:pic>
      <p:pic>
        <p:nvPicPr>
          <p:cNvPr id="38916" name="Picture 4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1582" y="3143248"/>
            <a:ext cx="5272834" cy="347185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357818" y="1714488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Гоянія</a:t>
            </a:r>
            <a:r>
              <a:rPr lang="ru-RU" dirty="0"/>
              <a:t> , </a:t>
            </a:r>
            <a:r>
              <a:rPr lang="ru-RU" dirty="0" err="1"/>
              <a:t>Бразилія</a:t>
            </a:r>
            <a:r>
              <a:rPr lang="ru-RU" dirty="0"/>
              <a:t> 1987г.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214290"/>
            <a:ext cx="864399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Працюючи</a:t>
            </a:r>
            <a:r>
              <a:rPr lang="ru-RU" dirty="0"/>
              <a:t> з </a:t>
            </a:r>
            <a:r>
              <a:rPr lang="ru-RU" dirty="0" err="1"/>
              <a:t>джерелами</a:t>
            </a:r>
            <a:r>
              <a:rPr lang="ru-RU" dirty="0"/>
              <a:t> </a:t>
            </a:r>
            <a:r>
              <a:rPr lang="ru-RU" dirty="0" err="1"/>
              <a:t>іонізуючого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 </a:t>
            </a:r>
            <a:r>
              <a:rPr lang="ru-RU" dirty="0" err="1"/>
              <a:t>закритого</a:t>
            </a:r>
            <a:r>
              <a:rPr lang="ru-RU" dirty="0"/>
              <a:t> типу </a:t>
            </a:r>
            <a:r>
              <a:rPr lang="ru-RU" dirty="0" err="1"/>
              <a:t>основними</a:t>
            </a:r>
            <a:r>
              <a:rPr lang="ru-RU" dirty="0"/>
              <a:t> принципами </a:t>
            </a:r>
            <a:r>
              <a:rPr lang="ru-RU" dirty="0" err="1"/>
              <a:t>профілактики</a:t>
            </a:r>
            <a:r>
              <a:rPr lang="ru-RU" dirty="0"/>
              <a:t> є </a:t>
            </a:r>
            <a:r>
              <a:rPr lang="ru-RU" dirty="0" err="1"/>
              <a:t>захист</a:t>
            </a:r>
            <a:r>
              <a:rPr lang="ru-RU" dirty="0"/>
              <a:t>:</a:t>
            </a:r>
            <a:endParaRPr lang="ru-RU" sz="1600" dirty="0"/>
          </a:p>
          <a:p>
            <a:pPr marL="342900" indent="-342900"/>
            <a:endParaRPr lang="ru-RU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928630" y="4500570"/>
            <a:ext cx="8215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Захист</a:t>
            </a:r>
            <a:r>
              <a:rPr lang="ru-RU" dirty="0"/>
              <a:t> </a:t>
            </a:r>
            <a:r>
              <a:rPr lang="ru-RU" dirty="0" err="1"/>
              <a:t>екрануванням</a:t>
            </a:r>
            <a:r>
              <a:rPr lang="ru-RU" dirty="0"/>
              <a:t> </a:t>
            </a:r>
            <a:r>
              <a:rPr lang="ru-RU" dirty="0" err="1"/>
              <a:t>заснований</a:t>
            </a:r>
            <a:r>
              <a:rPr lang="ru-RU" dirty="0"/>
              <a:t> на </a:t>
            </a:r>
            <a:r>
              <a:rPr lang="ru-RU" dirty="0" err="1"/>
              <a:t>здатності</a:t>
            </a:r>
            <a:r>
              <a:rPr lang="ru-RU" dirty="0"/>
              <a:t>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матеріалів</a:t>
            </a:r>
            <a:r>
              <a:rPr lang="ru-RU" dirty="0"/>
              <a:t> </a:t>
            </a:r>
            <a:r>
              <a:rPr lang="ru-RU" dirty="0" err="1"/>
              <a:t>поглинати</a:t>
            </a:r>
            <a:r>
              <a:rPr lang="ru-RU" dirty="0"/>
              <a:t> </a:t>
            </a:r>
            <a:r>
              <a:rPr lang="ru-RU" dirty="0" err="1"/>
              <a:t>іонізуючі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8662" y="3357562"/>
            <a:ext cx="79296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Захист</a:t>
            </a:r>
            <a:r>
              <a:rPr lang="ru-RU" dirty="0"/>
              <a:t> </a:t>
            </a:r>
            <a:r>
              <a:rPr lang="ru-RU" dirty="0" err="1"/>
              <a:t>відстанню</a:t>
            </a:r>
            <a:r>
              <a:rPr lang="ru-RU" dirty="0"/>
              <a:t> </a:t>
            </a:r>
            <a:r>
              <a:rPr lang="ru-RU" dirty="0" err="1"/>
              <a:t>заснований</a:t>
            </a:r>
            <a:r>
              <a:rPr lang="ru-RU" dirty="0"/>
              <a:t> на тому,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потужність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 </a:t>
            </a:r>
            <a:r>
              <a:rPr lang="ru-RU" dirty="0" err="1"/>
              <a:t>обернено</a:t>
            </a:r>
            <a:r>
              <a:rPr lang="ru-RU" dirty="0"/>
              <a:t> </a:t>
            </a:r>
            <a:r>
              <a:rPr lang="ru-RU" dirty="0" err="1"/>
              <a:t>пропорційна</a:t>
            </a:r>
            <a:r>
              <a:rPr lang="ru-RU" dirty="0"/>
              <a:t> квадрату </a:t>
            </a:r>
            <a:r>
              <a:rPr lang="ru-RU" dirty="0" err="1"/>
              <a:t>відстані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джерелом</a:t>
            </a:r>
            <a:r>
              <a:rPr lang="ru-RU" dirty="0"/>
              <a:t> (</a:t>
            </a:r>
            <a:r>
              <a:rPr lang="ru-RU" dirty="0" err="1"/>
              <a:t>точковим</a:t>
            </a:r>
            <a:r>
              <a:rPr lang="ru-RU" dirty="0"/>
              <a:t>) </a:t>
            </a:r>
            <a:r>
              <a:rPr lang="ru-RU" dirty="0" err="1"/>
              <a:t>випромінювання</a:t>
            </a:r>
            <a:r>
              <a:rPr lang="ru-RU" dirty="0"/>
              <a:t> та </a:t>
            </a:r>
            <a:r>
              <a:rPr lang="ru-RU" dirty="0" err="1"/>
              <a:t>робочим</a:t>
            </a:r>
            <a:r>
              <a:rPr lang="ru-RU" dirty="0"/>
              <a:t> </a:t>
            </a:r>
            <a:r>
              <a:rPr lang="ru-RU" dirty="0" err="1"/>
              <a:t>місцем</a:t>
            </a:r>
            <a:r>
              <a:rPr lang="ru-RU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8662" y="2285992"/>
            <a:ext cx="7858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/>
              <a:t>Захист часом зводиться до зменшення тривалості опромінення персоналу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928662" y="1214422"/>
            <a:ext cx="7929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Захист</a:t>
            </a:r>
            <a:r>
              <a:rPr lang="ru-RU" dirty="0"/>
              <a:t> </a:t>
            </a:r>
            <a:r>
              <a:rPr lang="ru-RU" dirty="0" err="1"/>
              <a:t>кількістю</a:t>
            </a:r>
            <a:r>
              <a:rPr lang="ru-RU" dirty="0"/>
              <a:t> </a:t>
            </a:r>
            <a:r>
              <a:rPr lang="ru-RU" dirty="0" err="1"/>
              <a:t>полягає</a:t>
            </a:r>
            <a:r>
              <a:rPr lang="ru-RU" dirty="0"/>
              <a:t> у </a:t>
            </a:r>
            <a:r>
              <a:rPr lang="ru-RU" dirty="0" err="1"/>
              <a:t>проведенні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з </a:t>
            </a:r>
            <a:r>
              <a:rPr lang="ru-RU" dirty="0" err="1"/>
              <a:t>якнайменш</a:t>
            </a:r>
            <a:r>
              <a:rPr lang="ru-RU" dirty="0"/>
              <a:t> </a:t>
            </a:r>
            <a:r>
              <a:rPr lang="ru-RU" dirty="0" err="1"/>
              <a:t>інтенсивним</a:t>
            </a:r>
            <a:r>
              <a:rPr lang="ru-RU" dirty="0"/>
              <a:t> </a:t>
            </a:r>
            <a:r>
              <a:rPr lang="ru-RU" dirty="0" err="1"/>
              <a:t>джерелом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4282" y="1214422"/>
            <a:ext cx="64294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2.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3.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4.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500042"/>
            <a:ext cx="835824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При </a:t>
            </a:r>
            <a:r>
              <a:rPr lang="ru-RU" sz="1600" dirty="0" err="1"/>
              <a:t>роботі</a:t>
            </a:r>
            <a:r>
              <a:rPr lang="ru-RU" sz="1600" dirty="0"/>
              <a:t> з </a:t>
            </a:r>
            <a:r>
              <a:rPr lang="ru-RU" sz="1600" dirty="0" err="1"/>
              <a:t>відкритими</a:t>
            </a:r>
            <a:r>
              <a:rPr lang="ru-RU" sz="1600" dirty="0"/>
              <a:t> </a:t>
            </a:r>
            <a:r>
              <a:rPr lang="ru-RU" sz="1600" dirty="0" err="1"/>
              <a:t>джерелами</a:t>
            </a:r>
            <a:r>
              <a:rPr lang="ru-RU" sz="1600" dirty="0"/>
              <a:t> </a:t>
            </a:r>
            <a:r>
              <a:rPr lang="ru-RU" sz="1600" dirty="0" err="1"/>
              <a:t>іонізуючих</a:t>
            </a:r>
            <a:r>
              <a:rPr lang="ru-RU" sz="1600" dirty="0"/>
              <a:t> </a:t>
            </a:r>
            <a:r>
              <a:rPr lang="ru-RU" sz="1600" dirty="0" err="1"/>
              <a:t>випромінювань</a:t>
            </a:r>
            <a:r>
              <a:rPr lang="ru-RU" sz="1600" dirty="0"/>
              <a:t> </a:t>
            </a:r>
            <a:r>
              <a:rPr lang="ru-RU" sz="1600" dirty="0" err="1"/>
              <a:t>додатково</a:t>
            </a:r>
            <a:r>
              <a:rPr lang="ru-RU" sz="1600" dirty="0"/>
              <a:t> </a:t>
            </a:r>
            <a:r>
              <a:rPr lang="ru-RU" sz="1600" dirty="0" err="1"/>
              <a:t>застосовують</a:t>
            </a:r>
            <a:r>
              <a:rPr lang="ru-RU" sz="1600" dirty="0"/>
              <a:t> комплекс </a:t>
            </a:r>
            <a:r>
              <a:rPr lang="ru-RU" sz="1600" dirty="0" err="1"/>
              <a:t>захисних</a:t>
            </a:r>
            <a:r>
              <a:rPr lang="ru-RU" sz="1600" dirty="0"/>
              <a:t> </a:t>
            </a:r>
            <a:r>
              <a:rPr lang="ru-RU" sz="1600" dirty="0" err="1"/>
              <a:t>заходів</a:t>
            </a:r>
            <a:r>
              <a:rPr lang="ru-RU" sz="1600" dirty="0"/>
              <a:t>, </a:t>
            </a:r>
            <a:r>
              <a:rPr lang="ru-RU" sz="1600" dirty="0" err="1"/>
              <a:t>який</a:t>
            </a:r>
            <a:r>
              <a:rPr lang="ru-RU" sz="1600" dirty="0"/>
              <a:t> часто </a:t>
            </a:r>
            <a:r>
              <a:rPr lang="ru-RU" sz="1600" dirty="0" err="1"/>
              <a:t>називають</a:t>
            </a:r>
            <a:r>
              <a:rPr lang="ru-RU" sz="1600" dirty="0"/>
              <a:t> </a:t>
            </a:r>
            <a:r>
              <a:rPr lang="ru-RU" sz="1600" dirty="0" err="1"/>
              <a:t>радіаційною</a:t>
            </a:r>
            <a:r>
              <a:rPr lang="ru-RU" sz="1600" dirty="0"/>
              <a:t> асептикою:</a:t>
            </a:r>
          </a:p>
          <a:p>
            <a:r>
              <a:rPr lang="ru-RU" sz="1600" dirty="0"/>
              <a:t>максимально </a:t>
            </a:r>
            <a:r>
              <a:rPr lang="ru-RU" sz="1600" dirty="0" err="1"/>
              <a:t>герметизують</a:t>
            </a:r>
            <a:r>
              <a:rPr lang="ru-RU" sz="1600" dirty="0"/>
              <a:t> </a:t>
            </a:r>
            <a:r>
              <a:rPr lang="ru-RU" sz="1600" dirty="0" err="1"/>
              <a:t>робочі</a:t>
            </a:r>
            <a:r>
              <a:rPr lang="ru-RU" sz="1600" dirty="0"/>
              <a:t> </a:t>
            </a:r>
            <a:r>
              <a:rPr lang="ru-RU" sz="1600" dirty="0" err="1"/>
              <a:t>процеси</a:t>
            </a:r>
            <a:endParaRPr lang="ru-RU" sz="1600" dirty="0"/>
          </a:p>
          <a:p>
            <a:endParaRPr lang="ru-RU" sz="1600" dirty="0"/>
          </a:p>
          <a:p>
            <a:r>
              <a:rPr lang="ru-RU" sz="1600" dirty="0"/>
              <a:t>за </a:t>
            </a:r>
            <a:r>
              <a:rPr lang="ru-RU" sz="1600" dirty="0" err="1"/>
              <a:t>допомогою</a:t>
            </a:r>
            <a:r>
              <a:rPr lang="ru-RU" sz="1600" dirty="0"/>
              <a:t> </a:t>
            </a:r>
            <a:r>
              <a:rPr lang="ru-RU" sz="1600" dirty="0" err="1"/>
              <a:t>раціонального</a:t>
            </a:r>
            <a:r>
              <a:rPr lang="ru-RU" sz="1600" dirty="0"/>
              <a:t> </a:t>
            </a:r>
            <a:r>
              <a:rPr lang="ru-RU" sz="1600" dirty="0" err="1"/>
              <a:t>планування</a:t>
            </a:r>
            <a:r>
              <a:rPr lang="ru-RU" sz="1600" dirty="0"/>
              <a:t> </a:t>
            </a:r>
            <a:r>
              <a:rPr lang="ru-RU" sz="1600" dirty="0" err="1"/>
              <a:t>виділяють</a:t>
            </a:r>
            <a:r>
              <a:rPr lang="ru-RU" sz="1600" dirty="0"/>
              <a:t> у </a:t>
            </a:r>
            <a:r>
              <a:rPr lang="ru-RU" sz="1600" dirty="0" err="1"/>
              <a:t>приміщенні</a:t>
            </a:r>
            <a:r>
              <a:rPr lang="ru-RU" sz="1600" dirty="0"/>
              <a:t> </a:t>
            </a:r>
            <a:r>
              <a:rPr lang="ru-RU" sz="1600" dirty="0" err="1"/>
              <a:t>зони</a:t>
            </a:r>
            <a:r>
              <a:rPr lang="ru-RU" sz="1600" dirty="0"/>
              <a:t> з </a:t>
            </a:r>
            <a:r>
              <a:rPr lang="ru-RU" sz="1600" dirty="0" err="1"/>
              <a:t>різним</a:t>
            </a:r>
            <a:r>
              <a:rPr lang="ru-RU" sz="1600" dirty="0"/>
              <a:t> </a:t>
            </a:r>
            <a:r>
              <a:rPr lang="ru-RU" sz="1600" dirty="0" err="1"/>
              <a:t>ступенем</a:t>
            </a:r>
            <a:r>
              <a:rPr lang="ru-RU" sz="1600" dirty="0"/>
              <a:t> </a:t>
            </a:r>
            <a:r>
              <a:rPr lang="ru-RU" sz="1600" dirty="0" err="1"/>
              <a:t>можливого</a:t>
            </a:r>
            <a:r>
              <a:rPr lang="ru-RU" sz="1600" dirty="0"/>
              <a:t> </a:t>
            </a:r>
            <a:r>
              <a:rPr lang="ru-RU" sz="1600" dirty="0" err="1"/>
              <a:t>забруднення</a:t>
            </a:r>
            <a:r>
              <a:rPr lang="ru-RU" sz="1600" dirty="0"/>
              <a:t> та у </a:t>
            </a:r>
            <a:r>
              <a:rPr lang="ru-RU" sz="1600" dirty="0" err="1"/>
              <a:t>разі</a:t>
            </a:r>
            <a:r>
              <a:rPr lang="ru-RU" sz="1600" dirty="0"/>
              <a:t> </a:t>
            </a:r>
            <a:r>
              <a:rPr lang="ru-RU" sz="1600" dirty="0" err="1"/>
              <a:t>необхідності</a:t>
            </a:r>
            <a:r>
              <a:rPr lang="ru-RU" sz="1600" dirty="0"/>
              <a:t> </a:t>
            </a:r>
            <a:r>
              <a:rPr lang="ru-RU" sz="1600" dirty="0" err="1"/>
              <a:t>ізолюють</a:t>
            </a:r>
            <a:r>
              <a:rPr lang="ru-RU" sz="1600" dirty="0"/>
              <a:t> </a:t>
            </a:r>
            <a:r>
              <a:rPr lang="ru-RU" sz="1600" dirty="0" err="1"/>
              <a:t>їх</a:t>
            </a:r>
            <a:r>
              <a:rPr lang="ru-RU" sz="1600" dirty="0"/>
              <a:t> </a:t>
            </a:r>
            <a:r>
              <a:rPr lang="ru-RU" sz="1600" dirty="0" err="1"/>
              <a:t>між</a:t>
            </a:r>
            <a:r>
              <a:rPr lang="ru-RU" sz="1600" dirty="0"/>
              <a:t> собою</a:t>
            </a:r>
          </a:p>
          <a:p>
            <a:endParaRPr lang="ru-RU" sz="1600" dirty="0"/>
          </a:p>
          <a:p>
            <a:r>
              <a:rPr lang="ru-RU" sz="1600" dirty="0" err="1"/>
              <a:t>застосовують</a:t>
            </a:r>
            <a:r>
              <a:rPr lang="ru-RU" sz="1600" dirty="0"/>
              <a:t> </a:t>
            </a:r>
            <a:r>
              <a:rPr lang="ru-RU" sz="1600" dirty="0" err="1"/>
              <a:t>загальнообмінну</a:t>
            </a:r>
            <a:r>
              <a:rPr lang="ru-RU" sz="1600" dirty="0"/>
              <a:t> та </a:t>
            </a:r>
            <a:r>
              <a:rPr lang="ru-RU" sz="1600" dirty="0" err="1"/>
              <a:t>місцеву</a:t>
            </a:r>
            <a:r>
              <a:rPr lang="ru-RU" sz="1600" dirty="0"/>
              <a:t> </a:t>
            </a:r>
            <a:r>
              <a:rPr lang="ru-RU" sz="1600" dirty="0" err="1"/>
              <a:t>витяжну</a:t>
            </a:r>
            <a:r>
              <a:rPr lang="ru-RU" sz="1600" dirty="0"/>
              <a:t> </a:t>
            </a:r>
            <a:r>
              <a:rPr lang="ru-RU" sz="1600" dirty="0" err="1"/>
              <a:t>вентиляцію</a:t>
            </a:r>
            <a:endParaRPr lang="ru-RU" sz="1600" dirty="0"/>
          </a:p>
          <a:p>
            <a:endParaRPr lang="ru-RU" sz="1600" dirty="0"/>
          </a:p>
          <a:p>
            <a:r>
              <a:rPr lang="ru-RU" sz="1600" dirty="0" err="1"/>
              <a:t>покривають</a:t>
            </a:r>
            <a:r>
              <a:rPr lang="ru-RU" sz="1600" dirty="0"/>
              <a:t> </a:t>
            </a:r>
            <a:r>
              <a:rPr lang="ru-RU" sz="1600" dirty="0" err="1"/>
              <a:t>робочі</a:t>
            </a:r>
            <a:r>
              <a:rPr lang="ru-RU" sz="1600" dirty="0"/>
              <a:t> </a:t>
            </a:r>
            <a:r>
              <a:rPr lang="ru-RU" sz="1600" dirty="0" err="1"/>
              <a:t>поверхні</a:t>
            </a:r>
            <a:r>
              <a:rPr lang="ru-RU" sz="1600" dirty="0"/>
              <a:t> та </a:t>
            </a:r>
            <a:r>
              <a:rPr lang="ru-RU" sz="1600" dirty="0" err="1"/>
              <a:t>огородження</a:t>
            </a:r>
            <a:r>
              <a:rPr lang="ru-RU" sz="1600" dirty="0"/>
              <a:t> </a:t>
            </a:r>
            <a:r>
              <a:rPr lang="ru-RU" sz="1600" dirty="0" err="1"/>
              <a:t>приміщень</a:t>
            </a:r>
            <a:r>
              <a:rPr lang="ru-RU" sz="1600" dirty="0"/>
              <a:t> </a:t>
            </a:r>
            <a:r>
              <a:rPr lang="ru-RU" sz="1600" dirty="0" err="1"/>
              <a:t>матеріалами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погано </a:t>
            </a:r>
            <a:r>
              <a:rPr lang="ru-RU" sz="1600" dirty="0" err="1"/>
              <a:t>сорбують</a:t>
            </a:r>
            <a:r>
              <a:rPr lang="ru-RU" sz="1600" dirty="0"/>
              <a:t> </a:t>
            </a:r>
            <a:r>
              <a:rPr lang="ru-RU" sz="1600" dirty="0" err="1"/>
              <a:t>радіонукліди</a:t>
            </a:r>
            <a:r>
              <a:rPr lang="ru-RU" sz="1600" dirty="0"/>
              <a:t> і добре </a:t>
            </a:r>
            <a:r>
              <a:rPr lang="ru-RU" sz="1600" dirty="0" err="1"/>
              <a:t>очищаються</a:t>
            </a:r>
            <a:r>
              <a:rPr lang="ru-RU" sz="1600" dirty="0"/>
              <a:t> </a:t>
            </a:r>
            <a:r>
              <a:rPr lang="ru-RU" sz="1600" dirty="0" err="1"/>
              <a:t>від</a:t>
            </a:r>
            <a:r>
              <a:rPr lang="ru-RU" sz="1600" dirty="0"/>
              <a:t> них (</a:t>
            </a:r>
            <a:r>
              <a:rPr lang="ru-RU" sz="1600" dirty="0" err="1"/>
              <a:t>нержавіюча</a:t>
            </a:r>
            <a:r>
              <a:rPr lang="ru-RU" sz="1600" dirty="0"/>
              <a:t> сталь, </a:t>
            </a:r>
            <a:r>
              <a:rPr lang="ru-RU" sz="1600" dirty="0" err="1"/>
              <a:t>скло</a:t>
            </a:r>
            <a:r>
              <a:rPr lang="ru-RU" sz="1600" dirty="0"/>
              <a:t>, пластики - </a:t>
            </a:r>
            <a:r>
              <a:rPr lang="ru-RU" sz="1600" dirty="0" err="1"/>
              <a:t>поліетилен</a:t>
            </a:r>
            <a:r>
              <a:rPr lang="ru-RU" sz="1600" dirty="0"/>
              <a:t>, </a:t>
            </a:r>
            <a:r>
              <a:rPr lang="ru-RU" sz="1600" dirty="0" err="1"/>
              <a:t>полівінілхлорид</a:t>
            </a:r>
            <a:r>
              <a:rPr lang="ru-RU" sz="1600" dirty="0"/>
              <a:t> та </a:t>
            </a:r>
            <a:r>
              <a:rPr lang="ru-RU" sz="1600" dirty="0" err="1"/>
              <a:t>ін</a:t>
            </a:r>
            <a:r>
              <a:rPr lang="ru-RU" sz="1600" dirty="0"/>
              <a:t>.).</a:t>
            </a:r>
            <a:br>
              <a:rPr lang="ru-RU" sz="1600" dirty="0"/>
            </a:br>
            <a:endParaRPr lang="ru-RU" sz="1600" dirty="0"/>
          </a:p>
          <a:p>
            <a:pPr marL="342900" indent="-342900">
              <a:buAutoNum type="arabicPeriod"/>
            </a:pPr>
            <a:endParaRPr lang="ru-RU" sz="1600" dirty="0"/>
          </a:p>
          <a:p>
            <a:pPr marL="342900" indent="-342900">
              <a:buAutoNum type="arabicPeriod"/>
            </a:pPr>
            <a:endParaRPr lang="ru-RU" sz="1600" dirty="0"/>
          </a:p>
          <a:p>
            <a:endParaRPr lang="ru-RU" dirty="0"/>
          </a:p>
        </p:txBody>
      </p:sp>
      <p:pic>
        <p:nvPicPr>
          <p:cNvPr id="3" name="Picture 6" descr="аппарат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4562" y="3500438"/>
            <a:ext cx="3150842" cy="31718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472" y="428604"/>
            <a:ext cx="792961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 </a:t>
            </a:r>
            <a:r>
              <a:rPr lang="ru-RU" dirty="0" err="1"/>
              <a:t>відношенню</a:t>
            </a:r>
            <a:r>
              <a:rPr lang="ru-RU" dirty="0"/>
              <a:t> до </a:t>
            </a:r>
            <a:r>
              <a:rPr lang="ru-RU" dirty="0" err="1"/>
              <a:t>опромінення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</a:t>
            </a:r>
            <a:r>
              <a:rPr lang="ru-RU" dirty="0" err="1"/>
              <a:t>ділиться</a:t>
            </a:r>
            <a:r>
              <a:rPr lang="ru-RU" dirty="0"/>
              <a:t> на 3 </a:t>
            </a:r>
            <a:r>
              <a:rPr lang="ru-RU" dirty="0" err="1"/>
              <a:t>категорії</a:t>
            </a:r>
            <a:r>
              <a:rPr lang="ru-RU" dirty="0"/>
              <a:t>. </a:t>
            </a:r>
          </a:p>
          <a:p>
            <a:endParaRPr lang="ru-RU" dirty="0"/>
          </a:p>
          <a:p>
            <a:r>
              <a:rPr lang="ru-RU" dirty="0" err="1"/>
              <a:t>Категорія</a:t>
            </a:r>
            <a:r>
              <a:rPr lang="ru-RU" dirty="0"/>
              <a:t> А  </a:t>
            </a:r>
            <a:r>
              <a:rPr lang="ru-RU" dirty="0" err="1"/>
              <a:t>опромінених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персонал (</a:t>
            </a:r>
            <a:r>
              <a:rPr lang="ru-RU" dirty="0" err="1"/>
              <a:t>професійні</a:t>
            </a:r>
            <a:r>
              <a:rPr lang="ru-RU" dirty="0"/>
              <a:t> </a:t>
            </a:r>
            <a:r>
              <a:rPr lang="ru-RU" dirty="0" err="1"/>
              <a:t>працівники</a:t>
            </a:r>
            <a:r>
              <a:rPr lang="ru-RU" dirty="0"/>
              <a:t>) - особи,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постійно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тимчасово</a:t>
            </a:r>
            <a:r>
              <a:rPr lang="ru-RU" dirty="0"/>
              <a:t> </a:t>
            </a:r>
            <a:r>
              <a:rPr lang="ru-RU" dirty="0" err="1"/>
              <a:t>працюють</a:t>
            </a:r>
            <a:r>
              <a:rPr lang="ru-RU" dirty="0"/>
              <a:t> </a:t>
            </a:r>
            <a:r>
              <a:rPr lang="ru-RU" dirty="0" err="1"/>
              <a:t>безпосередньо</a:t>
            </a:r>
            <a:r>
              <a:rPr lang="ru-RU" dirty="0"/>
              <a:t> з </a:t>
            </a:r>
            <a:r>
              <a:rPr lang="ru-RU" dirty="0" err="1"/>
              <a:t>джерелами</a:t>
            </a:r>
            <a:r>
              <a:rPr lang="ru-RU" dirty="0"/>
              <a:t> </a:t>
            </a:r>
            <a:r>
              <a:rPr lang="ru-RU" dirty="0" err="1"/>
              <a:t>іонізуючих</a:t>
            </a:r>
            <a:r>
              <a:rPr lang="ru-RU" dirty="0"/>
              <a:t> </a:t>
            </a:r>
            <a:r>
              <a:rPr lang="ru-RU" dirty="0" err="1"/>
              <a:t>випромінювань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Категорія</a:t>
            </a:r>
            <a:r>
              <a:rPr lang="ru-RU" dirty="0"/>
              <a:t> Б ¦ </a:t>
            </a:r>
            <a:r>
              <a:rPr lang="ru-RU" dirty="0" err="1"/>
              <a:t>опромінених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обмежена</a:t>
            </a:r>
            <a:r>
              <a:rPr lang="ru-RU" dirty="0"/>
              <a:t> </a:t>
            </a:r>
            <a:r>
              <a:rPr lang="ru-RU" dirty="0" err="1"/>
              <a:t>частина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- особи, </a:t>
            </a:r>
            <a:r>
              <a:rPr lang="ru-RU" dirty="0" err="1"/>
              <a:t>які</a:t>
            </a:r>
            <a:r>
              <a:rPr lang="ru-RU" dirty="0"/>
              <a:t> не </a:t>
            </a:r>
            <a:r>
              <a:rPr lang="ru-RU" dirty="0" err="1"/>
              <a:t>працюють</a:t>
            </a:r>
            <a:r>
              <a:rPr lang="ru-RU" dirty="0"/>
              <a:t> </a:t>
            </a:r>
            <a:r>
              <a:rPr lang="ru-RU" dirty="0" err="1"/>
              <a:t>безпосередньо</a:t>
            </a:r>
            <a:r>
              <a:rPr lang="ru-RU" dirty="0"/>
              <a:t> з </a:t>
            </a:r>
            <a:r>
              <a:rPr lang="ru-RU" dirty="0" err="1"/>
              <a:t>джерелами</a:t>
            </a:r>
            <a:r>
              <a:rPr lang="ru-RU" dirty="0"/>
              <a:t> </a:t>
            </a:r>
            <a:r>
              <a:rPr lang="ru-RU" dirty="0" err="1"/>
              <a:t>іонізуючого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, але за </a:t>
            </a:r>
            <a:r>
              <a:rPr lang="ru-RU" dirty="0" err="1"/>
              <a:t>умовами</a:t>
            </a:r>
            <a:r>
              <a:rPr lang="ru-RU" dirty="0"/>
              <a:t> </a:t>
            </a:r>
            <a:r>
              <a:rPr lang="ru-RU" dirty="0" err="1"/>
              <a:t>проживання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розміщення</a:t>
            </a:r>
            <a:r>
              <a:rPr lang="ru-RU" dirty="0"/>
              <a:t> </a:t>
            </a:r>
            <a:r>
              <a:rPr lang="ru-RU" dirty="0" err="1"/>
              <a:t>робочих</a:t>
            </a:r>
            <a:r>
              <a:rPr lang="ru-RU" dirty="0"/>
              <a:t> </a:t>
            </a:r>
            <a:r>
              <a:rPr lang="ru-RU" dirty="0" err="1"/>
              <a:t>місць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зазнавати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</a:t>
            </a:r>
            <a:r>
              <a:rPr lang="ru-RU" dirty="0" err="1"/>
              <a:t>іонізуючих</a:t>
            </a:r>
            <a:r>
              <a:rPr lang="ru-RU" dirty="0"/>
              <a:t> </a:t>
            </a:r>
            <a:r>
              <a:rPr lang="ru-RU" dirty="0" err="1"/>
              <a:t>випромінювань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Категорія</a:t>
            </a:r>
            <a:r>
              <a:rPr lang="ru-RU" dirty="0"/>
              <a:t> В ? </a:t>
            </a:r>
            <a:r>
              <a:rPr lang="ru-RU" dirty="0" err="1"/>
              <a:t>опромінених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- </a:t>
            </a:r>
            <a:r>
              <a:rPr lang="ru-RU" dirty="0" err="1"/>
              <a:t>населення</a:t>
            </a:r>
            <a:r>
              <a:rPr lang="ru-RU" dirty="0"/>
              <a:t> </a:t>
            </a:r>
            <a:r>
              <a:rPr lang="ru-RU" dirty="0" err="1"/>
              <a:t>країни</a:t>
            </a:r>
            <a:r>
              <a:rPr lang="ru-RU" dirty="0"/>
              <a:t>, </a:t>
            </a:r>
            <a:r>
              <a:rPr lang="ru-RU" dirty="0" err="1"/>
              <a:t>республіки</a:t>
            </a:r>
            <a:r>
              <a:rPr lang="ru-RU" dirty="0"/>
              <a:t>, краю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області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285728"/>
            <a:ext cx="7929618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solidFill>
                  <a:srgbClr val="FFFF00"/>
                </a:solidFill>
              </a:rPr>
              <a:t>Ліміти</a:t>
            </a:r>
            <a:r>
              <a:rPr lang="ru-RU" sz="2000" dirty="0">
                <a:solidFill>
                  <a:srgbClr val="FFFF00"/>
                </a:solidFill>
              </a:rPr>
              <a:t> доз – </a:t>
            </a:r>
            <a:r>
              <a:rPr lang="ru-RU" sz="2000" dirty="0" err="1">
                <a:solidFill>
                  <a:srgbClr val="FFFF00"/>
                </a:solidFill>
              </a:rPr>
              <a:t>це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нормативи</a:t>
            </a:r>
            <a:r>
              <a:rPr lang="ru-RU" sz="2000" dirty="0">
                <a:solidFill>
                  <a:srgbClr val="FFFF00"/>
                </a:solidFill>
              </a:rPr>
              <a:t>, метою </a:t>
            </a:r>
            <a:r>
              <a:rPr lang="ru-RU" sz="2000" dirty="0" err="1">
                <a:solidFill>
                  <a:srgbClr val="FFFF00"/>
                </a:solidFill>
              </a:rPr>
              <a:t>яких</a:t>
            </a:r>
            <a:r>
              <a:rPr lang="ru-RU" sz="2000" dirty="0">
                <a:solidFill>
                  <a:srgbClr val="FFFF00"/>
                </a:solidFill>
              </a:rPr>
              <a:t> є </a:t>
            </a:r>
            <a:r>
              <a:rPr lang="ru-RU" sz="2000" dirty="0" err="1">
                <a:solidFill>
                  <a:srgbClr val="FFFF00"/>
                </a:solidFill>
              </a:rPr>
              <a:t>обмеження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опромінення</a:t>
            </a:r>
            <a:r>
              <a:rPr lang="ru-RU" sz="2000" dirty="0">
                <a:solidFill>
                  <a:srgbClr val="FFFF00"/>
                </a:solidFill>
              </a:rPr>
              <a:t>.</a:t>
            </a:r>
          </a:p>
          <a:p>
            <a:endParaRPr lang="ru-RU" sz="2000" dirty="0">
              <a:solidFill>
                <a:srgbClr val="FFFF00"/>
              </a:solidFill>
            </a:endParaRPr>
          </a:p>
          <a:p>
            <a:r>
              <a:rPr lang="ru-RU" sz="2800" dirty="0" err="1"/>
              <a:t>Допустимі</a:t>
            </a:r>
            <a:r>
              <a:rPr lang="ru-RU" sz="2800" dirty="0"/>
              <a:t> </a:t>
            </a:r>
            <a:r>
              <a:rPr lang="ru-RU" sz="2800" dirty="0" err="1"/>
              <a:t>рівні</a:t>
            </a:r>
            <a:r>
              <a:rPr lang="ru-RU" sz="2800" dirty="0"/>
              <a:t> - </a:t>
            </a:r>
            <a:r>
              <a:rPr lang="ru-RU" sz="2800" dirty="0" err="1"/>
              <a:t>це</a:t>
            </a:r>
            <a:r>
              <a:rPr lang="ru-RU" sz="2800" dirty="0"/>
              <a:t> </a:t>
            </a:r>
            <a:r>
              <a:rPr lang="ru-RU" sz="2800" dirty="0" err="1"/>
              <a:t>рівні</a:t>
            </a:r>
            <a:r>
              <a:rPr lang="ru-RU" sz="2800" dirty="0"/>
              <a:t> доз </a:t>
            </a:r>
            <a:r>
              <a:rPr lang="ru-RU" sz="2800" dirty="0" err="1"/>
              <a:t>або</a:t>
            </a:r>
            <a:r>
              <a:rPr lang="ru-RU" sz="2800" dirty="0"/>
              <a:t> </a:t>
            </a:r>
            <a:r>
              <a:rPr lang="ru-RU" sz="2800" dirty="0" err="1"/>
              <a:t>радіоактивних</a:t>
            </a:r>
            <a:r>
              <a:rPr lang="ru-RU" sz="2800" dirty="0"/>
              <a:t> </a:t>
            </a:r>
            <a:r>
              <a:rPr lang="ru-RU" sz="2800" dirty="0" err="1"/>
              <a:t>речовин</a:t>
            </a:r>
            <a:r>
              <a:rPr lang="ru-RU" sz="2800" dirty="0"/>
              <a:t>, </a:t>
            </a:r>
            <a:r>
              <a:rPr lang="ru-RU" sz="2800" dirty="0" err="1"/>
              <a:t>які</a:t>
            </a:r>
            <a:r>
              <a:rPr lang="ru-RU" sz="2800" dirty="0"/>
              <a:t> </a:t>
            </a:r>
            <a:r>
              <a:rPr lang="ru-RU" sz="2800" dirty="0" err="1"/>
              <a:t>можуть</a:t>
            </a:r>
            <a:r>
              <a:rPr lang="ru-RU" sz="2800" dirty="0"/>
              <a:t> бути на </a:t>
            </a:r>
            <a:r>
              <a:rPr lang="ru-RU" sz="2800" dirty="0" err="1"/>
              <a:t>робочому</a:t>
            </a:r>
            <a:r>
              <a:rPr lang="ru-RU" sz="2800" dirty="0"/>
              <a:t> </a:t>
            </a:r>
            <a:r>
              <a:rPr lang="ru-RU" sz="2800" dirty="0" err="1"/>
              <a:t>місці</a:t>
            </a:r>
            <a:r>
              <a:rPr lang="ru-RU" sz="2800" dirty="0"/>
              <a:t>, у </a:t>
            </a:r>
            <a:r>
              <a:rPr lang="ru-RU" sz="2800" dirty="0" err="1"/>
              <a:t>приміщеннях</a:t>
            </a:r>
            <a:r>
              <a:rPr lang="ru-RU" sz="2800" dirty="0"/>
              <a:t> </a:t>
            </a:r>
            <a:r>
              <a:rPr lang="ru-RU" sz="2800" dirty="0" err="1"/>
              <a:t>робочої</a:t>
            </a:r>
            <a:r>
              <a:rPr lang="ru-RU" sz="2800" dirty="0"/>
              <a:t> </a:t>
            </a:r>
            <a:r>
              <a:rPr lang="ru-RU" sz="2800" dirty="0" err="1"/>
              <a:t>зони</a:t>
            </a:r>
            <a:r>
              <a:rPr lang="ru-RU" sz="2800" dirty="0"/>
              <a:t> та за </a:t>
            </a:r>
            <a:r>
              <a:rPr lang="ru-RU" sz="2800" dirty="0" err="1"/>
              <a:t>їх</a:t>
            </a:r>
            <a:r>
              <a:rPr lang="ru-RU" sz="2800" dirty="0"/>
              <a:t> межами.</a:t>
            </a:r>
          </a:p>
          <a:p>
            <a:endParaRPr lang="ru-RU" sz="2800" dirty="0"/>
          </a:p>
          <a:p>
            <a:r>
              <a:rPr lang="ru-RU" sz="2800" dirty="0" err="1"/>
              <a:t>Регламентується</a:t>
            </a:r>
            <a:r>
              <a:rPr lang="ru-RU" sz="2800" dirty="0"/>
              <a:t> </a:t>
            </a:r>
            <a:r>
              <a:rPr lang="ru-RU" sz="2800" dirty="0" err="1"/>
              <a:t>опромінення</a:t>
            </a:r>
            <a:r>
              <a:rPr lang="ru-RU" sz="2800" dirty="0"/>
              <a:t> персоналу </a:t>
            </a:r>
            <a:r>
              <a:rPr lang="ru-RU" sz="2800" dirty="0" err="1"/>
              <a:t>категорії</a:t>
            </a:r>
            <a:r>
              <a:rPr lang="ru-RU" sz="2800" dirty="0"/>
              <a:t> А та </a:t>
            </a:r>
            <a:r>
              <a:rPr lang="ru-RU" sz="2800" dirty="0" err="1"/>
              <a:t>категорії</a:t>
            </a:r>
            <a:r>
              <a:rPr lang="ru-RU" sz="2800" dirty="0"/>
              <a:t> Б, </a:t>
            </a:r>
            <a:r>
              <a:rPr lang="ru-RU" sz="2800" dirty="0" err="1"/>
              <a:t>допустимі</a:t>
            </a:r>
            <a:r>
              <a:rPr lang="ru-RU" sz="2800" dirty="0"/>
              <a:t> </a:t>
            </a:r>
            <a:r>
              <a:rPr lang="ru-RU" sz="2800" dirty="0" err="1"/>
              <a:t>дози</a:t>
            </a:r>
            <a:r>
              <a:rPr lang="ru-RU" sz="2800" dirty="0"/>
              <a:t> для </a:t>
            </a:r>
            <a:r>
              <a:rPr lang="ru-RU" sz="2800" dirty="0" err="1"/>
              <a:t>всього</a:t>
            </a:r>
            <a:r>
              <a:rPr lang="ru-RU" sz="2800" dirty="0"/>
              <a:t> </a:t>
            </a:r>
            <a:r>
              <a:rPr lang="ru-RU" sz="2800" dirty="0" err="1"/>
              <a:t>населення</a:t>
            </a:r>
            <a:r>
              <a:rPr lang="ru-RU" sz="2800" dirty="0"/>
              <a:t> – </a:t>
            </a:r>
            <a:r>
              <a:rPr lang="ru-RU" sz="2800" dirty="0" err="1"/>
              <a:t>категорії</a:t>
            </a:r>
            <a:r>
              <a:rPr lang="ru-RU" sz="2800" dirty="0"/>
              <a:t> В.</a:t>
            </a:r>
          </a:p>
          <a:p>
            <a:r>
              <a:rPr lang="ru-RU" sz="2800" dirty="0"/>
              <a:t>Тут же </a:t>
            </a:r>
            <a:r>
              <a:rPr lang="ru-RU" sz="2800" dirty="0" err="1"/>
              <a:t>зазначено</a:t>
            </a:r>
            <a:r>
              <a:rPr lang="ru-RU" sz="2800" dirty="0"/>
              <a:t> </a:t>
            </a:r>
            <a:r>
              <a:rPr lang="ru-RU" sz="2800" dirty="0" err="1"/>
              <a:t>додаткове</a:t>
            </a:r>
            <a:r>
              <a:rPr lang="ru-RU" sz="2800" dirty="0"/>
              <a:t> </a:t>
            </a:r>
            <a:r>
              <a:rPr lang="ru-RU" sz="2800" dirty="0" err="1"/>
              <a:t>обмеження</a:t>
            </a:r>
            <a:r>
              <a:rPr lang="ru-RU" sz="2800" dirty="0"/>
              <a:t> </a:t>
            </a:r>
            <a:r>
              <a:rPr lang="ru-RU" sz="2800" dirty="0" err="1"/>
              <a:t>опромінення</a:t>
            </a:r>
            <a:r>
              <a:rPr lang="ru-RU" sz="2800" dirty="0"/>
              <a:t> </a:t>
            </a:r>
            <a:r>
              <a:rPr lang="ru-RU" sz="2800" dirty="0" err="1"/>
              <a:t>вагітних</a:t>
            </a:r>
            <a:r>
              <a:rPr lang="ru-RU" sz="2800" dirty="0"/>
              <a:t> </a:t>
            </a:r>
            <a:r>
              <a:rPr lang="ru-RU" sz="2800" dirty="0" err="1"/>
              <a:t>жінок</a:t>
            </a:r>
            <a:r>
              <a:rPr lang="ru-RU" sz="2800" dirty="0"/>
              <a:t> та </a:t>
            </a:r>
            <a:r>
              <a:rPr lang="ru-RU" sz="2800" dirty="0" err="1"/>
              <a:t>жінок</a:t>
            </a:r>
            <a:r>
              <a:rPr lang="ru-RU" sz="2800" dirty="0"/>
              <a:t> </a:t>
            </a:r>
            <a:r>
              <a:rPr lang="ru-RU" sz="2800" dirty="0" err="1"/>
              <a:t>дітородного</a:t>
            </a:r>
            <a:r>
              <a:rPr lang="ru-RU" sz="2800" dirty="0"/>
              <a:t> </a:t>
            </a:r>
            <a:r>
              <a:rPr lang="ru-RU" sz="2800" dirty="0" err="1"/>
              <a:t>віку</a:t>
            </a:r>
            <a:r>
              <a:rPr lang="ru-RU" sz="2800" dirty="0"/>
              <a:t> та </a:t>
            </a:r>
            <a:r>
              <a:rPr lang="ru-RU" sz="2800" dirty="0" err="1"/>
              <a:t>дітей</a:t>
            </a:r>
            <a:r>
              <a:rPr lang="ru-RU" sz="2800" dirty="0"/>
              <a:t>. У </a:t>
            </a:r>
            <a:r>
              <a:rPr lang="ru-RU" sz="2800" dirty="0" err="1"/>
              <a:t>період</a:t>
            </a:r>
            <a:r>
              <a:rPr lang="ru-RU" sz="2800" dirty="0"/>
              <a:t> </a:t>
            </a:r>
            <a:r>
              <a:rPr lang="ru-RU" sz="2800" dirty="0" err="1"/>
              <a:t>вагітності</a:t>
            </a:r>
            <a:r>
              <a:rPr lang="ru-RU" sz="2800" dirty="0"/>
              <a:t> не </a:t>
            </a:r>
            <a:r>
              <a:rPr lang="ru-RU" sz="2800" dirty="0" err="1"/>
              <a:t>бажано</a:t>
            </a:r>
            <a:r>
              <a:rPr lang="ru-RU" sz="2800" dirty="0"/>
              <a:t> </a:t>
            </a:r>
            <a:r>
              <a:rPr lang="ru-RU" sz="2800" dirty="0" err="1"/>
              <a:t>проводити</a:t>
            </a:r>
            <a:r>
              <a:rPr lang="ru-RU" sz="2800" dirty="0"/>
              <a:t> </a:t>
            </a:r>
            <a:r>
              <a:rPr lang="ru-RU" sz="2800" dirty="0" err="1"/>
              <a:t>променеві</a:t>
            </a:r>
            <a:r>
              <a:rPr lang="ru-RU" sz="2800" dirty="0"/>
              <a:t> </a:t>
            </a:r>
            <a:r>
              <a:rPr lang="ru-RU" sz="2800" dirty="0" err="1"/>
              <a:t>обстеження</a:t>
            </a:r>
            <a:r>
              <a:rPr lang="ru-RU" sz="2800" dirty="0"/>
              <a:t> (</a:t>
            </a:r>
            <a:r>
              <a:rPr lang="ru-RU" sz="2800" dirty="0" err="1"/>
              <a:t>тільки</a:t>
            </a:r>
            <a:r>
              <a:rPr lang="ru-RU" sz="2800" dirty="0"/>
              <a:t> за </a:t>
            </a:r>
            <a:r>
              <a:rPr lang="ru-RU" sz="2800" dirty="0" err="1"/>
              <a:t>життєвими</a:t>
            </a:r>
            <a:r>
              <a:rPr lang="ru-RU" sz="2800" dirty="0"/>
              <a:t> </a:t>
            </a:r>
            <a:r>
              <a:rPr lang="ru-RU" sz="2800" dirty="0" err="1"/>
              <a:t>показаннями</a:t>
            </a:r>
            <a:r>
              <a:rPr lang="ru-RU" sz="2800" dirty="0"/>
              <a:t>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285728"/>
            <a:ext cx="81439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Дозиметрія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/>
              <a:t>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розділ</a:t>
            </a:r>
            <a:r>
              <a:rPr lang="ru-RU" dirty="0"/>
              <a:t> </a:t>
            </a:r>
            <a:r>
              <a:rPr lang="ru-RU" dirty="0" err="1"/>
              <a:t>прикладної</a:t>
            </a:r>
            <a:r>
              <a:rPr lang="ru-RU" dirty="0"/>
              <a:t> </a:t>
            </a:r>
            <a:r>
              <a:rPr lang="ru-RU" dirty="0" err="1"/>
              <a:t>ядерної</a:t>
            </a:r>
            <a:r>
              <a:rPr lang="ru-RU" dirty="0"/>
              <a:t> </a:t>
            </a:r>
            <a:r>
              <a:rPr lang="ru-RU" dirty="0" err="1"/>
              <a:t>фізики</a:t>
            </a:r>
            <a:r>
              <a:rPr lang="ru-RU" dirty="0"/>
              <a:t>, в 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розглядаються</a:t>
            </a:r>
            <a:r>
              <a:rPr lang="ru-RU" dirty="0"/>
              <a:t> </a:t>
            </a:r>
            <a:r>
              <a:rPr lang="ru-RU" dirty="0" err="1"/>
              <a:t>властивості</a:t>
            </a:r>
            <a:r>
              <a:rPr lang="ru-RU" dirty="0"/>
              <a:t> </a:t>
            </a:r>
            <a:r>
              <a:rPr lang="ru-RU" dirty="0" err="1"/>
              <a:t>іонізуючих</a:t>
            </a:r>
            <a:r>
              <a:rPr lang="ru-RU" dirty="0"/>
              <a:t> </a:t>
            </a:r>
            <a:r>
              <a:rPr lang="ru-RU" dirty="0" err="1"/>
              <a:t>випромінювань</a:t>
            </a:r>
            <a:r>
              <a:rPr lang="ru-RU" dirty="0"/>
              <a:t>, </a:t>
            </a:r>
            <a:r>
              <a:rPr lang="ru-RU" dirty="0" err="1"/>
              <a:t>фізичні</a:t>
            </a:r>
            <a:r>
              <a:rPr lang="ru-RU" dirty="0"/>
              <a:t> </a:t>
            </a:r>
            <a:r>
              <a:rPr lang="ru-RU" dirty="0" err="1"/>
              <a:t>величини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характеризують</a:t>
            </a:r>
            <a:r>
              <a:rPr lang="ru-RU" dirty="0"/>
              <a:t> поле </a:t>
            </a:r>
            <a:r>
              <a:rPr lang="ru-RU" dirty="0" err="1"/>
              <a:t>випромінювання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взаємодію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 з </a:t>
            </a:r>
            <a:r>
              <a:rPr lang="ru-RU" dirty="0" err="1"/>
              <a:t>речовиною</a:t>
            </a:r>
            <a:r>
              <a:rPr lang="ru-RU" dirty="0"/>
              <a:t>, </a:t>
            </a:r>
            <a:r>
              <a:rPr lang="ru-RU" dirty="0" err="1"/>
              <a:t>принципи</a:t>
            </a:r>
            <a:r>
              <a:rPr lang="ru-RU" dirty="0"/>
              <a:t> та </a:t>
            </a:r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та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іонізуючих</a:t>
            </a:r>
            <a:r>
              <a:rPr lang="ru-RU" dirty="0"/>
              <a:t> </a:t>
            </a:r>
            <a:r>
              <a:rPr lang="ru-RU" dirty="0" err="1"/>
              <a:t>випромінювань</a:t>
            </a:r>
            <a:r>
              <a:rPr lang="ru-RU" dirty="0"/>
              <a:t>.</a:t>
            </a:r>
          </a:p>
          <a:p>
            <a:r>
              <a:rPr lang="ru-RU" dirty="0"/>
              <a:t>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дозиметрії</a:t>
            </a:r>
            <a:r>
              <a:rPr lang="ru-RU" dirty="0"/>
              <a:t> </a:t>
            </a:r>
            <a:r>
              <a:rPr lang="ru-RU" dirty="0" err="1"/>
              <a:t>вирішують</a:t>
            </a:r>
            <a:r>
              <a:rPr lang="ru-RU" dirty="0"/>
              <a:t> два </a:t>
            </a:r>
            <a:r>
              <a:rPr lang="ru-RU" dirty="0" err="1"/>
              <a:t>важливі</a:t>
            </a:r>
            <a:r>
              <a:rPr lang="ru-RU" dirty="0"/>
              <a:t> </a:t>
            </a:r>
            <a:r>
              <a:rPr lang="ru-RU" dirty="0" err="1"/>
              <a:t>питання</a:t>
            </a:r>
            <a:r>
              <a:rPr lang="ru-RU" dirty="0"/>
              <a:t>:</a:t>
            </a:r>
          </a:p>
          <a:p>
            <a:r>
              <a:rPr lang="ru-RU" dirty="0" err="1"/>
              <a:t>Пошук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,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виду, </a:t>
            </a:r>
            <a:r>
              <a:rPr lang="ru-RU" dirty="0" err="1"/>
              <a:t>кількості</a:t>
            </a:r>
            <a:r>
              <a:rPr lang="ru-RU" dirty="0"/>
              <a:t> та </a:t>
            </a:r>
            <a:r>
              <a:rPr lang="ru-RU" dirty="0" err="1"/>
              <a:t>енергії</a:t>
            </a:r>
            <a:r>
              <a:rPr lang="ru-RU" dirty="0"/>
              <a:t>.</a:t>
            </a:r>
          </a:p>
          <a:p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ступеня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 на </a:t>
            </a:r>
            <a:r>
              <a:rPr lang="ru-RU" dirty="0" err="1"/>
              <a:t>опромінений</a:t>
            </a:r>
            <a:r>
              <a:rPr lang="ru-RU" dirty="0"/>
              <a:t> </a:t>
            </a:r>
            <a:r>
              <a:rPr lang="ru-RU" dirty="0" err="1"/>
              <a:t>об'єкт</a:t>
            </a:r>
            <a:r>
              <a:rPr lang="ru-RU" dirty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2910" y="3140968"/>
            <a:ext cx="832157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Радіоактивність</a:t>
            </a:r>
            <a:r>
              <a:rPr lang="ru-RU" dirty="0">
                <a:solidFill>
                  <a:srgbClr val="FFFF00"/>
                </a:solidFill>
              </a:rPr>
              <a:t>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здатність</a:t>
            </a:r>
            <a:r>
              <a:rPr lang="ru-RU" dirty="0"/>
              <a:t> ядер </a:t>
            </a:r>
            <a:r>
              <a:rPr lang="ru-RU" dirty="0" err="1"/>
              <a:t>атомів</a:t>
            </a:r>
            <a:r>
              <a:rPr lang="ru-RU" dirty="0"/>
              <a:t> </a:t>
            </a:r>
            <a:r>
              <a:rPr lang="ru-RU" dirty="0" err="1"/>
              <a:t>хімічних</a:t>
            </a:r>
            <a:r>
              <a:rPr lang="ru-RU" dirty="0"/>
              <a:t> </a:t>
            </a:r>
            <a:r>
              <a:rPr lang="ru-RU" dirty="0" err="1"/>
              <a:t>елементів</a:t>
            </a:r>
            <a:r>
              <a:rPr lang="ru-RU" dirty="0"/>
              <a:t> </a:t>
            </a:r>
            <a:r>
              <a:rPr lang="ru-RU" dirty="0" err="1"/>
              <a:t>перетворюватися</a:t>
            </a:r>
            <a:r>
              <a:rPr lang="ru-RU" dirty="0"/>
              <a:t> на ядра </a:t>
            </a:r>
            <a:r>
              <a:rPr lang="ru-RU" dirty="0" err="1"/>
              <a:t>атомів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хімічних</a:t>
            </a:r>
            <a:r>
              <a:rPr lang="ru-RU" dirty="0"/>
              <a:t> </a:t>
            </a:r>
            <a:r>
              <a:rPr lang="ru-RU" dirty="0" err="1"/>
              <a:t>елементів</a:t>
            </a:r>
            <a:r>
              <a:rPr lang="ru-RU" dirty="0"/>
              <a:t> з </a:t>
            </a:r>
            <a:r>
              <a:rPr lang="ru-RU" dirty="0" err="1"/>
              <a:t>виділенням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іонізуючих</a:t>
            </a:r>
            <a:r>
              <a:rPr lang="ru-RU" dirty="0"/>
              <a:t> </a:t>
            </a:r>
            <a:r>
              <a:rPr lang="ru-RU" dirty="0" err="1"/>
              <a:t>випромінювань</a:t>
            </a:r>
            <a:r>
              <a:rPr lang="ru-RU" dirty="0"/>
              <a:t>. </a:t>
            </a:r>
            <a:r>
              <a:rPr lang="ru-RU" dirty="0" err="1"/>
              <a:t>Буває</a:t>
            </a:r>
            <a:r>
              <a:rPr lang="ru-RU" dirty="0"/>
              <a:t> природною (</a:t>
            </a:r>
            <a:r>
              <a:rPr lang="ru-RU" dirty="0" err="1"/>
              <a:t>мимовільне</a:t>
            </a:r>
            <a:r>
              <a:rPr lang="ru-RU" dirty="0"/>
              <a:t> </a:t>
            </a:r>
            <a:r>
              <a:rPr lang="ru-RU" dirty="0" err="1"/>
              <a:t>перетворення</a:t>
            </a:r>
            <a:r>
              <a:rPr lang="ru-RU" dirty="0"/>
              <a:t>) і </a:t>
            </a:r>
            <a:r>
              <a:rPr lang="ru-RU" dirty="0" err="1"/>
              <a:t>штучне</a:t>
            </a:r>
            <a:r>
              <a:rPr lang="ru-RU" dirty="0"/>
              <a:t> (при </a:t>
            </a:r>
            <a:r>
              <a:rPr lang="ru-RU" dirty="0" err="1"/>
              <a:t>опроміненні</a:t>
            </a:r>
            <a:r>
              <a:rPr lang="ru-RU" dirty="0"/>
              <a:t> ядер </a:t>
            </a:r>
            <a:r>
              <a:rPr lang="ru-RU" dirty="0" err="1"/>
              <a:t>повільними</a:t>
            </a:r>
            <a:r>
              <a:rPr lang="ru-RU" dirty="0"/>
              <a:t> нейтронами і протонами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енергій</a:t>
            </a:r>
            <a:r>
              <a:rPr lang="ru-RU" dirty="0">
                <a:solidFill>
                  <a:srgbClr val="FFFF00"/>
                </a:solidFill>
              </a:rPr>
              <a:t>).</a:t>
            </a:r>
          </a:p>
          <a:p>
            <a:endParaRPr lang="ru-RU" dirty="0">
              <a:solidFill>
                <a:srgbClr val="FFFF00"/>
              </a:solidFill>
            </a:endParaRPr>
          </a:p>
          <a:p>
            <a:endParaRPr lang="ru-RU" dirty="0">
              <a:solidFill>
                <a:srgbClr val="FFFF00"/>
              </a:solidFill>
            </a:endParaRPr>
          </a:p>
          <a:p>
            <a:r>
              <a:rPr lang="ru-RU" dirty="0">
                <a:solidFill>
                  <a:srgbClr val="FFFF00"/>
                </a:solidFill>
              </a:rPr>
              <a:t>Доза </a:t>
            </a:r>
            <a:r>
              <a:rPr lang="ru-RU" dirty="0" err="1">
                <a:solidFill>
                  <a:srgbClr val="FFFF00"/>
                </a:solidFill>
              </a:rPr>
              <a:t>іонізуючого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випромінювання</a:t>
            </a:r>
            <a:r>
              <a:rPr lang="ru-RU" dirty="0">
                <a:solidFill>
                  <a:srgbClr val="FFFF00"/>
                </a:solidFill>
              </a:rPr>
              <a:t> - </a:t>
            </a:r>
            <a:r>
              <a:rPr lang="ru-RU" dirty="0" err="1">
                <a:solidFill>
                  <a:srgbClr val="FFFF00"/>
                </a:solidFill>
              </a:rPr>
              <a:t>це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енергія</a:t>
            </a:r>
            <a:r>
              <a:rPr lang="ru-RU" dirty="0">
                <a:solidFill>
                  <a:srgbClr val="FFFF00"/>
                </a:solidFill>
              </a:rPr>
              <a:t>, передана (створена) </a:t>
            </a:r>
            <a:r>
              <a:rPr lang="ru-RU" dirty="0" err="1">
                <a:solidFill>
                  <a:srgbClr val="FFFF00"/>
                </a:solidFill>
              </a:rPr>
              <a:t>випромінюванням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елементарному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об'єму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або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масі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речовини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>
                <a:solidFill>
                  <a:srgbClr val="FFFF00"/>
                </a:solidFill>
              </a:rPr>
              <a:t>що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опромінюється</a:t>
            </a:r>
            <a:r>
              <a:rPr lang="ru-RU" dirty="0">
                <a:solidFill>
                  <a:srgbClr val="FFFF00"/>
                </a:solidFill>
              </a:rPr>
              <a:t>.</a:t>
            </a:r>
            <a:r>
              <a:rPr lang="ru-RU" dirty="0"/>
              <a:t>.</a:t>
            </a:r>
          </a:p>
          <a:p>
            <a:r>
              <a:rPr lang="ru-RU" dirty="0"/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357166"/>
            <a:ext cx="814393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Для </a:t>
            </a:r>
            <a:r>
              <a:rPr lang="ru-RU" sz="2000" dirty="0" err="1"/>
              <a:t>вимірювання</a:t>
            </a:r>
            <a:r>
              <a:rPr lang="ru-RU" sz="2000" dirty="0"/>
              <a:t> </a:t>
            </a:r>
            <a:r>
              <a:rPr lang="ru-RU" sz="2000" dirty="0" err="1"/>
              <a:t>дози</a:t>
            </a:r>
            <a:r>
              <a:rPr lang="ru-RU" sz="2000" dirty="0"/>
              <a:t> та </a:t>
            </a:r>
            <a:r>
              <a:rPr lang="ru-RU" sz="2000" dirty="0" err="1"/>
              <a:t>радіоактивності</a:t>
            </a:r>
            <a:r>
              <a:rPr lang="ru-RU" sz="2000" dirty="0"/>
              <a:t> </a:t>
            </a:r>
            <a:r>
              <a:rPr lang="ru-RU" sz="2000" dirty="0" err="1"/>
              <a:t>використовуються</a:t>
            </a:r>
            <a:r>
              <a:rPr lang="ru-RU" sz="2000" dirty="0"/>
              <a:t> </a:t>
            </a:r>
            <a:r>
              <a:rPr lang="ru-RU" sz="2000" dirty="0" err="1"/>
              <a:t>різні</a:t>
            </a:r>
            <a:r>
              <a:rPr lang="ru-RU" sz="2000" dirty="0"/>
              <a:t> </a:t>
            </a:r>
            <a:r>
              <a:rPr lang="ru-RU" sz="2000" dirty="0" err="1"/>
              <a:t>прилади</a:t>
            </a:r>
            <a:r>
              <a:rPr lang="ru-RU" sz="2000" dirty="0"/>
              <a:t> та </a:t>
            </a:r>
            <a:r>
              <a:rPr lang="ru-RU" sz="2000" dirty="0" err="1"/>
              <a:t>методи</a:t>
            </a:r>
            <a:r>
              <a:rPr lang="ru-RU" sz="2000" dirty="0"/>
              <a:t>.</a:t>
            </a:r>
          </a:p>
          <a:p>
            <a:r>
              <a:rPr lang="ru-RU" sz="2000" dirty="0" err="1"/>
              <a:t>Розрізняють</a:t>
            </a:r>
            <a:r>
              <a:rPr lang="ru-RU" sz="2000" dirty="0"/>
              <a:t>:</a:t>
            </a:r>
          </a:p>
          <a:p>
            <a:r>
              <a:rPr lang="ru-RU" sz="2000" dirty="0"/>
              <a:t>а) </a:t>
            </a:r>
            <a:r>
              <a:rPr lang="ru-RU" sz="2000" dirty="0" err="1"/>
              <a:t>дозиметри</a:t>
            </a:r>
            <a:r>
              <a:rPr lang="ru-RU" sz="2000" dirty="0"/>
              <a:t> для </a:t>
            </a:r>
            <a:r>
              <a:rPr lang="ru-RU" sz="2000" dirty="0" err="1"/>
              <a:t>вимірювання</a:t>
            </a:r>
            <a:r>
              <a:rPr lang="ru-RU" sz="2000" dirty="0"/>
              <a:t> доз, </a:t>
            </a:r>
            <a:r>
              <a:rPr lang="ru-RU" sz="2000" dirty="0" err="1"/>
              <a:t>потужності</a:t>
            </a:r>
            <a:r>
              <a:rPr lang="ru-RU" sz="2000" dirty="0"/>
              <a:t> доз у прямому </a:t>
            </a:r>
            <a:r>
              <a:rPr lang="ru-RU" sz="2000" dirty="0" err="1"/>
              <a:t>енергетичному</a:t>
            </a:r>
            <a:r>
              <a:rPr lang="ru-RU" sz="2000" dirty="0"/>
              <a:t> </a:t>
            </a:r>
            <a:r>
              <a:rPr lang="ru-RU" sz="2000" dirty="0" err="1"/>
              <a:t>потоці</a:t>
            </a:r>
            <a:r>
              <a:rPr lang="ru-RU" sz="2000" dirty="0"/>
              <a:t> (</a:t>
            </a:r>
            <a:r>
              <a:rPr lang="ru-RU" sz="2000" dirty="0" err="1"/>
              <a:t>пряме</a:t>
            </a:r>
            <a:r>
              <a:rPr lang="ru-RU" sz="2000" dirty="0"/>
              <a:t> </a:t>
            </a:r>
            <a:r>
              <a:rPr lang="ru-RU" sz="2000" dirty="0" err="1"/>
              <a:t>випромінювання</a:t>
            </a:r>
            <a:r>
              <a:rPr lang="ru-RU" sz="2000" dirty="0"/>
              <a:t>) та/</a:t>
            </a:r>
            <a:r>
              <a:rPr lang="ru-RU" sz="2000" dirty="0" err="1"/>
              <a:t>або</a:t>
            </a:r>
            <a:r>
              <a:rPr lang="ru-RU" sz="2000" dirty="0"/>
              <a:t> за </a:t>
            </a:r>
            <a:r>
              <a:rPr lang="ru-RU" sz="2000" dirty="0" err="1"/>
              <a:t>екраном</a:t>
            </a:r>
            <a:r>
              <a:rPr lang="ru-RU" sz="2000" dirty="0"/>
              <a:t> (</a:t>
            </a:r>
            <a:r>
              <a:rPr lang="ru-RU" sz="2000" dirty="0" err="1"/>
              <a:t>розсіяне</a:t>
            </a:r>
            <a:r>
              <a:rPr lang="ru-RU" sz="2000" dirty="0"/>
              <a:t> </a:t>
            </a:r>
            <a:r>
              <a:rPr lang="ru-RU" sz="2000" dirty="0" err="1"/>
              <a:t>випромінювання</a:t>
            </a:r>
            <a:r>
              <a:rPr lang="ru-RU" sz="2000" dirty="0"/>
              <a:t>). </a:t>
            </a:r>
            <a:r>
              <a:rPr lang="ru-RU" sz="2000" dirty="0" err="1"/>
              <a:t>Кількість</a:t>
            </a:r>
            <a:r>
              <a:rPr lang="ru-RU" sz="2000" dirty="0"/>
              <a:t> </a:t>
            </a:r>
            <a:r>
              <a:rPr lang="ru-RU" sz="2000" dirty="0" err="1"/>
              <a:t>енергії</a:t>
            </a:r>
            <a:r>
              <a:rPr lang="ru-RU" sz="2000" dirty="0"/>
              <a:t>, </a:t>
            </a:r>
            <a:r>
              <a:rPr lang="ru-RU" sz="2000" dirty="0" err="1"/>
              <a:t>переданої</a:t>
            </a:r>
            <a:r>
              <a:rPr lang="ru-RU" sz="2000" dirty="0"/>
              <a:t> </a:t>
            </a:r>
            <a:r>
              <a:rPr lang="ru-RU" sz="2000" dirty="0" err="1"/>
              <a:t>речовині</a:t>
            </a:r>
            <a:r>
              <a:rPr lang="ru-RU" sz="2000" dirty="0"/>
              <a:t> в </a:t>
            </a:r>
            <a:r>
              <a:rPr lang="ru-RU" sz="2000" dirty="0" err="1"/>
              <a:t>одиницю</a:t>
            </a:r>
            <a:r>
              <a:rPr lang="ru-RU" sz="2000" dirty="0"/>
              <a:t> часу.</a:t>
            </a:r>
          </a:p>
          <a:p>
            <a:endParaRPr lang="ru-RU" sz="2000" dirty="0"/>
          </a:p>
          <a:p>
            <a:r>
              <a:rPr lang="ru-RU" sz="2000" dirty="0"/>
              <a:t>б) </a:t>
            </a:r>
            <a:r>
              <a:rPr lang="ru-RU" sz="2000" dirty="0" err="1"/>
              <a:t>радіометри</a:t>
            </a:r>
            <a:r>
              <a:rPr lang="ru-RU" sz="2000" dirty="0"/>
              <a:t> - </a:t>
            </a:r>
            <a:r>
              <a:rPr lang="ru-RU" sz="2000" dirty="0" err="1"/>
              <a:t>визначення</a:t>
            </a:r>
            <a:r>
              <a:rPr lang="ru-RU" sz="2000" dirty="0"/>
              <a:t> </a:t>
            </a:r>
            <a:r>
              <a:rPr lang="ru-RU" sz="2000" dirty="0" err="1"/>
              <a:t>сумарної</a:t>
            </a:r>
            <a:r>
              <a:rPr lang="ru-RU" sz="2000" dirty="0"/>
              <a:t> </a:t>
            </a:r>
            <a:r>
              <a:rPr lang="ru-RU" sz="2000" dirty="0" err="1"/>
              <a:t>активності</a:t>
            </a:r>
            <a:r>
              <a:rPr lang="ru-RU" sz="2000" dirty="0"/>
              <a:t> </a:t>
            </a:r>
            <a:r>
              <a:rPr lang="ru-RU" sz="2000" dirty="0" err="1"/>
              <a:t>препаратів</a:t>
            </a:r>
            <a:r>
              <a:rPr lang="ru-RU" sz="2000" dirty="0"/>
              <a:t> та </a:t>
            </a:r>
            <a:r>
              <a:rPr lang="ru-RU" sz="2000" dirty="0" err="1"/>
              <a:t>інших</a:t>
            </a:r>
            <a:r>
              <a:rPr lang="ru-RU" sz="2000" dirty="0"/>
              <a:t> </a:t>
            </a:r>
            <a:r>
              <a:rPr lang="ru-RU" sz="2000" dirty="0" err="1"/>
              <a:t>об'єктів</a:t>
            </a:r>
            <a:r>
              <a:rPr lang="ru-RU" sz="2000" dirty="0"/>
              <a:t> </a:t>
            </a:r>
            <a:r>
              <a:rPr lang="ru-RU" sz="2000" dirty="0" err="1"/>
              <a:t>дослідження</a:t>
            </a:r>
            <a:r>
              <a:rPr lang="ru-RU" sz="2000" dirty="0"/>
              <a:t>;</a:t>
            </a:r>
          </a:p>
          <a:p>
            <a:endParaRPr lang="ru-RU" sz="2000" dirty="0"/>
          </a:p>
          <a:p>
            <a:r>
              <a:rPr lang="ru-RU" sz="2000" dirty="0"/>
              <a:t>в) </a:t>
            </a:r>
            <a:r>
              <a:rPr lang="ru-RU" sz="2000" dirty="0" err="1"/>
              <a:t>спектрометри</a:t>
            </a:r>
            <a:r>
              <a:rPr lang="ru-RU" sz="2000" dirty="0"/>
              <a:t> - </a:t>
            </a:r>
            <a:r>
              <a:rPr lang="ru-RU" sz="2000" dirty="0" err="1"/>
              <a:t>прилади</a:t>
            </a:r>
            <a:r>
              <a:rPr lang="ru-RU" sz="2000" dirty="0"/>
              <a:t> для </a:t>
            </a:r>
            <a:r>
              <a:rPr lang="ru-RU" sz="2000" dirty="0" err="1"/>
              <a:t>визначення</a:t>
            </a:r>
            <a:r>
              <a:rPr lang="ru-RU" sz="2000" dirty="0"/>
              <a:t> </a:t>
            </a:r>
            <a:r>
              <a:rPr lang="ru-RU" sz="2000" dirty="0" err="1"/>
              <a:t>енергетичного</a:t>
            </a:r>
            <a:r>
              <a:rPr lang="ru-RU" sz="2000" dirty="0"/>
              <a:t> спектру </a:t>
            </a:r>
            <a:r>
              <a:rPr lang="ru-RU" sz="2000" dirty="0" err="1"/>
              <a:t>випромінювання</a:t>
            </a:r>
            <a:r>
              <a:rPr lang="ru-RU" sz="2000" dirty="0"/>
              <a:t>, </a:t>
            </a:r>
            <a:r>
              <a:rPr lang="ru-RU" sz="2000" dirty="0" err="1"/>
              <a:t>якісного</a:t>
            </a:r>
            <a:r>
              <a:rPr lang="ru-RU" sz="2000" dirty="0"/>
              <a:t> і </a:t>
            </a:r>
            <a:r>
              <a:rPr lang="ru-RU" sz="2000" dirty="0" err="1"/>
              <a:t>кількісного</a:t>
            </a:r>
            <a:r>
              <a:rPr lang="ru-RU" sz="2000" dirty="0"/>
              <a:t> </a:t>
            </a:r>
            <a:r>
              <a:rPr lang="ru-RU" sz="2000" dirty="0" err="1"/>
              <a:t>розподілу</a:t>
            </a:r>
            <a:r>
              <a:rPr lang="ru-RU" sz="2000" dirty="0"/>
              <a:t> </a:t>
            </a:r>
            <a:r>
              <a:rPr lang="ru-RU" sz="2000" dirty="0" err="1"/>
              <a:t>радіонуклідів</a:t>
            </a:r>
            <a:r>
              <a:rPr lang="ru-RU" sz="2000" dirty="0"/>
              <a:t> за </a:t>
            </a:r>
            <a:r>
              <a:rPr lang="ru-RU" sz="2000" dirty="0" err="1"/>
              <a:t>енергіями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виділяються</a:t>
            </a:r>
            <a:r>
              <a:rPr lang="ru-RU" sz="2000" dirty="0"/>
              <a:t> ними.</a:t>
            </a:r>
          </a:p>
          <a:p>
            <a:endParaRPr lang="ru-RU" sz="2000" dirty="0"/>
          </a:p>
          <a:p>
            <a:r>
              <a:rPr lang="ru-RU" sz="2000" dirty="0" err="1"/>
              <a:t>Спектрометри</a:t>
            </a:r>
            <a:r>
              <a:rPr lang="ru-RU" sz="2000" dirty="0"/>
              <a:t> </a:t>
            </a:r>
            <a:r>
              <a:rPr lang="ru-RU" sz="2000" dirty="0" err="1"/>
              <a:t>використовуються</a:t>
            </a:r>
            <a:r>
              <a:rPr lang="ru-RU" sz="2000" dirty="0"/>
              <a:t> для </a:t>
            </a:r>
            <a:r>
              <a:rPr lang="ru-RU" sz="2000" dirty="0" err="1"/>
              <a:t>ідентифікації</a:t>
            </a:r>
            <a:r>
              <a:rPr lang="ru-RU" sz="2000" dirty="0"/>
              <a:t> </a:t>
            </a:r>
            <a:r>
              <a:rPr lang="ru-RU" sz="2000" dirty="0" err="1"/>
              <a:t>забруднення</a:t>
            </a:r>
            <a:r>
              <a:rPr lang="ru-RU" sz="2000" dirty="0"/>
              <a:t> </a:t>
            </a:r>
            <a:r>
              <a:rPr lang="ru-RU" sz="2000" dirty="0" err="1"/>
              <a:t>об'єктів</a:t>
            </a:r>
            <a:r>
              <a:rPr lang="ru-RU" sz="2000" dirty="0"/>
              <a:t> </a:t>
            </a:r>
            <a:r>
              <a:rPr lang="ru-RU" sz="2000" dirty="0" err="1"/>
              <a:t>довкілля</a:t>
            </a:r>
            <a:r>
              <a:rPr lang="ru-RU" sz="2000" dirty="0"/>
              <a:t>, </a:t>
            </a:r>
            <a:r>
              <a:rPr lang="ru-RU" sz="2000" dirty="0" err="1"/>
              <a:t>кількісного</a:t>
            </a:r>
            <a:r>
              <a:rPr lang="ru-RU" sz="2000" dirty="0"/>
              <a:t> </a:t>
            </a:r>
            <a:r>
              <a:rPr lang="ru-RU" sz="2000" dirty="0" err="1"/>
              <a:t>визначення</a:t>
            </a:r>
            <a:r>
              <a:rPr lang="ru-RU" sz="2000" dirty="0"/>
              <a:t> </a:t>
            </a:r>
            <a:r>
              <a:rPr lang="ru-RU" sz="2000" dirty="0" err="1"/>
              <a:t>активності</a:t>
            </a:r>
            <a:r>
              <a:rPr lang="ru-RU" sz="2000" dirty="0"/>
              <a:t> </a:t>
            </a:r>
            <a:r>
              <a:rPr lang="ru-RU" sz="2000" dirty="0" err="1"/>
              <a:t>об'єктів</a:t>
            </a:r>
            <a:r>
              <a:rPr lang="ru-RU" sz="2000" dirty="0"/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35819" y="332656"/>
            <a:ext cx="7072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Типи </a:t>
            </a:r>
            <a:r>
              <a:rPr lang="ru-RU" dirty="0" err="1">
                <a:solidFill>
                  <a:srgbClr val="FFFF00"/>
                </a:solidFill>
              </a:rPr>
              <a:t>приладів</a:t>
            </a:r>
            <a:r>
              <a:rPr lang="ru-RU" dirty="0">
                <a:solidFill>
                  <a:srgbClr val="FFFF00"/>
                </a:solidFill>
              </a:rPr>
              <a:t> для </a:t>
            </a:r>
            <a:r>
              <a:rPr lang="ru-RU" dirty="0" err="1">
                <a:solidFill>
                  <a:srgbClr val="FFFF00"/>
                </a:solidFill>
              </a:rPr>
              <a:t>вимірювання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дози</a:t>
            </a:r>
            <a:r>
              <a:rPr lang="ru-RU" dirty="0">
                <a:solidFill>
                  <a:srgbClr val="FFFF00"/>
                </a:solidFill>
              </a:rPr>
              <a:t> та </a:t>
            </a:r>
            <a:r>
              <a:rPr lang="ru-RU" dirty="0" err="1">
                <a:solidFill>
                  <a:srgbClr val="FFFF00"/>
                </a:solidFill>
              </a:rPr>
              <a:t>радіоактивності</a:t>
            </a:r>
            <a:endParaRPr lang="ru-RU" dirty="0">
              <a:solidFill>
                <a:srgbClr val="FFFF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1165176"/>
              </p:ext>
            </p:extLst>
          </p:nvPr>
        </p:nvGraphicFramePr>
        <p:xfrm>
          <a:off x="785786" y="857232"/>
          <a:ext cx="8001056" cy="512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42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268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err="1"/>
                        <a:t>Дозіметри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Радіометри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dirty="0" err="1"/>
                        <a:t>Лабораторні</a:t>
                      </a:r>
                      <a:endParaRPr lang="ru-RU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ru-RU" dirty="0" err="1"/>
                        <a:t>Клінічні</a:t>
                      </a:r>
                      <a:endParaRPr lang="ru-RU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ru-RU" dirty="0" err="1"/>
                        <a:t>Індивідуальні</a:t>
                      </a:r>
                      <a:endParaRPr lang="ru-RU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ru-RU" dirty="0" err="1"/>
                        <a:t>Пошукові</a:t>
                      </a:r>
                      <a:endParaRPr lang="ru-RU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ru-RU" dirty="0"/>
                        <a:t>ДКЗ – </a:t>
                      </a:r>
                      <a:r>
                        <a:rPr lang="ru-RU" dirty="0" err="1"/>
                        <a:t>дозиметри</a:t>
                      </a:r>
                      <a:r>
                        <a:rPr lang="ru-RU" dirty="0"/>
                        <a:t> контролю </a:t>
                      </a:r>
                      <a:r>
                        <a:rPr lang="ru-RU" dirty="0" err="1"/>
                        <a:t>захисту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dirty="0" err="1"/>
                        <a:t>Лабораторні</a:t>
                      </a:r>
                      <a:r>
                        <a:rPr lang="ru-RU" dirty="0"/>
                        <a:t>: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dirty="0" err="1"/>
                        <a:t>звичайні</a:t>
                      </a:r>
                      <a:endParaRPr lang="ru-RU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ru-RU" dirty="0" err="1"/>
                        <a:t>колодязні</a:t>
                      </a:r>
                      <a:endParaRPr lang="ru-RU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ru-RU" dirty="0"/>
                        <a:t>СВЛ – </a:t>
                      </a:r>
                      <a:r>
                        <a:rPr lang="ru-RU" dirty="0" err="1"/>
                        <a:t>спектрометри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випромінювань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людини</a:t>
                      </a:r>
                      <a:endParaRPr lang="ru-RU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ru-RU" dirty="0"/>
                        <a:t>СВТЛ – </a:t>
                      </a:r>
                      <a:r>
                        <a:rPr lang="ru-RU" dirty="0" err="1"/>
                        <a:t>спектрометри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випромінювань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всього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тіла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людини</a:t>
                      </a:r>
                      <a:endParaRPr lang="ru-RU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ru-RU" dirty="0" err="1"/>
                        <a:t>Клінічні</a:t>
                      </a:r>
                      <a:r>
                        <a:rPr lang="ru-RU" dirty="0"/>
                        <a:t>: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dirty="0" err="1"/>
                        <a:t>Радіографів</a:t>
                      </a:r>
                      <a:r>
                        <a:rPr lang="ru-RU" dirty="0"/>
                        <a:t> одно- та </a:t>
                      </a:r>
                      <a:r>
                        <a:rPr lang="ru-RU" dirty="0" err="1"/>
                        <a:t>багатоканальні</a:t>
                      </a:r>
                      <a:endParaRPr lang="ru-RU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ru-RU" dirty="0" err="1"/>
                        <a:t>Сканери</a:t>
                      </a:r>
                      <a:endParaRPr lang="ru-RU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ru-RU" dirty="0" err="1"/>
                        <a:t>Сцинтиляційні</a:t>
                      </a:r>
                      <a:r>
                        <a:rPr lang="ru-RU" dirty="0"/>
                        <a:t> гамма-</a:t>
                      </a:r>
                      <a:r>
                        <a:rPr lang="ru-RU" dirty="0" err="1"/>
                        <a:t>камери</a:t>
                      </a:r>
                      <a:endParaRPr lang="ru-RU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ru-RU" dirty="0"/>
                        <a:t>ОФЕКТ – </a:t>
                      </a:r>
                      <a:r>
                        <a:rPr lang="ru-RU" dirty="0" err="1"/>
                        <a:t>однофотонні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емісійні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комп'ютерні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томографи</a:t>
                      </a:r>
                      <a:endParaRPr lang="ru-RU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ru-RU" dirty="0"/>
                        <a:t>ПЕТ - </a:t>
                      </a:r>
                      <a:r>
                        <a:rPr lang="ru-RU" dirty="0" err="1"/>
                        <a:t>позитронні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емісійні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томографи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4315" y="404664"/>
            <a:ext cx="821537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/>
              <a:t>Вивчення</a:t>
            </a:r>
            <a:r>
              <a:rPr lang="ru-RU" sz="2400" dirty="0"/>
              <a:t> </a:t>
            </a:r>
            <a:r>
              <a:rPr lang="ru-RU" sz="2400" dirty="0" err="1"/>
              <a:t>енергетичних</a:t>
            </a:r>
            <a:r>
              <a:rPr lang="ru-RU" sz="2400" dirty="0"/>
              <a:t> </a:t>
            </a:r>
            <a:r>
              <a:rPr lang="ru-RU" sz="2400" dirty="0" err="1"/>
              <a:t>спектрів</a:t>
            </a:r>
            <a:r>
              <a:rPr lang="ru-RU" sz="2400" dirty="0"/>
              <a:t> </a:t>
            </a:r>
            <a:r>
              <a:rPr lang="ru-RU" sz="2400" dirty="0" err="1"/>
              <a:t>різних</a:t>
            </a:r>
            <a:r>
              <a:rPr lang="ru-RU" sz="2400" dirty="0"/>
              <a:t> </a:t>
            </a:r>
            <a:r>
              <a:rPr lang="ru-RU" sz="2400" dirty="0" err="1"/>
              <a:t>джерел</a:t>
            </a:r>
            <a:r>
              <a:rPr lang="ru-RU" sz="2400" dirty="0"/>
              <a:t> гамма-</a:t>
            </a:r>
            <a:r>
              <a:rPr lang="ru-RU" sz="2400" dirty="0" err="1"/>
              <a:t>випромінювання</a:t>
            </a:r>
            <a:r>
              <a:rPr lang="ru-RU" sz="2400" dirty="0"/>
              <a:t> </a:t>
            </a:r>
            <a:r>
              <a:rPr lang="ru-RU" sz="2400" dirty="0" err="1"/>
              <a:t>може</a:t>
            </a:r>
            <a:r>
              <a:rPr lang="ru-RU" sz="2400" dirty="0"/>
              <a:t> </a:t>
            </a:r>
            <a:r>
              <a:rPr lang="ru-RU" sz="2400" dirty="0" err="1"/>
              <a:t>проводитись</a:t>
            </a:r>
            <a:r>
              <a:rPr lang="ru-RU" sz="2400" dirty="0"/>
              <a:t> за </a:t>
            </a:r>
            <a:r>
              <a:rPr lang="ru-RU" sz="2400" dirty="0" err="1"/>
              <a:t>допомогою</a:t>
            </a:r>
            <a:r>
              <a:rPr lang="ru-RU" sz="2400" dirty="0"/>
              <a:t> </a:t>
            </a:r>
            <a:r>
              <a:rPr lang="ru-RU" sz="2400" dirty="0" err="1"/>
              <a:t>сцинтиляційних</a:t>
            </a:r>
            <a:r>
              <a:rPr lang="ru-RU" sz="2400" dirty="0"/>
              <a:t> </a:t>
            </a:r>
            <a:r>
              <a:rPr lang="ru-RU" sz="2400" dirty="0" err="1"/>
              <a:t>чи</a:t>
            </a:r>
            <a:r>
              <a:rPr lang="ru-RU" sz="2400" dirty="0"/>
              <a:t> </a:t>
            </a:r>
            <a:r>
              <a:rPr lang="ru-RU" sz="2400" dirty="0" err="1"/>
              <a:t>напівпровідникових</a:t>
            </a:r>
            <a:r>
              <a:rPr lang="ru-RU" sz="2400" dirty="0"/>
              <a:t> </a:t>
            </a:r>
            <a:r>
              <a:rPr lang="ru-RU" sz="2400" dirty="0" err="1"/>
              <a:t>детекторів</a:t>
            </a:r>
            <a:r>
              <a:rPr lang="ru-RU" sz="2400" dirty="0"/>
              <a:t>.</a:t>
            </a:r>
          </a:p>
          <a:p>
            <a:endParaRPr lang="ru-RU" sz="2400" dirty="0"/>
          </a:p>
          <a:p>
            <a:r>
              <a:rPr lang="ru-RU" sz="2400" dirty="0"/>
              <a:t>У </a:t>
            </a:r>
            <a:r>
              <a:rPr lang="ru-RU" sz="2400" dirty="0" err="1"/>
              <a:t>сцинтиляційних</a:t>
            </a:r>
            <a:r>
              <a:rPr lang="ru-RU" sz="2400" dirty="0"/>
              <a:t> детекторах при </a:t>
            </a:r>
            <a:r>
              <a:rPr lang="ru-RU" sz="2400" dirty="0" err="1"/>
              <a:t>взаємодії</a:t>
            </a:r>
            <a:r>
              <a:rPr lang="ru-RU" sz="2400" dirty="0"/>
              <a:t> гамма-</a:t>
            </a:r>
            <a:r>
              <a:rPr lang="ru-RU" sz="2400" dirty="0" err="1"/>
              <a:t>квантів</a:t>
            </a:r>
            <a:r>
              <a:rPr lang="ru-RU" sz="2400" dirty="0"/>
              <a:t> </a:t>
            </a:r>
            <a:r>
              <a:rPr lang="ru-RU" sz="2400" dirty="0" err="1"/>
              <a:t>із</a:t>
            </a:r>
            <a:r>
              <a:rPr lang="ru-RU" sz="2400" dirty="0"/>
              <a:t> </a:t>
            </a:r>
            <a:r>
              <a:rPr lang="ru-RU" sz="2400" dirty="0" err="1"/>
              <a:t>матеріалами</a:t>
            </a:r>
            <a:r>
              <a:rPr lang="ru-RU" sz="2400" dirty="0"/>
              <a:t> </a:t>
            </a:r>
            <a:r>
              <a:rPr lang="ru-RU" sz="2400" dirty="0" err="1"/>
              <a:t>сцинтилятора</a:t>
            </a:r>
            <a:r>
              <a:rPr lang="ru-RU" sz="2400" dirty="0"/>
              <a:t> </a:t>
            </a:r>
            <a:r>
              <a:rPr lang="ru-RU" sz="2400" dirty="0" err="1"/>
              <a:t>утворюються</a:t>
            </a:r>
            <a:r>
              <a:rPr lang="ru-RU" sz="2400" dirty="0"/>
              <a:t> </a:t>
            </a:r>
            <a:r>
              <a:rPr lang="ru-RU" sz="2400" dirty="0" err="1"/>
              <a:t>світлові</a:t>
            </a:r>
            <a:r>
              <a:rPr lang="ru-RU" sz="2400" dirty="0"/>
              <a:t> </a:t>
            </a:r>
            <a:r>
              <a:rPr lang="ru-RU" sz="2400" dirty="0" err="1"/>
              <a:t>спалахи</a:t>
            </a:r>
            <a:r>
              <a:rPr lang="ru-RU" sz="2400" dirty="0"/>
              <a:t>, величина </a:t>
            </a:r>
            <a:r>
              <a:rPr lang="ru-RU" sz="2400" dirty="0" err="1"/>
              <a:t>яких</a:t>
            </a:r>
            <a:r>
              <a:rPr lang="ru-RU" sz="2400" dirty="0"/>
              <a:t> </a:t>
            </a:r>
            <a:r>
              <a:rPr lang="ru-RU" sz="2400" dirty="0" err="1"/>
              <a:t>пропорційна</a:t>
            </a:r>
            <a:r>
              <a:rPr lang="ru-RU" sz="2400" dirty="0"/>
              <a:t> </a:t>
            </a:r>
            <a:r>
              <a:rPr lang="ru-RU" sz="2400" dirty="0" err="1"/>
              <a:t>енергії</a:t>
            </a:r>
            <a:r>
              <a:rPr lang="ru-RU" sz="2400" dirty="0"/>
              <a:t> гамма-</a:t>
            </a:r>
            <a:r>
              <a:rPr lang="ru-RU" sz="2400" dirty="0" err="1"/>
              <a:t>квантів</a:t>
            </a:r>
            <a:r>
              <a:rPr lang="ru-RU" sz="2400" dirty="0"/>
              <a:t>.</a:t>
            </a:r>
          </a:p>
          <a:p>
            <a:endParaRPr lang="ru-RU" sz="2400" dirty="0"/>
          </a:p>
          <a:p>
            <a:r>
              <a:rPr lang="ru-RU" sz="2400" dirty="0"/>
              <a:t>За </a:t>
            </a:r>
            <a:r>
              <a:rPr lang="ru-RU" sz="2400" dirty="0" err="1"/>
              <a:t>допомогою</a:t>
            </a:r>
            <a:r>
              <a:rPr lang="ru-RU" sz="2400" dirty="0"/>
              <a:t> </a:t>
            </a:r>
            <a:r>
              <a:rPr lang="ru-RU" sz="2400" dirty="0" err="1"/>
              <a:t>фотопомножувача</a:t>
            </a:r>
            <a:r>
              <a:rPr lang="ru-RU" sz="2400" dirty="0"/>
              <a:t> вони </a:t>
            </a:r>
            <a:r>
              <a:rPr lang="ru-RU" sz="2400" dirty="0" err="1"/>
              <a:t>перетворюються</a:t>
            </a:r>
            <a:r>
              <a:rPr lang="ru-RU" sz="2400" dirty="0"/>
              <a:t> на </a:t>
            </a:r>
            <a:r>
              <a:rPr lang="ru-RU" sz="2400" dirty="0" err="1"/>
              <a:t>відповідні</a:t>
            </a:r>
            <a:r>
              <a:rPr lang="ru-RU" sz="2400" dirty="0"/>
              <a:t> </a:t>
            </a:r>
            <a:r>
              <a:rPr lang="ru-RU" sz="2400" dirty="0" err="1"/>
              <a:t>електричні</a:t>
            </a:r>
            <a:r>
              <a:rPr lang="ru-RU" sz="2400" dirty="0"/>
              <a:t> </a:t>
            </a:r>
            <a:r>
              <a:rPr lang="ru-RU" sz="2400" dirty="0" err="1"/>
              <a:t>імпульси</a:t>
            </a:r>
            <a:r>
              <a:rPr lang="ru-RU" sz="2400" dirty="0"/>
              <a:t>. </a:t>
            </a:r>
            <a:r>
              <a:rPr lang="ru-RU" sz="2400" dirty="0" err="1"/>
              <a:t>Амплітуди</a:t>
            </a:r>
            <a:r>
              <a:rPr lang="ru-RU" sz="2400" dirty="0"/>
              <a:t> </a:t>
            </a:r>
            <a:r>
              <a:rPr lang="ru-RU" sz="2400" dirty="0" err="1"/>
              <a:t>вихідних</a:t>
            </a:r>
            <a:r>
              <a:rPr lang="ru-RU" sz="2400" dirty="0"/>
              <a:t> </a:t>
            </a:r>
            <a:r>
              <a:rPr lang="ru-RU" sz="2400" dirty="0" err="1"/>
              <a:t>імпульсів</a:t>
            </a:r>
            <a:r>
              <a:rPr lang="ru-RU" sz="2400" dirty="0"/>
              <a:t> </a:t>
            </a:r>
            <a:r>
              <a:rPr lang="ru-RU" sz="2400" dirty="0" err="1"/>
              <a:t>несуть</a:t>
            </a:r>
            <a:r>
              <a:rPr lang="ru-RU" sz="2400" dirty="0"/>
              <a:t> </a:t>
            </a:r>
            <a:r>
              <a:rPr lang="ru-RU" sz="2400" dirty="0" err="1"/>
              <a:t>інформацію</a:t>
            </a:r>
            <a:r>
              <a:rPr lang="ru-RU" sz="2400" dirty="0"/>
              <a:t> про </a:t>
            </a:r>
            <a:r>
              <a:rPr lang="ru-RU" sz="2400" dirty="0" err="1"/>
              <a:t>енергію</a:t>
            </a:r>
            <a:r>
              <a:rPr lang="ru-RU" sz="2400" dirty="0"/>
              <a:t> </a:t>
            </a:r>
            <a:r>
              <a:rPr lang="ru-RU" sz="2400" dirty="0" err="1"/>
              <a:t>вихідного</a:t>
            </a:r>
            <a:r>
              <a:rPr lang="ru-RU" sz="2400" dirty="0"/>
              <a:t> гамма-</a:t>
            </a:r>
            <a:r>
              <a:rPr lang="ru-RU" sz="2400" dirty="0" err="1"/>
              <a:t>випромінювання</a:t>
            </a:r>
            <a:r>
              <a:rPr lang="ru-RU" sz="2400" dirty="0"/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345615"/>
            <a:ext cx="7500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FFFF00"/>
                </a:solidFill>
              </a:rPr>
              <a:t>Методи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визначення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радіоактивності</a:t>
            </a:r>
            <a:r>
              <a:rPr lang="ru-RU" dirty="0">
                <a:solidFill>
                  <a:srgbClr val="FFFF00"/>
                </a:solidFill>
              </a:rPr>
              <a:t> та </a:t>
            </a:r>
            <a:r>
              <a:rPr lang="ru-RU" dirty="0" err="1">
                <a:solidFill>
                  <a:srgbClr val="FFFF00"/>
                </a:solidFill>
              </a:rPr>
              <a:t>дози</a:t>
            </a:r>
            <a:endParaRPr lang="ru-RU" dirty="0">
              <a:solidFill>
                <a:srgbClr val="FFFF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7863881"/>
              </p:ext>
            </p:extLst>
          </p:nvPr>
        </p:nvGraphicFramePr>
        <p:xfrm>
          <a:off x="1524000" y="1397000"/>
          <a:ext cx="6096000" cy="320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err="1"/>
                        <a:t>радіоактивності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Дози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dirty="0" err="1"/>
                        <a:t>Іонізаційний</a:t>
                      </a:r>
                      <a:endParaRPr lang="ru-RU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ru-RU" dirty="0" err="1"/>
                        <a:t>Люмінесцентний</a:t>
                      </a:r>
                      <a:r>
                        <a:rPr lang="ru-RU" dirty="0"/>
                        <a:t> (</a:t>
                      </a:r>
                      <a:r>
                        <a:rPr lang="ru-RU" dirty="0" err="1"/>
                        <a:t>сцинтиляційний</a:t>
                      </a:r>
                      <a:r>
                        <a:rPr lang="ru-RU" dirty="0"/>
                        <a:t>)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dirty="0" err="1"/>
                        <a:t>Калориметричний</a:t>
                      </a:r>
                      <a:endParaRPr lang="ru-RU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ru-RU" dirty="0" err="1"/>
                        <a:t>Хімічний</a:t>
                      </a:r>
                      <a:endParaRPr lang="ru-RU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ru-RU" dirty="0" err="1"/>
                        <a:t>Фотографічний</a:t>
                      </a:r>
                      <a:r>
                        <a:rPr lang="ru-RU" dirty="0"/>
                        <a:t> (</a:t>
                      </a:r>
                      <a:r>
                        <a:rPr lang="ru-RU" dirty="0" err="1"/>
                        <a:t>фотохімічний</a:t>
                      </a:r>
                      <a:r>
                        <a:rPr lang="ru-RU" dirty="0"/>
                        <a:t>)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dirty="0" err="1"/>
                        <a:t>Біологічний</a:t>
                      </a:r>
                      <a:endParaRPr lang="ru-RU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ru-RU" dirty="0" err="1"/>
                        <a:t>Математичний</a:t>
                      </a:r>
                      <a:r>
                        <a:rPr lang="ru-RU" dirty="0"/>
                        <a:t> (</a:t>
                      </a:r>
                      <a:r>
                        <a:rPr lang="ru-RU" dirty="0" err="1"/>
                        <a:t>розрахунковий</a:t>
                      </a:r>
                      <a:r>
                        <a:rPr lang="ru-RU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dirty="0" err="1"/>
                        <a:t>Іонізаційний</a:t>
                      </a:r>
                      <a:endParaRPr lang="ru-RU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ru-RU" dirty="0" err="1"/>
                        <a:t>Сцинтиляційний</a:t>
                      </a:r>
                      <a:endParaRPr lang="ru-RU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ru-RU" dirty="0" err="1"/>
                        <a:t>Товстих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емульсій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00166" y="5214950"/>
            <a:ext cx="6143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</a:t>
            </a:r>
            <a:r>
              <a:rPr lang="ru-RU" dirty="0" err="1"/>
              <a:t>основі</a:t>
            </a:r>
            <a:r>
              <a:rPr lang="ru-RU" dirty="0"/>
              <a:t> будь-</a:t>
            </a:r>
            <a:r>
              <a:rPr lang="ru-RU" dirty="0" err="1"/>
              <a:t>якого</a:t>
            </a:r>
            <a:r>
              <a:rPr lang="ru-RU" dirty="0"/>
              <a:t> методу </a:t>
            </a:r>
            <a:r>
              <a:rPr lang="ru-RU" dirty="0" err="1"/>
              <a:t>реєстрації</a:t>
            </a:r>
            <a:r>
              <a:rPr lang="ru-RU" dirty="0"/>
              <a:t> </a:t>
            </a:r>
            <a:r>
              <a:rPr lang="ru-RU" dirty="0" err="1"/>
              <a:t>лежить</a:t>
            </a:r>
            <a:r>
              <a:rPr lang="ru-RU" dirty="0"/>
              <a:t> </a:t>
            </a:r>
            <a:r>
              <a:rPr lang="ru-RU" dirty="0" err="1"/>
              <a:t>кількісна</a:t>
            </a:r>
            <a:r>
              <a:rPr lang="ru-RU" dirty="0"/>
              <a:t> </a:t>
            </a:r>
            <a:r>
              <a:rPr lang="ru-RU" dirty="0" err="1"/>
              <a:t>оцінка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відбуваються</a:t>
            </a:r>
            <a:r>
              <a:rPr lang="ru-RU" dirty="0"/>
              <a:t> в </a:t>
            </a:r>
            <a:r>
              <a:rPr lang="ru-RU" dirty="0" err="1"/>
              <a:t>опроміненій</a:t>
            </a:r>
            <a:r>
              <a:rPr lang="ru-RU" dirty="0"/>
              <a:t> </a:t>
            </a:r>
            <a:r>
              <a:rPr lang="ru-RU" dirty="0" err="1"/>
              <a:t>речовині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357166"/>
            <a:ext cx="78581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Іонізаційний</a:t>
            </a:r>
            <a:r>
              <a:rPr lang="ru-RU" dirty="0">
                <a:solidFill>
                  <a:srgbClr val="FFFF00"/>
                </a:solidFill>
              </a:rPr>
              <a:t> принцип </a:t>
            </a:r>
            <a:r>
              <a:rPr lang="ru-RU" dirty="0" err="1">
                <a:solidFill>
                  <a:srgbClr val="FFFF00"/>
                </a:solidFill>
              </a:rPr>
              <a:t>реєстрації</a:t>
            </a:r>
            <a:r>
              <a:rPr lang="ru-RU" dirty="0">
                <a:solidFill>
                  <a:srgbClr val="FFFF00"/>
                </a:solidFill>
              </a:rPr>
              <a:t> є основою </a:t>
            </a:r>
            <a:r>
              <a:rPr lang="ru-RU" dirty="0" err="1">
                <a:solidFill>
                  <a:srgbClr val="FFFF00"/>
                </a:solidFill>
              </a:rPr>
              <a:t>роботи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іонізаційних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лічильників</a:t>
            </a:r>
            <a:r>
              <a:rPr lang="ru-RU" dirty="0">
                <a:solidFill>
                  <a:srgbClr val="FFFF00"/>
                </a:solidFill>
              </a:rPr>
              <a:t>.</a:t>
            </a:r>
          </a:p>
          <a:p>
            <a:r>
              <a:rPr lang="ru-RU" dirty="0">
                <a:solidFill>
                  <a:srgbClr val="FFFF00"/>
                </a:solidFill>
              </a:rPr>
              <a:t>До них </a:t>
            </a:r>
            <a:r>
              <a:rPr lang="ru-RU" dirty="0" err="1">
                <a:solidFill>
                  <a:srgbClr val="FFFF00"/>
                </a:solidFill>
              </a:rPr>
              <a:t>відносяться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пропорційні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лічильники</a:t>
            </a:r>
            <a:r>
              <a:rPr lang="ru-RU" dirty="0">
                <a:solidFill>
                  <a:srgbClr val="FFFF00"/>
                </a:solidFill>
              </a:rPr>
              <a:t> та </a:t>
            </a:r>
            <a:r>
              <a:rPr lang="ru-RU" dirty="0" err="1">
                <a:solidFill>
                  <a:srgbClr val="FFFF00"/>
                </a:solidFill>
              </a:rPr>
              <a:t>лічильники</a:t>
            </a:r>
            <a:r>
              <a:rPr lang="ru-RU" dirty="0">
                <a:solidFill>
                  <a:srgbClr val="FFFF00"/>
                </a:solidFill>
              </a:rPr>
              <a:t> з </a:t>
            </a:r>
            <a:r>
              <a:rPr lang="ru-RU" dirty="0" err="1">
                <a:solidFill>
                  <a:srgbClr val="FFFF00"/>
                </a:solidFill>
              </a:rPr>
              <a:t>самостійним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розрядом</a:t>
            </a:r>
            <a:r>
              <a:rPr lang="ru-RU" dirty="0">
                <a:solidFill>
                  <a:srgbClr val="FFFF00"/>
                </a:solidFill>
              </a:rPr>
              <a:t> – </a:t>
            </a:r>
            <a:r>
              <a:rPr lang="ru-RU" dirty="0" err="1">
                <a:solidFill>
                  <a:srgbClr val="FFFF00"/>
                </a:solidFill>
              </a:rPr>
              <a:t>лічильники</a:t>
            </a:r>
            <a:r>
              <a:rPr lang="ru-RU" dirty="0">
                <a:solidFill>
                  <a:srgbClr val="FFFF00"/>
                </a:solidFill>
              </a:rPr>
              <a:t> Гейгера-Мюллера.</a:t>
            </a:r>
          </a:p>
          <a:p>
            <a:r>
              <a:rPr lang="ru-RU" dirty="0" err="1">
                <a:solidFill>
                  <a:srgbClr val="FFFF00"/>
                </a:solidFill>
              </a:rPr>
              <a:t>Це</a:t>
            </a:r>
            <a:r>
              <a:rPr lang="ru-RU" dirty="0">
                <a:solidFill>
                  <a:srgbClr val="FFFF00"/>
                </a:solidFill>
              </a:rPr>
              <a:t> колба </a:t>
            </a:r>
            <a:r>
              <a:rPr lang="ru-RU" dirty="0" err="1">
                <a:solidFill>
                  <a:srgbClr val="FFFF00"/>
                </a:solidFill>
              </a:rPr>
              <a:t>ізольованого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об'єму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>
                <a:solidFill>
                  <a:srgbClr val="FFFF00"/>
                </a:solidFill>
              </a:rPr>
              <a:t>наповнена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інертним</a:t>
            </a:r>
            <a:r>
              <a:rPr lang="ru-RU" dirty="0">
                <a:solidFill>
                  <a:srgbClr val="FFFF00"/>
                </a:solidFill>
              </a:rPr>
              <a:t> газом (аргон, неон), в </a:t>
            </a:r>
            <a:r>
              <a:rPr lang="ru-RU" dirty="0" err="1">
                <a:solidFill>
                  <a:srgbClr val="FFFF00"/>
                </a:solidFill>
              </a:rPr>
              <a:t>якій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розташовані</a:t>
            </a:r>
            <a:r>
              <a:rPr lang="ru-RU" dirty="0">
                <a:solidFill>
                  <a:srgbClr val="FFFF00"/>
                </a:solidFill>
              </a:rPr>
              <a:t> 2 </a:t>
            </a:r>
            <a:r>
              <a:rPr lang="ru-RU" dirty="0" err="1">
                <a:solidFill>
                  <a:srgbClr val="FFFF00"/>
                </a:solidFill>
              </a:rPr>
              <a:t>протилежно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заряджених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електрода</a:t>
            </a:r>
            <a:r>
              <a:rPr lang="ru-RU" dirty="0">
                <a:solidFill>
                  <a:srgbClr val="FFFF00"/>
                </a:solidFill>
              </a:rPr>
              <a:t> (катод та анод). </a:t>
            </a:r>
            <a:r>
              <a:rPr lang="ru-RU" dirty="0" err="1">
                <a:solidFill>
                  <a:srgbClr val="FFFF00"/>
                </a:solidFill>
              </a:rPr>
              <a:t>Між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електродами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прикладена</a:t>
            </a:r>
            <a:r>
              <a:rPr lang="ru-RU" dirty="0">
                <a:solidFill>
                  <a:srgbClr val="FFFF00"/>
                </a:solidFill>
              </a:rPr>
              <a:t> велика ( </a:t>
            </a:r>
            <a:r>
              <a:rPr lang="ru-RU" dirty="0" err="1">
                <a:solidFill>
                  <a:srgbClr val="FFFF00"/>
                </a:solidFill>
              </a:rPr>
              <a:t>робоча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напруга</a:t>
            </a:r>
            <a:r>
              <a:rPr lang="ru-RU" dirty="0">
                <a:solidFill>
                  <a:srgbClr val="FFFF00"/>
                </a:solidFill>
              </a:rPr>
              <a:t> до 390В) </a:t>
            </a:r>
            <a:r>
              <a:rPr lang="ru-RU" dirty="0" err="1">
                <a:solidFill>
                  <a:srgbClr val="FFFF00"/>
                </a:solidFill>
              </a:rPr>
              <a:t>різниця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потенціалів</a:t>
            </a:r>
            <a:r>
              <a:rPr lang="ru-RU" dirty="0">
                <a:solidFill>
                  <a:srgbClr val="FFFF00"/>
                </a:solidFill>
              </a:rPr>
              <a:t>. </a:t>
            </a:r>
            <a:r>
              <a:rPr lang="ru-RU" dirty="0" err="1">
                <a:solidFill>
                  <a:srgbClr val="FFFF00"/>
                </a:solidFill>
              </a:rPr>
              <a:t>Під</a:t>
            </a:r>
            <a:r>
              <a:rPr lang="ru-RU" dirty="0">
                <a:solidFill>
                  <a:srgbClr val="FFFF00"/>
                </a:solidFill>
              </a:rPr>
              <a:t> час </a:t>
            </a:r>
            <a:r>
              <a:rPr lang="ru-RU" dirty="0" err="1">
                <a:solidFill>
                  <a:srgbClr val="FFFF00"/>
                </a:solidFill>
              </a:rPr>
              <a:t>потрапляння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елементарної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іонізуючої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частинки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>
                <a:solidFill>
                  <a:srgbClr val="FFFF00"/>
                </a:solidFill>
              </a:rPr>
              <a:t>що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має</a:t>
            </a:r>
            <a:r>
              <a:rPr lang="ru-RU" dirty="0">
                <a:solidFill>
                  <a:srgbClr val="FFFF00"/>
                </a:solidFill>
              </a:rPr>
              <a:t> велику </a:t>
            </a:r>
            <a:r>
              <a:rPr lang="ru-RU" dirty="0" err="1">
                <a:solidFill>
                  <a:srgbClr val="FFFF00"/>
                </a:solidFill>
              </a:rPr>
              <a:t>кінетичну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енергію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>
                <a:solidFill>
                  <a:srgbClr val="FFFF00"/>
                </a:solidFill>
              </a:rPr>
              <a:t>відбувається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утворення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позитивних</a:t>
            </a:r>
            <a:r>
              <a:rPr lang="ru-RU" dirty="0">
                <a:solidFill>
                  <a:srgbClr val="FFFF00"/>
                </a:solidFill>
              </a:rPr>
              <a:t> (</a:t>
            </a:r>
            <a:r>
              <a:rPr lang="ru-RU" dirty="0" err="1">
                <a:solidFill>
                  <a:srgbClr val="FFFF00"/>
                </a:solidFill>
              </a:rPr>
              <a:t>іонів</a:t>
            </a:r>
            <a:r>
              <a:rPr lang="ru-RU" dirty="0">
                <a:solidFill>
                  <a:srgbClr val="FFFF00"/>
                </a:solidFill>
              </a:rPr>
              <a:t>) і </a:t>
            </a:r>
            <a:r>
              <a:rPr lang="ru-RU" dirty="0" err="1">
                <a:solidFill>
                  <a:srgbClr val="FFFF00"/>
                </a:solidFill>
              </a:rPr>
              <a:t>негативних</a:t>
            </a:r>
            <a:r>
              <a:rPr lang="ru-RU" dirty="0">
                <a:solidFill>
                  <a:srgbClr val="FFFF00"/>
                </a:solidFill>
              </a:rPr>
              <a:t> (</a:t>
            </a:r>
            <a:r>
              <a:rPr lang="ru-RU" dirty="0" err="1">
                <a:solidFill>
                  <a:srgbClr val="FFFF00"/>
                </a:solidFill>
              </a:rPr>
              <a:t>електронів</a:t>
            </a:r>
            <a:r>
              <a:rPr lang="ru-RU" dirty="0">
                <a:solidFill>
                  <a:srgbClr val="FFFF00"/>
                </a:solidFill>
              </a:rPr>
              <a:t>) </a:t>
            </a:r>
            <a:r>
              <a:rPr lang="ru-RU" dirty="0" err="1">
                <a:solidFill>
                  <a:srgbClr val="FFFF00"/>
                </a:solidFill>
              </a:rPr>
              <a:t>зарядів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>
                <a:solidFill>
                  <a:srgbClr val="FFFF00"/>
                </a:solidFill>
              </a:rPr>
              <a:t>що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призводить</a:t>
            </a:r>
            <a:r>
              <a:rPr lang="ru-RU" dirty="0">
                <a:solidFill>
                  <a:srgbClr val="FFFF00"/>
                </a:solidFill>
              </a:rPr>
              <a:t> до </a:t>
            </a:r>
            <a:r>
              <a:rPr lang="ru-RU" dirty="0" err="1">
                <a:solidFill>
                  <a:srgbClr val="FFFF00"/>
                </a:solidFill>
              </a:rPr>
              <a:t>виникнення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електричного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імпульсу</a:t>
            </a:r>
            <a:r>
              <a:rPr lang="ru-RU" dirty="0">
                <a:solidFill>
                  <a:srgbClr val="FFFF00"/>
                </a:solidFill>
              </a:rPr>
              <a:t> (</a:t>
            </a:r>
            <a:r>
              <a:rPr lang="ru-RU" dirty="0" err="1">
                <a:solidFill>
                  <a:srgbClr val="FFFF00"/>
                </a:solidFill>
              </a:rPr>
              <a:t>лавиноподібний</a:t>
            </a:r>
            <a:r>
              <a:rPr lang="ru-RU" dirty="0">
                <a:solidFill>
                  <a:srgbClr val="FFFF00"/>
                </a:solidFill>
              </a:rPr>
              <a:t> струм).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717032"/>
            <a:ext cx="4104456" cy="30697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876463"/>
            <a:ext cx="3182261" cy="275589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285728"/>
            <a:ext cx="8572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газових</a:t>
            </a:r>
            <a:r>
              <a:rPr lang="ru-RU" dirty="0"/>
              <a:t> </a:t>
            </a:r>
            <a:r>
              <a:rPr lang="ru-RU" dirty="0" err="1"/>
              <a:t>розрядів</a:t>
            </a:r>
            <a:r>
              <a:rPr lang="ru-RU" dirty="0"/>
              <a:t> </a:t>
            </a:r>
            <a:r>
              <a:rPr lang="ru-RU" dirty="0" err="1"/>
              <a:t>пропорційна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частинок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потрапили</a:t>
            </a:r>
            <a:r>
              <a:rPr lang="ru-RU" dirty="0"/>
              <a:t> до </a:t>
            </a:r>
            <a:r>
              <a:rPr lang="ru-RU" dirty="0" err="1"/>
              <a:t>лічильника</a:t>
            </a:r>
            <a:r>
              <a:rPr lang="ru-RU" dirty="0"/>
              <a:t>.</a:t>
            </a:r>
          </a:p>
          <a:p>
            <a:r>
              <a:rPr lang="ru-RU" dirty="0" err="1"/>
              <a:t>Існує</a:t>
            </a:r>
            <a:r>
              <a:rPr lang="ru-RU" dirty="0"/>
              <a:t> </a:t>
            </a:r>
            <a:r>
              <a:rPr lang="ru-RU" dirty="0" err="1"/>
              <a:t>важливий</a:t>
            </a:r>
            <a:r>
              <a:rPr lang="ru-RU" dirty="0"/>
              <a:t> </a:t>
            </a:r>
            <a:r>
              <a:rPr lang="ru-RU" dirty="0" err="1"/>
              <a:t>показник</a:t>
            </a:r>
            <a:r>
              <a:rPr lang="ru-RU" dirty="0"/>
              <a:t> </a:t>
            </a:r>
            <a:r>
              <a:rPr lang="ru-RU" dirty="0" err="1"/>
              <a:t>лічильника</a:t>
            </a:r>
            <a:r>
              <a:rPr lang="ru-RU" dirty="0"/>
              <a:t> - </a:t>
            </a:r>
            <a:r>
              <a:rPr lang="ru-RU" dirty="0" err="1"/>
              <a:t>роздільна</a:t>
            </a:r>
            <a:r>
              <a:rPr lang="ru-RU" dirty="0"/>
              <a:t> </a:t>
            </a:r>
            <a:r>
              <a:rPr lang="ru-RU" dirty="0" err="1"/>
              <a:t>здатність</a:t>
            </a:r>
            <a:r>
              <a:rPr lang="ru-RU" dirty="0"/>
              <a:t> -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імпульсів</a:t>
            </a:r>
            <a:r>
              <a:rPr lang="ru-RU" dirty="0"/>
              <a:t>, яку </a:t>
            </a:r>
            <a:r>
              <a:rPr lang="ru-RU" dirty="0" err="1"/>
              <a:t>здатний</a:t>
            </a:r>
            <a:r>
              <a:rPr lang="ru-RU" dirty="0"/>
              <a:t> </a:t>
            </a:r>
            <a:r>
              <a:rPr lang="ru-RU" dirty="0" err="1"/>
              <a:t>зареєструвати</a:t>
            </a:r>
            <a:r>
              <a:rPr lang="ru-RU" dirty="0"/>
              <a:t> </a:t>
            </a:r>
            <a:r>
              <a:rPr lang="ru-RU" dirty="0" err="1"/>
              <a:t>лічильник</a:t>
            </a:r>
            <a:r>
              <a:rPr lang="ru-RU" dirty="0"/>
              <a:t> за 1 сек.</a:t>
            </a:r>
          </a:p>
          <a:p>
            <a:r>
              <a:rPr lang="ru-RU" dirty="0"/>
              <a:t>Вона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конструкції</a:t>
            </a:r>
            <a:r>
              <a:rPr lang="ru-RU" dirty="0"/>
              <a:t> та </a:t>
            </a:r>
            <a:r>
              <a:rPr lang="ru-RU" dirty="0" err="1"/>
              <a:t>робочої</a:t>
            </a:r>
            <a:r>
              <a:rPr lang="ru-RU" dirty="0"/>
              <a:t> </a:t>
            </a:r>
            <a:r>
              <a:rPr lang="ru-RU" dirty="0" err="1"/>
              <a:t>напруги</a:t>
            </a:r>
            <a:r>
              <a:rPr lang="ru-RU" dirty="0"/>
              <a:t>.</a:t>
            </a:r>
          </a:p>
          <a:p>
            <a:r>
              <a:rPr lang="ru-RU" dirty="0" err="1"/>
              <a:t>Лічильники</a:t>
            </a:r>
            <a:r>
              <a:rPr lang="ru-RU" dirty="0"/>
              <a:t> </a:t>
            </a:r>
            <a:r>
              <a:rPr lang="ru-RU" dirty="0" err="1"/>
              <a:t>працюють</a:t>
            </a:r>
            <a:r>
              <a:rPr lang="ru-RU" dirty="0"/>
              <a:t> у </a:t>
            </a:r>
            <a:r>
              <a:rPr lang="ru-RU" dirty="0" err="1"/>
              <a:t>режимі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знаходиться</a:t>
            </a:r>
            <a:r>
              <a:rPr lang="ru-RU" dirty="0"/>
              <a:t> </a:t>
            </a:r>
            <a:r>
              <a:rPr lang="ru-RU" dirty="0" err="1"/>
              <a:t>всередині</a:t>
            </a:r>
            <a:r>
              <a:rPr lang="ru-RU" dirty="0"/>
              <a:t> «плато» (зона Гейгера), коли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імпульсів</a:t>
            </a:r>
            <a:r>
              <a:rPr lang="ru-RU" dirty="0"/>
              <a:t>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іонізуючих</a:t>
            </a:r>
            <a:r>
              <a:rPr lang="ru-RU" dirty="0"/>
              <a:t> </a:t>
            </a:r>
            <a:r>
              <a:rPr lang="ru-RU" dirty="0" err="1"/>
              <a:t>частинок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гама </a:t>
            </a:r>
            <a:r>
              <a:rPr lang="ru-RU" dirty="0" err="1"/>
              <a:t>квантів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потрапили</a:t>
            </a:r>
            <a:r>
              <a:rPr lang="ru-RU" dirty="0"/>
              <a:t> на детектор і мало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 </a:t>
            </a:r>
            <a:r>
              <a:rPr lang="ru-RU" dirty="0" err="1"/>
              <a:t>напруги</a:t>
            </a:r>
            <a:endParaRPr lang="ru-RU" dirty="0"/>
          </a:p>
        </p:txBody>
      </p:sp>
      <p:pic>
        <p:nvPicPr>
          <p:cNvPr id="1026" name="Picture 2" descr="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2597" y="3500439"/>
            <a:ext cx="4782411" cy="3259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72198" y="4786322"/>
            <a:ext cx="26432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Залежність</a:t>
            </a:r>
            <a:r>
              <a:rPr lang="ru-RU" dirty="0"/>
              <a:t> </a:t>
            </a:r>
            <a:r>
              <a:rPr lang="ru-RU" dirty="0" err="1"/>
              <a:t>роздільної</a:t>
            </a:r>
            <a:r>
              <a:rPr lang="ru-RU" dirty="0"/>
              <a:t> </a:t>
            </a:r>
            <a:r>
              <a:rPr lang="ru-RU" dirty="0" err="1"/>
              <a:t>здатності</a:t>
            </a:r>
            <a:r>
              <a:rPr lang="ru-RU" dirty="0"/>
              <a:t> </a:t>
            </a:r>
            <a:r>
              <a:rPr lang="ru-RU" dirty="0" err="1"/>
              <a:t>лічильника</a:t>
            </a:r>
            <a:r>
              <a:rPr lang="ru-RU" dirty="0"/>
              <a:t> Гейгера-Мюллера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напруги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69103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500042"/>
            <a:ext cx="835824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Іонізаційний</a:t>
            </a:r>
            <a:r>
              <a:rPr lang="ru-RU" dirty="0">
                <a:solidFill>
                  <a:srgbClr val="FFFF00"/>
                </a:solidFill>
              </a:rPr>
              <a:t> метод </a:t>
            </a:r>
            <a:r>
              <a:rPr lang="ru-RU" dirty="0" err="1">
                <a:solidFill>
                  <a:srgbClr val="FFFF00"/>
                </a:solidFill>
              </a:rPr>
              <a:t>заснований</a:t>
            </a:r>
            <a:r>
              <a:rPr lang="ru-RU" dirty="0">
                <a:solidFill>
                  <a:srgbClr val="FFFF00"/>
                </a:solidFill>
              </a:rPr>
              <a:t> на </a:t>
            </a:r>
            <a:r>
              <a:rPr lang="ru-RU" dirty="0" err="1">
                <a:solidFill>
                  <a:srgbClr val="FFFF00"/>
                </a:solidFill>
              </a:rPr>
              <a:t>вимірювання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іонізації</a:t>
            </a:r>
            <a:r>
              <a:rPr lang="ru-RU" dirty="0">
                <a:solidFill>
                  <a:srgbClr val="FFFF00"/>
                </a:solidFill>
              </a:rPr>
              <a:t> активного </a:t>
            </a:r>
            <a:r>
              <a:rPr lang="ru-RU" dirty="0" err="1">
                <a:solidFill>
                  <a:srgbClr val="FFFF00"/>
                </a:solidFill>
              </a:rPr>
              <a:t>об'єму</a:t>
            </a:r>
            <a:r>
              <a:rPr lang="ru-RU" dirty="0">
                <a:solidFill>
                  <a:srgbClr val="FFFF00"/>
                </a:solidFill>
              </a:rPr>
              <a:t> детектора (</a:t>
            </a:r>
            <a:r>
              <a:rPr lang="ru-RU" dirty="0" err="1">
                <a:solidFill>
                  <a:srgbClr val="FFFF00"/>
                </a:solidFill>
              </a:rPr>
              <a:t>іонізаційної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камери</a:t>
            </a:r>
            <a:r>
              <a:rPr lang="ru-RU" dirty="0">
                <a:solidFill>
                  <a:srgbClr val="FFFF00"/>
                </a:solidFill>
              </a:rPr>
              <a:t>) шляхом </a:t>
            </a:r>
            <a:r>
              <a:rPr lang="ru-RU" dirty="0" err="1">
                <a:solidFill>
                  <a:srgbClr val="FFFF00"/>
                </a:solidFill>
              </a:rPr>
              <a:t>вимірювання</a:t>
            </a:r>
            <a:r>
              <a:rPr lang="ru-RU" dirty="0">
                <a:solidFill>
                  <a:srgbClr val="FFFF00"/>
                </a:solidFill>
              </a:rPr>
              <a:t> струму </a:t>
            </a:r>
            <a:r>
              <a:rPr lang="ru-RU" dirty="0" err="1">
                <a:solidFill>
                  <a:srgbClr val="FFFF00"/>
                </a:solidFill>
              </a:rPr>
              <a:t>або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газових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розрядів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>
                <a:solidFill>
                  <a:srgbClr val="FFFF00"/>
                </a:solidFill>
              </a:rPr>
              <a:t>що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відбуваються</a:t>
            </a:r>
            <a:r>
              <a:rPr lang="ru-RU" dirty="0">
                <a:solidFill>
                  <a:srgbClr val="FFFF00"/>
                </a:solidFill>
              </a:rPr>
              <a:t> в </a:t>
            </a:r>
            <a:r>
              <a:rPr lang="ru-RU" dirty="0" err="1">
                <a:solidFill>
                  <a:srgbClr val="FFFF00"/>
                </a:solidFill>
              </a:rPr>
              <a:t>детекторі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під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впливом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іонізуючого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випромінювання</a:t>
            </a:r>
            <a:r>
              <a:rPr lang="ru-RU" dirty="0">
                <a:solidFill>
                  <a:srgbClr val="FFFF00"/>
                </a:solidFill>
              </a:rPr>
              <a:t>.</a:t>
            </a:r>
          </a:p>
          <a:p>
            <a:r>
              <a:rPr lang="ru-RU" dirty="0">
                <a:solidFill>
                  <a:srgbClr val="FFFF00"/>
                </a:solidFill>
              </a:rPr>
              <a:t>        Сама </a:t>
            </a:r>
            <a:r>
              <a:rPr lang="ru-RU" dirty="0" err="1">
                <a:solidFill>
                  <a:srgbClr val="FFFF00"/>
                </a:solidFill>
              </a:rPr>
              <a:t>іонізаційна</a:t>
            </a:r>
            <a:r>
              <a:rPr lang="ru-RU" dirty="0">
                <a:solidFill>
                  <a:srgbClr val="FFFF00"/>
                </a:solidFill>
              </a:rPr>
              <a:t> камера є </a:t>
            </a:r>
            <a:r>
              <a:rPr lang="ru-RU" dirty="0" err="1">
                <a:solidFill>
                  <a:srgbClr val="FFFF00"/>
                </a:solidFill>
              </a:rPr>
              <a:t>наповненою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повітрям</a:t>
            </a:r>
            <a:r>
              <a:rPr lang="ru-RU" dirty="0">
                <a:solidFill>
                  <a:srgbClr val="FFFF00"/>
                </a:solidFill>
              </a:rPr>
              <a:t> колбою з </a:t>
            </a:r>
            <a:r>
              <a:rPr lang="ru-RU" dirty="0" err="1">
                <a:solidFill>
                  <a:srgbClr val="FFFF00"/>
                </a:solidFill>
              </a:rPr>
              <a:t>двома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електродами</a:t>
            </a:r>
            <a:r>
              <a:rPr lang="ru-RU" dirty="0">
                <a:solidFill>
                  <a:srgbClr val="FFFF00"/>
                </a:solidFill>
              </a:rPr>
              <a:t>, яка живиться </a:t>
            </a:r>
            <a:r>
              <a:rPr lang="ru-RU" dirty="0" err="1">
                <a:solidFill>
                  <a:srgbClr val="FFFF00"/>
                </a:solidFill>
              </a:rPr>
              <a:t>від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джерела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постійного</a:t>
            </a:r>
            <a:r>
              <a:rPr lang="ru-RU" dirty="0">
                <a:solidFill>
                  <a:srgbClr val="FFFF00"/>
                </a:solidFill>
              </a:rPr>
              <a:t> струму.</a:t>
            </a:r>
          </a:p>
          <a:p>
            <a:r>
              <a:rPr lang="ru-RU" dirty="0">
                <a:solidFill>
                  <a:srgbClr val="FFFF00"/>
                </a:solidFill>
              </a:rPr>
              <a:t>         Струм </a:t>
            </a:r>
            <a:r>
              <a:rPr lang="ru-RU" dirty="0" err="1">
                <a:solidFill>
                  <a:srgbClr val="FFFF00"/>
                </a:solidFill>
              </a:rPr>
              <a:t>вимірюється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чутливим</a:t>
            </a:r>
            <a:r>
              <a:rPr lang="ru-RU" dirty="0">
                <a:solidFill>
                  <a:srgbClr val="FFFF00"/>
                </a:solidFill>
              </a:rPr>
              <a:t> гальванометром. </a:t>
            </a:r>
            <a:r>
              <a:rPr lang="ru-RU" dirty="0" err="1">
                <a:solidFill>
                  <a:srgbClr val="FFFF00"/>
                </a:solidFill>
              </a:rPr>
              <a:t>Іонізаційні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камери</a:t>
            </a:r>
            <a:r>
              <a:rPr lang="ru-RU" dirty="0">
                <a:solidFill>
                  <a:srgbClr val="FFFF00"/>
                </a:solidFill>
              </a:rPr>
              <a:t> є </a:t>
            </a:r>
            <a:r>
              <a:rPr lang="ru-RU" dirty="0" err="1">
                <a:solidFill>
                  <a:srgbClr val="FFFF00"/>
                </a:solidFill>
              </a:rPr>
              <a:t>складовою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багатьох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дозиметрів</a:t>
            </a:r>
            <a:r>
              <a:rPr lang="ru-RU" dirty="0">
                <a:solidFill>
                  <a:srgbClr val="FFFF00"/>
                </a:solidFill>
              </a:rPr>
              <a:t> і </a:t>
            </a:r>
            <a:r>
              <a:rPr lang="ru-RU" dirty="0" err="1">
                <a:solidFill>
                  <a:srgbClr val="FFFF00"/>
                </a:solidFill>
              </a:rPr>
              <a:t>радіометрів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>
                <a:solidFill>
                  <a:srgbClr val="FFFF00"/>
                </a:solidFill>
              </a:rPr>
              <a:t>що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використовуються</a:t>
            </a:r>
            <a:r>
              <a:rPr lang="ru-RU" dirty="0">
                <a:solidFill>
                  <a:srgbClr val="FFFF00"/>
                </a:solidFill>
              </a:rPr>
              <a:t> для </a:t>
            </a:r>
            <a:r>
              <a:rPr lang="ru-RU" dirty="0" err="1">
                <a:solidFill>
                  <a:srgbClr val="FFFF00"/>
                </a:solidFill>
              </a:rPr>
              <a:t>реєстрації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дози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>
                <a:solidFill>
                  <a:srgbClr val="FFFF00"/>
                </a:solidFill>
              </a:rPr>
              <a:t>потужності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дози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>
                <a:solidFill>
                  <a:srgbClr val="FFFF00"/>
                </a:solidFill>
              </a:rPr>
              <a:t>щільності</a:t>
            </a:r>
            <a:r>
              <a:rPr lang="ru-RU" dirty="0">
                <a:solidFill>
                  <a:srgbClr val="FFFF00"/>
                </a:solidFill>
              </a:rPr>
              <a:t> потоку </a:t>
            </a:r>
            <a:r>
              <a:rPr lang="ru-RU" dirty="0" err="1">
                <a:solidFill>
                  <a:srgbClr val="FFFF00"/>
                </a:solidFill>
              </a:rPr>
              <a:t>частинок</a:t>
            </a:r>
            <a:r>
              <a:rPr lang="ru-RU" dirty="0">
                <a:solidFill>
                  <a:srgbClr val="FFFF00"/>
                </a:solidFill>
              </a:rPr>
              <a:t>.</a:t>
            </a:r>
          </a:p>
          <a:p>
            <a:r>
              <a:rPr lang="ru-RU" dirty="0"/>
              <a:t>          За </a:t>
            </a:r>
            <a:r>
              <a:rPr lang="ru-RU" dirty="0" err="1"/>
              <a:t>звичайних</a:t>
            </a:r>
            <a:r>
              <a:rPr lang="ru-RU" dirty="0"/>
              <a:t> умов газ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електродами</a:t>
            </a:r>
            <a:r>
              <a:rPr lang="ru-RU" dirty="0"/>
              <a:t> є </a:t>
            </a:r>
            <a:r>
              <a:rPr lang="ru-RU" dirty="0" err="1"/>
              <a:t>діелектриком</a:t>
            </a:r>
            <a:r>
              <a:rPr lang="ru-RU" dirty="0"/>
              <a:t> та </a:t>
            </a:r>
            <a:r>
              <a:rPr lang="ru-RU" dirty="0" err="1"/>
              <a:t>електричний</a:t>
            </a:r>
            <a:r>
              <a:rPr lang="ru-RU" dirty="0"/>
              <a:t> струм не проводить.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заряджена</a:t>
            </a:r>
            <a:r>
              <a:rPr lang="ru-RU" dirty="0"/>
              <a:t> </a:t>
            </a:r>
            <a:r>
              <a:rPr lang="ru-RU" dirty="0" err="1"/>
              <a:t>частка</a:t>
            </a:r>
            <a:r>
              <a:rPr lang="ru-RU" dirty="0"/>
              <a:t> проходить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електродами</a:t>
            </a:r>
            <a:r>
              <a:rPr lang="ru-RU" dirty="0"/>
              <a:t>, газ </a:t>
            </a:r>
            <a:r>
              <a:rPr lang="ru-RU" dirty="0" err="1"/>
              <a:t>іонізується</a:t>
            </a:r>
            <a:r>
              <a:rPr lang="ru-RU" dirty="0"/>
              <a:t>, </a:t>
            </a:r>
            <a:r>
              <a:rPr lang="ru-RU" dirty="0" err="1"/>
              <a:t>створюються</a:t>
            </a:r>
            <a:r>
              <a:rPr lang="ru-RU" dirty="0"/>
              <a:t> </a:t>
            </a:r>
            <a:r>
              <a:rPr lang="ru-RU" dirty="0" err="1"/>
              <a:t>вільні</a:t>
            </a:r>
            <a:r>
              <a:rPr lang="ru-RU" dirty="0"/>
              <a:t> </a:t>
            </a:r>
            <a:r>
              <a:rPr lang="ru-RU" dirty="0" err="1"/>
              <a:t>електрони</a:t>
            </a:r>
            <a:r>
              <a:rPr lang="ru-RU" dirty="0"/>
              <a:t> та </a:t>
            </a:r>
            <a:r>
              <a:rPr lang="ru-RU" dirty="0" err="1"/>
              <a:t>позитивні</a:t>
            </a:r>
            <a:r>
              <a:rPr lang="ru-RU" dirty="0"/>
              <a:t> </a:t>
            </a:r>
            <a:r>
              <a:rPr lang="ru-RU" dirty="0" err="1"/>
              <a:t>іони</a:t>
            </a:r>
            <a:r>
              <a:rPr lang="ru-RU" dirty="0"/>
              <a:t>.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впливом</a:t>
            </a:r>
            <a:r>
              <a:rPr lang="ru-RU" dirty="0"/>
              <a:t> </a:t>
            </a:r>
            <a:r>
              <a:rPr lang="ru-RU" dirty="0" err="1"/>
              <a:t>електричного</a:t>
            </a:r>
            <a:r>
              <a:rPr lang="ru-RU" dirty="0"/>
              <a:t> поля </a:t>
            </a:r>
            <a:r>
              <a:rPr lang="ru-RU" dirty="0" err="1"/>
              <a:t>іони</a:t>
            </a:r>
            <a:r>
              <a:rPr lang="ru-RU" dirty="0"/>
              <a:t> </a:t>
            </a:r>
            <a:r>
              <a:rPr lang="ru-RU" dirty="0" err="1"/>
              <a:t>рухаються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електродами</a:t>
            </a:r>
            <a:r>
              <a:rPr lang="ru-RU" dirty="0"/>
              <a:t> і </a:t>
            </a:r>
            <a:r>
              <a:rPr lang="ru-RU" dirty="0" err="1"/>
              <a:t>ланцюга</a:t>
            </a:r>
            <a:r>
              <a:rPr lang="ru-RU" dirty="0"/>
              <a:t> </a:t>
            </a:r>
            <a:r>
              <a:rPr lang="ru-RU" dirty="0" err="1"/>
              <a:t>виникає</a:t>
            </a:r>
            <a:r>
              <a:rPr lang="ru-RU" dirty="0"/>
              <a:t> струм </a:t>
            </a:r>
            <a:r>
              <a:rPr lang="ru-RU" dirty="0" err="1"/>
              <a:t>іонізації</a:t>
            </a:r>
            <a:r>
              <a:rPr lang="ru-RU" dirty="0"/>
              <a:t>. </a:t>
            </a:r>
            <a:r>
              <a:rPr lang="ru-RU" dirty="0" err="1"/>
              <a:t>Його</a:t>
            </a:r>
            <a:r>
              <a:rPr lang="ru-RU" dirty="0"/>
              <a:t> величина </a:t>
            </a:r>
            <a:r>
              <a:rPr lang="ru-RU" dirty="0" err="1"/>
              <a:t>пропорційна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іонізуючих</a:t>
            </a:r>
            <a:r>
              <a:rPr lang="ru-RU" dirty="0"/>
              <a:t> </a:t>
            </a:r>
            <a:r>
              <a:rPr lang="ru-RU" dirty="0" err="1"/>
              <a:t>частинок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потрапили</a:t>
            </a:r>
            <a:r>
              <a:rPr lang="ru-RU" dirty="0"/>
              <a:t> в </a:t>
            </a:r>
            <a:r>
              <a:rPr lang="ru-RU" dirty="0" err="1"/>
              <a:t>іонізаційну</a:t>
            </a:r>
            <a:r>
              <a:rPr lang="ru-RU" dirty="0"/>
              <a:t> камеру.</a:t>
            </a:r>
          </a:p>
        </p:txBody>
      </p:sp>
      <p:pic>
        <p:nvPicPr>
          <p:cNvPr id="30722" name="Picture 2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5000636"/>
            <a:ext cx="2041525" cy="99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357290" y="6143644"/>
            <a:ext cx="2000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іонізаційна</a:t>
            </a:r>
            <a:r>
              <a:rPr lang="ru-RU" dirty="0"/>
              <a:t> камера</a:t>
            </a:r>
          </a:p>
        </p:txBody>
      </p:sp>
    </p:spTree>
    <p:extLst>
      <p:ext uri="{BB962C8B-B14F-4D97-AF65-F5344CB8AC3E}">
        <p14:creationId xmlns:p14="http://schemas.microsoft.com/office/powerpoint/2010/main" val="32862788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116632"/>
            <a:ext cx="817699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Напівпровідникові</a:t>
            </a:r>
            <a:r>
              <a:rPr lang="ru-RU" dirty="0">
                <a:solidFill>
                  <a:srgbClr val="FFFF00"/>
                </a:solidFill>
              </a:rPr>
              <a:t> (</a:t>
            </a:r>
            <a:r>
              <a:rPr lang="ru-RU" dirty="0" err="1">
                <a:solidFill>
                  <a:srgbClr val="FFFF00"/>
                </a:solidFill>
              </a:rPr>
              <a:t>кристалічні</a:t>
            </a:r>
            <a:r>
              <a:rPr lang="ru-RU" dirty="0">
                <a:solidFill>
                  <a:srgbClr val="FFFF00"/>
                </a:solidFill>
              </a:rPr>
              <a:t>) </a:t>
            </a:r>
            <a:r>
              <a:rPr lang="ru-RU" dirty="0" err="1">
                <a:solidFill>
                  <a:srgbClr val="FFFF00"/>
                </a:solidFill>
              </a:rPr>
              <a:t>лічильники</a:t>
            </a:r>
            <a:r>
              <a:rPr lang="ru-RU" dirty="0">
                <a:solidFill>
                  <a:srgbClr val="FFFF00"/>
                </a:solidFill>
              </a:rPr>
              <a:t> – </a:t>
            </a:r>
            <a:r>
              <a:rPr lang="ru-RU" dirty="0" err="1">
                <a:solidFill>
                  <a:srgbClr val="FFFF00"/>
                </a:solidFill>
              </a:rPr>
              <a:t>це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також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іонізаційні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лічильники</a:t>
            </a:r>
            <a:r>
              <a:rPr lang="ru-RU" dirty="0">
                <a:solidFill>
                  <a:srgbClr val="FFFF00"/>
                </a:solidFill>
              </a:rPr>
              <a:t>.</a:t>
            </a:r>
          </a:p>
          <a:p>
            <a:r>
              <a:rPr lang="ru-RU" dirty="0" err="1">
                <a:solidFill>
                  <a:srgbClr val="FFFF00"/>
                </a:solidFill>
              </a:rPr>
              <a:t>Під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дію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радіоактивних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частинок</a:t>
            </a:r>
            <a:r>
              <a:rPr lang="ru-RU" dirty="0">
                <a:solidFill>
                  <a:srgbClr val="FFFF00"/>
                </a:solidFill>
              </a:rPr>
              <a:t> у </a:t>
            </a:r>
            <a:r>
              <a:rPr lang="ru-RU" dirty="0" err="1">
                <a:solidFill>
                  <a:srgbClr val="FFFF00"/>
                </a:solidFill>
              </a:rPr>
              <a:t>напівпровідниках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відбувається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перехід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електронів</a:t>
            </a:r>
            <a:r>
              <a:rPr lang="ru-RU" dirty="0">
                <a:solidFill>
                  <a:srgbClr val="FFFF00"/>
                </a:solidFill>
              </a:rPr>
              <a:t> з </a:t>
            </a:r>
            <a:r>
              <a:rPr lang="ru-RU" dirty="0" err="1">
                <a:solidFill>
                  <a:srgbClr val="FFFF00"/>
                </a:solidFill>
              </a:rPr>
              <a:t>валентної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зони</a:t>
            </a:r>
            <a:r>
              <a:rPr lang="ru-RU" dirty="0">
                <a:solidFill>
                  <a:srgbClr val="FFFF00"/>
                </a:solidFill>
              </a:rPr>
              <a:t> в зону </a:t>
            </a:r>
            <a:r>
              <a:rPr lang="ru-RU" dirty="0" err="1">
                <a:solidFill>
                  <a:srgbClr val="FFFF00"/>
                </a:solidFill>
              </a:rPr>
              <a:t>провідності</a:t>
            </a:r>
            <a:r>
              <a:rPr lang="ru-RU" dirty="0">
                <a:solidFill>
                  <a:srgbClr val="FFFF00"/>
                </a:solidFill>
              </a:rPr>
              <a:t>, тому </a:t>
            </a:r>
            <a:r>
              <a:rPr lang="ru-RU" dirty="0" err="1">
                <a:solidFill>
                  <a:srgbClr val="FFFF00"/>
                </a:solidFill>
              </a:rPr>
              <a:t>утворюються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вільні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носії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зарядів</a:t>
            </a:r>
            <a:r>
              <a:rPr lang="ru-RU" dirty="0">
                <a:solidFill>
                  <a:srgbClr val="FFFF00"/>
                </a:solidFill>
              </a:rPr>
              <a:t> (п-</a:t>
            </a:r>
            <a:r>
              <a:rPr lang="ru-RU" dirty="0" err="1">
                <a:solidFill>
                  <a:srgbClr val="FFFF00"/>
                </a:solidFill>
              </a:rPr>
              <a:t>провідність</a:t>
            </a:r>
            <a:r>
              <a:rPr lang="ru-RU" dirty="0">
                <a:solidFill>
                  <a:srgbClr val="FFFF00"/>
                </a:solidFill>
              </a:rPr>
              <a:t>) та </a:t>
            </a:r>
            <a:r>
              <a:rPr lang="ru-RU" dirty="0" err="1">
                <a:solidFill>
                  <a:srgbClr val="FFFF00"/>
                </a:solidFill>
              </a:rPr>
              <a:t>дірки</a:t>
            </a:r>
            <a:r>
              <a:rPr lang="ru-RU" dirty="0">
                <a:solidFill>
                  <a:srgbClr val="FFFF00"/>
                </a:solidFill>
              </a:rPr>
              <a:t> (</a:t>
            </a:r>
            <a:r>
              <a:rPr lang="en-US" dirty="0">
                <a:solidFill>
                  <a:srgbClr val="FFFF00"/>
                </a:solidFill>
              </a:rPr>
              <a:t>p-</a:t>
            </a:r>
            <a:r>
              <a:rPr lang="ru-RU" dirty="0" err="1">
                <a:solidFill>
                  <a:srgbClr val="FFFF00"/>
                </a:solidFill>
              </a:rPr>
              <a:t>провідність</a:t>
            </a:r>
            <a:r>
              <a:rPr lang="ru-RU" dirty="0">
                <a:solidFill>
                  <a:srgbClr val="FFFF00"/>
                </a:solidFill>
              </a:rPr>
              <a:t>).</a:t>
            </a:r>
          </a:p>
          <a:p>
            <a:r>
              <a:rPr lang="ru-RU" dirty="0" err="1">
                <a:solidFill>
                  <a:srgbClr val="FFFF00"/>
                </a:solidFill>
              </a:rPr>
              <a:t>Під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дією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зовнішнього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електричного</a:t>
            </a:r>
            <a:r>
              <a:rPr lang="ru-RU" dirty="0">
                <a:solidFill>
                  <a:srgbClr val="FFFF00"/>
                </a:solidFill>
              </a:rPr>
              <a:t> поля, </a:t>
            </a:r>
            <a:r>
              <a:rPr lang="ru-RU" dirty="0" err="1">
                <a:solidFill>
                  <a:srgbClr val="FFFF00"/>
                </a:solidFill>
              </a:rPr>
              <a:t>прикладеного</a:t>
            </a:r>
            <a:r>
              <a:rPr lang="ru-RU" dirty="0">
                <a:solidFill>
                  <a:srgbClr val="FFFF00"/>
                </a:solidFill>
              </a:rPr>
              <a:t> до </a:t>
            </a:r>
            <a:r>
              <a:rPr lang="ru-RU" dirty="0" err="1">
                <a:solidFill>
                  <a:srgbClr val="FFFF00"/>
                </a:solidFill>
              </a:rPr>
              <a:t>напівпровідника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>
                <a:solidFill>
                  <a:srgbClr val="FFFF00"/>
                </a:solidFill>
              </a:rPr>
              <a:t>електрони</a:t>
            </a:r>
            <a:r>
              <a:rPr lang="ru-RU" dirty="0">
                <a:solidFill>
                  <a:srgbClr val="FFFF00"/>
                </a:solidFill>
              </a:rPr>
              <a:t> та </a:t>
            </a:r>
            <a:r>
              <a:rPr lang="ru-RU" dirty="0" err="1">
                <a:solidFill>
                  <a:srgbClr val="FFFF00"/>
                </a:solidFill>
              </a:rPr>
              <a:t>дірки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притягуються</a:t>
            </a:r>
            <a:r>
              <a:rPr lang="ru-RU" dirty="0">
                <a:solidFill>
                  <a:srgbClr val="FFFF00"/>
                </a:solidFill>
              </a:rPr>
              <a:t> до </a:t>
            </a:r>
            <a:r>
              <a:rPr lang="ru-RU" dirty="0" err="1">
                <a:solidFill>
                  <a:srgbClr val="FFFF00"/>
                </a:solidFill>
              </a:rPr>
              <a:t>відповідних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електродів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>
                <a:solidFill>
                  <a:srgbClr val="FFFF00"/>
                </a:solidFill>
              </a:rPr>
              <a:t>що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зумовлює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накопичення</a:t>
            </a:r>
            <a:r>
              <a:rPr lang="ru-RU" dirty="0">
                <a:solidFill>
                  <a:srgbClr val="FFFF00"/>
                </a:solidFill>
              </a:rPr>
              <a:t> заряду. Заряд </a:t>
            </a:r>
            <a:r>
              <a:rPr lang="ru-RU" dirty="0" err="1">
                <a:solidFill>
                  <a:srgbClr val="FFFF00"/>
                </a:solidFill>
              </a:rPr>
              <a:t>дає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імпульс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напруги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>
                <a:solidFill>
                  <a:srgbClr val="FFFF00"/>
                </a:solidFill>
              </a:rPr>
              <a:t>що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подається</a:t>
            </a:r>
            <a:r>
              <a:rPr lang="ru-RU" dirty="0">
                <a:solidFill>
                  <a:srgbClr val="FFFF00"/>
                </a:solidFill>
              </a:rPr>
              <a:t> на </a:t>
            </a:r>
            <a:r>
              <a:rPr lang="ru-RU" dirty="0" err="1">
                <a:solidFill>
                  <a:srgbClr val="FFFF00"/>
                </a:solidFill>
              </a:rPr>
              <a:t>підсилювально-вимірювальний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пристрій</a:t>
            </a:r>
            <a:r>
              <a:rPr lang="ru-RU" dirty="0">
                <a:solidFill>
                  <a:srgbClr val="FFFF00"/>
                </a:solidFill>
              </a:rPr>
              <a:t>.</a:t>
            </a:r>
          </a:p>
          <a:p>
            <a:endParaRPr lang="ru-RU" dirty="0"/>
          </a:p>
          <a:p>
            <a:r>
              <a:rPr lang="ru-RU" dirty="0" err="1"/>
              <a:t>Вимірювальний</a:t>
            </a:r>
            <a:r>
              <a:rPr lang="ru-RU" dirty="0"/>
              <a:t> </a:t>
            </a:r>
            <a:r>
              <a:rPr lang="ru-RU" dirty="0" err="1"/>
              <a:t>прилад</a:t>
            </a:r>
            <a:r>
              <a:rPr lang="ru-RU" dirty="0"/>
              <a:t> </a:t>
            </a:r>
            <a:r>
              <a:rPr lang="ru-RU" dirty="0" err="1"/>
              <a:t>проградуйований</a:t>
            </a:r>
            <a:r>
              <a:rPr lang="ru-RU" dirty="0"/>
              <a:t> так,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покаже</a:t>
            </a:r>
            <a:r>
              <a:rPr lang="ru-RU" dirty="0"/>
              <a:t> не силу струму, а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частинок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потрапили</a:t>
            </a:r>
            <a:r>
              <a:rPr lang="ru-RU" dirty="0"/>
              <a:t> на </a:t>
            </a:r>
            <a:r>
              <a:rPr lang="ru-RU" dirty="0" err="1"/>
              <a:t>платівку</a:t>
            </a:r>
            <a:r>
              <a:rPr lang="ru-RU" dirty="0"/>
              <a:t>. За </a:t>
            </a:r>
            <a:r>
              <a:rPr lang="ru-RU" dirty="0" err="1"/>
              <a:t>кількістю</a:t>
            </a:r>
            <a:r>
              <a:rPr lang="ru-RU" dirty="0"/>
              <a:t> </a:t>
            </a:r>
            <a:r>
              <a:rPr lang="ru-RU" dirty="0" err="1"/>
              <a:t>зареєстрованих</a:t>
            </a:r>
            <a:r>
              <a:rPr lang="ru-RU" dirty="0"/>
              <a:t> </a:t>
            </a:r>
            <a:r>
              <a:rPr lang="ru-RU" dirty="0" err="1"/>
              <a:t>імпульсів</a:t>
            </a:r>
            <a:r>
              <a:rPr lang="ru-RU" dirty="0"/>
              <a:t> </a:t>
            </a:r>
            <a:r>
              <a:rPr lang="ru-RU" dirty="0" err="1"/>
              <a:t>роблять</a:t>
            </a:r>
            <a:r>
              <a:rPr lang="ru-RU" dirty="0"/>
              <a:t> </a:t>
            </a:r>
            <a:r>
              <a:rPr lang="ru-RU" dirty="0" err="1"/>
              <a:t>висновок</a:t>
            </a:r>
            <a:r>
              <a:rPr lang="ru-RU" dirty="0"/>
              <a:t> про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частинок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потрапили</a:t>
            </a:r>
            <a:r>
              <a:rPr lang="ru-RU" dirty="0"/>
              <a:t> на </a:t>
            </a:r>
            <a:r>
              <a:rPr lang="ru-RU" dirty="0" err="1"/>
              <a:t>платівку</a:t>
            </a:r>
            <a:r>
              <a:rPr lang="ru-RU" dirty="0"/>
              <a:t>. Простота пристрою та </a:t>
            </a:r>
            <a:r>
              <a:rPr lang="ru-RU" dirty="0" err="1"/>
              <a:t>експлуатації</a:t>
            </a:r>
            <a:r>
              <a:rPr lang="ru-RU" dirty="0"/>
              <a:t>, </a:t>
            </a:r>
            <a:r>
              <a:rPr lang="ru-RU" dirty="0" err="1"/>
              <a:t>малі</a:t>
            </a:r>
            <a:r>
              <a:rPr lang="ru-RU" dirty="0"/>
              <a:t> </a:t>
            </a:r>
            <a:r>
              <a:rPr lang="ru-RU" dirty="0" err="1"/>
              <a:t>розміри</a:t>
            </a:r>
            <a:r>
              <a:rPr lang="ru-RU" dirty="0"/>
              <a:t>, </a:t>
            </a:r>
            <a:r>
              <a:rPr lang="ru-RU" dirty="0" err="1"/>
              <a:t>висока</a:t>
            </a:r>
            <a:r>
              <a:rPr lang="ru-RU" dirty="0"/>
              <a:t> </a:t>
            </a:r>
            <a:r>
              <a:rPr lang="ru-RU" dirty="0" err="1"/>
              <a:t>чутливість</a:t>
            </a:r>
            <a:r>
              <a:rPr lang="ru-RU" dirty="0"/>
              <a:t>, </a:t>
            </a:r>
            <a:r>
              <a:rPr lang="ru-RU" dirty="0" err="1"/>
              <a:t>швидке</a:t>
            </a:r>
            <a:r>
              <a:rPr lang="ru-RU" dirty="0"/>
              <a:t> </a:t>
            </a:r>
            <a:r>
              <a:rPr lang="ru-RU" dirty="0" err="1"/>
              <a:t>зростання</a:t>
            </a:r>
            <a:r>
              <a:rPr lang="ru-RU" dirty="0"/>
              <a:t> </a:t>
            </a:r>
            <a:r>
              <a:rPr lang="ru-RU" dirty="0" err="1"/>
              <a:t>імпульсу</a:t>
            </a:r>
            <a:r>
              <a:rPr lang="ru-RU" dirty="0"/>
              <a:t> струму є </a:t>
            </a:r>
            <a:r>
              <a:rPr lang="ru-RU" dirty="0" err="1"/>
              <a:t>перевагою</a:t>
            </a:r>
            <a:r>
              <a:rPr lang="ru-RU" dirty="0"/>
              <a:t> </a:t>
            </a:r>
            <a:r>
              <a:rPr lang="ru-RU" dirty="0" err="1"/>
              <a:t>кристалічних</a:t>
            </a:r>
            <a:r>
              <a:rPr lang="ru-RU" dirty="0"/>
              <a:t> </a:t>
            </a:r>
            <a:r>
              <a:rPr lang="ru-RU" dirty="0" err="1"/>
              <a:t>лічильників</a:t>
            </a:r>
            <a:r>
              <a:rPr lang="ru-RU" dirty="0"/>
              <a:t>.</a:t>
            </a:r>
          </a:p>
          <a:p>
            <a:r>
              <a:rPr lang="ru-RU" dirty="0"/>
              <a:t>Для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el-GR" dirty="0"/>
              <a:t>α-</a:t>
            </a:r>
            <a:r>
              <a:rPr lang="ru-RU" dirty="0" err="1"/>
              <a:t>часток</a:t>
            </a:r>
            <a:r>
              <a:rPr lang="ru-RU" dirty="0"/>
              <a:t>, </a:t>
            </a:r>
            <a:r>
              <a:rPr lang="ru-RU" dirty="0" err="1"/>
              <a:t>низько</a:t>
            </a:r>
            <a:r>
              <a:rPr lang="ru-RU" dirty="0"/>
              <a:t> </a:t>
            </a:r>
            <a:r>
              <a:rPr lang="ru-RU" dirty="0" err="1"/>
              <a:t>енергетичних</a:t>
            </a:r>
            <a:r>
              <a:rPr lang="ru-RU" dirty="0"/>
              <a:t> </a:t>
            </a:r>
            <a:r>
              <a:rPr lang="el-GR" dirty="0"/>
              <a:t>γ- </a:t>
            </a:r>
            <a:r>
              <a:rPr lang="ru-RU" dirty="0" err="1"/>
              <a:t>квантів</a:t>
            </a:r>
            <a:r>
              <a:rPr lang="ru-RU" dirty="0"/>
              <a:t> та </a:t>
            </a:r>
            <a:r>
              <a:rPr lang="ru-RU" dirty="0" err="1"/>
              <a:t>рентгенівського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 </a:t>
            </a:r>
            <a:r>
              <a:rPr lang="ru-RU" dirty="0" err="1"/>
              <a:t>монокристали</a:t>
            </a:r>
            <a:r>
              <a:rPr lang="ru-RU" dirty="0"/>
              <a:t> </a:t>
            </a:r>
            <a:r>
              <a:rPr lang="en-US" dirty="0"/>
              <a:t>Si (</a:t>
            </a:r>
            <a:r>
              <a:rPr lang="ru-RU" dirty="0" err="1"/>
              <a:t>кремнію</a:t>
            </a:r>
            <a:r>
              <a:rPr lang="ru-RU" dirty="0"/>
              <a:t>).</a:t>
            </a:r>
          </a:p>
          <a:p>
            <a:r>
              <a:rPr lang="ru-RU" dirty="0"/>
              <a:t>Для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високо</a:t>
            </a:r>
            <a:r>
              <a:rPr lang="ru-RU" dirty="0"/>
              <a:t> </a:t>
            </a:r>
            <a:r>
              <a:rPr lang="ru-RU" dirty="0" err="1"/>
              <a:t>енергетичних</a:t>
            </a:r>
            <a:r>
              <a:rPr lang="ru-RU" dirty="0"/>
              <a:t> </a:t>
            </a:r>
            <a:r>
              <a:rPr lang="el-GR" dirty="0"/>
              <a:t>β- </a:t>
            </a:r>
            <a:r>
              <a:rPr lang="ru-RU" dirty="0"/>
              <a:t>та </a:t>
            </a:r>
            <a:r>
              <a:rPr lang="el-GR" dirty="0"/>
              <a:t>γ-</a:t>
            </a:r>
            <a:r>
              <a:rPr lang="ru-RU" dirty="0" err="1"/>
              <a:t>випромінювань</a:t>
            </a:r>
            <a:r>
              <a:rPr lang="ru-RU" dirty="0"/>
              <a:t> як </a:t>
            </a:r>
            <a:r>
              <a:rPr lang="ru-RU" dirty="0" err="1"/>
              <a:t>напівпровідників</a:t>
            </a:r>
            <a:r>
              <a:rPr lang="ru-RU" dirty="0"/>
              <a:t> </a:t>
            </a:r>
            <a:r>
              <a:rPr lang="ru-RU" dirty="0" err="1"/>
              <a:t>застосовують</a:t>
            </a:r>
            <a:endParaRPr lang="ru-RU" dirty="0"/>
          </a:p>
          <a:p>
            <a:r>
              <a:rPr lang="ru-RU" dirty="0"/>
              <a:t> </a:t>
            </a:r>
            <a:r>
              <a:rPr lang="ru-RU" dirty="0" err="1"/>
              <a:t>монокристали</a:t>
            </a:r>
            <a:r>
              <a:rPr lang="ru-RU" dirty="0"/>
              <a:t> </a:t>
            </a:r>
            <a:r>
              <a:rPr lang="en-US" dirty="0"/>
              <a:t>Ge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428604"/>
            <a:ext cx="821537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solidFill>
                  <a:srgbClr val="FFFF00"/>
                </a:solidFill>
              </a:rPr>
              <a:t>Лічильники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>
                <a:solidFill>
                  <a:srgbClr val="FFFF00"/>
                </a:solidFill>
              </a:rPr>
              <a:t>газорозрядні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err="1"/>
              <a:t>мають</a:t>
            </a:r>
            <a:r>
              <a:rPr lang="ru-RU" sz="2000" dirty="0"/>
              <a:t> </a:t>
            </a:r>
            <a:r>
              <a:rPr lang="ru-RU" sz="2000" dirty="0" err="1"/>
              <a:t>зовнішній</a:t>
            </a:r>
            <a:r>
              <a:rPr lang="ru-RU" sz="2000" dirty="0"/>
              <a:t> </a:t>
            </a:r>
            <a:r>
              <a:rPr lang="ru-RU" sz="2000" dirty="0" err="1"/>
              <a:t>циліндр</a:t>
            </a:r>
            <a:r>
              <a:rPr lang="ru-RU" sz="2000" dirty="0"/>
              <a:t> і тонкий </a:t>
            </a:r>
            <a:r>
              <a:rPr lang="ru-RU" sz="2000" dirty="0" err="1"/>
              <a:t>металевий</a:t>
            </a:r>
            <a:r>
              <a:rPr lang="ru-RU" sz="2000" dirty="0"/>
              <a:t> </a:t>
            </a:r>
            <a:r>
              <a:rPr lang="ru-RU" sz="2000" dirty="0" err="1"/>
              <a:t>дріт</a:t>
            </a:r>
            <a:r>
              <a:rPr lang="ru-RU" sz="2000" dirty="0"/>
              <a:t>, </a:t>
            </a:r>
            <a:r>
              <a:rPr lang="ru-RU" sz="2000" dirty="0" err="1"/>
              <a:t>натягнутий</a:t>
            </a:r>
            <a:r>
              <a:rPr lang="ru-RU" sz="2000" dirty="0"/>
              <a:t> по </a:t>
            </a:r>
            <a:r>
              <a:rPr lang="ru-RU" sz="2000" dirty="0" err="1"/>
              <a:t>осі</a:t>
            </a:r>
            <a:r>
              <a:rPr lang="ru-RU" sz="2000" dirty="0"/>
              <a:t> </a:t>
            </a:r>
            <a:r>
              <a:rPr lang="ru-RU" sz="2000" dirty="0" err="1"/>
              <a:t>циліндра</a:t>
            </a:r>
            <a:r>
              <a:rPr lang="ru-RU" sz="2000" dirty="0"/>
              <a:t>, але </a:t>
            </a:r>
            <a:r>
              <a:rPr lang="ru-RU" sz="2000" dirty="0" err="1"/>
              <a:t>ізольований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нього</a:t>
            </a:r>
            <a:r>
              <a:rPr lang="ru-RU" sz="2000" dirty="0"/>
              <a:t>. На </a:t>
            </a:r>
            <a:r>
              <a:rPr lang="ru-RU" sz="2000" dirty="0" err="1"/>
              <a:t>лічильник</a:t>
            </a:r>
            <a:r>
              <a:rPr lang="ru-RU" sz="2000" dirty="0"/>
              <a:t> </a:t>
            </a:r>
            <a:r>
              <a:rPr lang="ru-RU" sz="2000" dirty="0" err="1"/>
              <a:t>подається</a:t>
            </a:r>
            <a:r>
              <a:rPr lang="ru-RU" sz="2000" dirty="0"/>
              <a:t> </a:t>
            </a:r>
            <a:r>
              <a:rPr lang="ru-RU" sz="2000" dirty="0" err="1"/>
              <a:t>напруга</a:t>
            </a:r>
            <a:r>
              <a:rPr lang="ru-RU" sz="2000" dirty="0"/>
              <a:t> </a:t>
            </a:r>
            <a:r>
              <a:rPr lang="ru-RU" sz="2000" dirty="0" err="1"/>
              <a:t>близько</a:t>
            </a:r>
            <a:r>
              <a:rPr lang="ru-RU" sz="2000" dirty="0"/>
              <a:t> 1000 – 1400 В.</a:t>
            </a:r>
          </a:p>
          <a:p>
            <a:r>
              <a:rPr lang="ru-RU" sz="2000" dirty="0" err="1"/>
              <a:t>Лічильник</a:t>
            </a:r>
            <a:r>
              <a:rPr lang="ru-RU" sz="2000" dirty="0"/>
              <a:t> на 90% </a:t>
            </a:r>
            <a:r>
              <a:rPr lang="ru-RU" sz="2000" dirty="0" err="1"/>
              <a:t>заповнений</a:t>
            </a:r>
            <a:r>
              <a:rPr lang="ru-RU" sz="2000" dirty="0"/>
              <a:t> парами </a:t>
            </a:r>
            <a:r>
              <a:rPr lang="ru-RU" sz="2000" dirty="0" err="1"/>
              <a:t>ізопентанового</a:t>
            </a:r>
            <a:r>
              <a:rPr lang="ru-RU" sz="2000" dirty="0"/>
              <a:t> спирту (10%). </a:t>
            </a:r>
            <a:r>
              <a:rPr lang="ru-RU" sz="2000" dirty="0" err="1"/>
              <a:t>Тиск</a:t>
            </a:r>
            <a:r>
              <a:rPr lang="ru-RU" sz="2000" dirty="0"/>
              <a:t> – 50-100 мм</a:t>
            </a:r>
          </a:p>
          <a:p>
            <a:r>
              <a:rPr lang="ru-RU" sz="2000" dirty="0" err="1"/>
              <a:t>Заряджена</a:t>
            </a:r>
            <a:r>
              <a:rPr lang="ru-RU" sz="2000" dirty="0"/>
              <a:t> </a:t>
            </a:r>
            <a:r>
              <a:rPr lang="ru-RU" sz="2000" dirty="0" err="1"/>
              <a:t>частка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потрапила</a:t>
            </a:r>
            <a:r>
              <a:rPr lang="ru-RU" sz="2000" dirty="0"/>
              <a:t> у </a:t>
            </a:r>
            <a:r>
              <a:rPr lang="ru-RU" sz="2000" dirty="0" err="1"/>
              <a:t>лічильник</a:t>
            </a:r>
            <a:r>
              <a:rPr lang="ru-RU" sz="2000" dirty="0"/>
              <a:t>, </a:t>
            </a:r>
            <a:r>
              <a:rPr lang="ru-RU" sz="2000" dirty="0" err="1"/>
              <a:t>утворює</a:t>
            </a:r>
            <a:r>
              <a:rPr lang="ru-RU" sz="2000" dirty="0"/>
              <a:t> велику </a:t>
            </a:r>
            <a:r>
              <a:rPr lang="ru-RU" sz="2000" dirty="0" err="1"/>
              <a:t>кількість</a:t>
            </a:r>
            <a:r>
              <a:rPr lang="ru-RU" sz="2000" dirty="0"/>
              <a:t> пар </a:t>
            </a:r>
            <a:r>
              <a:rPr lang="ru-RU" sz="2000" dirty="0" err="1"/>
              <a:t>іонів</a:t>
            </a:r>
            <a:r>
              <a:rPr lang="ru-RU" sz="2000" dirty="0"/>
              <a:t>. </a:t>
            </a:r>
            <a:r>
              <a:rPr lang="ru-RU" sz="2000" dirty="0" err="1"/>
              <a:t>Первинні</a:t>
            </a:r>
            <a:r>
              <a:rPr lang="ru-RU" sz="2000" dirty="0"/>
              <a:t> </a:t>
            </a:r>
            <a:r>
              <a:rPr lang="ru-RU" sz="2000" dirty="0" err="1"/>
              <a:t>іони</a:t>
            </a:r>
            <a:r>
              <a:rPr lang="ru-RU" sz="2000" dirty="0"/>
              <a:t> (</a:t>
            </a:r>
            <a:r>
              <a:rPr lang="ru-RU" sz="2000" dirty="0" err="1"/>
              <a:t>електрони</a:t>
            </a:r>
            <a:r>
              <a:rPr lang="ru-RU" sz="2000" dirty="0"/>
              <a:t>) у сильному </a:t>
            </a:r>
            <a:r>
              <a:rPr lang="ru-RU" sz="2000" dirty="0" err="1"/>
              <a:t>електричному</a:t>
            </a:r>
            <a:r>
              <a:rPr lang="ru-RU" sz="2000" dirty="0"/>
              <a:t> </a:t>
            </a:r>
            <a:r>
              <a:rPr lang="ru-RU" sz="2000" dirty="0" err="1"/>
              <a:t>полі</a:t>
            </a:r>
            <a:r>
              <a:rPr lang="ru-RU" sz="2000" dirty="0"/>
              <a:t> </a:t>
            </a:r>
            <a:r>
              <a:rPr lang="ru-RU" sz="2000" dirty="0" err="1"/>
              <a:t>набувають</a:t>
            </a:r>
            <a:r>
              <a:rPr lang="ru-RU" sz="2000" dirty="0"/>
              <a:t> </a:t>
            </a:r>
            <a:r>
              <a:rPr lang="ru-RU" sz="2000" dirty="0" err="1"/>
              <a:t>такої</a:t>
            </a:r>
            <a:r>
              <a:rPr lang="ru-RU" sz="2000" dirty="0"/>
              <a:t> </a:t>
            </a:r>
            <a:r>
              <a:rPr lang="ru-RU" sz="2000" dirty="0" err="1"/>
              <a:t>енергії</a:t>
            </a:r>
            <a:r>
              <a:rPr lang="ru-RU" sz="2000" dirty="0"/>
              <a:t>, </a:t>
            </a:r>
            <a:r>
              <a:rPr lang="ru-RU" sz="2000" dirty="0" err="1"/>
              <a:t>починають</a:t>
            </a:r>
            <a:r>
              <a:rPr lang="ru-RU" sz="2000" dirty="0"/>
              <a:t> </a:t>
            </a:r>
            <a:r>
              <a:rPr lang="ru-RU" sz="2000" dirty="0" err="1"/>
              <a:t>іонізувати</a:t>
            </a:r>
            <a:r>
              <a:rPr lang="ru-RU" sz="2000" dirty="0"/>
              <a:t> газ у </a:t>
            </a:r>
            <a:r>
              <a:rPr lang="ru-RU" sz="2000" dirty="0" err="1"/>
              <a:t>лічильнику</a:t>
            </a:r>
            <a:r>
              <a:rPr lang="ru-RU" sz="2000" dirty="0"/>
              <a:t> і </a:t>
            </a:r>
            <a:r>
              <a:rPr lang="ru-RU" sz="2000" dirty="0" err="1"/>
              <a:t>створювати</a:t>
            </a:r>
            <a:r>
              <a:rPr lang="ru-RU" sz="2000" dirty="0"/>
              <a:t> в </a:t>
            </a:r>
            <a:r>
              <a:rPr lang="ru-RU" sz="2000" dirty="0" err="1"/>
              <a:t>ньому</a:t>
            </a:r>
            <a:r>
              <a:rPr lang="ru-RU" sz="2000" dirty="0"/>
              <a:t> велику </a:t>
            </a:r>
            <a:r>
              <a:rPr lang="ru-RU" sz="2000" dirty="0" err="1"/>
              <a:t>кількість</a:t>
            </a:r>
            <a:r>
              <a:rPr lang="ru-RU" sz="2000" dirty="0"/>
              <a:t> </a:t>
            </a:r>
            <a:r>
              <a:rPr lang="ru-RU" sz="2000" dirty="0" err="1"/>
              <a:t>вторинних</a:t>
            </a:r>
            <a:r>
              <a:rPr lang="ru-RU" sz="2000" dirty="0"/>
              <a:t> </a:t>
            </a:r>
            <a:r>
              <a:rPr lang="ru-RU" sz="2000" dirty="0" err="1"/>
              <a:t>іонів</a:t>
            </a:r>
            <a:r>
              <a:rPr lang="ru-RU" sz="2000" dirty="0"/>
              <a:t> – </a:t>
            </a:r>
            <a:r>
              <a:rPr lang="ru-RU" sz="2000" dirty="0" err="1"/>
              <a:t>газовий</a:t>
            </a:r>
            <a:r>
              <a:rPr lang="ru-RU" sz="2000" dirty="0"/>
              <a:t> </a:t>
            </a:r>
            <a:r>
              <a:rPr lang="ru-RU" sz="2000" dirty="0" err="1"/>
              <a:t>розряд</a:t>
            </a:r>
            <a:r>
              <a:rPr lang="ru-RU" sz="2000" dirty="0"/>
              <a:t>, </a:t>
            </a:r>
            <a:r>
              <a:rPr lang="ru-RU" sz="2000" dirty="0" err="1"/>
              <a:t>який</a:t>
            </a:r>
            <a:r>
              <a:rPr lang="ru-RU" sz="2000" dirty="0"/>
              <a:t> в </a:t>
            </a:r>
            <a:r>
              <a:rPr lang="ru-RU" sz="2000" dirty="0" err="1"/>
              <a:t>електричному</a:t>
            </a:r>
            <a:r>
              <a:rPr lang="ru-RU" sz="2000" dirty="0"/>
              <a:t> </a:t>
            </a:r>
            <a:r>
              <a:rPr lang="ru-RU" sz="2000" dirty="0" err="1"/>
              <a:t>ланцюзі</a:t>
            </a:r>
            <a:r>
              <a:rPr lang="ru-RU" sz="2000" dirty="0"/>
              <a:t> </a:t>
            </a:r>
            <a:r>
              <a:rPr lang="ru-RU" sz="2000" dirty="0" err="1"/>
              <a:t>дає</a:t>
            </a:r>
            <a:r>
              <a:rPr lang="ru-RU" sz="2000" dirty="0"/>
              <a:t> </a:t>
            </a:r>
            <a:r>
              <a:rPr lang="ru-RU" sz="2000" dirty="0" err="1"/>
              <a:t>імпульс</a:t>
            </a:r>
            <a:r>
              <a:rPr lang="ru-RU" sz="2000" dirty="0"/>
              <a:t> струму.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4212406"/>
            <a:ext cx="3191320" cy="195289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285728"/>
            <a:ext cx="821537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Сцинтиляційний</a:t>
            </a:r>
            <a:r>
              <a:rPr lang="ru-RU" dirty="0">
                <a:solidFill>
                  <a:srgbClr val="FFFF00"/>
                </a:solidFill>
              </a:rPr>
              <a:t> метод </a:t>
            </a:r>
            <a:r>
              <a:rPr lang="ru-RU" dirty="0" err="1">
                <a:solidFill>
                  <a:srgbClr val="FFFF00"/>
                </a:solidFill>
              </a:rPr>
              <a:t>реєстрації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/>
              <a:t>базується</a:t>
            </a:r>
            <a:r>
              <a:rPr lang="ru-RU" dirty="0"/>
              <a:t> на </a:t>
            </a:r>
            <a:r>
              <a:rPr lang="ru-RU" dirty="0" err="1"/>
              <a:t>реєстрації</a:t>
            </a:r>
            <a:r>
              <a:rPr lang="ru-RU" dirty="0"/>
              <a:t> </a:t>
            </a:r>
            <a:r>
              <a:rPr lang="ru-RU" dirty="0" err="1"/>
              <a:t>спалахів</a:t>
            </a:r>
            <a:r>
              <a:rPr lang="ru-RU" dirty="0"/>
              <a:t> </a:t>
            </a:r>
            <a:r>
              <a:rPr lang="ru-RU" dirty="0" err="1"/>
              <a:t>світла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виникають</a:t>
            </a:r>
            <a:r>
              <a:rPr lang="ru-RU" dirty="0"/>
              <a:t> у </a:t>
            </a:r>
            <a:r>
              <a:rPr lang="ru-RU" dirty="0" err="1"/>
              <a:t>сцинтиляторі</a:t>
            </a:r>
            <a:r>
              <a:rPr lang="ru-RU" dirty="0"/>
              <a:t> (</a:t>
            </a:r>
            <a:r>
              <a:rPr lang="ru-RU" dirty="0" err="1"/>
              <a:t>люмінофорі</a:t>
            </a:r>
            <a:r>
              <a:rPr lang="ru-RU" dirty="0"/>
              <a:t>)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дією</a:t>
            </a:r>
            <a:r>
              <a:rPr lang="ru-RU" dirty="0"/>
              <a:t> </a:t>
            </a:r>
            <a:r>
              <a:rPr lang="ru-RU" dirty="0" err="1"/>
              <a:t>іонізуючих</a:t>
            </a:r>
            <a:r>
              <a:rPr lang="ru-RU" dirty="0"/>
              <a:t> </a:t>
            </a:r>
            <a:r>
              <a:rPr lang="ru-RU" dirty="0" err="1"/>
              <a:t>випромінювань</a:t>
            </a:r>
            <a:r>
              <a:rPr lang="ru-RU" dirty="0"/>
              <a:t>.</a:t>
            </a:r>
          </a:p>
          <a:p>
            <a:r>
              <a:rPr lang="ru-RU" dirty="0"/>
              <a:t>Основною </a:t>
            </a:r>
            <a:r>
              <a:rPr lang="ru-RU" dirty="0" err="1"/>
              <a:t>частиною</a:t>
            </a:r>
            <a:r>
              <a:rPr lang="ru-RU" dirty="0"/>
              <a:t> </a:t>
            </a:r>
            <a:r>
              <a:rPr lang="ru-RU" dirty="0" err="1"/>
              <a:t>сцинтиляційного</a:t>
            </a:r>
            <a:r>
              <a:rPr lang="ru-RU" dirty="0"/>
              <a:t> </a:t>
            </a:r>
            <a:r>
              <a:rPr lang="ru-RU" dirty="0" err="1"/>
              <a:t>лічильника</a:t>
            </a:r>
            <a:r>
              <a:rPr lang="ru-RU" dirty="0"/>
              <a:t> є </a:t>
            </a:r>
            <a:r>
              <a:rPr lang="ru-RU" dirty="0" err="1"/>
              <a:t>фотоелектронний</a:t>
            </a:r>
            <a:r>
              <a:rPr lang="ru-RU" dirty="0"/>
              <a:t> </a:t>
            </a:r>
            <a:r>
              <a:rPr lang="ru-RU" dirty="0" err="1"/>
              <a:t>помножувач</a:t>
            </a:r>
            <a:r>
              <a:rPr lang="ru-RU" dirty="0"/>
              <a:t>, де </a:t>
            </a:r>
            <a:r>
              <a:rPr lang="ru-RU" dirty="0" err="1"/>
              <a:t>енергія</a:t>
            </a:r>
            <a:r>
              <a:rPr lang="ru-RU" dirty="0"/>
              <a:t> ІІ </a:t>
            </a:r>
            <a:r>
              <a:rPr lang="ru-RU" dirty="0" err="1"/>
              <a:t>перетворюється</a:t>
            </a:r>
            <a:r>
              <a:rPr lang="ru-RU" dirty="0"/>
              <a:t> на </a:t>
            </a:r>
            <a:r>
              <a:rPr lang="ru-RU" dirty="0" err="1"/>
              <a:t>видиме</a:t>
            </a:r>
            <a:r>
              <a:rPr lang="ru-RU" dirty="0"/>
              <a:t> </a:t>
            </a:r>
            <a:r>
              <a:rPr lang="ru-RU" dirty="0" err="1"/>
              <a:t>світло</a:t>
            </a:r>
            <a:r>
              <a:rPr lang="ru-RU" dirty="0"/>
              <a:t>, яке </a:t>
            </a:r>
            <a:r>
              <a:rPr lang="ru-RU" dirty="0" err="1"/>
              <a:t>перетворюється</a:t>
            </a:r>
            <a:r>
              <a:rPr lang="ru-RU" dirty="0"/>
              <a:t> на </a:t>
            </a:r>
            <a:r>
              <a:rPr lang="ru-RU" dirty="0" err="1"/>
              <a:t>електричний</a:t>
            </a:r>
            <a:r>
              <a:rPr lang="ru-RU" dirty="0"/>
              <a:t> струм.</a:t>
            </a:r>
          </a:p>
          <a:p>
            <a:r>
              <a:rPr lang="ru-RU" dirty="0" err="1"/>
              <a:t>Переваги</a:t>
            </a:r>
            <a:r>
              <a:rPr lang="ru-RU" dirty="0"/>
              <a:t>:</a:t>
            </a:r>
          </a:p>
          <a:p>
            <a:r>
              <a:rPr lang="ru-RU" dirty="0"/>
              <a:t>Короткий </a:t>
            </a:r>
            <a:r>
              <a:rPr lang="ru-RU" dirty="0" err="1"/>
              <a:t>дозвільний</a:t>
            </a:r>
            <a:r>
              <a:rPr lang="ru-RU" dirty="0"/>
              <a:t> час (10 ?⁸ с) і </a:t>
            </a:r>
            <a:r>
              <a:rPr lang="ru-RU" dirty="0" err="1"/>
              <a:t>більша</a:t>
            </a:r>
            <a:r>
              <a:rPr lang="ru-RU" dirty="0"/>
              <a:t> </a:t>
            </a:r>
            <a:r>
              <a:rPr lang="ru-RU" dirty="0" err="1"/>
              <a:t>швидкість</a:t>
            </a:r>
            <a:r>
              <a:rPr lang="ru-RU" dirty="0"/>
              <a:t> </a:t>
            </a:r>
            <a:r>
              <a:rPr lang="ru-RU" dirty="0" err="1"/>
              <a:t>рахунку</a:t>
            </a:r>
            <a:r>
              <a:rPr lang="ru-RU" dirty="0"/>
              <a:t> </a:t>
            </a:r>
            <a:r>
              <a:rPr lang="ru-RU" dirty="0" err="1"/>
              <a:t>частинок</a:t>
            </a:r>
            <a:r>
              <a:rPr lang="ru-RU" dirty="0"/>
              <a:t> (на </a:t>
            </a:r>
            <a:r>
              <a:rPr lang="ru-RU" dirty="0" err="1"/>
              <a:t>кілька</a:t>
            </a:r>
            <a:r>
              <a:rPr lang="ru-RU" dirty="0"/>
              <a:t> </a:t>
            </a:r>
            <a:r>
              <a:rPr lang="ru-RU" dirty="0" err="1"/>
              <a:t>порядків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швидкості</a:t>
            </a:r>
            <a:r>
              <a:rPr lang="ru-RU" dirty="0"/>
              <a:t> </a:t>
            </a:r>
            <a:r>
              <a:rPr lang="ru-RU" dirty="0" err="1"/>
              <a:t>рахунку</a:t>
            </a:r>
            <a:r>
              <a:rPr lang="ru-RU" dirty="0"/>
              <a:t> в </a:t>
            </a:r>
            <a:r>
              <a:rPr lang="ru-RU" dirty="0" err="1"/>
              <a:t>іонізаційній</a:t>
            </a:r>
            <a:r>
              <a:rPr lang="ru-RU" dirty="0"/>
              <a:t> </a:t>
            </a:r>
            <a:r>
              <a:rPr lang="ru-RU" dirty="0" err="1"/>
              <a:t>камері</a:t>
            </a:r>
            <a:r>
              <a:rPr lang="ru-RU" dirty="0"/>
              <a:t>).</a:t>
            </a:r>
          </a:p>
          <a:p>
            <a:r>
              <a:rPr lang="ru-RU" dirty="0" err="1"/>
              <a:t>Здатність</a:t>
            </a:r>
            <a:r>
              <a:rPr lang="ru-RU" dirty="0"/>
              <a:t> </a:t>
            </a:r>
            <a:r>
              <a:rPr lang="ru-RU" dirty="0" err="1"/>
              <a:t>оцінювати</a:t>
            </a:r>
            <a:r>
              <a:rPr lang="ru-RU" dirty="0"/>
              <a:t> </a:t>
            </a:r>
            <a:r>
              <a:rPr lang="ru-RU" dirty="0" err="1"/>
              <a:t>енергію</a:t>
            </a:r>
            <a:r>
              <a:rPr lang="ru-RU" dirty="0"/>
              <a:t> </a:t>
            </a:r>
            <a:r>
              <a:rPr lang="ru-RU" dirty="0" err="1"/>
              <a:t>частинок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реєструються</a:t>
            </a:r>
            <a:r>
              <a:rPr lang="ru-RU" dirty="0"/>
              <a:t> (</a:t>
            </a:r>
            <a:r>
              <a:rPr lang="ru-RU" dirty="0" err="1"/>
              <a:t>інтенсивність</a:t>
            </a:r>
            <a:r>
              <a:rPr lang="ru-RU" dirty="0"/>
              <a:t> </a:t>
            </a:r>
            <a:r>
              <a:rPr lang="ru-RU" dirty="0" err="1"/>
              <a:t>сцинтиляцій</a:t>
            </a:r>
            <a:r>
              <a:rPr lang="ru-RU" dirty="0"/>
              <a:t> прямо </a:t>
            </a:r>
            <a:r>
              <a:rPr lang="ru-RU" dirty="0" err="1"/>
              <a:t>пропорційна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 </a:t>
            </a:r>
            <a:r>
              <a:rPr lang="ru-RU" dirty="0" err="1"/>
              <a:t>частинок</a:t>
            </a:r>
            <a:r>
              <a:rPr lang="ru-RU" dirty="0"/>
              <a:t>).</a:t>
            </a: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859"/>
          <a:stretch/>
        </p:blipFill>
        <p:spPr>
          <a:xfrm>
            <a:off x="2627784" y="4184155"/>
            <a:ext cx="3277057" cy="238021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285728"/>
            <a:ext cx="821537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Радіолюмінесцентний</a:t>
            </a:r>
            <a:r>
              <a:rPr lang="ru-RU" dirty="0">
                <a:solidFill>
                  <a:srgbClr val="FFFF00"/>
                </a:solidFill>
              </a:rPr>
              <a:t> (</a:t>
            </a:r>
            <a:r>
              <a:rPr lang="ru-RU" dirty="0" err="1">
                <a:solidFill>
                  <a:srgbClr val="FFFF00"/>
                </a:solidFill>
              </a:rPr>
              <a:t>фотолюмінесцентний</a:t>
            </a:r>
            <a:r>
              <a:rPr lang="ru-RU" dirty="0">
                <a:solidFill>
                  <a:srgbClr val="FFFF00"/>
                </a:solidFill>
              </a:rPr>
              <a:t> та </a:t>
            </a:r>
            <a:r>
              <a:rPr lang="ru-RU" dirty="0" err="1">
                <a:solidFill>
                  <a:srgbClr val="FFFF00"/>
                </a:solidFill>
              </a:rPr>
              <a:t>термолюмінесцентний</a:t>
            </a:r>
            <a:r>
              <a:rPr lang="ru-RU" dirty="0">
                <a:solidFill>
                  <a:srgbClr val="FFFF00"/>
                </a:solidFill>
              </a:rPr>
              <a:t>) метод </a:t>
            </a:r>
            <a:r>
              <a:rPr lang="ru-RU" dirty="0" err="1">
                <a:solidFill>
                  <a:srgbClr val="FFFF00"/>
                </a:solidFill>
              </a:rPr>
              <a:t>вимірювання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іонізуючих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випромінювань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полягає</a:t>
            </a:r>
            <a:r>
              <a:rPr lang="ru-RU" dirty="0">
                <a:solidFill>
                  <a:srgbClr val="FFFF00"/>
                </a:solidFill>
              </a:rPr>
              <a:t> в </a:t>
            </a:r>
            <a:r>
              <a:rPr lang="ru-RU" dirty="0" err="1">
                <a:solidFill>
                  <a:srgbClr val="FFFF00"/>
                </a:solidFill>
              </a:rPr>
              <a:t>поглинанні</a:t>
            </a:r>
            <a:r>
              <a:rPr lang="ru-RU" dirty="0">
                <a:solidFill>
                  <a:srgbClr val="FFFF00"/>
                </a:solidFill>
              </a:rPr>
              <a:t> та </a:t>
            </a:r>
            <a:r>
              <a:rPr lang="ru-RU" dirty="0" err="1">
                <a:solidFill>
                  <a:srgbClr val="FFFF00"/>
                </a:solidFill>
              </a:rPr>
              <a:t>накопиченні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енергії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іонізуючого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випромінювання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спеціальними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люмінесцентними</a:t>
            </a:r>
            <a:r>
              <a:rPr lang="ru-RU" dirty="0">
                <a:solidFill>
                  <a:srgbClr val="FFFF00"/>
                </a:solidFill>
              </a:rPr>
              <a:t> детекторами з </a:t>
            </a:r>
            <a:r>
              <a:rPr lang="ru-RU" dirty="0" err="1">
                <a:solidFill>
                  <a:srgbClr val="FFFF00"/>
                </a:solidFill>
              </a:rPr>
              <a:t>подальшим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перетворенням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її</a:t>
            </a:r>
            <a:r>
              <a:rPr lang="ru-RU" dirty="0">
                <a:solidFill>
                  <a:srgbClr val="FFFF00"/>
                </a:solidFill>
              </a:rPr>
              <a:t> на </a:t>
            </a:r>
            <a:r>
              <a:rPr lang="ru-RU" dirty="0" err="1">
                <a:solidFill>
                  <a:srgbClr val="FFFF00"/>
                </a:solidFill>
              </a:rPr>
              <a:t>люмінесцентнуінтенсивність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якої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пропорційна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дозі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іонізуючого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випромінювання</a:t>
            </a:r>
            <a:r>
              <a:rPr lang="ru-RU" dirty="0">
                <a:solidFill>
                  <a:srgbClr val="FFFF00"/>
                </a:solidFill>
              </a:rPr>
              <a:t> та </a:t>
            </a:r>
            <a:r>
              <a:rPr lang="ru-RU" dirty="0" err="1">
                <a:solidFill>
                  <a:srgbClr val="FFFF00"/>
                </a:solidFill>
              </a:rPr>
              <a:t>зареєструвати</a:t>
            </a:r>
            <a:r>
              <a:rPr lang="ru-RU" dirty="0">
                <a:solidFill>
                  <a:srgbClr val="FFFF00"/>
                </a:solidFill>
              </a:rPr>
              <a:t> яку </a:t>
            </a:r>
            <a:r>
              <a:rPr lang="ru-RU" dirty="0" err="1">
                <a:solidFill>
                  <a:srgbClr val="FFFF00"/>
                </a:solidFill>
              </a:rPr>
              <a:t>можна</a:t>
            </a:r>
            <a:r>
              <a:rPr lang="ru-RU" dirty="0">
                <a:solidFill>
                  <a:srgbClr val="FFFF00"/>
                </a:solidFill>
              </a:rPr>
              <a:t> при </a:t>
            </a:r>
            <a:r>
              <a:rPr lang="ru-RU" dirty="0" err="1">
                <a:solidFill>
                  <a:srgbClr val="FFFF00"/>
                </a:solidFill>
              </a:rPr>
              <a:t>термостимуляції</a:t>
            </a:r>
            <a:r>
              <a:rPr lang="ru-RU" dirty="0">
                <a:solidFill>
                  <a:srgbClr val="FFFF00"/>
                </a:solidFill>
              </a:rPr>
              <a:t> (</a:t>
            </a:r>
            <a:r>
              <a:rPr lang="ru-RU" dirty="0" err="1">
                <a:solidFill>
                  <a:srgbClr val="FFFF00"/>
                </a:solidFill>
              </a:rPr>
              <a:t>нагріванні</a:t>
            </a:r>
            <a:r>
              <a:rPr lang="ru-RU" dirty="0">
                <a:solidFill>
                  <a:srgbClr val="FFFF00"/>
                </a:solidFill>
              </a:rPr>
              <a:t>), </a:t>
            </a:r>
            <a:r>
              <a:rPr lang="ru-RU" dirty="0" err="1">
                <a:solidFill>
                  <a:srgbClr val="FFFF00"/>
                </a:solidFill>
              </a:rPr>
              <a:t>або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фотостимуляції</a:t>
            </a:r>
            <a:r>
              <a:rPr lang="ru-RU" dirty="0">
                <a:solidFill>
                  <a:srgbClr val="FFFF00"/>
                </a:solidFill>
              </a:rPr>
              <a:t> (</a:t>
            </a:r>
            <a:r>
              <a:rPr lang="ru-RU" dirty="0" err="1">
                <a:solidFill>
                  <a:srgbClr val="FFFF00"/>
                </a:solidFill>
              </a:rPr>
              <a:t>опроміненні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ультрафіолетовими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променями</a:t>
            </a:r>
            <a:r>
              <a:rPr lang="ru-RU" dirty="0">
                <a:solidFill>
                  <a:srgbClr val="FFFF00"/>
                </a:solidFill>
              </a:rPr>
              <a:t>) </a:t>
            </a:r>
            <a:r>
              <a:rPr lang="ru-RU" dirty="0" err="1">
                <a:solidFill>
                  <a:srgbClr val="FFFF00"/>
                </a:solidFill>
              </a:rPr>
              <a:t>спеціальним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реєструючим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приладом</a:t>
            </a:r>
            <a:r>
              <a:rPr lang="ru-RU" dirty="0">
                <a:solidFill>
                  <a:srgbClr val="FFFF00"/>
                </a:solidFill>
              </a:rPr>
              <a:t>.</a:t>
            </a:r>
            <a:r>
              <a:rPr lang="ru-RU" dirty="0"/>
              <a:t>      </a:t>
            </a:r>
          </a:p>
          <a:p>
            <a:r>
              <a:rPr lang="ru-RU" dirty="0" err="1"/>
              <a:t>Ця</a:t>
            </a:r>
            <a:r>
              <a:rPr lang="ru-RU" dirty="0"/>
              <a:t> </a:t>
            </a:r>
            <a:r>
              <a:rPr lang="ru-RU" dirty="0" err="1"/>
              <a:t>властивість</a:t>
            </a:r>
            <a:r>
              <a:rPr lang="ru-RU" dirty="0"/>
              <a:t> </a:t>
            </a:r>
            <a:r>
              <a:rPr lang="ru-RU" dirty="0" err="1"/>
              <a:t>люмінофора</a:t>
            </a:r>
            <a:r>
              <a:rPr lang="ru-RU" dirty="0"/>
              <a:t> </a:t>
            </a:r>
            <a:r>
              <a:rPr lang="ru-RU" dirty="0" err="1"/>
              <a:t>пов'язана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зміщенням</a:t>
            </a:r>
            <a:r>
              <a:rPr lang="ru-RU" dirty="0"/>
              <a:t> у </a:t>
            </a:r>
            <a:r>
              <a:rPr lang="ru-RU" dirty="0" err="1"/>
              <a:t>структурних</a:t>
            </a:r>
            <a:r>
              <a:rPr lang="ru-RU" dirty="0"/>
              <a:t> </a:t>
            </a:r>
            <a:r>
              <a:rPr lang="ru-RU" dirty="0" err="1"/>
              <a:t>ґратах</a:t>
            </a:r>
            <a:r>
              <a:rPr lang="ru-RU" dirty="0"/>
              <a:t> </a:t>
            </a:r>
            <a:r>
              <a:rPr lang="ru-RU" dirty="0" err="1"/>
              <a:t>кристала</a:t>
            </a:r>
            <a:r>
              <a:rPr lang="ru-RU" dirty="0"/>
              <a:t> </a:t>
            </a:r>
            <a:r>
              <a:rPr lang="ru-RU" dirty="0" err="1"/>
              <a:t>люмінофора</a:t>
            </a:r>
            <a:r>
              <a:rPr lang="ru-RU" dirty="0"/>
              <a:t>.</a:t>
            </a:r>
          </a:p>
          <a:p>
            <a:r>
              <a:rPr lang="ru-RU" dirty="0"/>
              <a:t>    </a:t>
            </a:r>
          </a:p>
          <a:p>
            <a:r>
              <a:rPr lang="ru-RU" dirty="0"/>
              <a:t>До </a:t>
            </a:r>
            <a:r>
              <a:rPr lang="ru-RU" dirty="0" err="1"/>
              <a:t>термолюмінофори</a:t>
            </a:r>
            <a:r>
              <a:rPr lang="ru-RU" dirty="0"/>
              <a:t> </a:t>
            </a:r>
            <a:r>
              <a:rPr lang="ru-RU" dirty="0" err="1"/>
              <a:t>відносяться</a:t>
            </a:r>
            <a:r>
              <a:rPr lang="ru-RU" dirty="0"/>
              <a:t>: </a:t>
            </a:r>
            <a:r>
              <a:rPr lang="en-US" dirty="0" err="1"/>
              <a:t>LiF</a:t>
            </a:r>
            <a:r>
              <a:rPr lang="en-US" dirty="0"/>
              <a:t>, CaF2, Al2O3, Mg2B4O7 </a:t>
            </a:r>
            <a:r>
              <a:rPr lang="ru-RU" dirty="0"/>
              <a:t>та </a:t>
            </a:r>
            <a:r>
              <a:rPr lang="ru-RU" dirty="0" err="1"/>
              <a:t>ін</a:t>
            </a:r>
            <a:r>
              <a:rPr lang="ru-RU" dirty="0"/>
              <a:t>.</a:t>
            </a:r>
          </a:p>
          <a:p>
            <a:r>
              <a:rPr lang="ru-RU" dirty="0"/>
              <a:t>   </a:t>
            </a:r>
          </a:p>
          <a:p>
            <a:r>
              <a:rPr lang="ru-RU" dirty="0"/>
              <a:t> Як </a:t>
            </a:r>
            <a:r>
              <a:rPr lang="ru-RU" dirty="0" err="1"/>
              <a:t>фотолюмінофор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,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алюмофосфатні</a:t>
            </a:r>
            <a:r>
              <a:rPr lang="ru-RU" dirty="0"/>
              <a:t> </a:t>
            </a:r>
            <a:r>
              <a:rPr lang="ru-RU" dirty="0" err="1"/>
              <a:t>скло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Люмінофори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порошку, таблеток, гранул </a:t>
            </a:r>
            <a:r>
              <a:rPr lang="ru-RU" dirty="0" err="1"/>
              <a:t>використовуються</a:t>
            </a:r>
            <a:r>
              <a:rPr lang="ru-RU" dirty="0"/>
              <a:t> для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накопиченої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.</a:t>
            </a:r>
          </a:p>
          <a:p>
            <a:r>
              <a:rPr lang="ru-RU" dirty="0"/>
              <a:t>      </a:t>
            </a:r>
            <a:r>
              <a:rPr lang="ru-RU" dirty="0" err="1"/>
              <a:t>Термолюмінесцентні</a:t>
            </a:r>
            <a:r>
              <a:rPr lang="ru-RU" dirty="0"/>
              <a:t> </a:t>
            </a:r>
            <a:r>
              <a:rPr lang="ru-RU" dirty="0" err="1"/>
              <a:t>детектори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широкий </a:t>
            </a:r>
            <a:r>
              <a:rPr lang="ru-RU" dirty="0" err="1"/>
              <a:t>енергетичний</a:t>
            </a:r>
            <a:r>
              <a:rPr lang="ru-RU" dirty="0"/>
              <a:t> та </a:t>
            </a:r>
            <a:r>
              <a:rPr lang="ru-RU" dirty="0" err="1"/>
              <a:t>дозовий</a:t>
            </a:r>
            <a:r>
              <a:rPr lang="ru-RU" dirty="0"/>
              <a:t> </a:t>
            </a:r>
            <a:r>
              <a:rPr lang="ru-RU" dirty="0" err="1"/>
              <a:t>діапазон</a:t>
            </a:r>
            <a:r>
              <a:rPr lang="ru-RU" dirty="0"/>
              <a:t>.</a:t>
            </a:r>
          </a:p>
          <a:p>
            <a:r>
              <a:rPr lang="ru-RU" dirty="0"/>
              <a:t>      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детектори</a:t>
            </a:r>
            <a:r>
              <a:rPr lang="ru-RU" dirty="0"/>
              <a:t> </a:t>
            </a:r>
            <a:r>
              <a:rPr lang="ru-RU" dirty="0" err="1"/>
              <a:t>багаторазового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та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відповідної</a:t>
            </a:r>
            <a:r>
              <a:rPr lang="ru-RU" dirty="0"/>
              <a:t> </a:t>
            </a:r>
            <a:r>
              <a:rPr lang="ru-RU" dirty="0" err="1"/>
              <a:t>термообробки</a:t>
            </a:r>
            <a:r>
              <a:rPr lang="ru-RU" dirty="0"/>
              <a:t> </a:t>
            </a:r>
            <a:r>
              <a:rPr lang="ru-RU" dirty="0" err="1"/>
              <a:t>знову</a:t>
            </a:r>
            <a:r>
              <a:rPr lang="ru-RU" dirty="0"/>
              <a:t> </a:t>
            </a:r>
            <a:r>
              <a:rPr lang="ru-RU" dirty="0" err="1"/>
              <a:t>придатні</a:t>
            </a:r>
            <a:r>
              <a:rPr lang="ru-RU" dirty="0"/>
              <a:t> для </a:t>
            </a:r>
            <a:r>
              <a:rPr lang="ru-RU" dirty="0" err="1"/>
              <a:t>вимірювання</a:t>
            </a:r>
            <a:r>
              <a:rPr lang="ru-RU" dirty="0"/>
              <a:t> доз.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620688"/>
            <a:ext cx="807249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rgbClr val="FFFF00"/>
                </a:solidFill>
              </a:rPr>
              <a:t>Фотохімічний</a:t>
            </a:r>
            <a:r>
              <a:rPr lang="ru-RU" sz="2400" dirty="0">
                <a:solidFill>
                  <a:srgbClr val="FFFF00"/>
                </a:solidFill>
              </a:rPr>
              <a:t> метод – </a:t>
            </a:r>
            <a:r>
              <a:rPr lang="ru-RU" sz="2400" dirty="0"/>
              <a:t>один </a:t>
            </a:r>
            <a:r>
              <a:rPr lang="ru-RU" sz="2400" dirty="0" err="1"/>
              <a:t>із</a:t>
            </a:r>
            <a:r>
              <a:rPr lang="ru-RU" sz="2400" dirty="0"/>
              <a:t> </a:t>
            </a:r>
            <a:r>
              <a:rPr lang="ru-RU" sz="2400" dirty="0" err="1"/>
              <a:t>найстаріших</a:t>
            </a:r>
            <a:r>
              <a:rPr lang="ru-RU" sz="2400" dirty="0"/>
              <a:t> – </a:t>
            </a:r>
            <a:r>
              <a:rPr lang="ru-RU" sz="2400" dirty="0" err="1"/>
              <a:t>базується</a:t>
            </a:r>
            <a:r>
              <a:rPr lang="ru-RU" sz="2400" dirty="0"/>
              <a:t> на </a:t>
            </a:r>
            <a:r>
              <a:rPr lang="ru-RU" sz="2400" dirty="0" err="1"/>
              <a:t>здатності</a:t>
            </a:r>
            <a:r>
              <a:rPr lang="ru-RU" sz="2400" dirty="0"/>
              <a:t> </a:t>
            </a:r>
            <a:r>
              <a:rPr lang="ru-RU" sz="2400" dirty="0" err="1"/>
              <a:t>випромінювань</a:t>
            </a:r>
            <a:r>
              <a:rPr lang="ru-RU" sz="2400" dirty="0"/>
              <a:t> </a:t>
            </a:r>
            <a:r>
              <a:rPr lang="ru-RU" sz="2400" dirty="0" err="1"/>
              <a:t>викликати</a:t>
            </a:r>
            <a:r>
              <a:rPr lang="ru-RU" sz="2400" dirty="0"/>
              <a:t> </a:t>
            </a:r>
            <a:r>
              <a:rPr lang="ru-RU" sz="2400" dirty="0" err="1"/>
              <a:t>фотоліз</a:t>
            </a:r>
            <a:r>
              <a:rPr lang="ru-RU" sz="2400" dirty="0"/>
              <a:t> </a:t>
            </a:r>
            <a:r>
              <a:rPr lang="ru-RU" sz="2400" dirty="0" err="1"/>
              <a:t>галоїдного</a:t>
            </a:r>
            <a:r>
              <a:rPr lang="ru-RU" sz="2400" dirty="0"/>
              <a:t> </a:t>
            </a:r>
            <a:r>
              <a:rPr lang="ru-RU" sz="2400" dirty="0" err="1"/>
              <a:t>броміду</a:t>
            </a:r>
            <a:r>
              <a:rPr lang="ru-RU" sz="2400" dirty="0"/>
              <a:t> </a:t>
            </a:r>
            <a:r>
              <a:rPr lang="ru-RU" sz="2400" dirty="0" err="1"/>
              <a:t>срібла</a:t>
            </a:r>
            <a:r>
              <a:rPr lang="ru-RU" sz="2400" dirty="0"/>
              <a:t> (</a:t>
            </a:r>
            <a:r>
              <a:rPr lang="en-US" sz="2400" dirty="0" err="1"/>
              <a:t>AgBr</a:t>
            </a:r>
            <a:r>
              <a:rPr lang="en-US" sz="2400" dirty="0"/>
              <a:t>).</a:t>
            </a:r>
          </a:p>
          <a:p>
            <a:r>
              <a:rPr lang="en-US" sz="2400" dirty="0">
                <a:solidFill>
                  <a:srgbClr val="FFFF00"/>
                </a:solidFill>
              </a:rPr>
              <a:t>      </a:t>
            </a:r>
          </a:p>
          <a:p>
            <a:r>
              <a:rPr lang="en-US" sz="2400" dirty="0">
                <a:solidFill>
                  <a:srgbClr val="FFFF00"/>
                </a:solidFill>
              </a:rPr>
              <a:t>       </a:t>
            </a:r>
            <a:r>
              <a:rPr lang="ru-RU" sz="2400" dirty="0">
                <a:solidFill>
                  <a:srgbClr val="FFFF00"/>
                </a:solidFill>
              </a:rPr>
              <a:t>При </a:t>
            </a:r>
            <a:r>
              <a:rPr lang="ru-RU" sz="2400" dirty="0" err="1">
                <a:solidFill>
                  <a:srgbClr val="FFFF00"/>
                </a:solidFill>
              </a:rPr>
              <a:t>прояві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експонованої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фотоплівки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срібло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відновлюється</a:t>
            </a:r>
            <a:r>
              <a:rPr lang="ru-RU" sz="2400" dirty="0">
                <a:solidFill>
                  <a:srgbClr val="FFFF00"/>
                </a:solidFill>
              </a:rPr>
              <a:t> до </a:t>
            </a:r>
            <a:r>
              <a:rPr lang="ru-RU" sz="2400" dirty="0" err="1">
                <a:solidFill>
                  <a:srgbClr val="FFFF00"/>
                </a:solidFill>
              </a:rPr>
              <a:t>металевого</a:t>
            </a:r>
            <a:r>
              <a:rPr lang="ru-RU" sz="2400" dirty="0">
                <a:solidFill>
                  <a:srgbClr val="FFFF00"/>
                </a:solidFill>
              </a:rPr>
              <a:t> та </a:t>
            </a:r>
            <a:r>
              <a:rPr lang="ru-RU" sz="2400" dirty="0" err="1">
                <a:solidFill>
                  <a:srgbClr val="FFFF00"/>
                </a:solidFill>
              </a:rPr>
              <a:t>зумовлює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її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почорніння</a:t>
            </a:r>
            <a:r>
              <a:rPr lang="ru-RU" sz="2400" dirty="0">
                <a:solidFill>
                  <a:srgbClr val="FFFF00"/>
                </a:solidFill>
              </a:rPr>
              <a:t>, </a:t>
            </a:r>
            <a:r>
              <a:rPr lang="ru-RU" sz="2400" dirty="0" err="1">
                <a:solidFill>
                  <a:srgbClr val="FFFF00"/>
                </a:solidFill>
              </a:rPr>
              <a:t>інтенсивність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якого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пропорційна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поглиненій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енергії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випромінювання</a:t>
            </a:r>
            <a:r>
              <a:rPr lang="ru-RU" sz="2400" dirty="0">
                <a:solidFill>
                  <a:srgbClr val="FFFF00"/>
                </a:solidFill>
              </a:rPr>
              <a:t>, </a:t>
            </a:r>
            <a:r>
              <a:rPr lang="ru-RU" sz="2400" dirty="0" err="1">
                <a:solidFill>
                  <a:srgbClr val="FFFF00"/>
                </a:solidFill>
              </a:rPr>
              <a:t>тобто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дозі</a:t>
            </a:r>
            <a:r>
              <a:rPr lang="ru-RU" sz="2400" dirty="0">
                <a:solidFill>
                  <a:srgbClr val="FFFF00"/>
                </a:solidFill>
              </a:rPr>
              <a:t>.</a:t>
            </a:r>
          </a:p>
          <a:p>
            <a:r>
              <a:rPr lang="ru-RU" sz="2400" dirty="0">
                <a:solidFill>
                  <a:srgbClr val="FFFF00"/>
                </a:solidFill>
              </a:rPr>
              <a:t>      </a:t>
            </a:r>
          </a:p>
          <a:p>
            <a:r>
              <a:rPr lang="ru-RU" sz="2400" dirty="0">
                <a:solidFill>
                  <a:srgbClr val="FFFF00"/>
                </a:solidFill>
              </a:rPr>
              <a:t>          </a:t>
            </a:r>
            <a:r>
              <a:rPr lang="ru-RU" sz="2400" dirty="0" err="1"/>
              <a:t>Цей</a:t>
            </a:r>
            <a:r>
              <a:rPr lang="ru-RU" sz="2400" dirty="0"/>
              <a:t> метод </a:t>
            </a:r>
            <a:r>
              <a:rPr lang="ru-RU" sz="2400" dirty="0" err="1"/>
              <a:t>використовується</a:t>
            </a:r>
            <a:r>
              <a:rPr lang="ru-RU" sz="2400" dirty="0"/>
              <a:t> </a:t>
            </a:r>
            <a:r>
              <a:rPr lang="ru-RU" sz="2400" dirty="0" err="1"/>
              <a:t>головним</a:t>
            </a:r>
            <a:r>
              <a:rPr lang="ru-RU" sz="2400" dirty="0"/>
              <a:t> чином для </a:t>
            </a:r>
            <a:r>
              <a:rPr lang="ru-RU" sz="2400" dirty="0" err="1"/>
              <a:t>реєстрації</a:t>
            </a:r>
            <a:r>
              <a:rPr lang="ru-RU" sz="2400" dirty="0"/>
              <a:t> </a:t>
            </a:r>
            <a:r>
              <a:rPr lang="ru-RU" sz="2400" dirty="0" err="1"/>
              <a:t>індивідуальних</a:t>
            </a:r>
            <a:r>
              <a:rPr lang="ru-RU" sz="2400" dirty="0"/>
              <a:t> доз і </a:t>
            </a:r>
            <a:r>
              <a:rPr lang="ru-RU" sz="2400" dirty="0" err="1"/>
              <a:t>досить</a:t>
            </a:r>
            <a:r>
              <a:rPr lang="ru-RU" sz="2400" dirty="0"/>
              <a:t> </a:t>
            </a:r>
            <a:r>
              <a:rPr lang="ru-RU" sz="2400" dirty="0" err="1"/>
              <a:t>чутливим</a:t>
            </a:r>
            <a:r>
              <a:rPr lang="ru-RU" sz="2400" dirty="0"/>
              <a:t>, але </a:t>
            </a:r>
            <a:r>
              <a:rPr lang="ru-RU" sz="2400" dirty="0" err="1"/>
              <a:t>вимагає</a:t>
            </a:r>
            <a:r>
              <a:rPr lang="ru-RU" sz="2400" dirty="0"/>
              <a:t> </a:t>
            </a:r>
            <a:r>
              <a:rPr lang="ru-RU" sz="2400" dirty="0" err="1"/>
              <a:t>уніфікації</a:t>
            </a:r>
            <a:r>
              <a:rPr lang="ru-RU" sz="2400" dirty="0"/>
              <a:t> </a:t>
            </a:r>
            <a:r>
              <a:rPr lang="ru-RU" sz="2400" dirty="0" err="1"/>
              <a:t>прояву</a:t>
            </a:r>
            <a:r>
              <a:rPr lang="ru-RU" sz="2400" dirty="0"/>
              <a:t> </a:t>
            </a:r>
            <a:r>
              <a:rPr lang="ru-RU" sz="2400" dirty="0" err="1"/>
              <a:t>плівки</a:t>
            </a:r>
            <a:r>
              <a:rPr lang="ru-RU" sz="2400" dirty="0"/>
              <a:t> та </a:t>
            </a:r>
            <a:r>
              <a:rPr lang="ru-RU" sz="2400" dirty="0" err="1"/>
              <a:t>деякої</a:t>
            </a:r>
            <a:r>
              <a:rPr lang="ru-RU" sz="2400" dirty="0"/>
              <a:t> </a:t>
            </a:r>
            <a:r>
              <a:rPr lang="ru-RU" sz="2400" dirty="0" err="1"/>
              <a:t>її</a:t>
            </a:r>
            <a:r>
              <a:rPr lang="ru-RU" sz="2400" dirty="0"/>
              <a:t> марки.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285728"/>
            <a:ext cx="828680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Хімічний</a:t>
            </a:r>
            <a:r>
              <a:rPr lang="ru-RU" dirty="0">
                <a:solidFill>
                  <a:srgbClr val="FFFF00"/>
                </a:solidFill>
              </a:rPr>
              <a:t> метод </a:t>
            </a:r>
            <a:r>
              <a:rPr lang="ru-RU" dirty="0" err="1"/>
              <a:t>заснований</a:t>
            </a:r>
            <a:r>
              <a:rPr lang="ru-RU" dirty="0"/>
              <a:t> на </a:t>
            </a:r>
            <a:r>
              <a:rPr lang="ru-RU" dirty="0" err="1"/>
              <a:t>вимірі</a:t>
            </a:r>
            <a:r>
              <a:rPr lang="ru-RU" dirty="0"/>
              <a:t> </a:t>
            </a:r>
            <a:r>
              <a:rPr lang="ru-RU" dirty="0" err="1"/>
              <a:t>виходу</a:t>
            </a:r>
            <a:r>
              <a:rPr lang="ru-RU" dirty="0"/>
              <a:t> </a:t>
            </a:r>
            <a:r>
              <a:rPr lang="ru-RU" dirty="0" err="1"/>
              <a:t>незворотних</a:t>
            </a:r>
            <a:r>
              <a:rPr lang="ru-RU" dirty="0"/>
              <a:t> </a:t>
            </a:r>
            <a:r>
              <a:rPr lang="ru-RU" dirty="0" err="1"/>
              <a:t>радіаційно-хімічних</a:t>
            </a:r>
            <a:r>
              <a:rPr lang="ru-RU" dirty="0"/>
              <a:t> </a:t>
            </a:r>
            <a:r>
              <a:rPr lang="ru-RU" dirty="0" err="1"/>
              <a:t>реакцій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відбуваються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впливом</a:t>
            </a:r>
            <a:r>
              <a:rPr lang="ru-RU" dirty="0"/>
              <a:t> </a:t>
            </a:r>
            <a:r>
              <a:rPr lang="ru-RU" dirty="0" err="1"/>
              <a:t>іонізуючих</a:t>
            </a:r>
            <a:r>
              <a:rPr lang="ru-RU" dirty="0"/>
              <a:t> </a:t>
            </a:r>
            <a:r>
              <a:rPr lang="ru-RU" dirty="0" err="1"/>
              <a:t>випромінювань</a:t>
            </a:r>
            <a:r>
              <a:rPr lang="ru-RU" dirty="0"/>
              <a:t> у </a:t>
            </a:r>
            <a:r>
              <a:rPr lang="ru-RU" dirty="0" err="1"/>
              <a:t>рідких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твердих</a:t>
            </a:r>
            <a:r>
              <a:rPr lang="ru-RU" dirty="0"/>
              <a:t> системах,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змінюють</a:t>
            </a:r>
            <a:r>
              <a:rPr lang="ru-RU" dirty="0"/>
              <a:t> </a:t>
            </a:r>
            <a:r>
              <a:rPr lang="ru-RU" dirty="0" err="1"/>
              <a:t>своє</a:t>
            </a:r>
            <a:r>
              <a:rPr lang="ru-RU" dirty="0"/>
              <a:t> </a:t>
            </a:r>
            <a:r>
              <a:rPr lang="ru-RU" dirty="0" err="1"/>
              <a:t>забарвлення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радіаційно-хімічних</a:t>
            </a:r>
            <a:r>
              <a:rPr lang="ru-RU" dirty="0"/>
              <a:t> </a:t>
            </a:r>
            <a:r>
              <a:rPr lang="ru-RU" dirty="0" err="1"/>
              <a:t>реакцій</a:t>
            </a:r>
            <a:r>
              <a:rPr lang="ru-RU" dirty="0"/>
              <a:t>.     </a:t>
            </a:r>
          </a:p>
          <a:p>
            <a:endParaRPr lang="ru-RU" dirty="0"/>
          </a:p>
          <a:p>
            <a:r>
              <a:rPr lang="ru-RU" dirty="0"/>
              <a:t>До таких </a:t>
            </a:r>
            <a:r>
              <a:rPr lang="ru-RU" dirty="0" err="1"/>
              <a:t>реакцій</a:t>
            </a:r>
            <a:r>
              <a:rPr lang="ru-RU" dirty="0"/>
              <a:t> </a:t>
            </a:r>
            <a:r>
              <a:rPr lang="ru-RU" dirty="0" err="1"/>
              <a:t>відноситься</a:t>
            </a:r>
            <a:r>
              <a:rPr lang="ru-RU" dirty="0"/>
              <a:t> </a:t>
            </a:r>
            <a:r>
              <a:rPr lang="ru-RU" dirty="0" err="1"/>
              <a:t>радіохімічна</a:t>
            </a:r>
            <a:r>
              <a:rPr lang="ru-RU" dirty="0"/>
              <a:t> </a:t>
            </a:r>
            <a:r>
              <a:rPr lang="ru-RU" dirty="0" err="1"/>
              <a:t>реакція</a:t>
            </a:r>
            <a:r>
              <a:rPr lang="ru-RU" dirty="0"/>
              <a:t> </a:t>
            </a:r>
            <a:r>
              <a:rPr lang="ru-RU" dirty="0" err="1"/>
              <a:t>окислення</a:t>
            </a:r>
            <a:r>
              <a:rPr lang="ru-RU" dirty="0"/>
              <a:t> </a:t>
            </a:r>
            <a:r>
              <a:rPr lang="ru-RU" dirty="0" err="1"/>
              <a:t>двовалентного</a:t>
            </a:r>
            <a:r>
              <a:rPr lang="ru-RU" dirty="0"/>
              <a:t> </a:t>
            </a:r>
            <a:r>
              <a:rPr lang="ru-RU" dirty="0" err="1"/>
              <a:t>заліза</a:t>
            </a:r>
            <a:r>
              <a:rPr lang="ru-RU" dirty="0"/>
              <a:t> </a:t>
            </a:r>
            <a:r>
              <a:rPr lang="ru-RU" dirty="0" err="1"/>
              <a:t>тривалентне</a:t>
            </a:r>
            <a:r>
              <a:rPr lang="ru-RU" dirty="0"/>
              <a:t>.</a:t>
            </a:r>
          </a:p>
          <a:p>
            <a:r>
              <a:rPr lang="ru-RU" dirty="0"/>
              <a:t>            </a:t>
            </a:r>
            <a:r>
              <a:rPr lang="ru-RU" dirty="0" err="1"/>
              <a:t>Деякі</a:t>
            </a:r>
            <a:r>
              <a:rPr lang="ru-RU" dirty="0"/>
              <a:t> </a:t>
            </a:r>
            <a:r>
              <a:rPr lang="ru-RU" dirty="0" err="1"/>
              <a:t>органічні</a:t>
            </a:r>
            <a:r>
              <a:rPr lang="ru-RU" dirty="0"/>
              <a:t> та </a:t>
            </a:r>
            <a:r>
              <a:rPr lang="ru-RU" dirty="0" err="1"/>
              <a:t>неорганічні</a:t>
            </a:r>
            <a:r>
              <a:rPr lang="ru-RU" dirty="0"/>
              <a:t> </a:t>
            </a:r>
            <a:r>
              <a:rPr lang="ru-RU" dirty="0" err="1"/>
              <a:t>сполуки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змінювати</a:t>
            </a:r>
            <a:r>
              <a:rPr lang="ru-RU" dirty="0"/>
              <a:t> </a:t>
            </a:r>
            <a:r>
              <a:rPr lang="ru-RU" dirty="0" err="1"/>
              <a:t>свій</a:t>
            </a:r>
            <a:r>
              <a:rPr lang="ru-RU" dirty="0"/>
              <a:t> </a:t>
            </a:r>
            <a:r>
              <a:rPr lang="ru-RU" dirty="0" err="1"/>
              <a:t>колір</a:t>
            </a:r>
            <a:r>
              <a:rPr lang="ru-RU" dirty="0"/>
              <a:t>.</a:t>
            </a:r>
          </a:p>
          <a:p>
            <a:r>
              <a:rPr lang="ru-RU" dirty="0"/>
              <a:t>        </a:t>
            </a:r>
            <a:r>
              <a:rPr lang="ru-RU" dirty="0" err="1"/>
              <a:t>Зміна</a:t>
            </a:r>
            <a:r>
              <a:rPr lang="ru-RU" dirty="0"/>
              <a:t> </a:t>
            </a:r>
            <a:r>
              <a:rPr lang="ru-RU" dirty="0" err="1"/>
              <a:t>забарвлення</a:t>
            </a:r>
            <a:r>
              <a:rPr lang="ru-RU" dirty="0"/>
              <a:t> </a:t>
            </a:r>
            <a:r>
              <a:rPr lang="ru-RU" dirty="0" err="1"/>
              <a:t>пропорційна</a:t>
            </a:r>
            <a:r>
              <a:rPr lang="ru-RU" dirty="0"/>
              <a:t> </a:t>
            </a:r>
            <a:r>
              <a:rPr lang="ru-RU" dirty="0" err="1"/>
              <a:t>поглиненій</a:t>
            </a:r>
            <a:r>
              <a:rPr lang="ru-RU" dirty="0"/>
              <a:t> </a:t>
            </a:r>
            <a:r>
              <a:rPr lang="ru-RU" dirty="0" err="1"/>
              <a:t>дозі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 детектора </a:t>
            </a:r>
            <a:r>
              <a:rPr lang="ru-RU" dirty="0" err="1"/>
              <a:t>енергії</a:t>
            </a:r>
            <a:r>
              <a:rPr lang="ru-RU" dirty="0"/>
              <a:t>.</a:t>
            </a:r>
          </a:p>
          <a:p>
            <a:r>
              <a:rPr lang="ru-RU" dirty="0"/>
              <a:t>       Метод </a:t>
            </a:r>
            <a:r>
              <a:rPr lang="ru-RU" dirty="0" err="1"/>
              <a:t>використовується</a:t>
            </a:r>
            <a:r>
              <a:rPr lang="ru-RU" dirty="0"/>
              <a:t> для </a:t>
            </a:r>
            <a:r>
              <a:rPr lang="ru-RU" dirty="0" err="1"/>
              <a:t>реєстрації</a:t>
            </a:r>
            <a:r>
              <a:rPr lang="ru-RU" dirty="0"/>
              <a:t> </a:t>
            </a:r>
            <a:r>
              <a:rPr lang="ru-RU" dirty="0" err="1"/>
              <a:t>значних</a:t>
            </a:r>
            <a:r>
              <a:rPr lang="ru-RU" dirty="0"/>
              <a:t> </a:t>
            </a:r>
            <a:r>
              <a:rPr lang="ru-RU" dirty="0" err="1"/>
              <a:t>рівнів</a:t>
            </a:r>
            <a:r>
              <a:rPr lang="ru-RU" dirty="0"/>
              <a:t> </a:t>
            </a:r>
            <a:r>
              <a:rPr lang="ru-RU" dirty="0" err="1"/>
              <a:t>радіації</a:t>
            </a:r>
            <a:r>
              <a:rPr lang="ru-RU" dirty="0"/>
              <a:t> (</a:t>
            </a:r>
            <a:r>
              <a:rPr lang="ru-RU" dirty="0" err="1"/>
              <a:t>н.п</a:t>
            </a:r>
            <a:r>
              <a:rPr lang="ru-RU" dirty="0"/>
              <a:t>. у реакторах).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214290"/>
            <a:ext cx="792961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Нейтронно-</a:t>
            </a:r>
            <a:r>
              <a:rPr lang="ru-RU" dirty="0" err="1">
                <a:solidFill>
                  <a:srgbClr val="FFFF00"/>
                </a:solidFill>
              </a:rPr>
              <a:t>активаційний</a:t>
            </a:r>
            <a:r>
              <a:rPr lang="ru-RU" dirty="0">
                <a:solidFill>
                  <a:srgbClr val="FFFF00"/>
                </a:solidFill>
              </a:rPr>
              <a:t> метод </a:t>
            </a:r>
            <a:r>
              <a:rPr lang="ru-RU" dirty="0" err="1">
                <a:solidFill>
                  <a:srgbClr val="FFFF00"/>
                </a:solidFill>
              </a:rPr>
              <a:t>пов'язаний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із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виміром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наведеної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радіоактивності</a:t>
            </a:r>
            <a:r>
              <a:rPr lang="ru-RU" dirty="0">
                <a:solidFill>
                  <a:srgbClr val="FFFF00"/>
                </a:solidFill>
              </a:rPr>
              <a:t>. </a:t>
            </a:r>
            <a:r>
              <a:rPr lang="ru-RU" dirty="0" err="1">
                <a:solidFill>
                  <a:srgbClr val="FFFF00"/>
                </a:solidFill>
              </a:rPr>
              <a:t>Застосовується</a:t>
            </a:r>
            <a:r>
              <a:rPr lang="ru-RU" dirty="0">
                <a:solidFill>
                  <a:srgbClr val="FFFF00"/>
                </a:solidFill>
              </a:rPr>
              <a:t> для </a:t>
            </a:r>
            <a:r>
              <a:rPr lang="ru-RU" dirty="0" err="1">
                <a:solidFill>
                  <a:srgbClr val="FFFF00"/>
                </a:solidFill>
              </a:rPr>
              <a:t>вимірювання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слабких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потоків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нейтронів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або</a:t>
            </a:r>
            <a:r>
              <a:rPr lang="ru-RU" dirty="0">
                <a:solidFill>
                  <a:srgbClr val="FFFF00"/>
                </a:solidFill>
              </a:rPr>
              <a:t> при </a:t>
            </a:r>
            <a:r>
              <a:rPr lang="ru-RU" dirty="0" err="1">
                <a:solidFill>
                  <a:srgbClr val="FFFF00"/>
                </a:solidFill>
              </a:rPr>
              <a:t>короткочасному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впливі</a:t>
            </a:r>
            <a:r>
              <a:rPr lang="ru-RU" dirty="0">
                <a:solidFill>
                  <a:srgbClr val="FFFF00"/>
                </a:solidFill>
              </a:rPr>
              <a:t> великих </a:t>
            </a:r>
            <a:r>
              <a:rPr lang="ru-RU" dirty="0" err="1">
                <a:solidFill>
                  <a:srgbClr val="FFFF00"/>
                </a:solidFill>
              </a:rPr>
              <a:t>потоків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нейтронів</a:t>
            </a:r>
            <a:r>
              <a:rPr lang="ru-RU" dirty="0">
                <a:solidFill>
                  <a:srgbClr val="FFFF00"/>
                </a:solidFill>
              </a:rPr>
              <a:t>, а </a:t>
            </a:r>
            <a:r>
              <a:rPr lang="ru-RU" dirty="0" err="1">
                <a:solidFill>
                  <a:srgbClr val="FFFF00"/>
                </a:solidFill>
              </a:rPr>
              <a:t>також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застосування</a:t>
            </a:r>
            <a:r>
              <a:rPr lang="ru-RU" dirty="0">
                <a:solidFill>
                  <a:srgbClr val="FFFF00"/>
                </a:solidFill>
              </a:rPr>
              <a:t> в </a:t>
            </a:r>
            <a:r>
              <a:rPr lang="ru-RU" dirty="0" err="1">
                <a:solidFill>
                  <a:srgbClr val="FFFF00"/>
                </a:solidFill>
              </a:rPr>
              <a:t>аварійних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ситуаціях</a:t>
            </a:r>
            <a:r>
              <a:rPr lang="ru-RU" dirty="0">
                <a:solidFill>
                  <a:srgbClr val="FFFF00"/>
                </a:solidFill>
              </a:rPr>
              <a:t>.</a:t>
            </a:r>
          </a:p>
          <a:p>
            <a:r>
              <a:rPr lang="ru-RU" dirty="0">
                <a:solidFill>
                  <a:srgbClr val="FFFF00"/>
                </a:solidFill>
              </a:rPr>
              <a:t>        </a:t>
            </a:r>
          </a:p>
          <a:p>
            <a:r>
              <a:rPr lang="ru-RU" dirty="0">
                <a:solidFill>
                  <a:srgbClr val="FFFF00"/>
                </a:solidFill>
              </a:rPr>
              <a:t>                  Особливо </a:t>
            </a:r>
            <a:r>
              <a:rPr lang="ru-RU" dirty="0" err="1">
                <a:solidFill>
                  <a:srgbClr val="FFFF00"/>
                </a:solidFill>
              </a:rPr>
              <a:t>широке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поширення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активаційний</a:t>
            </a:r>
            <a:r>
              <a:rPr lang="ru-RU" dirty="0">
                <a:solidFill>
                  <a:srgbClr val="FFFF00"/>
                </a:solidFill>
              </a:rPr>
              <a:t> метод </a:t>
            </a:r>
            <a:r>
              <a:rPr lang="ru-RU" dirty="0" err="1">
                <a:solidFill>
                  <a:srgbClr val="FFFF00"/>
                </a:solidFill>
              </a:rPr>
              <a:t>знаходить</a:t>
            </a:r>
            <a:r>
              <a:rPr lang="ru-RU" dirty="0">
                <a:solidFill>
                  <a:srgbClr val="FFFF00"/>
                </a:solidFill>
              </a:rPr>
              <a:t> у </a:t>
            </a:r>
            <a:r>
              <a:rPr lang="ru-RU" dirty="0" err="1">
                <a:solidFill>
                  <a:srgbClr val="FFFF00"/>
                </a:solidFill>
              </a:rPr>
              <a:t>геології</a:t>
            </a:r>
            <a:r>
              <a:rPr lang="ru-RU" dirty="0">
                <a:solidFill>
                  <a:srgbClr val="FFFF00"/>
                </a:solidFill>
              </a:rPr>
              <a:t>, коли </a:t>
            </a:r>
            <a:r>
              <a:rPr lang="ru-RU" dirty="0" err="1">
                <a:solidFill>
                  <a:srgbClr val="FFFF00"/>
                </a:solidFill>
              </a:rPr>
              <a:t>необхідно</a:t>
            </a:r>
            <a:r>
              <a:rPr lang="ru-RU" dirty="0">
                <a:solidFill>
                  <a:srgbClr val="FFFF00"/>
                </a:solidFill>
              </a:rPr>
              <a:t> за гамма-</a:t>
            </a:r>
            <a:r>
              <a:rPr lang="ru-RU" dirty="0" err="1">
                <a:solidFill>
                  <a:srgbClr val="FFFF00"/>
                </a:solidFill>
              </a:rPr>
              <a:t>випромінюванням</a:t>
            </a:r>
            <a:r>
              <a:rPr lang="ru-RU" dirty="0">
                <a:solidFill>
                  <a:srgbClr val="FFFF00"/>
                </a:solidFill>
              </a:rPr>
              <a:t>, є результатом </a:t>
            </a:r>
            <a:r>
              <a:rPr lang="ru-RU" dirty="0" err="1">
                <a:solidFill>
                  <a:srgbClr val="FFFF00"/>
                </a:solidFill>
              </a:rPr>
              <a:t>наведеної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активності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>
                <a:solidFill>
                  <a:srgbClr val="FFFF00"/>
                </a:solidFill>
              </a:rPr>
              <a:t>виявити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наявність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металевих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включень</a:t>
            </a:r>
            <a:r>
              <a:rPr lang="ru-RU" dirty="0">
                <a:solidFill>
                  <a:srgbClr val="FFFF00"/>
                </a:solidFill>
              </a:rPr>
              <a:t> на </a:t>
            </a:r>
            <a:r>
              <a:rPr lang="ru-RU" dirty="0" err="1">
                <a:solidFill>
                  <a:srgbClr val="FFFF00"/>
                </a:solidFill>
              </a:rPr>
              <a:t>певній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глибині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буріння</a:t>
            </a:r>
            <a:r>
              <a:rPr lang="ru-RU" dirty="0">
                <a:solidFill>
                  <a:srgbClr val="FFFF00"/>
                </a:solidFill>
              </a:rPr>
              <a:t>.</a:t>
            </a:r>
            <a:r>
              <a:rPr lang="ru-RU" dirty="0"/>
              <a:t>           </a:t>
            </a:r>
          </a:p>
          <a:p>
            <a:endParaRPr lang="ru-RU" dirty="0"/>
          </a:p>
          <a:p>
            <a:r>
              <a:rPr lang="ru-RU" dirty="0"/>
              <a:t>При </a:t>
            </a:r>
            <a:r>
              <a:rPr lang="ru-RU" dirty="0" err="1"/>
              <a:t>потраплянні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в </a:t>
            </a:r>
            <a:r>
              <a:rPr lang="ru-RU" dirty="0" err="1"/>
              <a:t>потік</a:t>
            </a:r>
            <a:r>
              <a:rPr lang="ru-RU" dirty="0"/>
              <a:t> </a:t>
            </a:r>
            <a:r>
              <a:rPr lang="ru-RU" dirty="0" err="1"/>
              <a:t>нейтронів</a:t>
            </a:r>
            <a:r>
              <a:rPr lang="ru-RU" dirty="0"/>
              <a:t> у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організмі</a:t>
            </a:r>
            <a:r>
              <a:rPr lang="ru-RU" dirty="0"/>
              <a:t> </a:t>
            </a:r>
            <a:r>
              <a:rPr lang="ru-RU" dirty="0" err="1"/>
              <a:t>відбувається</a:t>
            </a:r>
            <a:r>
              <a:rPr lang="ru-RU" dirty="0"/>
              <a:t> </a:t>
            </a:r>
            <a:r>
              <a:rPr lang="ru-RU" dirty="0" err="1"/>
              <a:t>захоплення</a:t>
            </a:r>
            <a:r>
              <a:rPr lang="ru-RU" dirty="0"/>
              <a:t> ядрами </a:t>
            </a:r>
            <a:r>
              <a:rPr lang="ru-RU" dirty="0" err="1"/>
              <a:t>атомів</a:t>
            </a:r>
            <a:r>
              <a:rPr lang="ru-RU" dirty="0"/>
              <a:t> </a:t>
            </a:r>
            <a:r>
              <a:rPr lang="ru-RU" dirty="0" err="1"/>
              <a:t>біологічної</a:t>
            </a:r>
            <a:r>
              <a:rPr lang="ru-RU" dirty="0"/>
              <a:t> </a:t>
            </a:r>
            <a:r>
              <a:rPr lang="ru-RU" dirty="0" err="1"/>
              <a:t>тканини</a:t>
            </a:r>
            <a:r>
              <a:rPr lang="ru-RU" dirty="0"/>
              <a:t> </a:t>
            </a:r>
            <a:r>
              <a:rPr lang="ru-RU" dirty="0" err="1"/>
              <a:t>повільних</a:t>
            </a:r>
            <a:r>
              <a:rPr lang="ru-RU" dirty="0"/>
              <a:t> </a:t>
            </a:r>
            <a:r>
              <a:rPr lang="ru-RU" dirty="0" err="1"/>
              <a:t>нейтронів</a:t>
            </a:r>
            <a:r>
              <a:rPr lang="ru-RU" dirty="0"/>
              <a:t>. Тканина </a:t>
            </a:r>
            <a:r>
              <a:rPr lang="ru-RU" dirty="0" err="1"/>
              <a:t>стає</a:t>
            </a:r>
            <a:r>
              <a:rPr lang="ru-RU" dirty="0"/>
              <a:t> </a:t>
            </a:r>
            <a:r>
              <a:rPr lang="ru-RU" dirty="0" err="1"/>
              <a:t>радіоактивною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визначити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гамма-</a:t>
            </a:r>
            <a:r>
              <a:rPr lang="ru-RU" dirty="0" err="1"/>
              <a:t>лічильників</a:t>
            </a:r>
            <a:r>
              <a:rPr lang="ru-RU" dirty="0"/>
              <a:t>.</a:t>
            </a:r>
          </a:p>
          <a:p>
            <a:r>
              <a:rPr lang="ru-RU" dirty="0"/>
              <a:t>         </a:t>
            </a:r>
          </a:p>
          <a:p>
            <a:r>
              <a:rPr lang="ru-RU" dirty="0"/>
              <a:t>                     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впливом</a:t>
            </a:r>
            <a:r>
              <a:rPr lang="ru-RU" dirty="0"/>
              <a:t> </a:t>
            </a:r>
            <a:r>
              <a:rPr lang="ru-RU" dirty="0" err="1"/>
              <a:t>нейтронів</a:t>
            </a:r>
            <a:r>
              <a:rPr lang="ru-RU" dirty="0"/>
              <a:t> </a:t>
            </a:r>
            <a:r>
              <a:rPr lang="ru-RU" dirty="0" err="1"/>
              <a:t>активуються</a:t>
            </a:r>
            <a:r>
              <a:rPr lang="ru-RU" dirty="0"/>
              <a:t> </a:t>
            </a:r>
            <a:r>
              <a:rPr lang="ru-RU" dirty="0" err="1"/>
              <a:t>натрій</a:t>
            </a:r>
            <a:r>
              <a:rPr lang="ru-RU" dirty="0"/>
              <a:t>, </a:t>
            </a:r>
            <a:r>
              <a:rPr lang="ru-RU" dirty="0" err="1"/>
              <a:t>калій</a:t>
            </a:r>
            <a:r>
              <a:rPr lang="ru-RU" dirty="0"/>
              <a:t>, фосфор, хлор, </a:t>
            </a:r>
            <a:r>
              <a:rPr lang="ru-RU" dirty="0" err="1"/>
              <a:t>сірка</a:t>
            </a:r>
            <a:r>
              <a:rPr lang="ru-RU" dirty="0"/>
              <a:t>, </a:t>
            </a:r>
            <a:r>
              <a:rPr lang="ru-RU" dirty="0" err="1"/>
              <a:t>вуглець</a:t>
            </a:r>
            <a:r>
              <a:rPr lang="ru-RU" dirty="0"/>
              <a:t>, </a:t>
            </a:r>
            <a:r>
              <a:rPr lang="ru-RU" dirty="0" err="1"/>
              <a:t>кальцій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елементи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у </a:t>
            </a:r>
            <a:r>
              <a:rPr lang="ru-RU" dirty="0" err="1"/>
              <a:t>організмі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. </a:t>
            </a:r>
            <a:r>
              <a:rPr lang="ru-RU" dirty="0" err="1"/>
              <a:t>Перші</a:t>
            </a:r>
            <a:r>
              <a:rPr lang="ru-RU" dirty="0"/>
              <a:t> три </a:t>
            </a:r>
            <a:r>
              <a:rPr lang="ru-RU" dirty="0" err="1"/>
              <a:t>грають</a:t>
            </a:r>
            <a:r>
              <a:rPr lang="ru-RU" dirty="0"/>
              <a:t> </a:t>
            </a:r>
            <a:r>
              <a:rPr lang="ru-RU" dirty="0" err="1"/>
              <a:t>найбільшу</a:t>
            </a:r>
            <a:r>
              <a:rPr lang="ru-RU" dirty="0"/>
              <a:t> роль </a:t>
            </a:r>
            <a:r>
              <a:rPr lang="ru-RU" dirty="0" err="1"/>
              <a:t>визначенні</a:t>
            </a:r>
            <a:r>
              <a:rPr lang="ru-RU" dirty="0"/>
              <a:t> доз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нейтронів</a:t>
            </a:r>
            <a:r>
              <a:rPr lang="ru-RU" dirty="0"/>
              <a:t>, </a:t>
            </a:r>
            <a:r>
              <a:rPr lang="ru-RU" dirty="0" err="1"/>
              <a:t>оскільки</a:t>
            </a:r>
            <a:r>
              <a:rPr lang="ru-RU" dirty="0"/>
              <a:t>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короткі</a:t>
            </a:r>
            <a:r>
              <a:rPr lang="ru-RU" dirty="0"/>
              <a:t> </a:t>
            </a:r>
            <a:r>
              <a:rPr lang="ru-RU" dirty="0" err="1"/>
              <a:t>періоди</a:t>
            </a:r>
            <a:r>
              <a:rPr lang="ru-RU" dirty="0"/>
              <a:t> </a:t>
            </a:r>
            <a:r>
              <a:rPr lang="ru-RU" dirty="0" err="1"/>
              <a:t>напіврозпаду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214290"/>
            <a:ext cx="82153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Біологічні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методи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/>
              <a:t>дозиметрії</a:t>
            </a:r>
            <a:r>
              <a:rPr lang="ru-RU" dirty="0"/>
              <a:t> </a:t>
            </a:r>
            <a:r>
              <a:rPr lang="ru-RU" dirty="0" err="1"/>
              <a:t>засновані</a:t>
            </a:r>
            <a:r>
              <a:rPr lang="ru-RU" dirty="0"/>
              <a:t> на </a:t>
            </a:r>
            <a:r>
              <a:rPr lang="ru-RU" dirty="0" err="1"/>
              <a:t>оцінці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виникає</a:t>
            </a:r>
            <a:r>
              <a:rPr lang="ru-RU" dirty="0"/>
              <a:t> в </a:t>
            </a:r>
            <a:r>
              <a:rPr lang="ru-RU" dirty="0" err="1"/>
              <a:t>деяких</a:t>
            </a:r>
            <a:r>
              <a:rPr lang="ru-RU" dirty="0"/>
              <a:t> тканинах при </a:t>
            </a:r>
            <a:r>
              <a:rPr lang="ru-RU" dirty="0" err="1"/>
              <a:t>опроміненні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певною</a:t>
            </a:r>
            <a:r>
              <a:rPr lang="ru-RU" dirty="0"/>
              <a:t> дозою, </a:t>
            </a:r>
            <a:r>
              <a:rPr lang="ru-RU" dirty="0" err="1"/>
              <a:t>наприклад</a:t>
            </a:r>
            <a:r>
              <a:rPr lang="ru-RU" dirty="0"/>
              <a:t>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еритеми</a:t>
            </a:r>
            <a:r>
              <a:rPr lang="ru-RU" dirty="0"/>
              <a:t>,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хромосомних</a:t>
            </a:r>
            <a:r>
              <a:rPr lang="ru-RU" dirty="0"/>
              <a:t> </a:t>
            </a:r>
            <a:r>
              <a:rPr lang="ru-RU" dirty="0" err="1"/>
              <a:t>аберацій</a:t>
            </a:r>
            <a:r>
              <a:rPr lang="ru-RU" dirty="0"/>
              <a:t>,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летальності</a:t>
            </a:r>
            <a:r>
              <a:rPr lang="ru-RU" dirty="0"/>
              <a:t> </a:t>
            </a:r>
            <a:r>
              <a:rPr lang="ru-RU" dirty="0" err="1"/>
              <a:t>експериментальних</a:t>
            </a:r>
            <a:r>
              <a:rPr lang="ru-RU" dirty="0"/>
              <a:t> тварин, </a:t>
            </a:r>
            <a:r>
              <a:rPr lang="ru-RU" dirty="0" err="1"/>
              <a:t>ступінь</a:t>
            </a:r>
            <a:r>
              <a:rPr lang="ru-RU" dirty="0"/>
              <a:t> </a:t>
            </a:r>
            <a:r>
              <a:rPr lang="ru-RU" dirty="0" err="1"/>
              <a:t>лейкопенії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.</a:t>
            </a:r>
          </a:p>
          <a:p>
            <a:r>
              <a:rPr lang="ru-RU" dirty="0"/>
              <a:t>         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недостатньо</a:t>
            </a:r>
            <a:r>
              <a:rPr lang="ru-RU" dirty="0"/>
              <a:t> </a:t>
            </a:r>
            <a:r>
              <a:rPr lang="ru-RU" dirty="0" err="1"/>
              <a:t>чутливі</a:t>
            </a:r>
            <a:r>
              <a:rPr lang="ru-RU" dirty="0"/>
              <a:t> та </a:t>
            </a:r>
            <a:r>
              <a:rPr lang="ru-RU" dirty="0" err="1"/>
              <a:t>точні</a:t>
            </a:r>
            <a:r>
              <a:rPr lang="ru-RU" dirty="0"/>
              <a:t>, тому </a:t>
            </a:r>
            <a:r>
              <a:rPr lang="ru-RU" dirty="0" err="1"/>
              <a:t>найбільшого</a:t>
            </a:r>
            <a:r>
              <a:rPr lang="ru-RU" dirty="0"/>
              <a:t> </a:t>
            </a:r>
            <a:r>
              <a:rPr lang="ru-RU" dirty="0" err="1"/>
              <a:t>поширення</a:t>
            </a:r>
            <a:r>
              <a:rPr lang="ru-RU" dirty="0"/>
              <a:t> </a:t>
            </a:r>
            <a:r>
              <a:rPr lang="ru-RU" dirty="0" err="1"/>
              <a:t>набули</a:t>
            </a:r>
            <a:r>
              <a:rPr lang="ru-RU" dirty="0"/>
              <a:t> </a:t>
            </a:r>
            <a:r>
              <a:rPr lang="ru-RU" dirty="0" err="1"/>
              <a:t>фізичні</a:t>
            </a:r>
            <a:r>
              <a:rPr lang="ru-RU" dirty="0"/>
              <a:t> та </a:t>
            </a:r>
            <a:r>
              <a:rPr lang="ru-RU" dirty="0" err="1"/>
              <a:t>хімічні</a:t>
            </a:r>
            <a:r>
              <a:rPr lang="ru-RU" dirty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10" y="2204864"/>
            <a:ext cx="2972215" cy="3391373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412776"/>
            <a:ext cx="792961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err="1">
                <a:solidFill>
                  <a:srgbClr val="FFFF00"/>
                </a:solidFill>
              </a:rPr>
              <a:t>Калориметричний</a:t>
            </a:r>
            <a:r>
              <a:rPr lang="ru-RU" sz="3200" dirty="0">
                <a:solidFill>
                  <a:srgbClr val="FFFF00"/>
                </a:solidFill>
              </a:rPr>
              <a:t> метод </a:t>
            </a:r>
            <a:r>
              <a:rPr lang="ru-RU" sz="3200" dirty="0" err="1"/>
              <a:t>заснований</a:t>
            </a:r>
            <a:r>
              <a:rPr lang="ru-RU" sz="3200" dirty="0"/>
              <a:t> на </a:t>
            </a:r>
            <a:r>
              <a:rPr lang="ru-RU" sz="3200" dirty="0" err="1"/>
              <a:t>вимірюванні</a:t>
            </a:r>
            <a:r>
              <a:rPr lang="ru-RU" sz="3200" dirty="0"/>
              <a:t> </a:t>
            </a:r>
            <a:r>
              <a:rPr lang="ru-RU" sz="3200" dirty="0" err="1"/>
              <a:t>кількості</a:t>
            </a:r>
            <a:r>
              <a:rPr lang="ru-RU" sz="3200" dirty="0"/>
              <a:t> тепла, </a:t>
            </a:r>
            <a:r>
              <a:rPr lang="ru-RU" sz="3200" dirty="0" err="1"/>
              <a:t>що</a:t>
            </a:r>
            <a:r>
              <a:rPr lang="ru-RU" sz="3200" dirty="0"/>
              <a:t> </a:t>
            </a:r>
            <a:r>
              <a:rPr lang="ru-RU" sz="3200" dirty="0" err="1"/>
              <a:t>виділяється</a:t>
            </a:r>
            <a:r>
              <a:rPr lang="ru-RU" sz="3200" dirty="0"/>
              <a:t> в </a:t>
            </a:r>
            <a:r>
              <a:rPr lang="ru-RU" sz="3200" dirty="0" err="1"/>
              <a:t>детекторі</a:t>
            </a:r>
            <a:r>
              <a:rPr lang="ru-RU" sz="3200" dirty="0"/>
              <a:t> при </a:t>
            </a:r>
            <a:r>
              <a:rPr lang="ru-RU" sz="3200" dirty="0" err="1"/>
              <a:t>поглинанні</a:t>
            </a:r>
            <a:r>
              <a:rPr lang="ru-RU" sz="3200" dirty="0"/>
              <a:t> </a:t>
            </a:r>
            <a:r>
              <a:rPr lang="ru-RU" sz="3200" dirty="0" err="1"/>
              <a:t>енергії</a:t>
            </a:r>
            <a:r>
              <a:rPr lang="ru-RU" sz="3200" dirty="0"/>
              <a:t> </a:t>
            </a:r>
            <a:r>
              <a:rPr lang="ru-RU" sz="3200" dirty="0" err="1"/>
              <a:t>іонізуючого</a:t>
            </a:r>
            <a:r>
              <a:rPr lang="ru-RU" sz="3200" dirty="0"/>
              <a:t> </a:t>
            </a:r>
            <a:r>
              <a:rPr lang="ru-RU" sz="3200" dirty="0" err="1"/>
              <a:t>випромінювання</a:t>
            </a:r>
            <a:r>
              <a:rPr lang="ru-RU" sz="3200" dirty="0"/>
              <a:t> і є </a:t>
            </a:r>
            <a:r>
              <a:rPr lang="ru-RU" sz="3200" dirty="0" err="1"/>
              <a:t>пропорційним</a:t>
            </a:r>
            <a:r>
              <a:rPr lang="ru-RU" sz="3200" dirty="0"/>
              <a:t> </a:t>
            </a:r>
            <a:r>
              <a:rPr lang="ru-RU" sz="3200" dirty="0" err="1"/>
              <a:t>енергії</a:t>
            </a:r>
            <a:r>
              <a:rPr lang="ru-RU" sz="3200" dirty="0"/>
              <a:t>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747</TotalTime>
  <Words>2089</Words>
  <Application>Microsoft Office PowerPoint</Application>
  <PresentationFormat>Экран (4:3)</PresentationFormat>
  <Paragraphs>174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Consolas</vt:lpstr>
      <vt:lpstr>Corbel</vt:lpstr>
      <vt:lpstr>Wingdings</vt:lpstr>
      <vt:lpstr>Wingdings 2</vt:lpstr>
      <vt:lpstr>Wingdings 3</vt:lpstr>
      <vt:lpstr>Метро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</dc:creator>
  <cp:lastModifiedBy>Олеся Дмитріївна Слюсаренко</cp:lastModifiedBy>
  <cp:revision>42</cp:revision>
  <dcterms:created xsi:type="dcterms:W3CDTF">2018-07-08T08:49:43Z</dcterms:created>
  <dcterms:modified xsi:type="dcterms:W3CDTF">2023-11-18T13:57:37Z</dcterms:modified>
</cp:coreProperties>
</file>