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74" r:id="rId5"/>
    <p:sldId id="267" r:id="rId6"/>
    <p:sldId id="269" r:id="rId7"/>
    <p:sldId id="278" r:id="rId8"/>
    <p:sldId id="277" r:id="rId9"/>
    <p:sldId id="276" r:id="rId10"/>
    <p:sldId id="280" r:id="rId11"/>
    <p:sldId id="262" r:id="rId12"/>
    <p:sldId id="281" r:id="rId13"/>
    <p:sldId id="282" r:id="rId14"/>
    <p:sldId id="283" r:id="rId15"/>
    <p:sldId id="279" r:id="rId16"/>
    <p:sldId id="264" r:id="rId17"/>
    <p:sldId id="275" r:id="rId18"/>
    <p:sldId id="28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>
                <a:effectLst/>
              </a:rPr>
              <a:t>Фізико-технічні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основи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радіонуклідного</a:t>
            </a:r>
            <a:r>
              <a:rPr lang="ru-RU" dirty="0">
                <a:effectLst/>
              </a:rPr>
              <a:t> дослідження.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56477" y="5148648"/>
            <a:ext cx="4790114" cy="1709352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Дойкова К.М. </a:t>
            </a:r>
          </a:p>
          <a:p>
            <a:r>
              <a:rPr lang="ru-RU" sz="2400" b="1" dirty="0" err="1"/>
              <a:t>Асистент</a:t>
            </a:r>
            <a:r>
              <a:rPr lang="ru-RU" sz="2400" b="1" dirty="0"/>
              <a:t> </a:t>
            </a:r>
            <a:r>
              <a:rPr lang="ru-RU" sz="2400" b="1" dirty="0" err="1"/>
              <a:t>кафедри</a:t>
            </a:r>
            <a:r>
              <a:rPr lang="ru-RU" sz="2400" b="1" dirty="0"/>
              <a:t> променевої діагностики, терапії та радіаційної медицини і онкології ОНМедУ.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22329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7880" y="321276"/>
            <a:ext cx="1116420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            </a:t>
            </a:r>
            <a:br>
              <a:rPr lang="uk-UA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Радіонуклідна діагностика</a:t>
            </a:r>
            <a:r>
              <a:rPr lang="uk-UA" dirty="0"/>
              <a:t>-розділ медичної радіології, призначений для розпізнавання захворювань і патологічних станів за допомогою радіонуклідів і мічених атомів.</a:t>
            </a:r>
          </a:p>
          <a:p>
            <a:endParaRPr lang="ru-RU" sz="2000" dirty="0"/>
          </a:p>
          <a:p>
            <a:r>
              <a:rPr lang="ru-RU" sz="2000" dirty="0"/>
              <a:t>               </a:t>
            </a:r>
            <a:r>
              <a:rPr lang="uk-UA" altLang="uk-UA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Метод дослідження </a:t>
            </a:r>
            <a:r>
              <a:rPr lang="uk-UA" altLang="uk-UA" sz="2000" dirty="0">
                <a:solidFill>
                  <a:schemeClr val="tx2"/>
                </a:solidFill>
                <a:latin typeface="Google Sans"/>
              </a:rPr>
              <a:t>заснований на принципі реєстрації і вимірювання випромінювань від введених в організм РФП або радіометрії біологічних проб</a:t>
            </a:r>
            <a:r>
              <a:rPr lang="uk-UA" altLang="uk-UA" sz="700" dirty="0">
                <a:solidFill>
                  <a:schemeClr val="tx2"/>
                </a:solidFill>
              </a:rPr>
              <a:t> </a:t>
            </a:r>
          </a:p>
          <a:p>
            <a:endParaRPr lang="uk-UA" altLang="uk-UA" sz="16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uk-UA" altLang="uk-UA" sz="2000" dirty="0">
                <a:latin typeface="Google Sans"/>
              </a:rPr>
              <a:t>Радіонуклідні методи </a:t>
            </a:r>
            <a:r>
              <a:rPr lang="uk-UA" altLang="uk-UA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дослідження дозволяють </a:t>
            </a:r>
            <a:r>
              <a:rPr lang="uk-UA" altLang="uk-UA" sz="2000" dirty="0">
                <a:latin typeface="Google Sans"/>
              </a:rPr>
              <a:t>візуалізацію функціонального і анатомічного стану органів і тканин за допомогою випромінювання, отриманого від введеного всередину РФП</a:t>
            </a:r>
            <a:r>
              <a:rPr lang="uk-UA" altLang="uk-UA" sz="700" dirty="0"/>
              <a:t> </a:t>
            </a:r>
            <a:endParaRPr lang="uk-UA" altLang="uk-UA" sz="1600" dirty="0">
              <a:latin typeface="Arial" panose="020B0604020202020204" pitchFamily="34" charset="0"/>
            </a:endParaRPr>
          </a:p>
          <a:p>
            <a:endParaRPr lang="en-US" sz="2000" dirty="0"/>
          </a:p>
          <a:p>
            <a:r>
              <a:rPr lang="uk-UA" altLang="uk-UA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Променева дія на організм </a:t>
            </a:r>
            <a:r>
              <a:rPr lang="uk-UA" altLang="uk-UA" sz="2000" dirty="0">
                <a:solidFill>
                  <a:schemeClr val="tx2"/>
                </a:solidFill>
                <a:latin typeface="Google Sans"/>
              </a:rPr>
              <a:t>пацієнта мінімально, тому можливе проведення </a:t>
            </a:r>
            <a:r>
              <a:rPr lang="uk-UA" altLang="uk-UA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дослідження в динаміці</a:t>
            </a:r>
            <a:r>
              <a:rPr lang="uk-UA" altLang="uk-UA" sz="2000" dirty="0">
                <a:solidFill>
                  <a:schemeClr val="tx2"/>
                </a:solidFill>
                <a:latin typeface="Google Sans"/>
              </a:rPr>
              <a:t>.</a:t>
            </a:r>
            <a:r>
              <a:rPr lang="uk-UA" altLang="uk-UA" sz="700" dirty="0">
                <a:solidFill>
                  <a:schemeClr val="tx2"/>
                </a:solidFill>
              </a:rPr>
              <a:t> </a:t>
            </a:r>
            <a:endParaRPr lang="uk-UA" altLang="uk-UA" sz="16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2000" dirty="0"/>
              <a:t>               </a:t>
            </a:r>
          </a:p>
          <a:p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707" y="4025347"/>
            <a:ext cx="3698789" cy="26076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22357" y="4983892"/>
            <a:ext cx="4053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Siemens </a:t>
            </a:r>
            <a:r>
              <a:rPr lang="en-US" b="1" dirty="0" err="1"/>
              <a:t>Symbia</a:t>
            </a:r>
            <a:r>
              <a:rPr lang="en-US" b="1" dirty="0"/>
              <a:t> E </a:t>
            </a:r>
            <a:r>
              <a:rPr lang="uk-UA" altLang="uk-UA" dirty="0">
                <a:solidFill>
                  <a:srgbClr val="202124"/>
                </a:solidFill>
                <a:latin typeface="Google Sans"/>
              </a:rPr>
              <a:t>дозволяє отримувати площинні та томографічні зображення розподілу РФП в організмі пацієнта</a:t>
            </a:r>
            <a:r>
              <a:rPr lang="uk-UA" altLang="uk-UA" sz="600" dirty="0"/>
              <a:t> </a:t>
            </a:r>
            <a:endParaRPr lang="uk-UA" altLang="uk-UA" sz="1400" dirty="0">
              <a:latin typeface="Arial" panose="020B0604020202020204" pitchFamily="34" charset="0"/>
            </a:endParaRPr>
          </a:p>
          <a:p>
            <a:endParaRPr lang="uk-U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E02A6-28BC-4B39-8A70-83216FAAC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75E38-E883-4D8A-8A39-4AA0040C1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B1090F6-7BA3-4813-8B17-62E34116E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FC9F793-9179-458D-A75E-A25F9233F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751AFFE-0CB6-4893-8669-90FF6F418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CD21AC8-4E01-4047-AAF0-5980FE189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98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569" y="377362"/>
            <a:ext cx="1104278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2400" dirty="0">
                <a:latin typeface="Google Sans"/>
              </a:rPr>
              <a:t>За допомогою невеликих індикаторних кількостей радіонуклідів </a:t>
            </a:r>
            <a:r>
              <a:rPr lang="uk-UA" altLang="uk-UA" sz="24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вивчаємо</a:t>
            </a:r>
            <a:r>
              <a:rPr lang="uk-UA" altLang="uk-UA" sz="2400" dirty="0">
                <a:latin typeface="Google Sans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: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                          - </a:t>
            </a:r>
            <a:r>
              <a:rPr lang="uk-UA" altLang="uk-UA" sz="2400" dirty="0">
                <a:latin typeface="Google Sans"/>
              </a:rPr>
              <a:t>- стан обміну речовин</a:t>
            </a:r>
            <a:r>
              <a:rPr lang="ru-RU" sz="2400" dirty="0">
                <a:latin typeface="Century Gothic" panose="020B0502020202020204" pitchFamily="34" charset="0"/>
              </a:rPr>
              <a:t>,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                          - </a:t>
            </a:r>
            <a:r>
              <a:rPr lang="uk-UA" altLang="uk-UA" sz="2400" dirty="0">
                <a:latin typeface="Google Sans"/>
              </a:rPr>
              <a:t>функцію органів і систем</a:t>
            </a:r>
            <a:r>
              <a:rPr lang="ru-RU" sz="2400" dirty="0">
                <a:latin typeface="Century Gothic" panose="020B0502020202020204" pitchFamily="34" charset="0"/>
              </a:rPr>
              <a:t>, 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                         - </a:t>
            </a:r>
            <a:r>
              <a:rPr lang="uk-UA" altLang="uk-UA" sz="2400" dirty="0">
                <a:latin typeface="Google Sans"/>
              </a:rPr>
              <a:t>- швидкість руху лімфи і крові</a:t>
            </a:r>
            <a:r>
              <a:rPr lang="ru-RU" sz="2400" dirty="0">
                <a:latin typeface="Century Gothic" panose="020B0502020202020204" pitchFamily="34" charset="0"/>
              </a:rPr>
              <a:t>, 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                         - </a:t>
            </a:r>
            <a:r>
              <a:rPr lang="uk-UA" altLang="uk-UA" sz="2400" dirty="0">
                <a:latin typeface="Google Sans"/>
              </a:rPr>
              <a:t>протяг секреторно-</a:t>
            </a:r>
            <a:r>
              <a:rPr lang="uk-UA" altLang="uk-UA" sz="2400" dirty="0" err="1">
                <a:latin typeface="Google Sans"/>
              </a:rPr>
              <a:t>ексреторних</a:t>
            </a:r>
            <a:r>
              <a:rPr lang="uk-UA" altLang="uk-UA" sz="2400" dirty="0">
                <a:latin typeface="Google Sans"/>
              </a:rPr>
              <a:t> процесів</a:t>
            </a:r>
            <a:r>
              <a:rPr lang="ru-RU" sz="2400" dirty="0">
                <a:latin typeface="Century Gothic" panose="020B0502020202020204" pitchFamily="34" charset="0"/>
              </a:rPr>
              <a:t>, 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                         - </a:t>
            </a:r>
            <a:r>
              <a:rPr lang="uk-UA" altLang="uk-UA" sz="2400" dirty="0">
                <a:latin typeface="Google Sans"/>
              </a:rPr>
              <a:t>анатомо-топографічні особливості даного пацієнта</a:t>
            </a:r>
            <a:r>
              <a:rPr lang="ru-RU" sz="2400" dirty="0">
                <a:latin typeface="Century Gothic" panose="020B0502020202020204" pitchFamily="34" charset="0"/>
              </a:rPr>
              <a:t>.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Перевагою</a:t>
            </a:r>
            <a:r>
              <a:rPr lang="uk-UA" altLang="uk-UA" sz="2400" dirty="0">
                <a:latin typeface="Google Sans"/>
              </a:rPr>
              <a:t> радіонуклідної методики в порівнянні з іншими дослідження є універсальність, зумовлена ​​можливістю дослідження різних функціональних процесів, анатомо-топографічних змін.</a:t>
            </a:r>
            <a:r>
              <a:rPr lang="uk-UA" altLang="uk-UA" sz="2400" dirty="0"/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RU" sz="2400" dirty="0"/>
            </a:br>
            <a:r>
              <a:rPr lang="ru-RU" sz="2400" dirty="0" err="1"/>
              <a:t>Радіонуклідні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діляться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/>
              <a:t>на </a:t>
            </a:r>
            <a:r>
              <a:rPr lang="ru-RU" sz="2400" dirty="0" err="1"/>
              <a:t>групи</a:t>
            </a:r>
            <a:r>
              <a:rPr lang="ru-RU" sz="2400" dirty="0"/>
              <a:t>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/>
              <a:t>      - </a:t>
            </a:r>
            <a:r>
              <a:rPr lang="ru-RU" sz="2400" dirty="0" err="1"/>
              <a:t>дослідження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РФП </a:t>
            </a:r>
            <a:r>
              <a:rPr lang="ru-RU" sz="2400" dirty="0" err="1"/>
              <a:t>вводять</a:t>
            </a:r>
            <a:r>
              <a:rPr lang="ru-RU" sz="2400" dirty="0"/>
              <a:t> в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пацієнта</a:t>
            </a:r>
            <a:r>
              <a:rPr lang="ru-RU" sz="2400" dirty="0"/>
              <a:t> 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vivo</a:t>
            </a:r>
            <a:endParaRPr lang="ru-RU" sz="2400" dirty="0"/>
          </a:p>
          <a:p>
            <a:r>
              <a:rPr lang="ru-RU" sz="2400" dirty="0"/>
              <a:t>     - </a:t>
            </a:r>
            <a:r>
              <a:rPr lang="uk-UA" altLang="uk-UA" sz="2400" dirty="0">
                <a:solidFill>
                  <a:schemeClr val="tx1">
                    <a:lumMod val="95000"/>
                  </a:schemeClr>
                </a:solidFill>
                <a:latin typeface="Google Sans"/>
              </a:rPr>
              <a:t>дослідження крові, шматочків тканини і виділень хворого</a:t>
            </a:r>
            <a:r>
              <a:rPr lang="uk-UA" altLang="uk-UA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-</a:t>
            </a:r>
            <a:r>
              <a:rPr lang="ru-RU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vitro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/>
              <a:t>При </a:t>
            </a:r>
            <a:r>
              <a:rPr lang="ru-RU" sz="2000" dirty="0" err="1"/>
              <a:t>дослідженні</a:t>
            </a:r>
            <a:r>
              <a:rPr lang="ru-RU" sz="2000" dirty="0"/>
              <a:t> 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vitro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/>
              <a:t>пациєнт</a:t>
            </a:r>
            <a:r>
              <a:rPr lang="ru-RU" sz="2000" dirty="0"/>
              <a:t>  не </a:t>
            </a:r>
            <a:r>
              <a:rPr lang="ru-RU" sz="2000" dirty="0" err="1"/>
              <a:t>отримує</a:t>
            </a:r>
            <a:r>
              <a:rPr lang="ru-RU" sz="2000" dirty="0"/>
              <a:t> </a:t>
            </a:r>
            <a:r>
              <a:rPr lang="ru-RU" sz="2000" dirty="0" err="1"/>
              <a:t>променевого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 !</a:t>
            </a:r>
            <a:endParaRPr lang="ru-RU" sz="2400" dirty="0"/>
          </a:p>
          <a:p>
            <a:endParaRPr lang="ru-RU" sz="2000" dirty="0"/>
          </a:p>
          <a:p>
            <a:r>
              <a:rPr lang="ru-RU" sz="2000" dirty="0"/>
              <a:t>      </a:t>
            </a:r>
            <a:endParaRPr lang="uk-UA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9D5429C-9782-43B6-A88F-36970F7C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5A852D0-7F71-4937-8E32-907EB6784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0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185" y="1389257"/>
            <a:ext cx="7825530" cy="51971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96778" y="214184"/>
            <a:ext cx="1098103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Схема </a:t>
            </a:r>
            <a:r>
              <a:rPr lang="ru-RU" sz="2800" b="1" dirty="0" err="1"/>
              <a:t>проведенняия</a:t>
            </a:r>
            <a:r>
              <a:rPr lang="ru-RU" sz="2800" b="1" dirty="0"/>
              <a:t> </a:t>
            </a:r>
            <a:r>
              <a:rPr lang="ru-RU" sz="2800" b="1" dirty="0" err="1"/>
              <a:t>радіонуклідного</a:t>
            </a:r>
            <a:r>
              <a:rPr lang="ru-RU" sz="2800" b="1" dirty="0"/>
              <a:t> </a:t>
            </a:r>
            <a:r>
              <a:rPr lang="ru-RU" sz="2800" b="1" dirty="0" err="1"/>
              <a:t>дослідження</a:t>
            </a:r>
            <a:endParaRPr lang="ru-RU" sz="2800" b="1" dirty="0"/>
          </a:p>
          <a:p>
            <a:r>
              <a:rPr lang="ru-RU" sz="2800" b="1" dirty="0"/>
              <a:t>                                       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vivo</a:t>
            </a:r>
            <a:endParaRPr lang="ru-RU" sz="3600" dirty="0"/>
          </a:p>
          <a:p>
            <a:endParaRPr lang="uk-UA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36296DB-B6DC-69A3-37C6-DDB1E8C250FF}"/>
              </a:ext>
            </a:extLst>
          </p:cNvPr>
          <p:cNvSpPr/>
          <p:nvPr/>
        </p:nvSpPr>
        <p:spPr>
          <a:xfrm flipH="1">
            <a:off x="4633621" y="4460682"/>
            <a:ext cx="870670" cy="164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9908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87" y="340611"/>
            <a:ext cx="3277057" cy="24863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35892" y="2907957"/>
            <a:ext cx="4530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Підготовка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і фасовка РФП </a:t>
            </a:r>
            <a:endParaRPr lang="uk-U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224" y="340611"/>
            <a:ext cx="3270085" cy="24525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575589" y="2907957"/>
            <a:ext cx="3369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Введення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РФП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635" y="259637"/>
            <a:ext cx="2495898" cy="26483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0800000" flipV="1">
            <a:off x="1375719" y="3816866"/>
            <a:ext cx="97375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              РФП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умовно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діляться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/>
              <a:t>-  </a:t>
            </a:r>
            <a:r>
              <a:rPr lang="ru-RU" sz="2400" dirty="0" err="1"/>
              <a:t>органотропні</a:t>
            </a:r>
            <a:endParaRPr lang="ru-RU" sz="2400" dirty="0"/>
          </a:p>
          <a:p>
            <a:r>
              <a:rPr lang="ru-RU" sz="2400" dirty="0"/>
              <a:t>-  </a:t>
            </a:r>
            <a:r>
              <a:rPr lang="ru-RU" sz="2400" dirty="0" err="1"/>
              <a:t>Туморотропні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 </a:t>
            </a:r>
            <a:r>
              <a:rPr lang="ru-RU" sz="2400" dirty="0" err="1"/>
              <a:t>специфічно-тропні</a:t>
            </a:r>
            <a:r>
              <a:rPr lang="ru-RU" sz="2400" dirty="0"/>
              <a:t> </a:t>
            </a:r>
          </a:p>
          <a:p>
            <a:r>
              <a:rPr lang="ru-RU" sz="2400" dirty="0"/>
              <a:t>-  без </a:t>
            </a:r>
            <a:r>
              <a:rPr lang="ru-RU" sz="2400" dirty="0" err="1"/>
              <a:t>виразного</a:t>
            </a:r>
            <a:r>
              <a:rPr lang="ru-RU" sz="2400" dirty="0"/>
              <a:t> селективного </a:t>
            </a:r>
            <a:r>
              <a:rPr lang="ru-RU" sz="2400" dirty="0" err="1"/>
              <a:t>накопичення</a:t>
            </a:r>
            <a:r>
              <a:rPr lang="ru-RU" sz="2400" dirty="0"/>
              <a:t> в    тканинах </a:t>
            </a:r>
          </a:p>
        </p:txBody>
      </p:sp>
    </p:spTree>
    <p:extLst>
      <p:ext uri="{BB962C8B-B14F-4D97-AF65-F5344CB8AC3E}">
        <p14:creationId xmlns:p14="http://schemas.microsoft.com/office/powerpoint/2010/main" val="335854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3341" y="164757"/>
            <a:ext cx="42176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Туморотропні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РФП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49286" y="1241335"/>
            <a:ext cx="685209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Властивості</a:t>
            </a:r>
            <a:r>
              <a:rPr lang="ru-RU" sz="2400" b="1" dirty="0"/>
              <a:t>, </a:t>
            </a:r>
            <a:r>
              <a:rPr lang="ru-RU" sz="2400" b="1" dirty="0" err="1"/>
              <a:t>які</a:t>
            </a:r>
            <a:r>
              <a:rPr lang="ru-RU" sz="2400" b="1" dirty="0"/>
              <a:t> </a:t>
            </a:r>
            <a:r>
              <a:rPr lang="ru-RU" sz="2400" b="1" dirty="0" err="1"/>
              <a:t>впливають</a:t>
            </a:r>
            <a:r>
              <a:rPr lang="ru-RU" sz="2400" b="1" dirty="0"/>
              <a:t> на </a:t>
            </a:r>
            <a:r>
              <a:rPr lang="ru-RU" sz="2400" b="1" dirty="0" err="1"/>
              <a:t>вибір</a:t>
            </a:r>
            <a:r>
              <a:rPr lang="ru-RU" sz="2400" b="1" dirty="0"/>
              <a:t> РФП:</a:t>
            </a:r>
          </a:p>
          <a:p>
            <a:pPr marL="342900" indent="-342900">
              <a:buFontTx/>
              <a:buChar char="-"/>
            </a:pPr>
            <a:r>
              <a:rPr lang="ru-RU" sz="2000" dirty="0" err="1"/>
              <a:t>клінична</a:t>
            </a:r>
            <a:r>
              <a:rPr lang="ru-RU" sz="2000" dirty="0"/>
              <a:t> </a:t>
            </a:r>
            <a:r>
              <a:rPr lang="ru-RU" sz="2000" dirty="0" err="1"/>
              <a:t>цільова</a:t>
            </a:r>
            <a:r>
              <a:rPr lang="ru-RU" sz="2000" dirty="0"/>
              <a:t> </a:t>
            </a:r>
            <a:r>
              <a:rPr lang="ru-RU" sz="2000" dirty="0" err="1"/>
              <a:t>функція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хімічної</a:t>
            </a:r>
            <a:r>
              <a:rPr lang="ru-RU" sz="2000" dirty="0"/>
              <a:t> і </a:t>
            </a:r>
            <a:r>
              <a:rPr lang="ru-RU" sz="2000" dirty="0" err="1"/>
              <a:t>радіаційної</a:t>
            </a:r>
            <a:r>
              <a:rPr lang="ru-RU" sz="2000" dirty="0"/>
              <a:t> </a:t>
            </a:r>
            <a:r>
              <a:rPr lang="ru-RU" sz="2000" dirty="0" err="1"/>
              <a:t>токсичності</a:t>
            </a:r>
            <a:r>
              <a:rPr lang="ru-RU" sz="2000" dirty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/>
              <a:t>характер транспорта РФП в </a:t>
            </a:r>
            <a:r>
              <a:rPr lang="ru-RU" sz="2000" dirty="0" err="1"/>
              <a:t>організмі</a:t>
            </a:r>
            <a:r>
              <a:rPr lang="ru-RU" sz="2000" dirty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 err="1"/>
              <a:t>стійкість</a:t>
            </a:r>
            <a:r>
              <a:rPr lang="ru-RU" sz="2000" dirty="0"/>
              <a:t>  </a:t>
            </a:r>
            <a:r>
              <a:rPr lang="ru-RU" sz="2000" dirty="0" err="1"/>
              <a:t>радіоактивної</a:t>
            </a:r>
            <a:r>
              <a:rPr lang="ru-RU" sz="2000" dirty="0"/>
              <a:t> </a:t>
            </a:r>
            <a:r>
              <a:rPr lang="ru-RU" sz="2000" dirty="0" err="1"/>
              <a:t>мітки</a:t>
            </a:r>
            <a:r>
              <a:rPr lang="ru-RU" sz="2000" dirty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/>
              <a:t>простота </a:t>
            </a:r>
            <a:r>
              <a:rPr lang="ru-RU" sz="2000" dirty="0" err="1"/>
              <a:t>приготування</a:t>
            </a:r>
            <a:r>
              <a:rPr lang="ru-RU" sz="2000" dirty="0"/>
              <a:t> і </a:t>
            </a:r>
            <a:r>
              <a:rPr lang="ru-RU" sz="2000" dirty="0" err="1"/>
              <a:t>використання</a:t>
            </a:r>
            <a:r>
              <a:rPr lang="ru-RU" sz="2000" dirty="0"/>
              <a:t>;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r>
              <a:rPr lang="ru-RU" sz="2000" dirty="0" err="1"/>
              <a:t>вартість</a:t>
            </a:r>
            <a:r>
              <a:rPr lang="ru-RU" sz="2000" dirty="0"/>
              <a:t> і </a:t>
            </a:r>
            <a:r>
              <a:rPr lang="ru-RU" sz="2000" dirty="0" err="1"/>
              <a:t>доступність</a:t>
            </a:r>
            <a:r>
              <a:rPr lang="ru-RU" sz="2000" dirty="0"/>
              <a:t>.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endParaRPr lang="ru-RU" sz="2000" dirty="0"/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153201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0562" y="785245"/>
            <a:ext cx="76035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err="1"/>
              <a:t>Види</a:t>
            </a:r>
            <a:r>
              <a:rPr lang="ru-RU" sz="2400" dirty="0"/>
              <a:t> РНД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vivo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dirty="0" err="1"/>
              <a:t>Візуалізація</a:t>
            </a:r>
            <a:r>
              <a:rPr lang="ru-RU" sz="2400" b="1" dirty="0"/>
              <a:t> </a:t>
            </a:r>
            <a:r>
              <a:rPr lang="ru-RU" sz="2400" b="1" dirty="0" err="1"/>
              <a:t>органів</a:t>
            </a:r>
            <a:r>
              <a:rPr lang="ru-RU" sz="2400" b="1" dirty="0"/>
              <a:t>:</a:t>
            </a:r>
          </a:p>
          <a:p>
            <a:pPr marL="514350" indent="-514350">
              <a:buAutoNum type="arabicPeriod"/>
            </a:pPr>
            <a:r>
              <a:rPr lang="ru-RU" sz="2400" dirty="0" err="1"/>
              <a:t>Сканування</a:t>
            </a:r>
            <a:endParaRPr lang="ru-RU" sz="2400" dirty="0"/>
          </a:p>
          <a:p>
            <a:pPr marL="514350" indent="-514350">
              <a:buAutoNum type="arabicPeriod"/>
            </a:pPr>
            <a:r>
              <a:rPr lang="ru-RU" sz="2400" dirty="0" err="1"/>
              <a:t>Сцинтографія</a:t>
            </a:r>
            <a:endParaRPr lang="ru-RU" sz="2400" dirty="0"/>
          </a:p>
          <a:p>
            <a:pPr marL="514350" indent="-514350">
              <a:buAutoNum type="arabicPeriod"/>
            </a:pPr>
            <a:r>
              <a:rPr lang="ru-RU" sz="2400" dirty="0" err="1"/>
              <a:t>Однофотонно-эмісійна</a:t>
            </a:r>
            <a:r>
              <a:rPr lang="ru-RU" sz="2400" dirty="0"/>
              <a:t> КТ</a:t>
            </a:r>
          </a:p>
          <a:p>
            <a:pPr marL="514350" indent="-514350">
              <a:buAutoNum type="arabicPeriod"/>
            </a:pPr>
            <a:r>
              <a:rPr lang="ru-RU" sz="2400" dirty="0"/>
              <a:t>Позитронно-</a:t>
            </a:r>
            <a:r>
              <a:rPr lang="ru-RU" sz="2400" dirty="0" err="1"/>
              <a:t>эмісійна</a:t>
            </a:r>
            <a:r>
              <a:rPr lang="ru-RU" sz="2400" dirty="0"/>
              <a:t> Т</a:t>
            </a:r>
          </a:p>
          <a:p>
            <a:pPr marL="514350" indent="-514350">
              <a:buAutoNum type="arabicPeriod"/>
            </a:pPr>
            <a:r>
              <a:rPr lang="ru-RU" sz="2400" dirty="0" err="1"/>
              <a:t>Мультімодальне</a:t>
            </a:r>
            <a:r>
              <a:rPr lang="ru-RU" sz="2400" dirty="0"/>
              <a:t>: ПЕЖТ КТ</a:t>
            </a:r>
          </a:p>
          <a:p>
            <a:r>
              <a:rPr lang="ru-RU" sz="2400" b="1" dirty="0" err="1"/>
              <a:t>Змінення</a:t>
            </a:r>
            <a:r>
              <a:rPr lang="ru-RU" sz="2400" b="1" dirty="0"/>
              <a:t> </a:t>
            </a:r>
            <a:r>
              <a:rPr lang="ru-RU" sz="2400" b="1" dirty="0" err="1"/>
              <a:t>накопичення</a:t>
            </a:r>
            <a:r>
              <a:rPr lang="ru-RU" sz="2400" b="1" dirty="0"/>
              <a:t> РФП в </a:t>
            </a:r>
            <a:r>
              <a:rPr lang="ru-RU" sz="2400" b="1" dirty="0" err="1"/>
              <a:t>організмі</a:t>
            </a:r>
            <a:r>
              <a:rPr lang="ru-RU" sz="2400" b="1" dirty="0"/>
              <a:t> і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виведення</a:t>
            </a:r>
            <a:endParaRPr lang="ru-RU" sz="2400" b="1" dirty="0"/>
          </a:p>
          <a:p>
            <a:pPr marL="514350" indent="-514350">
              <a:buAutoNum type="arabicPeriod"/>
            </a:pPr>
            <a:r>
              <a:rPr lang="uk-UA" sz="2400" dirty="0"/>
              <a:t>Радіометрія </a:t>
            </a:r>
          </a:p>
          <a:p>
            <a:pPr marL="514350" indent="-514350">
              <a:buAutoNum type="arabicPeriod"/>
            </a:pPr>
            <a:r>
              <a:rPr lang="uk-UA" sz="2400" dirty="0"/>
              <a:t>Радіографія</a:t>
            </a:r>
          </a:p>
          <a:p>
            <a:r>
              <a:rPr lang="uk-UA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1810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2696" y="285015"/>
            <a:ext cx="811426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Сканування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-</a:t>
            </a:r>
            <a:r>
              <a:rPr lang="ru-RU" sz="2400" dirty="0"/>
              <a:t> </a:t>
            </a:r>
            <a:r>
              <a:rPr lang="ru-RU" sz="2400" dirty="0" err="1"/>
              <a:t>зосновано</a:t>
            </a:r>
            <a:r>
              <a:rPr lang="ru-RU" sz="2000" dirty="0"/>
              <a:t> на </a:t>
            </a:r>
            <a:r>
              <a:rPr lang="ru-RU" sz="2000" dirty="0" err="1"/>
              <a:t>регістрації</a:t>
            </a:r>
            <a:r>
              <a:rPr lang="ru-RU" sz="2000" dirty="0"/>
              <a:t> </a:t>
            </a:r>
            <a:r>
              <a:rPr lang="ru-RU" dirty="0" err="1"/>
              <a:t>радіоактивного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РФП </a:t>
            </a:r>
            <a:r>
              <a:rPr lang="ru-RU" dirty="0" err="1"/>
              <a:t>іонізуючою</a:t>
            </a:r>
            <a:r>
              <a:rPr lang="ru-RU" dirty="0"/>
              <a:t> камерою.</a:t>
            </a:r>
          </a:p>
          <a:p>
            <a:r>
              <a:rPr lang="ru-RU" dirty="0"/>
              <a:t> </a:t>
            </a:r>
            <a:r>
              <a:rPr lang="ru-RU" dirty="0" err="1"/>
              <a:t>Приймальне</a:t>
            </a:r>
            <a:r>
              <a:rPr lang="ru-RU" dirty="0"/>
              <a:t> устройство- </a:t>
            </a:r>
            <a:r>
              <a:rPr lang="ru-RU" dirty="0" err="1"/>
              <a:t>іонізаційна</a:t>
            </a:r>
            <a:r>
              <a:rPr lang="ru-RU" dirty="0"/>
              <a:t> камера.</a:t>
            </a:r>
          </a:p>
          <a:p>
            <a:r>
              <a:rPr lang="ru-RU" dirty="0"/>
              <a:t>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:</a:t>
            </a:r>
          </a:p>
          <a:p>
            <a:r>
              <a:rPr lang="ru-RU" dirty="0"/>
              <a:t>              -  час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сканограми</a:t>
            </a:r>
            <a:r>
              <a:rPr lang="ru-RU" dirty="0"/>
              <a:t> </a:t>
            </a:r>
            <a:r>
              <a:rPr lang="ru-RU" dirty="0" err="1"/>
              <a:t>декілько</a:t>
            </a:r>
            <a:r>
              <a:rPr lang="ru-RU" dirty="0"/>
              <a:t> </a:t>
            </a:r>
            <a:r>
              <a:rPr lang="ru-RU" dirty="0" err="1"/>
              <a:t>десятків</a:t>
            </a:r>
            <a:r>
              <a:rPr lang="ru-RU" dirty="0"/>
              <a:t> </a:t>
            </a:r>
            <a:r>
              <a:rPr lang="ru-RU" dirty="0" err="1"/>
              <a:t>хвилин</a:t>
            </a:r>
            <a:r>
              <a:rPr lang="ru-RU" dirty="0"/>
              <a:t>; </a:t>
            </a:r>
          </a:p>
          <a:p>
            <a:r>
              <a:rPr lang="ru-RU" dirty="0"/>
              <a:t>              -  не </a:t>
            </a:r>
            <a:r>
              <a:rPr lang="ru-RU" dirty="0" err="1"/>
              <a:t>дозволяє</a:t>
            </a:r>
            <a:r>
              <a:rPr lang="ru-RU" dirty="0"/>
              <a:t> провести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;</a:t>
            </a:r>
          </a:p>
          <a:p>
            <a:r>
              <a:rPr lang="ru-RU" dirty="0"/>
              <a:t>              -  </a:t>
            </a:r>
            <a:r>
              <a:rPr lang="ru-RU" dirty="0" err="1"/>
              <a:t>неможливість</a:t>
            </a:r>
            <a:r>
              <a:rPr lang="ru-RU" dirty="0"/>
              <a:t> </a:t>
            </a:r>
            <a:r>
              <a:rPr lang="ru-RU" dirty="0" err="1"/>
              <a:t>обрабити</a:t>
            </a:r>
            <a:r>
              <a:rPr lang="ru-RU" dirty="0"/>
              <a:t> </a:t>
            </a:r>
            <a:r>
              <a:rPr lang="ru-RU" dirty="0" err="1"/>
              <a:t>отримані</a:t>
            </a:r>
            <a:r>
              <a:rPr lang="ru-RU" dirty="0"/>
              <a:t> </a:t>
            </a:r>
            <a:r>
              <a:rPr lang="ru-RU" dirty="0" err="1"/>
              <a:t>данні</a:t>
            </a:r>
            <a:r>
              <a:rPr lang="ru-RU" dirty="0"/>
              <a:t> . </a:t>
            </a:r>
          </a:p>
          <a:p>
            <a:endParaRPr lang="ru-RU" dirty="0"/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6"/>
          <a:stretch/>
        </p:blipFill>
        <p:spPr>
          <a:xfrm>
            <a:off x="3914854" y="3459199"/>
            <a:ext cx="3580157" cy="29546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5589" y="4382529"/>
            <a:ext cx="34598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Сканограма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активному </a:t>
            </a:r>
            <a:r>
              <a:rPr lang="ru-RU" dirty="0" err="1"/>
              <a:t>гепатиті</a:t>
            </a:r>
            <a:r>
              <a:rPr lang="ru-RU" dirty="0"/>
              <a:t>: </a:t>
            </a:r>
            <a:r>
              <a:rPr lang="ru-RU" dirty="0" err="1"/>
              <a:t>печінка</a:t>
            </a:r>
            <a:r>
              <a:rPr lang="ru-RU" dirty="0"/>
              <a:t> </a:t>
            </a:r>
            <a:r>
              <a:rPr lang="ru-RU" dirty="0" err="1"/>
              <a:t>збільшена</a:t>
            </a:r>
            <a:r>
              <a:rPr lang="ru-RU" dirty="0"/>
              <a:t>, </a:t>
            </a:r>
            <a:r>
              <a:rPr lang="ru-RU" dirty="0" err="1"/>
              <a:t>розподіл</a:t>
            </a:r>
            <a:r>
              <a:rPr lang="ru-RU" dirty="0"/>
              <a:t>  </a:t>
            </a:r>
            <a:r>
              <a:rPr lang="ru-RU" dirty="0" err="1"/>
              <a:t>радіонукліда</a:t>
            </a:r>
            <a:r>
              <a:rPr lang="ru-RU" dirty="0"/>
              <a:t> </a:t>
            </a:r>
            <a:r>
              <a:rPr lang="ru-RU" dirty="0" err="1"/>
              <a:t>нерівномерний</a:t>
            </a:r>
            <a:r>
              <a:rPr lang="ru-RU" dirty="0"/>
              <a:t>,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 РФП </a:t>
            </a:r>
            <a:r>
              <a:rPr lang="ru-RU" dirty="0" err="1"/>
              <a:t>збільшена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4913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5283" y="395416"/>
            <a:ext cx="594958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</a:t>
            </a:r>
            <a:r>
              <a:rPr lang="uk-UA" altLang="uk-UA" sz="2000" dirty="0">
                <a:latin typeface="Google Sans"/>
              </a:rPr>
              <a:t>В основі </a:t>
            </a:r>
            <a:r>
              <a:rPr lang="uk-UA" altLang="uk-UA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сцинтиграфії</a:t>
            </a:r>
            <a:r>
              <a:rPr lang="uk-UA" altLang="uk-UA" sz="2000" dirty="0">
                <a:latin typeface="Google Sans"/>
              </a:rPr>
              <a:t> лежить виборче накопичення і виведення РФП досліджуваним органом.</a:t>
            </a:r>
            <a:r>
              <a:rPr lang="uk-UA" altLang="uk-UA" sz="700" dirty="0"/>
              <a:t> </a:t>
            </a:r>
            <a:endParaRPr lang="uk-UA" altLang="uk-UA" sz="1600" dirty="0">
              <a:latin typeface="Arial" panose="020B0604020202020204" pitchFamily="34" charset="0"/>
            </a:endParaRPr>
          </a:p>
          <a:p>
            <a:endParaRPr lang="ru-RU" sz="2000" dirty="0"/>
          </a:p>
          <a:p>
            <a:r>
              <a:rPr lang="ru-RU" sz="2000" dirty="0"/>
              <a:t>Метод </a:t>
            </a:r>
            <a:r>
              <a:rPr lang="ru-RU" sz="2000" dirty="0" err="1"/>
              <a:t>дозволяє</a:t>
            </a:r>
            <a:r>
              <a:rPr lang="ru-RU" sz="2000" dirty="0"/>
              <a:t> </a:t>
            </a:r>
            <a:r>
              <a:rPr lang="ru-RU" sz="2000" dirty="0" err="1"/>
              <a:t>вивчити</a:t>
            </a:r>
            <a:r>
              <a:rPr lang="ru-RU" sz="2000" dirty="0"/>
              <a:t> </a:t>
            </a:r>
            <a:r>
              <a:rPr lang="ru-RU" sz="2000" dirty="0" err="1"/>
              <a:t>топографію</a:t>
            </a:r>
            <a:r>
              <a:rPr lang="ru-RU" sz="2000" dirty="0"/>
              <a:t> органа, </a:t>
            </a:r>
            <a:r>
              <a:rPr lang="ru-RU" sz="2000" dirty="0" err="1"/>
              <a:t>виявити</a:t>
            </a:r>
            <a:r>
              <a:rPr lang="ru-RU" sz="2000" dirty="0"/>
              <a:t> в </a:t>
            </a:r>
            <a:r>
              <a:rPr lang="ru-RU" sz="2000" dirty="0" err="1"/>
              <a:t>ньому</a:t>
            </a:r>
            <a:r>
              <a:rPr lang="ru-RU" sz="2000" dirty="0"/>
              <a:t>  </a:t>
            </a:r>
            <a:r>
              <a:rPr lang="ru-RU" sz="2000" dirty="0" err="1"/>
              <a:t>морфологічні</a:t>
            </a:r>
            <a:r>
              <a:rPr lang="ru-RU" sz="2000" dirty="0"/>
              <a:t>, </a:t>
            </a:r>
            <a:r>
              <a:rPr lang="ru-RU" sz="2000" dirty="0" err="1"/>
              <a:t>функціональні</a:t>
            </a:r>
            <a:r>
              <a:rPr lang="ru-RU" sz="2000" dirty="0"/>
              <a:t> і </a:t>
            </a:r>
            <a:r>
              <a:rPr lang="ru-RU" sz="2000" dirty="0" err="1"/>
              <a:t>метаболічні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.  </a:t>
            </a:r>
          </a:p>
          <a:p>
            <a:endParaRPr lang="ru-RU" sz="2000" dirty="0"/>
          </a:p>
          <a:p>
            <a:r>
              <a:rPr lang="ru-RU" sz="2000" dirty="0" err="1"/>
              <a:t>Виділяють</a:t>
            </a:r>
            <a:r>
              <a:rPr lang="ru-RU" sz="2000" dirty="0"/>
              <a:t> </a:t>
            </a:r>
            <a:r>
              <a:rPr lang="ru-RU" sz="2000" dirty="0" err="1"/>
              <a:t>статичну</a:t>
            </a:r>
            <a:r>
              <a:rPr lang="ru-RU" sz="2000" dirty="0"/>
              <a:t>, </a:t>
            </a:r>
            <a:r>
              <a:rPr lang="ru-RU" sz="2000" dirty="0" err="1"/>
              <a:t>динамічну</a:t>
            </a:r>
            <a:r>
              <a:rPr lang="ru-RU" sz="2000" dirty="0"/>
              <a:t> і </a:t>
            </a:r>
            <a:r>
              <a:rPr lang="ru-RU" sz="2000" dirty="0" err="1"/>
              <a:t>сцинтіграфію</a:t>
            </a:r>
            <a:r>
              <a:rPr lang="ru-RU" sz="2000" dirty="0"/>
              <a:t> </a:t>
            </a:r>
            <a:r>
              <a:rPr lang="ru-RU" sz="2000" dirty="0" err="1"/>
              <a:t>всього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800" dirty="0"/>
          </a:p>
          <a:p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1" y="395416"/>
            <a:ext cx="4168732" cy="22784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1" y="4648836"/>
            <a:ext cx="4168732" cy="17646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4271" y="2833816"/>
            <a:ext cx="40777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Статична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сцинциграма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печінки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/>
              <a:t>(Н) і </a:t>
            </a:r>
            <a:r>
              <a:rPr lang="ru-RU" dirty="0" err="1"/>
              <a:t>селезінки</a:t>
            </a:r>
            <a:r>
              <a:rPr lang="ru-RU" dirty="0"/>
              <a:t> (</a:t>
            </a:r>
            <a:r>
              <a:rPr lang="en-US" b="1" dirty="0"/>
              <a:t>L</a:t>
            </a:r>
            <a:r>
              <a:rPr lang="en-US" dirty="0"/>
              <a:t>)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</a:t>
            </a:r>
            <a:r>
              <a:rPr lang="ru-RU" dirty="0" err="1"/>
              <a:t>гепатиті</a:t>
            </a:r>
            <a:r>
              <a:rPr lang="ru-RU" dirty="0"/>
              <a:t> с переходом у </a:t>
            </a:r>
            <a:r>
              <a:rPr lang="ru-RU" dirty="0" err="1"/>
              <a:t>цироз</a:t>
            </a:r>
            <a:endParaRPr lang="ru-RU" dirty="0"/>
          </a:p>
          <a:p>
            <a:r>
              <a:rPr lang="ru-RU" dirty="0"/>
              <a:t>до (А) і </a:t>
            </a:r>
            <a:r>
              <a:rPr lang="ru-RU" dirty="0" err="1"/>
              <a:t>після</a:t>
            </a:r>
            <a:r>
              <a:rPr lang="ru-RU" dirty="0"/>
              <a:t> (</a:t>
            </a:r>
            <a:r>
              <a:rPr lang="ru-RU" b="1" dirty="0"/>
              <a:t>Б</a:t>
            </a:r>
            <a:r>
              <a:rPr lang="ru-RU" dirty="0"/>
              <a:t>)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метадоксилом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43949" y="3781983"/>
            <a:ext cx="70100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Гепатобіллісцинтіграфія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 err="1"/>
              <a:t>Вивчає</a:t>
            </a:r>
            <a:r>
              <a:rPr lang="ru-RU" b="1" dirty="0"/>
              <a:t> </a:t>
            </a:r>
            <a:r>
              <a:rPr lang="ru-RU" b="1" dirty="0" err="1"/>
              <a:t>функцію</a:t>
            </a:r>
            <a:r>
              <a:rPr lang="ru-RU" b="1" dirty="0"/>
              <a:t> </a:t>
            </a:r>
            <a:r>
              <a:rPr lang="ru-RU" b="1" dirty="0" err="1"/>
              <a:t>печінки</a:t>
            </a:r>
            <a:r>
              <a:rPr lang="ru-RU" b="1" dirty="0"/>
              <a:t>:</a:t>
            </a:r>
          </a:p>
          <a:p>
            <a:r>
              <a:rPr lang="ru-RU" b="1" dirty="0"/>
              <a:t>-</a:t>
            </a:r>
            <a:r>
              <a:rPr lang="ru-RU" b="1" dirty="0" err="1"/>
              <a:t>жовчевиділення</a:t>
            </a:r>
            <a:r>
              <a:rPr lang="ru-RU" b="1" dirty="0"/>
              <a:t>;</a:t>
            </a:r>
          </a:p>
          <a:p>
            <a:r>
              <a:rPr lang="ru-RU" b="1" dirty="0"/>
              <a:t>-</a:t>
            </a:r>
            <a:r>
              <a:rPr lang="ru-RU" b="1" dirty="0" err="1"/>
              <a:t>венозний</a:t>
            </a:r>
            <a:r>
              <a:rPr lang="ru-RU" b="1" dirty="0"/>
              <a:t> </a:t>
            </a:r>
            <a:r>
              <a:rPr lang="ru-RU" b="1" dirty="0" err="1"/>
              <a:t>кровообіг</a:t>
            </a:r>
            <a:r>
              <a:rPr lang="ru-RU" b="1" dirty="0"/>
              <a:t>;</a:t>
            </a:r>
          </a:p>
          <a:p>
            <a:r>
              <a:rPr lang="ru-RU" b="1" dirty="0"/>
              <a:t>-</a:t>
            </a:r>
            <a:r>
              <a:rPr lang="ru-RU" b="1" dirty="0" err="1"/>
              <a:t>артеріальний</a:t>
            </a:r>
            <a:r>
              <a:rPr lang="ru-RU" b="1" dirty="0"/>
              <a:t> </a:t>
            </a:r>
            <a:r>
              <a:rPr lang="ru-RU" b="1" dirty="0" err="1"/>
              <a:t>кровообіг</a:t>
            </a:r>
            <a:r>
              <a:rPr lang="ru-RU" b="1" dirty="0"/>
              <a:t>;</a:t>
            </a:r>
          </a:p>
          <a:p>
            <a:r>
              <a:rPr lang="ru-RU" b="1" dirty="0"/>
              <a:t>-</a:t>
            </a:r>
            <a:r>
              <a:rPr lang="ru-RU" b="1" dirty="0" err="1"/>
              <a:t>динамічне</a:t>
            </a:r>
            <a:r>
              <a:rPr lang="ru-RU" b="1" dirty="0"/>
              <a:t> </a:t>
            </a:r>
            <a:r>
              <a:rPr lang="ru-RU" b="1" dirty="0" err="1"/>
              <a:t>спостереження</a:t>
            </a:r>
            <a:r>
              <a:rPr lang="ru-RU" b="1" dirty="0"/>
              <a:t>  за </a:t>
            </a:r>
            <a:r>
              <a:rPr lang="ru-RU" b="1" dirty="0" err="1"/>
              <a:t>поглинальною</a:t>
            </a:r>
            <a:r>
              <a:rPr lang="ru-RU" b="1" dirty="0"/>
              <a:t> і </a:t>
            </a:r>
            <a:r>
              <a:rPr lang="ru-RU" b="1" dirty="0" err="1"/>
              <a:t>вивідною</a:t>
            </a:r>
            <a:r>
              <a:rPr lang="ru-RU" b="1" dirty="0"/>
              <a:t> </a:t>
            </a:r>
            <a:r>
              <a:rPr lang="ru-RU" b="1" dirty="0" err="1"/>
              <a:t>функцією</a:t>
            </a:r>
            <a:r>
              <a:rPr lang="ru-RU" b="1" dirty="0"/>
              <a:t> </a:t>
            </a:r>
            <a:r>
              <a:rPr lang="ru-RU" b="1" dirty="0" err="1"/>
              <a:t>печінки</a:t>
            </a:r>
            <a:r>
              <a:rPr lang="ru-RU" b="1" dirty="0"/>
              <a:t> і </a:t>
            </a:r>
            <a:r>
              <a:rPr lang="ru-RU" b="1" dirty="0" err="1"/>
              <a:t>жовчного</a:t>
            </a:r>
            <a:r>
              <a:rPr lang="ru-RU" b="1" dirty="0"/>
              <a:t> </a:t>
            </a:r>
            <a:r>
              <a:rPr lang="ru-RU" b="1" dirty="0" err="1"/>
              <a:t>міхура</a:t>
            </a:r>
            <a:r>
              <a:rPr lang="ru-RU" b="1" dirty="0"/>
              <a:t>;</a:t>
            </a:r>
          </a:p>
          <a:p>
            <a:r>
              <a:rPr lang="ru-RU" b="1" dirty="0"/>
              <a:t>- </a:t>
            </a:r>
            <a:r>
              <a:rPr lang="ru-RU" b="1" dirty="0" err="1"/>
              <a:t>визначення</a:t>
            </a:r>
            <a:r>
              <a:rPr lang="ru-RU" b="1" dirty="0"/>
              <a:t> </a:t>
            </a:r>
            <a:r>
              <a:rPr lang="ru-RU" b="1" dirty="0" err="1"/>
              <a:t>ефективності</a:t>
            </a:r>
            <a:r>
              <a:rPr lang="ru-RU" b="1" dirty="0"/>
              <a:t> </a:t>
            </a:r>
            <a:r>
              <a:rPr lang="ru-RU" b="1" dirty="0" err="1"/>
              <a:t>лікування</a:t>
            </a:r>
            <a:r>
              <a:rPr lang="ru-RU" b="1" dirty="0"/>
              <a:t> </a:t>
            </a:r>
            <a:r>
              <a:rPr lang="ru-RU" b="1" dirty="0" err="1"/>
              <a:t>лікарськими</a:t>
            </a:r>
            <a:r>
              <a:rPr lang="ru-RU" b="1" dirty="0"/>
              <a:t> препаратами.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363E2EA-267A-4C52-A2EE-A44D467EA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3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16" y="592394"/>
            <a:ext cx="3343742" cy="30865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729842" y="3993692"/>
            <a:ext cx="27708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Сцинтографія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ЩЖ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3" y="245292"/>
            <a:ext cx="3078316" cy="31960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289" y="250368"/>
            <a:ext cx="3035868" cy="316236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5305167" y="3362898"/>
            <a:ext cx="68868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                             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Лімфосцинтографія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</a:rPr>
              <a:t>нормальний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розподіл</a:t>
            </a:r>
            <a:r>
              <a:rPr lang="ru-RU" sz="2000" dirty="0">
                <a:latin typeface="Times New Roman" panose="02020603050405020304" pitchFamily="18" charset="0"/>
              </a:rPr>
              <a:t>                   </a:t>
            </a:r>
            <a:r>
              <a:rPr lang="ru-RU" sz="2000" dirty="0" err="1">
                <a:latin typeface="Times New Roman" panose="02020603050405020304" pitchFamily="18" charset="0"/>
              </a:rPr>
              <a:t>ураження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лімфовузлів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колоїда</a:t>
            </a:r>
            <a:r>
              <a:rPr lang="ru-RU" sz="2000" dirty="0">
                <a:latin typeface="Times New Roman" panose="02020603050405020304" pitchFamily="18" charset="0"/>
              </a:rPr>
              <a:t>                                           при  </a:t>
            </a:r>
            <a:r>
              <a:rPr lang="ru-RU" sz="2000" dirty="0" err="1">
                <a:latin typeface="Times New Roman" panose="02020603050405020304" pitchFamily="18" charset="0"/>
              </a:rPr>
              <a:t>раці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правої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нирки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24392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0800000" flipV="1">
            <a:off x="1764874" y="354279"/>
            <a:ext cx="736186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24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Імуносцинтиграфія</a:t>
            </a:r>
            <a:r>
              <a:rPr lang="uk-UA" altLang="uk-UA" sz="2400" dirty="0">
                <a:latin typeface="Google Sans"/>
              </a:rPr>
              <a:t> - метод радіонуклідної діагностики заснований на використанні в якості РФП </a:t>
            </a:r>
            <a:r>
              <a:rPr lang="uk-UA" altLang="uk-UA" sz="2400" dirty="0" err="1">
                <a:latin typeface="Google Sans"/>
              </a:rPr>
              <a:t>моноклональних</a:t>
            </a:r>
            <a:r>
              <a:rPr lang="uk-UA" altLang="uk-UA" sz="2400" dirty="0">
                <a:latin typeface="Google Sans"/>
              </a:rPr>
              <a:t> антитіл (МКАТ), мічених радіонуклідами</a:t>
            </a:r>
            <a:r>
              <a:rPr lang="uk-UA" altLang="uk-UA" sz="2400" dirty="0"/>
              <a:t> </a:t>
            </a:r>
            <a:endParaRPr lang="ru-RU" sz="2400" dirty="0"/>
          </a:p>
          <a:p>
            <a:br>
              <a:rPr lang="uk-UA" sz="2000" dirty="0"/>
            </a:br>
            <a:r>
              <a:rPr lang="uk-UA" sz="2000" dirty="0"/>
              <a:t>Принцип методу дозволяє візуалізацію пухлин та їх метастазів завдяки специфічній взаємодії мічених радіонуклідами МКАТ або їх фрагментів з відповідними антигенами пухлинної клітини</a:t>
            </a:r>
          </a:p>
          <a:p>
            <a:endParaRPr lang="ru-RU" sz="2000" dirty="0"/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000" dirty="0">
                <a:latin typeface="Google Sans"/>
              </a:rPr>
              <a:t>Встановлена ​​пряма залежність між ступенем диференціювання злоякісних пухлин і чутливістю методу.</a:t>
            </a:r>
            <a:r>
              <a:rPr lang="uk-UA" altLang="uk-UA" sz="2000" dirty="0"/>
              <a:t>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000" dirty="0">
                <a:latin typeface="Google Sans"/>
              </a:rPr>
              <a:t>Розподіл міченого МКАТ залежить від васкуляризації пухлини, проникності її судин, неспецифічного зв'язування з тканинами, зв'язування з антигеном (він міститься не тільки в пухлини, а й в інших тканинах), доступності та щільності </a:t>
            </a:r>
            <a:r>
              <a:rPr lang="uk-UA" altLang="uk-UA" sz="2000" dirty="0" err="1">
                <a:latin typeface="Google Sans"/>
              </a:rPr>
              <a:t>зв'язуючих</a:t>
            </a:r>
            <a:r>
              <a:rPr lang="uk-UA" altLang="uk-UA" sz="2000" dirty="0">
                <a:latin typeface="Google Sans"/>
              </a:rPr>
              <a:t> сайтів антигену в пухлині.</a:t>
            </a:r>
            <a:r>
              <a:rPr lang="uk-UA" altLang="uk-UA" sz="2000" dirty="0"/>
              <a:t> </a:t>
            </a:r>
            <a:endParaRPr lang="uk-UA" altLang="uk-UA" sz="2000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altLang="uk-UA" sz="2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/>
          </a:p>
          <a:p>
            <a:r>
              <a:rPr lang="ru-RU" sz="2000" dirty="0"/>
              <a:t>         </a:t>
            </a:r>
            <a:endParaRPr lang="uk-U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9E43F9-840E-489B-98BA-ED90FF71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A8F2A8-3842-472C-B8DA-F905B417B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B8490FD-B8C5-4C19-9B32-384D5C411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52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2"/>
          <a:stretch/>
        </p:blipFill>
        <p:spPr>
          <a:xfrm>
            <a:off x="448965" y="978010"/>
            <a:ext cx="3575990" cy="2340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/>
          <a:stretch/>
        </p:blipFill>
        <p:spPr>
          <a:xfrm>
            <a:off x="448965" y="3978997"/>
            <a:ext cx="3575990" cy="23404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39050" y="387179"/>
            <a:ext cx="69856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latin typeface="Roboto"/>
              </a:rPr>
              <a:t>Однофотона</a:t>
            </a:r>
            <a:r>
              <a:rPr lang="uk-UA" sz="2400" b="1" dirty="0">
                <a:latin typeface="Roboto"/>
              </a:rPr>
              <a:t> емісійна </a:t>
            </a:r>
            <a:r>
              <a:rPr lang="uk-UA" sz="2400" b="1" dirty="0" err="1">
                <a:latin typeface="Roboto"/>
              </a:rPr>
              <a:t>компьютерна</a:t>
            </a:r>
            <a:r>
              <a:rPr lang="uk-UA" sz="2400" b="1" dirty="0">
                <a:latin typeface="Roboto"/>
              </a:rPr>
              <a:t> томографія-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ОЭКТ</a:t>
            </a:r>
            <a:r>
              <a:rPr lang="ru-RU" sz="2400" dirty="0"/>
              <a:t>- </a:t>
            </a:r>
            <a:r>
              <a:rPr lang="ru-RU" sz="2400" dirty="0" err="1"/>
              <a:t>отримання</a:t>
            </a:r>
            <a:r>
              <a:rPr lang="ru-RU" sz="2400" dirty="0"/>
              <a:t> </a:t>
            </a:r>
            <a:r>
              <a:rPr lang="ru-RU" sz="2400" dirty="0" err="1"/>
              <a:t>зображень</a:t>
            </a:r>
            <a:r>
              <a:rPr lang="ru-RU" sz="2400" dirty="0"/>
              <a:t> в </a:t>
            </a:r>
            <a:r>
              <a:rPr lang="ru-RU" sz="2400" dirty="0" err="1"/>
              <a:t>вигляді</a:t>
            </a:r>
            <a:r>
              <a:rPr lang="ru-RU" sz="2400" dirty="0"/>
              <a:t> </a:t>
            </a:r>
            <a:r>
              <a:rPr lang="ru-RU" sz="2400" dirty="0" err="1"/>
              <a:t>томографічних</a:t>
            </a:r>
            <a:r>
              <a:rPr lang="ru-RU" sz="2400" dirty="0"/>
              <a:t> </a:t>
            </a:r>
            <a:r>
              <a:rPr lang="ru-RU" sz="2400" dirty="0" err="1"/>
              <a:t>зрізів</a:t>
            </a:r>
            <a:r>
              <a:rPr lang="ru-RU" sz="2400" dirty="0"/>
              <a:t> у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площинах</a:t>
            </a:r>
            <a:r>
              <a:rPr lang="ru-RU" sz="2400" dirty="0"/>
              <a:t> </a:t>
            </a:r>
            <a:r>
              <a:rPr lang="ru-RU" sz="2400" b="1" dirty="0"/>
              <a:t>γ- камерою.</a:t>
            </a:r>
          </a:p>
          <a:p>
            <a:endParaRPr lang="uk-UA" sz="2400" dirty="0">
              <a:latin typeface="Roboto"/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37" y="2327158"/>
            <a:ext cx="3096057" cy="43249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097794" y="2669059"/>
            <a:ext cx="399535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/>
              </a:rPr>
              <a:t>72 78 75 73 73 60 58 57 77 81 77 76 78 64 67 65 60 72 80 90 91 87 83 86 78 73 83 87 87 96 83 89 75 90 91 98 87 84 73 93 90 96 91 83 91 87 92 87 85 89 85 76 85 80 73 90 85 83 </a:t>
            </a:r>
          </a:p>
          <a:p>
            <a:endParaRPr lang="ru-RU" dirty="0">
              <a:latin typeface="Roboto"/>
            </a:endParaRPr>
          </a:p>
          <a:p>
            <a:endParaRPr lang="ru-RU" dirty="0">
              <a:latin typeface="Roboto"/>
            </a:endParaRPr>
          </a:p>
          <a:p>
            <a:r>
              <a:rPr lang="ru-RU" dirty="0" err="1">
                <a:latin typeface="Roboto"/>
              </a:rPr>
              <a:t>Отримане</a:t>
            </a:r>
            <a:r>
              <a:rPr lang="ru-RU" dirty="0">
                <a:latin typeface="Roboto"/>
              </a:rPr>
              <a:t>  </a:t>
            </a:r>
            <a:r>
              <a:rPr lang="ru-RU" dirty="0" err="1">
                <a:latin typeface="Roboto"/>
              </a:rPr>
              <a:t>зображення</a:t>
            </a:r>
            <a:r>
              <a:rPr lang="ru-RU" dirty="0">
                <a:latin typeface="Roboto"/>
              </a:rPr>
              <a:t> у </a:t>
            </a:r>
            <a:r>
              <a:rPr lang="ru-RU" dirty="0" err="1">
                <a:latin typeface="Roboto"/>
              </a:rPr>
              <a:t>вигляді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томографічних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зрізів</a:t>
            </a:r>
            <a:r>
              <a:rPr lang="ru-RU" dirty="0">
                <a:latin typeface="Roboto"/>
              </a:rPr>
              <a:t> у </a:t>
            </a:r>
            <a:r>
              <a:rPr lang="ru-RU" dirty="0" err="1">
                <a:latin typeface="Roboto"/>
              </a:rPr>
              <a:t>різних</a:t>
            </a:r>
            <a:r>
              <a:rPr lang="ru-RU" dirty="0">
                <a:latin typeface="Roboto"/>
              </a:rPr>
              <a:t> </a:t>
            </a:r>
            <a:r>
              <a:rPr lang="ru-RU" dirty="0" err="1"/>
              <a:t>площинах</a:t>
            </a:r>
            <a:r>
              <a:rPr lang="ru-RU" dirty="0">
                <a:latin typeface="Roboto"/>
              </a:rPr>
              <a:t>, з </a:t>
            </a:r>
            <a:r>
              <a:rPr lang="ru-RU" dirty="0" err="1">
                <a:latin typeface="Roboto"/>
              </a:rPr>
              <a:t>подальшою</a:t>
            </a:r>
            <a:r>
              <a:rPr lang="ru-RU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реконструкцією</a:t>
            </a:r>
            <a:r>
              <a:rPr lang="ru-RU" b="1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зображень</a:t>
            </a:r>
            <a:endParaRPr lang="uk-UA" b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AD123D-84BB-421B-A745-007411722A33}"/>
              </a:ext>
            </a:extLst>
          </p:cNvPr>
          <p:cNvSpPr/>
          <p:nvPr/>
        </p:nvSpPr>
        <p:spPr>
          <a:xfrm>
            <a:off x="6345140" y="3784821"/>
            <a:ext cx="1637969" cy="54068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7692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4"/>
          <a:stretch/>
        </p:blipFill>
        <p:spPr>
          <a:xfrm>
            <a:off x="330195" y="526199"/>
            <a:ext cx="3376555" cy="2484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78876" y="686678"/>
            <a:ext cx="821312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Roboto"/>
              </a:rPr>
              <a:t>ПЭТ</a:t>
            </a:r>
            <a:r>
              <a:rPr lang="ru-RU" b="1" dirty="0">
                <a:latin typeface="Roboto"/>
              </a:rPr>
              <a:t>- </a:t>
            </a:r>
            <a:r>
              <a:rPr lang="ru-RU" b="1" dirty="0" err="1">
                <a:latin typeface="Roboto"/>
              </a:rPr>
              <a:t>Позитронна</a:t>
            </a:r>
            <a:r>
              <a:rPr lang="ru-RU" b="1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емісійна</a:t>
            </a:r>
            <a:r>
              <a:rPr lang="ru-RU" b="1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томографія</a:t>
            </a:r>
            <a:r>
              <a:rPr lang="ru-RU" b="1" dirty="0">
                <a:latin typeface="Roboto"/>
              </a:rPr>
              <a:t> (</a:t>
            </a:r>
            <a:r>
              <a:rPr lang="ru-RU" b="1" dirty="0" err="1">
                <a:latin typeface="Roboto"/>
              </a:rPr>
              <a:t>двухфотонна</a:t>
            </a:r>
            <a:r>
              <a:rPr lang="ru-RU" b="1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емісійна</a:t>
            </a:r>
            <a:r>
              <a:rPr lang="ru-RU" b="1" dirty="0">
                <a:latin typeface="Roboto"/>
              </a:rPr>
              <a:t> </a:t>
            </a:r>
            <a:r>
              <a:rPr lang="ru-RU" b="1" dirty="0" err="1">
                <a:latin typeface="Roboto"/>
              </a:rPr>
              <a:t>томографія</a:t>
            </a:r>
            <a:r>
              <a:rPr lang="ru-RU" b="1" dirty="0">
                <a:latin typeface="Roboto"/>
              </a:rPr>
              <a:t>) ― </a:t>
            </a:r>
            <a:r>
              <a:rPr lang="ru-RU" dirty="0" err="1">
                <a:latin typeface="Roboto"/>
              </a:rPr>
              <a:t>технологія</a:t>
            </a:r>
            <a:r>
              <a:rPr lang="ru-RU" dirty="0">
                <a:latin typeface="Roboto"/>
              </a:rPr>
              <a:t>, </a:t>
            </a:r>
            <a:r>
              <a:rPr lang="ru-RU" dirty="0" err="1">
                <a:latin typeface="Roboto"/>
              </a:rPr>
              <a:t>зоснованна</a:t>
            </a:r>
            <a:r>
              <a:rPr lang="ru-RU" dirty="0">
                <a:latin typeface="Roboto"/>
              </a:rPr>
              <a:t> на </a:t>
            </a:r>
            <a:r>
              <a:rPr lang="ru-RU" dirty="0" err="1">
                <a:latin typeface="Roboto"/>
              </a:rPr>
              <a:t>регістрації</a:t>
            </a:r>
            <a:r>
              <a:rPr lang="ru-RU" dirty="0">
                <a:latin typeface="Roboto"/>
              </a:rPr>
              <a:t> γ-</a:t>
            </a:r>
            <a:r>
              <a:rPr lang="ru-RU" dirty="0" err="1">
                <a:latin typeface="Roboto"/>
              </a:rPr>
              <a:t>квантів</a:t>
            </a:r>
            <a:r>
              <a:rPr lang="ru-RU" dirty="0">
                <a:latin typeface="Roboto"/>
              </a:rPr>
              <a:t>, </a:t>
            </a:r>
            <a:r>
              <a:rPr lang="ru-RU" dirty="0" err="1">
                <a:latin typeface="Roboto"/>
              </a:rPr>
              <a:t>виникаючих</a:t>
            </a:r>
            <a:r>
              <a:rPr lang="ru-RU" dirty="0">
                <a:latin typeface="Roboto"/>
              </a:rPr>
              <a:t> при позитронному β-</a:t>
            </a:r>
            <a:r>
              <a:rPr lang="ru-RU" dirty="0" err="1">
                <a:latin typeface="Roboto"/>
              </a:rPr>
              <a:t>розпаді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радіонуклідів</a:t>
            </a:r>
            <a:r>
              <a:rPr lang="ru-RU" dirty="0">
                <a:latin typeface="Roboto"/>
              </a:rPr>
              <a:t>, </a:t>
            </a:r>
            <a:r>
              <a:rPr lang="ru-RU" dirty="0" err="1">
                <a:latin typeface="Roboto"/>
              </a:rPr>
              <a:t>які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входять</a:t>
            </a:r>
            <a:r>
              <a:rPr lang="ru-RU" dirty="0">
                <a:latin typeface="Roboto"/>
              </a:rPr>
              <a:t> в у </a:t>
            </a:r>
            <a:r>
              <a:rPr lang="ru-RU" dirty="0" err="1">
                <a:latin typeface="Roboto"/>
              </a:rPr>
              <a:t>скалад</a:t>
            </a:r>
            <a:r>
              <a:rPr lang="ru-RU" dirty="0">
                <a:latin typeface="Roboto"/>
              </a:rPr>
              <a:t> РФП ПЕТ.</a:t>
            </a:r>
          </a:p>
          <a:p>
            <a:endParaRPr lang="ru-RU" dirty="0">
              <a:latin typeface="Roboto"/>
            </a:endParaRPr>
          </a:p>
          <a:p>
            <a:r>
              <a:rPr lang="ru-RU" dirty="0" err="1">
                <a:latin typeface="Roboto"/>
              </a:rPr>
              <a:t>Використовують</a:t>
            </a:r>
            <a:r>
              <a:rPr lang="ru-RU" dirty="0">
                <a:latin typeface="Roboto"/>
              </a:rPr>
              <a:t> ультра </a:t>
            </a:r>
            <a:r>
              <a:rPr lang="ru-RU" dirty="0" err="1">
                <a:latin typeface="Roboto"/>
              </a:rPr>
              <a:t>короткоживучі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ізотопи</a:t>
            </a:r>
            <a:r>
              <a:rPr lang="ru-RU" dirty="0">
                <a:latin typeface="Roboto"/>
              </a:rPr>
              <a:t>: </a:t>
            </a:r>
            <a:r>
              <a:rPr lang="uk-UA" dirty="0"/>
              <a:t>11С, Т=20,4 хв.; 13</a:t>
            </a:r>
            <a:r>
              <a:rPr lang="en-US" dirty="0"/>
              <a:t>N, T=10,0 </a:t>
            </a:r>
            <a:r>
              <a:rPr lang="uk-UA" dirty="0"/>
              <a:t>хв.; 15 </a:t>
            </a:r>
            <a:r>
              <a:rPr lang="en-US" dirty="0"/>
              <a:t>O, T=2,1 </a:t>
            </a:r>
            <a:r>
              <a:rPr lang="uk-UA" dirty="0"/>
              <a:t>хв.; 18</a:t>
            </a:r>
            <a:r>
              <a:rPr lang="en-US" dirty="0"/>
              <a:t>F, T=109 </a:t>
            </a:r>
            <a:r>
              <a:rPr lang="uk-UA" dirty="0"/>
              <a:t>хв.; 82</a:t>
            </a:r>
            <a:r>
              <a:rPr lang="en-US" dirty="0" err="1"/>
              <a:t>Rb</a:t>
            </a:r>
            <a:r>
              <a:rPr lang="en-US" dirty="0"/>
              <a:t>, T=1,25 </a:t>
            </a:r>
            <a:r>
              <a:rPr lang="uk-UA" dirty="0"/>
              <a:t>хв.).</a:t>
            </a:r>
          </a:p>
          <a:p>
            <a:endParaRPr lang="ru-RU" dirty="0">
              <a:latin typeface="Roboto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200" dirty="0">
                <a:latin typeface="Google Sans"/>
              </a:rPr>
              <a:t>Для виробництва РФП потрібно, щоб циклотрон знаходився в безпосередній близькості від радіоізотопної лабораторії.</a:t>
            </a:r>
            <a:r>
              <a:rPr lang="uk-UA" altLang="uk-UA" sz="2200" dirty="0"/>
              <a:t> </a:t>
            </a:r>
            <a:endParaRPr lang="uk-UA" altLang="uk-UA" sz="2200" dirty="0">
              <a:latin typeface="Arial" panose="020B0604020202020204" pitchFamily="34" charset="0"/>
            </a:endParaRPr>
          </a:p>
          <a:p>
            <a:endParaRPr lang="ru-RU" dirty="0">
              <a:latin typeface="Roboto"/>
            </a:endParaRPr>
          </a:p>
          <a:p>
            <a:r>
              <a:rPr lang="ru-RU" dirty="0" err="1">
                <a:latin typeface="Roboto"/>
              </a:rPr>
              <a:t>Дозволяє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проводити</a:t>
            </a:r>
            <a:r>
              <a:rPr lang="ru-RU" dirty="0">
                <a:latin typeface="Roboto"/>
              </a:rPr>
              <a:t>: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Roboto"/>
              </a:rPr>
              <a:t>      • </a:t>
            </a:r>
            <a:r>
              <a:rPr lang="uk-UA" altLang="uk-UA" dirty="0">
                <a:latin typeface="Google Sans"/>
              </a:rPr>
              <a:t>кількісну оцінку розподілу в організмі з'єднань, мічених </a:t>
            </a:r>
            <a:r>
              <a:rPr lang="uk-UA" altLang="uk-UA" dirty="0" err="1">
                <a:latin typeface="Google Sans"/>
              </a:rPr>
              <a:t>позітронізлучающімі</a:t>
            </a:r>
            <a:r>
              <a:rPr lang="uk-UA" altLang="uk-UA" dirty="0">
                <a:latin typeface="Google Sans"/>
              </a:rPr>
              <a:t> РФП</a:t>
            </a:r>
            <a:r>
              <a:rPr lang="uk-UA" altLang="uk-UA" sz="600" dirty="0"/>
              <a:t> </a:t>
            </a:r>
            <a:endParaRPr lang="uk-UA" altLang="uk-UA" sz="1400" dirty="0">
              <a:latin typeface="Arial" panose="020B0604020202020204" pitchFamily="34" charset="0"/>
            </a:endParaRPr>
          </a:p>
          <a:p>
            <a:r>
              <a:rPr lang="ru-RU" dirty="0">
                <a:latin typeface="Roboto"/>
              </a:rPr>
              <a:t>      • </a:t>
            </a:r>
            <a:r>
              <a:rPr lang="ru-RU" dirty="0" err="1">
                <a:latin typeface="Roboto"/>
              </a:rPr>
              <a:t>вивчення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метаболичних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процесів</a:t>
            </a:r>
            <a:endParaRPr lang="ru-RU" dirty="0">
              <a:latin typeface="Roboto"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2"/>
          <a:stretch/>
        </p:blipFill>
        <p:spPr>
          <a:xfrm>
            <a:off x="330195" y="3745064"/>
            <a:ext cx="3077004" cy="2065175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380B41BB-AEFF-475A-9C93-07D35B20E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691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41" y="382272"/>
            <a:ext cx="2033587" cy="36497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413" y="3047959"/>
            <a:ext cx="2474214" cy="36548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7982464" y="767872"/>
            <a:ext cx="368231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/>
              </a:rPr>
              <a:t> Принцип </a:t>
            </a:r>
            <a:r>
              <a:rPr lang="ru-RU" dirty="0" err="1">
                <a:latin typeface="Roboto"/>
              </a:rPr>
              <a:t>мультимодальної</a:t>
            </a:r>
            <a:r>
              <a:rPr lang="ru-RU" dirty="0">
                <a:latin typeface="Roboto"/>
              </a:rPr>
              <a:t>  </a:t>
            </a:r>
            <a:r>
              <a:rPr lang="ru-RU" dirty="0" err="1">
                <a:latin typeface="Roboto"/>
              </a:rPr>
              <a:t>візуализації</a:t>
            </a:r>
            <a:r>
              <a:rPr lang="ru-RU" dirty="0">
                <a:latin typeface="Roboto"/>
              </a:rPr>
              <a:t> . </a:t>
            </a:r>
            <a:r>
              <a:rPr lang="ru-RU" dirty="0" err="1">
                <a:latin typeface="Roboto"/>
              </a:rPr>
              <a:t>Вогнище</a:t>
            </a:r>
            <a:r>
              <a:rPr lang="ru-RU" dirty="0">
                <a:latin typeface="Roboto"/>
              </a:rPr>
              <a:t> </a:t>
            </a:r>
            <a:r>
              <a:rPr lang="en-US" dirty="0">
                <a:latin typeface="Roboto"/>
              </a:rPr>
              <a:t>S2 </a:t>
            </a:r>
            <a:r>
              <a:rPr lang="ru-RU" dirty="0" err="1">
                <a:latin typeface="Roboto"/>
              </a:rPr>
              <a:t>правої</a:t>
            </a:r>
            <a:r>
              <a:rPr lang="ru-RU" dirty="0">
                <a:latin typeface="Roboto"/>
              </a:rPr>
              <a:t> </a:t>
            </a:r>
            <a:r>
              <a:rPr lang="ru-RU" dirty="0" err="1">
                <a:latin typeface="Roboto"/>
              </a:rPr>
              <a:t>легені</a:t>
            </a:r>
            <a:r>
              <a:rPr lang="en-US" dirty="0">
                <a:latin typeface="Roboto"/>
              </a:rPr>
              <a:t> </a:t>
            </a:r>
            <a:r>
              <a:rPr lang="uk-UA" dirty="0">
                <a:latin typeface="Roboto"/>
              </a:rPr>
              <a:t>з </a:t>
            </a:r>
            <a:r>
              <a:rPr lang="ru-RU" dirty="0">
                <a:latin typeface="Roboto"/>
              </a:rPr>
              <a:t>метастазом в </a:t>
            </a:r>
            <a:r>
              <a:rPr lang="ru-RU" dirty="0" err="1">
                <a:latin typeface="Roboto"/>
              </a:rPr>
              <a:t>середостіння</a:t>
            </a:r>
            <a:r>
              <a:rPr lang="ru-RU" dirty="0">
                <a:latin typeface="Roboto"/>
              </a:rPr>
              <a:t> ( </a:t>
            </a:r>
            <a:r>
              <a:rPr lang="ru-RU" dirty="0" err="1">
                <a:latin typeface="Roboto"/>
              </a:rPr>
              <a:t>стрілка</a:t>
            </a:r>
            <a:r>
              <a:rPr lang="ru-RU" dirty="0">
                <a:latin typeface="Roboto"/>
              </a:rPr>
              <a:t>).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Roboto"/>
              </a:rPr>
              <a:t>А.  </a:t>
            </a:r>
            <a:r>
              <a:rPr lang="ru-RU" dirty="0">
                <a:latin typeface="Roboto"/>
              </a:rPr>
              <a:t>КТ-</a:t>
            </a:r>
            <a:r>
              <a:rPr lang="ru-RU" dirty="0" err="1">
                <a:latin typeface="Roboto"/>
              </a:rPr>
              <a:t>зображення</a:t>
            </a:r>
            <a:endParaRPr lang="ru-RU" dirty="0">
              <a:latin typeface="Roboto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Roboto"/>
              </a:rPr>
              <a:t>В.  </a:t>
            </a:r>
            <a:r>
              <a:rPr lang="ru-RU" dirty="0">
                <a:latin typeface="Roboto"/>
              </a:rPr>
              <a:t>ПЕТ </a:t>
            </a:r>
            <a:r>
              <a:rPr lang="ru-RU" dirty="0" err="1">
                <a:latin typeface="Roboto"/>
              </a:rPr>
              <a:t>зображення</a:t>
            </a:r>
            <a:endParaRPr lang="ru-RU" dirty="0">
              <a:latin typeface="Roboto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Roboto"/>
              </a:rPr>
              <a:t>С.  </a:t>
            </a:r>
            <a:r>
              <a:rPr lang="ru-RU" dirty="0">
                <a:latin typeface="Roboto"/>
              </a:rPr>
              <a:t>ПЕТ КТ- </a:t>
            </a:r>
            <a:r>
              <a:rPr lang="ru-RU" dirty="0" err="1">
                <a:latin typeface="Roboto"/>
              </a:rPr>
              <a:t>поєднання</a:t>
            </a:r>
            <a:r>
              <a:rPr lang="ru-RU" dirty="0">
                <a:latin typeface="Roboto"/>
              </a:rPr>
              <a:t> А та 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9"/>
          <a:stretch/>
        </p:blipFill>
        <p:spPr>
          <a:xfrm>
            <a:off x="585994" y="1049572"/>
            <a:ext cx="4429743" cy="310512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13622" y="5052539"/>
            <a:ext cx="3311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/>
              </a:rPr>
              <a:t>Принцип </a:t>
            </a:r>
            <a:r>
              <a:rPr lang="ru-RU" dirty="0" err="1">
                <a:latin typeface="Roboto"/>
              </a:rPr>
              <a:t>мультимодальної</a:t>
            </a:r>
            <a:r>
              <a:rPr lang="ru-RU" dirty="0">
                <a:latin typeface="Roboto"/>
              </a:rPr>
              <a:t>  </a:t>
            </a:r>
            <a:r>
              <a:rPr lang="ru-RU" dirty="0" err="1">
                <a:latin typeface="Roboto"/>
              </a:rPr>
              <a:t>візуализації</a:t>
            </a:r>
            <a:r>
              <a:rPr lang="ru-RU" dirty="0">
                <a:latin typeface="Roboto"/>
              </a:rPr>
              <a:t>.</a:t>
            </a:r>
          </a:p>
          <a:p>
            <a:r>
              <a:rPr lang="ru-RU" dirty="0">
                <a:latin typeface="Roboto"/>
              </a:rPr>
              <a:t>ПЕТ КТ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025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6314" y="296562"/>
            <a:ext cx="667264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Радіографія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-</a:t>
            </a:r>
            <a:r>
              <a:rPr lang="ru-RU" dirty="0"/>
              <a:t> </a:t>
            </a:r>
            <a:r>
              <a:rPr lang="ru-RU" dirty="0" err="1"/>
              <a:t>виконується</a:t>
            </a:r>
            <a:r>
              <a:rPr lang="ru-RU" dirty="0"/>
              <a:t> на одно- і </a:t>
            </a:r>
            <a:r>
              <a:rPr lang="ru-RU" dirty="0" err="1"/>
              <a:t>многоканальних</a:t>
            </a:r>
            <a:r>
              <a:rPr lang="ru-RU" dirty="0"/>
              <a:t> </a:t>
            </a:r>
            <a:r>
              <a:rPr lang="ru-RU" dirty="0" err="1"/>
              <a:t>радіографах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Дозволяє</a:t>
            </a:r>
            <a:r>
              <a:rPr lang="ru-RU" b="1" dirty="0"/>
              <a:t> </a:t>
            </a:r>
            <a:r>
              <a:rPr lang="ru-RU" dirty="0" err="1"/>
              <a:t>дослідити</a:t>
            </a:r>
            <a:r>
              <a:rPr lang="ru-RU" dirty="0"/>
              <a:t> </a:t>
            </a:r>
            <a:r>
              <a:rPr lang="ru-RU" dirty="0" err="1"/>
              <a:t>динаміку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(</a:t>
            </a:r>
            <a:r>
              <a:rPr lang="ru-RU" dirty="0" err="1"/>
              <a:t>накопичення</a:t>
            </a:r>
            <a:r>
              <a:rPr lang="ru-RU" dirty="0"/>
              <a:t> і/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) РФП в </a:t>
            </a:r>
            <a:r>
              <a:rPr lang="ru-RU" dirty="0" err="1"/>
              <a:t>органі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прохождення</a:t>
            </a:r>
            <a:r>
              <a:rPr lang="ru-RU" dirty="0"/>
              <a:t> РФП по органу з током </a:t>
            </a:r>
            <a:r>
              <a:rPr lang="ru-RU" dirty="0" err="1"/>
              <a:t>рідини</a:t>
            </a:r>
            <a:r>
              <a:rPr lang="ru-RU" dirty="0"/>
              <a:t> (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сечі</a:t>
            </a:r>
            <a:r>
              <a:rPr lang="ru-RU" dirty="0"/>
              <a:t> т. і).</a:t>
            </a:r>
          </a:p>
          <a:p>
            <a:endParaRPr lang="ru-RU" dirty="0"/>
          </a:p>
          <a:p>
            <a:r>
              <a:rPr lang="ru-RU" b="1" dirty="0"/>
              <a:t> </a:t>
            </a:r>
            <a:r>
              <a:rPr lang="ru-RU" b="1" dirty="0" err="1"/>
              <a:t>Результати</a:t>
            </a:r>
            <a:r>
              <a:rPr lang="ru-RU" b="1" dirty="0"/>
              <a:t> </a:t>
            </a:r>
            <a:r>
              <a:rPr lang="ru-RU" dirty="0" err="1"/>
              <a:t>отримуються</a:t>
            </a:r>
            <a:r>
              <a:rPr lang="ru-RU" dirty="0"/>
              <a:t> </a:t>
            </a:r>
            <a:r>
              <a:rPr lang="ru-RU" b="1" dirty="0"/>
              <a:t>у </a:t>
            </a:r>
            <a:r>
              <a:rPr lang="ru-RU" b="1" dirty="0" err="1"/>
              <a:t>вигляді</a:t>
            </a:r>
            <a:r>
              <a:rPr lang="ru-RU" b="1" dirty="0"/>
              <a:t> </a:t>
            </a:r>
            <a:r>
              <a:rPr lang="ru-RU" b="1" dirty="0" err="1"/>
              <a:t>кривої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серії</a:t>
            </a:r>
            <a:r>
              <a:rPr lang="ru-RU" dirty="0"/>
              <a:t> </a:t>
            </a:r>
            <a:r>
              <a:rPr lang="ru-RU" dirty="0" err="1"/>
              <a:t>кривих</a:t>
            </a:r>
            <a:r>
              <a:rPr lang="ru-RU" dirty="0"/>
              <a:t>). </a:t>
            </a:r>
          </a:p>
          <a:p>
            <a:endParaRPr lang="ru-RU" dirty="0"/>
          </a:p>
          <a:p>
            <a:r>
              <a:rPr lang="ru-RU" dirty="0" err="1"/>
              <a:t>Інформація</a:t>
            </a:r>
            <a:r>
              <a:rPr lang="ru-RU" dirty="0"/>
              <a:t>, яку </a:t>
            </a:r>
            <a:r>
              <a:rPr lang="ru-RU" dirty="0" err="1"/>
              <a:t>отримуємо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радіографиії</a:t>
            </a:r>
            <a:r>
              <a:rPr lang="ru-RU" dirty="0"/>
              <a:t>, </a:t>
            </a:r>
            <a:r>
              <a:rPr lang="ru-RU" dirty="0" err="1"/>
              <a:t>ідентична</a:t>
            </a:r>
            <a:r>
              <a:rPr lang="ru-RU" dirty="0"/>
              <a:t> </a:t>
            </a:r>
            <a:r>
              <a:rPr lang="ru-RU" dirty="0" err="1"/>
              <a:t>отриманій</a:t>
            </a:r>
            <a:r>
              <a:rPr lang="ru-RU" dirty="0"/>
              <a:t> при </a:t>
            </a:r>
            <a:r>
              <a:rPr lang="ru-RU" dirty="0" err="1"/>
              <a:t>динамичній</a:t>
            </a:r>
            <a:r>
              <a:rPr lang="ru-RU" dirty="0"/>
              <a:t> </a:t>
            </a:r>
            <a:r>
              <a:rPr lang="ru-RU" dirty="0" err="1"/>
              <a:t>сцинтиграфії</a:t>
            </a:r>
            <a:r>
              <a:rPr lang="ru-RU" dirty="0"/>
              <a:t>, але точность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нижча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</a:t>
            </a:r>
            <a:r>
              <a:rPr lang="ru-RU" dirty="0" err="1"/>
              <a:t>дослідженні</a:t>
            </a:r>
            <a:r>
              <a:rPr lang="ru-RU" dirty="0"/>
              <a:t> в гамма-</a:t>
            </a:r>
            <a:r>
              <a:rPr lang="ru-RU" dirty="0" err="1"/>
              <a:t>камері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Перевагою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/>
              <a:t>радіографії</a:t>
            </a:r>
            <a:r>
              <a:rPr lang="ru-RU" dirty="0"/>
              <a:t> є невелика </a:t>
            </a:r>
            <a:r>
              <a:rPr lang="ru-RU" dirty="0" err="1"/>
              <a:t>вартість</a:t>
            </a:r>
            <a:r>
              <a:rPr lang="ru-RU" dirty="0"/>
              <a:t> метода і простота </a:t>
            </a:r>
            <a:r>
              <a:rPr lang="ru-RU" dirty="0" err="1"/>
              <a:t>дослідження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Найбільш</a:t>
            </a:r>
            <a:r>
              <a:rPr lang="ru-RU" dirty="0"/>
              <a:t> широко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при </a:t>
            </a:r>
            <a:r>
              <a:rPr lang="ru-RU" dirty="0" err="1"/>
              <a:t>дослідженях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і 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46" y="1233880"/>
            <a:ext cx="2975113" cy="425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73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702" y="4055344"/>
            <a:ext cx="637600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</a:rPr>
              <a:t>                    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РФП для 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дослідження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щитоподібної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залози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:</a:t>
            </a:r>
          </a:p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99m</a:t>
            </a:r>
            <a:r>
              <a:rPr lang="uk-UA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Тс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-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перхнетат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-    </a:t>
            </a:r>
            <a:r>
              <a:rPr lang="ru-RU" sz="1600" dirty="0">
                <a:latin typeface="Times New Roman" panose="02020603050405020304" pitchFamily="18" charset="0"/>
              </a:rPr>
              <a:t>рутинна </a:t>
            </a:r>
            <a:r>
              <a:rPr lang="ru-RU" sz="1600" dirty="0" err="1">
                <a:latin typeface="Times New Roman" panose="02020603050405020304" pitchFamily="18" charset="0"/>
              </a:rPr>
              <a:t>сцинтографія</a:t>
            </a:r>
            <a:r>
              <a:rPr lang="ru-RU" sz="1600" dirty="0">
                <a:latin typeface="Times New Roman" panose="02020603050405020304" pitchFamily="18" charset="0"/>
              </a:rPr>
              <a:t> ЩЗ</a:t>
            </a: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123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I-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натрію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–           </a:t>
            </a:r>
            <a:r>
              <a:rPr lang="ru-RU" sz="1600" dirty="0">
                <a:latin typeface="Times New Roman" panose="02020603050405020304" pitchFamily="18" charset="0"/>
              </a:rPr>
              <a:t>при </a:t>
            </a:r>
            <a:r>
              <a:rPr lang="ru-RU" sz="1600" dirty="0" err="1">
                <a:latin typeface="Times New Roman" panose="02020603050405020304" pitchFamily="18" charset="0"/>
              </a:rPr>
              <a:t>необхідності</a:t>
            </a:r>
            <a:r>
              <a:rPr lang="ru-RU" sz="1600" dirty="0">
                <a:latin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</a:rPr>
              <a:t>сцинтографії</a:t>
            </a:r>
            <a:r>
              <a:rPr lang="ru-RU" sz="1600" dirty="0">
                <a:latin typeface="Times New Roman" panose="02020603050405020304" pitchFamily="18" charset="0"/>
              </a:rPr>
              <a:t> з йодом   </a:t>
            </a:r>
            <a:endParaRPr lang="en-US" sz="1600" dirty="0">
              <a:latin typeface="Times New Roman" panose="02020603050405020304" pitchFamily="18" charset="0"/>
            </a:endParaRP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131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-</a:t>
            </a:r>
            <a:r>
              <a:rPr lang="ru-RU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натрію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–           </a:t>
            </a:r>
            <a:r>
              <a:rPr lang="ru-RU" sz="1600" dirty="0" err="1">
                <a:latin typeface="Times New Roman" panose="02020603050405020304" pitchFamily="18" charset="0"/>
              </a:rPr>
              <a:t>діагностика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</a:rPr>
              <a:t>рака ЩЗ </a:t>
            </a:r>
            <a:endParaRPr lang="en-US" sz="1600" dirty="0">
              <a:latin typeface="Times New Roman" panose="02020603050405020304" pitchFamily="18" charset="0"/>
            </a:endParaRP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18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F-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ФДГ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201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Tl-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хлорид          </a:t>
            </a:r>
            <a:r>
              <a:rPr lang="ru-RU" sz="1600" dirty="0" err="1">
                <a:latin typeface="Times New Roman" panose="02020603050405020304" pitchFamily="18" charset="0"/>
              </a:rPr>
              <a:t>діагностика</a:t>
            </a:r>
            <a:r>
              <a:rPr lang="ru-RU" sz="1600" dirty="0">
                <a:latin typeface="Times New Roman" panose="02020603050405020304" pitchFamily="18" charset="0"/>
              </a:rPr>
              <a:t> рака ЩЗ, </a:t>
            </a:r>
            <a:r>
              <a:rPr lang="ru-RU" sz="1600" dirty="0" err="1">
                <a:latin typeface="Times New Roman" panose="02020603050405020304" pitchFamily="18" charset="0"/>
              </a:rPr>
              <a:t>вузлів</a:t>
            </a:r>
            <a:r>
              <a:rPr lang="ru-RU" sz="1600" dirty="0">
                <a:latin typeface="Times New Roman" panose="02020603050405020304" pitchFamily="18" charset="0"/>
              </a:rPr>
              <a:t> ЩЗ, </a:t>
            </a:r>
            <a:r>
              <a:rPr lang="ru-RU" sz="1600" dirty="0" err="1">
                <a:latin typeface="Times New Roman" panose="02020603050405020304" pitchFamily="18" charset="0"/>
              </a:rPr>
              <a:t>супрессіро</a:t>
            </a:r>
            <a:r>
              <a:rPr lang="ru-RU" sz="1600" dirty="0">
                <a:latin typeface="Times New Roman" panose="02020603050405020304" pitchFamily="18" charset="0"/>
              </a:rPr>
              <a:t>-</a:t>
            </a:r>
          </a:p>
          <a:p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199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Tl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- хлорид           </a:t>
            </a:r>
            <a:r>
              <a:rPr lang="ru-RU" sz="1600" dirty="0" err="1">
                <a:latin typeface="Times New Roman" panose="02020603050405020304" pitchFamily="18" charset="0"/>
              </a:rPr>
              <a:t>ванної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тиреоїдно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</a:rPr>
              <a:t>          </a:t>
            </a:r>
            <a:endParaRPr lang="en-US" sz="1600" dirty="0">
              <a:latin typeface="Times New Roman" panose="02020603050405020304" pitchFamily="18" charset="0"/>
            </a:endParaRP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97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Ga-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цитрат             </a:t>
            </a:r>
            <a:r>
              <a:rPr lang="ru-RU" sz="1600" dirty="0" err="1">
                <a:latin typeface="Times New Roman" panose="02020603050405020304" pitchFamily="18" charset="0"/>
              </a:rPr>
              <a:t>лімфома</a:t>
            </a:r>
            <a:r>
              <a:rPr lang="ru-RU" sz="1600" dirty="0">
                <a:latin typeface="Times New Roman" panose="02020603050405020304" pitchFamily="18" charset="0"/>
              </a:rPr>
              <a:t> ЩЗ, </a:t>
            </a:r>
            <a:r>
              <a:rPr lang="ru-RU" sz="1600" dirty="0" err="1">
                <a:latin typeface="Times New Roman" panose="02020603050405020304" pitchFamily="18" charset="0"/>
              </a:rPr>
              <a:t>прихований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тіріоідіт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тіріоїдна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                                   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                                 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і</a:t>
            </a:r>
            <a:r>
              <a:rPr lang="ru-RU" sz="1600" dirty="0" err="1">
                <a:latin typeface="Times New Roman" panose="02020603050405020304" pitchFamily="18" charset="0"/>
              </a:rPr>
              <a:t>нфекція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амілоідоз</a:t>
            </a:r>
            <a:r>
              <a:rPr lang="ru-RU" sz="1600" dirty="0">
                <a:latin typeface="Times New Roman" panose="02020603050405020304" pitchFamily="18" charset="0"/>
              </a:rPr>
              <a:t>         </a:t>
            </a:r>
            <a:endParaRPr lang="en-US" sz="1600" dirty="0">
              <a:latin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99m Tc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ru-RU" sz="1600" dirty="0" err="1">
                <a:latin typeface="Times New Roman" panose="02020603050405020304" pitchFamily="18" charset="0"/>
              </a:rPr>
              <a:t>медулярна</a:t>
            </a:r>
            <a:r>
              <a:rPr lang="ru-RU" sz="1600" dirty="0">
                <a:latin typeface="Times New Roman" panose="02020603050405020304" pitchFamily="18" charset="0"/>
              </a:rPr>
              <a:t> карцинома Щ</a:t>
            </a:r>
            <a:r>
              <a:rPr lang="uk-UA" sz="1600" dirty="0">
                <a:latin typeface="Times New Roman" panose="02020603050405020304" pitchFamily="18" charset="0"/>
              </a:rPr>
              <a:t>З</a:t>
            </a:r>
            <a:endParaRPr lang="en-US" sz="1600" dirty="0">
              <a:latin typeface="Times New Roman" panose="02020603050405020304" pitchFamily="18" charset="0"/>
            </a:endParaRPr>
          </a:p>
          <a:p>
            <a:r>
              <a:rPr lang="uk-U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131\123 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I-</a:t>
            </a:r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МИБД</a:t>
            </a:r>
            <a:endParaRPr lang="uk-UA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18204" y="197708"/>
            <a:ext cx="65737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Радіометрія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радіометру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накопичення</a:t>
            </a:r>
            <a:r>
              <a:rPr lang="ru-RU" dirty="0">
                <a:latin typeface="Times New Roman" panose="02020603050405020304" pitchFamily="18" charset="0"/>
              </a:rPr>
              <a:t> РФП у </a:t>
            </a:r>
            <a:r>
              <a:rPr lang="ru-RU" dirty="0" err="1">
                <a:latin typeface="Times New Roman" panose="02020603050405020304" pitchFamily="18" charset="0"/>
              </a:rPr>
              <a:t>досліджуваному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органі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</a:rPr>
              <a:t> патологичному </a:t>
            </a:r>
            <a:r>
              <a:rPr lang="ru-RU" dirty="0" err="1">
                <a:latin typeface="Times New Roman" panose="02020603050405020304" pitchFamily="18" charset="0"/>
              </a:rPr>
              <a:t>осередку</a:t>
            </a:r>
            <a:r>
              <a:rPr lang="ru-RU" dirty="0">
                <a:latin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виражають</a:t>
            </a:r>
            <a:r>
              <a:rPr lang="ru-RU" dirty="0">
                <a:latin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</a:rPr>
              <a:t>відносних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одиницях</a:t>
            </a:r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відсотках</a:t>
            </a:r>
            <a:r>
              <a:rPr lang="ru-RU" dirty="0">
                <a:latin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</a:rPr>
              <a:t>первинно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введенної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</a:rPr>
              <a:t> РФП, </a:t>
            </a:r>
            <a:r>
              <a:rPr lang="ru-RU" dirty="0" err="1">
                <a:latin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</a:rPr>
              <a:t>порівнянні</a:t>
            </a:r>
            <a:r>
              <a:rPr lang="ru-RU" dirty="0">
                <a:latin typeface="Times New Roman" panose="02020603050405020304" pitchFamily="18" charset="0"/>
              </a:rPr>
              <a:t> з симметричною </a:t>
            </a:r>
            <a:r>
              <a:rPr lang="ru-RU" dirty="0" err="1">
                <a:latin typeface="Times New Roman" panose="02020603050405020304" pitchFamily="18" charset="0"/>
              </a:rPr>
              <a:t>ділянкою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пацієнта</a:t>
            </a:r>
            <a:r>
              <a:rPr lang="ru-RU" dirty="0">
                <a:latin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</a:rPr>
              <a:t>Типовим</a:t>
            </a:r>
            <a:r>
              <a:rPr lang="ru-RU" dirty="0">
                <a:latin typeface="Times New Roman" panose="02020603050405020304" pitchFamily="18" charset="0"/>
              </a:rPr>
              <a:t> прикладом </a:t>
            </a:r>
            <a:r>
              <a:rPr lang="ru-RU" dirty="0" err="1">
                <a:latin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</a:rPr>
              <a:t> вида РНД є </a:t>
            </a:r>
            <a:r>
              <a:rPr lang="ru-RU" dirty="0" err="1">
                <a:latin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функції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щитоподібної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залози</a:t>
            </a:r>
            <a:r>
              <a:rPr lang="ru-RU" dirty="0">
                <a:latin typeface="Times New Roman" panose="02020603050405020304" pitchFamily="18" charset="0"/>
              </a:rPr>
              <a:t> методом </a:t>
            </a:r>
            <a:r>
              <a:rPr lang="ru-RU" dirty="0" err="1">
                <a:latin typeface="Times New Roman" panose="02020603050405020304" pitchFamily="18" charset="0"/>
              </a:rPr>
              <a:t>радіометрії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накопиченного</a:t>
            </a:r>
            <a:r>
              <a:rPr lang="ru-RU" dirty="0">
                <a:latin typeface="Times New Roman" panose="02020603050405020304" pitchFamily="18" charset="0"/>
              </a:rPr>
              <a:t> у  </a:t>
            </a:r>
            <a:r>
              <a:rPr lang="ru-RU" dirty="0" err="1">
                <a:latin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радіоактивного</a:t>
            </a:r>
            <a:r>
              <a:rPr lang="ru-RU" dirty="0">
                <a:latin typeface="Times New Roman" panose="02020603050405020304" pitchFamily="18" charset="0"/>
              </a:rPr>
              <a:t> йоду.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8225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6822" y="972065"/>
            <a:ext cx="991835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Century Gothic" panose="020B0502020202020204" pitchFamily="34" charset="0"/>
              </a:rPr>
              <a:t>Дослідження</a:t>
            </a:r>
            <a:r>
              <a:rPr lang="ru-RU" dirty="0">
                <a:latin typeface="Century Gothic" panose="020B0502020202020204" pitchFamily="34" charset="0"/>
              </a:rPr>
              <a:t>,  </a:t>
            </a:r>
            <a:r>
              <a:rPr lang="ru-RU" dirty="0" err="1">
                <a:latin typeface="Century Gothic" panose="020B0502020202020204" pitchFamily="34" charset="0"/>
              </a:rPr>
              <a:t>які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проводять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>
                <a:latin typeface="Century Gothic" panose="020B0502020202020204" pitchFamily="34" charset="0"/>
              </a:rPr>
              <a:t>тільки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з плазмою </a:t>
            </a:r>
            <a:r>
              <a:rPr lang="ru-RU" dirty="0" err="1">
                <a:latin typeface="Century Gothic" panose="020B0502020202020204" pitchFamily="34" charset="0"/>
              </a:rPr>
              <a:t>крові</a:t>
            </a:r>
            <a:r>
              <a:rPr lang="ru-RU" dirty="0">
                <a:latin typeface="Century Gothic" panose="020B0502020202020204" pitchFamily="34" charset="0"/>
              </a:rPr>
              <a:t> , </a:t>
            </a:r>
            <a:r>
              <a:rPr lang="ru-RU" dirty="0" err="1">
                <a:latin typeface="Century Gothic" panose="020B0502020202020204" pitchFamily="34" charset="0"/>
              </a:rPr>
              <a:t>отримали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назву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радіоімунологічного</a:t>
            </a:r>
            <a:r>
              <a:rPr lang="ru-RU" dirty="0">
                <a:latin typeface="Century Gothic" panose="020B0502020202020204" pitchFamily="34" charset="0"/>
              </a:rPr>
              <a:t> анализу (РИА)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vitro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s://uatom.org/wp-content/uploads/2017/03/front-z-700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991" y="2249539"/>
            <a:ext cx="6121658" cy="407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897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164069-A7B8-4351-8502-ED0126489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275" y="354050"/>
            <a:ext cx="7582958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10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TM03457485[[fn=Сетчатая]]</Template>
  <TotalTime>988</TotalTime>
  <Words>1087</Words>
  <Application>Microsoft Office PowerPoint</Application>
  <PresentationFormat>Широкоэкранный</PresentationFormat>
  <Paragraphs>155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Century Gothic</vt:lpstr>
      <vt:lpstr>Google Sans</vt:lpstr>
      <vt:lpstr>Roboto</vt:lpstr>
      <vt:lpstr>Times New Roman</vt:lpstr>
      <vt:lpstr>Сетка</vt:lpstr>
      <vt:lpstr>Фізико-технічні основи радіонуклідного дослідження.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Радионуклидные методы исследования</dc:title>
  <dc:creator>doikova_katya@list.ru</dc:creator>
  <cp:lastModifiedBy>Олеся Дмитріївна Слюсаренко</cp:lastModifiedBy>
  <cp:revision>62</cp:revision>
  <dcterms:created xsi:type="dcterms:W3CDTF">2018-09-29T13:05:03Z</dcterms:created>
  <dcterms:modified xsi:type="dcterms:W3CDTF">2023-11-18T14:33:16Z</dcterms:modified>
</cp:coreProperties>
</file>