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712" r:id="rId4"/>
    <p:sldMasterId id="2147483725" r:id="rId5"/>
    <p:sldMasterId id="2147483752" r:id="rId6"/>
    <p:sldMasterId id="2147483766" r:id="rId7"/>
  </p:sldMasterIdLst>
  <p:notesMasterIdLst>
    <p:notesMasterId r:id="rId84"/>
  </p:notesMasterIdLst>
  <p:sldIdLst>
    <p:sldId id="257" r:id="rId8"/>
    <p:sldId id="486" r:id="rId9"/>
    <p:sldId id="431" r:id="rId10"/>
    <p:sldId id="262" r:id="rId11"/>
    <p:sldId id="432" r:id="rId12"/>
    <p:sldId id="433" r:id="rId13"/>
    <p:sldId id="434" r:id="rId14"/>
    <p:sldId id="435" r:id="rId15"/>
    <p:sldId id="516" r:id="rId16"/>
    <p:sldId id="265" r:id="rId17"/>
    <p:sldId id="517" r:id="rId18"/>
    <p:sldId id="500" r:id="rId19"/>
    <p:sldId id="266" r:id="rId20"/>
    <p:sldId id="409" r:id="rId21"/>
    <p:sldId id="499" r:id="rId22"/>
    <p:sldId id="436" r:id="rId23"/>
    <p:sldId id="497" r:id="rId24"/>
    <p:sldId id="437" r:id="rId25"/>
    <p:sldId id="269" r:id="rId26"/>
    <p:sldId id="393" r:id="rId27"/>
    <p:sldId id="398" r:id="rId28"/>
    <p:sldId id="441" r:id="rId29"/>
    <p:sldId id="278" r:id="rId30"/>
    <p:sldId id="485" r:id="rId31"/>
    <p:sldId id="442" r:id="rId32"/>
    <p:sldId id="273" r:id="rId33"/>
    <p:sldId id="443" r:id="rId34"/>
    <p:sldId id="274" r:id="rId35"/>
    <p:sldId id="275" r:id="rId36"/>
    <p:sldId id="277" r:id="rId37"/>
    <p:sldId id="279" r:id="rId38"/>
    <p:sldId id="444" r:id="rId39"/>
    <p:sldId id="445" r:id="rId40"/>
    <p:sldId id="446" r:id="rId41"/>
    <p:sldId id="280" r:id="rId42"/>
    <p:sldId id="447" r:id="rId43"/>
    <p:sldId id="448" r:id="rId44"/>
    <p:sldId id="449" r:id="rId45"/>
    <p:sldId id="282" r:id="rId46"/>
    <p:sldId id="402" r:id="rId47"/>
    <p:sldId id="403" r:id="rId48"/>
    <p:sldId id="404" r:id="rId49"/>
    <p:sldId id="450" r:id="rId50"/>
    <p:sldId id="405" r:id="rId51"/>
    <p:sldId id="406" r:id="rId52"/>
    <p:sldId id="451" r:id="rId53"/>
    <p:sldId id="452" r:id="rId54"/>
    <p:sldId id="455" r:id="rId55"/>
    <p:sldId id="453" r:id="rId56"/>
    <p:sldId id="454" r:id="rId57"/>
    <p:sldId id="440" r:id="rId58"/>
    <p:sldId id="508" r:id="rId59"/>
    <p:sldId id="518" r:id="rId60"/>
    <p:sldId id="513" r:id="rId61"/>
    <p:sldId id="514" r:id="rId62"/>
    <p:sldId id="515" r:id="rId63"/>
    <p:sldId id="333" r:id="rId64"/>
    <p:sldId id="519" r:id="rId65"/>
    <p:sldId id="520" r:id="rId66"/>
    <p:sldId id="528" r:id="rId67"/>
    <p:sldId id="529" r:id="rId68"/>
    <p:sldId id="505" r:id="rId69"/>
    <p:sldId id="507" r:id="rId70"/>
    <p:sldId id="504" r:id="rId71"/>
    <p:sldId id="511" r:id="rId72"/>
    <p:sldId id="490" r:id="rId73"/>
    <p:sldId id="494" r:id="rId74"/>
    <p:sldId id="512" r:id="rId75"/>
    <p:sldId id="458" r:id="rId76"/>
    <p:sldId id="459" r:id="rId77"/>
    <p:sldId id="460" r:id="rId78"/>
    <p:sldId id="461" r:id="rId79"/>
    <p:sldId id="335" r:id="rId80"/>
    <p:sldId id="337" r:id="rId81"/>
    <p:sldId id="339" r:id="rId82"/>
    <p:sldId id="341" r:id="rId8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1" autoAdjust="0"/>
    <p:restoredTop sz="94660"/>
  </p:normalViewPr>
  <p:slideViewPr>
    <p:cSldViewPr>
      <p:cViewPr varScale="1">
        <p:scale>
          <a:sx n="95" d="100"/>
          <a:sy n="95" d="100"/>
        </p:scale>
        <p:origin x="105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6" Type="http://schemas.openxmlformats.org/officeDocument/2006/relationships/slide" Target="slides/slide69.xml"/><Relationship Id="rId8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8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30B115-3581-4398-955F-AB9049BFD4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F876D-FF60-4B17-80EA-1160025F38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223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F876D-FF60-4B17-80EA-1160025F38E5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062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>
            <a:extLst>
              <a:ext uri="{FF2B5EF4-FFF2-40B4-BE49-F238E27FC236}">
                <a16:creationId xmlns:a16="http://schemas.microsoft.com/office/drawing/2014/main" id="{F63D3AA3-A34C-4FF0-9AA0-06BC14546D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>
            <a:extLst>
              <a:ext uri="{FF2B5EF4-FFF2-40B4-BE49-F238E27FC236}">
                <a16:creationId xmlns:a16="http://schemas.microsoft.com/office/drawing/2014/main" id="{4BA883A0-20CD-401D-839C-0B39F456BE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/>
          </a:p>
        </p:txBody>
      </p:sp>
      <p:sp>
        <p:nvSpPr>
          <p:cNvPr id="44036" name="Номер слайда 3">
            <a:extLst>
              <a:ext uri="{FF2B5EF4-FFF2-40B4-BE49-F238E27FC236}">
                <a16:creationId xmlns:a16="http://schemas.microsoft.com/office/drawing/2014/main" id="{6C02C465-70F1-458B-A64C-69459D3C64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F72F91-758D-44F5-9EBD-C00DA59D1EA2}" type="slidenum">
              <a:rPr lang="uk-UA" altLang="ru-UA"/>
              <a:pPr>
                <a:spcBef>
                  <a:spcPct val="0"/>
                </a:spcBef>
              </a:pPr>
              <a:t>43</a:t>
            </a:fld>
            <a:endParaRPr lang="uk-UA" altLang="ru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043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675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74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22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833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16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859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173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46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328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8259B-24B3-48DF-9402-81530313612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003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2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93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792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445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764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550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9573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94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8119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1278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0314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8259B-24B3-48DF-9402-81530313612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7013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5763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0573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7957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4408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2818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5256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5489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9196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8896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392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6265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8259B-24B3-48DF-9402-81530313612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7495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3188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475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6935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7679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0074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5281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9095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8874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1480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6898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33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8259B-24B3-48DF-9402-81530313612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2186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66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4681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3184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9471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9049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3216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5288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1437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9307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0097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1351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8259B-24B3-48DF-9402-81530313612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0204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45424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5425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B9714-B27B-47FC-97E4-D63F40D9C86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4042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56951-5A97-4026-9979-6D552EFA742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4270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3FB2C-7955-47F6-BB14-9C4B32629AD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5229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0EDBB-D309-4A85-BC42-1226ECF08541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3624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6DA70-6580-40F2-9362-7664A0D2559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6517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3E88F-E558-417B-8F49-B46A2912BC1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673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47D53-AEB6-40F4-A790-993CE4A3174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7662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5F76E-16FC-4056-86A4-8988E4DBA30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9798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2CF86-5FB1-4322-92C1-63B01D6C0EF1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3004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27D66-D182-42F9-9B1F-0E27DB96033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4266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12A0C-7D94-4396-A8F6-46DBF02E521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1734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F6872-7E1E-4C71-AFF9-5D0CEA65E41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3830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20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="ctr">
            <a:noAutofit/>
          </a:bodyPr>
          <a:lstStyle>
            <a:lvl1pPr>
              <a:spcBef>
                <a:spcPts val="0"/>
              </a:spcBef>
              <a:defRPr/>
            </a:lvl1pPr>
          </a:lstStyle>
          <a:p>
            <a:pPr>
              <a:defRPr/>
            </a:pPr>
            <a:fld id="{C76E3341-D01A-4D16-A034-B0B210AAFA62}" type="slidenum">
              <a:rPr lang="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351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7102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28479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96170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27455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4648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0922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8268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47891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39631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64769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237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8912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3097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0407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0916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5701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44387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44388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44390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44391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44392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44393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44394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44395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44396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44397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44398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4439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4440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4440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4440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4440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BC8052-190E-47BE-AD94-0233BCA28768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6735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9587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5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8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8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80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8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5157192"/>
            <a:ext cx="4176464" cy="1008112"/>
          </a:xfrm>
        </p:spPr>
        <p:txBody>
          <a:bodyPr>
            <a:normAutofit/>
          </a:bodyPr>
          <a:lstStyle/>
          <a:p>
            <a:r>
              <a:rPr lang="ru-RU" sz="3200" dirty="0"/>
              <a:t>ас. О.Д. Слюсаренко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2880321"/>
          </a:xfrm>
        </p:spPr>
        <p:txBody>
          <a:bodyPr>
            <a:noAutofit/>
          </a:bodyPr>
          <a:lstStyle/>
          <a:p>
            <a:r>
              <a:rPr lang="ru-RU" sz="3200" dirty="0" err="1">
                <a:solidFill>
                  <a:srgbClr val="FFC000"/>
                </a:solidFill>
              </a:rPr>
              <a:t>Променеві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методи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дослідження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грудної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порожнини</a:t>
            </a:r>
            <a:r>
              <a:rPr lang="ru-RU" sz="3200" dirty="0">
                <a:solidFill>
                  <a:srgbClr val="FFC000"/>
                </a:solidFill>
              </a:rPr>
              <a:t> та </a:t>
            </a:r>
            <a:r>
              <a:rPr lang="ru-RU" sz="3200" dirty="0" err="1">
                <a:solidFill>
                  <a:srgbClr val="FFC000"/>
                </a:solidFill>
              </a:rPr>
              <a:t>органів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дихання</a:t>
            </a:r>
            <a:r>
              <a:rPr lang="ru-RU" sz="3200" dirty="0">
                <a:solidFill>
                  <a:srgbClr val="FFC000"/>
                </a:solidFill>
              </a:rPr>
              <a:t>. ОСНОВИ ПРОМІНЕВОЇ СЕМІОТИКИ ПАТОЛОГІЇ. ЗАПАЛЬНІ ЗАХВОРЮВАННЯ</a:t>
            </a:r>
          </a:p>
        </p:txBody>
      </p:sp>
    </p:spTree>
    <p:extLst>
      <p:ext uri="{BB962C8B-B14F-4D97-AF65-F5344CB8AC3E}">
        <p14:creationId xmlns:p14="http://schemas.microsoft.com/office/powerpoint/2010/main" val="3504152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\Desktop\Луч.методы иссл.орг.дых\слайд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5" r="33326"/>
          <a:stretch/>
        </p:blipFill>
        <p:spPr bwMode="auto">
          <a:xfrm>
            <a:off x="132771" y="1052736"/>
            <a:ext cx="5675884" cy="532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1E5896-72FB-4370-8456-F78E1CEB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pPr algn="ctr"/>
            <a:r>
              <a:rPr lang="uk-UA" sz="36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Грудна клітина</a:t>
            </a:r>
            <a:endParaRPr lang="ru-UA" sz="3600" b="1" i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1AEF71-E352-457C-A512-FA0B2A4DB1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0152" y="1844824"/>
            <a:ext cx="3098304" cy="4114800"/>
          </a:xfrm>
        </p:spPr>
        <p:txBody>
          <a:bodyPr>
            <a:normAutofit/>
          </a:bodyPr>
          <a:lstStyle/>
          <a:p>
            <a:r>
              <a:rPr lang="uk-UA" sz="2800" dirty="0"/>
              <a:t>Органи грудної порожнини – гарний об’єкт для рентгенологічного дослідження</a:t>
            </a:r>
            <a:endParaRPr lang="ru-UA" sz="2800" dirty="0"/>
          </a:p>
        </p:txBody>
      </p:sp>
    </p:spTree>
    <p:extLst>
      <p:ext uri="{BB962C8B-B14F-4D97-AF65-F5344CB8AC3E}">
        <p14:creationId xmlns:p14="http://schemas.microsoft.com/office/powerpoint/2010/main" val="164482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0DB33-9C44-44A4-9C3A-FFB5747D7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0"/>
            <a:ext cx="6512511" cy="1052736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dirty="0">
                <a:solidFill>
                  <a:srgbClr val="FFC000"/>
                </a:solidFill>
                <a:effectLst/>
              </a:rPr>
              <a:t>Флюорографія</a:t>
            </a:r>
            <a:br>
              <a:rPr lang="uk-UA" dirty="0">
                <a:solidFill>
                  <a:schemeClr val="tx1"/>
                </a:solidFill>
                <a:effectLst/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6387" name="Прямоугольник 2">
            <a:extLst>
              <a:ext uri="{FF2B5EF4-FFF2-40B4-BE49-F238E27FC236}">
                <a16:creationId xmlns:a16="http://schemas.microsoft.com/office/drawing/2014/main" id="{1F8D9332-1B6A-4804-B56C-3EA2283F3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764704"/>
            <a:ext cx="9036496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— метод рентгенологічного дослідження, що полягає у фотографуванні зображення з рентгенівського флуоресцентного екрана на фотоплівку невеликого формату або цифрової флюорографії - на монітор.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rgbClr val="FFFF00"/>
                </a:solidFill>
              </a:rPr>
              <a:t>  Показання до флюорографії: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rgbClr val="FFFF00"/>
                </a:solidFill>
              </a:rPr>
              <a:t>- Проведення масових профілактичних обстежень, виявлення прихованих уражень легень.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24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rgbClr val="FFFF00"/>
                </a:solidFill>
              </a:rPr>
              <a:t>Переваги - можливість обстеження великої кількості людей протягом короткого часу, економічність, зручність зберігання </a:t>
            </a:r>
            <a:r>
              <a:rPr lang="uk-UA" altLang="ru-RU" sz="2400" dirty="0" err="1">
                <a:solidFill>
                  <a:srgbClr val="FFFF00"/>
                </a:solidFill>
              </a:rPr>
              <a:t>флюорограм</a:t>
            </a:r>
            <a:r>
              <a:rPr lang="uk-UA" altLang="ru-RU" sz="2400" dirty="0">
                <a:solidFill>
                  <a:srgbClr val="FFFF00"/>
                </a:solidFill>
              </a:rPr>
              <a:t>.</a:t>
            </a:r>
            <a:endParaRPr lang="uk-UA" altLang="ru-RU" sz="2400" dirty="0">
              <a:solidFill>
                <a:schemeClr val="tx1"/>
              </a:solidFill>
            </a:endParaRPr>
          </a:p>
        </p:txBody>
      </p:sp>
      <p:pic>
        <p:nvPicPr>
          <p:cNvPr id="16388" name="Picture 2" descr="D:\Наташа\Студенты\Рентген для студ 3 курс\Картинки для лекций\забол легких\Рак легк флюорогр.jpg">
            <a:extLst>
              <a:ext uri="{FF2B5EF4-FFF2-40B4-BE49-F238E27FC236}">
                <a16:creationId xmlns:a16="http://schemas.microsoft.com/office/drawing/2014/main" id="{0473022B-4A1F-43BF-982F-6AD57CA72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96482"/>
            <a:ext cx="1875284" cy="186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778824" cy="778098"/>
          </a:xfrm>
        </p:spPr>
        <p:txBody>
          <a:bodyPr/>
          <a:lstStyle/>
          <a:p>
            <a:r>
              <a:rPr lang="ru-RU" sz="3600" dirty="0" err="1">
                <a:solidFill>
                  <a:srgbClr val="FFC000"/>
                </a:solidFill>
              </a:rPr>
              <a:t>Рентгенографія</a:t>
            </a:r>
            <a:r>
              <a:rPr lang="ru-RU" sz="3600" dirty="0">
                <a:solidFill>
                  <a:srgbClr val="FFC000"/>
                </a:solidFill>
              </a:rPr>
              <a:t> </a:t>
            </a:r>
            <a:r>
              <a:rPr lang="ru-RU" sz="3200" dirty="0">
                <a:solidFill>
                  <a:srgbClr val="FFC000"/>
                </a:solidFill>
              </a:rPr>
              <a:t>-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412776"/>
            <a:ext cx="7924800" cy="41868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/>
              <a:t>класичне</a:t>
            </a:r>
            <a:r>
              <a:rPr lang="ru-RU" sz="3200" dirty="0"/>
              <a:t> </a:t>
            </a:r>
            <a:r>
              <a:rPr lang="ru-RU" sz="3200" dirty="0" err="1"/>
              <a:t>проекційне</a:t>
            </a:r>
            <a:r>
              <a:rPr lang="ru-RU" sz="3200" dirty="0"/>
              <a:t> </a:t>
            </a:r>
            <a:r>
              <a:rPr lang="ru-RU" sz="3200" dirty="0" err="1"/>
              <a:t>рентгенографічне</a:t>
            </a:r>
            <a:r>
              <a:rPr lang="ru-RU" sz="3200" dirty="0"/>
              <a:t> </a:t>
            </a:r>
            <a:r>
              <a:rPr lang="ru-RU" sz="3200" dirty="0" err="1"/>
              <a:t>дослідження</a:t>
            </a:r>
            <a:r>
              <a:rPr lang="ru-RU" sz="3200" dirty="0"/>
              <a:t> </a:t>
            </a:r>
            <a:r>
              <a:rPr lang="ru-RU" sz="3200" dirty="0" err="1"/>
              <a:t>грудної</a:t>
            </a:r>
            <a:r>
              <a:rPr lang="ru-RU" sz="3200" dirty="0"/>
              <a:t> </a:t>
            </a:r>
            <a:r>
              <a:rPr lang="ru-RU" sz="3200" dirty="0" err="1"/>
              <a:t>клітки</a:t>
            </a:r>
            <a:r>
              <a:rPr lang="ru-RU" sz="3200" dirty="0"/>
              <a:t>, </a:t>
            </a:r>
            <a:r>
              <a:rPr lang="ru-RU" sz="3200" dirty="0" err="1"/>
              <a:t>що</a:t>
            </a:r>
            <a:r>
              <a:rPr lang="ru-RU" sz="3200" dirty="0"/>
              <a:t> </a:t>
            </a:r>
            <a:r>
              <a:rPr lang="ru-RU" sz="3200" dirty="0" err="1"/>
              <a:t>застосовується</a:t>
            </a:r>
            <a:r>
              <a:rPr lang="ru-RU" sz="3200" dirty="0"/>
              <a:t> для </a:t>
            </a:r>
            <a:r>
              <a:rPr lang="ru-RU" sz="3200" dirty="0" err="1"/>
              <a:t>діагностики</a:t>
            </a:r>
            <a:r>
              <a:rPr lang="ru-RU" sz="3200" dirty="0"/>
              <a:t> </a:t>
            </a:r>
            <a:r>
              <a:rPr lang="ru-RU" sz="3200" dirty="0" err="1"/>
              <a:t>патологічних</a:t>
            </a:r>
            <a:r>
              <a:rPr lang="ru-RU" sz="3200" dirty="0"/>
              <a:t> </a:t>
            </a:r>
            <a:r>
              <a:rPr lang="ru-RU" sz="3200" dirty="0" err="1"/>
              <a:t>змін</a:t>
            </a:r>
            <a:r>
              <a:rPr lang="ru-RU" sz="3200" dirty="0"/>
              <a:t> </a:t>
            </a:r>
            <a:r>
              <a:rPr lang="ru-RU" sz="3200" dirty="0" err="1"/>
              <a:t>грудної</a:t>
            </a:r>
            <a:r>
              <a:rPr lang="ru-RU" sz="3200" dirty="0"/>
              <a:t> </a:t>
            </a:r>
            <a:r>
              <a:rPr lang="ru-RU" sz="3200" dirty="0" err="1"/>
              <a:t>клітки</a:t>
            </a:r>
            <a:r>
              <a:rPr lang="ru-RU" sz="3200" dirty="0"/>
              <a:t>, </a:t>
            </a:r>
            <a:r>
              <a:rPr lang="ru-RU" sz="3200" dirty="0" err="1"/>
              <a:t>органів</a:t>
            </a:r>
            <a:r>
              <a:rPr lang="ru-RU" sz="3200" dirty="0"/>
              <a:t> </a:t>
            </a:r>
            <a:r>
              <a:rPr lang="ru-RU" sz="3200" dirty="0" err="1"/>
              <a:t>грудної</a:t>
            </a:r>
            <a:r>
              <a:rPr lang="ru-RU" sz="3200" dirty="0"/>
              <a:t> </a:t>
            </a:r>
            <a:r>
              <a:rPr lang="ru-RU" sz="3200" dirty="0" err="1"/>
              <a:t>порожнини</a:t>
            </a:r>
            <a:r>
              <a:rPr lang="ru-RU" sz="3200" dirty="0"/>
              <a:t> та </a:t>
            </a:r>
            <a:r>
              <a:rPr lang="ru-RU" sz="3200" dirty="0" err="1"/>
              <a:t>прилеглих</a:t>
            </a:r>
            <a:r>
              <a:rPr lang="ru-RU" sz="3200" dirty="0"/>
              <a:t> </a:t>
            </a:r>
            <a:r>
              <a:rPr lang="ru-RU" sz="3200" dirty="0" err="1"/>
              <a:t>анатомічних</a:t>
            </a:r>
            <a:r>
              <a:rPr lang="ru-RU" sz="3200" dirty="0"/>
              <a:t> структур. </a:t>
            </a:r>
            <a:r>
              <a:rPr lang="ru-RU" sz="3200" dirty="0" err="1"/>
              <a:t>Рентгенографія</a:t>
            </a:r>
            <a:r>
              <a:rPr lang="ru-RU" sz="3200" dirty="0"/>
              <a:t> </a:t>
            </a:r>
            <a:r>
              <a:rPr lang="ru-RU" sz="3200" dirty="0" err="1"/>
              <a:t>грудної</a:t>
            </a:r>
            <a:r>
              <a:rPr lang="ru-RU" sz="3200" dirty="0"/>
              <a:t> </a:t>
            </a:r>
            <a:r>
              <a:rPr lang="ru-RU" sz="3200" dirty="0" err="1"/>
              <a:t>клітки</a:t>
            </a:r>
            <a:r>
              <a:rPr lang="ru-RU" sz="3200" dirty="0"/>
              <a:t> є одним </a:t>
            </a:r>
            <a:r>
              <a:rPr lang="ru-RU" sz="3200" dirty="0" err="1"/>
              <a:t>із</a:t>
            </a:r>
            <a:r>
              <a:rPr lang="ru-RU" sz="3200" dirty="0"/>
              <a:t> </a:t>
            </a:r>
            <a:r>
              <a:rPr lang="ru-RU" sz="3200" dirty="0" err="1"/>
              <a:t>найпоширеніших</a:t>
            </a:r>
            <a:r>
              <a:rPr lang="ru-RU" sz="3200" dirty="0"/>
              <a:t> </a:t>
            </a:r>
            <a:r>
              <a:rPr lang="ru-RU" sz="3200" dirty="0" err="1"/>
              <a:t>рентгенографічних</a:t>
            </a:r>
            <a:r>
              <a:rPr lang="ru-RU" sz="3200" dirty="0"/>
              <a:t> </a:t>
            </a:r>
            <a:r>
              <a:rPr lang="ru-RU" sz="3200" dirty="0" err="1"/>
              <a:t>досліджень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814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2">
            <a:extLst>
              <a:ext uri="{FF2B5EF4-FFF2-40B4-BE49-F238E27FC236}">
                <a16:creationId xmlns:a16="http://schemas.microsoft.com/office/drawing/2014/main" id="{F9DEB376-B93F-4502-9029-4C988A161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7" y="44625"/>
            <a:ext cx="8496945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b="1" dirty="0">
                <a:solidFill>
                  <a:srgbClr val="FFC000"/>
                </a:solidFill>
              </a:rPr>
              <a:t>Рентгенографія органів грудної порожнини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3200" b="1" dirty="0">
              <a:solidFill>
                <a:srgbClr val="FFC000"/>
              </a:solidFill>
            </a:endParaRPr>
          </a:p>
          <a:p>
            <a:pPr marL="457200" indent="-4572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2600" dirty="0" err="1">
                <a:solidFill>
                  <a:schemeClr val="tx1"/>
                </a:solidFill>
              </a:rPr>
              <a:t>Найчастіше</a:t>
            </a:r>
            <a:r>
              <a:rPr lang="ru-RU" altLang="ru-RU" sz="2600" dirty="0">
                <a:solidFill>
                  <a:schemeClr val="tx1"/>
                </a:solidFill>
              </a:rPr>
              <a:t> </a:t>
            </a:r>
            <a:r>
              <a:rPr lang="ru-RU" altLang="ru-RU" sz="2600" dirty="0" err="1">
                <a:solidFill>
                  <a:schemeClr val="tx1"/>
                </a:solidFill>
              </a:rPr>
              <a:t>виконувана</a:t>
            </a:r>
            <a:r>
              <a:rPr lang="ru-RU" altLang="ru-RU" sz="2600" dirty="0">
                <a:solidFill>
                  <a:schemeClr val="tx1"/>
                </a:solidFill>
              </a:rPr>
              <a:t>; рутинна </a:t>
            </a:r>
            <a:r>
              <a:rPr lang="ru-RU" altLang="ru-RU" sz="2600" dirty="0" err="1">
                <a:solidFill>
                  <a:schemeClr val="tx1"/>
                </a:solidFill>
              </a:rPr>
              <a:t>діагностична</a:t>
            </a:r>
            <a:r>
              <a:rPr lang="ru-RU" altLang="ru-RU" sz="2600" dirty="0">
                <a:solidFill>
                  <a:schemeClr val="tx1"/>
                </a:solidFill>
              </a:rPr>
              <a:t> процедура.                  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600" dirty="0">
                <a:solidFill>
                  <a:schemeClr val="tx1"/>
                </a:solidFill>
              </a:rPr>
              <a:t>                     Доступна, проста, </a:t>
            </a:r>
            <a:r>
              <a:rPr lang="ru-RU" altLang="ru-RU" sz="2600" dirty="0" err="1">
                <a:solidFill>
                  <a:schemeClr val="tx1"/>
                </a:solidFill>
              </a:rPr>
              <a:t>необтяжлива</a:t>
            </a:r>
            <a:r>
              <a:rPr lang="ru-RU" altLang="ru-RU" sz="2600" dirty="0">
                <a:solidFill>
                  <a:schemeClr val="tx1"/>
                </a:solidFill>
              </a:rPr>
              <a:t>.</a:t>
            </a:r>
            <a:r>
              <a:rPr lang="uk-UA" altLang="ru-RU" sz="2600" dirty="0">
                <a:solidFill>
                  <a:schemeClr val="tx1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600" dirty="0">
                <a:solidFill>
                  <a:schemeClr val="tx1"/>
                </a:solidFill>
              </a:rPr>
              <a:t>  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600" dirty="0">
                <a:solidFill>
                  <a:schemeClr val="tx1"/>
                </a:solidFill>
              </a:rPr>
              <a:t> Рентгенограма  зберігається довгий  час, порівнюється з попередніми рентгенограмами та надається до колегіального обговорення.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600" dirty="0">
                <a:solidFill>
                  <a:schemeClr val="tx1"/>
                </a:solidFill>
              </a:rPr>
              <a:t>   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600" dirty="0">
                <a:solidFill>
                  <a:schemeClr val="tx1"/>
                </a:solidFill>
              </a:rPr>
              <a:t>Можливість архівування цифрових рентгенограм, інтеграції з даними інших досліджень та передачі зображення по сітях зв’язку.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>
            <a:extLst>
              <a:ext uri="{FF2B5EF4-FFF2-40B4-BE49-F238E27FC236}">
                <a16:creationId xmlns:a16="http://schemas.microsoft.com/office/drawing/2014/main" id="{E395002F-4062-4B0D-97CE-EEA9F4879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88913"/>
            <a:ext cx="8748712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b="1" dirty="0">
                <a:solidFill>
                  <a:srgbClr val="FFC000"/>
                </a:solidFill>
              </a:rPr>
              <a:t>Показання до рентгенографії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600" dirty="0">
                <a:solidFill>
                  <a:schemeClr val="tx1"/>
                </a:solidFill>
              </a:rPr>
              <a:t>1. Перший етап обстеження пацієнта при усіх захворюваннях легень та органів грудної клітки.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600" dirty="0">
                <a:solidFill>
                  <a:schemeClr val="tx1"/>
                </a:solidFill>
              </a:rPr>
              <a:t>2. При певних скаргах хворого, що вказують на можливість захворювання легень (скарги на кашель, задишку, підвищення температури тіла, кровохаркання та легеневі кровотечі, біль у грудній клітці, лихоманка не зрозумілого генезу та ін.).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600" dirty="0">
                <a:solidFill>
                  <a:schemeClr val="tx1"/>
                </a:solidFill>
              </a:rPr>
              <a:t>3. При ряді захворювань інших органів, що опосередковано впливають на стан органів дихання та гемодинаміку малого кола кровообігу (патологія ССС, злоякісні новоутворення різної локалізації, захворювання стравоходу та ін.).	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">
            <a:extLst>
              <a:ext uri="{FF2B5EF4-FFF2-40B4-BE49-F238E27FC236}">
                <a16:creationId xmlns:a16="http://schemas.microsoft.com/office/drawing/2014/main" id="{159930C7-3617-4AC3-8F63-5A4D23FED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3" y="620713"/>
            <a:ext cx="8748712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uk-UA" altLang="ru-RU" sz="3200" b="1" dirty="0">
                <a:solidFill>
                  <a:srgbClr val="FFC000"/>
                </a:solidFill>
              </a:rPr>
              <a:t>Показання до рентгенографії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uk-UA" altLang="ru-RU" sz="2600" b="1" dirty="0"/>
          </a:p>
          <a:p>
            <a:pPr marL="514350" indent="-51435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defRPr/>
            </a:pPr>
            <a:r>
              <a:rPr lang="uk-UA" altLang="ru-RU" sz="2600" dirty="0"/>
              <a:t>При онкологічних захворюваннях різної     локалізації.</a:t>
            </a:r>
          </a:p>
          <a:p>
            <a:pPr marL="514350" indent="-51435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defRPr/>
            </a:pPr>
            <a:r>
              <a:rPr lang="uk-UA" altLang="ru-RU" sz="2600" dirty="0"/>
              <a:t>Як рутинна діагностична процедура     перед оперативними </a:t>
            </a:r>
            <a:r>
              <a:rPr lang="uk-UA" altLang="ru-RU" sz="2600" dirty="0" err="1"/>
              <a:t>втручаннями</a:t>
            </a:r>
            <a:r>
              <a:rPr lang="uk-UA" altLang="ru-RU" sz="2600" dirty="0"/>
              <a:t> різної  локалізації. </a:t>
            </a:r>
          </a:p>
          <a:p>
            <a:pPr marL="514350" indent="-51435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defRPr/>
            </a:pPr>
            <a:r>
              <a:rPr lang="uk-UA" altLang="ru-RU" sz="2600" dirty="0"/>
              <a:t>У відділеннях реанімації та інтенсивної терапії    для оцінки загального стану хворого, у тому числі    органів дихання та гемодинаміки малого кола    кровообігу.</a:t>
            </a:r>
          </a:p>
          <a:p>
            <a:pPr marL="514350" indent="-51435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defRPr/>
            </a:pPr>
            <a:r>
              <a:rPr lang="uk-UA" altLang="ru-RU" sz="2600" dirty="0"/>
              <a:t>При травматичних ушкодженнях.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FB07134D-105E-4AFB-8F91-A06C775BE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0350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3200" dirty="0">
                <a:solidFill>
                  <a:srgbClr val="FFC000"/>
                </a:solidFill>
              </a:rPr>
              <a:t>РЕНТГЕНОГРАФІЯ ОРГАНІВ ГРУДНОЇ КЛІТКИ</a:t>
            </a:r>
          </a:p>
        </p:txBody>
      </p:sp>
      <p:pic>
        <p:nvPicPr>
          <p:cNvPr id="21507" name="Picture 3" descr="Норма прям">
            <a:extLst>
              <a:ext uri="{FF2B5EF4-FFF2-40B4-BE49-F238E27FC236}">
                <a16:creationId xmlns:a16="http://schemas.microsoft.com/office/drawing/2014/main" id="{861393EC-1B93-4916-987A-A9D1C113F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-18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798513"/>
            <a:ext cx="3833812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5">
            <a:extLst>
              <a:ext uri="{FF2B5EF4-FFF2-40B4-BE49-F238E27FC236}">
                <a16:creationId xmlns:a16="http://schemas.microsoft.com/office/drawing/2014/main" id="{8E42DE22-99D3-4FE5-917D-607D03B6A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3876675"/>
            <a:ext cx="20665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800" dirty="0">
                <a:solidFill>
                  <a:schemeClr val="tx1"/>
                </a:solidFill>
              </a:rPr>
              <a:t>У </a:t>
            </a:r>
            <a:r>
              <a:rPr lang="ru-RU" altLang="ru-RU" sz="1800" dirty="0" err="1">
                <a:solidFill>
                  <a:schemeClr val="tx1"/>
                </a:solidFill>
              </a:rPr>
              <a:t>прямій</a:t>
            </a:r>
            <a:r>
              <a:rPr lang="ru-RU" altLang="ru-RU" sz="1800" dirty="0">
                <a:solidFill>
                  <a:schemeClr val="tx1"/>
                </a:solidFill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</a:rPr>
              <a:t>проекції</a:t>
            </a:r>
            <a:endParaRPr lang="ru-RU" altLang="ru-RU" sz="1800" dirty="0">
              <a:solidFill>
                <a:schemeClr val="tx1"/>
              </a:solidFill>
            </a:endParaRPr>
          </a:p>
        </p:txBody>
      </p:sp>
      <p:sp>
        <p:nvSpPr>
          <p:cNvPr id="21511" name="Прямоугольник 1">
            <a:extLst>
              <a:ext uri="{FF2B5EF4-FFF2-40B4-BE49-F238E27FC236}">
                <a16:creationId xmlns:a16="http://schemas.microsoft.com/office/drawing/2014/main" id="{0EE3A05F-B532-4382-9525-83D4FF5E6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24338"/>
            <a:ext cx="91440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000" dirty="0">
                <a:solidFill>
                  <a:schemeClr val="tx1"/>
                </a:solidFill>
              </a:rPr>
              <a:t> Прямий </a:t>
            </a:r>
            <a:r>
              <a:rPr lang="uk-UA" altLang="ru-RU" sz="2000" dirty="0" err="1">
                <a:solidFill>
                  <a:schemeClr val="tx1"/>
                </a:solidFill>
              </a:rPr>
              <a:t>рентгенівскій</a:t>
            </a:r>
            <a:r>
              <a:rPr lang="uk-UA" altLang="ru-RU" sz="2000" dirty="0">
                <a:solidFill>
                  <a:schemeClr val="tx1"/>
                </a:solidFill>
              </a:rPr>
              <a:t> знімок у передній проекції виконується у вертикальному положенні хворого.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000" dirty="0" err="1">
                <a:solidFill>
                  <a:schemeClr val="tx1"/>
                </a:solidFill>
              </a:rPr>
              <a:t>Пацієнтам</a:t>
            </a:r>
            <a:r>
              <a:rPr lang="ru-RU" altLang="ru-RU" sz="2000" dirty="0">
                <a:solidFill>
                  <a:schemeClr val="tx1"/>
                </a:solidFill>
              </a:rPr>
              <a:t>, </a:t>
            </a:r>
            <a:r>
              <a:rPr lang="ru-RU" altLang="ru-RU" sz="2000" dirty="0" err="1">
                <a:solidFill>
                  <a:schemeClr val="tx1"/>
                </a:solidFill>
              </a:rPr>
              <a:t>які</a:t>
            </a:r>
            <a:r>
              <a:rPr lang="ru-RU" altLang="ru-RU" sz="2000" dirty="0">
                <a:solidFill>
                  <a:schemeClr val="tx1"/>
                </a:solidFill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</a:rPr>
              <a:t>перебувають</a:t>
            </a:r>
            <a:r>
              <a:rPr lang="ru-RU" altLang="ru-RU" sz="2000" dirty="0">
                <a:solidFill>
                  <a:schemeClr val="tx1"/>
                </a:solidFill>
              </a:rPr>
              <a:t> у </a:t>
            </a:r>
            <a:r>
              <a:rPr lang="ru-RU" altLang="ru-RU" sz="2000" dirty="0" err="1">
                <a:solidFill>
                  <a:schemeClr val="tx1"/>
                </a:solidFill>
              </a:rPr>
              <a:t>важкому</a:t>
            </a:r>
            <a:r>
              <a:rPr lang="ru-RU" altLang="ru-RU" sz="2000" dirty="0">
                <a:solidFill>
                  <a:schemeClr val="tx1"/>
                </a:solidFill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</a:rPr>
              <a:t>стані</a:t>
            </a:r>
            <a:r>
              <a:rPr lang="ru-RU" altLang="ru-RU" sz="2000" dirty="0">
                <a:solidFill>
                  <a:schemeClr val="tx1"/>
                </a:solidFill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</a:rPr>
              <a:t>або</a:t>
            </a:r>
            <a:r>
              <a:rPr lang="ru-RU" altLang="ru-RU" sz="2000" dirty="0">
                <a:solidFill>
                  <a:schemeClr val="tx1"/>
                </a:solidFill>
              </a:rPr>
              <a:t> без </a:t>
            </a:r>
            <a:r>
              <a:rPr lang="ru-RU" altLang="ru-RU" sz="2000" dirty="0" err="1">
                <a:solidFill>
                  <a:schemeClr val="tx1"/>
                </a:solidFill>
              </a:rPr>
              <a:t>свідомості</a:t>
            </a:r>
            <a:r>
              <a:rPr lang="ru-RU" altLang="ru-RU" sz="2000" dirty="0">
                <a:solidFill>
                  <a:schemeClr val="tx1"/>
                </a:solidFill>
              </a:rPr>
              <a:t>, у </a:t>
            </a:r>
            <a:r>
              <a:rPr lang="ru-RU" altLang="ru-RU" sz="2000" dirty="0" err="1">
                <a:solidFill>
                  <a:schemeClr val="tx1"/>
                </a:solidFill>
              </a:rPr>
              <a:t>палаті</a:t>
            </a:r>
            <a:r>
              <a:rPr lang="ru-RU" altLang="ru-RU" sz="2000" dirty="0">
                <a:solidFill>
                  <a:schemeClr val="tx1"/>
                </a:solidFill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</a:rPr>
              <a:t>інтенсивної</a:t>
            </a:r>
            <a:r>
              <a:rPr lang="ru-RU" altLang="ru-RU" sz="2000" dirty="0">
                <a:solidFill>
                  <a:schemeClr val="tx1"/>
                </a:solidFill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</a:rPr>
              <a:t>терапії</a:t>
            </a:r>
            <a:r>
              <a:rPr lang="ru-RU" altLang="ru-RU" sz="2000" dirty="0">
                <a:solidFill>
                  <a:schemeClr val="tx1"/>
                </a:solidFill>
              </a:rPr>
              <a:t>, в </a:t>
            </a:r>
            <a:r>
              <a:rPr lang="ru-RU" altLang="ru-RU" sz="2000" dirty="0" err="1">
                <a:solidFill>
                  <a:schemeClr val="tx1"/>
                </a:solidFill>
              </a:rPr>
              <a:t>операційній</a:t>
            </a:r>
            <a:r>
              <a:rPr lang="ru-RU" altLang="ru-RU" sz="2000" dirty="0">
                <a:solidFill>
                  <a:schemeClr val="tx1"/>
                </a:solidFill>
              </a:rPr>
              <a:t>, </a:t>
            </a:r>
            <a:r>
              <a:rPr lang="ru-RU" altLang="ru-RU" sz="2000" dirty="0" err="1">
                <a:solidFill>
                  <a:schemeClr val="tx1"/>
                </a:solidFill>
              </a:rPr>
              <a:t>знімок</a:t>
            </a:r>
            <a:r>
              <a:rPr lang="ru-RU" altLang="ru-RU" sz="2000" dirty="0">
                <a:solidFill>
                  <a:schemeClr val="tx1"/>
                </a:solidFill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</a:rPr>
              <a:t>виконується</a:t>
            </a:r>
            <a:r>
              <a:rPr lang="ru-RU" altLang="ru-RU" sz="2000" dirty="0">
                <a:solidFill>
                  <a:schemeClr val="tx1"/>
                </a:solidFill>
              </a:rPr>
              <a:t> у горизонтальному </a:t>
            </a:r>
            <a:r>
              <a:rPr lang="ru-RU" altLang="ru-RU" sz="2000" dirty="0" err="1">
                <a:solidFill>
                  <a:schemeClr val="tx1"/>
                </a:solidFill>
              </a:rPr>
              <a:t>положенні</a:t>
            </a:r>
            <a:r>
              <a:rPr lang="ru-RU" altLang="ru-RU" sz="2000" dirty="0">
                <a:solidFill>
                  <a:schemeClr val="tx1"/>
                </a:solidFill>
              </a:rPr>
              <a:t> на </a:t>
            </a:r>
            <a:r>
              <a:rPr lang="ru-RU" altLang="ru-RU" sz="2000" dirty="0" err="1">
                <a:solidFill>
                  <a:schemeClr val="tx1"/>
                </a:solidFill>
              </a:rPr>
              <a:t>спині</a:t>
            </a:r>
            <a:r>
              <a:rPr lang="ru-RU" altLang="ru-RU" sz="2000" dirty="0">
                <a:solidFill>
                  <a:schemeClr val="tx1"/>
                </a:solidFill>
              </a:rPr>
              <a:t> у </a:t>
            </a:r>
            <a:r>
              <a:rPr lang="ru-RU" altLang="ru-RU" sz="2000" dirty="0" err="1">
                <a:solidFill>
                  <a:schemeClr val="tx1"/>
                </a:solidFill>
              </a:rPr>
              <a:t>прямій</a:t>
            </a:r>
            <a:r>
              <a:rPr lang="ru-RU" altLang="ru-RU" sz="2000" dirty="0">
                <a:solidFill>
                  <a:schemeClr val="tx1"/>
                </a:solidFill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</a:rPr>
              <a:t>задній</a:t>
            </a:r>
            <a:r>
              <a:rPr lang="ru-RU" altLang="ru-RU" sz="2000" dirty="0">
                <a:solidFill>
                  <a:schemeClr val="tx1"/>
                </a:solidFill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</a:rPr>
              <a:t>проекції</a:t>
            </a:r>
            <a:r>
              <a:rPr lang="ru-RU" altLang="ru-RU" sz="2000" dirty="0">
                <a:solidFill>
                  <a:schemeClr val="tx1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000" dirty="0">
                <a:solidFill>
                  <a:schemeClr val="tx1"/>
                </a:solidFill>
              </a:rPr>
              <a:t>    Бокова рентгенограма органів грудної клітки виконується для більш точної топографічної діагностики та уточнення характеру патологічного процесу.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77DC40-7A07-477D-97F1-61ED3F0C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188" y="798514"/>
            <a:ext cx="3560373" cy="30781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AB0FB-7881-4F93-916A-DACCD1BA7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8640"/>
            <a:ext cx="7924800" cy="108012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C000"/>
                </a:solidFill>
              </a:rPr>
              <a:t>Пряма </a:t>
            </a:r>
            <a:r>
              <a:rPr lang="ru-RU" b="1" dirty="0" err="1">
                <a:solidFill>
                  <a:srgbClr val="FFC000"/>
                </a:solidFill>
              </a:rPr>
              <a:t>проекція</a:t>
            </a:r>
            <a:br>
              <a:rPr lang="ru-RU" b="1" dirty="0">
                <a:solidFill>
                  <a:srgbClr val="FFC000"/>
                </a:solidFill>
              </a:rPr>
            </a:br>
            <a:r>
              <a:rPr lang="ru-RU" sz="2400" dirty="0" err="1">
                <a:solidFill>
                  <a:srgbClr val="FFC000"/>
                </a:solidFill>
              </a:rPr>
              <a:t>передня</a:t>
            </a:r>
            <a:r>
              <a:rPr lang="ru-RU" sz="2400" dirty="0">
                <a:solidFill>
                  <a:srgbClr val="FFC000"/>
                </a:solidFill>
              </a:rPr>
              <a:t> пряма</a:t>
            </a:r>
            <a:endParaRPr lang="ru-UA" sz="2400" dirty="0">
              <a:solidFill>
                <a:srgbClr val="FFC000"/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45407BB-2398-4153-B682-83E263E1084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09600" y="1600199"/>
            <a:ext cx="3733800" cy="3850957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56D8BDD4-27EB-4A6A-9B28-6C32A494439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800600" y="1704757"/>
            <a:ext cx="3733800" cy="3746400"/>
          </a:xfrm>
        </p:spPr>
      </p:pic>
    </p:spTree>
    <p:extLst>
      <p:ext uri="{BB962C8B-B14F-4D97-AF65-F5344CB8AC3E}">
        <p14:creationId xmlns:p14="http://schemas.microsoft.com/office/powerpoint/2010/main" val="2974850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64088" y="620688"/>
            <a:ext cx="3779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</a:rPr>
              <a:t>1 - трахея;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3 - дуга </a:t>
            </a:r>
            <a:r>
              <a:rPr lang="ru-RU" sz="2400" dirty="0" err="1">
                <a:solidFill>
                  <a:srgbClr val="FFFFFF"/>
                </a:solidFill>
              </a:rPr>
              <a:t>аорти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4 - </a:t>
            </a:r>
            <a:r>
              <a:rPr lang="ru-RU" sz="2400" dirty="0" err="1">
                <a:solidFill>
                  <a:srgbClr val="FFFFFF"/>
                </a:solidFill>
              </a:rPr>
              <a:t>стовбур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легеневої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артерії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5- </a:t>
            </a:r>
            <a:r>
              <a:rPr lang="ru-RU" sz="2400" dirty="0" err="1">
                <a:solidFill>
                  <a:srgbClr val="FFFFFF"/>
                </a:solidFill>
              </a:rPr>
              <a:t>вушко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лівого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передсердя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6 - </a:t>
            </a:r>
            <a:r>
              <a:rPr lang="ru-RU" sz="2400" dirty="0" err="1">
                <a:solidFill>
                  <a:srgbClr val="FFFFFF"/>
                </a:solidFill>
              </a:rPr>
              <a:t>лівый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шлуночок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7 - праве </a:t>
            </a:r>
            <a:r>
              <a:rPr lang="ru-RU" sz="2400" dirty="0" err="1">
                <a:solidFill>
                  <a:srgbClr val="FFFFFF"/>
                </a:solidFill>
              </a:rPr>
              <a:t>передсердя</a:t>
            </a:r>
            <a:r>
              <a:rPr lang="ru-RU" sz="2400" dirty="0">
                <a:solidFill>
                  <a:srgbClr val="FFFFFF"/>
                </a:solidFill>
              </a:rPr>
              <a:t>; 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11 - </a:t>
            </a:r>
            <a:r>
              <a:rPr lang="ru-RU" sz="2400" dirty="0" err="1">
                <a:solidFill>
                  <a:srgbClr val="FFFFFF"/>
                </a:solidFill>
              </a:rPr>
              <a:t>корінь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правої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легені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12 - </a:t>
            </a:r>
            <a:r>
              <a:rPr lang="ru-RU" sz="2400" dirty="0" err="1">
                <a:solidFill>
                  <a:srgbClr val="FFFFFF"/>
                </a:solidFill>
              </a:rPr>
              <a:t>тінь</a:t>
            </a:r>
            <a:r>
              <a:rPr lang="ru-RU" sz="2400" dirty="0">
                <a:solidFill>
                  <a:srgbClr val="FFFFFF"/>
                </a:solidFill>
              </a:rPr>
              <a:t> правого куполу </a:t>
            </a:r>
            <a:r>
              <a:rPr lang="ru-RU" sz="2400" dirty="0" err="1">
                <a:solidFill>
                  <a:srgbClr val="FFFFFF"/>
                </a:solidFill>
              </a:rPr>
              <a:t>діафрагми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13 - синус </a:t>
            </a:r>
            <a:r>
              <a:rPr lang="ru-RU" sz="2400" dirty="0" err="1">
                <a:solidFill>
                  <a:srgbClr val="FFFFFF"/>
                </a:solidFill>
              </a:rPr>
              <a:t>лівої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легені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14 - </a:t>
            </a:r>
            <a:r>
              <a:rPr lang="ru-RU" sz="2400" dirty="0" err="1">
                <a:solidFill>
                  <a:srgbClr val="FFFFFF"/>
                </a:solidFill>
              </a:rPr>
              <a:t>верхня</a:t>
            </a:r>
            <a:r>
              <a:rPr lang="ru-RU" sz="2400" dirty="0">
                <a:solidFill>
                  <a:srgbClr val="FFFFFF"/>
                </a:solidFill>
              </a:rPr>
              <a:t> порожиста вена</a:t>
            </a:r>
          </a:p>
        </p:txBody>
      </p:sp>
      <p:pic>
        <p:nvPicPr>
          <p:cNvPr id="3" name="Picture 2" descr="C:\Users\Admin\Desktop\mb4_034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2" y="332656"/>
            <a:ext cx="5231355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599589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6FA297C6-9ECE-43E4-8FC9-8C6FD086A51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09600" y="1844824"/>
            <a:ext cx="3733800" cy="3346233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F06E947E-C25D-4087-85DD-48A4EAB5AF1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800600" y="2016502"/>
            <a:ext cx="3733800" cy="3282195"/>
          </a:xfr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2BFCA72-B53E-4DC5-AACA-EB91DA497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C000"/>
                </a:solidFill>
              </a:rPr>
              <a:t>Пряма </a:t>
            </a:r>
            <a:r>
              <a:rPr lang="ru-RU" b="1" dirty="0" err="1">
                <a:solidFill>
                  <a:srgbClr val="FFC000"/>
                </a:solidFill>
              </a:rPr>
              <a:t>проекція</a:t>
            </a:r>
            <a:br>
              <a:rPr lang="ru-RU" dirty="0"/>
            </a:br>
            <a:r>
              <a:rPr lang="ru-RU" sz="2400" dirty="0" err="1">
                <a:solidFill>
                  <a:srgbClr val="FFC000"/>
                </a:solidFill>
              </a:rPr>
              <a:t>задня</a:t>
            </a:r>
            <a:r>
              <a:rPr lang="ru-RU" sz="2400" dirty="0">
                <a:solidFill>
                  <a:srgbClr val="FFC000"/>
                </a:solidFill>
              </a:rPr>
              <a:t> пряма</a:t>
            </a:r>
            <a:endParaRPr lang="ru-UA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653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F3B68284-1945-4836-91F8-E90DBBB0177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9512" y="764704"/>
            <a:ext cx="5400600" cy="4950296"/>
          </a:xfr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1F2C9756-74FC-44A0-AB6A-DF5D2A16AE3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52120" y="764704"/>
            <a:ext cx="2882280" cy="4950296"/>
          </a:xfrm>
        </p:spPr>
        <p:txBody>
          <a:bodyPr/>
          <a:lstStyle/>
          <a:p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ключиць</a:t>
            </a:r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передній</a:t>
            </a:r>
            <a:r>
              <a:rPr lang="ru-RU" dirty="0"/>
              <a:t> </a:t>
            </a:r>
            <a:r>
              <a:rPr lang="ru-RU" dirty="0" err="1"/>
              <a:t>прямій</a:t>
            </a:r>
            <a:r>
              <a:rPr lang="ru-RU" dirty="0"/>
              <a:t> добре </a:t>
            </a:r>
            <a:r>
              <a:rPr lang="ru-RU" dirty="0" err="1"/>
              <a:t>візуалізуються</a:t>
            </a:r>
            <a:r>
              <a:rPr lang="ru-RU" dirty="0"/>
              <a:t> </a:t>
            </a:r>
            <a:r>
              <a:rPr lang="ru-RU" dirty="0" err="1"/>
              <a:t>передні</a:t>
            </a:r>
            <a:r>
              <a:rPr lang="ru-RU" dirty="0"/>
              <a:t> </a:t>
            </a:r>
            <a:r>
              <a:rPr lang="ru-RU" dirty="0" err="1"/>
              <a:t>відрізки</a:t>
            </a:r>
            <a:r>
              <a:rPr lang="ru-RU" dirty="0"/>
              <a:t> ребер</a:t>
            </a:r>
          </a:p>
          <a:p>
            <a:r>
              <a:rPr lang="ru-RU" dirty="0"/>
              <a:t>У </a:t>
            </a:r>
            <a:r>
              <a:rPr lang="ru-RU" dirty="0" err="1"/>
              <a:t>передній</a:t>
            </a:r>
            <a:r>
              <a:rPr lang="ru-RU" dirty="0"/>
              <a:t> </a:t>
            </a:r>
            <a:r>
              <a:rPr lang="ru-RU" dirty="0" err="1"/>
              <a:t>прямій</a:t>
            </a:r>
            <a:r>
              <a:rPr lang="ru-RU" dirty="0"/>
              <a:t>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ширше</a:t>
            </a:r>
            <a:r>
              <a:rPr lang="ru-RU" dirty="0"/>
              <a:t> </a:t>
            </a:r>
            <a:r>
              <a:rPr lang="ru-RU" dirty="0" err="1"/>
              <a:t>межреберні</a:t>
            </a:r>
            <a:r>
              <a:rPr lang="ru-RU" dirty="0"/>
              <a:t> </a:t>
            </a:r>
            <a:r>
              <a:rPr lang="ru-RU" dirty="0" err="1"/>
              <a:t>проміжки</a:t>
            </a:r>
            <a:r>
              <a:rPr lang="ru-RU" dirty="0"/>
              <a:t> по </a:t>
            </a:r>
            <a:r>
              <a:rPr lang="ru-RU" dirty="0" err="1"/>
              <a:t>заднім</a:t>
            </a:r>
            <a:r>
              <a:rPr lang="ru-RU" dirty="0"/>
              <a:t> </a:t>
            </a:r>
            <a:r>
              <a:rPr lang="ru-RU" dirty="0" err="1"/>
              <a:t>відділам</a:t>
            </a:r>
            <a:r>
              <a:rPr lang="ru-RU" dirty="0"/>
              <a:t> ребер</a:t>
            </a:r>
          </a:p>
          <a:p>
            <a:r>
              <a:rPr lang="ru-RU" dirty="0"/>
              <a:t>У </a:t>
            </a:r>
            <a:r>
              <a:rPr lang="ru-RU" dirty="0" err="1"/>
              <a:t>задній</a:t>
            </a:r>
            <a:r>
              <a:rPr lang="ru-RU" dirty="0"/>
              <a:t> </a:t>
            </a:r>
            <a:r>
              <a:rPr lang="ru-RU" dirty="0" err="1"/>
              <a:t>прямій</a:t>
            </a:r>
            <a:r>
              <a:rPr lang="ru-RU" dirty="0"/>
              <a:t> </a:t>
            </a:r>
            <a:r>
              <a:rPr lang="ru-RU" dirty="0" err="1"/>
              <a:t>проекції</a:t>
            </a:r>
            <a:r>
              <a:rPr lang="ru-RU" dirty="0"/>
              <a:t> </a:t>
            </a:r>
            <a:r>
              <a:rPr lang="ru-RU" dirty="0" err="1"/>
              <a:t>серцева</a:t>
            </a:r>
            <a:r>
              <a:rPr lang="ru-RU" dirty="0"/>
              <a:t> </a:t>
            </a:r>
            <a:r>
              <a:rPr lang="ru-RU" dirty="0" err="1"/>
              <a:t>тінь</a:t>
            </a:r>
            <a:r>
              <a:rPr lang="ru-RU" dirty="0"/>
              <a:t> у поперечнику </a:t>
            </a:r>
            <a:r>
              <a:rPr lang="ru-RU" dirty="0" err="1"/>
              <a:t>ширше</a:t>
            </a:r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задній</a:t>
            </a:r>
            <a:r>
              <a:rPr lang="ru-RU" dirty="0"/>
              <a:t> </a:t>
            </a:r>
            <a:r>
              <a:rPr lang="ru-RU" dirty="0" err="1"/>
              <a:t>прямій</a:t>
            </a:r>
            <a:r>
              <a:rPr lang="ru-RU" dirty="0"/>
              <a:t> </a:t>
            </a:r>
            <a:r>
              <a:rPr lang="ru-RU" dirty="0" err="1"/>
              <a:t>проекції</a:t>
            </a:r>
            <a:r>
              <a:rPr lang="ru-RU" dirty="0"/>
              <a:t> </a:t>
            </a:r>
            <a:r>
              <a:rPr lang="ru-RU" dirty="0" err="1"/>
              <a:t>внутрішні</a:t>
            </a:r>
            <a:r>
              <a:rPr lang="ru-RU" dirty="0"/>
              <a:t> </a:t>
            </a:r>
            <a:r>
              <a:rPr lang="ru-RU" dirty="0" err="1"/>
              <a:t>відділи</a:t>
            </a:r>
            <a:r>
              <a:rPr lang="ru-RU" dirty="0"/>
              <a:t> лопаток </a:t>
            </a:r>
            <a:r>
              <a:rPr lang="ru-RU" dirty="0" err="1"/>
              <a:t>накладаются</a:t>
            </a:r>
            <a:r>
              <a:rPr lang="ru-RU" dirty="0"/>
              <a:t> по </a:t>
            </a:r>
            <a:r>
              <a:rPr lang="ru-RU" dirty="0" err="1"/>
              <a:t>периферії</a:t>
            </a:r>
            <a:r>
              <a:rPr lang="ru-RU" dirty="0"/>
              <a:t> на </a:t>
            </a:r>
            <a:r>
              <a:rPr lang="ru-RU" dirty="0" err="1"/>
              <a:t>легеневі</a:t>
            </a:r>
            <a:r>
              <a:rPr lang="ru-RU" dirty="0"/>
              <a:t> поля</a:t>
            </a:r>
            <a:endParaRPr lang="ru-UA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E895849-9356-4202-8FFD-FDF9C0502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490066"/>
          </a:xfrm>
        </p:spPr>
        <p:txBody>
          <a:bodyPr/>
          <a:lstStyle/>
          <a:p>
            <a:r>
              <a:rPr lang="ru-RU" dirty="0" err="1">
                <a:solidFill>
                  <a:srgbClr val="FFC000"/>
                </a:solidFill>
              </a:rPr>
              <a:t>різниця</a:t>
            </a:r>
            <a:endParaRPr lang="ru-UA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065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260648"/>
            <a:ext cx="7924800" cy="792088"/>
          </a:xfrm>
        </p:spPr>
        <p:txBody>
          <a:bodyPr/>
          <a:lstStyle/>
          <a:p>
            <a:r>
              <a:rPr lang="ru-RU" sz="3200" dirty="0" err="1">
                <a:solidFill>
                  <a:srgbClr val="FFC000"/>
                </a:solidFill>
              </a:rPr>
              <a:t>Рентгенографія</a:t>
            </a:r>
            <a:r>
              <a:rPr lang="ru-RU" sz="3200" dirty="0">
                <a:solidFill>
                  <a:srgbClr val="FFC000"/>
                </a:solidFill>
              </a:rPr>
              <a:t> в </a:t>
            </a:r>
            <a:r>
              <a:rPr lang="ru-RU" sz="3200" dirty="0" err="1">
                <a:solidFill>
                  <a:srgbClr val="FFC000"/>
                </a:solidFill>
              </a:rPr>
              <a:t>бічній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проекції</a:t>
            </a:r>
            <a:r>
              <a:rPr lang="ru-RU" sz="3200" dirty="0">
                <a:solidFill>
                  <a:srgbClr val="FFC000"/>
                </a:solidFill>
              </a:rPr>
              <a:t>: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3498112" cy="320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84748"/>
            <a:ext cx="2880320" cy="3926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745167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mb4_02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18729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FDF0EC-C1D6-409D-B79C-19CF7DF14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pPr algn="ctr"/>
            <a:r>
              <a:rPr lang="ru-RU" sz="3200" b="1" dirty="0" err="1">
                <a:solidFill>
                  <a:srgbClr val="FFC000"/>
                </a:solidFill>
              </a:rPr>
              <a:t>Косі</a:t>
            </a:r>
            <a:r>
              <a:rPr lang="ru-RU" sz="3200" b="1" dirty="0">
                <a:solidFill>
                  <a:srgbClr val="FFC000"/>
                </a:solidFill>
              </a:rPr>
              <a:t> </a:t>
            </a:r>
            <a:r>
              <a:rPr lang="ru-RU" sz="3200" b="1" dirty="0" err="1">
                <a:solidFill>
                  <a:srgbClr val="FFC000"/>
                </a:solidFill>
              </a:rPr>
              <a:t>проекції</a:t>
            </a:r>
            <a:endParaRPr lang="ru-UA" sz="3200" b="1" dirty="0">
              <a:solidFill>
                <a:srgbClr val="FFC000"/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EE7304B-2C95-441E-BCAB-0B410201335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51520" y="1412776"/>
            <a:ext cx="4091880" cy="3595817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D01B50E1-6BAD-4CA5-B191-887D933C5BA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800600" y="1412776"/>
            <a:ext cx="4091880" cy="3631605"/>
          </a:xfrm>
        </p:spPr>
      </p:pic>
    </p:spTree>
    <p:extLst>
      <p:ext uri="{BB962C8B-B14F-4D97-AF65-F5344CB8AC3E}">
        <p14:creationId xmlns:p14="http://schemas.microsoft.com/office/powerpoint/2010/main" val="397166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Наташа\Студенты\Рентген для студ 3 курс\Картинки для лекций\плеврит\плеврит.jpg">
            <a:extLst>
              <a:ext uri="{FF2B5EF4-FFF2-40B4-BE49-F238E27FC236}">
                <a16:creationId xmlns:a16="http://schemas.microsoft.com/office/drawing/2014/main" id="{8559DC49-4029-4619-BE48-672170C40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1196975"/>
            <a:ext cx="4687888" cy="328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Прямоугольник 1">
            <a:extLst>
              <a:ext uri="{FF2B5EF4-FFF2-40B4-BE49-F238E27FC236}">
                <a16:creationId xmlns:a16="http://schemas.microsoft.com/office/drawing/2014/main" id="{EAF76AC3-0F12-4E77-B9FD-94099ABC3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3" y="188913"/>
            <a:ext cx="8985250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2400" b="1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b="1" dirty="0">
                <a:solidFill>
                  <a:schemeClr val="tx1"/>
                </a:solidFill>
              </a:rPr>
              <a:t>Додаткові методики рентгенографії легень: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2400" b="1" u="sng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err="1">
                <a:solidFill>
                  <a:srgbClr val="FFFF00"/>
                </a:solidFill>
              </a:rPr>
              <a:t>Рентгенографія</a:t>
            </a:r>
            <a:r>
              <a:rPr lang="ru-RU" altLang="ru-RU" sz="2800" b="1" dirty="0">
                <a:solidFill>
                  <a:srgbClr val="FFFF00"/>
                </a:solidFill>
              </a:rPr>
              <a:t> у </a:t>
            </a:r>
            <a:r>
              <a:rPr lang="ru-RU" altLang="ru-RU" sz="2800" b="1" dirty="0" err="1">
                <a:solidFill>
                  <a:srgbClr val="FFFF00"/>
                </a:solidFill>
              </a:rPr>
              <a:t>косих</a:t>
            </a:r>
            <a:r>
              <a:rPr lang="ru-RU" altLang="ru-RU" sz="2800" b="1" dirty="0">
                <a:solidFill>
                  <a:srgbClr val="FFFF00"/>
                </a:solidFill>
              </a:rPr>
              <a:t> </a:t>
            </a:r>
            <a:r>
              <a:rPr lang="ru-RU" altLang="ru-RU" sz="2800" b="1" dirty="0" err="1">
                <a:solidFill>
                  <a:srgbClr val="FFFF00"/>
                </a:solidFill>
              </a:rPr>
              <a:t>проекціях</a:t>
            </a:r>
            <a:r>
              <a:rPr lang="ru-RU" altLang="ru-RU" sz="2800" b="1" dirty="0">
                <a:solidFill>
                  <a:srgbClr val="FFFF00"/>
                </a:solidFill>
              </a:rPr>
              <a:t> - при </a:t>
            </a:r>
            <a:r>
              <a:rPr lang="ru-RU" altLang="ru-RU" sz="2800" b="1" dirty="0" err="1">
                <a:solidFill>
                  <a:srgbClr val="FFFF00"/>
                </a:solidFill>
              </a:rPr>
              <a:t>дослідженні</a:t>
            </a:r>
            <a:r>
              <a:rPr lang="ru-RU" altLang="ru-RU" sz="2800" b="1" dirty="0">
                <a:solidFill>
                  <a:srgbClr val="FFFF00"/>
                </a:solidFill>
              </a:rPr>
              <a:t> </a:t>
            </a:r>
            <a:r>
              <a:rPr lang="ru-RU" altLang="ru-RU" sz="2800" b="1" dirty="0" err="1">
                <a:solidFill>
                  <a:srgbClr val="FFFF00"/>
                </a:solidFill>
              </a:rPr>
              <a:t>інших</a:t>
            </a:r>
            <a:r>
              <a:rPr lang="ru-RU" altLang="ru-RU" sz="2800" b="1" dirty="0">
                <a:solidFill>
                  <a:srgbClr val="FFFF00"/>
                </a:solidFill>
              </a:rPr>
              <a:t> </a:t>
            </a:r>
            <a:r>
              <a:rPr lang="ru-RU" altLang="ru-RU" sz="2800" b="1" dirty="0" err="1">
                <a:solidFill>
                  <a:srgbClr val="FFFF00"/>
                </a:solidFill>
              </a:rPr>
              <a:t>органів</a:t>
            </a:r>
            <a:r>
              <a:rPr lang="ru-RU" altLang="ru-RU" sz="2800" b="1" dirty="0">
                <a:solidFill>
                  <a:srgbClr val="FFFF00"/>
                </a:solidFill>
              </a:rPr>
              <a:t> та систем, </a:t>
            </a:r>
            <a:r>
              <a:rPr lang="ru-RU" altLang="ru-RU" sz="2800" b="1" dirty="0" err="1">
                <a:solidFill>
                  <a:srgbClr val="FFFF00"/>
                </a:solidFill>
              </a:rPr>
              <a:t>розташованих</a:t>
            </a:r>
            <a:r>
              <a:rPr lang="ru-RU" altLang="ru-RU" sz="2800" b="1" dirty="0">
                <a:solidFill>
                  <a:srgbClr val="FFFF00"/>
                </a:solidFill>
              </a:rPr>
              <a:t> у </a:t>
            </a:r>
            <a:r>
              <a:rPr lang="ru-RU" altLang="ru-RU" sz="2800" b="1" dirty="0" err="1">
                <a:solidFill>
                  <a:srgbClr val="FFFF00"/>
                </a:solidFill>
              </a:rPr>
              <a:t>грудній</a:t>
            </a:r>
            <a:r>
              <a:rPr lang="ru-RU" altLang="ru-RU" sz="2800" b="1" dirty="0">
                <a:solidFill>
                  <a:srgbClr val="FFFF00"/>
                </a:solidFill>
              </a:rPr>
              <a:t> </a:t>
            </a:r>
            <a:r>
              <a:rPr lang="ru-RU" altLang="ru-RU" sz="2800" b="1" dirty="0" err="1">
                <a:solidFill>
                  <a:srgbClr val="FFFF00"/>
                </a:solidFill>
              </a:rPr>
              <a:t>порожнині</a:t>
            </a:r>
            <a:r>
              <a:rPr lang="ru-RU" altLang="ru-RU" sz="2800" b="1" dirty="0">
                <a:solidFill>
                  <a:srgbClr val="FFFF00"/>
                </a:solidFill>
              </a:rPr>
              <a:t> (при </a:t>
            </a:r>
            <a:r>
              <a:rPr lang="ru-RU" altLang="ru-RU" sz="2800" b="1" dirty="0" err="1">
                <a:solidFill>
                  <a:srgbClr val="FFFF00"/>
                </a:solidFill>
              </a:rPr>
              <a:t>дослідженні</a:t>
            </a:r>
            <a:r>
              <a:rPr lang="ru-RU" altLang="ru-RU" sz="2800" b="1" dirty="0">
                <a:solidFill>
                  <a:srgbClr val="FFFF00"/>
                </a:solidFill>
              </a:rPr>
              <a:t> </a:t>
            </a:r>
            <a:r>
              <a:rPr lang="ru-RU" altLang="ru-RU" sz="2800" b="1" dirty="0" err="1">
                <a:solidFill>
                  <a:srgbClr val="FFFF00"/>
                </a:solidFill>
              </a:rPr>
              <a:t>серця</a:t>
            </a:r>
            <a:r>
              <a:rPr lang="ru-RU" altLang="ru-RU" sz="2800" b="1" dirty="0">
                <a:solidFill>
                  <a:srgbClr val="FFFF00"/>
                </a:solidFill>
              </a:rPr>
              <a:t>, </a:t>
            </a:r>
            <a:r>
              <a:rPr lang="ru-RU" altLang="ru-RU" sz="2800" b="1" dirty="0" err="1">
                <a:solidFill>
                  <a:srgbClr val="FFFF00"/>
                </a:solidFill>
              </a:rPr>
              <a:t>стравоходу</a:t>
            </a:r>
            <a:r>
              <a:rPr lang="uk-UA" altLang="ru-RU" sz="2800" dirty="0">
                <a:solidFill>
                  <a:schemeClr val="tx1"/>
                </a:solidFill>
              </a:rPr>
              <a:t>)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28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b="1" dirty="0">
                <a:solidFill>
                  <a:srgbClr val="FFFF00"/>
                </a:solidFill>
              </a:rPr>
              <a:t> </a:t>
            </a:r>
            <a:r>
              <a:rPr lang="uk-UA" altLang="ru-RU" sz="2800" b="1" dirty="0" err="1">
                <a:solidFill>
                  <a:srgbClr val="FFFF00"/>
                </a:solidFill>
              </a:rPr>
              <a:t>Латерографія</a:t>
            </a:r>
            <a:r>
              <a:rPr lang="uk-UA" altLang="ru-RU" sz="2800" dirty="0">
                <a:solidFill>
                  <a:schemeClr val="tx1"/>
                </a:solidFill>
              </a:rPr>
              <a:t> — </a:t>
            </a:r>
            <a:r>
              <a:rPr lang="uk-UA" altLang="ru-RU" sz="2800" dirty="0" err="1">
                <a:solidFill>
                  <a:schemeClr val="tx1"/>
                </a:solidFill>
              </a:rPr>
              <a:t>знимок</a:t>
            </a:r>
            <a:r>
              <a:rPr lang="uk-UA" altLang="ru-RU" sz="2800" dirty="0">
                <a:solidFill>
                  <a:schemeClr val="tx1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dirty="0">
                <a:solidFill>
                  <a:schemeClr val="tx1"/>
                </a:solidFill>
              </a:rPr>
              <a:t>легень при положенні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dirty="0">
                <a:solidFill>
                  <a:schemeClr val="tx1"/>
                </a:solidFill>
              </a:rPr>
              <a:t>хворого на боці.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dirty="0">
                <a:solidFill>
                  <a:schemeClr val="tx1"/>
                </a:solidFill>
              </a:rPr>
              <a:t>Покази: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dirty="0">
                <a:solidFill>
                  <a:schemeClr val="tx1"/>
                </a:solidFill>
              </a:rPr>
              <a:t>виявлення невеликої кількості рідини у плевральній порожнині. </a:t>
            </a:r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A6197-3D4D-4F1D-A5BA-EA909CAE7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88640"/>
            <a:ext cx="4824536" cy="1138138"/>
          </a:xfrm>
        </p:spPr>
        <p:txBody>
          <a:bodyPr/>
          <a:lstStyle/>
          <a:p>
            <a:pPr algn="ctr"/>
            <a:r>
              <a:rPr lang="ru-RU" sz="3200" b="1" dirty="0" err="1">
                <a:solidFill>
                  <a:srgbClr val="FFC000"/>
                </a:solidFill>
              </a:rPr>
              <a:t>Латерографія</a:t>
            </a:r>
            <a:br>
              <a:rPr lang="ru-RU" sz="3200" b="1" dirty="0">
                <a:solidFill>
                  <a:srgbClr val="FFC000"/>
                </a:solidFill>
              </a:rPr>
            </a:br>
            <a:r>
              <a:rPr lang="ru-RU" sz="1400" b="1" dirty="0">
                <a:solidFill>
                  <a:srgbClr val="FFC000"/>
                </a:solidFill>
              </a:rPr>
              <a:t>(</a:t>
            </a:r>
            <a:r>
              <a:rPr lang="ru-RU" sz="1400" b="1" dirty="0" err="1">
                <a:solidFill>
                  <a:srgbClr val="FFC000"/>
                </a:solidFill>
              </a:rPr>
              <a:t>выявлення</a:t>
            </a:r>
            <a:r>
              <a:rPr lang="ru-RU" sz="1400" b="1" dirty="0">
                <a:solidFill>
                  <a:srgbClr val="FFC000"/>
                </a:solidFill>
              </a:rPr>
              <a:t> </a:t>
            </a:r>
            <a:r>
              <a:rPr lang="ru-RU" sz="1400" b="1" dirty="0" err="1">
                <a:solidFill>
                  <a:srgbClr val="FFC000"/>
                </a:solidFill>
              </a:rPr>
              <a:t>невеликої</a:t>
            </a:r>
            <a:r>
              <a:rPr lang="ru-RU" sz="1400" b="1" dirty="0">
                <a:solidFill>
                  <a:srgbClr val="FFC000"/>
                </a:solidFill>
              </a:rPr>
              <a:t> </a:t>
            </a:r>
            <a:r>
              <a:rPr lang="ru-RU" sz="1400" b="1" dirty="0" err="1">
                <a:solidFill>
                  <a:srgbClr val="FFC000"/>
                </a:solidFill>
              </a:rPr>
              <a:t>кількості</a:t>
            </a:r>
            <a:r>
              <a:rPr lang="ru-RU" sz="1400" b="1" dirty="0">
                <a:solidFill>
                  <a:srgbClr val="FFC000"/>
                </a:solidFill>
              </a:rPr>
              <a:t> </a:t>
            </a:r>
            <a:r>
              <a:rPr lang="ru-RU" sz="1400" b="1" dirty="0" err="1">
                <a:solidFill>
                  <a:srgbClr val="FFC000"/>
                </a:solidFill>
              </a:rPr>
              <a:t>рідини</a:t>
            </a:r>
            <a:r>
              <a:rPr lang="ru-RU" sz="1400" b="1" dirty="0">
                <a:solidFill>
                  <a:srgbClr val="FFC000"/>
                </a:solidFill>
              </a:rPr>
              <a:t>)</a:t>
            </a:r>
            <a:r>
              <a:rPr lang="ru-RU" sz="3200" b="1" dirty="0">
                <a:solidFill>
                  <a:srgbClr val="FFC000"/>
                </a:solidFill>
              </a:rPr>
              <a:t> </a:t>
            </a:r>
            <a:endParaRPr lang="ru-UA" sz="3200" b="1" dirty="0">
              <a:solidFill>
                <a:srgbClr val="FFC000"/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6971C9F-D131-440C-B559-59E1B96DADC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19356" y="1700808"/>
            <a:ext cx="3947864" cy="3456383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F7080488-3C37-47D0-8391-220F94719FB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932040" y="0"/>
            <a:ext cx="3486760" cy="3024335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4AE449E-F8CA-4569-A615-C3176DD81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781" y="2978875"/>
            <a:ext cx="3727667" cy="268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08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>
            <a:extLst>
              <a:ext uri="{FF2B5EF4-FFF2-40B4-BE49-F238E27FC236}">
                <a16:creationId xmlns:a16="http://schemas.microsoft.com/office/drawing/2014/main" id="{0197F56E-53E4-4A04-9BE8-43F9FF943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96" y="1072388"/>
            <a:ext cx="900100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Проводиться лікарем та несе в собі дослідження пацієнта саме під час проходження рентгенівського опромінення крізь органи грудної клітки з отриманням зображення на моніторі </a:t>
            </a:r>
            <a:r>
              <a:rPr lang="uk-UA" altLang="ru-RU" sz="2400" dirty="0" err="1">
                <a:solidFill>
                  <a:schemeClr val="tx1"/>
                </a:solidFill>
              </a:rPr>
              <a:t>відеосистеми</a:t>
            </a:r>
            <a:r>
              <a:rPr lang="uk-UA" altLang="ru-RU" sz="2400" dirty="0">
                <a:solidFill>
                  <a:schemeClr val="tx1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 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b="1" dirty="0">
                <a:solidFill>
                  <a:srgbClr val="FFFF00"/>
                </a:solidFill>
              </a:rPr>
              <a:t>Показання до рентгеноскопії</a:t>
            </a:r>
          </a:p>
          <a:p>
            <a:pPr marL="514350" indent="-51435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uk-UA" altLang="ru-RU" sz="2800" dirty="0">
                <a:solidFill>
                  <a:schemeClr val="tx1"/>
                </a:solidFill>
              </a:rPr>
              <a:t>Проведення </a:t>
            </a:r>
            <a:r>
              <a:rPr lang="uk-UA" altLang="ru-RU" sz="2800" dirty="0" err="1">
                <a:solidFill>
                  <a:schemeClr val="tx1"/>
                </a:solidFill>
              </a:rPr>
              <a:t>поліпозиційного</a:t>
            </a:r>
            <a:r>
              <a:rPr lang="uk-UA" altLang="ru-RU" sz="2800" dirty="0">
                <a:solidFill>
                  <a:schemeClr val="tx1"/>
                </a:solidFill>
              </a:rPr>
              <a:t> дослідження.</a:t>
            </a:r>
          </a:p>
          <a:p>
            <a:pPr marL="514350" indent="-51435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uk-UA" altLang="ru-RU" sz="2800" dirty="0">
                <a:solidFill>
                  <a:schemeClr val="tx1"/>
                </a:solidFill>
              </a:rPr>
              <a:t>Уточнення локалізації патологічного утворення на підставі його зміщування при диханні (пристінкові утворення, утворення в легені).</a:t>
            </a:r>
            <a:r>
              <a:rPr lang="uk-UA" altLang="ru-RU" sz="2400" dirty="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681C0BD-9105-4659-92E1-D5FB1B148D4D}"/>
              </a:ext>
            </a:extLst>
          </p:cNvPr>
          <p:cNvSpPr txBox="1">
            <a:spLocks/>
          </p:cNvSpPr>
          <p:nvPr/>
        </p:nvSpPr>
        <p:spPr>
          <a:xfrm>
            <a:off x="1663079" y="280300"/>
            <a:ext cx="6512511" cy="792088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uk-UA" dirty="0">
                <a:solidFill>
                  <a:srgbClr val="FFC000"/>
                </a:solidFill>
                <a:effectLst/>
              </a:rPr>
              <a:t>Рентгеноскопія</a:t>
            </a:r>
            <a:endParaRPr lang="uk-UA" dirty="0"/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924800" cy="1143000"/>
          </a:xfrm>
        </p:spPr>
        <p:txBody>
          <a:bodyPr/>
          <a:lstStyle/>
          <a:p>
            <a:r>
              <a:rPr lang="ru-RU" sz="3200" b="1" dirty="0" err="1">
                <a:solidFill>
                  <a:srgbClr val="FFC000"/>
                </a:solidFill>
              </a:rPr>
              <a:t>Рентгеноскопія</a:t>
            </a:r>
            <a:r>
              <a:rPr lang="ru-RU" sz="3200" b="1" dirty="0">
                <a:solidFill>
                  <a:srgbClr val="FFC000"/>
                </a:solidFill>
              </a:rPr>
              <a:t> 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0580" y="1700808"/>
            <a:ext cx="7922840" cy="39890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 err="1"/>
              <a:t>Малоінвазивний</a:t>
            </a:r>
            <a:r>
              <a:rPr lang="ru-RU" sz="3200" dirty="0"/>
              <a:t> метод </a:t>
            </a:r>
            <a:r>
              <a:rPr lang="ru-RU" sz="3200" dirty="0" err="1"/>
              <a:t>діагностики</a:t>
            </a:r>
            <a:r>
              <a:rPr lang="ru-RU" sz="3200" dirty="0"/>
              <a:t>, </a:t>
            </a:r>
            <a:r>
              <a:rPr lang="ru-RU" sz="3200" dirty="0" err="1"/>
              <a:t>який</a:t>
            </a:r>
            <a:r>
              <a:rPr lang="ru-RU" sz="3200" dirty="0"/>
              <a:t> </a:t>
            </a:r>
            <a:r>
              <a:rPr lang="ru-RU" sz="3200" dirty="0" err="1"/>
              <a:t>дозволяє</a:t>
            </a:r>
            <a:r>
              <a:rPr lang="ru-RU" sz="3200" dirty="0"/>
              <a:t> </a:t>
            </a:r>
          </a:p>
          <a:p>
            <a:pPr marL="0" indent="0">
              <a:buNone/>
            </a:pPr>
            <a:r>
              <a:rPr lang="ru-RU" sz="3200" dirty="0" err="1"/>
              <a:t>оцінити</a:t>
            </a:r>
            <a:r>
              <a:rPr lang="ru-RU" sz="3200" dirty="0"/>
              <a:t>  </a:t>
            </a:r>
            <a:r>
              <a:rPr lang="ru-RU" sz="3200" dirty="0" err="1"/>
              <a:t>функцію</a:t>
            </a:r>
            <a:r>
              <a:rPr lang="ru-RU" sz="3200" dirty="0"/>
              <a:t> </a:t>
            </a:r>
            <a:r>
              <a:rPr lang="ru-RU" sz="3200" dirty="0" err="1"/>
              <a:t>легень,роботу</a:t>
            </a:r>
            <a:r>
              <a:rPr lang="ru-RU" sz="3200" dirty="0"/>
              <a:t> </a:t>
            </a:r>
            <a:r>
              <a:rPr lang="ru-RU" sz="3200" dirty="0" err="1"/>
              <a:t>діафрагми</a:t>
            </a:r>
            <a:r>
              <a:rPr lang="ru-RU" sz="3200" dirty="0"/>
              <a:t>,</a:t>
            </a:r>
          </a:p>
          <a:p>
            <a:pPr marL="0" indent="0">
              <a:buNone/>
            </a:pPr>
            <a:r>
              <a:rPr lang="ru-RU" sz="3200" dirty="0" err="1"/>
              <a:t>виявити</a:t>
            </a:r>
            <a:r>
              <a:rPr lang="ru-RU" sz="3200" dirty="0"/>
              <a:t> </a:t>
            </a:r>
            <a:r>
              <a:rPr lang="ru-RU" sz="3200" dirty="0" err="1"/>
              <a:t>бронхіальну</a:t>
            </a:r>
            <a:r>
              <a:rPr lang="ru-RU" sz="3200" dirty="0"/>
              <a:t> </a:t>
            </a:r>
            <a:r>
              <a:rPr lang="ru-RU" sz="3200" dirty="0" err="1"/>
              <a:t>обструкцію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</a:t>
            </a:r>
            <a:r>
              <a:rPr lang="ru-RU" sz="3200" dirty="0" err="1"/>
              <a:t>захворювання</a:t>
            </a:r>
            <a:r>
              <a:rPr lang="ru-RU" sz="3200" dirty="0"/>
              <a:t> </a:t>
            </a:r>
            <a:r>
              <a:rPr lang="ru-RU" sz="3200" dirty="0" err="1"/>
              <a:t>легень,а</a:t>
            </a:r>
            <a:r>
              <a:rPr lang="ru-RU" sz="3200" dirty="0"/>
              <a:t> </a:t>
            </a:r>
            <a:r>
              <a:rPr lang="ru-RU" sz="3200" dirty="0" err="1"/>
              <a:t>також</a:t>
            </a:r>
            <a:r>
              <a:rPr lang="ru-RU" sz="3200" dirty="0"/>
              <a:t> </a:t>
            </a:r>
            <a:r>
              <a:rPr lang="ru-RU" sz="3200" dirty="0" err="1"/>
              <a:t>контролювати</a:t>
            </a:r>
            <a:r>
              <a:rPr lang="ru-RU" sz="3200" dirty="0"/>
              <a:t> </a:t>
            </a:r>
            <a:r>
              <a:rPr lang="ru-RU" sz="3200" dirty="0" err="1"/>
              <a:t>положення</a:t>
            </a:r>
            <a:r>
              <a:rPr lang="ru-RU" sz="3200" dirty="0"/>
              <a:t> катетера при </a:t>
            </a:r>
            <a:r>
              <a:rPr lang="ru-RU" sz="3200" dirty="0" err="1"/>
              <a:t>зондуванні</a:t>
            </a:r>
            <a:r>
              <a:rPr lang="ru-RU" sz="3200" dirty="0"/>
              <a:t> </a:t>
            </a:r>
            <a:r>
              <a:rPr lang="ru-RU" sz="3200" dirty="0" err="1"/>
              <a:t>правих</a:t>
            </a:r>
            <a:r>
              <a:rPr lang="ru-RU" sz="3200" dirty="0"/>
              <a:t> </a:t>
            </a:r>
            <a:r>
              <a:rPr lang="ru-RU" sz="3200" dirty="0" err="1"/>
              <a:t>відділів</a:t>
            </a:r>
            <a:r>
              <a:rPr lang="ru-RU" sz="3200" dirty="0"/>
              <a:t> </a:t>
            </a:r>
            <a:r>
              <a:rPr lang="ru-RU" sz="3200" dirty="0" err="1"/>
              <a:t>серця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</a:t>
            </a:r>
            <a:r>
              <a:rPr lang="ru-RU" sz="3200" dirty="0" err="1"/>
              <a:t>катетеризації</a:t>
            </a:r>
            <a:r>
              <a:rPr lang="ru-RU" sz="3200" dirty="0"/>
              <a:t> </a:t>
            </a:r>
            <a:r>
              <a:rPr lang="ru-RU" sz="3200" dirty="0" err="1"/>
              <a:t>центральної</a:t>
            </a:r>
            <a:r>
              <a:rPr lang="ru-RU" sz="3200" dirty="0"/>
              <a:t> вени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6388329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err="1">
                <a:solidFill>
                  <a:srgbClr val="FFC000"/>
                </a:solidFill>
              </a:rPr>
              <a:t>Рентгеноскопія</a:t>
            </a:r>
            <a:r>
              <a:rPr lang="ru-RU" sz="4000" dirty="0">
                <a:solidFill>
                  <a:srgbClr val="FFC000"/>
                </a:solidFill>
              </a:rPr>
              <a:t> </a:t>
            </a:r>
            <a:r>
              <a:rPr lang="ru-RU" sz="4000" dirty="0" err="1">
                <a:solidFill>
                  <a:srgbClr val="FFC000"/>
                </a:solidFill>
              </a:rPr>
              <a:t>органів</a:t>
            </a:r>
            <a:r>
              <a:rPr lang="ru-RU" sz="4000" dirty="0">
                <a:solidFill>
                  <a:srgbClr val="FFC000"/>
                </a:solidFill>
              </a:rPr>
              <a:t> </a:t>
            </a:r>
            <a:r>
              <a:rPr lang="ru-RU" sz="4000" dirty="0" err="1">
                <a:solidFill>
                  <a:srgbClr val="FFC000"/>
                </a:solidFill>
              </a:rPr>
              <a:t>грудної</a:t>
            </a:r>
            <a:r>
              <a:rPr lang="ru-RU" sz="4000" dirty="0">
                <a:solidFill>
                  <a:srgbClr val="FFC000"/>
                </a:solidFill>
              </a:rPr>
              <a:t> </a:t>
            </a:r>
            <a:r>
              <a:rPr lang="ru-RU" sz="4000" dirty="0" err="1">
                <a:solidFill>
                  <a:srgbClr val="FFC000"/>
                </a:solidFill>
              </a:rPr>
              <a:t>порожнини</a:t>
            </a:r>
            <a:r>
              <a:rPr lang="ru-RU" sz="4000" dirty="0">
                <a:solidFill>
                  <a:srgbClr val="FFC000"/>
                </a:solidFill>
              </a:rPr>
              <a:t> </a:t>
            </a:r>
            <a:endParaRPr lang="ru-RU" dirty="0"/>
          </a:p>
          <a:p>
            <a:r>
              <a:rPr lang="ru-RU" sz="2800" dirty="0">
                <a:solidFill>
                  <a:srgbClr val="FFC000"/>
                </a:solidFill>
              </a:rPr>
              <a:t>          </a:t>
            </a:r>
            <a:r>
              <a:rPr lang="ru-RU" sz="2800" dirty="0" err="1">
                <a:solidFill>
                  <a:srgbClr val="FFC000"/>
                </a:solidFill>
              </a:rPr>
              <a:t>дає</a:t>
            </a:r>
            <a:r>
              <a:rPr lang="ru-RU" sz="2800" dirty="0">
                <a:solidFill>
                  <a:srgbClr val="FFC000"/>
                </a:solidFill>
              </a:rPr>
              <a:t> </a:t>
            </a:r>
            <a:r>
              <a:rPr lang="ru-RU" sz="2800" dirty="0" err="1">
                <a:solidFill>
                  <a:srgbClr val="FFC000"/>
                </a:solidFill>
              </a:rPr>
              <a:t>уявлення</a:t>
            </a:r>
            <a:r>
              <a:rPr lang="ru-RU" sz="2800" dirty="0">
                <a:solidFill>
                  <a:srgbClr val="FFC000"/>
                </a:solidFill>
              </a:rPr>
              <a:t> про </a:t>
            </a:r>
            <a:r>
              <a:rPr lang="ru-RU" sz="2800" dirty="0" err="1">
                <a:solidFill>
                  <a:srgbClr val="FFC000"/>
                </a:solidFill>
              </a:rPr>
              <a:t>їх</a:t>
            </a:r>
            <a:r>
              <a:rPr lang="ru-RU" sz="2800" dirty="0">
                <a:solidFill>
                  <a:srgbClr val="FFC000"/>
                </a:solidFill>
              </a:rPr>
              <a:t> </a:t>
            </a:r>
            <a:r>
              <a:rPr lang="ru-RU" sz="2800" dirty="0" err="1">
                <a:solidFill>
                  <a:srgbClr val="FFC000"/>
                </a:solidFill>
              </a:rPr>
              <a:t>функціональний</a:t>
            </a:r>
            <a:r>
              <a:rPr lang="ru-RU" sz="2800" dirty="0">
                <a:solidFill>
                  <a:srgbClr val="FFC000"/>
                </a:solidFill>
              </a:rPr>
              <a:t> стан:</a:t>
            </a:r>
          </a:p>
          <a:p>
            <a:endParaRPr lang="ru-RU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err="1"/>
              <a:t>дихальних</a:t>
            </a:r>
            <a:r>
              <a:rPr lang="ru-RU" sz="2400" dirty="0"/>
              <a:t> рухах ребер та </a:t>
            </a:r>
            <a:r>
              <a:rPr lang="ru-RU" sz="2400" dirty="0" err="1"/>
              <a:t>діафрагми</a:t>
            </a:r>
            <a:r>
              <a:rPr lang="ru-RU" sz="2400" dirty="0"/>
              <a:t>;</a:t>
            </a:r>
          </a:p>
          <a:p>
            <a:endParaRPr lang="ru-RU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err="1"/>
              <a:t>зсувах</a:t>
            </a:r>
            <a:r>
              <a:rPr lang="ru-RU" sz="2400" dirty="0"/>
              <a:t> та </a:t>
            </a:r>
            <a:r>
              <a:rPr lang="ru-RU" sz="2400" dirty="0" err="1"/>
              <a:t>зміні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 </a:t>
            </a:r>
            <a:r>
              <a:rPr lang="ru-RU" sz="2400" dirty="0" err="1"/>
              <a:t>патологічної</a:t>
            </a:r>
            <a:r>
              <a:rPr lang="ru-RU" sz="2400" dirty="0"/>
              <a:t> </a:t>
            </a:r>
            <a:r>
              <a:rPr lang="ru-RU" sz="2400" dirty="0" err="1"/>
              <a:t>тіні</a:t>
            </a:r>
            <a:r>
              <a:rPr lang="ru-RU" sz="2400" dirty="0"/>
              <a:t> при </a:t>
            </a:r>
            <a:r>
              <a:rPr lang="ru-RU" sz="2400" dirty="0" err="1"/>
              <a:t>диханні</a:t>
            </a:r>
            <a:r>
              <a:rPr lang="ru-RU" sz="2400" dirty="0"/>
              <a:t>;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err="1"/>
              <a:t>пульсація</a:t>
            </a:r>
            <a:r>
              <a:rPr lang="ru-RU" sz="2400" dirty="0"/>
              <a:t> </a:t>
            </a:r>
            <a:r>
              <a:rPr lang="ru-RU" sz="2400" dirty="0" err="1"/>
              <a:t>тіні</a:t>
            </a:r>
            <a:r>
              <a:rPr lang="ru-RU" sz="2400" dirty="0"/>
              <a:t> при </a:t>
            </a:r>
            <a:r>
              <a:rPr lang="ru-RU" sz="2400" dirty="0" err="1"/>
              <a:t>судинних</a:t>
            </a:r>
            <a:r>
              <a:rPr lang="ru-RU" sz="2400" dirty="0"/>
              <a:t> </a:t>
            </a:r>
            <a:r>
              <a:rPr lang="ru-RU" sz="2400" dirty="0" err="1"/>
              <a:t>утвореннях</a:t>
            </a:r>
            <a:r>
              <a:rPr lang="ru-RU" sz="2400" dirty="0"/>
              <a:t>;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err="1"/>
              <a:t>зміні</a:t>
            </a:r>
            <a:r>
              <a:rPr lang="ru-RU" sz="2400" dirty="0"/>
              <a:t> </a:t>
            </a:r>
            <a:r>
              <a:rPr lang="ru-RU" sz="2400" dirty="0" err="1"/>
              <a:t>легеневого</a:t>
            </a:r>
            <a:r>
              <a:rPr lang="ru-RU" sz="2400" dirty="0"/>
              <a:t> </a:t>
            </a:r>
            <a:r>
              <a:rPr lang="ru-RU" sz="2400" dirty="0" err="1"/>
              <a:t>малюнка</a:t>
            </a:r>
            <a:r>
              <a:rPr lang="ru-RU" sz="2400" dirty="0"/>
              <a:t> при </a:t>
            </a:r>
            <a:r>
              <a:rPr lang="ru-RU" sz="2400" dirty="0" err="1"/>
              <a:t>диханні</a:t>
            </a:r>
            <a:r>
              <a:rPr lang="ru-RU" sz="2400" dirty="0"/>
              <a:t>;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err="1"/>
              <a:t>переміщення</a:t>
            </a:r>
            <a:r>
              <a:rPr lang="ru-RU" sz="2400" dirty="0"/>
              <a:t> </a:t>
            </a:r>
            <a:r>
              <a:rPr lang="ru-RU" sz="2400" dirty="0" err="1"/>
              <a:t>рідини</a:t>
            </a:r>
            <a:r>
              <a:rPr lang="ru-RU" sz="2400" dirty="0"/>
              <a:t> в </a:t>
            </a:r>
            <a:r>
              <a:rPr lang="ru-RU" sz="2400" dirty="0" err="1"/>
              <a:t>патологічних</a:t>
            </a:r>
            <a:r>
              <a:rPr lang="ru-RU" sz="2400" dirty="0"/>
              <a:t> </a:t>
            </a:r>
            <a:r>
              <a:rPr lang="ru-RU" sz="2400" dirty="0" err="1"/>
              <a:t>порожнинах</a:t>
            </a:r>
            <a:r>
              <a:rPr lang="ru-RU" sz="2400" dirty="0"/>
              <a:t> і </a:t>
            </a:r>
            <a:r>
              <a:rPr lang="ru-RU" sz="2400" dirty="0" err="1"/>
              <a:t>порожнини</a:t>
            </a:r>
            <a:r>
              <a:rPr lang="ru-RU" sz="2400" dirty="0"/>
              <a:t> </a:t>
            </a:r>
            <a:r>
              <a:rPr lang="ru-RU" sz="2400" dirty="0" err="1"/>
              <a:t>плеври</a:t>
            </a:r>
            <a:r>
              <a:rPr lang="ru-RU" sz="2400" dirty="0"/>
              <a:t> при </a:t>
            </a:r>
            <a:r>
              <a:rPr lang="ru-RU" sz="2400" dirty="0" err="1"/>
              <a:t>зміні</a:t>
            </a:r>
            <a:r>
              <a:rPr lang="ru-RU" sz="2400" dirty="0"/>
              <a:t> </a:t>
            </a:r>
            <a:r>
              <a:rPr lang="ru-RU" sz="2400" dirty="0" err="1"/>
              <a:t>положення</a:t>
            </a:r>
            <a:r>
              <a:rPr lang="ru-RU" sz="2400" dirty="0"/>
              <a:t> </a:t>
            </a:r>
            <a:r>
              <a:rPr lang="ru-RU" sz="2400" dirty="0" err="1"/>
              <a:t>тіла</a:t>
            </a:r>
            <a:r>
              <a:rPr lang="ru-RU" sz="2400" dirty="0"/>
              <a:t>;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err="1"/>
              <a:t>серцевих</a:t>
            </a:r>
            <a:r>
              <a:rPr lang="ru-RU" sz="2400" dirty="0"/>
              <a:t> </a:t>
            </a:r>
            <a:r>
              <a:rPr lang="ru-RU" sz="2400" dirty="0" err="1"/>
              <a:t>скороченнях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4265089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>
                <a:solidFill>
                  <a:srgbClr val="FFC000"/>
                </a:solidFill>
              </a:rPr>
              <a:t>Лінійна</a:t>
            </a:r>
            <a:r>
              <a:rPr lang="ru-RU" sz="4000" dirty="0">
                <a:solidFill>
                  <a:srgbClr val="FFC000"/>
                </a:solidFill>
              </a:rPr>
              <a:t>  </a:t>
            </a:r>
            <a:r>
              <a:rPr lang="ru-RU" sz="4000" dirty="0" err="1">
                <a:solidFill>
                  <a:srgbClr val="FFC000"/>
                </a:solidFill>
              </a:rPr>
              <a:t>томографія</a:t>
            </a:r>
            <a:r>
              <a:rPr lang="ru-RU" sz="4000" dirty="0">
                <a:solidFill>
                  <a:srgbClr val="FFC000"/>
                </a:solidFill>
              </a:rPr>
              <a:t> -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метод </a:t>
            </a:r>
            <a:r>
              <a:rPr lang="ru-RU" sz="3200" dirty="0" err="1"/>
              <a:t>рентгенологічного</a:t>
            </a:r>
            <a:r>
              <a:rPr lang="ru-RU" sz="3200" dirty="0"/>
              <a:t> </a:t>
            </a:r>
            <a:r>
              <a:rPr lang="ru-RU" sz="3200" dirty="0" err="1"/>
              <a:t>дослідження</a:t>
            </a:r>
            <a:r>
              <a:rPr lang="ru-RU" sz="3200" dirty="0"/>
              <a:t>, за </a:t>
            </a:r>
            <a:r>
              <a:rPr lang="ru-RU" sz="3200" dirty="0" err="1"/>
              <a:t>допомогою</a:t>
            </a:r>
            <a:r>
              <a:rPr lang="ru-RU" sz="3200" dirty="0"/>
              <a:t> </a:t>
            </a:r>
            <a:r>
              <a:rPr lang="ru-RU" sz="3200" dirty="0" err="1"/>
              <a:t>якого</a:t>
            </a:r>
            <a:r>
              <a:rPr lang="ru-RU" sz="3200" dirty="0"/>
              <a:t> </a:t>
            </a:r>
            <a:r>
              <a:rPr lang="ru-RU" sz="3200" dirty="0" err="1"/>
              <a:t>можна</a:t>
            </a:r>
            <a:r>
              <a:rPr lang="ru-RU" sz="3200" dirty="0"/>
              <a:t> </a:t>
            </a:r>
            <a:r>
              <a:rPr lang="ru-RU" sz="3200" dirty="0" err="1"/>
              <a:t>робити</a:t>
            </a:r>
            <a:r>
              <a:rPr lang="ru-RU" sz="3200" dirty="0"/>
              <a:t> </a:t>
            </a:r>
            <a:r>
              <a:rPr lang="ru-RU" sz="3200" dirty="0" err="1"/>
              <a:t>знімок</a:t>
            </a:r>
            <a:r>
              <a:rPr lang="ru-RU" sz="3200" dirty="0"/>
              <a:t> шару, </a:t>
            </a:r>
            <a:r>
              <a:rPr lang="ru-RU" sz="3200" dirty="0" err="1"/>
              <a:t>що</a:t>
            </a:r>
            <a:r>
              <a:rPr lang="ru-RU" sz="3200" dirty="0"/>
              <a:t> </a:t>
            </a:r>
            <a:r>
              <a:rPr lang="ru-RU" sz="3200" dirty="0" err="1"/>
              <a:t>лежить</a:t>
            </a:r>
            <a:r>
              <a:rPr lang="ru-RU" sz="3200" dirty="0"/>
              <a:t> на </a:t>
            </a:r>
            <a:r>
              <a:rPr lang="ru-RU" sz="3200" dirty="0" err="1"/>
              <a:t>певній</a:t>
            </a:r>
            <a:r>
              <a:rPr lang="ru-RU" sz="3200" dirty="0"/>
              <a:t> </a:t>
            </a:r>
            <a:r>
              <a:rPr lang="ru-RU" sz="3200" dirty="0" err="1"/>
              <a:t>глибині</a:t>
            </a:r>
            <a:r>
              <a:rPr lang="ru-RU" sz="3200" dirty="0"/>
              <a:t> </a:t>
            </a:r>
            <a:r>
              <a:rPr lang="ru-RU" sz="3200" dirty="0" err="1"/>
              <a:t>об'єкта</a:t>
            </a:r>
            <a:r>
              <a:rPr lang="ru-RU" sz="3200" dirty="0"/>
              <a:t>, </a:t>
            </a:r>
            <a:r>
              <a:rPr lang="ru-RU" sz="3200" dirty="0" err="1"/>
              <a:t>що</a:t>
            </a:r>
            <a:r>
              <a:rPr lang="ru-RU" sz="3200" dirty="0"/>
              <a:t> </a:t>
            </a:r>
            <a:r>
              <a:rPr lang="ru-RU" sz="3200" dirty="0" err="1"/>
              <a:t>досліджується</a:t>
            </a:r>
            <a:r>
              <a:rPr lang="ru-RU" sz="3200" dirty="0"/>
              <a:t>. Даний вид </a:t>
            </a:r>
            <a:r>
              <a:rPr lang="ru-RU" sz="3200" dirty="0" err="1"/>
              <a:t>дослідження</a:t>
            </a:r>
            <a:r>
              <a:rPr lang="ru-RU" sz="3200" dirty="0"/>
              <a:t> </a:t>
            </a:r>
            <a:r>
              <a:rPr lang="ru-RU" sz="3200" dirty="0" err="1"/>
              <a:t>заснований</a:t>
            </a:r>
            <a:r>
              <a:rPr lang="ru-RU" sz="3200" dirty="0"/>
              <a:t> на </a:t>
            </a:r>
            <a:r>
              <a:rPr lang="ru-RU" sz="3200" dirty="0" err="1"/>
              <a:t>переміщенні</a:t>
            </a:r>
            <a:r>
              <a:rPr lang="ru-RU" sz="3200" dirty="0"/>
              <a:t> </a:t>
            </a:r>
            <a:r>
              <a:rPr lang="ru-RU" sz="3200" dirty="0" err="1"/>
              <a:t>двох</a:t>
            </a:r>
            <a:r>
              <a:rPr lang="ru-RU" sz="3200" dirty="0"/>
              <a:t> </a:t>
            </a:r>
            <a:r>
              <a:rPr lang="ru-RU" sz="3200" dirty="0" err="1"/>
              <a:t>із</a:t>
            </a:r>
            <a:r>
              <a:rPr lang="ru-RU" sz="3200" dirty="0"/>
              <a:t> </a:t>
            </a:r>
            <a:r>
              <a:rPr lang="ru-RU" sz="3200" dirty="0" err="1"/>
              <a:t>трьох</a:t>
            </a:r>
            <a:r>
              <a:rPr lang="ru-RU" sz="3200" dirty="0"/>
              <a:t> </a:t>
            </a:r>
            <a:r>
              <a:rPr lang="ru-RU" sz="3200" dirty="0" err="1"/>
              <a:t>компонентів</a:t>
            </a:r>
            <a:r>
              <a:rPr lang="ru-RU" sz="3200" dirty="0"/>
              <a:t> (</a:t>
            </a:r>
            <a:r>
              <a:rPr lang="ru-RU" sz="3200" dirty="0" err="1"/>
              <a:t>рентгенівська</a:t>
            </a:r>
            <a:r>
              <a:rPr lang="ru-RU" sz="3200" dirty="0"/>
              <a:t> трубка, </a:t>
            </a:r>
            <a:r>
              <a:rPr lang="ru-RU" sz="3200" dirty="0" err="1"/>
              <a:t>рентгенівська</a:t>
            </a:r>
            <a:r>
              <a:rPr lang="ru-RU" sz="3200" dirty="0"/>
              <a:t> </a:t>
            </a:r>
            <a:r>
              <a:rPr lang="ru-RU" sz="3200" dirty="0" err="1"/>
              <a:t>плівка</a:t>
            </a:r>
            <a:r>
              <a:rPr lang="ru-RU" sz="3200" dirty="0"/>
              <a:t>, </a:t>
            </a:r>
            <a:r>
              <a:rPr lang="ru-RU" sz="3200" dirty="0" err="1"/>
              <a:t>об'єкт</a:t>
            </a:r>
            <a:r>
              <a:rPr lang="ru-RU" sz="3200" dirty="0"/>
              <a:t> </a:t>
            </a:r>
            <a:r>
              <a:rPr lang="ru-RU" sz="3200" dirty="0" err="1"/>
              <a:t>дослідження</a:t>
            </a:r>
            <a:r>
              <a:rPr lang="ru-RU" sz="32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9934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Наташа\Студенты\Рентген для студ 3 курс\Картинки для лекций\забол легких\линейн томограмма.jpg">
            <a:extLst>
              <a:ext uri="{FF2B5EF4-FFF2-40B4-BE49-F238E27FC236}">
                <a16:creationId xmlns:a16="http://schemas.microsoft.com/office/drawing/2014/main" id="{232EDFBB-F086-4D00-B7D2-C8156BA30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421" y="1052736"/>
            <a:ext cx="3534075" cy="3034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Прямоугольник 1">
            <a:extLst>
              <a:ext uri="{FF2B5EF4-FFF2-40B4-BE49-F238E27FC236}">
                <a16:creationId xmlns:a16="http://schemas.microsoft.com/office/drawing/2014/main" id="{1C652C71-CFF7-4329-9283-FD652D62A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5" y="836712"/>
            <a:ext cx="5544616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18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000" dirty="0">
                <a:solidFill>
                  <a:schemeClr val="tx1"/>
                </a:solidFill>
              </a:rPr>
              <a:t>- Пошарове дослідження органів грудної клітки: легень, трахеї, бронхів, </a:t>
            </a:r>
            <a:r>
              <a:rPr lang="uk-UA" altLang="ru-RU" sz="2000" dirty="0" err="1">
                <a:solidFill>
                  <a:schemeClr val="tx1"/>
                </a:solidFill>
              </a:rPr>
              <a:t>внутрішньогрудних</a:t>
            </a:r>
            <a:r>
              <a:rPr lang="uk-UA" altLang="ru-RU" sz="2000" dirty="0">
                <a:solidFill>
                  <a:schemeClr val="tx1"/>
                </a:solidFill>
              </a:rPr>
              <a:t> лімфатичних вузлів.              Рутинна рентгенівська томографія – лінійна </a:t>
            </a:r>
            <a:r>
              <a:rPr lang="uk-UA" altLang="ru-RU" sz="2000" dirty="0" err="1">
                <a:solidFill>
                  <a:schemeClr val="tx1"/>
                </a:solidFill>
              </a:rPr>
              <a:t>томографія.Вибирають</a:t>
            </a:r>
            <a:r>
              <a:rPr lang="uk-UA" altLang="ru-RU" sz="2000" dirty="0">
                <a:solidFill>
                  <a:schemeClr val="tx1"/>
                </a:solidFill>
              </a:rPr>
              <a:t> оптимальний зріз </a:t>
            </a:r>
            <a:r>
              <a:rPr lang="uk-UA" altLang="ru-RU" sz="2000" dirty="0" err="1">
                <a:solidFill>
                  <a:schemeClr val="tx1"/>
                </a:solidFill>
              </a:rPr>
              <a:t>нана</a:t>
            </a:r>
            <a:r>
              <a:rPr lang="uk-UA" altLang="ru-RU" sz="2000" dirty="0">
                <a:solidFill>
                  <a:schemeClr val="tx1"/>
                </a:solidFill>
              </a:rPr>
              <a:t> підставі оглядових знімків </a:t>
            </a:r>
            <a:r>
              <a:rPr lang="uk-UA" altLang="ru-RU" sz="2000" dirty="0" err="1">
                <a:solidFill>
                  <a:schemeClr val="tx1"/>
                </a:solidFill>
              </a:rPr>
              <a:t>упрямий</a:t>
            </a:r>
            <a:r>
              <a:rPr lang="uk-UA" altLang="ru-RU" sz="2000" dirty="0">
                <a:solidFill>
                  <a:schemeClr val="tx1"/>
                </a:solidFill>
              </a:rPr>
              <a:t> та бічний </a:t>
            </a:r>
            <a:r>
              <a:rPr lang="uk-UA" altLang="ru-RU" sz="2000" dirty="0" err="1">
                <a:solidFill>
                  <a:schemeClr val="tx1"/>
                </a:solidFill>
              </a:rPr>
              <a:t>проекціях.Виділяють</a:t>
            </a:r>
            <a:r>
              <a:rPr lang="uk-UA" altLang="ru-RU" sz="2000" dirty="0">
                <a:solidFill>
                  <a:schemeClr val="tx1"/>
                </a:solidFill>
              </a:rPr>
              <a:t> томографічний </a:t>
            </a:r>
            <a:r>
              <a:rPr lang="uk-UA" altLang="ru-RU" sz="2000" dirty="0" err="1">
                <a:solidFill>
                  <a:schemeClr val="tx1"/>
                </a:solidFill>
              </a:rPr>
              <a:t>шарвід</a:t>
            </a:r>
            <a:r>
              <a:rPr lang="uk-UA" altLang="ru-RU" sz="2000" dirty="0">
                <a:solidFill>
                  <a:schemeClr val="tx1"/>
                </a:solidFill>
              </a:rPr>
              <a:t> 1 до 0,5 см, і </a:t>
            </a:r>
            <a:r>
              <a:rPr lang="uk-UA" altLang="ru-RU" sz="2000" dirty="0" err="1">
                <a:solidFill>
                  <a:schemeClr val="tx1"/>
                </a:solidFill>
              </a:rPr>
              <a:t>чіткішевідображення</a:t>
            </a:r>
            <a:r>
              <a:rPr lang="uk-UA" altLang="ru-RU" sz="2000" dirty="0">
                <a:solidFill>
                  <a:schemeClr val="tx1"/>
                </a:solidFill>
              </a:rPr>
              <a:t> отримують </a:t>
            </a:r>
            <a:r>
              <a:rPr lang="uk-UA" altLang="ru-RU" sz="2000" dirty="0" err="1">
                <a:solidFill>
                  <a:schemeClr val="tx1"/>
                </a:solidFill>
              </a:rPr>
              <a:t>тонкіструктурні</a:t>
            </a:r>
            <a:r>
              <a:rPr lang="uk-UA" altLang="ru-RU" sz="2000" dirty="0">
                <a:solidFill>
                  <a:schemeClr val="tx1"/>
                </a:solidFill>
              </a:rPr>
              <a:t> утворення: </a:t>
            </a:r>
            <a:r>
              <a:rPr lang="uk-UA" altLang="ru-RU" sz="2000" dirty="0" err="1">
                <a:solidFill>
                  <a:schemeClr val="tx1"/>
                </a:solidFill>
              </a:rPr>
              <a:t>булли,кісти</a:t>
            </a:r>
            <a:r>
              <a:rPr lang="uk-UA" altLang="ru-RU" sz="2000" dirty="0">
                <a:solidFill>
                  <a:schemeClr val="tx1"/>
                </a:solidFill>
              </a:rPr>
              <a:t>, каверни, просвіти </a:t>
            </a:r>
            <a:r>
              <a:rPr lang="uk-UA" altLang="ru-RU" sz="2000" dirty="0" err="1">
                <a:solidFill>
                  <a:schemeClr val="tx1"/>
                </a:solidFill>
              </a:rPr>
              <a:t>бронхів,стінки</a:t>
            </a:r>
            <a:r>
              <a:rPr lang="uk-UA" altLang="ru-RU" sz="2000" dirty="0">
                <a:solidFill>
                  <a:schemeClr val="tx1"/>
                </a:solidFill>
              </a:rPr>
              <a:t> бронхів.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2000" b="1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</a:rPr>
              <a:t>На </a:t>
            </a:r>
            <a:r>
              <a:rPr lang="ru-RU" altLang="ru-RU" sz="2000" b="1" dirty="0" err="1">
                <a:solidFill>
                  <a:schemeClr val="tx1"/>
                </a:solidFill>
              </a:rPr>
              <a:t>прямій</a:t>
            </a:r>
            <a:r>
              <a:rPr lang="ru-RU" altLang="ru-RU" sz="2000" b="1" dirty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</a:rPr>
              <a:t>лінійній</a:t>
            </a:r>
            <a:r>
              <a:rPr lang="ru-RU" altLang="ru-RU" sz="2000" b="1" dirty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</a:rPr>
              <a:t>томограміорганів</a:t>
            </a:r>
            <a:r>
              <a:rPr lang="ru-RU" altLang="ru-RU" sz="2000" b="1" dirty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</a:rPr>
              <a:t>грудної</a:t>
            </a:r>
            <a:r>
              <a:rPr lang="ru-RU" altLang="ru-RU" sz="2000" b="1" dirty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</a:rPr>
              <a:t>клітки</a:t>
            </a:r>
            <a:r>
              <a:rPr lang="ru-RU" altLang="ru-RU" sz="2000" b="1" dirty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</a:rPr>
              <a:t>немає</a:t>
            </a:r>
            <a:r>
              <a:rPr lang="ru-RU" altLang="ru-RU" sz="2000" b="1" dirty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</a:rPr>
              <a:t>тіні</a:t>
            </a:r>
            <a:r>
              <a:rPr lang="ru-RU" altLang="ru-RU" sz="2000" b="1" dirty="0">
                <a:solidFill>
                  <a:schemeClr val="tx1"/>
                </a:solidFill>
              </a:rPr>
              <a:t> ребер, видно шар </a:t>
            </a:r>
            <a:r>
              <a:rPr lang="ru-RU" altLang="ru-RU" sz="2000" b="1" dirty="0" err="1">
                <a:solidFill>
                  <a:schemeClr val="tx1"/>
                </a:solidFill>
              </a:rPr>
              <a:t>легеневої</a:t>
            </a:r>
            <a:r>
              <a:rPr lang="ru-RU" altLang="ru-RU" sz="2000" b="1" dirty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</a:rPr>
              <a:t>тканини</a:t>
            </a:r>
            <a:r>
              <a:rPr lang="ru-RU" altLang="ru-RU" sz="2000" b="1" dirty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</a:rPr>
              <a:t>завтовшки</a:t>
            </a:r>
            <a:r>
              <a:rPr lang="ru-RU" altLang="ru-RU" sz="2000" b="1" dirty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</a:rPr>
              <a:t>від</a:t>
            </a:r>
            <a:r>
              <a:rPr lang="ru-RU" altLang="ru-RU" sz="2000" b="1" dirty="0">
                <a:solidFill>
                  <a:schemeClr val="tx1"/>
                </a:solidFill>
              </a:rPr>
              <a:t> 1 до 4 см на </a:t>
            </a:r>
            <a:r>
              <a:rPr lang="ru-RU" altLang="ru-RU" sz="2000" b="1" dirty="0" err="1">
                <a:solidFill>
                  <a:schemeClr val="tx1"/>
                </a:solidFill>
              </a:rPr>
              <a:t>заданій</a:t>
            </a:r>
            <a:r>
              <a:rPr lang="ru-RU" altLang="ru-RU" sz="2000" b="1" dirty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</a:rPr>
              <a:t>глибині</a:t>
            </a:r>
            <a:r>
              <a:rPr lang="ru-RU" altLang="ru-RU" sz="2000" b="1" dirty="0">
                <a:solidFill>
                  <a:schemeClr val="tx1"/>
                </a:solidFill>
              </a:rPr>
              <a:t>.</a:t>
            </a:r>
            <a:r>
              <a:rPr lang="uk-UA" altLang="ru-RU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257CCF2-9C75-428F-B933-4B7D46182C4F}"/>
              </a:ext>
            </a:extLst>
          </p:cNvPr>
          <p:cNvSpPr txBox="1">
            <a:spLocks/>
          </p:cNvSpPr>
          <p:nvPr/>
        </p:nvSpPr>
        <p:spPr>
          <a:xfrm>
            <a:off x="1396769" y="188640"/>
            <a:ext cx="6512511" cy="792088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uk-UA" dirty="0">
                <a:solidFill>
                  <a:srgbClr val="FFC000"/>
                </a:solidFill>
                <a:effectLst/>
              </a:rPr>
              <a:t>Томографія лінійна</a:t>
            </a:r>
            <a:endParaRPr lang="uk-UA" dirty="0">
              <a:solidFill>
                <a:schemeClr val="tx1"/>
              </a:solidFill>
              <a:effectLst/>
            </a:endParaRPr>
          </a:p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endParaRPr lang="uk-UA" dirty="0">
              <a:solidFill>
                <a:schemeClr val="tx1"/>
              </a:solidFill>
              <a:effectLst/>
            </a:endParaRPr>
          </a:p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endParaRPr lang="uk-UA" dirty="0">
              <a:solidFill>
                <a:schemeClr val="tx1"/>
              </a:solidFill>
              <a:effectLst/>
            </a:endParaRPr>
          </a:p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endParaRPr lang="uk-UA" dirty="0">
              <a:solidFill>
                <a:schemeClr val="tx1"/>
              </a:solidFill>
              <a:effectLst/>
            </a:endParaRPr>
          </a:p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endParaRPr lang="uk-UA" dirty="0">
              <a:solidFill>
                <a:schemeClr val="tx1"/>
              </a:solidFill>
              <a:effectLst/>
            </a:endParaRPr>
          </a:p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endParaRPr lang="uk-UA" dirty="0">
              <a:solidFill>
                <a:schemeClr val="tx1"/>
              </a:solidFill>
              <a:effectLst/>
            </a:endParaRPr>
          </a:p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endParaRPr lang="uk-U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9BB9CC4-A21D-4292-810B-DDAF0AEC605F}"/>
              </a:ext>
            </a:extLst>
          </p:cNvPr>
          <p:cNvSpPr/>
          <p:nvPr/>
        </p:nvSpPr>
        <p:spPr>
          <a:xfrm>
            <a:off x="323527" y="404813"/>
            <a:ext cx="856895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>
                <a:solidFill>
                  <a:srgbClr val="FFC000"/>
                </a:solidFill>
                <a:latin typeface="+mn-lt"/>
                <a:cs typeface="+mn-cs"/>
              </a:rPr>
              <a:t>Показання до проведення томографії: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>
                <a:latin typeface="+mn-lt"/>
                <a:cs typeface="+mn-cs"/>
              </a:rPr>
              <a:t>Визначення характеру, локалізації, структури та поширеності патологічного процесу у легеневій паренхімі при запальних захворюваннях, при </a:t>
            </a:r>
            <a:r>
              <a:rPr lang="uk-UA" sz="3200" dirty="0" err="1">
                <a:latin typeface="+mn-lt"/>
                <a:cs typeface="+mn-cs"/>
              </a:rPr>
              <a:t>неопластичних</a:t>
            </a:r>
            <a:r>
              <a:rPr lang="uk-UA" sz="3200" dirty="0">
                <a:latin typeface="+mn-lt"/>
                <a:cs typeface="+mn-cs"/>
              </a:rPr>
              <a:t> процесах.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>
                <a:latin typeface="+mn-lt"/>
                <a:cs typeface="+mn-cs"/>
              </a:rPr>
              <a:t>Оцінка стану стінок та просвіту бронхів      при ознаках порушення бронхіальної      прохідності.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3200" dirty="0"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>
                <a:latin typeface="+mn-lt"/>
                <a:cs typeface="+mn-cs"/>
              </a:rPr>
              <a:t>Виявлення збільшених лімфатичних вузлів у коренях легень та в середостінні.</a:t>
            </a:r>
            <a:endParaRPr lang="uk-UA" sz="2800" dirty="0"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1" r="47165" b="12200"/>
          <a:stretch/>
        </p:blipFill>
        <p:spPr bwMode="auto">
          <a:xfrm>
            <a:off x="323528" y="1340768"/>
            <a:ext cx="4490565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40B731-8749-A2F8-BDFE-6F2942973125}"/>
              </a:ext>
            </a:extLst>
          </p:cNvPr>
          <p:cNvSpPr txBox="1"/>
          <p:nvPr/>
        </p:nvSpPr>
        <p:spPr>
          <a:xfrm>
            <a:off x="467544" y="260648"/>
            <a:ext cx="9419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cs typeface="Aharoni" panose="02010803020104030203" pitchFamily="2" charset="-79"/>
              </a:rPr>
              <a:t>Лінійна томограма на рівні серединної фронтальній площині </a:t>
            </a:r>
            <a:endParaRPr lang="ru-UA" sz="2800" dirty="0">
              <a:cs typeface="Aharoni" panose="02010803020104030203" pitchFamily="2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7D3A6A-B86C-E1D4-DF1F-44D3C193076F}"/>
              </a:ext>
            </a:extLst>
          </p:cNvPr>
          <p:cNvSpPr txBox="1"/>
          <p:nvPr/>
        </p:nvSpPr>
        <p:spPr>
          <a:xfrm>
            <a:off x="5364088" y="2348880"/>
            <a:ext cx="35144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1 – трахея</a:t>
            </a:r>
          </a:p>
          <a:p>
            <a:r>
              <a:rPr lang="uk-UA" dirty="0"/>
              <a:t>2 – правий головний бронх</a:t>
            </a:r>
          </a:p>
          <a:p>
            <a:r>
              <a:rPr lang="uk-UA" dirty="0"/>
              <a:t>3 – лівий головний бронх</a:t>
            </a:r>
          </a:p>
          <a:p>
            <a:r>
              <a:rPr lang="uk-UA" dirty="0"/>
              <a:t>4 – </a:t>
            </a:r>
            <a:r>
              <a:rPr lang="uk-UA" dirty="0" err="1"/>
              <a:t>верхньочастковий</a:t>
            </a:r>
            <a:r>
              <a:rPr lang="uk-UA" dirty="0"/>
              <a:t> бронх</a:t>
            </a:r>
          </a:p>
          <a:p>
            <a:r>
              <a:rPr lang="uk-UA" dirty="0"/>
              <a:t>5 – </a:t>
            </a:r>
            <a:r>
              <a:rPr lang="uk-UA" dirty="0" err="1"/>
              <a:t>середньочастковий</a:t>
            </a:r>
            <a:r>
              <a:rPr lang="uk-UA" dirty="0"/>
              <a:t> бронх</a:t>
            </a:r>
          </a:p>
          <a:p>
            <a:r>
              <a:rPr lang="uk-UA" dirty="0"/>
              <a:t>6 – </a:t>
            </a:r>
            <a:r>
              <a:rPr lang="uk-UA" dirty="0" err="1"/>
              <a:t>нижньочастковий</a:t>
            </a:r>
            <a:r>
              <a:rPr lang="uk-UA" dirty="0"/>
              <a:t> бронх</a:t>
            </a:r>
          </a:p>
          <a:p>
            <a:r>
              <a:rPr lang="uk-UA" dirty="0"/>
              <a:t>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2952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2E1A7-4E09-4B56-AFB8-12BA32496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744" y="260648"/>
            <a:ext cx="6512511" cy="1152128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dirty="0">
                <a:solidFill>
                  <a:srgbClr val="FFC000"/>
                </a:solidFill>
                <a:effectLst/>
              </a:rPr>
              <a:t>Бронхографія</a:t>
            </a:r>
            <a:br>
              <a:rPr lang="uk-UA" dirty="0">
                <a:effectLst/>
              </a:rPr>
            </a:br>
            <a:endParaRPr lang="uk-UA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548B7FB-E522-4C86-9BB1-12693CB6869F}"/>
              </a:ext>
            </a:extLst>
          </p:cNvPr>
          <p:cNvSpPr/>
          <p:nvPr/>
        </p:nvSpPr>
        <p:spPr>
          <a:xfrm>
            <a:off x="251520" y="908050"/>
            <a:ext cx="88924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  <a:cs typeface="+mn-cs"/>
              </a:rPr>
              <a:t>метод штучного </a:t>
            </a:r>
            <a:r>
              <a:rPr lang="ru-RU" sz="2400" dirty="0" err="1">
                <a:latin typeface="+mn-lt"/>
                <a:cs typeface="+mn-cs"/>
              </a:rPr>
              <a:t>контрастування</a:t>
            </a:r>
            <a:r>
              <a:rPr lang="ru-RU" sz="2400" dirty="0">
                <a:latin typeface="+mn-lt"/>
                <a:cs typeface="+mn-cs"/>
              </a:rPr>
              <a:t> </a:t>
            </a:r>
            <a:r>
              <a:rPr lang="ru-RU" sz="2400" dirty="0" err="1">
                <a:latin typeface="+mn-lt"/>
                <a:cs typeface="+mn-cs"/>
              </a:rPr>
              <a:t>бронхіального</a:t>
            </a:r>
            <a:r>
              <a:rPr lang="ru-RU" sz="2400" dirty="0">
                <a:latin typeface="+mn-lt"/>
                <a:cs typeface="+mn-cs"/>
              </a:rPr>
              <a:t> дерева </a:t>
            </a:r>
            <a:r>
              <a:rPr lang="ru-RU" sz="2400" dirty="0" err="1">
                <a:latin typeface="+mn-lt"/>
                <a:cs typeface="+mn-cs"/>
              </a:rPr>
              <a:t>рентгеноконтрастними</a:t>
            </a:r>
            <a:r>
              <a:rPr lang="ru-RU" sz="2400" dirty="0">
                <a:latin typeface="+mn-lt"/>
                <a:cs typeface="+mn-cs"/>
              </a:rPr>
              <a:t> </a:t>
            </a:r>
            <a:r>
              <a:rPr lang="ru-RU" sz="2400" dirty="0" err="1">
                <a:latin typeface="+mn-lt"/>
                <a:cs typeface="+mn-cs"/>
              </a:rPr>
              <a:t>речовинами</a:t>
            </a:r>
            <a:r>
              <a:rPr lang="ru-RU" sz="2400" dirty="0">
                <a:latin typeface="+mn-lt"/>
                <a:cs typeface="+mn-cs"/>
              </a:rPr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n-lt"/>
                <a:cs typeface="+mn-cs"/>
              </a:rPr>
              <a:t>       Показання до бронхографії: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n-lt"/>
                <a:cs typeface="+mn-cs"/>
              </a:rPr>
              <a:t>1.  Виявлення </a:t>
            </a:r>
            <a:r>
              <a:rPr lang="uk-UA" sz="2400" dirty="0" err="1">
                <a:latin typeface="+mn-lt"/>
                <a:cs typeface="+mn-cs"/>
              </a:rPr>
              <a:t>бронхоектазів</a:t>
            </a:r>
            <a:r>
              <a:rPr lang="uk-UA" sz="2400" dirty="0">
                <a:latin typeface="+mn-lt"/>
                <a:cs typeface="+mn-cs"/>
              </a:rPr>
              <a:t>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uk-UA" sz="2400" dirty="0">
                <a:latin typeface="+mn-lt"/>
                <a:cs typeface="+mn-cs"/>
              </a:rPr>
              <a:t>Підозра на аномалію розвитку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n-lt"/>
                <a:cs typeface="+mn-cs"/>
              </a:rPr>
              <a:t>     бронхіального    дерева.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uk-UA" sz="2400" dirty="0">
                <a:latin typeface="+mn-lt"/>
                <a:cs typeface="+mn-cs"/>
              </a:rPr>
              <a:t>Візуалізація внутрішнього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n-lt"/>
                <a:cs typeface="+mn-cs"/>
              </a:rPr>
              <a:t>     бронхіальної або </a:t>
            </a:r>
            <a:r>
              <a:rPr lang="uk-UA" sz="2400" dirty="0" err="1">
                <a:latin typeface="+mn-lt"/>
                <a:cs typeface="+mn-cs"/>
              </a:rPr>
              <a:t>бронхоплев</a:t>
            </a:r>
            <a:r>
              <a:rPr lang="uk-UA" sz="2400" dirty="0">
                <a:latin typeface="+mn-lt"/>
                <a:cs typeface="+mn-cs"/>
              </a:rPr>
              <a:t>-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n-lt"/>
                <a:cs typeface="+mn-cs"/>
              </a:rPr>
              <a:t>     </a:t>
            </a:r>
            <a:r>
              <a:rPr lang="uk-UA" sz="2400" dirty="0" err="1">
                <a:latin typeface="+mn-lt"/>
                <a:cs typeface="+mn-cs"/>
              </a:rPr>
              <a:t>ральної</a:t>
            </a:r>
            <a:r>
              <a:rPr lang="uk-UA" sz="2400" dirty="0">
                <a:latin typeface="+mn-lt"/>
                <a:cs typeface="+mn-cs"/>
              </a:rPr>
              <a:t> нориці.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n-lt"/>
                <a:cs typeface="+mn-cs"/>
              </a:rPr>
              <a:t>Введення контрастної речовини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n-lt"/>
                <a:cs typeface="+mn-cs"/>
              </a:rPr>
              <a:t>крізь </a:t>
            </a:r>
            <a:r>
              <a:rPr lang="uk-UA" sz="2400" dirty="0" err="1">
                <a:latin typeface="+mn-lt"/>
                <a:cs typeface="+mn-cs"/>
              </a:rPr>
              <a:t>рентгеноконтрасні</a:t>
            </a:r>
            <a:r>
              <a:rPr lang="uk-UA" sz="2400" dirty="0">
                <a:latin typeface="+mn-lt"/>
                <a:cs typeface="+mn-cs"/>
              </a:rPr>
              <a:t> катетери.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n-lt"/>
                <a:cs typeface="+mn-cs"/>
              </a:rPr>
              <a:t>Контрастні речовини –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 err="1">
                <a:latin typeface="+mn-lt"/>
                <a:cs typeface="+mn-cs"/>
              </a:rPr>
              <a:t>йодміскі</a:t>
            </a:r>
            <a:r>
              <a:rPr lang="uk-UA" sz="2400" dirty="0">
                <a:latin typeface="+mn-lt"/>
                <a:cs typeface="+mn-cs"/>
              </a:rPr>
              <a:t> масляні або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n-lt"/>
                <a:cs typeface="+mn-cs"/>
              </a:rPr>
              <a:t>водорозчинні препарати</a:t>
            </a:r>
            <a:r>
              <a:rPr lang="uk-UA" dirty="0">
                <a:latin typeface="+mn-lt"/>
                <a:cs typeface="+mn-cs"/>
              </a:rPr>
              <a:t>. </a:t>
            </a:r>
          </a:p>
        </p:txBody>
      </p:sp>
      <p:pic>
        <p:nvPicPr>
          <p:cNvPr id="28676" name="Picture 2" descr="D:\Наташа\Студенты\Рентген для студ 3 курс\Картинки для лекций\забол легких\Схема бронхограммы.jpg">
            <a:extLst>
              <a:ext uri="{FF2B5EF4-FFF2-40B4-BE49-F238E27FC236}">
                <a16:creationId xmlns:a16="http://schemas.microsoft.com/office/drawing/2014/main" id="{5560DA84-36BF-4EDC-9F11-AB8BC0345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9" b="7443"/>
          <a:stretch>
            <a:fillRect/>
          </a:stretch>
        </p:blipFill>
        <p:spPr bwMode="auto">
          <a:xfrm>
            <a:off x="5584825" y="2133600"/>
            <a:ext cx="3559175" cy="367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7924800" cy="836712"/>
          </a:xfrm>
        </p:spPr>
        <p:txBody>
          <a:bodyPr/>
          <a:lstStyle/>
          <a:p>
            <a:pPr algn="ctr"/>
            <a:r>
              <a:rPr lang="ru-RU" sz="3200" dirty="0" err="1">
                <a:solidFill>
                  <a:srgbClr val="FFC000"/>
                </a:solidFill>
              </a:rPr>
              <a:t>бронхографія</a:t>
            </a: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980728"/>
            <a:ext cx="7924800" cy="4734272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Завдяки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введенню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висококонтрастних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речовин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дозволяє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візуалізувати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бронхи</a:t>
            </a:r>
            <a:endParaRPr lang="ru-RU" dirty="0"/>
          </a:p>
        </p:txBody>
      </p:sp>
      <p:pic>
        <p:nvPicPr>
          <p:cNvPr id="7170" name="Picture 2" descr="C:\Users\Admin\Desktop\image0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980728"/>
            <a:ext cx="5106883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98718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Наталья\Desktop\Bronchography.jpg">
            <a:extLst>
              <a:ext uri="{FF2B5EF4-FFF2-40B4-BE49-F238E27FC236}">
                <a16:creationId xmlns:a16="http://schemas.microsoft.com/office/drawing/2014/main" id="{2C03BB69-4978-42F9-9510-2ED8796A2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563" y="476250"/>
            <a:ext cx="3024187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Прямоугольник 1">
            <a:extLst>
              <a:ext uri="{FF2B5EF4-FFF2-40B4-BE49-F238E27FC236}">
                <a16:creationId xmlns:a16="http://schemas.microsoft.com/office/drawing/2014/main" id="{A97DCBFC-897A-463F-9FC1-14963B997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33375"/>
            <a:ext cx="882015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Контрастують </a:t>
            </a:r>
            <a:r>
              <a:rPr lang="uk-UA" altLang="ru-RU" sz="2400" dirty="0" err="1">
                <a:solidFill>
                  <a:schemeClr val="tx1"/>
                </a:solidFill>
              </a:rPr>
              <a:t>бронхіальное</a:t>
            </a:r>
            <a:r>
              <a:rPr lang="uk-UA" altLang="ru-RU" sz="2400" dirty="0">
                <a:solidFill>
                  <a:schemeClr val="tx1"/>
                </a:solidFill>
              </a:rPr>
              <a:t> дерево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 err="1">
                <a:solidFill>
                  <a:schemeClr val="tx1"/>
                </a:solidFill>
              </a:rPr>
              <a:t>тілько</a:t>
            </a:r>
            <a:r>
              <a:rPr lang="uk-UA" altLang="ru-RU" sz="2400" dirty="0">
                <a:solidFill>
                  <a:schemeClr val="tx1"/>
                </a:solidFill>
              </a:rPr>
              <a:t> однієї легені.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24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Під </a:t>
            </a:r>
            <a:r>
              <a:rPr lang="uk-UA" altLang="ru-RU" sz="2400" dirty="0" err="1">
                <a:solidFill>
                  <a:schemeClr val="tx1"/>
                </a:solidFill>
              </a:rPr>
              <a:t>местною</a:t>
            </a:r>
            <a:r>
              <a:rPr lang="uk-UA" altLang="ru-RU" sz="2400" dirty="0">
                <a:solidFill>
                  <a:schemeClr val="tx1"/>
                </a:solidFill>
              </a:rPr>
              <a:t> </a:t>
            </a:r>
            <a:r>
              <a:rPr lang="uk-UA" altLang="ru-RU" sz="2400" dirty="0" err="1">
                <a:solidFill>
                  <a:schemeClr val="tx1"/>
                </a:solidFill>
              </a:rPr>
              <a:t>анестезиєю</a:t>
            </a:r>
            <a:r>
              <a:rPr lang="uk-UA" altLang="ru-RU" sz="2400" dirty="0">
                <a:solidFill>
                  <a:schemeClr val="tx1"/>
                </a:solidFill>
              </a:rPr>
              <a:t>  у дорослих,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у дітей – </a:t>
            </a:r>
            <a:r>
              <a:rPr lang="uk-UA" altLang="ru-RU" sz="2400" dirty="0" err="1">
                <a:solidFill>
                  <a:schemeClr val="tx1"/>
                </a:solidFill>
              </a:rPr>
              <a:t>внутрішньовений</a:t>
            </a:r>
            <a:r>
              <a:rPr lang="uk-UA" altLang="ru-RU" sz="2400" dirty="0">
                <a:solidFill>
                  <a:schemeClr val="tx1"/>
                </a:solidFill>
              </a:rPr>
              <a:t> або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інгаляційний наркоз.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Ідентифікують кожний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 err="1">
                <a:solidFill>
                  <a:schemeClr val="tx1"/>
                </a:solidFill>
              </a:rPr>
              <a:t>контрастований</a:t>
            </a:r>
            <a:r>
              <a:rPr lang="uk-UA" altLang="ru-RU" sz="2400" dirty="0">
                <a:solidFill>
                  <a:schemeClr val="tx1"/>
                </a:solidFill>
              </a:rPr>
              <a:t> бронх,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з’ясовують положення, форму,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 err="1">
                <a:solidFill>
                  <a:schemeClr val="tx1"/>
                </a:solidFill>
              </a:rPr>
              <a:t>калибр</a:t>
            </a:r>
            <a:r>
              <a:rPr lang="uk-UA" altLang="ru-RU" sz="2400" dirty="0">
                <a:solidFill>
                  <a:schemeClr val="tx1"/>
                </a:solidFill>
              </a:rPr>
              <a:t> та обрис усіх бронхів.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Нормальний бронх має циліндричну форму, відходить від більш крупного стовбура під гострим кутом та під такими же кутами віддає ряд мілких гілок. Обриси тіней бронхів рівні або дещо хвилясті.</a:t>
            </a:r>
          </a:p>
        </p:txBody>
      </p:sp>
    </p:spTree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esktop\Луч.методы иссл.орг.дых\слайд (16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1"/>
          <a:stretch/>
        </p:blipFill>
        <p:spPr bwMode="auto">
          <a:xfrm>
            <a:off x="107504" y="310344"/>
            <a:ext cx="9144000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904870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dmin\Desktop\1364023183_slayd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3" t="14712" r="24800" b="6539"/>
          <a:stretch/>
        </p:blipFill>
        <p:spPr bwMode="auto">
          <a:xfrm>
            <a:off x="1835696" y="689926"/>
            <a:ext cx="5328592" cy="614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150B18-30A7-4CC5-0DFE-7E9732B7E9AD}"/>
              </a:ext>
            </a:extLst>
          </p:cNvPr>
          <p:cNvSpPr txBox="1"/>
          <p:nvPr/>
        </p:nvSpPr>
        <p:spPr>
          <a:xfrm>
            <a:off x="2981660" y="260648"/>
            <a:ext cx="3180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НОРМАЛЬНА БРОНХОГРАМА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535912236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dmin\Desktop\1364023201_slayd4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0" r="42913"/>
          <a:stretch/>
        </p:blipFill>
        <p:spPr bwMode="auto">
          <a:xfrm>
            <a:off x="305780" y="916008"/>
            <a:ext cx="5220072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CFD273-2303-B090-5729-6FAF4EC2BC94}"/>
              </a:ext>
            </a:extLst>
          </p:cNvPr>
          <p:cNvSpPr txBox="1"/>
          <p:nvPr/>
        </p:nvSpPr>
        <p:spPr>
          <a:xfrm>
            <a:off x="2915816" y="332656"/>
            <a:ext cx="3935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БРОНХОЕКТАЗИ НИЖНЬОЇ ЧАСТКИ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03975235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799288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err="1">
                <a:solidFill>
                  <a:srgbClr val="FFC000"/>
                </a:solidFill>
              </a:rPr>
              <a:t>Ангіографія</a:t>
            </a:r>
            <a:r>
              <a:rPr lang="ru-RU" sz="4800" dirty="0">
                <a:solidFill>
                  <a:srgbClr val="FFC000"/>
                </a:solidFill>
              </a:rPr>
              <a:t> </a:t>
            </a:r>
          </a:p>
          <a:p>
            <a:r>
              <a:rPr lang="ru-RU" sz="2800" dirty="0" err="1"/>
              <a:t>полягає</a:t>
            </a:r>
            <a:r>
              <a:rPr lang="ru-RU" sz="2800" dirty="0"/>
              <a:t> у </a:t>
            </a:r>
            <a:r>
              <a:rPr lang="ru-RU" sz="2800" dirty="0" err="1"/>
              <a:t>веденні</a:t>
            </a:r>
            <a:r>
              <a:rPr lang="ru-RU" sz="2800" dirty="0"/>
              <a:t> </a:t>
            </a:r>
            <a:r>
              <a:rPr lang="ru-RU" sz="2800" dirty="0" err="1"/>
              <a:t>висококонтрастних</a:t>
            </a:r>
            <a:r>
              <a:rPr lang="ru-RU" sz="2800" dirty="0"/>
              <a:t> </a:t>
            </a:r>
            <a:r>
              <a:rPr lang="ru-RU" sz="2800" dirty="0" err="1"/>
              <a:t>речовин</a:t>
            </a:r>
            <a:r>
              <a:rPr lang="ru-RU" sz="2800" dirty="0"/>
              <a:t> у </a:t>
            </a:r>
            <a:r>
              <a:rPr lang="ru-RU" sz="2800" dirty="0" err="1"/>
              <a:t>судини</a:t>
            </a:r>
            <a:r>
              <a:rPr lang="ru-RU" sz="2800" dirty="0"/>
              <a:t> </a:t>
            </a:r>
            <a:r>
              <a:rPr lang="ru-RU" sz="2800" dirty="0" err="1"/>
              <a:t>під</a:t>
            </a:r>
            <a:r>
              <a:rPr lang="ru-RU" sz="2800" dirty="0"/>
              <a:t> контролем </a:t>
            </a:r>
            <a:r>
              <a:rPr lang="ru-RU" sz="2800" dirty="0" err="1"/>
              <a:t>рентгеноскопії</a:t>
            </a:r>
            <a:r>
              <a:rPr lang="ru-RU" sz="2800" dirty="0"/>
              <a:t>, </a:t>
            </a:r>
            <a:r>
              <a:rPr lang="ru-RU" sz="2800" dirty="0" err="1"/>
              <a:t>потім</a:t>
            </a:r>
            <a:r>
              <a:rPr lang="ru-RU" sz="2800" dirty="0"/>
              <a:t> </a:t>
            </a:r>
            <a:r>
              <a:rPr lang="ru-RU" sz="2800" dirty="0" err="1"/>
              <a:t>проводять</a:t>
            </a:r>
            <a:r>
              <a:rPr lang="ru-RU" sz="2800" dirty="0"/>
              <a:t> </a:t>
            </a:r>
            <a:r>
              <a:rPr lang="ru-RU" sz="2800" dirty="0" err="1"/>
              <a:t>рентгенографію</a:t>
            </a:r>
            <a:r>
              <a:rPr lang="ru-RU" sz="2800" dirty="0"/>
              <a:t> у </a:t>
            </a:r>
            <a:r>
              <a:rPr lang="ru-RU" sz="2800" dirty="0" err="1"/>
              <a:t>двох</a:t>
            </a:r>
            <a:r>
              <a:rPr lang="ru-RU" sz="2800" dirty="0"/>
              <a:t> </a:t>
            </a:r>
            <a:r>
              <a:rPr lang="ru-RU" sz="2800" dirty="0" err="1"/>
              <a:t>проекціях</a:t>
            </a:r>
            <a:r>
              <a:rPr lang="ru-RU" sz="2800" dirty="0"/>
              <a:t> та </a:t>
            </a:r>
            <a:r>
              <a:rPr lang="ru-RU" sz="2800" dirty="0" err="1"/>
              <a:t>аналіз</a:t>
            </a:r>
            <a:r>
              <a:rPr lang="ru-RU" sz="2800" dirty="0"/>
              <a:t> </a:t>
            </a:r>
            <a:r>
              <a:rPr lang="ru-RU" sz="2800" dirty="0" err="1"/>
              <a:t>отриманої</a:t>
            </a:r>
            <a:r>
              <a:rPr lang="ru-RU" sz="2800" dirty="0"/>
              <a:t> </a:t>
            </a:r>
            <a:r>
              <a:rPr lang="ru-RU" sz="2800" dirty="0" err="1"/>
              <a:t>картини</a:t>
            </a:r>
            <a:r>
              <a:rPr lang="ru-RU" sz="2800" dirty="0"/>
              <a:t>.</a:t>
            </a:r>
          </a:p>
          <a:p>
            <a:endParaRPr lang="ru-RU" sz="2800" dirty="0"/>
          </a:p>
          <a:p>
            <a:r>
              <a:rPr lang="ru-RU" sz="2800" dirty="0" err="1"/>
              <a:t>Техніка</a:t>
            </a:r>
            <a:r>
              <a:rPr lang="ru-RU" sz="2800" dirty="0"/>
              <a:t> </a:t>
            </a:r>
            <a:r>
              <a:rPr lang="ru-RU" sz="2800" dirty="0" err="1"/>
              <a:t>виконання</a:t>
            </a:r>
            <a:r>
              <a:rPr lang="ru-RU" sz="2800" dirty="0"/>
              <a:t>: через </a:t>
            </a:r>
            <a:r>
              <a:rPr lang="ru-RU" sz="2800" dirty="0" err="1"/>
              <a:t>артерію</a:t>
            </a:r>
            <a:r>
              <a:rPr lang="ru-RU" sz="2800" dirty="0"/>
              <a:t> </a:t>
            </a:r>
            <a:r>
              <a:rPr lang="ru-RU" sz="2800" dirty="0" err="1"/>
              <a:t>ліктьового</a:t>
            </a:r>
            <a:r>
              <a:rPr lang="ru-RU" sz="2800" dirty="0"/>
              <a:t> </a:t>
            </a:r>
            <a:r>
              <a:rPr lang="ru-RU" sz="2800" dirty="0" err="1"/>
              <a:t>згину</a:t>
            </a:r>
            <a:r>
              <a:rPr lang="ru-RU" sz="2800" dirty="0"/>
              <a:t> катетер </a:t>
            </a:r>
            <a:r>
              <a:rPr lang="ru-RU" sz="2800" dirty="0" err="1"/>
              <a:t>проводять</a:t>
            </a:r>
            <a:r>
              <a:rPr lang="ru-RU" sz="2800" dirty="0"/>
              <a:t> </a:t>
            </a:r>
            <a:r>
              <a:rPr lang="ru-RU" sz="2800" dirty="0" err="1"/>
              <a:t>далі</a:t>
            </a:r>
            <a:r>
              <a:rPr lang="ru-RU" sz="2800" dirty="0"/>
              <a:t> через праве </a:t>
            </a:r>
            <a:r>
              <a:rPr lang="ru-RU" sz="2800" dirty="0" err="1"/>
              <a:t>передсердя</a:t>
            </a:r>
            <a:r>
              <a:rPr lang="ru-RU" sz="2800" dirty="0"/>
              <a:t> та </a:t>
            </a:r>
            <a:r>
              <a:rPr lang="ru-RU" sz="2800" dirty="0" err="1"/>
              <a:t>правий</a:t>
            </a:r>
            <a:r>
              <a:rPr lang="ru-RU" sz="2800" dirty="0"/>
              <a:t> </a:t>
            </a:r>
            <a:r>
              <a:rPr lang="ru-RU" sz="2800" dirty="0" err="1"/>
              <a:t>шлуночок</a:t>
            </a:r>
            <a:r>
              <a:rPr lang="ru-RU" sz="2800" dirty="0"/>
              <a:t> </a:t>
            </a:r>
            <a:r>
              <a:rPr lang="ru-RU" sz="2800" dirty="0" err="1"/>
              <a:t>серця</a:t>
            </a:r>
            <a:r>
              <a:rPr lang="ru-RU" sz="2800" dirty="0"/>
              <a:t> в </a:t>
            </a:r>
            <a:r>
              <a:rPr lang="ru-RU" sz="2800" dirty="0" err="1"/>
              <a:t>легеневий</a:t>
            </a:r>
            <a:r>
              <a:rPr lang="ru-RU" sz="2800" dirty="0"/>
              <a:t> </a:t>
            </a:r>
            <a:r>
              <a:rPr lang="ru-RU" sz="2800" dirty="0" err="1"/>
              <a:t>стовбур</a:t>
            </a:r>
            <a:r>
              <a:rPr lang="ru-RU" sz="2800" dirty="0"/>
              <a:t>, </a:t>
            </a:r>
            <a:r>
              <a:rPr lang="ru-RU" sz="2800" dirty="0" err="1"/>
              <a:t>контрастують</a:t>
            </a:r>
            <a:r>
              <a:rPr lang="ru-RU" sz="2800" dirty="0"/>
              <a:t> </a:t>
            </a:r>
            <a:r>
              <a:rPr lang="ru-RU" sz="2800" dirty="0" err="1"/>
              <a:t>судини</a:t>
            </a:r>
            <a:r>
              <a:rPr lang="ru-RU" sz="2800" dirty="0"/>
              <a:t> </a:t>
            </a:r>
            <a:r>
              <a:rPr lang="ru-RU" sz="2800" dirty="0" err="1"/>
              <a:t>легень</a:t>
            </a:r>
            <a:r>
              <a:rPr lang="ru-RU" sz="2800" dirty="0"/>
              <a:t> та </a:t>
            </a:r>
            <a:r>
              <a:rPr lang="ru-RU" sz="2800" dirty="0" err="1"/>
              <a:t>серця</a:t>
            </a:r>
            <a:r>
              <a:rPr lang="ru-RU" sz="2800" dirty="0"/>
              <a:t>, </a:t>
            </a:r>
            <a:r>
              <a:rPr lang="ru-RU" sz="2800" dirty="0" err="1"/>
              <a:t>визначають</a:t>
            </a:r>
            <a:r>
              <a:rPr lang="ru-RU" sz="2800" dirty="0"/>
              <a:t> </a:t>
            </a:r>
            <a:r>
              <a:rPr lang="ru-RU" sz="2800" dirty="0" err="1"/>
              <a:t>їх</a:t>
            </a:r>
            <a:r>
              <a:rPr lang="ru-RU" sz="2800" dirty="0"/>
              <a:t> стан</a:t>
            </a:r>
          </a:p>
        </p:txBody>
      </p:sp>
    </p:spTree>
    <p:extLst>
      <p:ext uri="{BB962C8B-B14F-4D97-AF65-F5344CB8AC3E}">
        <p14:creationId xmlns:p14="http://schemas.microsoft.com/office/powerpoint/2010/main" val="207822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9A5FA8-9646-46EA-BD4F-0DF2728B2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516" y="188641"/>
            <a:ext cx="6512511" cy="72008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br>
              <a:rPr lang="uk-UA" dirty="0">
                <a:solidFill>
                  <a:schemeClr val="tx1"/>
                </a:solidFill>
                <a:effectLst/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6387" name="Прямоугольник 2">
            <a:extLst>
              <a:ext uri="{FF2B5EF4-FFF2-40B4-BE49-F238E27FC236}">
                <a16:creationId xmlns:a16="http://schemas.microsoft.com/office/drawing/2014/main" id="{001C471C-E230-42CC-A719-DB1F15F33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6632"/>
            <a:ext cx="8857108" cy="56323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uk-UA" sz="4000" b="1" dirty="0" err="1">
                <a:solidFill>
                  <a:srgbClr val="FFFF00"/>
                </a:solidFill>
                <a:latin typeface="Comic Sans MS" pitchFamily="66" charset="0"/>
                <a:cs typeface="Arial" charset="0"/>
              </a:rPr>
              <a:t>Ангіопульмонографія</a:t>
            </a:r>
            <a:r>
              <a:rPr lang="uk-UA" sz="3200" dirty="0">
                <a:cs typeface="Arial" charset="0"/>
              </a:rPr>
              <a:t> - контрастування гілок  легеневої  артерії,</a:t>
            </a:r>
          </a:p>
          <a:p>
            <a:pPr algn="ctr" eaLnBrk="1" hangingPunct="1">
              <a:defRPr/>
            </a:pPr>
            <a:endParaRPr lang="uk-UA" sz="3200" dirty="0">
              <a:cs typeface="Arial" charset="0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uk-UA" sz="3200" dirty="0">
                <a:cs typeface="Arial" charset="0"/>
              </a:rPr>
              <a:t>Виявлення первинного ураження судин    легень (аневризм, звужень, варикозного розширення легеневих вен, аномалій, </a:t>
            </a:r>
            <a:r>
              <a:rPr lang="uk-UA" sz="3200" dirty="0" err="1">
                <a:cs typeface="Arial" charset="0"/>
              </a:rPr>
              <a:t>тромбоемболій</a:t>
            </a:r>
            <a:r>
              <a:rPr lang="uk-UA" sz="3200" dirty="0">
                <a:cs typeface="Arial" charset="0"/>
              </a:rPr>
              <a:t>).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3200" dirty="0">
              <a:cs typeface="Arial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uk-UA" sz="3200" dirty="0">
                <a:cs typeface="Arial" charset="0"/>
              </a:rPr>
              <a:t>Уточнення ступеню </a:t>
            </a:r>
            <a:r>
              <a:rPr lang="uk-UA" sz="3200" dirty="0" err="1">
                <a:cs typeface="Arial" charset="0"/>
              </a:rPr>
              <a:t>вовлечения</a:t>
            </a:r>
            <a:r>
              <a:rPr lang="uk-UA" sz="3200" dirty="0">
                <a:cs typeface="Arial" charset="0"/>
              </a:rPr>
              <a:t> судин у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>
                <a:cs typeface="Arial" charset="0"/>
              </a:rPr>
              <a:t>патологічний процес при злоякісних пухлинах легень та середостіння.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3200" dirty="0"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:\Наташа\Студенты\Рентген для студ 3 курс\Картинки для лекций\забол легких\ангиопулмография ТЭЛА.jpg">
            <a:extLst>
              <a:ext uri="{FF2B5EF4-FFF2-40B4-BE49-F238E27FC236}">
                <a16:creationId xmlns:a16="http://schemas.microsoft.com/office/drawing/2014/main" id="{22A3E47E-19BB-44D4-B64A-D67660AFF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" t="3236" r="3729" b="3043"/>
          <a:stretch>
            <a:fillRect/>
          </a:stretch>
        </p:blipFill>
        <p:spPr bwMode="auto">
          <a:xfrm>
            <a:off x="4265613" y="2201863"/>
            <a:ext cx="4146550" cy="41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6CC029-5951-46ED-8E77-8F8676B950F6}"/>
              </a:ext>
            </a:extLst>
          </p:cNvPr>
          <p:cNvSpPr/>
          <p:nvPr/>
        </p:nvSpPr>
        <p:spPr>
          <a:xfrm>
            <a:off x="7938" y="471488"/>
            <a:ext cx="9144000" cy="1878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 err="1">
                <a:solidFill>
                  <a:srgbClr val="FFC000"/>
                </a:solidFill>
                <a:latin typeface="Comic Sans MS" pitchFamily="66" charset="0"/>
                <a:cs typeface="+mn-cs"/>
              </a:rPr>
              <a:t>Ангіопульмонограма</a:t>
            </a:r>
            <a:endParaRPr lang="uk-UA" sz="3200" b="1" dirty="0">
              <a:solidFill>
                <a:srgbClr val="FFC000"/>
              </a:solidFill>
              <a:latin typeface="Comic Sans MS" pitchFamily="66" charset="0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3200" b="1" dirty="0">
              <a:latin typeface="Comic Sans MS" pitchFamily="66" charset="0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 err="1">
                <a:latin typeface="Comic Sans MS" pitchFamily="66" charset="0"/>
                <a:cs typeface="+mn-cs"/>
              </a:rPr>
              <a:t>Тромбоемболія</a:t>
            </a:r>
            <a:r>
              <a:rPr lang="uk-UA" sz="3200" b="1" dirty="0">
                <a:latin typeface="Comic Sans MS" pitchFamily="66" charset="0"/>
                <a:cs typeface="+mn-cs"/>
              </a:rPr>
              <a:t> легеневої артерії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2000" dirty="0">
              <a:latin typeface="+mn-lt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DE0A91F-6CAF-473D-B312-53FB042DCA08}"/>
              </a:ext>
            </a:extLst>
          </p:cNvPr>
          <p:cNvSpPr/>
          <p:nvPr/>
        </p:nvSpPr>
        <p:spPr>
          <a:xfrm>
            <a:off x="38100" y="2852738"/>
            <a:ext cx="4319588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 err="1">
                <a:latin typeface="+mn-lt"/>
                <a:cs typeface="+mn-cs"/>
              </a:rPr>
              <a:t>Безсудинна</a:t>
            </a:r>
            <a:r>
              <a:rPr lang="uk-UA" sz="2800" dirty="0">
                <a:latin typeface="+mn-lt"/>
                <a:cs typeface="+mn-cs"/>
              </a:rPr>
              <a:t> зона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/>
              <a:t>трикутної</a:t>
            </a:r>
            <a:r>
              <a:rPr lang="uk-UA" sz="2800" dirty="0">
                <a:latin typeface="+mn-lt"/>
                <a:cs typeface="+mn-cs"/>
              </a:rPr>
              <a:t> форми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latin typeface="+mn-lt"/>
                <a:cs typeface="+mn-cs"/>
              </a:rPr>
              <a:t>в нижніх відділах правої легені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2000" dirty="0"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25BA48-C2BE-467E-ACD0-E51026CD2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516" y="188641"/>
            <a:ext cx="6512511" cy="72008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br>
              <a:rPr lang="uk-UA" dirty="0">
                <a:solidFill>
                  <a:schemeClr val="tx1"/>
                </a:solidFill>
                <a:effectLst/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6867" name="Прямоугольник 2">
            <a:extLst>
              <a:ext uri="{FF2B5EF4-FFF2-40B4-BE49-F238E27FC236}">
                <a16:creationId xmlns:a16="http://schemas.microsoft.com/office/drawing/2014/main" id="{B26C2BCC-2D0A-42DA-89D9-5089E95C4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00" y="116632"/>
            <a:ext cx="9133904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4000" b="1" dirty="0">
                <a:solidFill>
                  <a:srgbClr val="FFFF00"/>
                </a:solidFill>
                <a:latin typeface="Comic Sans MS" panose="030F0702030302020204" pitchFamily="66" charset="0"/>
              </a:rPr>
              <a:t>Бронхіальна </a:t>
            </a:r>
            <a:r>
              <a:rPr lang="uk-UA" altLang="ru-RU" sz="4000" b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артеріографія</a:t>
            </a:r>
            <a:r>
              <a:rPr lang="uk-UA" altLang="ru-RU" sz="4000" dirty="0">
                <a:latin typeface="Comic Sans MS" panose="030F0702030302020204" pitchFamily="66" charset="0"/>
              </a:rPr>
              <a:t> </a:t>
            </a:r>
            <a:r>
              <a:rPr lang="uk-UA" altLang="ru-RU" sz="4000" dirty="0"/>
              <a:t>-</a:t>
            </a:r>
            <a:r>
              <a:rPr lang="uk-UA" altLang="ru-RU" sz="3200" dirty="0"/>
              <a:t>контрастування бронхіальної артерії.</a:t>
            </a:r>
            <a:endParaRPr lang="uk-UA" altLang="ru-RU" sz="2800" dirty="0"/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dirty="0"/>
              <a:t>При </a:t>
            </a:r>
            <a:r>
              <a:rPr lang="uk-UA" altLang="ru-RU" sz="2800" dirty="0">
                <a:solidFill>
                  <a:schemeClr val="tx1"/>
                </a:solidFill>
              </a:rPr>
              <a:t>легеневій кровотечі або кровохарканні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dirty="0">
                <a:solidFill>
                  <a:schemeClr val="tx1"/>
                </a:solidFill>
              </a:rPr>
              <a:t>               з   неясної  причини.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3200" dirty="0"/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/>
              <a:t> </a:t>
            </a:r>
            <a:r>
              <a:rPr lang="uk-UA" altLang="ru-RU" sz="4000" b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Медіастинальна</a:t>
            </a:r>
            <a:r>
              <a:rPr lang="uk-UA" altLang="ru-RU" sz="4000" b="1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uk-UA" altLang="ru-RU" sz="4000" b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флебографія</a:t>
            </a:r>
            <a:r>
              <a:rPr lang="uk-UA" altLang="ru-RU" sz="4000" b="1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uk-UA" altLang="ru-RU" sz="4000" dirty="0">
                <a:latin typeface="Comic Sans MS" panose="030F0702030302020204" pitchFamily="66" charset="0"/>
              </a:rPr>
              <a:t>–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/>
              <a:t>контрастування верхньої </a:t>
            </a:r>
            <a:r>
              <a:rPr lang="uk-UA" altLang="ru-RU" sz="3200" dirty="0" err="1"/>
              <a:t>порожниної</a:t>
            </a:r>
            <a:r>
              <a:rPr lang="uk-UA" altLang="ru-RU" sz="3200" dirty="0"/>
              <a:t> вени, непарної і </a:t>
            </a:r>
            <a:r>
              <a:rPr lang="uk-UA" altLang="ru-RU" sz="3200" dirty="0" err="1"/>
              <a:t>полунепарної</a:t>
            </a:r>
            <a:r>
              <a:rPr lang="uk-UA" altLang="ru-RU" sz="3200" dirty="0"/>
              <a:t> вен.</a:t>
            </a:r>
            <a:r>
              <a:rPr lang="uk-UA" altLang="ru-RU" sz="3200" dirty="0">
                <a:solidFill>
                  <a:schemeClr val="tx1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280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dirty="0">
                <a:solidFill>
                  <a:schemeClr val="tx1"/>
                </a:solidFill>
              </a:rPr>
              <a:t>Для оцінки розповсюдження злоякісних пухлин середостіння та легень.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924800" cy="1143000"/>
          </a:xfrm>
        </p:spPr>
        <p:txBody>
          <a:bodyPr/>
          <a:lstStyle/>
          <a:p>
            <a:r>
              <a:rPr lang="ru-RU" sz="4000" dirty="0" err="1">
                <a:solidFill>
                  <a:srgbClr val="FFC000"/>
                </a:solidFill>
              </a:rPr>
              <a:t>Комп’ютерна</a:t>
            </a:r>
            <a:r>
              <a:rPr lang="ru-RU" sz="4000" dirty="0">
                <a:solidFill>
                  <a:srgbClr val="FFC000"/>
                </a:solidFill>
              </a:rPr>
              <a:t> </a:t>
            </a:r>
            <a:r>
              <a:rPr lang="ru-RU" sz="4000" dirty="0" err="1">
                <a:solidFill>
                  <a:srgbClr val="FFC000"/>
                </a:solidFill>
              </a:rPr>
              <a:t>томографія</a:t>
            </a:r>
            <a:r>
              <a:rPr lang="ru-RU" sz="4000" dirty="0">
                <a:solidFill>
                  <a:srgbClr val="FFC000"/>
                </a:solidFill>
              </a:rPr>
              <a:t> </a:t>
            </a:r>
            <a:r>
              <a:rPr lang="ru-RU" dirty="0"/>
              <a:t>-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3200" dirty="0" err="1"/>
              <a:t>детальне</a:t>
            </a:r>
            <a:r>
              <a:rPr lang="ru-RU" sz="3200" dirty="0"/>
              <a:t> </a:t>
            </a:r>
            <a:r>
              <a:rPr lang="ru-RU" sz="3200" dirty="0" err="1"/>
              <a:t>пошарове</a:t>
            </a:r>
            <a:r>
              <a:rPr lang="ru-RU" sz="3200" dirty="0"/>
              <a:t> </a:t>
            </a:r>
            <a:r>
              <a:rPr lang="ru-RU" sz="3200" dirty="0" err="1"/>
              <a:t>рентгенівське</a:t>
            </a:r>
            <a:r>
              <a:rPr lang="ru-RU" sz="3200" dirty="0"/>
              <a:t> </a:t>
            </a:r>
            <a:r>
              <a:rPr lang="ru-RU" sz="3200" dirty="0" err="1"/>
              <a:t>зображення</a:t>
            </a:r>
            <a:r>
              <a:rPr lang="ru-RU" sz="3200" dirty="0"/>
              <a:t> </a:t>
            </a:r>
            <a:r>
              <a:rPr lang="ru-RU" sz="3200" dirty="0" err="1"/>
              <a:t>органів</a:t>
            </a:r>
            <a:r>
              <a:rPr lang="ru-RU" sz="3200" dirty="0"/>
              <a:t>, а </a:t>
            </a:r>
            <a:r>
              <a:rPr lang="ru-RU" sz="3200" dirty="0" err="1"/>
              <a:t>також</a:t>
            </a:r>
            <a:r>
              <a:rPr lang="ru-RU" sz="3200" dirty="0"/>
              <a:t> структур </a:t>
            </a:r>
            <a:r>
              <a:rPr lang="ru-RU" sz="3200" dirty="0" err="1"/>
              <a:t>грудної</a:t>
            </a:r>
            <a:r>
              <a:rPr lang="ru-RU" sz="3200" dirty="0"/>
              <a:t> </a:t>
            </a:r>
            <a:r>
              <a:rPr lang="ru-RU" sz="3200" dirty="0" err="1"/>
              <a:t>клітки</a:t>
            </a:r>
            <a:r>
              <a:rPr lang="ru-RU" sz="3200" dirty="0"/>
              <a:t>. </a:t>
            </a:r>
            <a:r>
              <a:rPr lang="ru-RU" sz="3200" dirty="0" err="1"/>
              <a:t>Дослідження</a:t>
            </a:r>
            <a:r>
              <a:rPr lang="ru-RU" sz="3200" dirty="0"/>
              <a:t> </a:t>
            </a:r>
            <a:r>
              <a:rPr lang="ru-RU" sz="3200" dirty="0" err="1"/>
              <a:t>дає</a:t>
            </a:r>
            <a:r>
              <a:rPr lang="ru-RU" sz="3200" dirty="0"/>
              <a:t> </a:t>
            </a:r>
            <a:r>
              <a:rPr lang="ru-RU" sz="3200" dirty="0" err="1"/>
              <a:t>можливість</a:t>
            </a:r>
            <a:r>
              <a:rPr lang="ru-RU" sz="3200" dirty="0"/>
              <a:t> </a:t>
            </a:r>
            <a:r>
              <a:rPr lang="ru-RU" sz="3200" dirty="0" err="1"/>
              <a:t>успішно</a:t>
            </a:r>
            <a:r>
              <a:rPr lang="ru-RU" sz="3200" dirty="0"/>
              <a:t> </a:t>
            </a:r>
            <a:r>
              <a:rPr lang="ru-RU" sz="3200" dirty="0" err="1"/>
              <a:t>діагностувати</a:t>
            </a:r>
            <a:r>
              <a:rPr lang="ru-RU" sz="3200" dirty="0"/>
              <a:t> </a:t>
            </a:r>
            <a:r>
              <a:rPr lang="ru-RU" sz="3200" dirty="0" err="1"/>
              <a:t>захворювання</a:t>
            </a:r>
            <a:r>
              <a:rPr lang="ru-RU" sz="3200" dirty="0"/>
              <a:t> </a:t>
            </a:r>
            <a:r>
              <a:rPr lang="ru-RU" sz="3200" dirty="0" err="1"/>
              <a:t>легень</a:t>
            </a:r>
            <a:r>
              <a:rPr lang="ru-RU" sz="3200" dirty="0"/>
              <a:t>, </a:t>
            </a:r>
            <a:r>
              <a:rPr lang="ru-RU" sz="3200" dirty="0" err="1"/>
              <a:t>серця</a:t>
            </a:r>
            <a:r>
              <a:rPr lang="ru-RU" sz="3200" dirty="0"/>
              <a:t>, </a:t>
            </a:r>
            <a:r>
              <a:rPr lang="ru-RU" sz="3200" dirty="0" err="1"/>
              <a:t>стравоходу</a:t>
            </a:r>
            <a:r>
              <a:rPr lang="ru-RU" sz="3200" dirty="0"/>
              <a:t>, </a:t>
            </a:r>
            <a:r>
              <a:rPr lang="ru-RU" sz="3200" dirty="0" err="1"/>
              <a:t>кровоносних</a:t>
            </a:r>
            <a:r>
              <a:rPr lang="ru-RU" sz="3200" dirty="0"/>
              <a:t> </a:t>
            </a:r>
            <a:r>
              <a:rPr lang="ru-RU" sz="3200" dirty="0" err="1"/>
              <a:t>судин</a:t>
            </a:r>
            <a:r>
              <a:rPr lang="ru-RU" sz="3200" dirty="0"/>
              <a:t>, а </a:t>
            </a:r>
            <a:r>
              <a:rPr lang="ru-RU" sz="3200" dirty="0" err="1"/>
              <a:t>також</a:t>
            </a:r>
            <a:r>
              <a:rPr lang="ru-RU" sz="3200" dirty="0"/>
              <a:t> </a:t>
            </a:r>
            <a:r>
              <a:rPr lang="ru-RU" sz="3200" dirty="0" err="1"/>
              <a:t>ураження</a:t>
            </a:r>
            <a:r>
              <a:rPr lang="ru-RU" sz="3200" dirty="0"/>
              <a:t> </a:t>
            </a:r>
            <a:r>
              <a:rPr lang="ru-RU" sz="3200" dirty="0" err="1"/>
              <a:t>м'яких</a:t>
            </a:r>
            <a:r>
              <a:rPr lang="ru-RU" sz="3200" dirty="0"/>
              <a:t> тканин та </a:t>
            </a:r>
            <a:r>
              <a:rPr lang="ru-RU" sz="3200" dirty="0" err="1"/>
              <a:t>органів</a:t>
            </a:r>
            <a:r>
              <a:rPr lang="ru-RU" sz="3200" dirty="0"/>
              <a:t> </a:t>
            </a:r>
            <a:r>
              <a:rPr lang="ru-RU" sz="3200" dirty="0" err="1"/>
              <a:t>середостіння</a:t>
            </a:r>
            <a:r>
              <a:rPr lang="ru-RU" sz="3200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3323344"/>
      </p:ext>
    </p:extLst>
  </p:cSld>
  <p:clrMapOvr>
    <a:masterClrMapping/>
  </p:clrMapOvr>
  <p:transition spd="med">
    <p:pull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:\Наташа\Студенты\Рентген для студ 3 курс\Картинки для лекций\КТ.jpg">
            <a:extLst>
              <a:ext uri="{FF2B5EF4-FFF2-40B4-BE49-F238E27FC236}">
                <a16:creationId xmlns:a16="http://schemas.microsoft.com/office/drawing/2014/main" id="{D02534CF-9C6B-46CC-A077-06970F61A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7" b="3458"/>
          <a:stretch>
            <a:fillRect/>
          </a:stretch>
        </p:blipFill>
        <p:spPr bwMode="auto">
          <a:xfrm>
            <a:off x="5519738" y="0"/>
            <a:ext cx="3579812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4D1CC-2042-43C9-B329-AD56A4E9E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9392"/>
            <a:ext cx="5475288" cy="2088232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br>
              <a:rPr lang="uk-UA" dirty="0">
                <a:solidFill>
                  <a:schemeClr val="tx1"/>
                </a:solidFill>
                <a:effectLst/>
              </a:rPr>
            </a:br>
            <a:br>
              <a:rPr lang="uk-UA" dirty="0">
                <a:solidFill>
                  <a:schemeClr val="tx1"/>
                </a:solidFill>
                <a:effectLst/>
              </a:rPr>
            </a:br>
            <a:br>
              <a:rPr lang="uk-UA" dirty="0">
                <a:solidFill>
                  <a:schemeClr val="tx1"/>
                </a:solidFill>
                <a:effectLst/>
              </a:rPr>
            </a:br>
            <a:br>
              <a:rPr lang="uk-UA" dirty="0">
                <a:solidFill>
                  <a:schemeClr val="tx1"/>
                </a:solidFill>
                <a:effectLst/>
              </a:rPr>
            </a:br>
            <a:br>
              <a:rPr lang="uk-UA" dirty="0">
                <a:solidFill>
                  <a:schemeClr val="tx1"/>
                </a:solidFill>
                <a:effectLst/>
              </a:rPr>
            </a:br>
            <a:br>
              <a:rPr lang="uk-UA" dirty="0">
                <a:solidFill>
                  <a:schemeClr val="tx1"/>
                </a:solidFill>
                <a:effectLst/>
              </a:rPr>
            </a:br>
            <a:br>
              <a:rPr lang="uk-UA" dirty="0">
                <a:solidFill>
                  <a:schemeClr val="tx1"/>
                </a:solidFill>
                <a:effectLst/>
              </a:rPr>
            </a:br>
            <a:br>
              <a:rPr lang="uk-UA" dirty="0">
                <a:solidFill>
                  <a:schemeClr val="tx1"/>
                </a:solidFill>
                <a:effectLst/>
              </a:rPr>
            </a:br>
            <a:br>
              <a:rPr lang="uk-UA" dirty="0">
                <a:solidFill>
                  <a:schemeClr val="tx1"/>
                </a:solidFill>
                <a:effectLst/>
              </a:rPr>
            </a:br>
            <a:br>
              <a:rPr lang="uk-UA" dirty="0">
                <a:solidFill>
                  <a:schemeClr val="tx1"/>
                </a:solidFill>
                <a:effectLst/>
              </a:rPr>
            </a:br>
            <a:br>
              <a:rPr lang="uk-UA" dirty="0">
                <a:solidFill>
                  <a:schemeClr val="tx1"/>
                </a:solidFill>
                <a:effectLst/>
              </a:rPr>
            </a:br>
            <a:r>
              <a:rPr lang="uk-UA" b="1" dirty="0">
                <a:solidFill>
                  <a:srgbClr val="FFC000"/>
                </a:solidFill>
                <a:effectLst/>
              </a:rPr>
              <a:t>Комп’ютерна  томографія</a:t>
            </a:r>
            <a:br>
              <a:rPr lang="uk-UA" b="1" dirty="0">
                <a:solidFill>
                  <a:srgbClr val="FFC000"/>
                </a:solidFill>
                <a:effectLst/>
              </a:rPr>
            </a:br>
            <a:endParaRPr lang="uk-UA" b="1" dirty="0">
              <a:solidFill>
                <a:srgbClr val="FFC000"/>
              </a:solidFill>
            </a:endParaRPr>
          </a:p>
        </p:txBody>
      </p:sp>
      <p:sp>
        <p:nvSpPr>
          <p:cNvPr id="37893" name="Прямоугольник 3">
            <a:extLst>
              <a:ext uri="{FF2B5EF4-FFF2-40B4-BE49-F238E27FC236}">
                <a16:creationId xmlns:a16="http://schemas.microsoft.com/office/drawing/2014/main" id="{0D50FA07-18D8-4138-9405-1F69150BE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349500"/>
            <a:ext cx="8964612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dirty="0">
                <a:solidFill>
                  <a:srgbClr val="FFFF00"/>
                </a:solidFill>
              </a:rPr>
              <a:t>Показання до проведення КТ органів грудної клітки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1.	Діагностика пухлин легень, у тому числі при виявленні атипових клітин в харкотинні та  відсутності пухлини на рентгенограмі.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2.	Виявлення </a:t>
            </a:r>
            <a:r>
              <a:rPr lang="uk-UA" altLang="ru-RU" sz="2400" dirty="0" err="1">
                <a:solidFill>
                  <a:schemeClr val="tx1"/>
                </a:solidFill>
              </a:rPr>
              <a:t>метастазяів</a:t>
            </a:r>
            <a:r>
              <a:rPr lang="uk-UA" altLang="ru-RU" sz="2400" dirty="0">
                <a:solidFill>
                  <a:schemeClr val="tx1"/>
                </a:solidFill>
              </a:rPr>
              <a:t> </a:t>
            </a:r>
            <a:r>
              <a:rPr lang="uk-UA" altLang="ru-RU" sz="2400" dirty="0" err="1">
                <a:solidFill>
                  <a:schemeClr val="tx1"/>
                </a:solidFill>
              </a:rPr>
              <a:t>пможливих</a:t>
            </a:r>
            <a:r>
              <a:rPr lang="uk-UA" altLang="ru-RU" sz="2400" dirty="0">
                <a:solidFill>
                  <a:schemeClr val="tx1"/>
                </a:solidFill>
              </a:rPr>
              <a:t> та доведених на рентгенограмі для планування лікування онкологічних захворювань.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3.	Виявлення патологічних утворень середостіння (первинних і метастатичних, ураження </a:t>
            </a:r>
            <a:r>
              <a:rPr lang="uk-UA" altLang="ru-RU" sz="2400" dirty="0" err="1">
                <a:solidFill>
                  <a:schemeClr val="tx1"/>
                </a:solidFill>
              </a:rPr>
              <a:t>внутрішньогрудних</a:t>
            </a:r>
            <a:r>
              <a:rPr lang="uk-UA" altLang="ru-RU" sz="2400" dirty="0">
                <a:solidFill>
                  <a:schemeClr val="tx1"/>
                </a:solidFill>
              </a:rPr>
              <a:t> лімфатичних вузлів, </a:t>
            </a:r>
            <a:r>
              <a:rPr lang="uk-UA" altLang="ru-RU" sz="2400" dirty="0" err="1">
                <a:solidFill>
                  <a:schemeClr val="tx1"/>
                </a:solidFill>
              </a:rPr>
              <a:t>тімусу</a:t>
            </a:r>
            <a:r>
              <a:rPr lang="uk-UA" altLang="ru-RU" sz="2400" dirty="0">
                <a:solidFill>
                  <a:schemeClr val="tx1"/>
                </a:solidFill>
              </a:rPr>
              <a:t> і щитоподібної залози, </a:t>
            </a:r>
            <a:r>
              <a:rPr lang="uk-UA" altLang="ru-RU" sz="2400" dirty="0" err="1">
                <a:solidFill>
                  <a:schemeClr val="tx1"/>
                </a:solidFill>
              </a:rPr>
              <a:t>нейроген</a:t>
            </a:r>
            <a:r>
              <a:rPr lang="uk-UA" altLang="ru-RU" sz="2400" dirty="0">
                <a:solidFill>
                  <a:schemeClr val="tx1"/>
                </a:solidFill>
              </a:rPr>
              <a:t> </a:t>
            </a:r>
            <a:r>
              <a:rPr lang="uk-UA" altLang="ru-RU" sz="2400" dirty="0" err="1">
                <a:solidFill>
                  <a:schemeClr val="tx1"/>
                </a:solidFill>
              </a:rPr>
              <a:t>их</a:t>
            </a:r>
            <a:r>
              <a:rPr lang="uk-UA" altLang="ru-RU" sz="2400" dirty="0">
                <a:solidFill>
                  <a:schemeClr val="tx1"/>
                </a:solidFill>
              </a:rPr>
              <a:t> пухлин, </a:t>
            </a:r>
            <a:r>
              <a:rPr lang="uk-UA" altLang="ru-RU" sz="2400" dirty="0" err="1">
                <a:solidFill>
                  <a:schemeClr val="tx1"/>
                </a:solidFill>
              </a:rPr>
              <a:t>ентерогенних</a:t>
            </a:r>
            <a:r>
              <a:rPr lang="uk-UA" altLang="ru-RU" sz="2400" dirty="0">
                <a:solidFill>
                  <a:schemeClr val="tx1"/>
                </a:solidFill>
              </a:rPr>
              <a:t> кіст).</a:t>
            </a:r>
          </a:p>
        </p:txBody>
      </p:sp>
    </p:spTree>
  </p:cSld>
  <p:clrMapOvr>
    <a:masterClrMapping/>
  </p:clrMapOvr>
  <p:transition spd="med">
    <p:pull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Прямоугольник 1">
            <a:extLst>
              <a:ext uri="{FF2B5EF4-FFF2-40B4-BE49-F238E27FC236}">
                <a16:creationId xmlns:a16="http://schemas.microsoft.com/office/drawing/2014/main" id="{222B0E5A-947A-4E68-9876-6FA57DD15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385" y="260648"/>
            <a:ext cx="8811965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>
                <a:solidFill>
                  <a:schemeClr val="tx1"/>
                </a:solidFill>
              </a:rPr>
              <a:t>4. Оцінка розповсюдження пухлин легені на сусідні органи, виявлення рецидиву пухлини, оцінка ефективності протипухлинної терапії.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>
                <a:solidFill>
                  <a:schemeClr val="tx1"/>
                </a:solidFill>
              </a:rPr>
              <a:t>5. Діагностика пухлин плеври.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>
                <a:solidFill>
                  <a:schemeClr val="tx1"/>
                </a:solidFill>
              </a:rPr>
              <a:t>6. Диференціальна діагностика дифузних і </a:t>
            </a:r>
            <a:r>
              <a:rPr lang="uk-UA" altLang="ru-RU" sz="3200" dirty="0" err="1">
                <a:solidFill>
                  <a:schemeClr val="tx1"/>
                </a:solidFill>
              </a:rPr>
              <a:t>дисеминованних</a:t>
            </a:r>
            <a:r>
              <a:rPr lang="uk-UA" altLang="ru-RU" sz="3200" dirty="0">
                <a:solidFill>
                  <a:schemeClr val="tx1"/>
                </a:solidFill>
              </a:rPr>
              <a:t> уражень легень.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>
                <a:solidFill>
                  <a:schemeClr val="tx1"/>
                </a:solidFill>
              </a:rPr>
              <a:t>7. Уточнення локалізації, стадії туберкульозного процесу, діагностика ускладнень, остаточних змін.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pull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ОГК%20медиаст%20окно">
            <a:extLst>
              <a:ext uri="{FF2B5EF4-FFF2-40B4-BE49-F238E27FC236}">
                <a16:creationId xmlns:a16="http://schemas.microsoft.com/office/drawing/2014/main" id="{9CFFA30D-5405-4784-B63A-7F8F085BE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959100"/>
            <a:ext cx="3240087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Прямоугольник 1">
            <a:extLst>
              <a:ext uri="{FF2B5EF4-FFF2-40B4-BE49-F238E27FC236}">
                <a16:creationId xmlns:a16="http://schemas.microsoft.com/office/drawing/2014/main" id="{B6252A3E-03EA-4450-9A69-3A6C8A16E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04813"/>
            <a:ext cx="882015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/>
              <a:t>8. Травма органів грудної клітки (</a:t>
            </a:r>
            <a:r>
              <a:rPr lang="uk-UA" altLang="ru-RU" sz="3200" dirty="0" err="1"/>
              <a:t>ушиб</a:t>
            </a:r>
            <a:r>
              <a:rPr lang="uk-UA" altLang="ru-RU" sz="3200" dirty="0"/>
              <a:t> легені, </a:t>
            </a:r>
            <a:r>
              <a:rPr lang="uk-UA" altLang="ru-RU" sz="3200" dirty="0" err="1"/>
              <a:t>внутрішньолегеневі</a:t>
            </a:r>
            <a:r>
              <a:rPr lang="uk-UA" altLang="ru-RU" sz="3200" dirty="0"/>
              <a:t> гематоми, </a:t>
            </a:r>
            <a:r>
              <a:rPr lang="uk-UA" altLang="ru-RU" sz="3200" dirty="0" err="1"/>
              <a:t>гемоперикард</a:t>
            </a:r>
            <a:r>
              <a:rPr lang="uk-UA" altLang="ru-RU" sz="3200" dirty="0"/>
              <a:t>).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/>
              <a:t>9. Виявлення порожнистих утворень у легенях (кіст, </a:t>
            </a:r>
            <a:r>
              <a:rPr lang="uk-UA" altLang="ru-RU" sz="3200" dirty="0" err="1"/>
              <a:t>бронхоектазів</a:t>
            </a:r>
            <a:r>
              <a:rPr lang="uk-UA" altLang="ru-RU" sz="3200" dirty="0"/>
              <a:t>).</a:t>
            </a:r>
          </a:p>
        </p:txBody>
      </p:sp>
      <p:sp>
        <p:nvSpPr>
          <p:cNvPr id="39940" name="Прямоугольник 2">
            <a:extLst>
              <a:ext uri="{FF2B5EF4-FFF2-40B4-BE49-F238E27FC236}">
                <a16:creationId xmlns:a16="http://schemas.microsoft.com/office/drawing/2014/main" id="{6EFEB284-048D-426F-9D6D-FEC068E57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8988" y="3257550"/>
            <a:ext cx="28991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/>
              <a:t>Товщина шару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/>
              <a:t>від 1,0 до 10,0 мм.</a:t>
            </a:r>
          </a:p>
        </p:txBody>
      </p:sp>
      <p:pic>
        <p:nvPicPr>
          <p:cNvPr id="39941" name="Picture 3" descr="ОГК%20лег%20окно">
            <a:extLst>
              <a:ext uri="{FF2B5EF4-FFF2-40B4-BE49-F238E27FC236}">
                <a16:creationId xmlns:a16="http://schemas.microsoft.com/office/drawing/2014/main" id="{4BA01A2B-5D53-49C9-8B8E-2DF3F2DA5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178175"/>
            <a:ext cx="3243262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Rectangle 5">
            <a:extLst>
              <a:ext uri="{FF2B5EF4-FFF2-40B4-BE49-F238E27FC236}">
                <a16:creationId xmlns:a16="http://schemas.microsoft.com/office/drawing/2014/main" id="{13AEF65B-4D6A-49EB-9807-63EDDA7A9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438" y="6151890"/>
            <a:ext cx="27975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dirty="0" err="1"/>
              <a:t>легеневе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вікно</a:t>
            </a:r>
            <a:r>
              <a:rPr lang="ru-RU" altLang="ru-RU" sz="2800" b="1" dirty="0"/>
              <a:t> </a:t>
            </a:r>
          </a:p>
        </p:txBody>
      </p:sp>
      <p:sp>
        <p:nvSpPr>
          <p:cNvPr id="39943" name="Rectangle 6">
            <a:extLst>
              <a:ext uri="{FF2B5EF4-FFF2-40B4-BE49-F238E27FC236}">
                <a16:creationId xmlns:a16="http://schemas.microsoft.com/office/drawing/2014/main" id="{98547397-AF8F-4467-8E43-D7BC5CF4F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8388" y="6120140"/>
            <a:ext cx="39132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dirty="0" err="1"/>
              <a:t>медіастинальне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вікно</a:t>
            </a:r>
            <a:r>
              <a:rPr lang="ru-RU" altLang="ru-RU" sz="2800" b="1" dirty="0"/>
              <a:t> </a:t>
            </a:r>
          </a:p>
        </p:txBody>
      </p:sp>
    </p:spTree>
  </p:cSld>
  <p:clrMapOvr>
    <a:masterClrMapping/>
  </p:clrMapOvr>
  <p:transition spd="med">
    <p:pull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\Desktop\Луч.методы иссл.орг.дых\слайд (9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1"/>
          <a:stretch/>
        </p:blipFill>
        <p:spPr bwMode="auto">
          <a:xfrm>
            <a:off x="-8324" y="1124744"/>
            <a:ext cx="9144000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7FAC95-CCDF-20D1-AFAC-4BAA83DD2DA4}"/>
              </a:ext>
            </a:extLst>
          </p:cNvPr>
          <p:cNvSpPr txBox="1"/>
          <p:nvPr/>
        </p:nvSpPr>
        <p:spPr>
          <a:xfrm>
            <a:off x="3203848" y="260648"/>
            <a:ext cx="2323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Комп’ютерна томограма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6576347"/>
      </p:ext>
    </p:extLst>
  </p:cSld>
  <p:clrMapOvr>
    <a:masterClrMapping/>
  </p:clrMapOvr>
  <p:transition spd="med">
    <p:pull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6840760" cy="5301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2051326"/>
      </p:ext>
    </p:extLst>
  </p:cSld>
  <p:clrMapOvr>
    <a:masterClrMapping/>
  </p:clrMapOvr>
  <p:transition spd="med">
    <p:pull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FFC000"/>
                </a:solidFill>
              </a:rPr>
              <a:t>Магнитно-</a:t>
            </a:r>
            <a:r>
              <a:rPr lang="ru-RU" sz="3200" dirty="0" err="1">
                <a:solidFill>
                  <a:srgbClr val="FFC000"/>
                </a:solidFill>
              </a:rPr>
              <a:t>резонансна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томографія</a:t>
            </a: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3600" dirty="0" err="1"/>
              <a:t>якісний</a:t>
            </a:r>
            <a:r>
              <a:rPr lang="ru-RU" sz="3600" dirty="0"/>
              <a:t> метод </a:t>
            </a:r>
            <a:r>
              <a:rPr lang="ru-RU" sz="3600" dirty="0" err="1"/>
              <a:t>оцінки</a:t>
            </a:r>
            <a:r>
              <a:rPr lang="ru-RU" sz="3600" dirty="0"/>
              <a:t> стану </a:t>
            </a:r>
            <a:r>
              <a:rPr lang="ru-RU" sz="3600" dirty="0" err="1"/>
              <a:t>легеневої</a:t>
            </a:r>
            <a:r>
              <a:rPr lang="ru-RU" sz="3600" dirty="0"/>
              <a:t> </a:t>
            </a:r>
            <a:r>
              <a:rPr lang="ru-RU" sz="3600" dirty="0" err="1"/>
              <a:t>тканини</a:t>
            </a:r>
            <a:r>
              <a:rPr lang="ru-RU" sz="3600" dirty="0"/>
              <a:t>, </a:t>
            </a:r>
            <a:r>
              <a:rPr lang="ru-RU" sz="3600" dirty="0" err="1"/>
              <a:t>середостіння</a:t>
            </a:r>
            <a:r>
              <a:rPr lang="ru-RU" sz="3600" dirty="0"/>
              <a:t> та </a:t>
            </a:r>
            <a:r>
              <a:rPr lang="ru-RU" sz="3600" dirty="0" err="1"/>
              <a:t>м'яких</a:t>
            </a:r>
            <a:r>
              <a:rPr lang="ru-RU" sz="3600" dirty="0"/>
              <a:t> тканин на </a:t>
            </a:r>
            <a:r>
              <a:rPr lang="ru-RU" sz="3600" dirty="0" err="1"/>
              <a:t>основі</a:t>
            </a:r>
            <a:r>
              <a:rPr lang="ru-RU" sz="3600" dirty="0"/>
              <a:t> </a:t>
            </a:r>
            <a:r>
              <a:rPr lang="ru-RU" sz="3600" dirty="0" err="1"/>
              <a:t>реєстрації</a:t>
            </a:r>
            <a:r>
              <a:rPr lang="ru-RU" sz="3600" dirty="0"/>
              <a:t> </a:t>
            </a:r>
            <a:r>
              <a:rPr lang="ru-RU" sz="3600" dirty="0" err="1"/>
              <a:t>радіохвиль</a:t>
            </a:r>
            <a:r>
              <a:rPr lang="ru-RU" sz="3600" dirty="0"/>
              <a:t>, </a:t>
            </a:r>
            <a:r>
              <a:rPr lang="ru-RU" sz="3600" dirty="0" err="1"/>
              <a:t>отриманих</a:t>
            </a:r>
            <a:r>
              <a:rPr lang="ru-RU" sz="3600" dirty="0"/>
              <a:t> при </a:t>
            </a:r>
            <a:r>
              <a:rPr lang="ru-RU" sz="3600" dirty="0" err="1"/>
              <a:t>коливанні</a:t>
            </a:r>
            <a:r>
              <a:rPr lang="ru-RU" sz="3600" dirty="0"/>
              <a:t> </a:t>
            </a:r>
            <a:r>
              <a:rPr lang="ru-RU" sz="3600" dirty="0" err="1"/>
              <a:t>атомів</a:t>
            </a:r>
            <a:r>
              <a:rPr lang="ru-RU" sz="3600" dirty="0"/>
              <a:t> </a:t>
            </a:r>
            <a:r>
              <a:rPr lang="ru-RU" sz="3600" dirty="0" err="1"/>
              <a:t>водню</a:t>
            </a:r>
            <a:r>
              <a:rPr lang="ru-RU" sz="3600" dirty="0"/>
              <a:t> </a:t>
            </a:r>
            <a:r>
              <a:rPr lang="ru-RU" sz="3600" dirty="0" err="1"/>
              <a:t>під</a:t>
            </a:r>
            <a:r>
              <a:rPr lang="ru-RU" sz="3600" dirty="0"/>
              <a:t> </a:t>
            </a:r>
            <a:r>
              <a:rPr lang="ru-RU" sz="3600" dirty="0" err="1"/>
              <a:t>впливом</a:t>
            </a:r>
            <a:r>
              <a:rPr lang="ru-RU" sz="3600" dirty="0"/>
              <a:t> </a:t>
            </a:r>
            <a:r>
              <a:rPr lang="ru-RU" sz="3600" dirty="0" err="1"/>
              <a:t>магнітного</a:t>
            </a:r>
            <a:r>
              <a:rPr lang="ru-RU" sz="3600" dirty="0"/>
              <a:t> поля.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912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706816" cy="720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548680"/>
            <a:ext cx="7924800" cy="5166320"/>
          </a:xfrm>
        </p:spPr>
        <p:txBody>
          <a:bodyPr>
            <a:normAutofit/>
          </a:bodyPr>
          <a:lstStyle/>
          <a:p>
            <a:r>
              <a:rPr lang="ru-RU" sz="2800" dirty="0" err="1"/>
              <a:t>Призначається</a:t>
            </a:r>
            <a:r>
              <a:rPr lang="ru-RU" sz="2800" dirty="0"/>
              <a:t> МРТ </a:t>
            </a:r>
            <a:r>
              <a:rPr lang="ru-RU" sz="2800" dirty="0" err="1"/>
              <a:t>легень</a:t>
            </a:r>
            <a:r>
              <a:rPr lang="ru-RU" sz="2800" dirty="0"/>
              <a:t> </a:t>
            </a:r>
            <a:r>
              <a:rPr lang="ru-RU" sz="2800" dirty="0" err="1"/>
              <a:t>лише</a:t>
            </a:r>
            <a:r>
              <a:rPr lang="ru-RU" sz="2800" dirty="0"/>
              <a:t> </a:t>
            </a:r>
            <a:r>
              <a:rPr lang="ru-RU" sz="2800" dirty="0" err="1"/>
              <a:t>після</a:t>
            </a:r>
            <a:r>
              <a:rPr lang="ru-RU" sz="2800" dirty="0"/>
              <a:t> </a:t>
            </a:r>
            <a:r>
              <a:rPr lang="ru-RU" sz="2800" dirty="0" err="1"/>
              <a:t>проведення</a:t>
            </a:r>
            <a:r>
              <a:rPr lang="ru-RU" sz="2800" dirty="0"/>
              <a:t> </a:t>
            </a:r>
            <a:r>
              <a:rPr lang="ru-RU" sz="2800" dirty="0" err="1"/>
              <a:t>рентгенографії</a:t>
            </a:r>
            <a:r>
              <a:rPr lang="ru-RU" sz="2800" dirty="0"/>
              <a:t> </a:t>
            </a:r>
            <a:r>
              <a:rPr lang="ru-RU" sz="2800" dirty="0" err="1"/>
              <a:t>органів</a:t>
            </a:r>
            <a:r>
              <a:rPr lang="ru-RU" sz="2800" dirty="0"/>
              <a:t> </a:t>
            </a:r>
            <a:r>
              <a:rPr lang="ru-RU" sz="2800" dirty="0" err="1"/>
              <a:t>грудної</a:t>
            </a:r>
            <a:r>
              <a:rPr lang="ru-RU" sz="2800" dirty="0"/>
              <a:t> </a:t>
            </a:r>
            <a:r>
              <a:rPr lang="ru-RU" sz="2800" dirty="0" err="1"/>
              <a:t>клітини</a:t>
            </a:r>
            <a:r>
              <a:rPr lang="ru-RU" sz="2800" dirty="0"/>
              <a:t> у </a:t>
            </a:r>
            <a:r>
              <a:rPr lang="ru-RU" sz="2800" dirty="0" err="1"/>
              <a:t>двох</a:t>
            </a:r>
            <a:r>
              <a:rPr lang="ru-RU" sz="2800" dirty="0"/>
              <a:t> </a:t>
            </a:r>
            <a:r>
              <a:rPr lang="ru-RU" sz="2800" dirty="0" err="1"/>
              <a:t>проекціях</a:t>
            </a:r>
            <a:r>
              <a:rPr lang="ru-RU" sz="2800" dirty="0"/>
              <a:t> (</a:t>
            </a:r>
            <a:r>
              <a:rPr lang="ru-RU" sz="2800" dirty="0" err="1"/>
              <a:t>прямий</a:t>
            </a:r>
            <a:r>
              <a:rPr lang="ru-RU" sz="2800" dirty="0"/>
              <a:t> та </a:t>
            </a:r>
            <a:r>
              <a:rPr lang="ru-RU" sz="2800" dirty="0" err="1"/>
              <a:t>бічний</a:t>
            </a:r>
            <a:r>
              <a:rPr lang="ru-RU" sz="2800" dirty="0"/>
              <a:t>), коли </a:t>
            </a:r>
            <a:r>
              <a:rPr lang="ru-RU" sz="2800" dirty="0" err="1"/>
              <a:t>отриманих</a:t>
            </a:r>
            <a:r>
              <a:rPr lang="ru-RU" sz="2800" dirty="0"/>
              <a:t> </a:t>
            </a:r>
            <a:r>
              <a:rPr lang="ru-RU" sz="2800" dirty="0" err="1"/>
              <a:t>даних</a:t>
            </a:r>
            <a:r>
              <a:rPr lang="ru-RU" sz="2800" dirty="0"/>
              <a:t> </a:t>
            </a:r>
            <a:r>
              <a:rPr lang="ru-RU" sz="2800" dirty="0" err="1"/>
              <a:t>недостатньо</a:t>
            </a:r>
            <a:r>
              <a:rPr lang="ru-RU" sz="2800" dirty="0"/>
              <a:t> для </a:t>
            </a:r>
            <a:r>
              <a:rPr lang="ru-RU" sz="2800" dirty="0" err="1"/>
              <a:t>встановлення</a:t>
            </a:r>
            <a:r>
              <a:rPr lang="ru-RU" sz="2800" dirty="0"/>
              <a:t> </a:t>
            </a:r>
            <a:r>
              <a:rPr lang="ru-RU" sz="2800" dirty="0" err="1"/>
              <a:t>діагнозу</a:t>
            </a:r>
            <a:r>
              <a:rPr lang="ru-RU" sz="2800" dirty="0"/>
              <a:t>:</a:t>
            </a:r>
          </a:p>
          <a:p>
            <a:r>
              <a:rPr lang="ru-RU" sz="2800" dirty="0" err="1"/>
              <a:t>Хронічні</a:t>
            </a:r>
            <a:r>
              <a:rPr lang="ru-RU" sz="2800" dirty="0"/>
              <a:t> </a:t>
            </a:r>
            <a:r>
              <a:rPr lang="ru-RU" sz="2800" dirty="0" err="1"/>
              <a:t>неспецифічні</a:t>
            </a:r>
            <a:r>
              <a:rPr lang="ru-RU" sz="2800" dirty="0"/>
              <a:t> </a:t>
            </a:r>
            <a:r>
              <a:rPr lang="ru-RU" sz="2800" dirty="0" err="1"/>
              <a:t>захворювання</a:t>
            </a:r>
            <a:r>
              <a:rPr lang="ru-RU" sz="2800" dirty="0"/>
              <a:t> </a:t>
            </a:r>
            <a:r>
              <a:rPr lang="ru-RU" sz="2800" dirty="0" err="1"/>
              <a:t>легень</a:t>
            </a:r>
            <a:r>
              <a:rPr lang="ru-RU" sz="2800" dirty="0"/>
              <a:t>.</a:t>
            </a:r>
          </a:p>
          <a:p>
            <a:r>
              <a:rPr lang="ru-RU" sz="2800" dirty="0" err="1"/>
              <a:t>Осередкових</a:t>
            </a:r>
            <a:r>
              <a:rPr lang="ru-RU" sz="2800" dirty="0"/>
              <a:t> </a:t>
            </a:r>
            <a:r>
              <a:rPr lang="ru-RU" sz="2800" dirty="0" err="1"/>
              <a:t>утворень</a:t>
            </a:r>
            <a:r>
              <a:rPr lang="ru-RU" sz="2800" dirty="0"/>
              <a:t> </a:t>
            </a:r>
            <a:r>
              <a:rPr lang="ru-RU" sz="2800" dirty="0" err="1"/>
              <a:t>паренхіми</a:t>
            </a:r>
            <a:r>
              <a:rPr lang="ru-RU" sz="2800" dirty="0"/>
              <a:t> </a:t>
            </a:r>
            <a:r>
              <a:rPr lang="ru-RU" sz="2800" dirty="0" err="1"/>
              <a:t>легень</a:t>
            </a:r>
            <a:endParaRPr lang="ru-RU" sz="2800" dirty="0"/>
          </a:p>
          <a:p>
            <a:r>
              <a:rPr lang="ru-RU" sz="2800" dirty="0" err="1"/>
              <a:t>Ателектазів</a:t>
            </a:r>
            <a:r>
              <a:rPr lang="ru-RU" sz="2800" dirty="0"/>
              <a:t>.</a:t>
            </a:r>
          </a:p>
          <a:p>
            <a:r>
              <a:rPr lang="ru-RU" sz="2800" dirty="0" err="1"/>
              <a:t>Периферичного</a:t>
            </a:r>
            <a:r>
              <a:rPr lang="ru-RU" sz="2800" dirty="0"/>
              <a:t> раку </a:t>
            </a:r>
            <a:r>
              <a:rPr lang="ru-RU" sz="2800" dirty="0" err="1"/>
              <a:t>легені</a:t>
            </a:r>
            <a:endParaRPr lang="ru-RU" sz="2800" dirty="0"/>
          </a:p>
          <a:p>
            <a:r>
              <a:rPr lang="ru-RU" sz="2800" dirty="0" err="1"/>
              <a:t>Непухлинних</a:t>
            </a:r>
            <a:r>
              <a:rPr lang="ru-RU" sz="2800" dirty="0"/>
              <a:t> </a:t>
            </a:r>
            <a:r>
              <a:rPr lang="ru-RU" sz="2800" dirty="0" err="1"/>
              <a:t>уражень</a:t>
            </a:r>
            <a:r>
              <a:rPr lang="ru-RU" sz="2800" dirty="0"/>
              <a:t> </a:t>
            </a:r>
            <a:r>
              <a:rPr lang="ru-RU" sz="2800" dirty="0" err="1"/>
              <a:t>легеневої</a:t>
            </a:r>
            <a:r>
              <a:rPr lang="ru-RU" sz="2800" dirty="0"/>
              <a:t> </a:t>
            </a:r>
            <a:r>
              <a:rPr lang="ru-RU" sz="2800" dirty="0" err="1"/>
              <a:t>паренхіми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00065004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E04E08-BFD1-4D42-B017-D1F38DB31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76" y="-7391"/>
            <a:ext cx="9143999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sz="4000" b="0" dirty="0" err="1">
                <a:solidFill>
                  <a:schemeClr val="tx1"/>
                </a:solidFill>
                <a:effectLst/>
              </a:rPr>
              <a:t>Магнитно</a:t>
            </a:r>
            <a:r>
              <a:rPr lang="uk-UA" sz="4000" b="0" dirty="0">
                <a:solidFill>
                  <a:schemeClr val="tx1"/>
                </a:solidFill>
                <a:effectLst/>
              </a:rPr>
              <a:t>-резонансна томографія</a:t>
            </a:r>
            <a:br>
              <a:rPr lang="uk-UA" b="0" dirty="0">
                <a:effectLst/>
              </a:rPr>
            </a:br>
            <a:endParaRPr lang="uk-UA" b="0" dirty="0"/>
          </a:p>
        </p:txBody>
      </p:sp>
      <p:sp>
        <p:nvSpPr>
          <p:cNvPr id="43011" name="Прямоугольник 2">
            <a:extLst>
              <a:ext uri="{FF2B5EF4-FFF2-40B4-BE49-F238E27FC236}">
                <a16:creationId xmlns:a16="http://schemas.microsoft.com/office/drawing/2014/main" id="{A6F4D058-F60C-48F7-AB4C-4C939DF69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471" y="4118270"/>
            <a:ext cx="867727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dirty="0" err="1">
                <a:solidFill>
                  <a:schemeClr val="tx1"/>
                </a:solidFill>
              </a:rPr>
              <a:t>оцінка</a:t>
            </a:r>
            <a:r>
              <a:rPr lang="ru-RU" altLang="ru-RU" sz="2800" dirty="0">
                <a:solidFill>
                  <a:schemeClr val="tx1"/>
                </a:solidFill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</a:rPr>
              <a:t>коренів</a:t>
            </a:r>
            <a:r>
              <a:rPr lang="ru-RU" altLang="ru-RU" sz="2800" dirty="0">
                <a:solidFill>
                  <a:schemeClr val="tx1"/>
                </a:solidFill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</a:rPr>
              <a:t>легень</a:t>
            </a:r>
            <a:r>
              <a:rPr lang="ru-RU" altLang="ru-RU" sz="2800" dirty="0">
                <a:solidFill>
                  <a:schemeClr val="tx1"/>
                </a:solidFill>
              </a:rPr>
              <a:t>, </a:t>
            </a:r>
            <a:r>
              <a:rPr lang="ru-RU" altLang="ru-RU" sz="2800" dirty="0" err="1">
                <a:solidFill>
                  <a:schemeClr val="tx1"/>
                </a:solidFill>
              </a:rPr>
              <a:t>плеври</a:t>
            </a:r>
            <a:r>
              <a:rPr lang="ru-RU" altLang="ru-RU" sz="2800" dirty="0">
                <a:solidFill>
                  <a:schemeClr val="tx1"/>
                </a:solidFill>
              </a:rPr>
              <a:t>, </a:t>
            </a:r>
            <a:r>
              <a:rPr lang="ru-RU" altLang="ru-RU" sz="2800" dirty="0" err="1">
                <a:solidFill>
                  <a:schemeClr val="tx1"/>
                </a:solidFill>
              </a:rPr>
              <a:t>грудної</a:t>
            </a:r>
            <a:r>
              <a:rPr lang="ru-RU" altLang="ru-RU" sz="2800" dirty="0">
                <a:solidFill>
                  <a:schemeClr val="tx1"/>
                </a:solidFill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</a:rPr>
              <a:t>стінки</a:t>
            </a:r>
            <a:r>
              <a:rPr lang="ru-RU" altLang="ru-RU" sz="2800" dirty="0">
                <a:solidFill>
                  <a:schemeClr val="tx1"/>
                </a:solidFill>
              </a:rPr>
              <a:t>, </a:t>
            </a:r>
            <a:r>
              <a:rPr lang="ru-RU" altLang="ru-RU" sz="2800" dirty="0" err="1">
                <a:solidFill>
                  <a:schemeClr val="tx1"/>
                </a:solidFill>
              </a:rPr>
              <a:t>діагностика</a:t>
            </a:r>
            <a:r>
              <a:rPr lang="ru-RU" altLang="ru-RU" sz="2800" dirty="0">
                <a:solidFill>
                  <a:schemeClr val="tx1"/>
                </a:solidFill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</a:rPr>
              <a:t>тромбоемболії</a:t>
            </a:r>
            <a:r>
              <a:rPr lang="ru-RU" altLang="ru-RU" sz="2800" dirty="0">
                <a:solidFill>
                  <a:schemeClr val="tx1"/>
                </a:solidFill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</a:rPr>
              <a:t>легеневої</a:t>
            </a:r>
            <a:r>
              <a:rPr lang="ru-RU" altLang="ru-RU" sz="2800" dirty="0">
                <a:solidFill>
                  <a:schemeClr val="tx1"/>
                </a:solidFill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</a:rPr>
              <a:t>артерії</a:t>
            </a:r>
            <a:r>
              <a:rPr lang="ru-RU" altLang="ru-RU" sz="2800" dirty="0">
                <a:solidFill>
                  <a:schemeClr val="tx1"/>
                </a:solidFill>
              </a:rPr>
              <a:t>, </a:t>
            </a:r>
            <a:r>
              <a:rPr lang="ru-RU" altLang="ru-RU" sz="2800" dirty="0" err="1">
                <a:solidFill>
                  <a:schemeClr val="tx1"/>
                </a:solidFill>
              </a:rPr>
              <a:t>захворювань</a:t>
            </a:r>
            <a:r>
              <a:rPr lang="ru-RU" altLang="ru-RU" sz="2800" dirty="0">
                <a:solidFill>
                  <a:schemeClr val="tx1"/>
                </a:solidFill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</a:rPr>
              <a:t>середостіння</a:t>
            </a:r>
            <a:r>
              <a:rPr lang="ru-RU" altLang="ru-RU" sz="2800" dirty="0">
                <a:solidFill>
                  <a:schemeClr val="tx1"/>
                </a:solidFill>
              </a:rPr>
              <a:t>.</a:t>
            </a:r>
            <a:endParaRPr lang="uk-UA" altLang="ru-RU" sz="2800" dirty="0">
              <a:solidFill>
                <a:schemeClr val="tx1"/>
              </a:solidFill>
            </a:endParaRPr>
          </a:p>
        </p:txBody>
      </p:sp>
      <p:pic>
        <p:nvPicPr>
          <p:cNvPr id="43012" name="Сердце и лег сос при ТЭЛА.gif">
            <a:hlinkClick r:id="" action="ppaction://media"/>
            <a:extLst>
              <a:ext uri="{FF2B5EF4-FFF2-40B4-BE49-F238E27FC236}">
                <a16:creationId xmlns:a16="http://schemas.microsoft.com/office/drawing/2014/main" id="{3EA607C7-17A0-4A94-A6F1-AEAAE6E27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530" y="692696"/>
            <a:ext cx="4467225" cy="330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Сердце МРТ.gif">
            <a:hlinkClick r:id="" action="ppaction://media"/>
            <a:extLst>
              <a:ext uri="{FF2B5EF4-FFF2-40B4-BE49-F238E27FC236}">
                <a16:creationId xmlns:a16="http://schemas.microsoft.com/office/drawing/2014/main" id="{D46D22F3-45F9-43F3-B8E4-9DB06FAC27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95" y="692695"/>
            <a:ext cx="4407235" cy="330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836712"/>
            <a:ext cx="5472608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884125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err="1">
                <a:solidFill>
                  <a:srgbClr val="FFC000"/>
                </a:solidFill>
              </a:rPr>
              <a:t>УЗд</a:t>
            </a:r>
            <a:r>
              <a:rPr lang="ru-RU" sz="4800" dirty="0">
                <a:solidFill>
                  <a:srgbClr val="FFC000"/>
                </a:solidFill>
              </a:rPr>
              <a:t> </a:t>
            </a:r>
            <a:r>
              <a:rPr lang="ru-RU" sz="4800" dirty="0" err="1">
                <a:solidFill>
                  <a:srgbClr val="FFC000"/>
                </a:solidFill>
              </a:rPr>
              <a:t>легень</a:t>
            </a:r>
            <a:r>
              <a:rPr lang="ru-RU" sz="4800" dirty="0">
                <a:solidFill>
                  <a:srgbClr val="FFC000"/>
                </a:solidFill>
              </a:rPr>
              <a:t> -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це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дослідження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яке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допомагає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фахівцям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виявити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патології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запалення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відхилення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на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ранніх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стадіях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розвитку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Вважається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безпечною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нешкідливою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процедурою</a:t>
            </a:r>
          </a:p>
        </p:txBody>
      </p:sp>
    </p:spTree>
    <p:extLst>
      <p:ext uri="{BB962C8B-B14F-4D97-AF65-F5344CB8AC3E}">
        <p14:creationId xmlns:p14="http://schemas.microsoft.com/office/powerpoint/2010/main" val="103047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D86239-4CD4-43CB-94C4-F6E6E96B4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16633"/>
            <a:ext cx="9144001" cy="576064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uk-UA" dirty="0">
                <a:solidFill>
                  <a:schemeClr val="tx1"/>
                </a:solidFill>
                <a:effectLst/>
              </a:rPr>
              <a:t>                   </a:t>
            </a:r>
            <a:r>
              <a:rPr lang="uk-UA" b="1" dirty="0">
                <a:solidFill>
                  <a:srgbClr val="FFC000"/>
                </a:solidFill>
                <a:effectLst/>
              </a:rPr>
              <a:t>Ультразвукове дослідження</a:t>
            </a:r>
            <a:endParaRPr lang="uk-UA" b="1" dirty="0">
              <a:solidFill>
                <a:srgbClr val="FFC000"/>
              </a:solidFill>
            </a:endParaRPr>
          </a:p>
        </p:txBody>
      </p:sp>
      <p:sp>
        <p:nvSpPr>
          <p:cNvPr id="47107" name="Прямоугольник 2">
            <a:extLst>
              <a:ext uri="{FF2B5EF4-FFF2-40B4-BE49-F238E27FC236}">
                <a16:creationId xmlns:a16="http://schemas.microsoft.com/office/drawing/2014/main" id="{8C2D8FE0-54BC-4326-9E95-E66A34264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96" y="620689"/>
            <a:ext cx="9108504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b="1" dirty="0">
                <a:solidFill>
                  <a:schemeClr val="tx1"/>
                </a:solidFill>
              </a:rPr>
              <a:t>                                      </a:t>
            </a:r>
            <a:r>
              <a:rPr lang="uk-UA" altLang="ru-RU" sz="2600" b="1" dirty="0">
                <a:solidFill>
                  <a:srgbClr val="FFFF00"/>
                </a:solidFill>
              </a:rPr>
              <a:t>Показання: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600" dirty="0">
                <a:solidFill>
                  <a:schemeClr val="tx1"/>
                </a:solidFill>
              </a:rPr>
              <a:t>1.	Виявлення рідини в плевральних порожнинах, ознак </a:t>
            </a:r>
            <a:r>
              <a:rPr lang="uk-UA" altLang="ru-RU" sz="2600" dirty="0" err="1">
                <a:solidFill>
                  <a:schemeClr val="tx1"/>
                </a:solidFill>
              </a:rPr>
              <a:t>осумковання</a:t>
            </a:r>
            <a:r>
              <a:rPr lang="uk-UA" altLang="ru-RU" sz="2600" dirty="0">
                <a:solidFill>
                  <a:schemeClr val="tx1"/>
                </a:solidFill>
              </a:rPr>
              <a:t>, </a:t>
            </a:r>
            <a:r>
              <a:rPr lang="uk-UA" altLang="ru-RU" sz="2600" dirty="0" err="1">
                <a:solidFill>
                  <a:schemeClr val="tx1"/>
                </a:solidFill>
              </a:rPr>
              <a:t>емпиеми</a:t>
            </a:r>
            <a:r>
              <a:rPr lang="uk-UA" altLang="ru-RU" sz="2600" dirty="0">
                <a:solidFill>
                  <a:schemeClr val="tx1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600" dirty="0">
                <a:solidFill>
                  <a:schemeClr val="tx1"/>
                </a:solidFill>
              </a:rPr>
              <a:t>2.	Визначення оптимальної точки для пункції плевральної порожнини.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600" dirty="0">
                <a:solidFill>
                  <a:schemeClr val="tx1"/>
                </a:solidFill>
              </a:rPr>
              <a:t>3.	Виявлення злоякісних и доброякісних новоутворень плеври.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600" dirty="0">
                <a:solidFill>
                  <a:schemeClr val="tx1"/>
                </a:solidFill>
              </a:rPr>
              <a:t>4.	Виявлення та уточнення природи </a:t>
            </a:r>
            <a:r>
              <a:rPr lang="uk-UA" altLang="ru-RU" sz="2600" dirty="0" err="1">
                <a:solidFill>
                  <a:schemeClr val="tx1"/>
                </a:solidFill>
              </a:rPr>
              <a:t>субплевральних</a:t>
            </a:r>
            <a:r>
              <a:rPr lang="uk-UA" altLang="ru-RU" sz="2600" dirty="0">
                <a:solidFill>
                  <a:schemeClr val="tx1"/>
                </a:solidFill>
              </a:rPr>
              <a:t> утворень легень розміром від 2 см, оцінка характеру ураження грудної стінки.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600" dirty="0">
                <a:solidFill>
                  <a:schemeClr val="tx1"/>
                </a:solidFill>
              </a:rPr>
              <a:t>5.	Виявлення об’ємних утворювань переднього середостіння, збільшення лімфатичних вузлів, солідних, </a:t>
            </a:r>
            <a:r>
              <a:rPr lang="uk-UA" altLang="ru-RU" sz="2600" dirty="0" err="1">
                <a:solidFill>
                  <a:schemeClr val="tx1"/>
                </a:solidFill>
              </a:rPr>
              <a:t>кістозних</a:t>
            </a:r>
            <a:r>
              <a:rPr lang="uk-UA" altLang="ru-RU" sz="2600" dirty="0">
                <a:solidFill>
                  <a:schemeClr val="tx1"/>
                </a:solidFill>
              </a:rPr>
              <a:t> і судинних утворювань.</a:t>
            </a:r>
          </a:p>
        </p:txBody>
      </p:sp>
    </p:spTree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Прямоугольник 1">
            <a:extLst>
              <a:ext uri="{FF2B5EF4-FFF2-40B4-BE49-F238E27FC236}">
                <a16:creationId xmlns:a16="http://schemas.microsoft.com/office/drawing/2014/main" id="{B9932EE2-872C-49D4-9849-278F13436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5" y="317500"/>
            <a:ext cx="90360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400" dirty="0">
                <a:solidFill>
                  <a:schemeClr val="tx1"/>
                </a:solidFill>
              </a:rPr>
              <a:t>За допомогою УЗД вдається виявити мінімальну кількість плевральної рідини (15-20 мл) у важкодоступних для рентгенологічного дослідження зонах (у базальних відділах плевральної порожнини, плевральних синусах і передніх </a:t>
            </a:r>
            <a:r>
              <a:rPr lang="uk-UA" altLang="ru-RU" sz="2400" dirty="0" err="1">
                <a:solidFill>
                  <a:schemeClr val="tx1"/>
                </a:solidFill>
              </a:rPr>
              <a:t>парамедіастинальних</a:t>
            </a:r>
            <a:r>
              <a:rPr lang="uk-UA" altLang="ru-RU" sz="2400" dirty="0">
                <a:solidFill>
                  <a:schemeClr val="tx1"/>
                </a:solidFill>
              </a:rPr>
              <a:t> відділах).</a:t>
            </a:r>
          </a:p>
        </p:txBody>
      </p:sp>
      <p:pic>
        <p:nvPicPr>
          <p:cNvPr id="48131" name="Picture 2" descr="D:\Наташа\Студенты\Рентген для студ 3 курс\Картинки для лекций\плеврит\узи плеврит.JPG">
            <a:extLst>
              <a:ext uri="{FF2B5EF4-FFF2-40B4-BE49-F238E27FC236}">
                <a16:creationId xmlns:a16="http://schemas.microsoft.com/office/drawing/2014/main" id="{0B676E31-7B8E-428B-8A8B-62F4D5494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257425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>
                <a:solidFill>
                  <a:srgbClr val="FFC000"/>
                </a:solidFill>
              </a:rPr>
              <a:t>Сцинтіграфія</a:t>
            </a:r>
            <a:r>
              <a:rPr lang="ru-RU" sz="4000" dirty="0">
                <a:solidFill>
                  <a:srgbClr val="FFC000"/>
                </a:solidFill>
              </a:rPr>
              <a:t> -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метод </a:t>
            </a:r>
            <a:r>
              <a:rPr lang="ru-RU" sz="3600" dirty="0" err="1"/>
              <a:t>функціональної</a:t>
            </a:r>
            <a:r>
              <a:rPr lang="ru-RU" sz="3600" dirty="0"/>
              <a:t> </a:t>
            </a:r>
            <a:r>
              <a:rPr lang="ru-RU" sz="3600" dirty="0" err="1"/>
              <a:t>візуалізації</a:t>
            </a:r>
            <a:r>
              <a:rPr lang="ru-RU" sz="3600" dirty="0"/>
              <a:t>, </a:t>
            </a:r>
            <a:r>
              <a:rPr lang="ru-RU" sz="3600" dirty="0" err="1"/>
              <a:t>що</a:t>
            </a:r>
            <a:r>
              <a:rPr lang="ru-RU" sz="3600" dirty="0"/>
              <a:t> </a:t>
            </a:r>
            <a:r>
              <a:rPr lang="ru-RU" sz="3600" dirty="0" err="1"/>
              <a:t>полягає</a:t>
            </a:r>
            <a:r>
              <a:rPr lang="ru-RU" sz="3600" dirty="0"/>
              <a:t> у </a:t>
            </a:r>
            <a:r>
              <a:rPr lang="ru-RU" sz="3600" dirty="0" err="1"/>
              <a:t>введенні</a:t>
            </a:r>
            <a:r>
              <a:rPr lang="ru-RU" sz="3600" dirty="0"/>
              <a:t> в </a:t>
            </a:r>
            <a:r>
              <a:rPr lang="ru-RU" sz="3600" dirty="0" err="1"/>
              <a:t>організм</a:t>
            </a:r>
            <a:r>
              <a:rPr lang="ru-RU" sz="3600" dirty="0"/>
              <a:t> </a:t>
            </a:r>
            <a:r>
              <a:rPr lang="ru-RU" sz="3600" dirty="0" err="1"/>
              <a:t>радіоактивних</a:t>
            </a:r>
            <a:r>
              <a:rPr lang="ru-RU" sz="3600" dirty="0"/>
              <a:t> </a:t>
            </a:r>
            <a:r>
              <a:rPr lang="ru-RU" sz="3600" dirty="0" err="1"/>
              <a:t>ізотопів</a:t>
            </a:r>
            <a:r>
              <a:rPr lang="ru-RU" sz="3600" dirty="0"/>
              <a:t> і </a:t>
            </a:r>
            <a:r>
              <a:rPr lang="ru-RU" sz="3600" dirty="0" err="1"/>
              <a:t>отриманні</a:t>
            </a:r>
            <a:r>
              <a:rPr lang="ru-RU" sz="3600" dirty="0"/>
              <a:t> </a:t>
            </a:r>
            <a:r>
              <a:rPr lang="ru-RU" sz="3600" dirty="0" err="1"/>
              <a:t>двовимірного</a:t>
            </a:r>
            <a:r>
              <a:rPr lang="ru-RU" sz="3600" dirty="0"/>
              <a:t> </a:t>
            </a:r>
            <a:r>
              <a:rPr lang="ru-RU" sz="3600" dirty="0" err="1"/>
              <a:t>зображення</a:t>
            </a:r>
            <a:r>
              <a:rPr lang="ru-RU" sz="3600" dirty="0"/>
              <a:t> шляхом </a:t>
            </a:r>
            <a:r>
              <a:rPr lang="ru-RU" sz="3600" dirty="0" err="1"/>
              <a:t>визначення</a:t>
            </a:r>
            <a:r>
              <a:rPr lang="ru-RU" sz="3600" dirty="0"/>
              <a:t> </a:t>
            </a:r>
            <a:r>
              <a:rPr lang="ru-RU" sz="3600" dirty="0" err="1"/>
              <a:t>випромінювання</a:t>
            </a:r>
            <a:r>
              <a:rPr lang="ru-RU" sz="3600" dirty="0"/>
              <a:t>, </a:t>
            </a:r>
            <a:r>
              <a:rPr lang="ru-RU" sz="3600" dirty="0" err="1"/>
              <a:t>що</a:t>
            </a:r>
            <a:r>
              <a:rPr lang="ru-RU" sz="3600" dirty="0"/>
              <a:t> </a:t>
            </a:r>
            <a:r>
              <a:rPr lang="ru-RU" sz="3600" dirty="0" err="1"/>
              <a:t>випускається</a:t>
            </a:r>
            <a:r>
              <a:rPr lang="ru-RU" sz="3600" dirty="0"/>
              <a:t> ними.</a:t>
            </a:r>
            <a:endParaRPr lang="ru-RU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7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FAD6FF-AF01-44FC-9C82-F3E98EE2D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4" y="1196752"/>
            <a:ext cx="8586984" cy="66898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br>
              <a:rPr lang="uk-UA" dirty="0">
                <a:solidFill>
                  <a:schemeClr val="tx1"/>
                </a:solidFill>
                <a:effectLst/>
              </a:rPr>
            </a:br>
            <a:br>
              <a:rPr lang="uk-UA" dirty="0">
                <a:solidFill>
                  <a:schemeClr val="tx1"/>
                </a:solidFill>
                <a:effectLst/>
              </a:rPr>
            </a:br>
            <a:br>
              <a:rPr lang="uk-UA" dirty="0">
                <a:solidFill>
                  <a:schemeClr val="tx1"/>
                </a:solidFill>
                <a:effectLst/>
              </a:rPr>
            </a:br>
            <a:br>
              <a:rPr lang="uk-UA" dirty="0">
                <a:solidFill>
                  <a:schemeClr val="tx1"/>
                </a:solidFill>
                <a:effectLst/>
              </a:rPr>
            </a:br>
            <a:endParaRPr lang="uk-UA" dirty="0"/>
          </a:p>
        </p:txBody>
      </p:sp>
      <p:sp>
        <p:nvSpPr>
          <p:cNvPr id="49155" name="Прямоугольник 2">
            <a:extLst>
              <a:ext uri="{FF2B5EF4-FFF2-40B4-BE49-F238E27FC236}">
                <a16:creationId xmlns:a16="http://schemas.microsoft.com/office/drawing/2014/main" id="{AE2A64A1-0A2D-4C33-B27C-018487D78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888" y="116633"/>
            <a:ext cx="8855075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2000" b="1" u="sng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b="1" dirty="0" err="1">
                <a:solidFill>
                  <a:srgbClr val="FFFF00"/>
                </a:solidFill>
              </a:rPr>
              <a:t>Перфузійна</a:t>
            </a:r>
            <a:r>
              <a:rPr lang="uk-UA" altLang="ru-RU" sz="3200" b="1" dirty="0">
                <a:solidFill>
                  <a:srgbClr val="FFFF00"/>
                </a:solidFill>
              </a:rPr>
              <a:t> </a:t>
            </a:r>
            <a:r>
              <a:rPr lang="uk-UA" altLang="ru-RU" sz="3200" b="1" dirty="0" err="1">
                <a:solidFill>
                  <a:srgbClr val="FFFF00"/>
                </a:solidFill>
              </a:rPr>
              <a:t>сцинтіграфія</a:t>
            </a:r>
            <a:r>
              <a:rPr lang="uk-UA" altLang="ru-RU" sz="3200" b="1" dirty="0">
                <a:solidFill>
                  <a:srgbClr val="FFFF00"/>
                </a:solidFill>
              </a:rPr>
              <a:t> </a:t>
            </a:r>
            <a:r>
              <a:rPr lang="uk-UA" altLang="ru-RU" sz="2400" dirty="0">
                <a:solidFill>
                  <a:schemeClr val="tx1"/>
                </a:solidFill>
              </a:rPr>
              <a:t>— методика дослідження капілярного легеневого </a:t>
            </a:r>
            <a:r>
              <a:rPr lang="uk-UA" altLang="ru-RU" sz="2400" dirty="0" err="1">
                <a:solidFill>
                  <a:schemeClr val="tx1"/>
                </a:solidFill>
              </a:rPr>
              <a:t>кровотокуПринцип</a:t>
            </a:r>
            <a:r>
              <a:rPr lang="uk-UA" altLang="ru-RU" sz="2400" dirty="0">
                <a:solidFill>
                  <a:schemeClr val="tx1"/>
                </a:solidFill>
              </a:rPr>
              <a:t> методики ґрунтується на «</a:t>
            </a:r>
            <a:r>
              <a:rPr lang="uk-UA" altLang="ru-RU" sz="2400" dirty="0" err="1">
                <a:solidFill>
                  <a:schemeClr val="tx1"/>
                </a:solidFill>
              </a:rPr>
              <a:t>застряванні</a:t>
            </a:r>
            <a:r>
              <a:rPr lang="uk-UA" altLang="ru-RU" sz="2400" dirty="0">
                <a:solidFill>
                  <a:schemeClr val="tx1"/>
                </a:solidFill>
              </a:rPr>
              <a:t>» радіоактивних частинок у </a:t>
            </a:r>
            <a:r>
              <a:rPr lang="uk-UA" altLang="ru-RU" sz="2400" dirty="0" err="1">
                <a:solidFill>
                  <a:schemeClr val="tx1"/>
                </a:solidFill>
              </a:rPr>
              <a:t>прекапілярних</a:t>
            </a:r>
            <a:r>
              <a:rPr lang="uk-UA" altLang="ru-RU" sz="2400" dirty="0">
                <a:solidFill>
                  <a:schemeClr val="tx1"/>
                </a:solidFill>
              </a:rPr>
              <a:t> артеріолах або капілярах легень з тимчасовою </a:t>
            </a:r>
            <a:r>
              <a:rPr lang="uk-UA" altLang="ru-RU" sz="2400" dirty="0" err="1">
                <a:solidFill>
                  <a:schemeClr val="tx1"/>
                </a:solidFill>
              </a:rPr>
              <a:t>емболізацією</a:t>
            </a:r>
            <a:r>
              <a:rPr lang="uk-UA" altLang="ru-RU" sz="2400" dirty="0">
                <a:solidFill>
                  <a:schemeClr val="tx1"/>
                </a:solidFill>
              </a:rPr>
              <a:t> капілярного русла. Їх розподіл </a:t>
            </a:r>
            <a:r>
              <a:rPr lang="uk-UA" altLang="ru-RU" sz="2400" dirty="0" err="1">
                <a:solidFill>
                  <a:schemeClr val="tx1"/>
                </a:solidFill>
              </a:rPr>
              <a:t>пропорційно</a:t>
            </a:r>
            <a:r>
              <a:rPr lang="uk-UA" altLang="ru-RU" sz="2400" dirty="0">
                <a:solidFill>
                  <a:schemeClr val="tx1"/>
                </a:solidFill>
              </a:rPr>
              <a:t> </a:t>
            </a:r>
            <a:r>
              <a:rPr lang="uk-UA" altLang="ru-RU" sz="2400" dirty="0" err="1">
                <a:solidFill>
                  <a:schemeClr val="tx1"/>
                </a:solidFill>
              </a:rPr>
              <a:t>регіонарному</a:t>
            </a:r>
            <a:r>
              <a:rPr lang="uk-UA" altLang="ru-RU" sz="2400" dirty="0">
                <a:solidFill>
                  <a:schemeClr val="tx1"/>
                </a:solidFill>
              </a:rPr>
              <a:t> легеневому кровотоку.</a:t>
            </a:r>
          </a:p>
        </p:txBody>
      </p:sp>
      <p:sp>
        <p:nvSpPr>
          <p:cNvPr id="49156" name="Прямоугольник 3">
            <a:extLst>
              <a:ext uri="{FF2B5EF4-FFF2-40B4-BE49-F238E27FC236}">
                <a16:creationId xmlns:a16="http://schemas.microsoft.com/office/drawing/2014/main" id="{6C2DD158-D323-413C-A7A2-59EF2E211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888" y="3225176"/>
            <a:ext cx="890111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dirty="0">
                <a:solidFill>
                  <a:schemeClr val="tx1"/>
                </a:solidFill>
              </a:rPr>
              <a:t>                  </a:t>
            </a:r>
            <a:r>
              <a:rPr lang="uk-UA" altLang="ru-RU" sz="2800" dirty="0">
                <a:solidFill>
                  <a:srgbClr val="FFFF00"/>
                </a:solidFill>
              </a:rPr>
              <a:t>Показання до проведення: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dirty="0">
                <a:solidFill>
                  <a:schemeClr val="tx1"/>
                </a:solidFill>
              </a:rPr>
              <a:t>1. Діагностика </a:t>
            </a:r>
            <a:r>
              <a:rPr lang="uk-UA" altLang="ru-RU" sz="2800" dirty="0" err="1">
                <a:solidFill>
                  <a:schemeClr val="tx1"/>
                </a:solidFill>
              </a:rPr>
              <a:t>тромбоемболії</a:t>
            </a:r>
            <a:r>
              <a:rPr lang="uk-UA" altLang="ru-RU" sz="2800" dirty="0">
                <a:solidFill>
                  <a:schemeClr val="tx1"/>
                </a:solidFill>
              </a:rPr>
              <a:t> гілок легеневої артерії.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dirty="0">
                <a:solidFill>
                  <a:schemeClr val="tx1"/>
                </a:solidFill>
              </a:rPr>
              <a:t>2. Визначення порушення перфузії і вентиляції у хворих на ХОЗЛ.</a:t>
            </a:r>
          </a:p>
        </p:txBody>
      </p:sp>
    </p:spTree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:\Наташа\Студенты\Рентген для студ 3 курс\Картинки для лекций\забол легких\перфузион сцинитграфия легк ТЄЛА.jpg">
            <a:extLst>
              <a:ext uri="{FF2B5EF4-FFF2-40B4-BE49-F238E27FC236}">
                <a16:creationId xmlns:a16="http://schemas.microsoft.com/office/drawing/2014/main" id="{181A83BB-46BC-4795-886A-DB914C7D6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420889"/>
            <a:ext cx="3895725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E4D27-C9AC-480F-83F9-AA1E6239C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36600"/>
            <a:ext cx="9143999" cy="114300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br>
              <a:rPr lang="uk-UA" dirty="0">
                <a:effectLst/>
              </a:rPr>
            </a:br>
            <a:br>
              <a:rPr lang="uk-UA" dirty="0">
                <a:effectLst/>
              </a:rPr>
            </a:br>
            <a:endParaRPr lang="uk-UA" dirty="0"/>
          </a:p>
        </p:txBody>
      </p:sp>
      <p:sp>
        <p:nvSpPr>
          <p:cNvPr id="50180" name="Прямоугольник 4">
            <a:extLst>
              <a:ext uri="{FF2B5EF4-FFF2-40B4-BE49-F238E27FC236}">
                <a16:creationId xmlns:a16="http://schemas.microsoft.com/office/drawing/2014/main" id="{5B58950F-5E7A-42C4-B03C-0705B8BFA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238" y="116632"/>
            <a:ext cx="8640762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b="1" dirty="0" err="1">
                <a:solidFill>
                  <a:srgbClr val="FFFF00"/>
                </a:solidFill>
              </a:rPr>
              <a:t>Ингаляційна</a:t>
            </a:r>
            <a:r>
              <a:rPr lang="uk-UA" altLang="ru-RU" sz="3200" b="1" dirty="0">
                <a:solidFill>
                  <a:srgbClr val="FFFF00"/>
                </a:solidFill>
              </a:rPr>
              <a:t> </a:t>
            </a:r>
            <a:r>
              <a:rPr lang="uk-UA" altLang="ru-RU" sz="3200" b="1" dirty="0" err="1">
                <a:solidFill>
                  <a:srgbClr val="FFFF00"/>
                </a:solidFill>
              </a:rPr>
              <a:t>сцинітграфія</a:t>
            </a:r>
            <a:r>
              <a:rPr lang="uk-UA" altLang="ru-RU" sz="3200" b="1" dirty="0">
                <a:solidFill>
                  <a:srgbClr val="FFFF00"/>
                </a:solidFill>
              </a:rPr>
              <a:t> -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/>
              <a:t>ділянки порушеної вентиляції легень відповідають місцям зниженого накопичення РФП при обструктивних ураженнях легень —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 err="1"/>
              <a:t>бронхиті</a:t>
            </a:r>
            <a:r>
              <a:rPr lang="uk-UA" altLang="ru-RU" sz="3200" dirty="0"/>
              <a:t>,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/>
              <a:t>бронхіальній астмі,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/>
              <a:t>локальнім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/>
              <a:t>пневмосклерозі,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3200" dirty="0"/>
              <a:t>раку бронху.</a:t>
            </a:r>
            <a:endParaRPr lang="uk-UA" altLang="ru-RU" sz="2800" dirty="0"/>
          </a:p>
        </p:txBody>
      </p:sp>
    </p:spTree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38481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12" y="288727"/>
            <a:ext cx="7873328" cy="5159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986877"/>
      </p:ext>
    </p:extLst>
  </p:cSld>
  <p:clrMapOvr>
    <a:masterClrMapping/>
  </p:clrMapOvr>
  <p:transition spd="slow">
    <p:push dir="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6B45D2-076C-4785-9647-6DA853F9E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FFC000"/>
                </a:solidFill>
              </a:rPr>
              <a:t>Маркировка </a:t>
            </a:r>
            <a:endParaRPr lang="ru-UA" sz="3200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FA51E5-95B9-4B99-BAAE-E1D34535596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FAEED3-3E1B-4C21-9793-F055B6323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32" y="1600200"/>
            <a:ext cx="4035902" cy="40500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331D3E-E37F-4A1A-8722-DFA30994B756}"/>
              </a:ext>
            </a:extLst>
          </p:cNvPr>
          <p:cNvSpPr txBox="1"/>
          <p:nvPr/>
        </p:nvSpPr>
        <p:spPr>
          <a:xfrm>
            <a:off x="955155" y="5036289"/>
            <a:ext cx="3363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ПІБ, </a:t>
            </a:r>
            <a:r>
              <a:rPr lang="ru-RU" dirty="0" err="1">
                <a:solidFill>
                  <a:srgbClr val="FF0000"/>
                </a:solidFill>
              </a:rPr>
              <a:t>рік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народження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вік</a:t>
            </a:r>
            <a:r>
              <a:rPr lang="ru-RU" dirty="0">
                <a:solidFill>
                  <a:srgbClr val="FF0000"/>
                </a:solidFill>
              </a:rPr>
              <a:t>)</a:t>
            </a:r>
          </a:p>
          <a:p>
            <a:r>
              <a:rPr lang="ru-RU" dirty="0">
                <a:solidFill>
                  <a:srgbClr val="FF0000"/>
                </a:solidFill>
              </a:rPr>
              <a:t>      дата </a:t>
            </a:r>
            <a:r>
              <a:rPr lang="ru-RU" dirty="0" err="1">
                <a:solidFill>
                  <a:srgbClr val="FF0000"/>
                </a:solidFill>
              </a:rPr>
              <a:t>дослідження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D7F837-73DF-4E4D-83D5-7D924D7E94E6}"/>
              </a:ext>
            </a:extLst>
          </p:cNvPr>
          <p:cNvSpPr txBox="1"/>
          <p:nvPr/>
        </p:nvSpPr>
        <p:spPr>
          <a:xfrm>
            <a:off x="694038" y="1600200"/>
            <a:ext cx="261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D8882"/>
                </a:solidFill>
              </a:rPr>
              <a:t>R</a:t>
            </a:r>
            <a:endParaRPr lang="ru-UA" dirty="0">
              <a:solidFill>
                <a:srgbClr val="8D8882"/>
              </a:solidFill>
            </a:endParaRP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B2B36BE9-C42D-4678-94B6-BF495AA06B4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664429" y="1600200"/>
            <a:ext cx="3869971" cy="398904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517A213-5ECC-49E9-A5E0-5C52FAEE0611}"/>
              </a:ext>
            </a:extLst>
          </p:cNvPr>
          <p:cNvSpPr txBox="1"/>
          <p:nvPr/>
        </p:nvSpPr>
        <p:spPr>
          <a:xfrm>
            <a:off x="5397722" y="4971118"/>
            <a:ext cx="2566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Петрова М.І.,1978(42 роки)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      16.10.2020</a:t>
            </a:r>
            <a:endParaRPr lang="ru-UA" dirty="0">
              <a:solidFill>
                <a:schemeClr val="bg1"/>
              </a:solidFill>
            </a:endParaRPr>
          </a:p>
        </p:txBody>
      </p:sp>
      <p:sp>
        <p:nvSpPr>
          <p:cNvPr id="14" name="Стрелка: вверх 13">
            <a:extLst>
              <a:ext uri="{FF2B5EF4-FFF2-40B4-BE49-F238E27FC236}">
                <a16:creationId xmlns:a16="http://schemas.microsoft.com/office/drawing/2014/main" id="{33C5942C-16FE-44E3-9A29-01159D389FE9}"/>
              </a:ext>
            </a:extLst>
          </p:cNvPr>
          <p:cNvSpPr/>
          <p:nvPr/>
        </p:nvSpPr>
        <p:spPr>
          <a:xfrm>
            <a:off x="7812360" y="2060848"/>
            <a:ext cx="189735" cy="648072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F73475-B71B-40BA-9591-A75EF1DDD6AF}"/>
              </a:ext>
            </a:extLst>
          </p:cNvPr>
          <p:cNvSpPr txBox="1"/>
          <p:nvPr/>
        </p:nvSpPr>
        <p:spPr>
          <a:xfrm>
            <a:off x="5076056" y="1628289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  <a:lumOff val="50000"/>
                  </a:schemeClr>
                </a:solidFill>
              </a:rPr>
              <a:t>R</a:t>
            </a:r>
            <a:endParaRPr lang="ru-UA" dirty="0">
              <a:solidFill>
                <a:schemeClr val="bg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Стрелка: вверх 15">
            <a:extLst>
              <a:ext uri="{FF2B5EF4-FFF2-40B4-BE49-F238E27FC236}">
                <a16:creationId xmlns:a16="http://schemas.microsoft.com/office/drawing/2014/main" id="{571394DE-D491-4D0D-BA97-F947FED7DFE8}"/>
              </a:ext>
            </a:extLst>
          </p:cNvPr>
          <p:cNvSpPr/>
          <p:nvPr/>
        </p:nvSpPr>
        <p:spPr>
          <a:xfrm>
            <a:off x="5141649" y="1997621"/>
            <a:ext cx="189735" cy="504056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841263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916E7E8-B3F4-409F-954A-85BEAF4F9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58390"/>
            <a:ext cx="7924800" cy="620688"/>
          </a:xfrm>
        </p:spPr>
        <p:txBody>
          <a:bodyPr/>
          <a:lstStyle/>
          <a:p>
            <a:pPr algn="ctr"/>
            <a:r>
              <a:rPr lang="ru-RU" sz="2800" b="1" i="1" dirty="0" err="1">
                <a:solidFill>
                  <a:srgbClr val="FF0000"/>
                </a:solidFill>
              </a:rPr>
              <a:t>Немає</a:t>
            </a:r>
            <a:r>
              <a:rPr lang="ru-RU" sz="2800" b="1" i="1" dirty="0">
                <a:solidFill>
                  <a:srgbClr val="FF0000"/>
                </a:solidFill>
              </a:rPr>
              <a:t> маркировки – </a:t>
            </a:r>
            <a:r>
              <a:rPr lang="ru-RU" sz="2800" b="1" i="1" dirty="0" err="1">
                <a:solidFill>
                  <a:srgbClr val="FF0000"/>
                </a:solidFill>
              </a:rPr>
              <a:t>немає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дослідження</a:t>
            </a:r>
            <a:r>
              <a:rPr lang="ru-RU" sz="2800" b="1" i="1" dirty="0">
                <a:solidFill>
                  <a:srgbClr val="FF0000"/>
                </a:solidFill>
              </a:rPr>
              <a:t>!!!</a:t>
            </a:r>
            <a:endParaRPr lang="ru-UA" sz="2800" b="1" i="1" dirty="0">
              <a:solidFill>
                <a:srgbClr val="FF0000"/>
              </a:solidFill>
            </a:endParaRP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A7E79BD5-AAB0-4F41-96D4-BEFC80EFAB7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84784"/>
            <a:ext cx="3947864" cy="4115853"/>
          </a:xfrm>
        </p:spPr>
      </p:pic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C52B2BC0-B871-4D79-B3D4-B6FF0EAA45E5}"/>
              </a:ext>
            </a:extLst>
          </p:cNvPr>
          <p:cNvSpPr/>
          <p:nvPr/>
        </p:nvSpPr>
        <p:spPr>
          <a:xfrm>
            <a:off x="2195736" y="5229200"/>
            <a:ext cx="864096" cy="14401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20" name="Объект 19">
            <a:extLst>
              <a:ext uri="{FF2B5EF4-FFF2-40B4-BE49-F238E27FC236}">
                <a16:creationId xmlns:a16="http://schemas.microsoft.com/office/drawing/2014/main" id="{C61D8998-EFF5-40FD-B11A-259CCE3CFF3F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572000" y="928992"/>
            <a:ext cx="4464496" cy="4745533"/>
          </a:xfrm>
        </p:spPr>
      </p:pic>
      <p:sp>
        <p:nvSpPr>
          <p:cNvPr id="21" name="Стрелка: вверх 20">
            <a:extLst>
              <a:ext uri="{FF2B5EF4-FFF2-40B4-BE49-F238E27FC236}">
                <a16:creationId xmlns:a16="http://schemas.microsoft.com/office/drawing/2014/main" id="{8E21F253-AA7C-4610-9C11-96EF9C3E3F91}"/>
              </a:ext>
            </a:extLst>
          </p:cNvPr>
          <p:cNvSpPr/>
          <p:nvPr/>
        </p:nvSpPr>
        <p:spPr>
          <a:xfrm flipH="1">
            <a:off x="4788024" y="1196753"/>
            <a:ext cx="432048" cy="64807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2" name="Стрелка: изогнутая 21">
            <a:extLst>
              <a:ext uri="{FF2B5EF4-FFF2-40B4-BE49-F238E27FC236}">
                <a16:creationId xmlns:a16="http://schemas.microsoft.com/office/drawing/2014/main" id="{2C5219A7-E1FF-4A7A-926D-6A14BF66F0C3}"/>
              </a:ext>
            </a:extLst>
          </p:cNvPr>
          <p:cNvSpPr/>
          <p:nvPr/>
        </p:nvSpPr>
        <p:spPr>
          <a:xfrm>
            <a:off x="5436096" y="3861048"/>
            <a:ext cx="504056" cy="720080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tx1"/>
              </a:solidFill>
            </a:endParaRPr>
          </a:p>
        </p:txBody>
      </p:sp>
      <p:sp>
        <p:nvSpPr>
          <p:cNvPr id="23" name="Стрелка: влево 22">
            <a:extLst>
              <a:ext uri="{FF2B5EF4-FFF2-40B4-BE49-F238E27FC236}">
                <a16:creationId xmlns:a16="http://schemas.microsoft.com/office/drawing/2014/main" id="{6BF8CC03-248D-42B5-9F72-D0E078DE0CA8}"/>
              </a:ext>
            </a:extLst>
          </p:cNvPr>
          <p:cNvSpPr/>
          <p:nvPr/>
        </p:nvSpPr>
        <p:spPr>
          <a:xfrm>
            <a:off x="6516216" y="4562218"/>
            <a:ext cx="792088" cy="204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D02577-0EF2-4326-B46C-ACA500439CEC}"/>
              </a:ext>
            </a:extLst>
          </p:cNvPr>
          <p:cNvSpPr txBox="1"/>
          <p:nvPr/>
        </p:nvSpPr>
        <p:spPr>
          <a:xfrm>
            <a:off x="812742" y="1660159"/>
            <a:ext cx="31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2"/>
                </a:solidFill>
              </a:rPr>
              <a:t>П</a:t>
            </a:r>
            <a:endParaRPr lang="ru-UA" b="1" i="1" dirty="0">
              <a:solidFill>
                <a:schemeClr val="bg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CBAC1C-9F94-4416-B862-0D8215CD2950}"/>
              </a:ext>
            </a:extLst>
          </p:cNvPr>
          <p:cNvSpPr txBox="1"/>
          <p:nvPr/>
        </p:nvSpPr>
        <p:spPr>
          <a:xfrm>
            <a:off x="3851920" y="166015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2"/>
                </a:solidFill>
              </a:rPr>
              <a:t>Л</a:t>
            </a:r>
            <a:endParaRPr lang="ru-UA" b="1" dirty="0">
              <a:solidFill>
                <a:schemeClr val="bg2"/>
              </a:solidFill>
            </a:endParaRPr>
          </a:p>
        </p:txBody>
      </p:sp>
      <p:sp>
        <p:nvSpPr>
          <p:cNvPr id="2" name="Стрелка: изогнутая влево 1">
            <a:extLst>
              <a:ext uri="{FF2B5EF4-FFF2-40B4-BE49-F238E27FC236}">
                <a16:creationId xmlns:a16="http://schemas.microsoft.com/office/drawing/2014/main" id="{539D1EEA-D62F-414E-9B00-8F1585DC3E18}"/>
              </a:ext>
            </a:extLst>
          </p:cNvPr>
          <p:cNvSpPr/>
          <p:nvPr/>
        </p:nvSpPr>
        <p:spPr>
          <a:xfrm>
            <a:off x="3563888" y="4149080"/>
            <a:ext cx="432048" cy="679430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2570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71EA2CA3-3E9A-405F-9473-1B43775F0C5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9512" y="1782538"/>
            <a:ext cx="4597896" cy="3750122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2CDCC7F6-D681-43DE-A8A4-6069A41E849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343400" y="1782538"/>
            <a:ext cx="4621088" cy="3750123"/>
          </a:xfr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C5EFD5-8C62-482E-9C06-496B5A046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rgbClr val="FFC000"/>
                </a:solidFill>
              </a:rPr>
              <a:t>Правильність</a:t>
            </a:r>
            <a:r>
              <a:rPr lang="ru-RU" dirty="0">
                <a:solidFill>
                  <a:srgbClr val="FFC000"/>
                </a:solidFill>
              </a:rPr>
              <a:t> та </a:t>
            </a:r>
            <a:r>
              <a:rPr lang="ru-RU" dirty="0" err="1">
                <a:solidFill>
                  <a:srgbClr val="FFC000"/>
                </a:solidFill>
              </a:rPr>
              <a:t>симметрічність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укладання</a:t>
            </a:r>
            <a:endParaRPr lang="ru-UA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403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71DA84E4-68A5-4086-86EB-DE574AA4D6F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09600" y="1989134"/>
            <a:ext cx="3733800" cy="3336931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091478AB-A647-4460-888F-7AD872FC7D4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800600" y="2028018"/>
            <a:ext cx="3733800" cy="3259164"/>
          </a:xfr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2FDC396-0F31-4896-901E-24CD711E4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34082"/>
          </a:xfrm>
        </p:spPr>
        <p:txBody>
          <a:bodyPr/>
          <a:lstStyle/>
          <a:p>
            <a:pPr algn="ctr"/>
            <a:r>
              <a:rPr lang="ru-RU" dirty="0" err="1">
                <a:solidFill>
                  <a:srgbClr val="FFC000"/>
                </a:solidFill>
              </a:rPr>
              <a:t>якість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рентгенограм</a:t>
            </a:r>
            <a:r>
              <a:rPr lang="ru-RU" dirty="0">
                <a:solidFill>
                  <a:srgbClr val="FFC000"/>
                </a:solidFill>
              </a:rPr>
              <a:t> (режим)</a:t>
            </a:r>
            <a:endParaRPr lang="ru-UA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954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D62E0518-22B6-4F7B-B3E4-83401A63A49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09600" y="1124744"/>
            <a:ext cx="3733800" cy="4315501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13C29C8A-D7AF-4066-8104-E8D2EBF087B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800600" y="1124744"/>
            <a:ext cx="3733800" cy="4232159"/>
          </a:xfr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E8668A8-E6D7-409F-9F84-48E26DEEB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62074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FFC000"/>
                </a:solidFill>
              </a:rPr>
              <a:t>Фаза вдоху та </a:t>
            </a:r>
            <a:r>
              <a:rPr lang="ru-RU" sz="3200" dirty="0" err="1">
                <a:solidFill>
                  <a:srgbClr val="FFC000"/>
                </a:solidFill>
              </a:rPr>
              <a:t>видоху</a:t>
            </a:r>
            <a:endParaRPr lang="ru-UA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6313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52400"/>
            <a:ext cx="8229600" cy="4572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solidFill>
                  <a:srgbClr val="FFC000"/>
                </a:solidFill>
                <a:latin typeface="Arial" pitchFamily="34" charset="0"/>
              </a:rPr>
              <a:t>Anatomy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50179" name="Picture 4" descr="C:\1_MedicalFinals\NottinghamAXR_Stuff\CXR_HTML_Version\cxr teaching sep 06_files\CXR_02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92696"/>
            <a:ext cx="6172200" cy="577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56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23290" y="116632"/>
            <a:ext cx="375462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</a:rPr>
              <a:t>1 - трахея;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3 - дуга </a:t>
            </a:r>
            <a:r>
              <a:rPr lang="ru-RU" sz="2400" dirty="0" err="1">
                <a:solidFill>
                  <a:srgbClr val="FFFFFF"/>
                </a:solidFill>
              </a:rPr>
              <a:t>аорти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4 - ствол </a:t>
            </a:r>
            <a:r>
              <a:rPr lang="ru-RU" sz="2400" dirty="0" err="1">
                <a:solidFill>
                  <a:srgbClr val="FFFFFF"/>
                </a:solidFill>
              </a:rPr>
              <a:t>легеневої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артерії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5- </a:t>
            </a:r>
            <a:r>
              <a:rPr lang="ru-RU" sz="2400" dirty="0" err="1">
                <a:solidFill>
                  <a:srgbClr val="FFFFFF"/>
                </a:solidFill>
              </a:rPr>
              <a:t>вушко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лівого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передсерддя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6 - </a:t>
            </a:r>
            <a:r>
              <a:rPr lang="ru-RU" sz="2400" dirty="0" err="1">
                <a:solidFill>
                  <a:srgbClr val="FFFFFF"/>
                </a:solidFill>
              </a:rPr>
              <a:t>лівий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шлуночок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7 - праве </a:t>
            </a:r>
            <a:r>
              <a:rPr lang="ru-RU" sz="2400" dirty="0" err="1">
                <a:solidFill>
                  <a:srgbClr val="FFFFFF"/>
                </a:solidFill>
              </a:rPr>
              <a:t>передсерддя</a:t>
            </a:r>
            <a:r>
              <a:rPr lang="ru-RU" sz="2400" dirty="0">
                <a:solidFill>
                  <a:srgbClr val="FFFFFF"/>
                </a:solidFill>
              </a:rPr>
              <a:t>; 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11 - </a:t>
            </a:r>
            <a:r>
              <a:rPr lang="ru-RU" sz="2400" dirty="0" err="1">
                <a:solidFill>
                  <a:srgbClr val="FFFFFF"/>
                </a:solidFill>
              </a:rPr>
              <a:t>корінь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правої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легені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12 - </a:t>
            </a:r>
            <a:r>
              <a:rPr lang="ru-RU" sz="2400" dirty="0" err="1">
                <a:solidFill>
                  <a:srgbClr val="FFFFFF"/>
                </a:solidFill>
              </a:rPr>
              <a:t>тінь</a:t>
            </a:r>
            <a:r>
              <a:rPr lang="ru-RU" sz="2400" dirty="0">
                <a:solidFill>
                  <a:srgbClr val="FFFFFF"/>
                </a:solidFill>
              </a:rPr>
              <a:t> правого куполу </a:t>
            </a:r>
            <a:r>
              <a:rPr lang="ru-RU" sz="2400" dirty="0" err="1">
                <a:solidFill>
                  <a:srgbClr val="FFFFFF"/>
                </a:solidFill>
              </a:rPr>
              <a:t>діафрагми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13 - синус </a:t>
            </a:r>
            <a:r>
              <a:rPr lang="ru-RU" sz="2400" dirty="0" err="1">
                <a:solidFill>
                  <a:srgbClr val="FFFFFF"/>
                </a:solidFill>
              </a:rPr>
              <a:t>лівої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легені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14 - </a:t>
            </a:r>
            <a:r>
              <a:rPr lang="ru-RU" sz="2400" dirty="0" err="1">
                <a:solidFill>
                  <a:srgbClr val="FFFFFF"/>
                </a:solidFill>
              </a:rPr>
              <a:t>верхня</a:t>
            </a:r>
            <a:r>
              <a:rPr lang="ru-RU" sz="2400" dirty="0">
                <a:solidFill>
                  <a:srgbClr val="FFFFFF"/>
                </a:solidFill>
              </a:rPr>
              <a:t> порожиста вена;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16 – </a:t>
            </a:r>
            <a:r>
              <a:rPr lang="ru-RU" sz="2400" dirty="0" err="1">
                <a:solidFill>
                  <a:srgbClr val="FFFFFF"/>
                </a:solidFill>
              </a:rPr>
              <a:t>тіла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хребців</a:t>
            </a:r>
            <a:r>
              <a:rPr lang="ru-RU" sz="2400" dirty="0">
                <a:solidFill>
                  <a:srgbClr val="FFFFFF"/>
                </a:solidFill>
              </a:rPr>
              <a:t>;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17 – </a:t>
            </a:r>
            <a:r>
              <a:rPr lang="ru-RU" sz="2400" dirty="0" err="1">
                <a:solidFill>
                  <a:srgbClr val="FFFFFF"/>
                </a:solidFill>
              </a:rPr>
              <a:t>ключиця</a:t>
            </a:r>
            <a:r>
              <a:rPr lang="ru-RU" sz="2400" dirty="0">
                <a:solidFill>
                  <a:srgbClr val="FFFFFF"/>
                </a:solidFill>
              </a:rPr>
              <a:t>;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18 – </a:t>
            </a:r>
            <a:r>
              <a:rPr lang="ru-RU" sz="2400" dirty="0" err="1">
                <a:solidFill>
                  <a:srgbClr val="FFFFFF"/>
                </a:solidFill>
              </a:rPr>
              <a:t>задні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відрізки</a:t>
            </a:r>
            <a:r>
              <a:rPr lang="ru-RU" sz="2400" dirty="0">
                <a:solidFill>
                  <a:srgbClr val="FFFFFF"/>
                </a:solidFill>
              </a:rPr>
              <a:t> ребер</a:t>
            </a:r>
          </a:p>
        </p:txBody>
      </p:sp>
      <p:pic>
        <p:nvPicPr>
          <p:cNvPr id="3" name="Picture 2" descr="C:\Users\Admin\Desktop\mb4_034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5301" y="260648"/>
            <a:ext cx="6438591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70C8657-CB52-406D-91A9-08D8DE7A5784}"/>
              </a:ext>
            </a:extLst>
          </p:cNvPr>
          <p:cNvCxnSpPr/>
          <p:nvPr/>
        </p:nvCxnSpPr>
        <p:spPr>
          <a:xfrm flipH="1" flipV="1">
            <a:off x="323528" y="620688"/>
            <a:ext cx="1152128" cy="36004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3DB9477-4E5C-4D31-9AA8-ABBD0D52E355}"/>
              </a:ext>
            </a:extLst>
          </p:cNvPr>
          <p:cNvSpPr txBox="1"/>
          <p:nvPr/>
        </p:nvSpPr>
        <p:spPr>
          <a:xfrm>
            <a:off x="16876" y="431376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17</a:t>
            </a:r>
            <a:endParaRPr lang="ru-UA" dirty="0">
              <a:solidFill>
                <a:schemeClr val="bg2"/>
              </a:solidFill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CA88F5F-AD83-418B-BD08-85B7285047C0}"/>
              </a:ext>
            </a:extLst>
          </p:cNvPr>
          <p:cNvCxnSpPr/>
          <p:nvPr/>
        </p:nvCxnSpPr>
        <p:spPr>
          <a:xfrm>
            <a:off x="3779913" y="288284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E0F5646-DBA3-48D1-B7EC-EBC899F9BFE8}"/>
              </a:ext>
            </a:extLst>
          </p:cNvPr>
          <p:cNvCxnSpPr>
            <a:cxnSpLocks/>
          </p:cNvCxnSpPr>
          <p:nvPr/>
        </p:nvCxnSpPr>
        <p:spPr>
          <a:xfrm flipV="1">
            <a:off x="3851920" y="3069778"/>
            <a:ext cx="936104" cy="14319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71C923D-DAB7-4BFE-A672-179F93982967}"/>
              </a:ext>
            </a:extLst>
          </p:cNvPr>
          <p:cNvCxnSpPr>
            <a:cxnSpLocks/>
          </p:cNvCxnSpPr>
          <p:nvPr/>
        </p:nvCxnSpPr>
        <p:spPr>
          <a:xfrm flipH="1" flipV="1">
            <a:off x="3923929" y="2882845"/>
            <a:ext cx="864095" cy="18693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FC04295-4078-4BA6-8C73-9B4551013F9D}"/>
              </a:ext>
            </a:extLst>
          </p:cNvPr>
          <p:cNvSpPr txBox="1"/>
          <p:nvPr/>
        </p:nvSpPr>
        <p:spPr>
          <a:xfrm>
            <a:off x="4716016" y="2882845"/>
            <a:ext cx="523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18</a:t>
            </a:r>
            <a:endParaRPr lang="ru-UA" dirty="0">
              <a:solidFill>
                <a:schemeClr val="bg2"/>
              </a:solidFill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18C9506-8D0D-4514-858E-5A1EA28D84DE}"/>
              </a:ext>
            </a:extLst>
          </p:cNvPr>
          <p:cNvCxnSpPr/>
          <p:nvPr/>
        </p:nvCxnSpPr>
        <p:spPr>
          <a:xfrm flipH="1">
            <a:off x="539552" y="3789040"/>
            <a:ext cx="208823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DD09983-34CD-4BF8-94F1-277F58E522E5}"/>
              </a:ext>
            </a:extLst>
          </p:cNvPr>
          <p:cNvSpPr txBox="1"/>
          <p:nvPr/>
        </p:nvSpPr>
        <p:spPr>
          <a:xfrm>
            <a:off x="215007" y="3604374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2"/>
                </a:solidFill>
              </a:rPr>
              <a:t>16</a:t>
            </a:r>
            <a:endParaRPr lang="ru-UA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806473"/>
      </p:ext>
    </p:extLst>
  </p:cSld>
  <p:clrMapOvr>
    <a:masterClrMapping/>
  </p:clrMapOvr>
  <p:transition spd="slow">
    <p:push dir="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mb4_02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0" y="238408"/>
            <a:ext cx="5651104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D6BD92-3889-4358-A3FB-EF2993953BEA}"/>
              </a:ext>
            </a:extLst>
          </p:cNvPr>
          <p:cNvSpPr txBox="1"/>
          <p:nvPr/>
        </p:nvSpPr>
        <p:spPr>
          <a:xfrm>
            <a:off x="5676544" y="260648"/>
            <a:ext cx="346745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1 - трахея;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3 - дуга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аорти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6 -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лівий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шлуночок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8 –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серцева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тінь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FFFFFF"/>
                </a:solidFill>
                <a:latin typeface="Arial Narrow"/>
              </a:rPr>
              <a:t>9 – </a:t>
            </a:r>
            <a:r>
              <a:rPr lang="ru-RU" sz="2400" dirty="0" err="1">
                <a:solidFill>
                  <a:srgbClr val="FFFFFF"/>
                </a:solidFill>
                <a:latin typeface="Arial Narrow"/>
              </a:rPr>
              <a:t>ретростернальний</a:t>
            </a:r>
            <a:r>
              <a:rPr lang="ru-RU" sz="2400" dirty="0">
                <a:solidFill>
                  <a:srgbClr val="FFFFFF"/>
                </a:solidFill>
                <a:latin typeface="Arial Narrow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Arial Narrow"/>
              </a:rPr>
              <a:t>простір</a:t>
            </a:r>
            <a:r>
              <a:rPr lang="ru-RU" sz="2400" dirty="0">
                <a:solidFill>
                  <a:srgbClr val="FFFFFF"/>
                </a:solidFill>
                <a:latin typeface="Arial Narrow"/>
              </a:rPr>
              <a:t>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10 –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ретрокардіальний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простір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11 -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корінь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правої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легені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13 - синус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лівої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легені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FFFFFF"/>
                </a:solidFill>
                <a:latin typeface="Arial Narrow"/>
              </a:rPr>
              <a:t>15 – грудина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16 –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тіло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хребця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C304934-4D84-4489-B77A-F19879A0020B}"/>
              </a:ext>
            </a:extLst>
          </p:cNvPr>
          <p:cNvCxnSpPr/>
          <p:nvPr/>
        </p:nvCxnSpPr>
        <p:spPr>
          <a:xfrm flipH="1">
            <a:off x="2076144" y="4869160"/>
            <a:ext cx="144016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C0EB6E6-953A-4964-8AB4-5C6D7B818AC3}"/>
              </a:ext>
            </a:extLst>
          </p:cNvPr>
          <p:cNvSpPr txBox="1"/>
          <p:nvPr/>
        </p:nvSpPr>
        <p:spPr>
          <a:xfrm>
            <a:off x="1692312" y="468449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13</a:t>
            </a:r>
            <a:endParaRPr lang="ru-UA" dirty="0">
              <a:solidFill>
                <a:schemeClr val="bg2"/>
              </a:solidFill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16EC1C7-485E-4596-823E-C24CDB0DF96E}"/>
              </a:ext>
            </a:extLst>
          </p:cNvPr>
          <p:cNvCxnSpPr/>
          <p:nvPr/>
        </p:nvCxnSpPr>
        <p:spPr>
          <a:xfrm flipH="1" flipV="1">
            <a:off x="467544" y="1124744"/>
            <a:ext cx="1008112" cy="5760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6F1CF14-6712-4977-9403-86D5C30F0D6B}"/>
              </a:ext>
            </a:extLst>
          </p:cNvPr>
          <p:cNvSpPr txBox="1"/>
          <p:nvPr/>
        </p:nvSpPr>
        <p:spPr>
          <a:xfrm>
            <a:off x="77813" y="940078"/>
            <a:ext cx="39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/>
                </a:solidFill>
              </a:rPr>
              <a:t>15</a:t>
            </a:r>
            <a:endParaRPr lang="ru-UA" b="1" dirty="0">
              <a:solidFill>
                <a:schemeClr val="bg2"/>
              </a:solidFill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6EA6C56-8BD3-49B0-9F26-A4EE1DAD4BAF}"/>
              </a:ext>
            </a:extLst>
          </p:cNvPr>
          <p:cNvCxnSpPr/>
          <p:nvPr/>
        </p:nvCxnSpPr>
        <p:spPr>
          <a:xfrm>
            <a:off x="3516304" y="3429000"/>
            <a:ext cx="148774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1F177AE-41C1-4DB9-AA71-49CCF4DA7216}"/>
              </a:ext>
            </a:extLst>
          </p:cNvPr>
          <p:cNvSpPr txBox="1"/>
          <p:nvPr/>
        </p:nvSpPr>
        <p:spPr>
          <a:xfrm>
            <a:off x="5004048" y="3244334"/>
            <a:ext cx="418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2"/>
                </a:solidFill>
              </a:rPr>
              <a:t>16</a:t>
            </a:r>
            <a:endParaRPr lang="ru-UA" sz="2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586134"/>
      </p:ext>
    </p:extLst>
  </p:cSld>
  <p:clrMapOvr>
    <a:masterClrMapping/>
  </p:clrMapOvr>
  <p:transition spd="slow">
    <p:push dir="u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E99649-6601-4188-B8E6-96E2EFF51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b="1" i="1" dirty="0" err="1">
                <a:solidFill>
                  <a:srgbClr val="FFFF00"/>
                </a:solidFill>
                <a:latin typeface="Segoe Print" panose="02000600000000000000" pitchFamily="2" charset="0"/>
              </a:rPr>
              <a:t>Тіньоутворюючі</a:t>
            </a:r>
            <a:r>
              <a:rPr lang="uk-UA" sz="3600" b="1" i="1" dirty="0">
                <a:solidFill>
                  <a:srgbClr val="FFFF00"/>
                </a:solidFill>
                <a:latin typeface="Segoe Print" panose="02000600000000000000" pitchFamily="2" charset="0"/>
              </a:rPr>
              <a:t> групи</a:t>
            </a:r>
            <a:endParaRPr lang="ru-UA" sz="3600" b="1" i="1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F13A94-A55E-43E8-B0F1-C03C7B51FAA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8138864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2"/>
                </a:solidFill>
              </a:rPr>
              <a:t>Під час огляду органів грудної порожнини лікарями аналізуються 6 груп </a:t>
            </a:r>
            <a:r>
              <a:rPr lang="uk-UA" sz="2400" dirty="0" err="1">
                <a:solidFill>
                  <a:schemeClr val="tx2"/>
                </a:solidFill>
              </a:rPr>
              <a:t>тіньоутворень</a:t>
            </a:r>
            <a:r>
              <a:rPr lang="uk-UA" sz="2400" dirty="0">
                <a:solidFill>
                  <a:schemeClr val="tx2"/>
                </a:solidFill>
              </a:rPr>
              <a:t>: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2"/>
                </a:solidFill>
              </a:rPr>
              <a:t>                        1. м’які тканини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2"/>
                </a:solidFill>
              </a:rPr>
              <a:t>                        2.  Тулуб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2"/>
                </a:solidFill>
              </a:rPr>
              <a:t>                        3. легені, у тому числі </a:t>
            </a:r>
            <a:r>
              <a:rPr lang="uk-UA" sz="2400" dirty="0" err="1">
                <a:solidFill>
                  <a:schemeClr val="tx2"/>
                </a:solidFill>
              </a:rPr>
              <a:t>бронхо</a:t>
            </a:r>
            <a:r>
              <a:rPr lang="uk-UA" sz="2400" dirty="0">
                <a:solidFill>
                  <a:schemeClr val="tx2"/>
                </a:solidFill>
              </a:rPr>
              <a:t>-судинний малюнок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2"/>
                </a:solidFill>
              </a:rPr>
              <a:t>                        4. середостіння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2"/>
                </a:solidFill>
              </a:rPr>
              <a:t>                        5. серце 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2"/>
                </a:solidFill>
              </a:rPr>
              <a:t>                        6. діафрагма</a:t>
            </a:r>
            <a:endParaRPr lang="ru-UA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9221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6B0E854-8C52-46E2-9FBF-D4EDDFE4C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b="1" i="1" dirty="0">
                <a:solidFill>
                  <a:srgbClr val="FFFF00"/>
                </a:solidFill>
                <a:latin typeface="Segoe Script" panose="030B0504020000000003" pitchFamily="66" charset="0"/>
              </a:rPr>
              <a:t>М’які тканини</a:t>
            </a:r>
            <a:endParaRPr lang="ru-UA" sz="3600" b="1" i="1" dirty="0">
              <a:solidFill>
                <a:srgbClr val="FFFF00"/>
              </a:solidFill>
              <a:latin typeface="Segoe Script" panose="030B0504020000000003" pitchFamily="66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044291-17E7-44B9-B0D1-844266D44F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99992" y="1600200"/>
            <a:ext cx="4034408" cy="3889585"/>
          </a:xfrm>
        </p:spPr>
        <p:txBody>
          <a:bodyPr>
            <a:normAutofit/>
          </a:bodyPr>
          <a:lstStyle/>
          <a:p>
            <a:r>
              <a:rPr lang="uk-UA" sz="2800" dirty="0">
                <a:solidFill>
                  <a:srgbClr val="FFC000"/>
                </a:solidFill>
              </a:rPr>
              <a:t>Шкіра та підшкірна клітковина</a:t>
            </a:r>
          </a:p>
          <a:p>
            <a:r>
              <a:rPr lang="uk-UA" sz="2800" dirty="0">
                <a:solidFill>
                  <a:srgbClr val="FFC000"/>
                </a:solidFill>
              </a:rPr>
              <a:t>М’язи</a:t>
            </a:r>
          </a:p>
          <a:p>
            <a:r>
              <a:rPr lang="uk-UA" sz="2800" dirty="0">
                <a:solidFill>
                  <a:srgbClr val="FFC000"/>
                </a:solidFill>
              </a:rPr>
              <a:t>Молочні залози, соски</a:t>
            </a:r>
          </a:p>
          <a:p>
            <a:r>
              <a:rPr lang="uk-UA" sz="2800" dirty="0">
                <a:solidFill>
                  <a:srgbClr val="FFC000"/>
                </a:solidFill>
              </a:rPr>
              <a:t>Рубці, родинки, </a:t>
            </a:r>
            <a:r>
              <a:rPr lang="uk-UA" sz="2800" dirty="0" err="1">
                <a:solidFill>
                  <a:srgbClr val="FFC000"/>
                </a:solidFill>
              </a:rPr>
              <a:t>інорідні</a:t>
            </a:r>
            <a:r>
              <a:rPr lang="uk-UA" sz="2800" dirty="0">
                <a:solidFill>
                  <a:srgbClr val="FFC000"/>
                </a:solidFill>
              </a:rPr>
              <a:t> тіла</a:t>
            </a:r>
            <a:endParaRPr lang="ru-UA" sz="2800" dirty="0">
              <a:solidFill>
                <a:srgbClr val="FFC00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75BCB0-A09D-4949-8CD8-7B303FC63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3" y="1600200"/>
            <a:ext cx="4535817" cy="38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500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4F29CC-1FA3-47D3-A97E-2FA1779A6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354888" cy="504056"/>
          </a:xfrm>
        </p:spPr>
        <p:txBody>
          <a:bodyPr/>
          <a:lstStyle/>
          <a:p>
            <a:pPr algn="ctr"/>
            <a:r>
              <a:rPr lang="ru-RU" sz="2800" b="1" dirty="0" err="1">
                <a:solidFill>
                  <a:srgbClr val="FFC000"/>
                </a:solidFill>
              </a:rPr>
              <a:t>шкіра</a:t>
            </a:r>
            <a:r>
              <a:rPr lang="ru-RU" sz="2800" b="1" dirty="0">
                <a:solidFill>
                  <a:srgbClr val="FFC000"/>
                </a:solidFill>
              </a:rPr>
              <a:t>, </a:t>
            </a:r>
            <a:r>
              <a:rPr lang="ru-RU" sz="2800" b="1" dirty="0" err="1">
                <a:solidFill>
                  <a:srgbClr val="FFC000"/>
                </a:solidFill>
              </a:rPr>
              <a:t>Підшкірна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sz="2800" b="1" dirty="0" err="1">
                <a:solidFill>
                  <a:srgbClr val="FFC000"/>
                </a:solidFill>
              </a:rPr>
              <a:t>клітковина</a:t>
            </a:r>
            <a:endParaRPr lang="ru-UA" sz="2800" b="1" dirty="0">
              <a:solidFill>
                <a:srgbClr val="FFC000"/>
              </a:solidFill>
            </a:endParaRP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30CDF9B2-2305-46D0-934E-CFB281F9232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50686" y="3694906"/>
            <a:ext cx="3731075" cy="3024336"/>
          </a:xfrm>
        </p:spPr>
      </p:pic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BFA13C64-8F5C-4C6B-8C83-5FF28EF3365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8256" y="620688"/>
            <a:ext cx="3995936" cy="295232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FBCA734-A0D2-47EA-B9F6-8C733E9C0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944" y="620688"/>
            <a:ext cx="4968552" cy="4608512"/>
          </a:xfrm>
          <a:prstGeom prst="rect">
            <a:avLst/>
          </a:prstGeom>
        </p:spPr>
      </p:pic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4F3EE3FB-9553-4198-8D09-AE288847785E}"/>
              </a:ext>
            </a:extLst>
          </p:cNvPr>
          <p:cNvSpPr/>
          <p:nvPr/>
        </p:nvSpPr>
        <p:spPr>
          <a:xfrm>
            <a:off x="4103440" y="3429000"/>
            <a:ext cx="324544" cy="14401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9" name="Стрелка: влево 18">
            <a:extLst>
              <a:ext uri="{FF2B5EF4-FFF2-40B4-BE49-F238E27FC236}">
                <a16:creationId xmlns:a16="http://schemas.microsoft.com/office/drawing/2014/main" id="{0E887F57-69D3-4BAB-B0AB-62E2C7251262}"/>
              </a:ext>
            </a:extLst>
          </p:cNvPr>
          <p:cNvSpPr/>
          <p:nvPr/>
        </p:nvSpPr>
        <p:spPr>
          <a:xfrm>
            <a:off x="8711952" y="3237359"/>
            <a:ext cx="324544" cy="144016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0" name="Стрелка: вниз 19">
            <a:extLst>
              <a:ext uri="{FF2B5EF4-FFF2-40B4-BE49-F238E27FC236}">
                <a16:creationId xmlns:a16="http://schemas.microsoft.com/office/drawing/2014/main" id="{B1573856-6ED6-4460-A2AD-D90219C7FE80}"/>
              </a:ext>
            </a:extLst>
          </p:cNvPr>
          <p:cNvSpPr/>
          <p:nvPr/>
        </p:nvSpPr>
        <p:spPr>
          <a:xfrm>
            <a:off x="1115616" y="620688"/>
            <a:ext cx="144016" cy="28803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0716AB49-F577-407F-9089-DEC184D6FEDA}"/>
              </a:ext>
            </a:extLst>
          </p:cNvPr>
          <p:cNvSpPr/>
          <p:nvPr/>
        </p:nvSpPr>
        <p:spPr>
          <a:xfrm>
            <a:off x="2699792" y="620688"/>
            <a:ext cx="144016" cy="28803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3" name="Стрелка: вверх 22">
            <a:extLst>
              <a:ext uri="{FF2B5EF4-FFF2-40B4-BE49-F238E27FC236}">
                <a16:creationId xmlns:a16="http://schemas.microsoft.com/office/drawing/2014/main" id="{C13BA60E-55ED-4CD3-8FFC-8BE467D79EB1}"/>
              </a:ext>
            </a:extLst>
          </p:cNvPr>
          <p:cNvSpPr/>
          <p:nvPr/>
        </p:nvSpPr>
        <p:spPr>
          <a:xfrm>
            <a:off x="179512" y="5373216"/>
            <a:ext cx="576064" cy="72008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4" name="Стрелка: вверх 23">
            <a:extLst>
              <a:ext uri="{FF2B5EF4-FFF2-40B4-BE49-F238E27FC236}">
                <a16:creationId xmlns:a16="http://schemas.microsoft.com/office/drawing/2014/main" id="{BF658F35-C12F-4A85-8716-EE7F0B88E1DF}"/>
              </a:ext>
            </a:extLst>
          </p:cNvPr>
          <p:cNvSpPr/>
          <p:nvPr/>
        </p:nvSpPr>
        <p:spPr>
          <a:xfrm>
            <a:off x="3419872" y="5085184"/>
            <a:ext cx="360040" cy="115212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DEB80836-D055-4FF6-9869-27EF0F44CF4D}"/>
              </a:ext>
            </a:extLst>
          </p:cNvPr>
          <p:cNvSpPr/>
          <p:nvPr/>
        </p:nvSpPr>
        <p:spPr>
          <a:xfrm>
            <a:off x="150686" y="2636912"/>
            <a:ext cx="316858" cy="21602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Стрелка: влево 3">
            <a:extLst>
              <a:ext uri="{FF2B5EF4-FFF2-40B4-BE49-F238E27FC236}">
                <a16:creationId xmlns:a16="http://schemas.microsoft.com/office/drawing/2014/main" id="{379CA50F-3AB8-4B6B-B51C-1CA56663D8B4}"/>
              </a:ext>
            </a:extLst>
          </p:cNvPr>
          <p:cNvSpPr/>
          <p:nvPr/>
        </p:nvSpPr>
        <p:spPr>
          <a:xfrm>
            <a:off x="3419872" y="2629111"/>
            <a:ext cx="461889" cy="216024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873429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B4A213F9-FC3F-4A69-A687-3D9F2051E4F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7059" y="1359794"/>
            <a:ext cx="4536504" cy="3888433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C8B7CD7F-2CE7-4A27-BDE9-50CA330C6C0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800600" y="1712766"/>
            <a:ext cx="3733800" cy="3535461"/>
          </a:xfr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E5C04F6-1196-4845-928A-48C0357A5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FFC000"/>
                </a:solidFill>
              </a:rPr>
              <a:t>Молочні</a:t>
            </a:r>
            <a:r>
              <a:rPr lang="ru-RU" b="1" dirty="0">
                <a:solidFill>
                  <a:srgbClr val="FFC000"/>
                </a:solidFill>
              </a:rPr>
              <a:t>  </a:t>
            </a:r>
            <a:r>
              <a:rPr lang="ru-RU" b="1" dirty="0" err="1">
                <a:solidFill>
                  <a:srgbClr val="FFC000"/>
                </a:solidFill>
              </a:rPr>
              <a:t>залози</a:t>
            </a:r>
            <a:endParaRPr lang="ru-UA" b="1" dirty="0">
              <a:solidFill>
                <a:srgbClr val="FFC000"/>
              </a:solidFill>
            </a:endParaRPr>
          </a:p>
        </p:txBody>
      </p:sp>
      <p:sp>
        <p:nvSpPr>
          <p:cNvPr id="8" name="Стрелка: вверх 7">
            <a:extLst>
              <a:ext uri="{FF2B5EF4-FFF2-40B4-BE49-F238E27FC236}">
                <a16:creationId xmlns:a16="http://schemas.microsoft.com/office/drawing/2014/main" id="{615B2772-5259-452F-87A4-60B28C799CD8}"/>
              </a:ext>
            </a:extLst>
          </p:cNvPr>
          <p:cNvSpPr/>
          <p:nvPr/>
        </p:nvSpPr>
        <p:spPr>
          <a:xfrm>
            <a:off x="1476438" y="4437112"/>
            <a:ext cx="143234" cy="576064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Стрелка: вверх 8">
            <a:extLst>
              <a:ext uri="{FF2B5EF4-FFF2-40B4-BE49-F238E27FC236}">
                <a16:creationId xmlns:a16="http://schemas.microsoft.com/office/drawing/2014/main" id="{52C45E7B-C7BA-4E9E-9E61-FA6F30D4F31C}"/>
              </a:ext>
            </a:extLst>
          </p:cNvPr>
          <p:cNvSpPr/>
          <p:nvPr/>
        </p:nvSpPr>
        <p:spPr>
          <a:xfrm>
            <a:off x="3347864" y="4293096"/>
            <a:ext cx="143234" cy="72008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1" name="Стрелка: вверх 10">
            <a:extLst>
              <a:ext uri="{FF2B5EF4-FFF2-40B4-BE49-F238E27FC236}">
                <a16:creationId xmlns:a16="http://schemas.microsoft.com/office/drawing/2014/main" id="{C94380A7-7072-4AAE-B271-C05A82AC444B}"/>
              </a:ext>
            </a:extLst>
          </p:cNvPr>
          <p:cNvSpPr/>
          <p:nvPr/>
        </p:nvSpPr>
        <p:spPr>
          <a:xfrm>
            <a:off x="5364088" y="4653136"/>
            <a:ext cx="189735" cy="595091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rgbClr val="92D050"/>
              </a:solidFill>
            </a:endParaRPr>
          </a:p>
        </p:txBody>
      </p:sp>
      <p:sp>
        <p:nvSpPr>
          <p:cNvPr id="12" name="Стрелка: вверх 11">
            <a:extLst>
              <a:ext uri="{FF2B5EF4-FFF2-40B4-BE49-F238E27FC236}">
                <a16:creationId xmlns:a16="http://schemas.microsoft.com/office/drawing/2014/main" id="{E550D21B-6927-4ED8-9A8C-5140D2CE60EE}"/>
              </a:ext>
            </a:extLst>
          </p:cNvPr>
          <p:cNvSpPr/>
          <p:nvPr/>
        </p:nvSpPr>
        <p:spPr>
          <a:xfrm>
            <a:off x="7524328" y="4725144"/>
            <a:ext cx="143234" cy="42009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65226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376C3C4-E65C-4E0A-9604-E99A33DB9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 dirty="0"/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E34F5247-82A9-4C60-9F17-8F5F239EF35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23528" y="908720"/>
            <a:ext cx="4176464" cy="4536504"/>
          </a:xfrm>
          <a:prstGeom prst="rect">
            <a:avLst/>
          </a:prstGeom>
        </p:spPr>
      </p:pic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31B0853B-FA59-4C63-93F3-88FDCC596FD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662266" y="908720"/>
            <a:ext cx="4176464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414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CE791DE2-B27C-4655-A892-8E027D38B93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7504" y="692696"/>
            <a:ext cx="4464496" cy="4851332"/>
          </a:xfr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E89B1CE2-9091-4F87-8BCB-BA0CA9C7E854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800602" y="764704"/>
            <a:ext cx="4091878" cy="4779324"/>
          </a:xfr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3C1C517-1072-4EB6-B541-6D7C7D12D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30026"/>
          </a:xfrm>
        </p:spPr>
        <p:txBody>
          <a:bodyPr/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0174583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86F96B40-8BB6-489E-ABF3-49FB6405EA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7504" y="1196752"/>
            <a:ext cx="4464496" cy="5544616"/>
          </a:xfrm>
        </p:spPr>
        <p:txBody>
          <a:bodyPr>
            <a:noAutofit/>
          </a:bodyPr>
          <a:lstStyle/>
          <a:p>
            <a:r>
              <a:rPr lang="ru-RU" sz="2000" b="1" i="0" dirty="0">
                <a:solidFill>
                  <a:srgbClr val="FFC000"/>
                </a:solidFill>
                <a:effectLst/>
                <a:latin typeface="Muller"/>
              </a:rPr>
              <a:t>1</a:t>
            </a:r>
            <a:r>
              <a:rPr lang="ru-RU" sz="2000" b="0" i="0" dirty="0">
                <a:effectLst/>
                <a:latin typeface="Muller"/>
              </a:rPr>
              <a:t> – </a:t>
            </a:r>
            <a:r>
              <a:rPr lang="ru-RU" sz="2000" b="0" i="0" dirty="0" err="1">
                <a:effectLst/>
                <a:latin typeface="Muller"/>
              </a:rPr>
              <a:t>верхівки</a:t>
            </a:r>
            <a:r>
              <a:rPr lang="ru-RU" sz="2000" b="0" i="0" dirty="0">
                <a:effectLst/>
                <a:latin typeface="Muller"/>
              </a:rPr>
              <a:t> (</a:t>
            </a:r>
            <a:r>
              <a:rPr lang="ru-RU" sz="2000" b="0" i="0" dirty="0" err="1">
                <a:effectLst/>
                <a:latin typeface="Muller"/>
              </a:rPr>
              <a:t>розташовані</a:t>
            </a:r>
            <a:r>
              <a:rPr lang="ru-RU" sz="2000" b="0" i="0" dirty="0">
                <a:effectLst/>
                <a:latin typeface="Muller"/>
              </a:rPr>
              <a:t> над </a:t>
            </a:r>
            <a:r>
              <a:rPr lang="ru-RU" sz="2000" dirty="0" err="1">
                <a:latin typeface="Muller"/>
              </a:rPr>
              <a:t>тінн</a:t>
            </a:r>
            <a:r>
              <a:rPr lang="ru-RU" sz="2000" b="0" i="0" dirty="0" err="1">
                <a:effectLst/>
                <a:latin typeface="Muller"/>
              </a:rPr>
              <a:t>ю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ключиці</a:t>
            </a:r>
            <a:r>
              <a:rPr lang="ru-RU" sz="2000" b="0" i="0" dirty="0">
                <a:effectLst/>
                <a:latin typeface="Muller"/>
              </a:rPr>
              <a:t>), </a:t>
            </a:r>
          </a:p>
          <a:p>
            <a:r>
              <a:rPr lang="ru-RU" sz="2000" b="1" i="0" dirty="0">
                <a:solidFill>
                  <a:srgbClr val="FFC000"/>
                </a:solidFill>
                <a:effectLst/>
                <a:latin typeface="Muller"/>
              </a:rPr>
              <a:t>2 </a:t>
            </a:r>
            <a:r>
              <a:rPr lang="ru-RU" sz="2000" b="0" i="0" dirty="0">
                <a:effectLst/>
                <a:latin typeface="Muller"/>
              </a:rPr>
              <a:t>– </a:t>
            </a:r>
            <a:r>
              <a:rPr lang="ru-RU" sz="2000" b="0" i="0" dirty="0" err="1">
                <a:effectLst/>
                <a:latin typeface="Muller"/>
              </a:rPr>
              <a:t>верхні</a:t>
            </a:r>
            <a:r>
              <a:rPr lang="ru-RU" sz="2000" b="0" i="0" dirty="0">
                <a:effectLst/>
                <a:latin typeface="Muller"/>
              </a:rPr>
              <a:t>, </a:t>
            </a:r>
            <a:r>
              <a:rPr lang="ru-RU" sz="2000" b="0" i="0" dirty="0" err="1">
                <a:effectLst/>
                <a:latin typeface="Muller"/>
              </a:rPr>
              <a:t>нижня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границя</a:t>
            </a:r>
            <a:r>
              <a:rPr lang="ru-RU" sz="2000" b="0" i="0" dirty="0">
                <a:effectLst/>
                <a:latin typeface="Muller"/>
              </a:rPr>
              <a:t> по </a:t>
            </a:r>
            <a:r>
              <a:rPr lang="ru-RU" sz="2000" b="0" i="0" dirty="0" err="1">
                <a:effectLst/>
                <a:latin typeface="Muller"/>
              </a:rPr>
              <a:t>передньому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dirty="0" err="1">
                <a:latin typeface="Muller"/>
              </a:rPr>
              <a:t>відрі</a:t>
            </a:r>
            <a:r>
              <a:rPr lang="ru-RU" sz="2000" b="0" i="0" dirty="0" err="1">
                <a:effectLst/>
                <a:latin typeface="Muller"/>
              </a:rPr>
              <a:t>зку</a:t>
            </a:r>
            <a:r>
              <a:rPr lang="ru-RU" sz="2000" b="0" i="0" dirty="0">
                <a:effectLst/>
                <a:latin typeface="Muller"/>
              </a:rPr>
              <a:t> 2-го ребра </a:t>
            </a:r>
          </a:p>
          <a:p>
            <a:r>
              <a:rPr lang="ru-RU" sz="2000" b="1" i="0" dirty="0">
                <a:solidFill>
                  <a:srgbClr val="FFC000"/>
                </a:solidFill>
                <a:effectLst/>
                <a:latin typeface="Muller"/>
              </a:rPr>
              <a:t>3</a:t>
            </a:r>
            <a:r>
              <a:rPr lang="ru-RU" sz="2000" b="0" i="0" dirty="0">
                <a:effectLst/>
                <a:latin typeface="Muller"/>
              </a:rPr>
              <a:t> – </a:t>
            </a:r>
            <a:r>
              <a:rPr lang="ru-RU" sz="2000" b="0" i="0" dirty="0" err="1">
                <a:effectLst/>
                <a:latin typeface="Muller"/>
              </a:rPr>
              <a:t>средні</a:t>
            </a:r>
            <a:r>
              <a:rPr lang="ru-RU" sz="2000" b="0" i="0" dirty="0">
                <a:effectLst/>
                <a:latin typeface="Muller"/>
              </a:rPr>
              <a:t> ( на </a:t>
            </a:r>
            <a:r>
              <a:rPr lang="ru-RU" sz="2000" b="0" i="0" dirty="0" err="1">
                <a:effectLst/>
                <a:latin typeface="Muller"/>
              </a:rPr>
              <a:t>рівні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коренів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легень</a:t>
            </a:r>
            <a:r>
              <a:rPr lang="ru-RU" sz="2000" b="0" i="0" dirty="0">
                <a:effectLst/>
                <a:latin typeface="Muller"/>
              </a:rPr>
              <a:t>), </a:t>
            </a:r>
            <a:r>
              <a:rPr lang="ru-RU" sz="2000" b="0" i="0" dirty="0" err="1">
                <a:effectLst/>
                <a:latin typeface="Muller"/>
              </a:rPr>
              <a:t>між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передніми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відрізками</a:t>
            </a:r>
            <a:r>
              <a:rPr lang="ru-RU" sz="2000" b="0" i="0" dirty="0">
                <a:effectLst/>
                <a:latin typeface="Muller"/>
              </a:rPr>
              <a:t> 2 – 4 ребер</a:t>
            </a:r>
          </a:p>
          <a:p>
            <a:r>
              <a:rPr lang="ru-RU" sz="2000" b="1" i="0" dirty="0">
                <a:solidFill>
                  <a:srgbClr val="FFC000"/>
                </a:solidFill>
                <a:effectLst/>
                <a:latin typeface="Muller"/>
              </a:rPr>
              <a:t>4</a:t>
            </a:r>
            <a:r>
              <a:rPr lang="ru-RU" sz="2000" b="0" i="0" dirty="0">
                <a:effectLst/>
                <a:latin typeface="Muller"/>
              </a:rPr>
              <a:t> – </a:t>
            </a:r>
            <a:r>
              <a:rPr lang="ru-RU" sz="2000" b="0" i="0" dirty="0" err="1">
                <a:effectLst/>
                <a:latin typeface="Muller"/>
              </a:rPr>
              <a:t>нижні</a:t>
            </a:r>
            <a:r>
              <a:rPr lang="ru-RU" sz="2000" b="0" i="0" dirty="0">
                <a:effectLst/>
                <a:latin typeface="Muller"/>
              </a:rPr>
              <a:t> (</a:t>
            </a:r>
            <a:r>
              <a:rPr lang="ru-RU" sz="2000" dirty="0" err="1">
                <a:latin typeface="Muller"/>
              </a:rPr>
              <a:t>містять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dirty="0">
                <a:latin typeface="Muller"/>
              </a:rPr>
              <a:t>у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собі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зображення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бокових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синусів</a:t>
            </a:r>
            <a:r>
              <a:rPr lang="ru-RU" sz="2000" b="0" i="0" dirty="0">
                <a:effectLst/>
                <a:latin typeface="Muller"/>
              </a:rPr>
              <a:t>, </a:t>
            </a:r>
            <a:r>
              <a:rPr lang="ru-RU" sz="2000" b="0" i="0" dirty="0" err="1">
                <a:effectLst/>
                <a:latin typeface="Muller"/>
              </a:rPr>
              <a:t>що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утворюються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тінями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діафрагми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dirty="0">
                <a:latin typeface="Muller"/>
              </a:rPr>
              <a:t>та</a:t>
            </a:r>
            <a:r>
              <a:rPr lang="ru-RU" sz="2000" b="0" i="0" dirty="0">
                <a:effectLst/>
                <a:latin typeface="Muller"/>
              </a:rPr>
              <a:t> грудной </a:t>
            </a:r>
            <a:r>
              <a:rPr lang="ru-RU" sz="2000" b="0" i="0" dirty="0" err="1">
                <a:effectLst/>
                <a:latin typeface="Muller"/>
              </a:rPr>
              <a:t>стінки</a:t>
            </a:r>
            <a:r>
              <a:rPr lang="ru-RU" sz="2000" b="0" i="0" dirty="0">
                <a:effectLst/>
                <a:latin typeface="Muller"/>
              </a:rPr>
              <a:t>), все, </a:t>
            </a:r>
            <a:r>
              <a:rPr lang="ru-RU" sz="2000" dirty="0" err="1">
                <a:latin typeface="Muller"/>
              </a:rPr>
              <a:t>щ</a:t>
            </a:r>
            <a:r>
              <a:rPr lang="ru-RU" sz="2000" b="0" i="0" dirty="0" err="1">
                <a:effectLst/>
                <a:latin typeface="Muller"/>
              </a:rPr>
              <a:t>о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нижче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b="0" i="0" dirty="0" err="1">
                <a:effectLst/>
                <a:latin typeface="Muller"/>
              </a:rPr>
              <a:t>переднього</a:t>
            </a:r>
            <a:r>
              <a:rPr lang="ru-RU" sz="2000" b="0" i="0" dirty="0">
                <a:effectLst/>
                <a:latin typeface="Muller"/>
              </a:rPr>
              <a:t> </a:t>
            </a:r>
            <a:r>
              <a:rPr lang="ru-RU" sz="2000" dirty="0" err="1">
                <a:latin typeface="Muller"/>
              </a:rPr>
              <a:t>відрі</a:t>
            </a:r>
            <a:r>
              <a:rPr lang="ru-RU" sz="2000" b="0" i="0" dirty="0" err="1">
                <a:effectLst/>
                <a:latin typeface="Muller"/>
              </a:rPr>
              <a:t>зка</a:t>
            </a:r>
            <a:r>
              <a:rPr lang="ru-RU" sz="2000" b="0" i="0" dirty="0">
                <a:effectLst/>
                <a:latin typeface="Muller"/>
              </a:rPr>
              <a:t> 4-го ребра.</a:t>
            </a:r>
            <a:endParaRPr lang="ru-UA" sz="2000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D1CB3AC-E354-4709-97E1-4EC071D11138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800602" y="1340768"/>
            <a:ext cx="4163886" cy="4176464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87E88BB-B5C2-46C1-928A-48EFEEC70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864096"/>
          </a:xfrm>
        </p:spPr>
        <p:txBody>
          <a:bodyPr/>
          <a:lstStyle/>
          <a:p>
            <a:pPr algn="ctr"/>
            <a:r>
              <a:rPr lang="ru-RU" sz="4400" b="1" i="1" dirty="0" err="1">
                <a:solidFill>
                  <a:schemeClr val="tx2"/>
                </a:solidFill>
              </a:rPr>
              <a:t>легеневі</a:t>
            </a:r>
            <a:r>
              <a:rPr lang="ru-RU" sz="4400" b="1" i="1" dirty="0">
                <a:solidFill>
                  <a:schemeClr val="tx2"/>
                </a:solidFill>
              </a:rPr>
              <a:t> поля</a:t>
            </a:r>
            <a:endParaRPr lang="ru-UA" sz="44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1410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C3EEA26A-7213-4A8F-8AE8-F10FFF6CB60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374930"/>
            <a:ext cx="8354888" cy="4374232"/>
          </a:xfrm>
        </p:spPr>
        <p:txBody>
          <a:bodyPr>
            <a:normAutofit/>
          </a:bodyPr>
          <a:lstStyle/>
          <a:p>
            <a:r>
              <a:rPr lang="ru-RU" sz="2000" b="1" dirty="0"/>
              <a:t>1</a:t>
            </a:r>
            <a:r>
              <a:rPr lang="ru-RU" sz="2000" dirty="0"/>
              <a:t> – </a:t>
            </a:r>
            <a:r>
              <a:rPr lang="ru-RU" sz="2000" dirty="0" err="1"/>
              <a:t>прикорнева</a:t>
            </a:r>
            <a:r>
              <a:rPr lang="ru-RU" sz="2000" dirty="0"/>
              <a:t> (</a:t>
            </a:r>
            <a:r>
              <a:rPr lang="ru-RU" sz="2000" dirty="0" err="1"/>
              <a:t>медіальна</a:t>
            </a:r>
            <a:r>
              <a:rPr lang="ru-RU" sz="2000" dirty="0"/>
              <a:t>)                        1 – </a:t>
            </a:r>
            <a:r>
              <a:rPr lang="ru-RU" sz="2000" dirty="0" err="1"/>
              <a:t>внутрішня</a:t>
            </a:r>
            <a:r>
              <a:rPr lang="ru-RU" sz="2000" dirty="0"/>
              <a:t> (</a:t>
            </a:r>
            <a:r>
              <a:rPr lang="ru-RU" sz="2000" dirty="0" err="1"/>
              <a:t>медіальна</a:t>
            </a:r>
            <a:r>
              <a:rPr lang="ru-RU" sz="2000" dirty="0"/>
              <a:t>)</a:t>
            </a:r>
          </a:p>
          <a:p>
            <a:r>
              <a:rPr lang="ru-RU" sz="2000" b="1" dirty="0"/>
              <a:t>2</a:t>
            </a:r>
            <a:r>
              <a:rPr lang="ru-RU" sz="2000" dirty="0"/>
              <a:t> – </a:t>
            </a:r>
            <a:r>
              <a:rPr lang="ru-RU" sz="2000" dirty="0" err="1"/>
              <a:t>внутрішня</a:t>
            </a:r>
            <a:r>
              <a:rPr lang="ru-RU" sz="2000" dirty="0"/>
              <a:t>                                                  2 – </a:t>
            </a:r>
            <a:r>
              <a:rPr lang="ru-RU" sz="2000" dirty="0" err="1"/>
              <a:t>наружна</a:t>
            </a:r>
            <a:r>
              <a:rPr lang="ru-RU" sz="2000" dirty="0"/>
              <a:t> (латеральна)                                          </a:t>
            </a:r>
          </a:p>
          <a:p>
            <a:r>
              <a:rPr lang="ru-RU" sz="2000" b="1" dirty="0"/>
              <a:t>3</a:t>
            </a:r>
            <a:r>
              <a:rPr lang="ru-RU" sz="2000" dirty="0"/>
              <a:t> – </a:t>
            </a:r>
            <a:r>
              <a:rPr lang="ru-RU" sz="2000" dirty="0" err="1"/>
              <a:t>наружна</a:t>
            </a:r>
            <a:r>
              <a:rPr lang="ru-RU" sz="2000" dirty="0"/>
              <a:t> (</a:t>
            </a:r>
            <a:r>
              <a:rPr lang="ru-RU" sz="2000" dirty="0" err="1"/>
              <a:t>плащева</a:t>
            </a:r>
            <a:r>
              <a:rPr lang="ru-RU" sz="2000" dirty="0"/>
              <a:t>)</a:t>
            </a:r>
            <a:endParaRPr lang="ru-UA" sz="20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C39711C-3952-4C72-A25D-934C3494832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856386" y="2722426"/>
            <a:ext cx="3888432" cy="3717404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38D6A4E-BE4F-46FA-A4DA-5961BB01C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354888" cy="733102"/>
          </a:xfrm>
        </p:spPr>
        <p:txBody>
          <a:bodyPr/>
          <a:lstStyle/>
          <a:p>
            <a:pPr algn="ctr"/>
            <a:r>
              <a:rPr lang="ru-RU" sz="2800" b="1" i="1" dirty="0" err="1">
                <a:solidFill>
                  <a:srgbClr val="FFFF00"/>
                </a:solidFill>
                <a:latin typeface="Segoe Script" panose="030B0504020000000003" pitchFamily="66" charset="0"/>
              </a:rPr>
              <a:t>Зони</a:t>
            </a:r>
            <a:r>
              <a:rPr lang="ru-RU" sz="2800" b="1" i="1" dirty="0">
                <a:solidFill>
                  <a:srgbClr val="FFFF00"/>
                </a:solidFill>
                <a:latin typeface="Segoe Script" panose="030B0504020000000003" pitchFamily="66" charset="0"/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  <a:latin typeface="Segoe Script" panose="030B0504020000000003" pitchFamily="66" charset="0"/>
              </a:rPr>
              <a:t>легенів</a:t>
            </a:r>
            <a:r>
              <a:rPr lang="ru-RU" sz="2800" b="1" i="1" dirty="0">
                <a:solidFill>
                  <a:srgbClr val="FFFF00"/>
                </a:solidFill>
                <a:latin typeface="Segoe Script" panose="030B0504020000000003" pitchFamily="66" charset="0"/>
              </a:rPr>
              <a:t> на </a:t>
            </a:r>
            <a:r>
              <a:rPr lang="ru-RU" sz="2800" b="1" i="1" dirty="0" err="1">
                <a:solidFill>
                  <a:srgbClr val="FFFF00"/>
                </a:solidFill>
                <a:latin typeface="Segoe Script" panose="030B0504020000000003" pitchFamily="66" charset="0"/>
              </a:rPr>
              <a:t>рентгенограмі</a:t>
            </a:r>
            <a:endParaRPr lang="ru-UA" sz="2800" b="1" i="1" dirty="0">
              <a:solidFill>
                <a:srgbClr val="FFFF00"/>
              </a:solidFill>
              <a:latin typeface="Segoe Script" panose="030B0504020000000003" pitchFamily="66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03D11EB-74B4-4BD8-866E-EAA1EED027FA}"/>
              </a:ext>
            </a:extLst>
          </p:cNvPr>
          <p:cNvCxnSpPr>
            <a:cxnSpLocks/>
          </p:cNvCxnSpPr>
          <p:nvPr/>
        </p:nvCxnSpPr>
        <p:spPr>
          <a:xfrm flipH="1">
            <a:off x="4067944" y="2954195"/>
            <a:ext cx="245739" cy="2563037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DD977D1-DCF9-4B39-8862-134E0A01B28B}"/>
              </a:ext>
            </a:extLst>
          </p:cNvPr>
          <p:cNvCxnSpPr>
            <a:cxnSpLocks/>
          </p:cNvCxnSpPr>
          <p:nvPr/>
        </p:nvCxnSpPr>
        <p:spPr>
          <a:xfrm flipH="1">
            <a:off x="3534173" y="3248980"/>
            <a:ext cx="144016" cy="252028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7415A64-6B35-458E-9090-111CAFC73F10}"/>
              </a:ext>
            </a:extLst>
          </p:cNvPr>
          <p:cNvSpPr txBox="1"/>
          <p:nvPr/>
        </p:nvSpPr>
        <p:spPr>
          <a:xfrm>
            <a:off x="2140867" y="4235713"/>
            <a:ext cx="252028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b="1" dirty="0"/>
              <a:t>                       </a:t>
            </a:r>
            <a:r>
              <a:rPr lang="ru-RU" sz="2000" b="1" dirty="0">
                <a:solidFill>
                  <a:srgbClr val="002060"/>
                </a:solidFill>
              </a:rPr>
              <a:t>3       2      1</a:t>
            </a:r>
            <a:endParaRPr lang="ru-UA" sz="2000" b="1" dirty="0">
              <a:solidFill>
                <a:srgbClr val="002060"/>
              </a:solidFill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8BEF730-736E-4DC2-A238-3C6F91887690}"/>
              </a:ext>
            </a:extLst>
          </p:cNvPr>
          <p:cNvCxnSpPr>
            <a:cxnSpLocks/>
          </p:cNvCxnSpPr>
          <p:nvPr/>
        </p:nvCxnSpPr>
        <p:spPr>
          <a:xfrm flipH="1" flipV="1">
            <a:off x="5520682" y="2954195"/>
            <a:ext cx="212016" cy="25630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00878F9-8E50-46E9-8409-EE14502B76C9}"/>
              </a:ext>
            </a:extLst>
          </p:cNvPr>
          <p:cNvSpPr txBox="1"/>
          <p:nvPr/>
        </p:nvSpPr>
        <p:spPr>
          <a:xfrm>
            <a:off x="5232650" y="417415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1</a:t>
            </a:r>
            <a:endParaRPr lang="ru-UA" b="1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FE24EC-D3E4-4CB7-8017-05B033DAE1B4}"/>
              </a:ext>
            </a:extLst>
          </p:cNvPr>
          <p:cNvSpPr txBox="1"/>
          <p:nvPr/>
        </p:nvSpPr>
        <p:spPr>
          <a:xfrm>
            <a:off x="6223588" y="276952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Л</a:t>
            </a:r>
            <a:endParaRPr lang="ru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0027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E4CCAE3A-BCC0-47A1-8A63-A1E45B5A7F1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23528" y="1431851"/>
            <a:ext cx="4392488" cy="4302224"/>
          </a:xfr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AB08FDD-E682-4AD7-837B-C9428E4DCD0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88024" y="908720"/>
            <a:ext cx="4176464" cy="480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/>
              <a:t>Існують</a:t>
            </a:r>
            <a:r>
              <a:rPr lang="ru-RU" sz="2000" dirty="0"/>
              <a:t>  </a:t>
            </a:r>
            <a:r>
              <a:rPr lang="ru-RU" sz="2000" dirty="0" err="1"/>
              <a:t>деякі</a:t>
            </a:r>
            <a:r>
              <a:rPr lang="ru-RU" sz="2000" dirty="0"/>
              <a:t> </a:t>
            </a:r>
            <a:r>
              <a:rPr lang="ru-RU" sz="2000" dirty="0" err="1"/>
              <a:t>ділянки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потребують</a:t>
            </a:r>
            <a:r>
              <a:rPr lang="ru-RU" sz="2000" dirty="0"/>
              <a:t> </a:t>
            </a:r>
            <a:r>
              <a:rPr lang="ru-RU" sz="2000" dirty="0" err="1"/>
              <a:t>певної</a:t>
            </a:r>
            <a:r>
              <a:rPr lang="ru-RU" sz="2000" dirty="0"/>
              <a:t> </a:t>
            </a:r>
            <a:r>
              <a:rPr lang="ru-RU" sz="2000" dirty="0" err="1"/>
              <a:t>уваги</a:t>
            </a:r>
            <a:r>
              <a:rPr lang="ru-RU" sz="2000" dirty="0"/>
              <a:t>, </a:t>
            </a:r>
            <a:r>
              <a:rPr lang="ru-RU" sz="2000" dirty="0" err="1"/>
              <a:t>оскільки</a:t>
            </a:r>
            <a:r>
              <a:rPr lang="ru-RU" sz="2000" dirty="0"/>
              <a:t> </a:t>
            </a:r>
            <a:r>
              <a:rPr lang="ru-RU" sz="2000" dirty="0" err="1"/>
              <a:t>патологію</a:t>
            </a:r>
            <a:r>
              <a:rPr lang="ru-RU" sz="2000" dirty="0"/>
              <a:t> у </a:t>
            </a:r>
            <a:r>
              <a:rPr lang="ru-RU" sz="2000" dirty="0" err="1"/>
              <a:t>цих</a:t>
            </a:r>
            <a:r>
              <a:rPr lang="ru-RU" sz="2000" dirty="0"/>
              <a:t> </a:t>
            </a:r>
            <a:r>
              <a:rPr lang="ru-RU" sz="2000" dirty="0" err="1"/>
              <a:t>ділянках</a:t>
            </a:r>
            <a:r>
              <a:rPr lang="ru-RU" sz="2000" dirty="0"/>
              <a:t> легко не </a:t>
            </a:r>
            <a:r>
              <a:rPr lang="ru-RU" sz="2000" dirty="0" err="1"/>
              <a:t>помітити</a:t>
            </a:r>
            <a:r>
              <a:rPr lang="ru-RU" sz="2000" dirty="0"/>
              <a:t>: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sz="2000" b="1" dirty="0">
                <a:solidFill>
                  <a:srgbClr val="00B0F0"/>
                </a:solidFill>
              </a:rPr>
              <a:t>1</a:t>
            </a:r>
            <a:r>
              <a:rPr lang="ru-RU" dirty="0"/>
              <a:t> -  </a:t>
            </a:r>
            <a:r>
              <a:rPr lang="ru-RU" sz="2000" dirty="0" err="1"/>
              <a:t>апікальні</a:t>
            </a:r>
            <a:r>
              <a:rPr lang="ru-RU" sz="2000" dirty="0"/>
              <a:t> </a:t>
            </a:r>
            <a:r>
              <a:rPr lang="ru-RU" sz="2000" dirty="0" err="1"/>
              <a:t>зони</a:t>
            </a:r>
            <a:endParaRPr lang="ru-RU" sz="2000" dirty="0"/>
          </a:p>
          <a:p>
            <a:r>
              <a:rPr lang="ru-RU" sz="2000" b="1" dirty="0">
                <a:solidFill>
                  <a:srgbClr val="92D050"/>
                </a:solidFill>
              </a:rPr>
              <a:t>2</a:t>
            </a:r>
            <a:r>
              <a:rPr lang="ru-RU" dirty="0"/>
              <a:t> -  </a:t>
            </a:r>
            <a:r>
              <a:rPr lang="ru-RU" sz="2000" dirty="0" err="1"/>
              <a:t>прикорневі</a:t>
            </a:r>
            <a:r>
              <a:rPr lang="ru-RU" sz="2000" dirty="0"/>
              <a:t> </a:t>
            </a:r>
            <a:r>
              <a:rPr lang="ru-RU" sz="2000" dirty="0" err="1"/>
              <a:t>зони</a:t>
            </a:r>
            <a:endParaRPr lang="ru-RU" sz="2000" dirty="0"/>
          </a:p>
          <a:p>
            <a:r>
              <a:rPr lang="ru-RU" sz="2000" b="1" dirty="0">
                <a:solidFill>
                  <a:srgbClr val="FFC000"/>
                </a:solidFill>
              </a:rPr>
              <a:t>3</a:t>
            </a:r>
            <a:r>
              <a:rPr lang="ru-RU" dirty="0"/>
              <a:t> - </a:t>
            </a:r>
            <a:r>
              <a:rPr lang="ru-RU" sz="2000" dirty="0" err="1"/>
              <a:t>ретрокардіальна</a:t>
            </a:r>
            <a:r>
              <a:rPr lang="ru-RU" sz="2000" dirty="0"/>
              <a:t> зона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4</a:t>
            </a:r>
            <a:r>
              <a:rPr lang="ru-RU" dirty="0"/>
              <a:t> - </a:t>
            </a:r>
            <a:r>
              <a:rPr lang="ru-RU" sz="2000" dirty="0"/>
              <a:t>зона </a:t>
            </a:r>
            <a:r>
              <a:rPr lang="ru-RU" sz="2000" dirty="0" err="1"/>
              <a:t>під</a:t>
            </a:r>
            <a:r>
              <a:rPr lang="ru-RU" sz="2000" dirty="0"/>
              <a:t> куполом </a:t>
            </a:r>
            <a:r>
              <a:rPr lang="ru-RU" sz="2000" dirty="0" err="1"/>
              <a:t>діафрагми</a:t>
            </a:r>
            <a:endParaRPr lang="ru-RU" sz="2000" dirty="0"/>
          </a:p>
          <a:p>
            <a:pPr marL="0" indent="0">
              <a:buNone/>
            </a:pPr>
            <a:endParaRPr lang="ru-UA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338AD50-6B77-4DBC-866A-3761F8E48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r>
              <a:rPr lang="ru-RU" b="1" i="1" dirty="0">
                <a:solidFill>
                  <a:srgbClr val="FFFF00"/>
                </a:solidFill>
                <a:latin typeface="Segoe Script" panose="030B0504020000000003" pitchFamily="66" charset="0"/>
              </a:rPr>
              <a:t>       </a:t>
            </a:r>
            <a:r>
              <a:rPr lang="ru-RU" b="1" i="1" dirty="0" err="1">
                <a:solidFill>
                  <a:srgbClr val="FFFF00"/>
                </a:solidFill>
                <a:latin typeface="Segoe Script" panose="030B0504020000000003" pitchFamily="66" charset="0"/>
              </a:rPr>
              <a:t>Німі</a:t>
            </a:r>
            <a:r>
              <a:rPr lang="ru-RU" b="1" i="1" dirty="0">
                <a:solidFill>
                  <a:srgbClr val="FFFF00"/>
                </a:solidFill>
                <a:latin typeface="Segoe Script" panose="030B0504020000000003" pitchFamily="66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latin typeface="Segoe Script" panose="030B0504020000000003" pitchFamily="66" charset="0"/>
              </a:rPr>
              <a:t>зони</a:t>
            </a:r>
            <a:endParaRPr lang="ru-UA" b="1" i="1" dirty="0">
              <a:solidFill>
                <a:srgbClr val="FFFF00"/>
              </a:solidFill>
              <a:latin typeface="Segoe Script" panose="030B0504020000000003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C68CB3-2CF2-4BDB-9569-F4796FA4F8D6}"/>
              </a:ext>
            </a:extLst>
          </p:cNvPr>
          <p:cNvSpPr txBox="1"/>
          <p:nvPr/>
        </p:nvSpPr>
        <p:spPr>
          <a:xfrm>
            <a:off x="1763688" y="17008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B0F0"/>
                </a:solidFill>
              </a:rPr>
              <a:t>1</a:t>
            </a:r>
            <a:endParaRPr lang="ru-UA" b="1" dirty="0">
              <a:solidFill>
                <a:srgbClr val="00B0F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D9D38C-3BF9-4FE0-9CD8-79A40926AE3C}"/>
              </a:ext>
            </a:extLst>
          </p:cNvPr>
          <p:cNvSpPr txBox="1"/>
          <p:nvPr/>
        </p:nvSpPr>
        <p:spPr>
          <a:xfrm>
            <a:off x="2907296" y="1700808"/>
            <a:ext cx="293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B0F0"/>
                </a:solidFill>
              </a:rPr>
              <a:t>1</a:t>
            </a:r>
            <a:endParaRPr lang="ru-UA" b="1" dirty="0">
              <a:solidFill>
                <a:srgbClr val="00B0F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2419E4-0D6C-49A7-A899-71DCB252EBAE}"/>
              </a:ext>
            </a:extLst>
          </p:cNvPr>
          <p:cNvSpPr txBox="1"/>
          <p:nvPr/>
        </p:nvSpPr>
        <p:spPr>
          <a:xfrm>
            <a:off x="1978496" y="317386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92D050"/>
                </a:solidFill>
              </a:rPr>
              <a:t>2</a:t>
            </a:r>
            <a:endParaRPr lang="ru-UA" b="1" dirty="0">
              <a:solidFill>
                <a:srgbClr val="92D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598386-B1CF-49B6-B576-51F108C46CDA}"/>
              </a:ext>
            </a:extLst>
          </p:cNvPr>
          <p:cNvSpPr txBox="1"/>
          <p:nvPr/>
        </p:nvSpPr>
        <p:spPr>
          <a:xfrm>
            <a:off x="2894094" y="3213631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92D050"/>
                </a:solidFill>
              </a:rPr>
              <a:t>2</a:t>
            </a:r>
            <a:endParaRPr lang="ru-UA" b="1" dirty="0">
              <a:solidFill>
                <a:srgbClr val="92D05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D09F97-A903-4B2B-B68A-B447B08EF65E}"/>
              </a:ext>
            </a:extLst>
          </p:cNvPr>
          <p:cNvSpPr txBox="1"/>
          <p:nvPr/>
        </p:nvSpPr>
        <p:spPr>
          <a:xfrm>
            <a:off x="2869196" y="422108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C000"/>
                </a:solidFill>
              </a:rPr>
              <a:t>3</a:t>
            </a:r>
            <a:endParaRPr lang="ru-UA" b="1" dirty="0">
              <a:solidFill>
                <a:srgbClr val="FFC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1D0622-6369-4510-AA8B-3A8896A10C7A}"/>
              </a:ext>
            </a:extLst>
          </p:cNvPr>
          <p:cNvSpPr txBox="1"/>
          <p:nvPr/>
        </p:nvSpPr>
        <p:spPr>
          <a:xfrm>
            <a:off x="1403648" y="486916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4</a:t>
            </a:r>
            <a:endParaRPr lang="ru-UA" b="1" dirty="0">
              <a:solidFill>
                <a:srgbClr val="7030A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2AE3A6-C73D-42B6-861B-1A3C42D346EB}"/>
              </a:ext>
            </a:extLst>
          </p:cNvPr>
          <p:cNvSpPr txBox="1"/>
          <p:nvPr/>
        </p:nvSpPr>
        <p:spPr>
          <a:xfrm>
            <a:off x="3321576" y="5157192"/>
            <a:ext cx="216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4</a:t>
            </a:r>
            <a:endParaRPr lang="ru-UA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3300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Admin\Desktop\Луч.методы иссл.орг.дых\слайд (34).jpg">
            <a:extLst>
              <a:ext uri="{FF2B5EF4-FFF2-40B4-BE49-F238E27FC236}">
                <a16:creationId xmlns:a16="http://schemas.microsoft.com/office/drawing/2014/main" id="{4F043DFC-9511-4285-BCA9-33E922ED64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1"/>
          <a:stretch/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C79D52-1D79-B52D-27A2-11D75CD094A9}"/>
              </a:ext>
            </a:extLst>
          </p:cNvPr>
          <p:cNvSpPr txBox="1"/>
          <p:nvPr/>
        </p:nvSpPr>
        <p:spPr>
          <a:xfrm>
            <a:off x="2987824" y="692696"/>
            <a:ext cx="301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Проекція часток легень </a:t>
            </a:r>
            <a:r>
              <a:rPr lang="uk-UA" dirty="0" err="1"/>
              <a:t>зпереду</a:t>
            </a:r>
            <a:endParaRPr lang="ru-UA" dirty="0"/>
          </a:p>
        </p:txBody>
      </p:sp>
    </p:spTree>
  </p:cSld>
  <p:clrMapOvr>
    <a:masterClrMapping/>
  </p:clrMapOvr>
  <p:transition spd="slow">
    <p:cover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Admin\Desktop\Луч.методы иссл.орг.дых\слайд (36).jpg">
            <a:extLst>
              <a:ext uri="{FF2B5EF4-FFF2-40B4-BE49-F238E27FC236}">
                <a16:creationId xmlns:a16="http://schemas.microsoft.com/office/drawing/2014/main" id="{13448415-DFCF-444B-9537-6E6AE22402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1"/>
          <a:stretch/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9BC278-09B9-1922-11EC-88EA034A286C}"/>
              </a:ext>
            </a:extLst>
          </p:cNvPr>
          <p:cNvSpPr txBox="1"/>
          <p:nvPr/>
        </p:nvSpPr>
        <p:spPr>
          <a:xfrm>
            <a:off x="3779912" y="620688"/>
            <a:ext cx="2911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Проекція часток легень </a:t>
            </a:r>
            <a:r>
              <a:rPr lang="uk-UA" dirty="0" err="1"/>
              <a:t>зправа</a:t>
            </a:r>
            <a:endParaRPr lang="ru-UA" dirty="0"/>
          </a:p>
        </p:txBody>
      </p:sp>
    </p:spTree>
  </p:cSld>
  <p:clrMapOvr>
    <a:masterClrMapping/>
  </p:clrMapOvr>
  <p:transition spd="slow">
    <p:cover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Admin\Desktop\Луч.методы иссл.орг.дых\слайд (35).jpg">
            <a:extLst>
              <a:ext uri="{FF2B5EF4-FFF2-40B4-BE49-F238E27FC236}">
                <a16:creationId xmlns:a16="http://schemas.microsoft.com/office/drawing/2014/main" id="{4B05E671-07EC-48F8-BE1B-5AEBE2C413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1"/>
          <a:stretch/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C08CD6-61D9-A20A-B0A1-6D9185F9628E}"/>
              </a:ext>
            </a:extLst>
          </p:cNvPr>
          <p:cNvSpPr txBox="1"/>
          <p:nvPr/>
        </p:nvSpPr>
        <p:spPr>
          <a:xfrm>
            <a:off x="2843808" y="548680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Проекція часток легень ззаду</a:t>
            </a:r>
            <a:endParaRPr lang="ru-UA" dirty="0"/>
          </a:p>
        </p:txBody>
      </p:sp>
    </p:spTree>
  </p:cSld>
  <p:clrMapOvr>
    <a:masterClrMapping/>
  </p:clrMapOvr>
  <p:transition spd="slow">
    <p:cover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Users\Admin\Desktop\Луч.методы иссл.орг.дых\слайд (37).jpg">
            <a:extLst>
              <a:ext uri="{FF2B5EF4-FFF2-40B4-BE49-F238E27FC236}">
                <a16:creationId xmlns:a16="http://schemas.microsoft.com/office/drawing/2014/main" id="{B332A0BA-E9CF-4204-9500-5C382685F0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1"/>
          <a:stretch/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DADFC8-67CF-F368-50AA-8228D8F09C50}"/>
              </a:ext>
            </a:extLst>
          </p:cNvPr>
          <p:cNvSpPr txBox="1"/>
          <p:nvPr/>
        </p:nvSpPr>
        <p:spPr>
          <a:xfrm>
            <a:off x="2699792" y="620688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Проекція часток легень зліва</a:t>
            </a:r>
            <a:endParaRPr lang="ru-UA" dirty="0"/>
          </a:p>
        </p:txBody>
      </p:sp>
    </p:spTree>
  </p:cSld>
  <p:clrMapOvr>
    <a:masterClrMapping/>
  </p:clrMapOvr>
  <p:transition spd="slow">
    <p:cover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1125538"/>
            <a:ext cx="2698750" cy="720725"/>
          </a:xfrm>
        </p:spPr>
        <p:txBody>
          <a:bodyPr/>
          <a:lstStyle/>
          <a:p>
            <a:pPr>
              <a:defRPr/>
            </a:pPr>
            <a:endParaRPr lang="ru-RU" sz="400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11413" y="6261100"/>
            <a:ext cx="4537075" cy="647700"/>
          </a:xfrm>
        </p:spPr>
        <p:txBody>
          <a:bodyPr/>
          <a:lstStyle/>
          <a:p>
            <a:pPr>
              <a:defRPr/>
            </a:pP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Верхня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частка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правої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легені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у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прямій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проекції</a:t>
            </a:r>
            <a:endParaRPr lang="en-GB" b="1" dirty="0">
              <a:solidFill>
                <a:srgbClr val="FFFF00"/>
              </a:solidFill>
              <a:latin typeface="Arial" pitchFamily="34" charset="0"/>
            </a:endParaRPr>
          </a:p>
        </p:txBody>
      </p:sp>
      <p:pic>
        <p:nvPicPr>
          <p:cNvPr id="52228" name="Picture 4" descr="87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0"/>
            <a:ext cx="6022975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54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1125538"/>
            <a:ext cx="2698750" cy="720725"/>
          </a:xfrm>
        </p:spPr>
        <p:txBody>
          <a:bodyPr/>
          <a:lstStyle/>
          <a:p>
            <a:pPr>
              <a:defRPr/>
            </a:pPr>
            <a:endParaRPr lang="ru-RU" sz="4000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39975" y="5517232"/>
            <a:ext cx="4896321" cy="792088"/>
          </a:xfrm>
        </p:spPr>
        <p:txBody>
          <a:bodyPr/>
          <a:lstStyle/>
          <a:p>
            <a:pPr>
              <a:defRPr/>
            </a:pP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Середня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частка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на рентгенограммах у 2-х </a:t>
            </a:r>
          </a:p>
          <a:p>
            <a:pPr>
              <a:defRPr/>
            </a:pP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проекціях</a:t>
            </a:r>
            <a:endParaRPr lang="en-GB" b="1" dirty="0">
              <a:solidFill>
                <a:srgbClr val="FFFF00"/>
              </a:solidFill>
              <a:latin typeface="Arial" pitchFamily="34" charset="0"/>
            </a:endParaRPr>
          </a:p>
        </p:txBody>
      </p:sp>
      <p:pic>
        <p:nvPicPr>
          <p:cNvPr id="54276" name="Picture 5" descr="5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9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1125538"/>
            <a:ext cx="2698750" cy="720725"/>
          </a:xfrm>
        </p:spPr>
        <p:txBody>
          <a:bodyPr/>
          <a:lstStyle/>
          <a:p>
            <a:pPr>
              <a:defRPr/>
            </a:pPr>
            <a:endParaRPr lang="ru-RU" sz="400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68538" y="6210300"/>
            <a:ext cx="4537075" cy="647700"/>
          </a:xfrm>
        </p:spPr>
        <p:txBody>
          <a:bodyPr/>
          <a:lstStyle/>
          <a:p>
            <a:pPr>
              <a:defRPr/>
            </a:pP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Затемнення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нижньої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частки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на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рентгенограмі</a:t>
            </a:r>
            <a:endParaRPr lang="en-GB" b="1" dirty="0">
              <a:solidFill>
                <a:srgbClr val="FFFF00"/>
              </a:solidFill>
              <a:latin typeface="Arial" pitchFamily="34" charset="0"/>
            </a:endParaRPr>
          </a:p>
        </p:txBody>
      </p:sp>
      <p:pic>
        <p:nvPicPr>
          <p:cNvPr id="56324" name="Picture 5" descr="RLLpneumoniaANTsegPA2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0"/>
            <a:ext cx="5395913" cy="616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16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1125538"/>
            <a:ext cx="2698750" cy="720725"/>
          </a:xfrm>
        </p:spPr>
        <p:txBody>
          <a:bodyPr/>
          <a:lstStyle/>
          <a:p>
            <a:pPr>
              <a:defRPr/>
            </a:pPr>
            <a:endParaRPr lang="ru-RU" sz="400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68538" y="6311900"/>
            <a:ext cx="4537075" cy="647700"/>
          </a:xfrm>
        </p:spPr>
        <p:txBody>
          <a:bodyPr/>
          <a:lstStyle/>
          <a:p>
            <a:pPr>
              <a:defRPr/>
            </a:pP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Затемнення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нижньої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частки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лівої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легені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на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рентгенограмі</a:t>
            </a:r>
            <a:endParaRPr lang="en-GB" b="1" dirty="0">
              <a:solidFill>
                <a:srgbClr val="FFFF00"/>
              </a:solidFill>
              <a:latin typeface="Arial" pitchFamily="34" charset="0"/>
            </a:endParaRPr>
          </a:p>
        </p:txBody>
      </p:sp>
      <p:pic>
        <p:nvPicPr>
          <p:cNvPr id="58372" name="Picture 5" descr="55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0"/>
            <a:ext cx="6443663" cy="629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52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2205</Words>
  <Application>Microsoft Office PowerPoint</Application>
  <PresentationFormat>Экран (4:3)</PresentationFormat>
  <Paragraphs>326</Paragraphs>
  <Slides>76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76</vt:i4>
      </vt:variant>
    </vt:vector>
  </HeadingPairs>
  <TitlesOfParts>
    <vt:vector size="94" baseType="lpstr">
      <vt:lpstr>Arial</vt:lpstr>
      <vt:lpstr>Arial Narrow</vt:lpstr>
      <vt:lpstr>Calibri</vt:lpstr>
      <vt:lpstr>Comic Sans MS</vt:lpstr>
      <vt:lpstr>Georgia</vt:lpstr>
      <vt:lpstr>Muller</vt:lpstr>
      <vt:lpstr>Segoe Print</vt:lpstr>
      <vt:lpstr>Segoe Script</vt:lpstr>
      <vt:lpstr>Tahoma</vt:lpstr>
      <vt:lpstr>Trebuchet MS</vt:lpstr>
      <vt:lpstr>Wingdings</vt:lpstr>
      <vt:lpstr>Горизонт</vt:lpstr>
      <vt:lpstr>1_Горизонт</vt:lpstr>
      <vt:lpstr>2_Горизонт</vt:lpstr>
      <vt:lpstr>4_Горизонт</vt:lpstr>
      <vt:lpstr>5_Горизонт</vt:lpstr>
      <vt:lpstr>1_Сумерки</vt:lpstr>
      <vt:lpstr>6_Горизонт</vt:lpstr>
      <vt:lpstr>Променеві методи дослідження грудної порожнини та органів дихання. ОСНОВИ ПРОМІНЕВОЇ СЕМІОТИКИ ПАТОЛОГІЇ. ЗАПАЛЬНІ ЗАХВОРЮВАННЯ</vt:lpstr>
      <vt:lpstr>Грудна клітина</vt:lpstr>
      <vt:lpstr>Флюорографія </vt:lpstr>
      <vt:lpstr>Рентгенографія - </vt:lpstr>
      <vt:lpstr>Презентация PowerPoint</vt:lpstr>
      <vt:lpstr>Презентация PowerPoint</vt:lpstr>
      <vt:lpstr>Презентация PowerPoint</vt:lpstr>
      <vt:lpstr>Презентация PowerPoint</vt:lpstr>
      <vt:lpstr>Пряма проекція передня пряма</vt:lpstr>
      <vt:lpstr>Презентация PowerPoint</vt:lpstr>
      <vt:lpstr>Пряма проекція задня пряма</vt:lpstr>
      <vt:lpstr>різниця</vt:lpstr>
      <vt:lpstr>Рентгенографія в бічній проекції:</vt:lpstr>
      <vt:lpstr>Презентация PowerPoint</vt:lpstr>
      <vt:lpstr>Косі проекції</vt:lpstr>
      <vt:lpstr>Презентация PowerPoint</vt:lpstr>
      <vt:lpstr>Латерографія (выявлення невеликої кількості рідини) </vt:lpstr>
      <vt:lpstr>Презентация PowerPoint</vt:lpstr>
      <vt:lpstr>Рентгеноскопія :</vt:lpstr>
      <vt:lpstr>Презентация PowerPoint</vt:lpstr>
      <vt:lpstr>Лінійна  томографія - </vt:lpstr>
      <vt:lpstr>Презентация PowerPoint</vt:lpstr>
      <vt:lpstr>Презентация PowerPoint</vt:lpstr>
      <vt:lpstr>Презентация PowerPoint</vt:lpstr>
      <vt:lpstr>Бронхографія </vt:lpstr>
      <vt:lpstr>бронхографія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 </vt:lpstr>
      <vt:lpstr>Комп’ютерна томографія -</vt:lpstr>
      <vt:lpstr>           Комп’ютерна  томографія </vt:lpstr>
      <vt:lpstr>Презентация PowerPoint</vt:lpstr>
      <vt:lpstr>Презентация PowerPoint</vt:lpstr>
      <vt:lpstr>Презентация PowerPoint</vt:lpstr>
      <vt:lpstr>Презентация PowerPoint</vt:lpstr>
      <vt:lpstr>Магнитно-резонансна томографія</vt:lpstr>
      <vt:lpstr>Презентация PowerPoint</vt:lpstr>
      <vt:lpstr>Магнитно-резонансна томографія </vt:lpstr>
      <vt:lpstr>Презентация PowerPoint</vt:lpstr>
      <vt:lpstr>УЗд легень -</vt:lpstr>
      <vt:lpstr>                   Ультразвукове дослідження</vt:lpstr>
      <vt:lpstr>Презентация PowerPoint</vt:lpstr>
      <vt:lpstr>Сцинтіграфія - </vt:lpstr>
      <vt:lpstr>    </vt:lpstr>
      <vt:lpstr>  </vt:lpstr>
      <vt:lpstr>Презентация PowerPoint</vt:lpstr>
      <vt:lpstr>Маркировка </vt:lpstr>
      <vt:lpstr>Немає маркировки – немає дослідження!!!</vt:lpstr>
      <vt:lpstr>Правильність та симметрічність укладання</vt:lpstr>
      <vt:lpstr>якість рентгенограм (режим)</vt:lpstr>
      <vt:lpstr>Фаза вдоху та видоху</vt:lpstr>
      <vt:lpstr>Anatomy</vt:lpstr>
      <vt:lpstr>Презентация PowerPoint</vt:lpstr>
      <vt:lpstr>Презентация PowerPoint</vt:lpstr>
      <vt:lpstr>Тіньоутворюючі групи</vt:lpstr>
      <vt:lpstr>М’які тканини</vt:lpstr>
      <vt:lpstr>шкіра, Підшкірна клітковина</vt:lpstr>
      <vt:lpstr>Молочні  залози</vt:lpstr>
      <vt:lpstr>Презентация PowerPoint</vt:lpstr>
      <vt:lpstr>Презентация PowerPoint</vt:lpstr>
      <vt:lpstr>легеневі поля</vt:lpstr>
      <vt:lpstr>Зони легенів на рентгенограмі</vt:lpstr>
      <vt:lpstr>       Німі зони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ЛУЧЕВЫЕ МЕТОДЫ ИССЛЕДОВАНИЯ ГРУДНОЙ ПОЛОСТИ И ОРГАНОВ ДЫХАНИЯ.  ОСНОВЫ ЛУЧЕВОЙ СЕМИОТИКИ ПАТОЛОГИИ.  ВОСПАЛИТЕЛЬНЫЕ ЗАБОЛЕВАНИЯ</dc:title>
  <dc:creator>Admin</dc:creator>
  <cp:lastModifiedBy>Олеся Дмитріївна Слюсаренко</cp:lastModifiedBy>
  <cp:revision>73</cp:revision>
  <dcterms:created xsi:type="dcterms:W3CDTF">2017-11-15T19:07:03Z</dcterms:created>
  <dcterms:modified xsi:type="dcterms:W3CDTF">2023-02-14T09:59:52Z</dcterms:modified>
</cp:coreProperties>
</file>