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766" r:id="rId3"/>
    <p:sldMasterId id="2147483794" r:id="rId4"/>
    <p:sldMasterId id="2147483807" r:id="rId5"/>
  </p:sldMasterIdLst>
  <p:notesMasterIdLst>
    <p:notesMasterId r:id="rId108"/>
  </p:notesMasterIdLst>
  <p:sldIdLst>
    <p:sldId id="257" r:id="rId6"/>
    <p:sldId id="258" r:id="rId7"/>
    <p:sldId id="515" r:id="rId8"/>
    <p:sldId id="516" r:id="rId9"/>
    <p:sldId id="485" r:id="rId10"/>
    <p:sldId id="289" r:id="rId11"/>
    <p:sldId id="517" r:id="rId12"/>
    <p:sldId id="472" r:id="rId13"/>
    <p:sldId id="486" r:id="rId14"/>
    <p:sldId id="471" r:id="rId15"/>
    <p:sldId id="488" r:id="rId16"/>
    <p:sldId id="296" r:id="rId17"/>
    <p:sldId id="297" r:id="rId18"/>
    <p:sldId id="473" r:id="rId19"/>
    <p:sldId id="474" r:id="rId20"/>
    <p:sldId id="489" r:id="rId21"/>
    <p:sldId id="475" r:id="rId22"/>
    <p:sldId id="304" r:id="rId23"/>
    <p:sldId id="305" r:id="rId24"/>
    <p:sldId id="303" r:id="rId25"/>
    <p:sldId id="504" r:id="rId26"/>
    <p:sldId id="490" r:id="rId27"/>
    <p:sldId id="491" r:id="rId28"/>
    <p:sldId id="308" r:id="rId29"/>
    <p:sldId id="492" r:id="rId30"/>
    <p:sldId id="335" r:id="rId31"/>
    <p:sldId id="339" r:id="rId32"/>
    <p:sldId id="307" r:id="rId33"/>
    <p:sldId id="341" r:id="rId34"/>
    <p:sldId id="309" r:id="rId35"/>
    <p:sldId id="310" r:id="rId36"/>
    <p:sldId id="314" r:id="rId37"/>
    <p:sldId id="316" r:id="rId38"/>
    <p:sldId id="318" r:id="rId39"/>
    <p:sldId id="315" r:id="rId40"/>
    <p:sldId id="505" r:id="rId41"/>
    <p:sldId id="483" r:id="rId42"/>
    <p:sldId id="320" r:id="rId43"/>
    <p:sldId id="506" r:id="rId44"/>
    <p:sldId id="321" r:id="rId45"/>
    <p:sldId id="323" r:id="rId46"/>
    <p:sldId id="322" r:id="rId47"/>
    <p:sldId id="513" r:id="rId48"/>
    <p:sldId id="326" r:id="rId49"/>
    <p:sldId id="495" r:id="rId50"/>
    <p:sldId id="327" r:id="rId51"/>
    <p:sldId id="329" r:id="rId52"/>
    <p:sldId id="503" r:id="rId53"/>
    <p:sldId id="477" r:id="rId54"/>
    <p:sldId id="478" r:id="rId55"/>
    <p:sldId id="480" r:id="rId56"/>
    <p:sldId id="479" r:id="rId57"/>
    <p:sldId id="496" r:id="rId58"/>
    <p:sldId id="481" r:id="rId59"/>
    <p:sldId id="331" r:id="rId60"/>
    <p:sldId id="330" r:id="rId61"/>
    <p:sldId id="332" r:id="rId62"/>
    <p:sldId id="476" r:id="rId63"/>
    <p:sldId id="311" r:id="rId64"/>
    <p:sldId id="494" r:id="rId65"/>
    <p:sldId id="497" r:id="rId66"/>
    <p:sldId id="498" r:id="rId67"/>
    <p:sldId id="499" r:id="rId68"/>
    <p:sldId id="501" r:id="rId69"/>
    <p:sldId id="425" r:id="rId70"/>
    <p:sldId id="346" r:id="rId71"/>
    <p:sldId id="364" r:id="rId72"/>
    <p:sldId id="514" r:id="rId73"/>
    <p:sldId id="511" r:id="rId74"/>
    <p:sldId id="512" r:id="rId75"/>
    <p:sldId id="510" r:id="rId76"/>
    <p:sldId id="508" r:id="rId77"/>
    <p:sldId id="509" r:id="rId78"/>
    <p:sldId id="365" r:id="rId79"/>
    <p:sldId id="347" r:id="rId80"/>
    <p:sldId id="352" r:id="rId81"/>
    <p:sldId id="410" r:id="rId82"/>
    <p:sldId id="411" r:id="rId83"/>
    <p:sldId id="383" r:id="rId84"/>
    <p:sldId id="384" r:id="rId85"/>
    <p:sldId id="412" r:id="rId86"/>
    <p:sldId id="413" r:id="rId87"/>
    <p:sldId id="354" r:id="rId88"/>
    <p:sldId id="367" r:id="rId89"/>
    <p:sldId id="368" r:id="rId90"/>
    <p:sldId id="369" r:id="rId91"/>
    <p:sldId id="370" r:id="rId92"/>
    <p:sldId id="415" r:id="rId93"/>
    <p:sldId id="372" r:id="rId94"/>
    <p:sldId id="373" r:id="rId95"/>
    <p:sldId id="377" r:id="rId96"/>
    <p:sldId id="378" r:id="rId97"/>
    <p:sldId id="357" r:id="rId98"/>
    <p:sldId id="358" r:id="rId99"/>
    <p:sldId id="502" r:id="rId100"/>
    <p:sldId id="355" r:id="rId101"/>
    <p:sldId id="507" r:id="rId102"/>
    <p:sldId id="356" r:id="rId103"/>
    <p:sldId id="360" r:id="rId104"/>
    <p:sldId id="361" r:id="rId105"/>
    <p:sldId id="362" r:id="rId106"/>
    <p:sldId id="363" r:id="rId10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102" Type="http://schemas.openxmlformats.org/officeDocument/2006/relationships/slide" Target="slides/slide97.xml"/><Relationship Id="rId11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presProps" Target="presProps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0B115-3581-4398-955F-AB9049BFD4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F876D-FF60-4B17-80EA-1160025F3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22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hape 60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Shape 61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47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hape 77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Shape 78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hape 87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Shape 88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hape 13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Shape 13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043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7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7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83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6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5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73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28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0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2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93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92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45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6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550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57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9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811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27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031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01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102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2847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961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274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648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922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4789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963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476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2376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366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20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="ctr">
            <a:noAutofit/>
          </a:bodyPr>
          <a:lstStyle>
            <a:lvl1pPr>
              <a:spcBef>
                <a:spcPts val="0"/>
              </a:spcBef>
              <a:defRPr/>
            </a:lvl1pPr>
          </a:lstStyle>
          <a:p>
            <a:pPr>
              <a:defRPr/>
            </a:pPr>
            <a:fld id="{C76E3341-D01A-4D16-A034-B0B210AAFA62}" type="slidenum">
              <a:rPr lang="ru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61951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46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33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877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90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105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2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677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444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520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751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124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8259B-24B3-48DF-9402-81530313612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06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23">
            <a:extLst>
              <a:ext uri="{FF2B5EF4-FFF2-40B4-BE49-F238E27FC236}">
                <a16:creationId xmlns:a16="http://schemas.microsoft.com/office/drawing/2014/main" id="{0A45B6E2-2654-4D81-AE92-C44CD555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9">
            <a:extLst>
              <a:ext uri="{FF2B5EF4-FFF2-40B4-BE49-F238E27FC236}">
                <a16:creationId xmlns:a16="http://schemas.microsoft.com/office/drawing/2014/main" id="{BD6A3115-9C95-4537-BA20-16BCC1299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1">
            <a:extLst>
              <a:ext uri="{FF2B5EF4-FFF2-40B4-BE49-F238E27FC236}">
                <a16:creationId xmlns:a16="http://schemas.microsoft.com/office/drawing/2014/main" id="{E10ABC16-0F8F-462C-8E20-47C23B6C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477DCD-6B1A-4A74-9853-BEB7384008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09556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736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3734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5672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633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728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1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6479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229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6241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014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09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23">
            <a:extLst>
              <a:ext uri="{FF2B5EF4-FFF2-40B4-BE49-F238E27FC236}">
                <a16:creationId xmlns:a16="http://schemas.microsoft.com/office/drawing/2014/main" id="{0A45B6E2-2654-4D81-AE92-C44CD555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9">
            <a:extLst>
              <a:ext uri="{FF2B5EF4-FFF2-40B4-BE49-F238E27FC236}">
                <a16:creationId xmlns:a16="http://schemas.microsoft.com/office/drawing/2014/main" id="{BD6A3115-9C95-4537-BA20-16BCC1299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1">
            <a:extLst>
              <a:ext uri="{FF2B5EF4-FFF2-40B4-BE49-F238E27FC236}">
                <a16:creationId xmlns:a16="http://schemas.microsoft.com/office/drawing/2014/main" id="{E10ABC16-0F8F-462C-8E20-47C23B6C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477DCD-6B1A-4A74-9853-BEB7384008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648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91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09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587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4112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19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/>
                </a:solidFill>
              </a:rPr>
              <a:pPr/>
              <a:t>14.02.2023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192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2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64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5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5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91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5157192"/>
            <a:ext cx="4176464" cy="1008112"/>
          </a:xfrm>
        </p:spPr>
        <p:txBody>
          <a:bodyPr>
            <a:normAutofit/>
          </a:bodyPr>
          <a:lstStyle/>
          <a:p>
            <a:r>
              <a:rPr lang="ru-RU" sz="3200" dirty="0"/>
              <a:t>асс. О.Д. Слюсаренко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2880321"/>
          </a:xfrm>
        </p:spPr>
        <p:txBody>
          <a:bodyPr>
            <a:noAutofit/>
          </a:bodyPr>
          <a:lstStyle/>
          <a:p>
            <a:br>
              <a:rPr lang="ru-RU" sz="3200" dirty="0">
                <a:solidFill>
                  <a:srgbClr val="FFC000"/>
                </a:solidFill>
              </a:rPr>
            </a:br>
            <a:r>
              <a:rPr lang="ru-RU" sz="3200" dirty="0" err="1">
                <a:solidFill>
                  <a:srgbClr val="FFC000"/>
                </a:solidFill>
              </a:rPr>
              <a:t>ОСНОВи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променевої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СЕМіОТИКИ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ПАТОЛОГії</a:t>
            </a:r>
            <a:r>
              <a:rPr lang="ru-RU" sz="3200" dirty="0">
                <a:solidFill>
                  <a:srgbClr val="FFC000"/>
                </a:solidFill>
              </a:rPr>
              <a:t>. </a:t>
            </a:r>
            <a:br>
              <a:rPr lang="ru-RU" sz="3200" dirty="0">
                <a:solidFill>
                  <a:srgbClr val="FFC000"/>
                </a:solidFill>
              </a:rPr>
            </a:br>
            <a:r>
              <a:rPr lang="ru-RU" dirty="0" err="1">
                <a:solidFill>
                  <a:srgbClr val="FFC000"/>
                </a:solidFill>
              </a:rPr>
              <a:t>запальні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Захворювання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органів</a:t>
            </a:r>
            <a:r>
              <a:rPr lang="ru-RU" sz="3200" dirty="0">
                <a:solidFill>
                  <a:srgbClr val="FFC000"/>
                </a:solidFill>
              </a:rPr>
              <a:t> </a:t>
            </a:r>
            <a:r>
              <a:rPr lang="ru-RU" sz="3200" dirty="0" err="1">
                <a:solidFill>
                  <a:srgbClr val="FFC000"/>
                </a:solidFill>
              </a:rPr>
              <a:t>дихання</a:t>
            </a:r>
            <a:r>
              <a:rPr lang="ru-RU" sz="3200" dirty="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415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Луч.методы иссл.орг.дых\слайд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2" t="21651" r="31791" b="5901"/>
          <a:stretch/>
        </p:blipFill>
        <p:spPr bwMode="auto">
          <a:xfrm>
            <a:off x="323528" y="1484784"/>
            <a:ext cx="48245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37F46-D31A-4729-BB90-4B2D9606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i="1" dirty="0">
                <a:solidFill>
                  <a:srgbClr val="FF0000"/>
                </a:solidFill>
                <a:latin typeface="Segoe Print" panose="02000600000000000000" pitchFamily="2" charset="0"/>
              </a:rPr>
              <a:t>Грудна порожнина</a:t>
            </a:r>
            <a:endParaRPr lang="ru-UA" sz="3200" b="1" i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C15B05-3E58-446F-8A0B-6E44F6E87C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8064" y="1628800"/>
            <a:ext cx="3600400" cy="4114800"/>
          </a:xfrm>
        </p:spPr>
        <p:txBody>
          <a:bodyPr>
            <a:normAutofit/>
          </a:bodyPr>
          <a:lstStyle/>
          <a:p>
            <a:r>
              <a:rPr lang="uk-UA" sz="2800" dirty="0"/>
              <a:t>Органи грудної порожнини – гарний об’єкт для рентгенологічного дослідження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30428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3290" y="116632"/>
            <a:ext cx="37546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1 - трахея;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3 - дуга </a:t>
            </a:r>
            <a:r>
              <a:rPr lang="ru-RU" sz="2400" dirty="0" err="1">
                <a:solidFill>
                  <a:srgbClr val="FFFFFF"/>
                </a:solidFill>
              </a:rPr>
              <a:t>аорти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4 - ствол </a:t>
            </a:r>
            <a:r>
              <a:rPr lang="ru-RU" sz="2400" dirty="0" err="1">
                <a:solidFill>
                  <a:srgbClr val="FFFFFF"/>
                </a:solidFill>
              </a:rPr>
              <a:t>легеневої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артерії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5- </a:t>
            </a:r>
            <a:r>
              <a:rPr lang="ru-RU" sz="2400" dirty="0" err="1">
                <a:solidFill>
                  <a:srgbClr val="FFFFFF"/>
                </a:solidFill>
              </a:rPr>
              <a:t>вушко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лівого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передсерддя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6 - </a:t>
            </a:r>
            <a:r>
              <a:rPr lang="ru-RU" sz="2400" dirty="0" err="1">
                <a:solidFill>
                  <a:srgbClr val="FFFFFF"/>
                </a:solidFill>
              </a:rPr>
              <a:t>лівий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шлуночок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7 - праве </a:t>
            </a:r>
            <a:r>
              <a:rPr lang="ru-RU" sz="2400" dirty="0" err="1">
                <a:solidFill>
                  <a:srgbClr val="FFFFFF"/>
                </a:solidFill>
              </a:rPr>
              <a:t>передсерддя</a:t>
            </a:r>
            <a:r>
              <a:rPr lang="ru-RU" sz="2400" dirty="0">
                <a:solidFill>
                  <a:srgbClr val="FFFFFF"/>
                </a:solidFill>
              </a:rPr>
              <a:t>; 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11 - </a:t>
            </a:r>
            <a:r>
              <a:rPr lang="ru-RU" sz="2400" dirty="0" err="1">
                <a:solidFill>
                  <a:srgbClr val="FFFFFF"/>
                </a:solidFill>
              </a:rPr>
              <a:t>корінь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правої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легені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12 - </a:t>
            </a:r>
            <a:r>
              <a:rPr lang="ru-RU" sz="2400" dirty="0" err="1">
                <a:solidFill>
                  <a:srgbClr val="FFFFFF"/>
                </a:solidFill>
              </a:rPr>
              <a:t>тінь</a:t>
            </a:r>
            <a:r>
              <a:rPr lang="ru-RU" sz="2400" dirty="0">
                <a:solidFill>
                  <a:srgbClr val="FFFFFF"/>
                </a:solidFill>
              </a:rPr>
              <a:t> правого куполу </a:t>
            </a:r>
            <a:r>
              <a:rPr lang="ru-RU" sz="2400" dirty="0" err="1">
                <a:solidFill>
                  <a:srgbClr val="FFFFFF"/>
                </a:solidFill>
              </a:rPr>
              <a:t>діафрагми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13 - синус </a:t>
            </a:r>
            <a:r>
              <a:rPr lang="ru-RU" sz="2400" dirty="0" err="1">
                <a:solidFill>
                  <a:srgbClr val="FFFFFF"/>
                </a:solidFill>
              </a:rPr>
              <a:t>лівої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легені</a:t>
            </a:r>
            <a:r>
              <a:rPr lang="ru-RU" sz="2400" dirty="0">
                <a:solidFill>
                  <a:srgbClr val="FFFFFF"/>
                </a:solidFill>
              </a:rPr>
              <a:t>; 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14 - </a:t>
            </a:r>
            <a:r>
              <a:rPr lang="ru-RU" sz="2400" dirty="0" err="1">
                <a:solidFill>
                  <a:srgbClr val="FFFFFF"/>
                </a:solidFill>
              </a:rPr>
              <a:t>верхня</a:t>
            </a:r>
            <a:r>
              <a:rPr lang="ru-RU" sz="2400" dirty="0">
                <a:solidFill>
                  <a:srgbClr val="FFFFFF"/>
                </a:solidFill>
              </a:rPr>
              <a:t> порожиста вена;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16 – </a:t>
            </a:r>
            <a:r>
              <a:rPr lang="ru-RU" sz="2400" dirty="0" err="1">
                <a:solidFill>
                  <a:srgbClr val="FFFFFF"/>
                </a:solidFill>
              </a:rPr>
              <a:t>тіла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хребців</a:t>
            </a:r>
            <a:r>
              <a:rPr lang="ru-RU" sz="2400" dirty="0">
                <a:solidFill>
                  <a:srgbClr val="FFFFFF"/>
                </a:solidFill>
              </a:rPr>
              <a:t>;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17 – </a:t>
            </a:r>
            <a:r>
              <a:rPr lang="ru-RU" sz="2400" dirty="0" err="1">
                <a:solidFill>
                  <a:srgbClr val="FFFFFF"/>
                </a:solidFill>
              </a:rPr>
              <a:t>ключиця</a:t>
            </a:r>
            <a:r>
              <a:rPr lang="ru-RU" sz="2400" dirty="0">
                <a:solidFill>
                  <a:srgbClr val="FFFFFF"/>
                </a:solidFill>
              </a:rPr>
              <a:t>;</a:t>
            </a:r>
          </a:p>
          <a:p>
            <a:pPr algn="ctr"/>
            <a:r>
              <a:rPr lang="ru-RU" sz="2400" dirty="0">
                <a:solidFill>
                  <a:srgbClr val="FFFFFF"/>
                </a:solidFill>
              </a:rPr>
              <a:t>18 – </a:t>
            </a:r>
            <a:r>
              <a:rPr lang="ru-RU" sz="2400" dirty="0" err="1">
                <a:solidFill>
                  <a:srgbClr val="FFFFFF"/>
                </a:solidFill>
              </a:rPr>
              <a:t>задні</a:t>
            </a:r>
            <a:r>
              <a:rPr lang="ru-RU" sz="2400" dirty="0">
                <a:solidFill>
                  <a:srgbClr val="FFFFFF"/>
                </a:solidFill>
              </a:rPr>
              <a:t> </a:t>
            </a:r>
            <a:r>
              <a:rPr lang="ru-RU" sz="2400" dirty="0" err="1">
                <a:solidFill>
                  <a:srgbClr val="FFFFFF"/>
                </a:solidFill>
              </a:rPr>
              <a:t>відрізки</a:t>
            </a:r>
            <a:r>
              <a:rPr lang="ru-RU" sz="2400" dirty="0">
                <a:solidFill>
                  <a:srgbClr val="FFFFFF"/>
                </a:solidFill>
              </a:rPr>
              <a:t> ребер</a:t>
            </a:r>
          </a:p>
        </p:txBody>
      </p:sp>
      <p:pic>
        <p:nvPicPr>
          <p:cNvPr id="3" name="Picture 2" descr="C:\Users\Admin\Desktop\mb4_03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5301" y="260648"/>
            <a:ext cx="6438591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70C8657-CB52-406D-91A9-08D8DE7A5784}"/>
              </a:ext>
            </a:extLst>
          </p:cNvPr>
          <p:cNvCxnSpPr/>
          <p:nvPr/>
        </p:nvCxnSpPr>
        <p:spPr>
          <a:xfrm flipH="1" flipV="1">
            <a:off x="323528" y="620688"/>
            <a:ext cx="1152128" cy="3600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3DB9477-4E5C-4D31-9AA8-ABBD0D52E355}"/>
              </a:ext>
            </a:extLst>
          </p:cNvPr>
          <p:cNvSpPr txBox="1"/>
          <p:nvPr/>
        </p:nvSpPr>
        <p:spPr>
          <a:xfrm>
            <a:off x="16876" y="431376"/>
            <a:ext cx="510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r>
              <a:rPr lang="ru-RU" dirty="0">
                <a:solidFill>
                  <a:schemeClr val="bg2"/>
                </a:solidFill>
              </a:rPr>
              <a:t>17</a:t>
            </a:r>
            <a:endParaRPr lang="ru-UA" dirty="0">
              <a:solidFill>
                <a:schemeClr val="bg2"/>
              </a:solidFill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CA88F5F-AD83-418B-BD08-85B7285047C0}"/>
              </a:ext>
            </a:extLst>
          </p:cNvPr>
          <p:cNvCxnSpPr/>
          <p:nvPr/>
        </p:nvCxnSpPr>
        <p:spPr>
          <a:xfrm>
            <a:off x="3779913" y="288284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E0F5646-DBA3-48D1-B7EC-EBC899F9BFE8}"/>
              </a:ext>
            </a:extLst>
          </p:cNvPr>
          <p:cNvCxnSpPr>
            <a:cxnSpLocks/>
          </p:cNvCxnSpPr>
          <p:nvPr/>
        </p:nvCxnSpPr>
        <p:spPr>
          <a:xfrm flipV="1">
            <a:off x="3851920" y="3069778"/>
            <a:ext cx="936104" cy="14319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71C923D-DAB7-4BFE-A672-179F93982967}"/>
              </a:ext>
            </a:extLst>
          </p:cNvPr>
          <p:cNvCxnSpPr>
            <a:cxnSpLocks/>
          </p:cNvCxnSpPr>
          <p:nvPr/>
        </p:nvCxnSpPr>
        <p:spPr>
          <a:xfrm flipH="1" flipV="1">
            <a:off x="3923929" y="2882845"/>
            <a:ext cx="864095" cy="1869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FC04295-4078-4BA6-8C73-9B4551013F9D}"/>
              </a:ext>
            </a:extLst>
          </p:cNvPr>
          <p:cNvSpPr txBox="1"/>
          <p:nvPr/>
        </p:nvSpPr>
        <p:spPr>
          <a:xfrm>
            <a:off x="4716016" y="2882845"/>
            <a:ext cx="52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18</a:t>
            </a:r>
            <a:endParaRPr lang="ru-UA" dirty="0">
              <a:solidFill>
                <a:schemeClr val="bg2"/>
              </a:solidFill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18C9506-8D0D-4514-858E-5A1EA28D84DE}"/>
              </a:ext>
            </a:extLst>
          </p:cNvPr>
          <p:cNvCxnSpPr/>
          <p:nvPr/>
        </p:nvCxnSpPr>
        <p:spPr>
          <a:xfrm flipH="1">
            <a:off x="539552" y="3789040"/>
            <a:ext cx="208823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DD09983-34CD-4BF8-94F1-277F58E522E5}"/>
              </a:ext>
            </a:extLst>
          </p:cNvPr>
          <p:cNvSpPr txBox="1"/>
          <p:nvPr/>
        </p:nvSpPr>
        <p:spPr>
          <a:xfrm>
            <a:off x="215007" y="360437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16</a:t>
            </a:r>
            <a:endParaRPr lang="ru-UA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9350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mb4_02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0" y="238408"/>
            <a:ext cx="5651104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D6BD92-3889-4358-A3FB-EF2993953BEA}"/>
              </a:ext>
            </a:extLst>
          </p:cNvPr>
          <p:cNvSpPr txBox="1"/>
          <p:nvPr/>
        </p:nvSpPr>
        <p:spPr>
          <a:xfrm>
            <a:off x="5676544" y="260648"/>
            <a:ext cx="34674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1 - трахея;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3 - дуга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аорти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6 -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лівий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шлуночок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8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серцева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тінь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FFFF"/>
                </a:solidFill>
                <a:latin typeface="Arial Narrow"/>
              </a:rPr>
              <a:t>9 – </a:t>
            </a:r>
            <a:r>
              <a:rPr lang="ru-RU" sz="2400" dirty="0" err="1">
                <a:solidFill>
                  <a:srgbClr val="FFFFFF"/>
                </a:solidFill>
                <a:latin typeface="Arial Narrow"/>
              </a:rPr>
              <a:t>ретростернальний</a:t>
            </a:r>
            <a:r>
              <a:rPr lang="ru-RU" sz="2400" dirty="0">
                <a:solidFill>
                  <a:srgbClr val="FFFFFF"/>
                </a:solidFill>
                <a:latin typeface="Arial Narrow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Arial Narrow"/>
              </a:rPr>
              <a:t>простір</a:t>
            </a:r>
            <a:r>
              <a:rPr lang="ru-RU" sz="2400" dirty="0">
                <a:solidFill>
                  <a:srgbClr val="FFFFFF"/>
                </a:solidFill>
                <a:latin typeface="Arial Narrow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10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ретрокардіальний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простір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11 -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корінь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правої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легені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13 - синус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лівої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легені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FFFF"/>
                </a:solidFill>
                <a:latin typeface="Arial Narrow"/>
              </a:rPr>
              <a:t>15 – грудина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16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тіло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хребця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C304934-4D84-4489-B77A-F19879A0020B}"/>
              </a:ext>
            </a:extLst>
          </p:cNvPr>
          <p:cNvCxnSpPr/>
          <p:nvPr/>
        </p:nvCxnSpPr>
        <p:spPr>
          <a:xfrm flipH="1">
            <a:off x="2076144" y="4869160"/>
            <a:ext cx="144016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0EB6E6-953A-4964-8AB4-5C6D7B818AC3}"/>
              </a:ext>
            </a:extLst>
          </p:cNvPr>
          <p:cNvSpPr txBox="1"/>
          <p:nvPr/>
        </p:nvSpPr>
        <p:spPr>
          <a:xfrm>
            <a:off x="1692312" y="468449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13</a:t>
            </a:r>
            <a:endParaRPr lang="ru-UA" dirty="0">
              <a:solidFill>
                <a:schemeClr val="bg2"/>
              </a:solidFill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16EC1C7-485E-4596-823E-C24CDB0DF96E}"/>
              </a:ext>
            </a:extLst>
          </p:cNvPr>
          <p:cNvCxnSpPr/>
          <p:nvPr/>
        </p:nvCxnSpPr>
        <p:spPr>
          <a:xfrm flipH="1" flipV="1">
            <a:off x="467544" y="1124744"/>
            <a:ext cx="1008112" cy="5760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F1CF14-6712-4977-9403-86D5C30F0D6B}"/>
              </a:ext>
            </a:extLst>
          </p:cNvPr>
          <p:cNvSpPr txBox="1"/>
          <p:nvPr/>
        </p:nvSpPr>
        <p:spPr>
          <a:xfrm>
            <a:off x="77813" y="940078"/>
            <a:ext cx="39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15</a:t>
            </a:r>
            <a:endParaRPr lang="ru-UA" b="1" dirty="0">
              <a:solidFill>
                <a:schemeClr val="bg2"/>
              </a:solidFill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6EA6C56-8BD3-49B0-9F26-A4EE1DAD4BAF}"/>
              </a:ext>
            </a:extLst>
          </p:cNvPr>
          <p:cNvCxnSpPr/>
          <p:nvPr/>
        </p:nvCxnSpPr>
        <p:spPr>
          <a:xfrm>
            <a:off x="3516304" y="3429000"/>
            <a:ext cx="148774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1F177AE-41C1-4DB9-AA71-49CCF4DA7216}"/>
              </a:ext>
            </a:extLst>
          </p:cNvPr>
          <p:cNvSpPr txBox="1"/>
          <p:nvPr/>
        </p:nvSpPr>
        <p:spPr>
          <a:xfrm>
            <a:off x="5004048" y="3244334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2"/>
                </a:solidFill>
              </a:rPr>
              <a:t>16</a:t>
            </a:r>
            <a:endParaRPr lang="ru-UA" sz="2000" b="1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C29DEE-111A-D9AC-A5BC-E17AEAA6B8ED}"/>
              </a:ext>
            </a:extLst>
          </p:cNvPr>
          <p:cNvSpPr txBox="1"/>
          <p:nvPr/>
        </p:nvSpPr>
        <p:spPr>
          <a:xfrm>
            <a:off x="1043608" y="312244"/>
            <a:ext cx="29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л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2307026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1B58D-B065-4115-AEE0-68296367F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150687-8130-42EF-B47D-647BBA5D76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82407" y="476672"/>
            <a:ext cx="7179185" cy="54006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A808FF-2395-F5F1-0CE6-09BBFC7E9142}"/>
              </a:ext>
            </a:extLst>
          </p:cNvPr>
          <p:cNvSpPr txBox="1"/>
          <p:nvPr/>
        </p:nvSpPr>
        <p:spPr>
          <a:xfrm>
            <a:off x="7668344" y="6113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л</a:t>
            </a:r>
            <a:endParaRPr lang="ru-UA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6D33FB-5B1F-3E3C-7FCD-C38DF75CCE70}"/>
              </a:ext>
            </a:extLst>
          </p:cNvPr>
          <p:cNvSpPr txBox="1"/>
          <p:nvPr/>
        </p:nvSpPr>
        <p:spPr>
          <a:xfrm>
            <a:off x="3923928" y="486916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2"/>
                </a:solidFill>
              </a:rPr>
              <a:t>18.10.2022</a:t>
            </a:r>
          </a:p>
          <a:p>
            <a:r>
              <a:rPr lang="uk-UA" dirty="0">
                <a:solidFill>
                  <a:schemeClr val="bg2"/>
                </a:solidFill>
              </a:rPr>
              <a:t>Смірнова О.В., 13.09.2022</a:t>
            </a:r>
            <a:endParaRPr lang="ru-UA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207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br>
              <a:rPr lang="ru-RU" alt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</a:br>
            <a:endParaRPr lang="ru-RU" altLang="ru-RU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66563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237089" cy="398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8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0" b="14355"/>
          <a:stretch>
            <a:fillRect/>
          </a:stretch>
        </p:blipFill>
        <p:spPr bwMode="auto">
          <a:xfrm>
            <a:off x="4470942" y="2874665"/>
            <a:ext cx="4685733" cy="398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29948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150" y="188640"/>
            <a:ext cx="8521700" cy="11686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dirty="0"/>
              <a:t>Семіотика – виділення патологічного вогнища та його характеристика</a:t>
            </a:r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11150" y="1536700"/>
            <a:ext cx="8521700" cy="45545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Характер патологічного утворення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Кількість вогнищ ураження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Локалізація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Форма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Розмір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Структура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Контури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uk-UA" sz="2000" dirty="0"/>
              <a:t>Взаємозв’язок з іншими органами та </a:t>
            </a:r>
          </a:p>
          <a:p>
            <a:pPr>
              <a:buFont typeface="Wingdings" pitchFamily="2" charset="2"/>
              <a:buNone/>
              <a:defRPr/>
            </a:pPr>
            <a:r>
              <a:rPr lang="uk-UA" sz="2000" dirty="0"/>
              <a:t>тканинами</a:t>
            </a:r>
          </a:p>
          <a:p>
            <a:pPr>
              <a:buFont typeface="Wingdings" pitchFamily="2" charset="2"/>
              <a:buNone/>
              <a:defRPr/>
            </a:pPr>
            <a:endParaRPr lang="uk-UA" dirty="0"/>
          </a:p>
          <a:p>
            <a:pPr>
              <a:buFont typeface="Wingdings" pitchFamily="2" charset="2"/>
              <a:buNone/>
              <a:defRPr/>
            </a:pPr>
            <a:endParaRPr dirty="0"/>
          </a:p>
        </p:txBody>
      </p:sp>
      <p:pic>
        <p:nvPicPr>
          <p:cNvPr id="67588" name="Shape 65" descr="2..rr_..slayd2__0.jpg"/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2151" r="6688" b="20600"/>
          <a:stretch/>
        </p:blipFill>
        <p:spPr bwMode="auto">
          <a:xfrm>
            <a:off x="4572000" y="1628800"/>
            <a:ext cx="466451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6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3DC7438F-1CD6-4B27-9124-BF1DF6552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3" y="116633"/>
            <a:ext cx="9036497" cy="495520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Характеристика пат. синдрому: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atin typeface="+mn-lt"/>
                <a:cs typeface="+mn-cs"/>
              </a:rPr>
              <a:t>1. </a:t>
            </a:r>
            <a:r>
              <a:rPr lang="ru-RU" sz="3200" b="1" dirty="0" err="1">
                <a:latin typeface="+mn-lt"/>
                <a:cs typeface="+mn-cs"/>
              </a:rPr>
              <a:t>Локалізація</a:t>
            </a:r>
            <a:r>
              <a:rPr lang="ru-RU" sz="3200" b="1" dirty="0">
                <a:latin typeface="+mn-lt"/>
                <a:cs typeface="+mn-cs"/>
              </a:rPr>
              <a:t> (поля, </a:t>
            </a:r>
            <a:r>
              <a:rPr lang="ru-RU" sz="3200" b="1" dirty="0" err="1">
                <a:latin typeface="+mn-lt"/>
                <a:cs typeface="+mn-cs"/>
              </a:rPr>
              <a:t>зони</a:t>
            </a:r>
            <a:r>
              <a:rPr lang="ru-RU" sz="3200" b="1" dirty="0">
                <a:latin typeface="+mn-lt"/>
                <a:cs typeface="+mn-cs"/>
              </a:rPr>
              <a:t>, ребра, </a:t>
            </a:r>
            <a:r>
              <a:rPr lang="ru-RU" sz="3200" b="1" dirty="0" err="1"/>
              <a:t>частки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сегменти</a:t>
            </a:r>
            <a:r>
              <a:rPr lang="ru-RU" sz="3200" b="1" dirty="0">
                <a:latin typeface="+mn-lt"/>
                <a:cs typeface="+mn-cs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  <a:cs typeface="+mn-cs"/>
              </a:rPr>
              <a:t>2. </a:t>
            </a:r>
            <a:r>
              <a:rPr lang="ru-RU" sz="3200" b="1" dirty="0" err="1"/>
              <a:t>Розмір</a:t>
            </a:r>
            <a:r>
              <a:rPr lang="ru-RU" sz="3200" b="1" dirty="0"/>
              <a:t> </a:t>
            </a:r>
            <a:r>
              <a:rPr lang="ru-RU" sz="3200" b="1" dirty="0">
                <a:latin typeface="+mn-lt"/>
                <a:cs typeface="+mn-cs"/>
              </a:rPr>
              <a:t> (</a:t>
            </a:r>
            <a:r>
              <a:rPr lang="ru-RU" sz="3200" b="1" dirty="0" err="1">
                <a:latin typeface="+mn-lt"/>
                <a:cs typeface="+mn-cs"/>
              </a:rPr>
              <a:t>тотальне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субтотальне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обмежене</a:t>
            </a:r>
            <a:r>
              <a:rPr lang="ru-RU" sz="3200" b="1" dirty="0">
                <a:latin typeface="+mn-lt"/>
                <a:cs typeface="+mn-cs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  <a:cs typeface="+mn-cs"/>
              </a:rPr>
              <a:t>3. </a:t>
            </a:r>
            <a:r>
              <a:rPr lang="ru-RU" sz="3200" b="1" dirty="0" err="1">
                <a:latin typeface="+mn-lt"/>
                <a:cs typeface="+mn-cs"/>
              </a:rPr>
              <a:t>Интенсивність</a:t>
            </a:r>
            <a:r>
              <a:rPr lang="ru-RU" sz="3200" b="1" dirty="0">
                <a:latin typeface="+mn-lt"/>
                <a:cs typeface="+mn-cs"/>
              </a:rPr>
              <a:t> (</a:t>
            </a:r>
            <a:r>
              <a:rPr lang="ru-RU" sz="3200" b="1" dirty="0" err="1">
                <a:latin typeface="+mn-lt"/>
                <a:cs typeface="+mn-cs"/>
              </a:rPr>
              <a:t>висока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середня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низька</a:t>
            </a:r>
            <a:r>
              <a:rPr lang="ru-RU" sz="3200" b="1" dirty="0">
                <a:latin typeface="+mn-lt"/>
                <a:cs typeface="+mn-cs"/>
              </a:rPr>
              <a:t> – </a:t>
            </a:r>
            <a:r>
              <a:rPr lang="ru-RU" sz="3200" b="1" dirty="0" err="1">
                <a:latin typeface="+mn-lt"/>
                <a:cs typeface="+mn-cs"/>
              </a:rPr>
              <a:t>еталон</a:t>
            </a:r>
            <a:endParaRPr lang="ru-RU" sz="3200" b="1" dirty="0"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   </a:t>
            </a:r>
            <a:r>
              <a:rPr lang="ru-RU" sz="3200" b="1" dirty="0">
                <a:latin typeface="+mn-lt"/>
                <a:cs typeface="+mn-cs"/>
              </a:rPr>
              <a:t> </a:t>
            </a:r>
            <a:r>
              <a:rPr lang="ru-RU" sz="3200" b="1" dirty="0" err="1">
                <a:latin typeface="+mn-lt"/>
                <a:cs typeface="+mn-cs"/>
              </a:rPr>
              <a:t>судини</a:t>
            </a:r>
            <a:r>
              <a:rPr lang="ru-RU" sz="3200" b="1" dirty="0">
                <a:latin typeface="+mn-lt"/>
                <a:cs typeface="+mn-cs"/>
              </a:rPr>
              <a:t> </a:t>
            </a:r>
            <a:r>
              <a:rPr lang="ru-RU" sz="3200" b="1" dirty="0" err="1">
                <a:latin typeface="+mn-lt"/>
                <a:cs typeface="+mn-cs"/>
              </a:rPr>
              <a:t>або</a:t>
            </a:r>
            <a:r>
              <a:rPr lang="ru-RU" sz="3200" b="1" dirty="0">
                <a:latin typeface="+mn-lt"/>
                <a:cs typeface="+mn-cs"/>
              </a:rPr>
              <a:t> ребра)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  <a:cs typeface="+mn-cs"/>
              </a:rPr>
              <a:t>4. Структура (</a:t>
            </a:r>
            <a:r>
              <a:rPr lang="ru-RU" sz="3200" b="1" dirty="0" err="1">
                <a:latin typeface="+mn-lt"/>
                <a:cs typeface="+mn-cs"/>
              </a:rPr>
              <a:t>однорідна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неоднорідна</a:t>
            </a:r>
            <a:r>
              <a:rPr lang="ru-RU" sz="3200" b="1" dirty="0">
                <a:latin typeface="+mn-lt"/>
                <a:cs typeface="+mn-cs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  <a:cs typeface="+mn-cs"/>
              </a:rPr>
              <a:t>5. Форма (</a:t>
            </a:r>
            <a:r>
              <a:rPr lang="ru-RU" sz="3200" b="1" dirty="0" err="1"/>
              <a:t>кругляста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трикутна</a:t>
            </a:r>
            <a:r>
              <a:rPr lang="ru-RU" sz="3200" b="1" dirty="0">
                <a:latin typeface="+mn-lt"/>
                <a:cs typeface="+mn-cs"/>
              </a:rPr>
              <a:t> </a:t>
            </a:r>
            <a:r>
              <a:rPr lang="ru-RU" sz="3200" b="1" dirty="0"/>
              <a:t>та</a:t>
            </a:r>
            <a:r>
              <a:rPr lang="ru-RU" sz="3200" b="1" dirty="0">
                <a:latin typeface="+mn-lt"/>
                <a:cs typeface="+mn-cs"/>
              </a:rPr>
              <a:t> </a:t>
            </a:r>
            <a:r>
              <a:rPr lang="ru-RU" sz="3200" b="1" dirty="0" err="1">
                <a:latin typeface="+mn-lt"/>
                <a:cs typeface="+mn-cs"/>
              </a:rPr>
              <a:t>т.і</a:t>
            </a:r>
            <a:r>
              <a:rPr lang="ru-RU" sz="3200" b="1" dirty="0">
                <a:latin typeface="+mn-lt"/>
                <a:cs typeface="+mn-cs"/>
              </a:rPr>
              <a:t>.)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  <a:cs typeface="+mn-cs"/>
              </a:rPr>
              <a:t>6. Характер </a:t>
            </a:r>
            <a:r>
              <a:rPr lang="ru-RU" sz="3200" b="1" dirty="0" err="1">
                <a:latin typeface="+mn-lt"/>
                <a:cs typeface="+mn-cs"/>
              </a:rPr>
              <a:t>контурів</a:t>
            </a:r>
            <a:r>
              <a:rPr lang="ru-RU" sz="3200" b="1" dirty="0">
                <a:latin typeface="+mn-lt"/>
                <a:cs typeface="+mn-cs"/>
              </a:rPr>
              <a:t> (</a:t>
            </a:r>
            <a:r>
              <a:rPr lang="ru-RU" sz="3200" b="1" dirty="0" err="1">
                <a:latin typeface="+mn-lt"/>
                <a:cs typeface="+mn-cs"/>
              </a:rPr>
              <a:t>чі</a:t>
            </a:r>
            <a:r>
              <a:rPr lang="ru-RU" sz="3200" b="1" dirty="0" err="1"/>
              <a:t>т</a:t>
            </a:r>
            <a:r>
              <a:rPr lang="ru-RU" sz="3200" b="1" dirty="0" err="1">
                <a:latin typeface="+mn-lt"/>
                <a:cs typeface="+mn-cs"/>
              </a:rPr>
              <a:t>кі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нечіткі</a:t>
            </a:r>
            <a:r>
              <a:rPr lang="ru-RU" sz="3200" b="1" dirty="0">
                <a:latin typeface="+mn-lt"/>
                <a:cs typeface="+mn-cs"/>
              </a:rPr>
              <a:t>, </a:t>
            </a:r>
            <a:r>
              <a:rPr lang="ru-RU" sz="3200" b="1" dirty="0" err="1">
                <a:latin typeface="+mn-lt"/>
                <a:cs typeface="+mn-cs"/>
              </a:rPr>
              <a:t>рівні</a:t>
            </a:r>
            <a:r>
              <a:rPr lang="ru-RU" sz="3200" b="1" dirty="0">
                <a:latin typeface="+mn-lt"/>
                <a:cs typeface="+mn-cs"/>
              </a:rPr>
              <a:t>, не </a:t>
            </a:r>
            <a:r>
              <a:rPr lang="ru-RU" sz="3200" b="1" dirty="0" err="1">
                <a:latin typeface="+mn-lt"/>
                <a:cs typeface="+mn-cs"/>
              </a:rPr>
              <a:t>рівні</a:t>
            </a:r>
            <a:r>
              <a:rPr lang="ru-RU" sz="3200" b="1" dirty="0">
                <a:latin typeface="+mn-lt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06370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89761-DF4F-4494-9328-D66999D1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dirty="0" err="1">
                <a:solidFill>
                  <a:srgbClr val="DFFD2B"/>
                </a:solidFill>
              </a:rPr>
              <a:t>променеві</a:t>
            </a:r>
            <a:r>
              <a:rPr lang="ru-RU" altLang="ru-RU" sz="3200" dirty="0">
                <a:solidFill>
                  <a:srgbClr val="DFFD2B"/>
                </a:solidFill>
              </a:rPr>
              <a:t> </a:t>
            </a:r>
            <a:r>
              <a:rPr lang="ru-RU" altLang="ru-RU" sz="3200" dirty="0" err="1">
                <a:solidFill>
                  <a:srgbClr val="DFFD2B"/>
                </a:solidFill>
              </a:rPr>
              <a:t>синдроми</a:t>
            </a:r>
            <a:r>
              <a:rPr lang="ru-RU" altLang="ru-RU" sz="3200" dirty="0">
                <a:solidFill>
                  <a:srgbClr val="DFFD2B"/>
                </a:solidFill>
              </a:rPr>
              <a:t> </a:t>
            </a:r>
            <a:r>
              <a:rPr lang="ru-RU" altLang="ru-RU" sz="3200" dirty="0" err="1">
                <a:solidFill>
                  <a:srgbClr val="DFFD2B"/>
                </a:solidFill>
              </a:rPr>
              <a:t>ураження</a:t>
            </a:r>
            <a:r>
              <a:rPr lang="ru-RU" altLang="ru-RU" sz="3200" dirty="0">
                <a:solidFill>
                  <a:srgbClr val="DFFD2B"/>
                </a:solidFill>
              </a:rPr>
              <a:t> </a:t>
            </a:r>
            <a:r>
              <a:rPr lang="ru-RU" altLang="ru-RU" sz="3200" dirty="0" err="1">
                <a:solidFill>
                  <a:srgbClr val="DFFD2B"/>
                </a:solidFill>
              </a:rPr>
              <a:t>легень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2DA3EF-477B-4444-A585-A654D2123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marR="0" lvl="0" indent="-51435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AutoNum type="arabicPeriod"/>
              <a:tabLst/>
              <a:defRPr/>
            </a:pP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Затемнення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поля </a:t>
            </a:r>
            <a:r>
              <a:rPr lang="ru-RU" altLang="ru-RU" sz="4000" spc="0" dirty="0" err="1">
                <a:solidFill>
                  <a:prstClr val="white"/>
                </a:solidFill>
                <a:latin typeface="Constantia"/>
              </a:rPr>
              <a:t>або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його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частини</a:t>
            </a:r>
            <a:endParaRPr kumimoji="0" lang="ru-RU" altLang="ru-RU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AutoNum type="arabicPeriod"/>
              <a:tabLst/>
              <a:defRPr/>
            </a:pP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Просвітлення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поля </a:t>
            </a:r>
            <a:r>
              <a:rPr lang="ru-RU" altLang="ru-RU" sz="4000" spc="0" dirty="0" err="1">
                <a:solidFill>
                  <a:prstClr val="white"/>
                </a:solidFill>
                <a:latin typeface="Constantia"/>
              </a:rPr>
              <a:t>або</a:t>
            </a:r>
            <a:r>
              <a:rPr lang="ru-RU" altLang="ru-RU" sz="4000" spc="0" dirty="0">
                <a:solidFill>
                  <a:prstClr val="white"/>
                </a:solidFill>
                <a:latin typeface="Constantia"/>
              </a:rPr>
              <a:t> </a:t>
            </a:r>
            <a:r>
              <a:rPr lang="ru-RU" altLang="ru-RU" sz="4000" spc="0" dirty="0" err="1">
                <a:solidFill>
                  <a:prstClr val="white"/>
                </a:solidFill>
                <a:latin typeface="Constantia"/>
              </a:rPr>
              <a:t>його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частини</a:t>
            </a:r>
            <a:endParaRPr kumimoji="0" lang="ru-RU" altLang="ru-RU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AutoNum type="arabicPeriod"/>
              <a:tabLst/>
              <a:defRPr/>
            </a:pP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Змінення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малюнку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altLang="ru-RU" sz="4000" spc="0" dirty="0">
                <a:solidFill>
                  <a:prstClr val="white"/>
                </a:solidFill>
                <a:latin typeface="Constantia"/>
              </a:rPr>
              <a:t>та 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коренів</a:t>
            </a:r>
            <a:r>
              <a: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легень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2282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F8518D9-7AED-488E-A745-C27F2D65508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283332" y="-22029"/>
            <a:ext cx="8424936" cy="1079500"/>
          </a:xfrm>
        </p:spPr>
        <p:txBody>
          <a:bodyPr/>
          <a:lstStyle/>
          <a:p>
            <a:pPr marL="0" indent="0" algn="ctr">
              <a:buFont typeface="Georgia" panose="02040502050405020303" pitchFamily="18" charset="0"/>
              <a:buNone/>
              <a:defRPr/>
            </a:pPr>
            <a:r>
              <a:rPr lang="ru-RU" altLang="ru-RU" sz="2800" dirty="0">
                <a:solidFill>
                  <a:srgbClr val="00FFCC"/>
                </a:solidFill>
                <a:latin typeface="Garamond" pitchFamily="18" charset="0"/>
              </a:rPr>
              <a:t> </a:t>
            </a:r>
            <a:r>
              <a:rPr lang="ru-RU" altLang="ru-RU" sz="3200" b="1" dirty="0" err="1">
                <a:solidFill>
                  <a:srgbClr val="FFFF00"/>
                </a:solidFill>
                <a:latin typeface="Garamond" pitchFamily="18" charset="0"/>
              </a:rPr>
              <a:t>РЕНТГЕНСЕМіОТИКА</a:t>
            </a:r>
            <a:r>
              <a:rPr lang="ru-RU" altLang="ru-RU" sz="3200" b="1" dirty="0">
                <a:solidFill>
                  <a:srgbClr val="FFFF00"/>
                </a:solidFill>
                <a:latin typeface="Garamond" pitchFamily="18" charset="0"/>
              </a:rPr>
              <a:t> на </a:t>
            </a:r>
            <a:r>
              <a:rPr lang="ru-RU" altLang="ru-RU" sz="3200" b="1" dirty="0" err="1">
                <a:solidFill>
                  <a:srgbClr val="FFFF00"/>
                </a:solidFill>
                <a:latin typeface="Garamond" pitchFamily="18" charset="0"/>
              </a:rPr>
              <a:t>рентгенограмі</a:t>
            </a:r>
            <a:endParaRPr lang="ru-RU" altLang="ru-RU" sz="3200" b="1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468F56C6-C463-4F24-8B7F-1F51593B41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380528"/>
            <a:ext cx="4032250" cy="1761136"/>
          </a:xfrm>
        </p:spPr>
        <p:txBody>
          <a:bodyPr/>
          <a:lstStyle/>
          <a:p>
            <a:r>
              <a:rPr lang="ru-RU" altLang="ru-RU" sz="2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П Р О С В І Т Л Е Н </a:t>
            </a:r>
            <a:r>
              <a:rPr lang="ru-RU" altLang="ru-RU" sz="2000" b="1" i="1" dirty="0" err="1">
                <a:solidFill>
                  <a:srgbClr val="FF0000"/>
                </a:solidFill>
                <a:latin typeface="Garamond" panose="02020404030301010803" pitchFamily="18" charset="0"/>
              </a:rPr>
              <a:t>Н</a:t>
            </a:r>
            <a:r>
              <a:rPr lang="ru-RU" altLang="ru-RU" sz="2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 Я</a:t>
            </a: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2759785C-26F9-4578-BE30-BBBF711E713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787899" y="1380528"/>
            <a:ext cx="3850481" cy="1688110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00B050"/>
                </a:solidFill>
                <a:latin typeface="Garamond" panose="02020404030301010803" pitchFamily="18" charset="0"/>
              </a:rPr>
              <a:t>З А Т Е М Н Е Н </a:t>
            </a:r>
            <a:r>
              <a:rPr lang="ru-RU" altLang="ru-RU" sz="2000" b="1" dirty="0" err="1">
                <a:solidFill>
                  <a:srgbClr val="00B050"/>
                </a:solidFill>
                <a:latin typeface="Garamond" panose="02020404030301010803" pitchFamily="18" charset="0"/>
              </a:rPr>
              <a:t>Н</a:t>
            </a:r>
            <a:r>
              <a:rPr lang="ru-RU" altLang="ru-RU" sz="2000" b="1" dirty="0">
                <a:solidFill>
                  <a:srgbClr val="00B050"/>
                </a:solidFill>
                <a:latin typeface="Garamond" panose="02020404030301010803" pitchFamily="18" charset="0"/>
              </a:rPr>
              <a:t> Я</a:t>
            </a:r>
          </a:p>
        </p:txBody>
      </p:sp>
      <p:pic>
        <p:nvPicPr>
          <p:cNvPr id="68613" name="Picture 3" descr="D:\ИРИНА\Р А Б О Т А\И З О Б Р А Ж Е Н И Я\ДЛЯ  ТЕСТОВ ИЗОБРАЖ\3456456436.jpg">
            <a:extLst>
              <a:ext uri="{FF2B5EF4-FFF2-40B4-BE49-F238E27FC236}">
                <a16:creationId xmlns:a16="http://schemas.microsoft.com/office/drawing/2014/main" id="{A636CB46-57E4-47A9-B150-B94B4CFCA8C2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619" y="2465903"/>
            <a:ext cx="3529012" cy="2665413"/>
          </a:xfrm>
        </p:spPr>
      </p:pic>
      <p:pic>
        <p:nvPicPr>
          <p:cNvPr id="68614" name="Picture 9" descr="1">
            <a:extLst>
              <a:ext uri="{FF2B5EF4-FFF2-40B4-BE49-F238E27FC236}">
                <a16:creationId xmlns:a16="http://schemas.microsoft.com/office/drawing/2014/main" id="{86183960-17AD-47A9-98C8-B5C4B3533BB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4" y="2431199"/>
            <a:ext cx="3382962" cy="2665413"/>
          </a:xfrm>
        </p:spPr>
      </p:pic>
      <p:sp>
        <p:nvSpPr>
          <p:cNvPr id="68615" name="Line 7">
            <a:extLst>
              <a:ext uri="{FF2B5EF4-FFF2-40B4-BE49-F238E27FC236}">
                <a16:creationId xmlns:a16="http://schemas.microsoft.com/office/drawing/2014/main" id="{E3086B5D-95F5-4D5C-B253-6F2DE00DFB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9291" y="1808958"/>
            <a:ext cx="504825" cy="1655763"/>
          </a:xfrm>
          <a:prstGeom prst="line">
            <a:avLst/>
          </a:prstGeom>
          <a:noFill/>
          <a:ln w="25400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UA"/>
          </a:p>
        </p:txBody>
      </p:sp>
      <p:sp>
        <p:nvSpPr>
          <p:cNvPr id="68616" name="Line 8">
            <a:extLst>
              <a:ext uri="{FF2B5EF4-FFF2-40B4-BE49-F238E27FC236}">
                <a16:creationId xmlns:a16="http://schemas.microsoft.com/office/drawing/2014/main" id="{9A93286B-D2F8-4602-82EC-C3AFEB0BBA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6136" y="1773238"/>
            <a:ext cx="431800" cy="2016125"/>
          </a:xfrm>
          <a:prstGeom prst="line">
            <a:avLst/>
          </a:prstGeom>
          <a:noFill/>
          <a:ln w="25400">
            <a:solidFill>
              <a:srgbClr val="CC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UA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4D2EA76E-F8E6-4549-86AD-0B3FE1E129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9512" y="1844824"/>
            <a:ext cx="4392488" cy="3960440"/>
          </a:xfr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AB687B55-3D9C-4898-A018-D3FBD079F14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716016" y="1844824"/>
            <a:ext cx="4104456" cy="396044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B9AC301-F47D-4B18-9254-BC5A2F226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ru-RU" sz="3600" b="1" dirty="0" err="1">
                <a:solidFill>
                  <a:srgbClr val="FFFF00"/>
                </a:solidFill>
              </a:rPr>
              <a:t>Рентгенограма</a:t>
            </a:r>
            <a:r>
              <a:rPr lang="ru-RU" b="1" dirty="0"/>
              <a:t> </a:t>
            </a:r>
            <a:endParaRPr lang="ru-UA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7EBFEA-C701-4D7C-9140-85421DFF9594}"/>
              </a:ext>
            </a:extLst>
          </p:cNvPr>
          <p:cNvSpPr txBox="1"/>
          <p:nvPr/>
        </p:nvSpPr>
        <p:spPr>
          <a:xfrm flipH="1">
            <a:off x="4932040" y="220790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</a:t>
            </a:r>
            <a:endParaRPr lang="ru-UA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DB7BED-759A-4CA4-A99B-2973EFBAC260}"/>
              </a:ext>
            </a:extLst>
          </p:cNvPr>
          <p:cNvSpPr txBox="1"/>
          <p:nvPr/>
        </p:nvSpPr>
        <p:spPr>
          <a:xfrm>
            <a:off x="3995936" y="243873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</a:t>
            </a:r>
            <a:endParaRPr lang="ru-UA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13B47-8C27-499E-8322-9EA43713D9F7}"/>
              </a:ext>
            </a:extLst>
          </p:cNvPr>
          <p:cNvSpPr txBox="1"/>
          <p:nvPr/>
        </p:nvSpPr>
        <p:spPr>
          <a:xfrm>
            <a:off x="2123728" y="6093296"/>
            <a:ext cx="409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А</a:t>
            </a:r>
            <a:endParaRPr lang="ru-UA" sz="3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30D543-4F8F-4942-B5F5-71F6278C7D04}"/>
              </a:ext>
            </a:extLst>
          </p:cNvPr>
          <p:cNvSpPr txBox="1"/>
          <p:nvPr/>
        </p:nvSpPr>
        <p:spPr>
          <a:xfrm>
            <a:off x="6614392" y="5998587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Б</a:t>
            </a:r>
            <a:endParaRPr lang="ru-UA" sz="3200" dirty="0"/>
          </a:p>
        </p:txBody>
      </p:sp>
    </p:spTree>
    <p:extLst>
      <p:ext uri="{BB962C8B-B14F-4D97-AF65-F5344CB8AC3E}">
        <p14:creationId xmlns:p14="http://schemas.microsoft.com/office/powerpoint/2010/main" val="1789367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Shape 80" descr="5..rr_..slayd5__0.jpg"/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" t="33517" r="45313" b="11542"/>
          <a:stretch/>
        </p:blipFill>
        <p:spPr bwMode="auto">
          <a:xfrm>
            <a:off x="251520" y="1052736"/>
            <a:ext cx="4824536" cy="5100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83D98-E28E-4743-A0DE-2632FCE00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uk-UA" sz="3200" b="1" dirty="0">
                <a:solidFill>
                  <a:srgbClr val="FFC000"/>
                </a:solidFill>
              </a:rPr>
              <a:t>РЕНТГЕНОСМІОТИКА ПРИ КТ</a:t>
            </a:r>
            <a:endParaRPr lang="ru-UA" sz="3200" b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60D9FE-78AD-4946-A8B9-CF1F9F737C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2080" y="980728"/>
            <a:ext cx="3744416" cy="4734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i="1" dirty="0">
                <a:solidFill>
                  <a:srgbClr val="FF0000"/>
                </a:solidFill>
              </a:rPr>
              <a:t>     </a:t>
            </a:r>
            <a:r>
              <a:rPr lang="uk-UA" sz="3200" i="1" dirty="0" err="1">
                <a:solidFill>
                  <a:srgbClr val="FF0000"/>
                </a:solidFill>
              </a:rPr>
              <a:t>Денсивність</a:t>
            </a:r>
            <a:endParaRPr lang="uk-UA" sz="32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1800" i="1" dirty="0"/>
              <a:t>(Щільність в одиницях </a:t>
            </a:r>
            <a:r>
              <a:rPr lang="uk-UA" sz="1800" i="1" dirty="0" err="1"/>
              <a:t>Хаунсфільда</a:t>
            </a:r>
            <a:r>
              <a:rPr lang="uk-UA" sz="1800" i="1" dirty="0"/>
              <a:t> – </a:t>
            </a:r>
            <a:r>
              <a:rPr lang="uk-UA" sz="1800" i="1" dirty="0" err="1"/>
              <a:t>од.Н</a:t>
            </a:r>
            <a:r>
              <a:rPr lang="uk-UA" sz="1800" i="1" dirty="0"/>
              <a:t>):</a:t>
            </a:r>
          </a:p>
          <a:p>
            <a:pPr marL="0" indent="0">
              <a:buNone/>
            </a:pPr>
            <a:r>
              <a:rPr lang="uk-UA" sz="1800" b="1" i="1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1800" b="1" i="1" dirty="0" err="1">
                <a:solidFill>
                  <a:srgbClr val="92D050"/>
                </a:solidFill>
              </a:rPr>
              <a:t>гіперденсивне</a:t>
            </a:r>
            <a:r>
              <a:rPr lang="uk-UA" sz="1800" b="1" i="1" dirty="0">
                <a:solidFill>
                  <a:srgbClr val="92D050"/>
                </a:solidFill>
              </a:rPr>
              <a:t> вогнище </a:t>
            </a:r>
            <a:r>
              <a:rPr lang="uk-UA" sz="1800" dirty="0"/>
              <a:t>(більш щільні структури – на зображенні світлі)</a:t>
            </a:r>
          </a:p>
          <a:p>
            <a:pPr marL="0" indent="0">
              <a:buNone/>
            </a:pPr>
            <a:endParaRPr lang="uk-UA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uk-UA" sz="1800" dirty="0"/>
              <a:t> </a:t>
            </a:r>
            <a:r>
              <a:rPr lang="uk-UA" sz="1800" b="1" i="1" dirty="0" err="1">
                <a:solidFill>
                  <a:srgbClr val="00B0F0"/>
                </a:solidFill>
              </a:rPr>
              <a:t>гіподенсивне</a:t>
            </a:r>
            <a:r>
              <a:rPr lang="uk-UA" sz="1800" b="1" i="1" dirty="0">
                <a:solidFill>
                  <a:srgbClr val="00B0F0"/>
                </a:solidFill>
              </a:rPr>
              <a:t> вогнище </a:t>
            </a:r>
            <a:r>
              <a:rPr lang="uk-UA" sz="1800" dirty="0"/>
              <a:t>(менш щільні – на зображенні темні)</a:t>
            </a:r>
            <a:endParaRPr lang="ru-UA" sz="1800" dirty="0"/>
          </a:p>
        </p:txBody>
      </p:sp>
    </p:spTree>
    <p:extLst>
      <p:ext uri="{BB962C8B-B14F-4D97-AF65-F5344CB8AC3E}">
        <p14:creationId xmlns:p14="http://schemas.microsoft.com/office/powerpoint/2010/main" val="3975415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Shape 90" descr="7..rr_..slayd7__0.jpg"/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4" t="42308" r="5740" b="11542"/>
          <a:stretch/>
        </p:blipFill>
        <p:spPr bwMode="auto">
          <a:xfrm>
            <a:off x="295558" y="2996952"/>
            <a:ext cx="854152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D987B-9A35-4693-A787-577FD527E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8138864" cy="490066"/>
          </a:xfrm>
        </p:spPr>
        <p:txBody>
          <a:bodyPr/>
          <a:lstStyle/>
          <a:p>
            <a:r>
              <a:rPr lang="uk-UA" dirty="0"/>
              <a:t>Комп’ютерна томографія органів дихання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6FCB52-C807-496C-A45F-AE05EA62B7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5558" y="2348880"/>
            <a:ext cx="8668930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        </a:t>
            </a:r>
            <a:r>
              <a:rPr lang="uk-UA" sz="2400" dirty="0" err="1"/>
              <a:t>Гіподенсивна</a:t>
            </a:r>
            <a:r>
              <a:rPr lang="uk-UA" sz="2400" dirty="0"/>
              <a:t> тінь                                 </a:t>
            </a:r>
            <a:r>
              <a:rPr lang="uk-UA" sz="2400" dirty="0" err="1"/>
              <a:t>Гіперденсивна</a:t>
            </a:r>
            <a:r>
              <a:rPr lang="uk-UA" sz="2400" dirty="0"/>
              <a:t> тінь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4291128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C29B1032-9985-42BD-AD5A-28DD9FA3D5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3214" y="1412875"/>
            <a:ext cx="8733282" cy="4968453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/>
              <a:t>      </a:t>
            </a:r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altLang="ru-RU" sz="3200" dirty="0" err="1"/>
              <a:t>Обширне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або</a:t>
            </a:r>
            <a:r>
              <a:rPr lang="ru-RU" altLang="ru-RU" sz="3200" dirty="0"/>
              <a:t>  </a:t>
            </a:r>
            <a:r>
              <a:rPr lang="ru-RU" altLang="ru-RU" sz="3200" dirty="0" err="1"/>
              <a:t>тотальне</a:t>
            </a:r>
            <a:r>
              <a:rPr lang="ru-RU" altLang="ru-RU" sz="3200" dirty="0"/>
              <a:t>  </a:t>
            </a:r>
            <a:r>
              <a:rPr lang="ru-RU" altLang="ru-RU" sz="3200" dirty="0" err="1"/>
              <a:t>затемнення</a:t>
            </a:r>
            <a:r>
              <a:rPr lang="ru-RU" altLang="ru-RU" sz="3200" dirty="0"/>
              <a:t> </a:t>
            </a:r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altLang="ru-RU" sz="3200" dirty="0" err="1"/>
              <a:t>Обмежене</a:t>
            </a:r>
            <a:r>
              <a:rPr lang="ru-RU" altLang="ru-RU" sz="3200" dirty="0"/>
              <a:t>  </a:t>
            </a:r>
            <a:r>
              <a:rPr lang="ru-RU" altLang="ru-RU" sz="3200" dirty="0" err="1"/>
              <a:t>затемнення</a:t>
            </a:r>
            <a:r>
              <a:rPr lang="ru-RU" altLang="ru-RU" sz="3200" dirty="0"/>
              <a:t> </a:t>
            </a:r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altLang="ru-RU" sz="3200" dirty="0"/>
              <a:t>Синдром </a:t>
            </a:r>
            <a:r>
              <a:rPr lang="ru-RU" altLang="ru-RU" sz="3200" dirty="0" err="1"/>
              <a:t>округлої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тіні</a:t>
            </a:r>
            <a:r>
              <a:rPr lang="ru-RU" altLang="ru-RU" sz="3200" dirty="0"/>
              <a:t> в </a:t>
            </a:r>
            <a:r>
              <a:rPr lang="ru-RU" altLang="ru-RU" sz="3200" dirty="0" err="1"/>
              <a:t>легеневім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полі</a:t>
            </a:r>
            <a:endParaRPr lang="ru-RU" altLang="ru-RU" sz="3200" dirty="0"/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altLang="ru-RU" sz="3200" dirty="0" err="1"/>
              <a:t>Кільцеподібна</a:t>
            </a:r>
            <a:r>
              <a:rPr lang="ru-RU" altLang="ru-RU" sz="3200" dirty="0"/>
              <a:t>  </a:t>
            </a:r>
            <a:r>
              <a:rPr lang="ru-RU" altLang="ru-RU" sz="3200" dirty="0" err="1"/>
              <a:t>тінь</a:t>
            </a:r>
            <a:r>
              <a:rPr lang="ru-RU" altLang="ru-RU" sz="3200" dirty="0"/>
              <a:t> в </a:t>
            </a:r>
            <a:r>
              <a:rPr lang="ru-RU" altLang="ru-RU" sz="3200" dirty="0" err="1"/>
              <a:t>легеневім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полі</a:t>
            </a:r>
            <a:endParaRPr lang="ru-RU" altLang="ru-RU" sz="3200" dirty="0"/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altLang="ru-RU" sz="3200" dirty="0" err="1"/>
              <a:t>Вогнища</a:t>
            </a:r>
            <a:endParaRPr lang="ru-RU" altLang="ru-RU" sz="3200" dirty="0"/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altLang="ru-RU" sz="3200" dirty="0" err="1"/>
              <a:t>Розсіювання</a:t>
            </a:r>
            <a:r>
              <a:rPr lang="ru-RU" altLang="ru-RU" sz="3200" dirty="0"/>
              <a:t>  (</a:t>
            </a:r>
            <a:r>
              <a:rPr lang="ru-RU" altLang="ru-RU" sz="3200" dirty="0" err="1"/>
              <a:t>диссеминація</a:t>
            </a:r>
            <a:r>
              <a:rPr lang="ru-RU" altLang="ru-RU" sz="3200" dirty="0"/>
              <a:t>) </a:t>
            </a:r>
            <a:r>
              <a:rPr lang="ru-RU" altLang="ru-RU" sz="3200" dirty="0" err="1"/>
              <a:t>вогнищ</a:t>
            </a:r>
            <a:r>
              <a:rPr lang="ru-RU" altLang="ru-RU" sz="3200" dirty="0"/>
              <a:t> в </a:t>
            </a:r>
            <a:r>
              <a:rPr lang="ru-RU" altLang="ru-RU" sz="3200" dirty="0" err="1"/>
              <a:t>легенях</a:t>
            </a:r>
            <a:endParaRPr lang="ru-RU" altLang="ru-RU" sz="32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/>
              <a:t>  </a:t>
            </a:r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ru-RU" altLang="ru-RU" sz="28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2800" dirty="0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37092127-9FDF-4FC6-A380-4989E3D5B3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3191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None/>
              <a:defRPr/>
            </a:pPr>
            <a:r>
              <a:rPr lang="ru-RU" altLang="ru-RU" sz="3600" dirty="0" err="1">
                <a:solidFill>
                  <a:srgbClr val="FFC000"/>
                </a:solidFill>
                <a:effectLst/>
                <a:ea typeface="+mn-ea"/>
                <a:cs typeface="+mn-cs"/>
              </a:rPr>
              <a:t>Затемнення</a:t>
            </a:r>
            <a:r>
              <a:rPr lang="ru-RU" altLang="ru-RU" sz="3600" dirty="0">
                <a:solidFill>
                  <a:srgbClr val="FFC000"/>
                </a:solidFill>
                <a:effectLst/>
                <a:ea typeface="+mn-ea"/>
                <a:cs typeface="+mn-cs"/>
              </a:rPr>
              <a:t> </a:t>
            </a:r>
            <a:r>
              <a:rPr lang="ru-RU" altLang="ru-RU" sz="3600" dirty="0" err="1">
                <a:solidFill>
                  <a:srgbClr val="FFC000"/>
                </a:solidFill>
                <a:effectLst/>
                <a:ea typeface="+mn-ea"/>
                <a:cs typeface="+mn-cs"/>
              </a:rPr>
              <a:t>легеневого</a:t>
            </a:r>
            <a:r>
              <a:rPr lang="ru-RU" altLang="ru-RU" sz="3600" dirty="0">
                <a:solidFill>
                  <a:srgbClr val="FFC000"/>
                </a:solidFill>
                <a:effectLst/>
                <a:ea typeface="+mn-ea"/>
                <a:cs typeface="+mn-cs"/>
              </a:rPr>
              <a:t> поля </a:t>
            </a:r>
            <a:r>
              <a:rPr lang="ru-RU" altLang="ru-RU" sz="3600" dirty="0" err="1">
                <a:solidFill>
                  <a:srgbClr val="FFC000"/>
                </a:solidFill>
                <a:ea typeface="+mn-ea"/>
                <a:cs typeface="+mn-cs"/>
              </a:rPr>
              <a:t>або</a:t>
            </a:r>
            <a:r>
              <a:rPr lang="ru-RU" altLang="ru-RU" sz="3600" dirty="0">
                <a:solidFill>
                  <a:srgbClr val="FFC000"/>
                </a:solidFill>
                <a:effectLst/>
                <a:ea typeface="+mn-ea"/>
                <a:cs typeface="+mn-cs"/>
              </a:rPr>
              <a:t> </a:t>
            </a:r>
            <a:r>
              <a:rPr lang="ru-RU" altLang="ru-RU" sz="3600" dirty="0" err="1">
                <a:solidFill>
                  <a:srgbClr val="FFC000"/>
                </a:solidFill>
                <a:effectLst/>
                <a:ea typeface="+mn-ea"/>
                <a:cs typeface="+mn-cs"/>
              </a:rPr>
              <a:t>його</a:t>
            </a:r>
            <a:r>
              <a:rPr lang="ru-RU" altLang="ru-RU" sz="3600" dirty="0">
                <a:solidFill>
                  <a:srgbClr val="FFC000"/>
                </a:solidFill>
                <a:effectLst/>
                <a:ea typeface="+mn-ea"/>
                <a:cs typeface="+mn-cs"/>
              </a:rPr>
              <a:t> </a:t>
            </a:r>
            <a:r>
              <a:rPr lang="ru-RU" altLang="ru-RU" sz="3600" dirty="0" err="1">
                <a:solidFill>
                  <a:srgbClr val="FFC000"/>
                </a:solidFill>
                <a:effectLst/>
                <a:ea typeface="+mn-ea"/>
                <a:cs typeface="+mn-cs"/>
              </a:rPr>
              <a:t>частини</a:t>
            </a:r>
            <a:endParaRPr lang="ru-RU" altLang="ru-RU" sz="3600" dirty="0">
              <a:solidFill>
                <a:srgbClr val="FFC000"/>
              </a:solidFill>
              <a:effectLst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78E8EF72-1989-49D9-98AC-A96B3C4EB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534400" cy="440120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dirty="0" err="1">
                <a:solidFill>
                  <a:srgbClr val="FFFF99"/>
                </a:solidFill>
              </a:rPr>
              <a:t>Рідина</a:t>
            </a:r>
            <a:r>
              <a:rPr lang="ru-RU" sz="3200" dirty="0">
                <a:solidFill>
                  <a:srgbClr val="FFFF99"/>
                </a:solidFill>
              </a:rPr>
              <a:t> 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в альвеолах (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эксудат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</a:t>
            </a:r>
            <a:b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</a:b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трансудат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 кров,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лімфа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)</a:t>
            </a:r>
            <a:endParaRPr lang="en-US" sz="3200" dirty="0">
              <a:solidFill>
                <a:srgbClr val="FFFF99"/>
              </a:solidFill>
              <a:latin typeface="+mn-lt"/>
              <a:cs typeface="+mn-cs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Заміщення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повітряної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легеневої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тканини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 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безповітряним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утворенням</a:t>
            </a:r>
            <a:r>
              <a:rPr lang="en-US" sz="3200" dirty="0">
                <a:solidFill>
                  <a:srgbClr val="FFFF99"/>
                </a:solidFill>
                <a:latin typeface="+mn-lt"/>
                <a:cs typeface="+mn-cs"/>
              </a:rPr>
              <a:t> (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гранульома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новоутворення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сполучна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тканина</a:t>
            </a:r>
            <a:r>
              <a:rPr lang="en-US" sz="3200" dirty="0">
                <a:solidFill>
                  <a:srgbClr val="FFFF99"/>
                </a:solidFill>
                <a:latin typeface="+mn-lt"/>
                <a:cs typeface="+mn-cs"/>
              </a:rPr>
              <a:t>)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dirty="0" err="1">
                <a:solidFill>
                  <a:srgbClr val="FFFF99"/>
                </a:solidFill>
              </a:rPr>
              <a:t>З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падіння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стінок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альвеол (ателектаз)</a:t>
            </a:r>
            <a:endParaRPr lang="en-US" sz="3200" dirty="0">
              <a:solidFill>
                <a:srgbClr val="FFFF99"/>
              </a:solidFill>
              <a:latin typeface="+mn-lt"/>
              <a:cs typeface="+mn-cs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dirty="0" err="1">
                <a:solidFill>
                  <a:srgbClr val="FFFF99"/>
                </a:solidFill>
              </a:rPr>
              <a:t>Поза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легеневі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процеси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: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рідина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>
                <a:solidFill>
                  <a:srgbClr val="FFFF99"/>
                </a:solidFill>
              </a:rPr>
              <a:t>в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плевральній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порожнині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 (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эксудат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трансудат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гній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,</a:t>
            </a:r>
            <a:r>
              <a:rPr lang="en-US" sz="3200" dirty="0">
                <a:solidFill>
                  <a:srgbClr val="FFFF99"/>
                </a:solidFill>
                <a:latin typeface="+mn-lt"/>
                <a:cs typeface="+mn-cs"/>
              </a:rPr>
              <a:t> 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кров, </a:t>
            </a:r>
            <a:r>
              <a:rPr lang="ru-RU" sz="3200" dirty="0" err="1">
                <a:solidFill>
                  <a:srgbClr val="FFFF99"/>
                </a:solidFill>
                <a:latin typeface="+mn-lt"/>
                <a:cs typeface="+mn-cs"/>
              </a:rPr>
              <a:t>лімфа</a:t>
            </a:r>
            <a:r>
              <a:rPr lang="ru-RU" sz="3200" dirty="0">
                <a:solidFill>
                  <a:srgbClr val="FFFF99"/>
                </a:solidFill>
                <a:latin typeface="+mn-lt"/>
                <a:cs typeface="+mn-cs"/>
              </a:rPr>
              <a:t>)</a:t>
            </a:r>
            <a:endParaRPr lang="en-US" sz="3200" dirty="0">
              <a:solidFill>
                <a:srgbClr val="FFFF99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FFFF99"/>
              </a:solidFill>
              <a:latin typeface="+mn-lt"/>
              <a:cs typeface="+mn-cs"/>
            </a:endParaRP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74D4C7C8-C04D-4A72-9817-87021CB9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6632"/>
            <a:ext cx="8352928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      </a:t>
            </a:r>
            <a:r>
              <a:rPr lang="ru-RU" sz="60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Причини </a:t>
            </a:r>
            <a:r>
              <a:rPr lang="ru-RU" sz="6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затемнення</a:t>
            </a:r>
            <a:endParaRPr lang="ru-RU" sz="6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67DF5-4FE9-4E6D-8B6B-A5F40EFF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200" dirty="0">
                <a:solidFill>
                  <a:srgbClr val="DFFD2B"/>
                </a:solidFill>
              </a:rPr>
              <a:t> </a:t>
            </a:r>
            <a:r>
              <a:rPr lang="ru-RU" altLang="ru-RU" sz="3200" dirty="0" err="1">
                <a:solidFill>
                  <a:srgbClr val="DFFD2B"/>
                </a:solidFill>
              </a:rPr>
              <a:t>тотальне</a:t>
            </a:r>
            <a:r>
              <a:rPr lang="ru-RU" altLang="ru-RU" sz="3200" dirty="0">
                <a:solidFill>
                  <a:srgbClr val="DFFD2B"/>
                </a:solidFill>
              </a:rPr>
              <a:t> </a:t>
            </a:r>
            <a:r>
              <a:rPr lang="ru-RU" altLang="ru-RU" sz="3200" dirty="0" err="1">
                <a:solidFill>
                  <a:srgbClr val="DFFD2B"/>
                </a:solidFill>
              </a:rPr>
              <a:t>затемнення</a:t>
            </a:r>
            <a:r>
              <a:rPr lang="ru-RU" altLang="ru-RU" sz="3200" dirty="0">
                <a:solidFill>
                  <a:srgbClr val="DFFD2B"/>
                </a:solidFill>
              </a:rPr>
              <a:t> </a:t>
            </a:r>
            <a:r>
              <a:rPr lang="ru-RU" altLang="ru-RU" sz="3200" dirty="0" err="1">
                <a:solidFill>
                  <a:srgbClr val="DFFD2B"/>
                </a:solidFill>
              </a:rPr>
              <a:t>легеневого</a:t>
            </a:r>
            <a:r>
              <a:rPr lang="ru-RU" altLang="ru-RU" sz="3200" dirty="0">
                <a:solidFill>
                  <a:srgbClr val="DFFD2B"/>
                </a:solidFill>
              </a:rPr>
              <a:t> поля (причини)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92BBA0-F3AF-4E7C-8C19-A868A6279B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1.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обтурація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головного бронху </a:t>
            </a:r>
            <a:r>
              <a:rPr lang="ru-RU" altLang="ru-RU" sz="3600" spc="0" dirty="0">
                <a:solidFill>
                  <a:srgbClr val="FFFFFF"/>
                </a:solidFill>
                <a:latin typeface="Constantia"/>
              </a:rPr>
              <a:t>та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ателектаз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легені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None/>
              <a:tabLst/>
              <a:defRPr/>
            </a:pP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2. </a:t>
            </a:r>
            <a:r>
              <a:rPr lang="ru-RU" altLang="ru-RU" sz="3600" spc="0" dirty="0" err="1">
                <a:solidFill>
                  <a:prstClr val="white"/>
                </a:solidFill>
                <a:latin typeface="Constantia"/>
              </a:rPr>
              <a:t>Запальна</a:t>
            </a:r>
            <a:r>
              <a:rPr lang="ru-RU" altLang="ru-RU" sz="3600" spc="0" dirty="0">
                <a:solidFill>
                  <a:prstClr val="white"/>
                </a:solidFill>
                <a:latin typeface="Constantia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altLang="ru-RU" sz="3600" spc="0" dirty="0">
                <a:solidFill>
                  <a:prstClr val="white"/>
                </a:solidFill>
                <a:latin typeface="Constantia"/>
              </a:rPr>
              <a:t>і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нфільтрація</a:t>
            </a: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3.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гідроторакс</a:t>
            </a: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4.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фіброторакс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altLang="ru-RU" sz="3600" spc="0" dirty="0">
                <a:solidFill>
                  <a:prstClr val="white"/>
                </a:solidFill>
                <a:latin typeface="Constantia"/>
              </a:rPr>
              <a:t>з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цирозом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легені</a:t>
            </a: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89298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>
            <a:extLst>
              <a:ext uri="{FF2B5EF4-FFF2-40B4-BE49-F238E27FC236}">
                <a16:creationId xmlns:a16="http://schemas.microsoft.com/office/drawing/2014/main" id="{21B933BA-0333-4436-BE74-30823ED7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60350"/>
            <a:ext cx="8863459" cy="763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5050"/>
                </a:solidFill>
                <a:latin typeface="Comic Sans MS" panose="030F0702030302020204" pitchFamily="66" charset="0"/>
              </a:rPr>
              <a:t>ТОТАЛЬНЕ ЗАТЕМНЕННЯ </a:t>
            </a:r>
            <a:r>
              <a:rPr lang="ru-RU" alt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–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охоплює</a:t>
            </a:r>
            <a:r>
              <a:rPr lang="ru-RU" alt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3 </a:t>
            </a:r>
            <a:r>
              <a:rPr lang="ru-RU" altLang="ru-RU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легеневих</a:t>
            </a:r>
            <a:r>
              <a:rPr lang="ru-RU" alt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поля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Причини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часті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:</a:t>
            </a:r>
            <a:br>
              <a:rPr lang="en-US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</a:b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ателектаз,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рідина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 в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плевральній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порожнині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пневмонія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фіброторакс</a:t>
            </a:r>
            <a:r>
              <a:rPr lang="uk-UA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Рідко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: набряк,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цироз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пухлина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що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займає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геміторакс</a:t>
            </a:r>
            <a:endParaRPr lang="ru-RU" altLang="ru-RU" sz="3200" dirty="0">
              <a:solidFill>
                <a:srgbClr val="FFFF99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3200" dirty="0">
              <a:solidFill>
                <a:srgbClr val="FFFF99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5050"/>
                </a:solidFill>
                <a:latin typeface="Comic Sans MS" panose="030F0702030302020204" pitchFamily="66" charset="0"/>
              </a:rPr>
              <a:t>ОБМЕЖЕНЕ ЗАТЕМНЕННЯ</a:t>
            </a:r>
            <a:r>
              <a:rPr lang="ru-RU" altLang="ru-RU" sz="3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–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займає</a:t>
            </a:r>
            <a:r>
              <a:rPr lang="ru-RU" altLang="ru-RU" sz="3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1 </a:t>
            </a:r>
            <a:r>
              <a:rPr lang="ru-RU" altLang="ru-RU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легеневе</a:t>
            </a:r>
            <a:r>
              <a:rPr lang="ru-RU" alt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поле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Причини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тіж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самі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 + набряк,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цироз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, </a:t>
            </a:r>
            <a:r>
              <a:rPr lang="ru-RU" altLang="ru-RU" sz="3200" dirty="0" err="1">
                <a:solidFill>
                  <a:srgbClr val="FFFF99"/>
                </a:solidFill>
                <a:latin typeface="Comic Sans MS" panose="030F0702030302020204" pitchFamily="66" charset="0"/>
              </a:rPr>
              <a:t>пухлина</a:t>
            </a:r>
            <a:r>
              <a:rPr lang="ru-RU" altLang="ru-RU" sz="3200" dirty="0">
                <a:solidFill>
                  <a:srgbClr val="FFFF99"/>
                </a:solidFill>
                <a:latin typeface="Comic Sans MS" panose="030F0702030302020204" pitchFamily="66" charset="0"/>
              </a:rPr>
              <a:t>.</a:t>
            </a:r>
          </a:p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dirty="0">
              <a:solidFill>
                <a:srgbClr val="FF5050"/>
              </a:solidFill>
            </a:endParaRPr>
          </a:p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dirty="0">
              <a:solidFill>
                <a:srgbClr val="FFFF99"/>
              </a:solidFill>
            </a:endParaRPr>
          </a:p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4400" dirty="0">
              <a:solidFill>
                <a:srgbClr val="FF5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3508" y="404664"/>
            <a:ext cx="8856984" cy="504056"/>
          </a:xfrm>
        </p:spPr>
        <p:txBody>
          <a:bodyPr/>
          <a:lstStyle/>
          <a:p>
            <a:pPr>
              <a:defRPr/>
            </a:pPr>
            <a:r>
              <a:rPr lang="ru-RU" altLang="ru-RU" sz="2400" dirty="0">
                <a:solidFill>
                  <a:srgbClr val="00FF99"/>
                </a:solidFill>
                <a:latin typeface="Garamond" pitchFamily="18" charset="0"/>
              </a:rPr>
              <a:t>                  </a:t>
            </a:r>
            <a:r>
              <a:rPr lang="ru-RU" altLang="ru-RU" sz="2400" dirty="0" err="1">
                <a:solidFill>
                  <a:srgbClr val="00FF99"/>
                </a:solidFill>
                <a:latin typeface="Garamond" pitchFamily="18" charset="0"/>
              </a:rPr>
              <a:t>ПОЛОЖЕНня</a:t>
            </a:r>
            <a:r>
              <a:rPr lang="ru-RU" altLang="ru-RU" sz="2400" dirty="0">
                <a:solidFill>
                  <a:srgbClr val="00FF99"/>
                </a:solidFill>
                <a:latin typeface="Garamond" pitchFamily="18" charset="0"/>
              </a:rPr>
              <a:t>  </a:t>
            </a:r>
            <a:r>
              <a:rPr lang="ru-RU" altLang="ru-RU" sz="2400" dirty="0" err="1">
                <a:solidFill>
                  <a:srgbClr val="00FF99"/>
                </a:solidFill>
                <a:latin typeface="Garamond" pitchFamily="18" charset="0"/>
              </a:rPr>
              <a:t>ОРГАНіВ</a:t>
            </a:r>
            <a:r>
              <a:rPr lang="ru-RU" altLang="ru-RU" sz="2400" dirty="0">
                <a:solidFill>
                  <a:srgbClr val="00FF99"/>
                </a:solidFill>
                <a:latin typeface="Garamond" pitchFamily="18" charset="0"/>
              </a:rPr>
              <a:t>  </a:t>
            </a:r>
            <a:r>
              <a:rPr lang="ru-RU" altLang="ru-RU" sz="2400" dirty="0" err="1">
                <a:solidFill>
                  <a:srgbClr val="00FF99"/>
                </a:solidFill>
                <a:latin typeface="Garamond" pitchFamily="18" charset="0"/>
              </a:rPr>
              <a:t>СеРЕДОСТіНнЯ</a:t>
            </a:r>
            <a:endParaRPr lang="ru-RU" altLang="ru-RU" sz="2400" dirty="0">
              <a:solidFill>
                <a:srgbClr val="00FF99"/>
              </a:solidFill>
              <a:latin typeface="Garamond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3509" y="1124744"/>
            <a:ext cx="9000492" cy="532859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b="1" dirty="0">
                <a:solidFill>
                  <a:srgbClr val="FFFF00"/>
                </a:solidFill>
                <a:latin typeface="Garamond" pitchFamily="18" charset="0"/>
              </a:rPr>
              <a:t>Не </a:t>
            </a:r>
            <a:r>
              <a:rPr lang="ru-RU" altLang="ru-RU" sz="2800" b="1" dirty="0" err="1">
                <a:solidFill>
                  <a:srgbClr val="FFFF00"/>
                </a:solidFill>
                <a:latin typeface="Garamond" pitchFamily="18" charset="0"/>
              </a:rPr>
              <a:t>зміщені</a:t>
            </a:r>
            <a:r>
              <a:rPr lang="ru-RU" altLang="ru-RU" sz="2800" b="1" dirty="0">
                <a:solidFill>
                  <a:srgbClr val="FFFF00"/>
                </a:solidFill>
                <a:latin typeface="Garamond" pitchFamily="18" charset="0"/>
              </a:rPr>
              <a:t> ( </a:t>
            </a:r>
            <a:r>
              <a:rPr lang="ru-RU" altLang="ru-RU" sz="2800" b="1" dirty="0" err="1">
                <a:solidFill>
                  <a:srgbClr val="FFFF00"/>
                </a:solidFill>
                <a:latin typeface="Garamond" pitchFamily="18" charset="0"/>
              </a:rPr>
              <a:t>пневмонія</a:t>
            </a:r>
            <a:r>
              <a:rPr lang="ru-RU" altLang="ru-RU" sz="2800" b="1" dirty="0">
                <a:solidFill>
                  <a:srgbClr val="FFFF00"/>
                </a:solidFill>
                <a:latin typeface="Garamond" pitchFamily="18" charset="0"/>
              </a:rPr>
              <a:t> – </a:t>
            </a:r>
            <a:r>
              <a:rPr lang="ru-RU" altLang="ru-RU" sz="2800" b="1" dirty="0" err="1">
                <a:solidFill>
                  <a:srgbClr val="FFFF00"/>
                </a:solidFill>
                <a:latin typeface="Garamond" pitchFamily="18" charset="0"/>
              </a:rPr>
              <a:t>запальна</a:t>
            </a:r>
            <a:r>
              <a:rPr lang="ru-RU" altLang="ru-RU" sz="2800" b="1" dirty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FFFF00"/>
                </a:solidFill>
                <a:latin typeface="Garamond" pitchFamily="18" charset="0"/>
              </a:rPr>
              <a:t>інфільтрація</a:t>
            </a:r>
            <a:r>
              <a:rPr lang="ru-RU" altLang="ru-RU" sz="2800" b="1" dirty="0">
                <a:solidFill>
                  <a:srgbClr val="FFFF00"/>
                </a:solidFill>
                <a:latin typeface="Garamond" pitchFamily="18" charset="0"/>
              </a:rPr>
              <a:t>)</a:t>
            </a:r>
          </a:p>
          <a:p>
            <a:pPr eaLnBrk="1" hangingPunct="1">
              <a:defRPr/>
            </a:pP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Змещені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 в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здорову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сторону 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  (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рідина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в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плевральній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порожнині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–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эксудативний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плеврит, 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гідроторакс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,  кила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стравохідного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отвору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діафрагми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)   </a:t>
            </a:r>
            <a:r>
              <a:rPr lang="ru-RU" altLang="ru-RU" sz="2800" b="1" dirty="0">
                <a:solidFill>
                  <a:srgbClr val="FF0000"/>
                </a:solidFill>
                <a:latin typeface="Garamond" pitchFamily="18" charset="0"/>
              </a:rPr>
              <a:t>«плюс </a:t>
            </a:r>
            <a:r>
              <a:rPr lang="ru-RU" altLang="ru-RU" sz="2800" b="1" dirty="0" err="1">
                <a:solidFill>
                  <a:srgbClr val="FF0000"/>
                </a:solidFill>
                <a:latin typeface="Garamond" pitchFamily="18" charset="0"/>
              </a:rPr>
              <a:t>щось</a:t>
            </a:r>
            <a:r>
              <a:rPr lang="ru-RU" altLang="ru-RU" sz="2800" b="1" dirty="0">
                <a:solidFill>
                  <a:srgbClr val="FF0000"/>
                </a:solidFill>
                <a:latin typeface="Garamond" pitchFamily="18" charset="0"/>
              </a:rPr>
              <a:t>»</a:t>
            </a:r>
          </a:p>
          <a:p>
            <a:pPr eaLnBrk="1" hangingPunct="1">
              <a:defRPr/>
            </a:pP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Змещені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 в сторону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ураження</a:t>
            </a:r>
            <a:endParaRPr lang="ru-RU" altLang="ru-RU" sz="2800" b="1" dirty="0">
              <a:solidFill>
                <a:srgbClr val="CCFF66"/>
              </a:solidFill>
              <a:latin typeface="Garamond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   (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втрата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повітряності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-</a:t>
            </a:r>
            <a:r>
              <a:rPr lang="en-US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ателектаз;    пневмосклероз)</a:t>
            </a:r>
          </a:p>
          <a:p>
            <a:pPr eaLnBrk="1" hangingPunct="1">
              <a:buFontTx/>
              <a:buNone/>
              <a:defRPr/>
            </a:pPr>
            <a:r>
              <a:rPr lang="ru-RU" altLang="ru-RU" sz="2800" b="1" dirty="0">
                <a:solidFill>
                  <a:srgbClr val="FF0000"/>
                </a:solidFill>
                <a:latin typeface="Garamond" pitchFamily="18" charset="0"/>
              </a:rPr>
              <a:t>          «</a:t>
            </a:r>
            <a:r>
              <a:rPr lang="ru-RU" altLang="ru-RU" sz="2800" b="1" dirty="0" err="1">
                <a:solidFill>
                  <a:srgbClr val="FF0000"/>
                </a:solidFill>
                <a:latin typeface="Garamond" pitchFamily="18" charset="0"/>
              </a:rPr>
              <a:t>мінус</a:t>
            </a:r>
            <a:r>
              <a:rPr lang="ru-RU" altLang="ru-RU" sz="2800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Garamond" pitchFamily="18" charset="0"/>
              </a:rPr>
              <a:t>щось</a:t>
            </a:r>
            <a:r>
              <a:rPr lang="ru-RU" altLang="ru-RU" sz="2800" b="1" dirty="0">
                <a:solidFill>
                  <a:srgbClr val="FF0000"/>
                </a:solidFill>
                <a:latin typeface="Garamond" pitchFamily="18" charset="0"/>
              </a:rPr>
              <a:t>»</a:t>
            </a:r>
          </a:p>
          <a:p>
            <a:pPr>
              <a:defRPr/>
            </a:pPr>
            <a:endParaRPr lang="ru-RU" altLang="ru-RU" sz="2400" dirty="0">
              <a:solidFill>
                <a:srgbClr val="CC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8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Admin\Desktop\Луч.методы иссл.орг.дых\слайд (57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" t="22700" r="39432" b="10100"/>
          <a:stretch/>
        </p:blipFill>
        <p:spPr bwMode="auto">
          <a:xfrm>
            <a:off x="179512" y="908720"/>
            <a:ext cx="554461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7B09AB-B338-4671-9D0A-0E0500F8C0DC}"/>
              </a:ext>
            </a:extLst>
          </p:cNvPr>
          <p:cNvSpPr txBox="1"/>
          <p:nvPr/>
        </p:nvSpPr>
        <p:spPr>
          <a:xfrm>
            <a:off x="5148064" y="104646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</a:t>
            </a:r>
            <a:endParaRPr lang="ru-UA" b="1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3AF1EF1-4EBA-4C51-A98F-C2C74B241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uk-UA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ТОТАЛЬНЕ ЗАТЕМНЕННЯ</a:t>
            </a:r>
            <a:endParaRPr lang="ru-UA" b="1" i="1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1836DD-F3DC-41B9-8460-302493FA34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4128" y="1600200"/>
            <a:ext cx="3312368" cy="4114800"/>
          </a:xfrm>
        </p:spPr>
        <p:txBody>
          <a:bodyPr>
            <a:normAutofit/>
          </a:bodyPr>
          <a:lstStyle/>
          <a:p>
            <a:r>
              <a:rPr lang="uk-UA" sz="2800" dirty="0"/>
              <a:t>Практично повне затемнення правого </a:t>
            </a:r>
            <a:r>
              <a:rPr lang="uk-UA" sz="2800" dirty="0" err="1"/>
              <a:t>гемітораксу</a:t>
            </a:r>
            <a:endParaRPr lang="uk-UA" sz="2800" dirty="0"/>
          </a:p>
          <a:p>
            <a:r>
              <a:rPr lang="uk-UA" sz="2800" dirty="0"/>
              <a:t>Середостіння не зміщене або </a:t>
            </a:r>
            <a:r>
              <a:rPr lang="uk-UA" sz="2800" dirty="0" err="1"/>
              <a:t>зміщено</a:t>
            </a:r>
            <a:r>
              <a:rPr lang="uk-UA" sz="2800" dirty="0"/>
              <a:t> в сторону ураження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2948374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esktop\Луч.методы иссл.орг.дых\слайд (56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19275" r="34880" b="9325"/>
          <a:stretch/>
        </p:blipFill>
        <p:spPr bwMode="auto">
          <a:xfrm>
            <a:off x="323528" y="1340768"/>
            <a:ext cx="568863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4DFD75-FC02-4289-8637-1062AC9BCA58}"/>
              </a:ext>
            </a:extLst>
          </p:cNvPr>
          <p:cNvSpPr txBox="1"/>
          <p:nvPr/>
        </p:nvSpPr>
        <p:spPr>
          <a:xfrm>
            <a:off x="971600" y="134076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0258AB6B-321B-4422-B8DF-61E63686BFA3}"/>
              </a:ext>
            </a:extLst>
          </p:cNvPr>
          <p:cNvCxnSpPr/>
          <p:nvPr/>
        </p:nvCxnSpPr>
        <p:spPr>
          <a:xfrm>
            <a:off x="1835696" y="2492896"/>
            <a:ext cx="864096" cy="720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4C7278D6-E796-4DA3-8451-9264181BD8F7}"/>
              </a:ext>
            </a:extLst>
          </p:cNvPr>
          <p:cNvSpPr/>
          <p:nvPr/>
        </p:nvSpPr>
        <p:spPr>
          <a:xfrm>
            <a:off x="827584" y="4869160"/>
            <a:ext cx="720080" cy="1440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rgbClr val="FF0000"/>
              </a:solidFill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401D020-C731-4BC8-88FF-7E5553D74975}"/>
              </a:ext>
            </a:extLst>
          </p:cNvPr>
          <p:cNvCxnSpPr/>
          <p:nvPr/>
        </p:nvCxnSpPr>
        <p:spPr>
          <a:xfrm>
            <a:off x="3131840" y="1710100"/>
            <a:ext cx="0" cy="416717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E50FF19-2F76-499A-A665-1259B3F18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8210872" cy="701824"/>
          </a:xfrm>
        </p:spPr>
        <p:txBody>
          <a:bodyPr/>
          <a:lstStyle/>
          <a:p>
            <a:r>
              <a:rPr lang="uk-UA" sz="3200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Тотальне затемнення</a:t>
            </a:r>
            <a:endParaRPr lang="ru-UA" sz="3200" b="1" i="1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19B0F86-1D2C-44FC-8F09-29F63F2246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84168" y="1600200"/>
            <a:ext cx="2952328" cy="4114800"/>
          </a:xfrm>
        </p:spPr>
        <p:txBody>
          <a:bodyPr>
            <a:normAutofit/>
          </a:bodyPr>
          <a:lstStyle/>
          <a:p>
            <a:r>
              <a:rPr lang="uk-UA" sz="2400" dirty="0"/>
              <a:t>Повне затемнення усіх легеневих полів</a:t>
            </a:r>
          </a:p>
          <a:p>
            <a:r>
              <a:rPr lang="uk-UA" sz="2400" dirty="0"/>
              <a:t>Середостіння зміщене у здорову сторону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300667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CACE63-14A6-4826-AA44-7AD5DC5B0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400" dirty="0">
                <a:solidFill>
                  <a:srgbClr val="FFC000"/>
                </a:solidFill>
              </a:rPr>
              <a:t>Тотальне інтенсивне затемнення правого </a:t>
            </a:r>
            <a:r>
              <a:rPr lang="uk-UA" sz="2400" dirty="0" err="1">
                <a:solidFill>
                  <a:srgbClr val="FFC000"/>
                </a:solidFill>
              </a:rPr>
              <a:t>гемітораксу</a:t>
            </a:r>
            <a:r>
              <a:rPr lang="uk-UA" sz="2400" dirty="0">
                <a:solidFill>
                  <a:srgbClr val="FFC000"/>
                </a:solidFill>
              </a:rPr>
              <a:t> із зміщенням органів середостіння праворуч</a:t>
            </a:r>
            <a:endParaRPr lang="ru-UA" sz="2400" dirty="0">
              <a:solidFill>
                <a:srgbClr val="FFC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0439EA1-E88A-42EF-A86E-07EA55C72B9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79712" y="1658218"/>
            <a:ext cx="5184576" cy="4925144"/>
          </a:xfrm>
          <a:prstGeom prst="rect">
            <a:avLst/>
          </a:prstGeom>
        </p:spPr>
      </p:pic>
      <p:sp>
        <p:nvSpPr>
          <p:cNvPr id="5" name="Стрелка: вверх-вниз 4">
            <a:extLst>
              <a:ext uri="{FF2B5EF4-FFF2-40B4-BE49-F238E27FC236}">
                <a16:creationId xmlns:a16="http://schemas.microsoft.com/office/drawing/2014/main" id="{D672A12D-71B4-493B-9178-22D1109A6336}"/>
              </a:ext>
            </a:extLst>
          </p:cNvPr>
          <p:cNvSpPr/>
          <p:nvPr/>
        </p:nvSpPr>
        <p:spPr>
          <a:xfrm>
            <a:off x="4427984" y="1916832"/>
            <a:ext cx="45719" cy="4464496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1C1A0F9E-CEE9-47B6-9568-CD81F0A81402}"/>
              </a:ext>
            </a:extLst>
          </p:cNvPr>
          <p:cNvSpPr/>
          <p:nvPr/>
        </p:nvSpPr>
        <p:spPr>
          <a:xfrm>
            <a:off x="2915816" y="2780928"/>
            <a:ext cx="1080120" cy="1440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91DAF-74E5-4751-8B4A-095A0EF11835}"/>
              </a:ext>
            </a:extLst>
          </p:cNvPr>
          <p:cNvSpPr txBox="1"/>
          <p:nvPr/>
        </p:nvSpPr>
        <p:spPr>
          <a:xfrm>
            <a:off x="6516216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Л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1776486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9A6863-34A0-4D16-B131-5C035AE58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3580"/>
            <a:ext cx="7924800" cy="1531243"/>
          </a:xfrm>
        </p:spPr>
        <p:txBody>
          <a:bodyPr/>
          <a:lstStyle/>
          <a:p>
            <a:pPr algn="ctr"/>
            <a:r>
              <a:rPr kumimoji="0" lang="ru-RU" altLang="ru-RU" sz="32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lang="ru-RU" altLang="ru-RU" sz="3200" b="1" cap="none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Т</a:t>
            </a:r>
            <a:r>
              <a:rPr kumimoji="0" lang="ru-RU" altLang="ru-RU" sz="32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отальне</a:t>
            </a:r>
            <a:r>
              <a:rPr kumimoji="0" lang="ru-RU" altLang="ru-RU" sz="32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</a:t>
            </a:r>
            <a:r>
              <a:rPr kumimoji="0" lang="ru-RU" altLang="ru-RU" sz="32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затемнення</a:t>
            </a:r>
            <a:br>
              <a:rPr kumimoji="0" lang="ru-RU" altLang="ru-RU" sz="32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</a:br>
            <a:r>
              <a:rPr kumimoji="0" lang="ru-RU" altLang="ru-RU" sz="2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обтурація</a:t>
            </a:r>
            <a:r>
              <a:rPr kumimoji="0" lang="ru-RU" altLang="ru-RU" sz="20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</a:t>
            </a:r>
            <a:r>
              <a:rPr kumimoji="0" lang="ru-RU" altLang="ru-RU" sz="2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лівого</a:t>
            </a:r>
            <a:r>
              <a:rPr kumimoji="0" lang="ru-RU" altLang="ru-RU" sz="20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головного  бронху  та  ателектаз  </a:t>
            </a:r>
            <a:r>
              <a:rPr kumimoji="0" lang="ru-RU" altLang="ru-RU" sz="2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лівої</a:t>
            </a:r>
            <a:r>
              <a:rPr kumimoji="0" lang="ru-RU" altLang="ru-RU" sz="20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</a:t>
            </a:r>
            <a:r>
              <a:rPr kumimoji="0" lang="ru-RU" altLang="ru-RU" sz="2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легені</a:t>
            </a:r>
            <a:br>
              <a:rPr kumimoji="0" lang="ru-RU" altLang="ru-RU" sz="32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</a:br>
            <a:endParaRPr lang="ru-UA" sz="32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9C2241C-1A40-4EA1-B97E-C79B1AE4023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35696" y="1916832"/>
            <a:ext cx="5832647" cy="439248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4620D8-1E30-44D4-9408-1B7C83190C67}"/>
              </a:ext>
            </a:extLst>
          </p:cNvPr>
          <p:cNvSpPr txBox="1"/>
          <p:nvPr/>
        </p:nvSpPr>
        <p:spPr>
          <a:xfrm>
            <a:off x="2267744" y="2329805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П</a:t>
            </a:r>
            <a:endParaRPr lang="ru-UA" sz="2400" b="1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D637B2E5-96F2-45FB-9C6A-43BC45528BD7}"/>
              </a:ext>
            </a:extLst>
          </p:cNvPr>
          <p:cNvSpPr/>
          <p:nvPr/>
        </p:nvSpPr>
        <p:spPr>
          <a:xfrm>
            <a:off x="2987824" y="4437112"/>
            <a:ext cx="1296144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1A1F5126-8C74-4477-AF6E-CF4376F92118}"/>
              </a:ext>
            </a:extLst>
          </p:cNvPr>
          <p:cNvSpPr/>
          <p:nvPr/>
        </p:nvSpPr>
        <p:spPr>
          <a:xfrm>
            <a:off x="3995936" y="2996952"/>
            <a:ext cx="936104" cy="7200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82848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15505-F027-4261-9134-07809DC85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4496"/>
            <a:ext cx="7924800" cy="967863"/>
          </a:xfrm>
        </p:spPr>
        <p:txBody>
          <a:bodyPr/>
          <a:lstStyle/>
          <a:p>
            <a:pPr algn="ctr"/>
            <a:r>
              <a:rPr lang="ru-RU" altLang="ru-RU" sz="2800" cap="none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Т</a:t>
            </a:r>
            <a:r>
              <a:rPr kumimoji="0" lang="ru-RU" altLang="ru-RU" sz="28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отальное</a:t>
            </a:r>
            <a:r>
              <a:rPr kumimoji="0" lang="ru-RU" altLang="ru-RU" sz="28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</a:t>
            </a:r>
            <a:r>
              <a:rPr kumimoji="0" lang="ru-RU" altLang="ru-RU" sz="28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затемнення</a:t>
            </a:r>
            <a:r>
              <a:rPr kumimoji="0" lang="ru-RU" altLang="ru-RU" sz="28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br>
              <a:rPr kumimoji="0" lang="ru-RU" altLang="ru-RU" sz="28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</a:br>
            <a:r>
              <a:rPr kumimoji="0" lang="ru-RU" altLang="ru-RU" sz="24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(</a:t>
            </a:r>
            <a:r>
              <a:rPr lang="ru-RU" altLang="ru-RU" sz="2400" cap="none" spc="-1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від</a:t>
            </a:r>
            <a:r>
              <a:rPr kumimoji="0" lang="ru-RU" altLang="ru-RU" sz="24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24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високої</a:t>
            </a:r>
            <a:r>
              <a:rPr kumimoji="0" lang="ru-RU" altLang="ru-RU" sz="24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lang="ru-RU" altLang="ru-RU" sz="2400" cap="none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і</a:t>
            </a:r>
            <a:r>
              <a:rPr kumimoji="0" lang="ru-RU" altLang="ru-RU" sz="24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нтенсивності</a:t>
            </a:r>
            <a:r>
              <a:rPr kumimoji="0" lang="ru-RU" altLang="ru-RU" sz="24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до </a:t>
            </a:r>
            <a:r>
              <a:rPr kumimoji="0" lang="ru-RU" altLang="ru-RU" sz="24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середньої</a:t>
            </a:r>
            <a:r>
              <a:rPr kumimoji="0" lang="ru-RU" altLang="ru-RU" sz="24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)</a:t>
            </a:r>
            <a:endParaRPr lang="ru-UA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460AE3-C5E4-4C62-A14A-64B9427B932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12281" y="1618055"/>
            <a:ext cx="5107991" cy="456510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E8771A-166E-4482-B0BD-16FCBC0689E9}"/>
              </a:ext>
            </a:extLst>
          </p:cNvPr>
          <p:cNvSpPr txBox="1"/>
          <p:nvPr/>
        </p:nvSpPr>
        <p:spPr>
          <a:xfrm>
            <a:off x="1475656" y="1356445"/>
            <a:ext cx="5868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endParaRPr lang="ru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0484E0-3176-4EEB-AB37-F45A8C3E517E}"/>
              </a:ext>
            </a:extLst>
          </p:cNvPr>
          <p:cNvSpPr txBox="1"/>
          <p:nvPr/>
        </p:nvSpPr>
        <p:spPr>
          <a:xfrm flipH="1">
            <a:off x="6156176" y="1730929"/>
            <a:ext cx="314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Л</a:t>
            </a:r>
            <a:endParaRPr lang="ru-UA" sz="2400" b="1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C571AEE1-4B86-4F47-ACAD-33A9568A2C5F}"/>
              </a:ext>
            </a:extLst>
          </p:cNvPr>
          <p:cNvSpPr/>
          <p:nvPr/>
        </p:nvSpPr>
        <p:spPr>
          <a:xfrm>
            <a:off x="2123728" y="4941168"/>
            <a:ext cx="648072" cy="2387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CC04570D-7765-49A6-8D63-DB4A76B2A120}"/>
              </a:ext>
            </a:extLst>
          </p:cNvPr>
          <p:cNvSpPr/>
          <p:nvPr/>
        </p:nvSpPr>
        <p:spPr>
          <a:xfrm>
            <a:off x="3347864" y="3068960"/>
            <a:ext cx="576064" cy="1440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31F3061E-A0B5-4B5C-9C86-59EF376A72BD}"/>
              </a:ext>
            </a:extLst>
          </p:cNvPr>
          <p:cNvCxnSpPr/>
          <p:nvPr/>
        </p:nvCxnSpPr>
        <p:spPr>
          <a:xfrm>
            <a:off x="4355976" y="2421654"/>
            <a:ext cx="0" cy="34556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98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42988" y="2781300"/>
            <a:ext cx="2881312" cy="2239963"/>
          </a:xfrm>
        </p:spPr>
        <p:txBody>
          <a:bodyPr/>
          <a:lstStyle/>
          <a:p>
            <a:endParaRPr lang="ru-RU" altLang="ru-RU"/>
          </a:p>
        </p:txBody>
      </p:sp>
      <p:pic>
        <p:nvPicPr>
          <p:cNvPr id="28677" name="Picture 3" descr="1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51829"/>
            <a:ext cx="3733800" cy="2811542"/>
          </a:xfrm>
          <a:noFill/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>
                <a:latin typeface="Garamond" pitchFamily="18" charset="0"/>
              </a:rPr>
              <a:t> 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095375" y="692150"/>
            <a:ext cx="69548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ru-RU" altLang="ru-RU" sz="2000" dirty="0">
                <a:solidFill>
                  <a:srgbClr val="00FFCC"/>
                </a:solidFill>
              </a:rPr>
              <a:t>СИНДРОМ – ОБМЕЖЕНЕ  ЗАТЕМНЕННЯ</a:t>
            </a:r>
          </a:p>
          <a:p>
            <a:pPr algn="ctr"/>
            <a:r>
              <a:rPr lang="en-US" altLang="ru-RU" sz="2000" dirty="0">
                <a:solidFill>
                  <a:srgbClr val="99FF99"/>
                </a:solidFill>
              </a:rPr>
              <a:t> </a:t>
            </a:r>
            <a:r>
              <a:rPr lang="en-US" altLang="ru-RU" sz="2000" dirty="0">
                <a:solidFill>
                  <a:srgbClr val="FF9900"/>
                </a:solidFill>
              </a:rPr>
              <a:t>(</a:t>
            </a:r>
            <a:r>
              <a:rPr lang="uk-UA" altLang="ru-RU" sz="2000" dirty="0">
                <a:solidFill>
                  <a:srgbClr val="FF9900"/>
                </a:solidFill>
              </a:rPr>
              <a:t> ЗАПАЛЬНА</a:t>
            </a:r>
            <a:r>
              <a:rPr lang="ru-RU" altLang="ru-RU" sz="2000" dirty="0">
                <a:solidFill>
                  <a:srgbClr val="FF9900"/>
                </a:solidFill>
              </a:rPr>
              <a:t>  ІНФІЛЬТРАЦІЯ – ПНЕВМОНІЯ )</a:t>
            </a:r>
          </a:p>
        </p:txBody>
      </p:sp>
      <p:pic>
        <p:nvPicPr>
          <p:cNvPr id="28678" name="Picture 4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4522"/>
            <a:ext cx="3024336" cy="342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Line 7"/>
          <p:cNvSpPr>
            <a:spLocks noChangeShapeType="1"/>
          </p:cNvSpPr>
          <p:nvPr/>
        </p:nvSpPr>
        <p:spPr bwMode="auto">
          <a:xfrm flipH="1">
            <a:off x="2267744" y="1835150"/>
            <a:ext cx="431800" cy="230505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450604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03D0A-F4BC-4837-8924-7F266CDA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1052736"/>
          </a:xfrm>
        </p:spPr>
        <p:txBody>
          <a:bodyPr/>
          <a:lstStyle/>
          <a:p>
            <a:pPr algn="ctr"/>
            <a:r>
              <a:rPr kumimoji="0" lang="ru-RU" altLang="ru-RU" sz="3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Обмежене</a:t>
            </a:r>
            <a:r>
              <a:rPr kumimoji="0" lang="ru-RU" altLang="ru-RU" sz="3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затемнення</a:t>
            </a:r>
            <a:r>
              <a:rPr kumimoji="0" lang="ru-RU" altLang="ru-RU" sz="3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легеневого</a:t>
            </a:r>
            <a:r>
              <a:rPr kumimoji="0" lang="ru-RU" altLang="ru-RU" sz="3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поля(</a:t>
            </a:r>
            <a:r>
              <a:rPr kumimoji="0" lang="ru-RU" altLang="ru-RU" sz="3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малої</a:t>
            </a:r>
            <a:r>
              <a:rPr kumimoji="0" lang="ru-RU" altLang="ru-RU" sz="3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інтенсивності</a:t>
            </a:r>
            <a:r>
              <a:rPr kumimoji="0" lang="ru-RU" altLang="ru-RU" sz="3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)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909048A-14F1-48B1-A1C3-E194E327D16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52735" y="2315527"/>
            <a:ext cx="5760640" cy="432001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E7EAFF-8258-4FF4-A2AE-29CF8E989752}"/>
              </a:ext>
            </a:extLst>
          </p:cNvPr>
          <p:cNvSpPr txBox="1"/>
          <p:nvPr/>
        </p:nvSpPr>
        <p:spPr>
          <a:xfrm>
            <a:off x="1835696" y="2377062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C4C6E1C-3294-42CA-B8DB-DD4517E4B8B6}"/>
              </a:ext>
            </a:extLst>
          </p:cNvPr>
          <p:cNvCxnSpPr/>
          <p:nvPr/>
        </p:nvCxnSpPr>
        <p:spPr>
          <a:xfrm flipV="1">
            <a:off x="2339752" y="2963363"/>
            <a:ext cx="576064" cy="9361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29851C8-4041-4CB7-9E34-7B2A4F669C2F}"/>
              </a:ext>
            </a:extLst>
          </p:cNvPr>
          <p:cNvCxnSpPr>
            <a:cxnSpLocks/>
          </p:cNvCxnSpPr>
          <p:nvPr/>
        </p:nvCxnSpPr>
        <p:spPr>
          <a:xfrm flipV="1">
            <a:off x="2339752" y="5373216"/>
            <a:ext cx="504056" cy="7920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225BF1C-46B5-4798-BD72-F089A2E3F683}"/>
              </a:ext>
            </a:extLst>
          </p:cNvPr>
          <p:cNvSpPr txBox="1"/>
          <p:nvPr/>
        </p:nvSpPr>
        <p:spPr>
          <a:xfrm>
            <a:off x="2334696" y="1115198"/>
            <a:ext cx="6199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400" dirty="0">
                <a:solidFill>
                  <a:srgbClr val="7030A0"/>
                </a:solidFill>
              </a:rPr>
              <a:t>Інфільтрація легеневої тканини</a:t>
            </a:r>
          </a:p>
          <a:p>
            <a:pPr marL="342900" indent="-342900">
              <a:buAutoNum type="arabicPeriod"/>
            </a:pPr>
            <a:r>
              <a:rPr lang="uk-UA" sz="2400" dirty="0">
                <a:solidFill>
                  <a:srgbClr val="92D050"/>
                </a:solidFill>
              </a:rPr>
              <a:t>Ателектаз або склероз легеневої тканини</a:t>
            </a:r>
          </a:p>
          <a:p>
            <a:pPr marL="342900" indent="-342900">
              <a:buAutoNum type="arabicPeriod"/>
            </a:pPr>
            <a:r>
              <a:rPr lang="uk-UA" sz="2400" dirty="0">
                <a:solidFill>
                  <a:srgbClr val="C00000"/>
                </a:solidFill>
              </a:rPr>
              <a:t>Розростання пухлини.</a:t>
            </a:r>
            <a:endParaRPr lang="ru-U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34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11413" y="6261100"/>
            <a:ext cx="4537075" cy="6477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Затемнення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верхнього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легеневого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поля в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усіх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зонах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середньої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інтенсивності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з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чітким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нижнім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контуром  ?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легені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в ?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проекції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2228" name="Picture 4" descr="87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0"/>
            <a:ext cx="6022975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362333-A01F-44C8-A6A8-3130590CF390}"/>
              </a:ext>
            </a:extLst>
          </p:cNvPr>
          <p:cNvSpPr txBox="1"/>
          <p:nvPr/>
        </p:nvSpPr>
        <p:spPr>
          <a:xfrm>
            <a:off x="1557214" y="340797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17514-0F6E-41F0-BC65-0DDB2036FE57}"/>
              </a:ext>
            </a:extLst>
          </p:cNvPr>
          <p:cNvSpPr txBox="1"/>
          <p:nvPr/>
        </p:nvSpPr>
        <p:spPr>
          <a:xfrm>
            <a:off x="3879891" y="5409296"/>
            <a:ext cx="1600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Лоза В.А., 1993,</a:t>
            </a:r>
          </a:p>
          <a:p>
            <a:r>
              <a:rPr lang="uk-UA" dirty="0">
                <a:solidFill>
                  <a:schemeClr val="bg1"/>
                </a:solidFill>
              </a:rPr>
              <a:t>   23.02.2003</a:t>
            </a:r>
            <a:endParaRPr lang="ru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14041" y="5959220"/>
            <a:ext cx="5454303" cy="6477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праворуч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затемнення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середньої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та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малої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інтенсивності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в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нижнім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легеневім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полі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в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усіх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зонах 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однорідної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структури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на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рентгенограмі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в ?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проекції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6324" name="Picture 5" descr="RLLpneumoniaANTsegPA2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0"/>
            <a:ext cx="7128792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16E6FE-BBE6-4E9F-9D63-0ECCD6B74C3E}"/>
              </a:ext>
            </a:extLst>
          </p:cNvPr>
          <p:cNvSpPr txBox="1"/>
          <p:nvPr/>
        </p:nvSpPr>
        <p:spPr>
          <a:xfrm>
            <a:off x="2053580" y="16275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161816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Admin\Desktop\Луч.методы иссл.орг.дых\слайд (59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r="33312"/>
          <a:stretch/>
        </p:blipFill>
        <p:spPr bwMode="auto">
          <a:xfrm>
            <a:off x="-13794" y="1268760"/>
            <a:ext cx="6097962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24F7F2-9558-401C-AA3E-B459E760AED2}"/>
              </a:ext>
            </a:extLst>
          </p:cNvPr>
          <p:cNvSpPr txBox="1"/>
          <p:nvPr/>
        </p:nvSpPr>
        <p:spPr>
          <a:xfrm>
            <a:off x="899592" y="12687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611A7A5-331C-496B-BA60-767778542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uk-UA" b="1" i="1" dirty="0">
                <a:solidFill>
                  <a:srgbClr val="FFFF00"/>
                </a:solidFill>
              </a:rPr>
              <a:t>ОБМЕЖЕНЕ ЗАТЕМНЕННЯ</a:t>
            </a:r>
            <a:endParaRPr lang="ru-UA" b="1" i="1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30213E-E7FF-4918-8225-9B6D1EFB2178}"/>
              </a:ext>
            </a:extLst>
          </p:cNvPr>
          <p:cNvSpPr txBox="1"/>
          <p:nvPr/>
        </p:nvSpPr>
        <p:spPr>
          <a:xfrm>
            <a:off x="2339752" y="5517232"/>
            <a:ext cx="2441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Петров П.П., 34 роки,</a:t>
            </a:r>
          </a:p>
          <a:p>
            <a:r>
              <a:rPr lang="uk-UA" dirty="0">
                <a:solidFill>
                  <a:schemeClr val="bg1"/>
                </a:solidFill>
              </a:rPr>
              <a:t>           20.03.2001</a:t>
            </a:r>
          </a:p>
        </p:txBody>
      </p:sp>
    </p:spTree>
    <p:extLst>
      <p:ext uri="{BB962C8B-B14F-4D97-AF65-F5344CB8AC3E}">
        <p14:creationId xmlns:p14="http://schemas.microsoft.com/office/powerpoint/2010/main" val="72782663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125538"/>
            <a:ext cx="2698750" cy="720725"/>
          </a:xfrm>
        </p:spPr>
        <p:txBody>
          <a:bodyPr/>
          <a:lstStyle/>
          <a:p>
            <a:pPr>
              <a:defRPr/>
            </a:pPr>
            <a:endParaRPr lang="ru-RU" sz="400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5993904"/>
            <a:ext cx="6696025" cy="6477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Ліворуч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затемнення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середньої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інтенсивності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нижнього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легеневого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поля в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усіх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зонах не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гомогенної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структури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на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рентгенограмі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в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прямій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</a:rPr>
              <a:t>проекції</a:t>
            </a:r>
            <a:endParaRPr lang="en-GB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8372" name="Picture 5" descr="5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"/>
            <a:ext cx="6443663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AFD26B-3589-4DC3-BACA-61F55BCB1EC5}"/>
              </a:ext>
            </a:extLst>
          </p:cNvPr>
          <p:cNvSpPr txBox="1"/>
          <p:nvPr/>
        </p:nvSpPr>
        <p:spPr>
          <a:xfrm>
            <a:off x="1907704" y="116632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306852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Shape 135" descr="16..rr_..slayd16.jpg"/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9" t="32555" r="5122" b="18048"/>
          <a:stretch/>
        </p:blipFill>
        <p:spPr bwMode="auto">
          <a:xfrm>
            <a:off x="3275856" y="1124744"/>
            <a:ext cx="5400600" cy="515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53405-BA6D-403B-B69F-963139689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2074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  <a:latin typeface="Segoe Print" panose="02000600000000000000" pitchFamily="2" charset="0"/>
              </a:rPr>
              <a:t>Синдром обмеженого затемнення</a:t>
            </a:r>
            <a:endParaRPr lang="ru-UA" b="1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DC9B73-743B-4847-BA74-85FA2F141F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08520" y="1600200"/>
            <a:ext cx="3672408" cy="4114800"/>
          </a:xfrm>
        </p:spPr>
        <p:txBody>
          <a:bodyPr>
            <a:normAutofit/>
          </a:bodyPr>
          <a:lstStyle/>
          <a:p>
            <a:endParaRPr lang="uk-UA" sz="3600" dirty="0"/>
          </a:p>
          <a:p>
            <a:endParaRPr lang="uk-UA" sz="3600" dirty="0"/>
          </a:p>
          <a:p>
            <a:endParaRPr lang="uk-UA" sz="3600" dirty="0"/>
          </a:p>
          <a:p>
            <a:r>
              <a:rPr lang="uk-UA" sz="3600" dirty="0"/>
              <a:t>Морфологічний субстрат – рідина </a:t>
            </a:r>
            <a:endParaRPr lang="ru-UA" sz="3600" dirty="0"/>
          </a:p>
        </p:txBody>
      </p:sp>
    </p:spTree>
    <p:extLst>
      <p:ext uri="{BB962C8B-B14F-4D97-AF65-F5344CB8AC3E}">
        <p14:creationId xmlns:p14="http://schemas.microsoft.com/office/powerpoint/2010/main" val="1352352115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Users\Admin\Desktop\Луч.методы иссл.орг.дых\слайд (60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/>
          <a:stretch/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CEFD7-640A-460F-8FB0-EC0D8B0E4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Обмежене затемнення</a:t>
            </a:r>
            <a:br>
              <a:rPr lang="uk-UA" dirty="0"/>
            </a:br>
            <a:r>
              <a:rPr lang="uk-UA" dirty="0"/>
              <a:t>                      (метастази меланоми)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6675318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1"/>
            <a:ext cx="8820472" cy="720080"/>
          </a:xfrm>
        </p:spPr>
        <p:txBody>
          <a:bodyPr/>
          <a:lstStyle/>
          <a:p>
            <a:r>
              <a:rPr lang="ru-RU" altLang="ru-RU" sz="2800" b="1" dirty="0">
                <a:solidFill>
                  <a:srgbClr val="FF9900"/>
                </a:solidFill>
                <a:latin typeface="Garamond" pitchFamily="18" charset="0"/>
              </a:rPr>
              <a:t>                  СИНДРОМ  -  </a:t>
            </a:r>
            <a:r>
              <a:rPr lang="ru-RU" altLang="ru-RU" sz="2800" b="1" dirty="0" err="1">
                <a:solidFill>
                  <a:srgbClr val="FF9900"/>
                </a:solidFill>
                <a:latin typeface="Garamond" pitchFamily="18" charset="0"/>
              </a:rPr>
              <a:t>оКРУГла</a:t>
            </a:r>
            <a:r>
              <a:rPr lang="ru-RU" altLang="ru-RU" sz="2800" b="1" dirty="0">
                <a:solidFill>
                  <a:srgbClr val="FF9900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FF9900"/>
                </a:solidFill>
                <a:latin typeface="Garamond" pitchFamily="18" charset="0"/>
              </a:rPr>
              <a:t>ТіНЬ</a:t>
            </a:r>
            <a:endParaRPr lang="ru-RU" altLang="ru-RU" sz="2800" b="1" dirty="0">
              <a:solidFill>
                <a:srgbClr val="FF9900"/>
              </a:solidFill>
              <a:latin typeface="Garamond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512" y="1004429"/>
            <a:ext cx="8496944" cy="4849142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3600" b="1" u="sng" dirty="0">
                <a:solidFill>
                  <a:srgbClr val="00FF99"/>
                </a:solidFill>
                <a:latin typeface="Garamond" pitchFamily="18" charset="0"/>
              </a:rPr>
              <a:t>ПРИЧИНИ</a:t>
            </a:r>
            <a:r>
              <a:rPr lang="ru-RU" altLang="ru-RU" sz="2800" b="1" u="sng" dirty="0">
                <a:solidFill>
                  <a:srgbClr val="00FF99"/>
                </a:solidFill>
                <a:latin typeface="Garamond" pitchFamily="18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2800" b="1" u="sng" dirty="0">
              <a:solidFill>
                <a:srgbClr val="00FF99"/>
              </a:solidFill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Пухлина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 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доброякісна</a:t>
            </a:r>
            <a:endParaRPr lang="ru-RU" altLang="ru-RU" sz="3800" b="1" dirty="0">
              <a:solidFill>
                <a:srgbClr val="FFCC00"/>
              </a:solidFill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Пухлина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злоякісна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Кіста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, 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заповнена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рідиною</a:t>
            </a:r>
            <a:endParaRPr lang="ru-RU" altLang="ru-RU" sz="3800" b="1" dirty="0">
              <a:solidFill>
                <a:srgbClr val="FFCC00"/>
              </a:solidFill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Запальний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інфільтрат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(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абсцес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,  округла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пневмонія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Туберкулома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(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специфічне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запалення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Пухлини</a:t>
            </a:r>
            <a:r>
              <a:rPr lang="ru-RU" altLang="ru-RU" sz="3800" b="1" dirty="0">
                <a:solidFill>
                  <a:srgbClr val="FFCC00"/>
                </a:solidFill>
                <a:latin typeface="Garamond" pitchFamily="18" charset="0"/>
              </a:rPr>
              <a:t>  </a:t>
            </a:r>
            <a:r>
              <a:rPr lang="ru-RU" altLang="ru-RU" sz="3800" b="1" dirty="0" err="1">
                <a:solidFill>
                  <a:srgbClr val="FFCC00"/>
                </a:solidFill>
                <a:latin typeface="Garamond" pitchFamily="18" charset="0"/>
              </a:rPr>
              <a:t>середостіння</a:t>
            </a:r>
            <a:endParaRPr lang="ru-RU" altLang="ru-RU" sz="3800" b="1" dirty="0">
              <a:solidFill>
                <a:srgbClr val="FFCC00"/>
              </a:solidFill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600" b="1" dirty="0">
                <a:solidFill>
                  <a:srgbClr val="FFCC00"/>
                </a:solidFill>
                <a:latin typeface="Garamond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altLang="ru-RU" sz="1600" dirty="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51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633"/>
            <a:ext cx="7129463" cy="720080"/>
          </a:xfrm>
          <a:effectLst>
            <a:outerShdw dist="35921" dir="2700000" algn="ctr" rotWithShape="0">
              <a:srgbClr val="808080"/>
            </a:outerShdw>
          </a:effectLst>
        </p:spPr>
        <p:txBody>
          <a:bodyPr>
            <a:normAutofit/>
          </a:bodyPr>
          <a:lstStyle/>
          <a:p>
            <a:r>
              <a:rPr lang="ru-RU" altLang="ru-RU" sz="2800" b="1" dirty="0">
                <a:solidFill>
                  <a:srgbClr val="00FFCC"/>
                </a:solidFill>
                <a:latin typeface="Garamond" pitchFamily="18" charset="0"/>
              </a:rPr>
              <a:t>                         О</a:t>
            </a:r>
            <a:r>
              <a:rPr lang="ru-RU" altLang="ru-RU" sz="2800" b="1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К Р У Г Л А    Т І Н Ь</a:t>
            </a:r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36713"/>
            <a:ext cx="9180512" cy="492115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2800" b="1" dirty="0">
                <a:solidFill>
                  <a:srgbClr val="FFCC00"/>
                </a:solidFill>
                <a:latin typeface="Garamond" pitchFamily="18" charset="0"/>
              </a:rPr>
              <a:t>          КОНТУРИ: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2800" b="1" dirty="0">
              <a:solidFill>
                <a:srgbClr val="FFCC00"/>
              </a:solidFill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Рівні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, 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чіткі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–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ознаки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кісти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,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або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доброякісної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пухлини</a:t>
            </a:r>
            <a:endParaRPr lang="ru-RU" altLang="ru-RU" sz="2800" b="1" dirty="0">
              <a:solidFill>
                <a:srgbClr val="CCFF66"/>
              </a:solidFill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Нечіткі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  –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ознаки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запалення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Нерівні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(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синоніми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: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бугристі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,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поліциклічні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, по типу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променів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) –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ознаки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злоякісної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пухлини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, </a:t>
            </a:r>
            <a:r>
              <a:rPr lang="ru-RU" altLang="ru-RU" sz="2800" b="1" dirty="0" err="1">
                <a:solidFill>
                  <a:srgbClr val="CCFF66"/>
                </a:solidFill>
                <a:latin typeface="Garamond" pitchFamily="18" charset="0"/>
              </a:rPr>
              <a:t>туберкуломи</a:t>
            </a:r>
            <a:r>
              <a:rPr lang="ru-RU" altLang="ru-RU" sz="2800" b="1" dirty="0">
                <a:solidFill>
                  <a:srgbClr val="CCFF66"/>
                </a:solidFill>
                <a:latin typeface="Garamond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altLang="ru-RU" sz="2800" dirty="0">
              <a:solidFill>
                <a:srgbClr val="CC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40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476375" y="2924175"/>
            <a:ext cx="1654175" cy="2747963"/>
          </a:xfrm>
        </p:spPr>
        <p:txBody>
          <a:bodyPr/>
          <a:lstStyle/>
          <a:p>
            <a:endParaRPr lang="ru-RU" altLang="ru-RU"/>
          </a:p>
        </p:txBody>
      </p:sp>
      <p:pic>
        <p:nvPicPr>
          <p:cNvPr id="47109" name="Picture 9" descr="1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31883"/>
            <a:ext cx="2343904" cy="2328672"/>
          </a:xfrm>
          <a:noFill/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rgbClr val="00FFCC"/>
                </a:solidFill>
                <a:latin typeface="Garamond" pitchFamily="18" charset="0"/>
              </a:rPr>
              <a:t>       </a:t>
            </a:r>
            <a:r>
              <a:rPr lang="ru-RU" altLang="ru-RU" sz="2400" b="1" dirty="0" err="1">
                <a:solidFill>
                  <a:srgbClr val="00FFCC"/>
                </a:solidFill>
                <a:latin typeface="Garamond" pitchFamily="18" charset="0"/>
              </a:rPr>
              <a:t>провідний</a:t>
            </a:r>
            <a:r>
              <a:rPr lang="ru-RU" altLang="ru-RU" sz="2400" b="1" dirty="0">
                <a:solidFill>
                  <a:srgbClr val="00FFCC"/>
                </a:solidFill>
                <a:latin typeface="Garamond" pitchFamily="18" charset="0"/>
              </a:rPr>
              <a:t>  СИНДРОМ – </a:t>
            </a:r>
            <a:r>
              <a:rPr lang="ru-RU" altLang="ru-RU" sz="2400" b="1" dirty="0" err="1">
                <a:solidFill>
                  <a:srgbClr val="00FFCC"/>
                </a:solidFill>
                <a:latin typeface="Garamond" pitchFamily="18" charset="0"/>
              </a:rPr>
              <a:t>окРУГЛа</a:t>
            </a:r>
            <a:r>
              <a:rPr lang="ru-RU" altLang="ru-RU" sz="2400" b="1" dirty="0">
                <a:solidFill>
                  <a:srgbClr val="00FFCC"/>
                </a:solidFill>
                <a:latin typeface="Garamond" pitchFamily="18" charset="0"/>
              </a:rPr>
              <a:t>  </a:t>
            </a:r>
            <a:r>
              <a:rPr lang="ru-RU" altLang="ru-RU" sz="2400" b="1" dirty="0" err="1">
                <a:solidFill>
                  <a:srgbClr val="00FFCC"/>
                </a:solidFill>
                <a:latin typeface="Garamond" pitchFamily="18" charset="0"/>
              </a:rPr>
              <a:t>ТіНЬ</a:t>
            </a:r>
            <a:endParaRPr lang="ru-RU" altLang="ru-RU" sz="2400" b="1" dirty="0">
              <a:solidFill>
                <a:srgbClr val="00FFCC"/>
              </a:solidFill>
              <a:latin typeface="Garamond" pitchFamily="18" charset="0"/>
            </a:endParaRPr>
          </a:p>
        </p:txBody>
      </p:sp>
      <p:pic>
        <p:nvPicPr>
          <p:cNvPr id="47108" name="Picture 8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19" y="1988840"/>
            <a:ext cx="3168650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Line 6"/>
          <p:cNvSpPr>
            <a:spLocks noChangeShapeType="1"/>
          </p:cNvSpPr>
          <p:nvPr/>
        </p:nvSpPr>
        <p:spPr bwMode="auto">
          <a:xfrm flipH="1">
            <a:off x="2123728" y="2492895"/>
            <a:ext cx="1006822" cy="100811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6299200" y="3429000"/>
            <a:ext cx="251668" cy="1088290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408785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dmin\Desktop\Луч.методы иссл.орг.дых\слайд (67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8500" r="37206" b="5901"/>
          <a:stretch/>
        </p:blipFill>
        <p:spPr bwMode="auto">
          <a:xfrm>
            <a:off x="107504" y="836712"/>
            <a:ext cx="5832648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FD053-3D57-46AA-8BB5-FE63F0D3D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648072"/>
          </a:xfrm>
        </p:spPr>
        <p:txBody>
          <a:bodyPr/>
          <a:lstStyle/>
          <a:p>
            <a:r>
              <a:rPr lang="uk-UA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Округла тінь</a:t>
            </a:r>
            <a:endParaRPr lang="ru-UA" b="1" i="1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39489-3CF4-4176-A1CC-5C804DD3C85C}"/>
              </a:ext>
            </a:extLst>
          </p:cNvPr>
          <p:cNvSpPr txBox="1"/>
          <p:nvPr/>
        </p:nvSpPr>
        <p:spPr>
          <a:xfrm>
            <a:off x="6084168" y="1412776"/>
            <a:ext cx="2808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400" dirty="0"/>
              <a:t>сторона ураження</a:t>
            </a:r>
          </a:p>
          <a:p>
            <a:pPr marL="342900" indent="-342900">
              <a:buAutoNum type="arabicPeriod"/>
            </a:pPr>
            <a:r>
              <a:rPr lang="uk-UA" sz="2400" dirty="0"/>
              <a:t>Локалізація</a:t>
            </a:r>
          </a:p>
          <a:p>
            <a:pPr marL="342900" indent="-342900">
              <a:buAutoNum type="arabicPeriod"/>
            </a:pPr>
            <a:r>
              <a:rPr lang="uk-UA" sz="2400" dirty="0"/>
              <a:t>Форма</a:t>
            </a:r>
          </a:p>
          <a:p>
            <a:pPr marL="342900" indent="-342900">
              <a:buAutoNum type="arabicPeriod"/>
            </a:pPr>
            <a:r>
              <a:rPr lang="uk-UA" sz="2400" dirty="0"/>
              <a:t>Контури</a:t>
            </a:r>
          </a:p>
          <a:p>
            <a:pPr marL="342900" indent="-342900">
              <a:buAutoNum type="arabicPeriod"/>
            </a:pPr>
            <a:r>
              <a:rPr lang="uk-UA" sz="2400" dirty="0"/>
              <a:t>Інтенсивність </a:t>
            </a:r>
          </a:p>
          <a:p>
            <a:pPr marL="342900" indent="-342900">
              <a:buAutoNum type="arabicPeriod"/>
            </a:pPr>
            <a:r>
              <a:rPr lang="uk-UA" sz="2400" dirty="0"/>
              <a:t>Однорідність </a:t>
            </a:r>
          </a:p>
          <a:p>
            <a:pPr marL="342900" indent="-342900">
              <a:buAutoNum type="arabicPeriod"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88981626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EC4E5-4172-4626-9C76-0AF6378A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Синдром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округлої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тіні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в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легеневому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полі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20C89D-4749-4F73-8B74-4834F4C1B2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9628" y="1417638"/>
            <a:ext cx="5976664" cy="51657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5596C3-6B0C-4D94-AE39-889C0D780021}"/>
              </a:ext>
            </a:extLst>
          </p:cNvPr>
          <p:cNvSpPr txBox="1"/>
          <p:nvPr/>
        </p:nvSpPr>
        <p:spPr>
          <a:xfrm>
            <a:off x="425896" y="1427557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П</a:t>
            </a:r>
            <a:endParaRPr lang="ru-UA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CBC85-7973-433F-85F0-93C711C13BFF}"/>
              </a:ext>
            </a:extLst>
          </p:cNvPr>
          <p:cNvSpPr txBox="1"/>
          <p:nvPr/>
        </p:nvSpPr>
        <p:spPr>
          <a:xfrm>
            <a:off x="6156176" y="2553896"/>
            <a:ext cx="28803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sz="2400" dirty="0"/>
              <a:t>Сторона ураження</a:t>
            </a:r>
          </a:p>
          <a:p>
            <a:pPr marL="342900" indent="-342900">
              <a:buAutoNum type="arabicPeriod"/>
            </a:pPr>
            <a:r>
              <a:rPr lang="uk-UA" sz="2400" dirty="0"/>
              <a:t>Локалізація</a:t>
            </a:r>
          </a:p>
          <a:p>
            <a:pPr marL="342900" indent="-342900">
              <a:buAutoNum type="arabicPeriod"/>
            </a:pPr>
            <a:r>
              <a:rPr lang="uk-UA" sz="2400" dirty="0"/>
              <a:t>Форма</a:t>
            </a:r>
          </a:p>
          <a:p>
            <a:pPr marL="342900" indent="-342900">
              <a:buAutoNum type="arabicPeriod"/>
            </a:pPr>
            <a:r>
              <a:rPr lang="uk-UA" sz="2400" dirty="0"/>
              <a:t>Контури</a:t>
            </a:r>
          </a:p>
          <a:p>
            <a:pPr marL="342900" indent="-342900">
              <a:buAutoNum type="arabicPeriod"/>
            </a:pPr>
            <a:r>
              <a:rPr lang="uk-UA" sz="2400" dirty="0"/>
              <a:t>Інтенсивність </a:t>
            </a:r>
          </a:p>
          <a:p>
            <a:pPr marL="342900" indent="-342900">
              <a:buAutoNum type="arabicPeriod"/>
            </a:pPr>
            <a:r>
              <a:rPr lang="uk-UA" sz="2400" dirty="0"/>
              <a:t>Однорідність </a:t>
            </a:r>
          </a:p>
        </p:txBody>
      </p:sp>
    </p:spTree>
    <p:extLst>
      <p:ext uri="{BB962C8B-B14F-4D97-AF65-F5344CB8AC3E}">
        <p14:creationId xmlns:p14="http://schemas.microsoft.com/office/powerpoint/2010/main" val="2875703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B253A-5888-413C-B913-B589AEFF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dirty="0">
                <a:solidFill>
                  <a:srgbClr val="DFFD2B"/>
                </a:solidFill>
              </a:rPr>
              <a:t>Синдром </a:t>
            </a:r>
            <a:r>
              <a:rPr lang="ru-RU" dirty="0" err="1">
                <a:solidFill>
                  <a:srgbClr val="DFFD2B"/>
                </a:solidFill>
              </a:rPr>
              <a:t>ОкруглоЇ</a:t>
            </a:r>
            <a:r>
              <a:rPr lang="ru-RU" dirty="0">
                <a:solidFill>
                  <a:srgbClr val="DFFD2B"/>
                </a:solidFill>
              </a:rPr>
              <a:t> </a:t>
            </a:r>
            <a:r>
              <a:rPr lang="ru-RU" dirty="0" err="1">
                <a:solidFill>
                  <a:srgbClr val="DFFD2B"/>
                </a:solidFill>
              </a:rPr>
              <a:t>тІнІ</a:t>
            </a:r>
            <a:endParaRPr lang="ru-RU" dirty="0">
              <a:solidFill>
                <a:srgbClr val="DFFD2B"/>
              </a:solidFill>
            </a:endParaRPr>
          </a:p>
        </p:txBody>
      </p:sp>
      <p:pic>
        <p:nvPicPr>
          <p:cNvPr id="98307" name="Объект 4" descr="http://vmede.org/sait/content/Onkilogiya_trufanov_t1_2010/img/15383.jpg">
            <a:extLst>
              <a:ext uri="{FF2B5EF4-FFF2-40B4-BE49-F238E27FC236}">
                <a16:creationId xmlns:a16="http://schemas.microsoft.com/office/drawing/2014/main" id="{CE12FDCE-BE10-4E06-AC23-834AE2E958AD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921786"/>
            <a:ext cx="5832648" cy="4608513"/>
          </a:xfr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45235BFB-FF52-43E3-96D2-AA5F7F563F17}"/>
              </a:ext>
            </a:extLst>
          </p:cNvPr>
          <p:cNvCxnSpPr/>
          <p:nvPr/>
        </p:nvCxnSpPr>
        <p:spPr>
          <a:xfrm>
            <a:off x="971600" y="3284984"/>
            <a:ext cx="720080" cy="10081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011B051-B782-43B8-B8CE-13B4D3F0AD1E}"/>
              </a:ext>
            </a:extLst>
          </p:cNvPr>
          <p:cNvSpPr txBox="1"/>
          <p:nvPr/>
        </p:nvSpPr>
        <p:spPr>
          <a:xfrm>
            <a:off x="1907704" y="105273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A555A-8C58-433A-8557-C18A8F26389B}"/>
              </a:ext>
            </a:extLst>
          </p:cNvPr>
          <p:cNvSpPr txBox="1"/>
          <p:nvPr/>
        </p:nvSpPr>
        <p:spPr>
          <a:xfrm>
            <a:off x="6156176" y="2551837"/>
            <a:ext cx="28803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dirty="0"/>
              <a:t>С</a:t>
            </a:r>
            <a:r>
              <a:rPr lang="uk-UA" sz="1800" dirty="0"/>
              <a:t>торона ураження</a:t>
            </a:r>
          </a:p>
          <a:p>
            <a:pPr marL="342900" indent="-342900">
              <a:buAutoNum type="arabicPeriod"/>
            </a:pPr>
            <a:r>
              <a:rPr lang="uk-UA" sz="1800" dirty="0"/>
              <a:t>Локалізація</a:t>
            </a:r>
          </a:p>
          <a:p>
            <a:pPr marL="342900" indent="-342900">
              <a:buAutoNum type="arabicPeriod"/>
            </a:pPr>
            <a:r>
              <a:rPr lang="uk-UA" sz="1800" dirty="0"/>
              <a:t>Форма</a:t>
            </a:r>
          </a:p>
          <a:p>
            <a:pPr marL="342900" indent="-342900">
              <a:buAutoNum type="arabicPeriod"/>
            </a:pPr>
            <a:r>
              <a:rPr lang="uk-UA" sz="1800" dirty="0"/>
              <a:t>Контури</a:t>
            </a:r>
          </a:p>
          <a:p>
            <a:pPr marL="342900" indent="-342900">
              <a:buAutoNum type="arabicPeriod"/>
            </a:pPr>
            <a:r>
              <a:rPr lang="uk-UA" sz="1800" dirty="0"/>
              <a:t>Інтенсивність </a:t>
            </a:r>
          </a:p>
          <a:p>
            <a:pPr marL="342900" indent="-342900">
              <a:buAutoNum type="arabicPeriod"/>
            </a:pPr>
            <a:r>
              <a:rPr lang="uk-UA" sz="1800" dirty="0"/>
              <a:t>Однорідність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  <a:latin typeface="Segoe Print" panose="02000600000000000000" pitchFamily="2" charset="0"/>
              </a:rPr>
              <a:t>МНОЖИННІ ОКРУГЛІ ТІНІ</a:t>
            </a:r>
          </a:p>
        </p:txBody>
      </p:sp>
      <p:pic>
        <p:nvPicPr>
          <p:cNvPr id="23554" name="Picture 2" descr="C:\Users\Admin\Desktop\Луч.методы иссл.орг.дых\слайд (70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1" r="40550"/>
          <a:stretch/>
        </p:blipFill>
        <p:spPr bwMode="auto">
          <a:xfrm>
            <a:off x="0" y="1417638"/>
            <a:ext cx="5436096" cy="54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EA939D4C-BF0D-4E00-97C6-F8BF2506F8F0}"/>
              </a:ext>
            </a:extLst>
          </p:cNvPr>
          <p:cNvSpPr/>
          <p:nvPr/>
        </p:nvSpPr>
        <p:spPr>
          <a:xfrm>
            <a:off x="3779912" y="2492896"/>
            <a:ext cx="216024" cy="7200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14CA732A-A52F-499B-BE77-2B2C31D4640A}"/>
              </a:ext>
            </a:extLst>
          </p:cNvPr>
          <p:cNvSpPr/>
          <p:nvPr/>
        </p:nvSpPr>
        <p:spPr>
          <a:xfrm>
            <a:off x="755576" y="3573016"/>
            <a:ext cx="144016" cy="5040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2178A329-ACBE-4B21-ABD2-F7FF5152757A}"/>
              </a:ext>
            </a:extLst>
          </p:cNvPr>
          <p:cNvSpPr/>
          <p:nvPr/>
        </p:nvSpPr>
        <p:spPr>
          <a:xfrm>
            <a:off x="4489376" y="3429000"/>
            <a:ext cx="226640" cy="79208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38409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DA3DF5-81DE-4FE8-9D21-236958285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kumimoji="0" lang="ru-RU" alt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Множинні</a:t>
            </a:r>
            <a:r>
              <a:rPr kumimoji="0" lang="ru-RU" alt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en-US" alt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Mts</a:t>
            </a:r>
            <a:endParaRPr lang="ru-UA" sz="4400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FEE4D0F0-40B5-4139-AC0A-79A194C362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87624" y="1124744"/>
            <a:ext cx="6768752" cy="5256584"/>
          </a:xfr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F4467EF-DF6A-4A02-ADDD-A4B7605F6830}"/>
              </a:ext>
            </a:extLst>
          </p:cNvPr>
          <p:cNvCxnSpPr/>
          <p:nvPr/>
        </p:nvCxnSpPr>
        <p:spPr>
          <a:xfrm flipH="1">
            <a:off x="5364088" y="2204864"/>
            <a:ext cx="1152128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003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1"/>
            <a:ext cx="8892480" cy="648072"/>
          </a:xfrm>
        </p:spPr>
        <p:txBody>
          <a:bodyPr/>
          <a:lstStyle/>
          <a:p>
            <a:r>
              <a:rPr lang="ru-RU" altLang="ru-RU" sz="2800" b="1" dirty="0">
                <a:solidFill>
                  <a:srgbClr val="FF9900"/>
                </a:solidFill>
                <a:latin typeface="Garamond" pitchFamily="18" charset="0"/>
              </a:rPr>
              <a:t>                     </a:t>
            </a:r>
            <a:r>
              <a:rPr lang="ru-RU" altLang="ru-RU" sz="2800" b="1" dirty="0" err="1">
                <a:solidFill>
                  <a:srgbClr val="FF9900"/>
                </a:solidFill>
                <a:latin typeface="Garamond" pitchFamily="18" charset="0"/>
              </a:rPr>
              <a:t>КіЛЬЦЕподібна</a:t>
            </a:r>
            <a:r>
              <a:rPr lang="ru-RU" altLang="ru-RU" sz="2800" b="1" dirty="0">
                <a:solidFill>
                  <a:srgbClr val="FF9900"/>
                </a:solidFill>
                <a:latin typeface="Garamond" pitchFamily="18" charset="0"/>
              </a:rPr>
              <a:t>  </a:t>
            </a:r>
            <a:r>
              <a:rPr lang="ru-RU" altLang="ru-RU" sz="2800" b="1" dirty="0" err="1">
                <a:solidFill>
                  <a:srgbClr val="FF9900"/>
                </a:solidFill>
                <a:latin typeface="Garamond" pitchFamily="18" charset="0"/>
              </a:rPr>
              <a:t>ТіНЬ</a:t>
            </a:r>
            <a:endParaRPr lang="ru-RU" altLang="ru-RU" sz="2800" b="1" dirty="0">
              <a:solidFill>
                <a:srgbClr val="FF9900"/>
              </a:solidFill>
              <a:latin typeface="Garamond" pitchFamily="18" charset="0"/>
            </a:endParaRP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08721"/>
            <a:ext cx="8964488" cy="3528392"/>
          </a:xfrm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2800" b="1" dirty="0">
                <a:solidFill>
                  <a:srgbClr val="FFFF00"/>
                </a:solidFill>
                <a:latin typeface="Garamond" pitchFamily="18" charset="0"/>
              </a:rPr>
              <a:t>            Причини:</a:t>
            </a:r>
          </a:p>
          <a:p>
            <a:pPr marL="0" indent="0" eaLnBrk="1" hangingPunct="1">
              <a:buNone/>
            </a:pPr>
            <a:endParaRPr lang="ru-RU" altLang="ru-RU" sz="2400" b="1" dirty="0">
              <a:solidFill>
                <a:srgbClr val="FFFF00"/>
              </a:solidFill>
              <a:latin typeface="Garamond" pitchFamily="18" charset="0"/>
            </a:endParaRPr>
          </a:p>
          <a:p>
            <a:pPr eaLnBrk="1" hangingPunct="1"/>
            <a:r>
              <a:rPr lang="ru-RU" altLang="ru-RU" sz="2000" b="1" dirty="0">
                <a:solidFill>
                  <a:srgbClr val="00FF99"/>
                </a:solidFill>
                <a:latin typeface="Garamond" pitchFamily="18" charset="0"/>
              </a:rPr>
              <a:t>КІСТА  З  ПОВІТРЯМ</a:t>
            </a:r>
          </a:p>
          <a:p>
            <a:r>
              <a:rPr lang="ru-RU" altLang="ru-RU" sz="2000" b="1" dirty="0">
                <a:solidFill>
                  <a:srgbClr val="00FF99"/>
                </a:solidFill>
                <a:latin typeface="Garamond" pitchFamily="18" charset="0"/>
              </a:rPr>
              <a:t>АБСЦЕС, ЩО ДРЕНУЄТЬСЯ</a:t>
            </a:r>
          </a:p>
          <a:p>
            <a:pPr eaLnBrk="1" hangingPunct="1"/>
            <a:r>
              <a:rPr lang="ru-RU" altLang="ru-RU" sz="2000" b="1" dirty="0">
                <a:solidFill>
                  <a:srgbClr val="00FF99"/>
                </a:solidFill>
                <a:latin typeface="Garamond" pitchFamily="18" charset="0"/>
              </a:rPr>
              <a:t>ТУБЕРКУЛЬОЗНАЯ  КАВЕРНА</a:t>
            </a:r>
          </a:p>
          <a:p>
            <a:pPr eaLnBrk="1" hangingPunct="1"/>
            <a:r>
              <a:rPr lang="ru-RU" altLang="ru-RU" sz="2000" b="1" dirty="0">
                <a:solidFill>
                  <a:srgbClr val="00FF99"/>
                </a:solidFill>
                <a:latin typeface="Garamond" pitchFamily="18" charset="0"/>
              </a:rPr>
              <a:t>ЗЛОЯКІСНА  ПУХЛИНА  З  РОЗПАДОМ</a:t>
            </a:r>
          </a:p>
        </p:txBody>
      </p:sp>
    </p:spTree>
    <p:extLst>
      <p:ext uri="{BB962C8B-B14F-4D97-AF65-F5344CB8AC3E}">
        <p14:creationId xmlns:p14="http://schemas.microsoft.com/office/powerpoint/2010/main" val="3911075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0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0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31027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Прямоугольник 1"/>
          <p:cNvSpPr>
            <a:spLocks noChangeArrowheads="1"/>
          </p:cNvSpPr>
          <p:nvPr/>
        </p:nvSpPr>
        <p:spPr bwMode="auto">
          <a:xfrm>
            <a:off x="107504" y="116633"/>
            <a:ext cx="892899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00FF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dirty="0">
                <a:solidFill>
                  <a:srgbClr val="00FFCC"/>
                </a:solidFill>
                <a:cs typeface="Times New Roman" pitchFamily="18" charset="0"/>
              </a:rPr>
              <a:t>СИНДРОМ -  КІЛЬЦЕПОДІБНА  ТІНЬ  </a:t>
            </a:r>
          </a:p>
          <a:p>
            <a:pPr algn="ctr"/>
            <a:r>
              <a:rPr lang="ru-RU" altLang="ru-RU" dirty="0">
                <a:solidFill>
                  <a:srgbClr val="99FF66"/>
                </a:solidFill>
                <a:cs typeface="Times New Roman" pitchFamily="18" charset="0"/>
              </a:rPr>
              <a:t>(АБСЦЕСС, ЩО ДРЕНУЄТЬСЯ)</a:t>
            </a:r>
          </a:p>
        </p:txBody>
      </p:sp>
      <p:pic>
        <p:nvPicPr>
          <p:cNvPr id="55299" name="Picture 1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14451"/>
            <a:ext cx="4535488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7" name="Line 11"/>
          <p:cNvSpPr>
            <a:spLocks noChangeShapeType="1"/>
          </p:cNvSpPr>
          <p:nvPr/>
        </p:nvSpPr>
        <p:spPr bwMode="auto">
          <a:xfrm flipH="1">
            <a:off x="3132138" y="1628775"/>
            <a:ext cx="2232025" cy="252095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557052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00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763713" y="2492375"/>
            <a:ext cx="1439862" cy="2592388"/>
          </a:xfrm>
          <a:effectLst>
            <a:outerShdw dist="80322" dir="4293903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ru-RU" altLang="ru-RU" sz="2000" b="1">
              <a:solidFill>
                <a:srgbClr val="CCFF66"/>
              </a:solidFill>
              <a:latin typeface="Garamond" pitchFamily="18" charset="0"/>
            </a:endParaRPr>
          </a:p>
        </p:txBody>
      </p:sp>
      <p:sp>
        <p:nvSpPr>
          <p:cNvPr id="52236" name="Rectangle 12"/>
          <p:cNvSpPr>
            <a:spLocks noGrp="1" noChangeArrowheads="1"/>
          </p:cNvSpPr>
          <p:nvPr>
            <p:ph sz="quarter" idx="14"/>
          </p:nvPr>
        </p:nvSpPr>
        <p:spPr>
          <a:xfrm>
            <a:off x="5219700" y="2708275"/>
            <a:ext cx="3313113" cy="33956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800" b="1" dirty="0">
                <a:solidFill>
                  <a:srgbClr val="FFCC00"/>
                </a:solidFill>
                <a:latin typeface="Garamond" pitchFamily="18" charset="0"/>
              </a:rPr>
              <a:t>НА   РЕНТГЕНОГРАМ  ВИЯВЛЯЄТЬСЯ   ПОРОЖНИНА  З ТОНКИМИ  СТІНКАМИ 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altLang="ru-RU" sz="1800" b="1" dirty="0">
              <a:solidFill>
                <a:srgbClr val="66FF99"/>
              </a:solidFill>
              <a:latin typeface="Garamond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800" b="1" dirty="0">
                <a:solidFill>
                  <a:srgbClr val="66FF99"/>
                </a:solidFill>
                <a:latin typeface="Garamond" pitchFamily="18" charset="0"/>
              </a:rPr>
              <a:t>МОРФОЛОГІЧНИЙ СУБСТРАТ-  ПОРОЖНИНА  </a:t>
            </a:r>
            <a:r>
              <a:rPr lang="en-US" altLang="ru-RU" sz="1800" b="1" dirty="0">
                <a:solidFill>
                  <a:srgbClr val="66FF99"/>
                </a:solidFill>
                <a:latin typeface="Garamond" pitchFamily="18" charset="0"/>
              </a:rPr>
              <a:t> </a:t>
            </a:r>
            <a:r>
              <a:rPr lang="uk-UA" altLang="ru-RU" sz="1800" b="1" dirty="0">
                <a:solidFill>
                  <a:srgbClr val="66FF99"/>
                </a:solidFill>
                <a:latin typeface="Garamond" pitchFamily="18" charset="0"/>
              </a:rPr>
              <a:t>З</a:t>
            </a:r>
            <a:r>
              <a:rPr lang="ru-RU" altLang="ru-RU" sz="1800" b="1" dirty="0">
                <a:solidFill>
                  <a:srgbClr val="66FF99"/>
                </a:solidFill>
                <a:latin typeface="Garamond" pitchFamily="18" charset="0"/>
              </a:rPr>
              <a:t>  </a:t>
            </a:r>
            <a:r>
              <a:rPr lang="en-US" altLang="ru-RU" sz="1800" b="1" dirty="0">
                <a:solidFill>
                  <a:srgbClr val="66FF99"/>
                </a:solidFill>
                <a:latin typeface="Garamond" pitchFamily="18" charset="0"/>
              </a:rPr>
              <a:t> </a:t>
            </a:r>
            <a:r>
              <a:rPr lang="ru-RU" altLang="ru-RU" sz="1800" b="1" dirty="0">
                <a:solidFill>
                  <a:srgbClr val="66FF99"/>
                </a:solidFill>
                <a:latin typeface="Garamond" pitchFamily="18" charset="0"/>
              </a:rPr>
              <a:t>ПОВІТРЯМ</a:t>
            </a:r>
          </a:p>
          <a:p>
            <a:pPr>
              <a:lnSpc>
                <a:spcPct val="80000"/>
              </a:lnSpc>
            </a:pPr>
            <a:endParaRPr lang="ru-RU" altLang="ru-RU" sz="1800" dirty="0">
              <a:solidFill>
                <a:srgbClr val="66FF99"/>
              </a:solidFill>
            </a:endParaRP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7924800" cy="704850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solidFill>
                  <a:srgbClr val="00FFCC"/>
                </a:solidFill>
                <a:latin typeface="Garamond" pitchFamily="18" charset="0"/>
              </a:rPr>
              <a:t>        К І Л Ь Ц Е П О Д І Б Н А    Т І Н Ь</a:t>
            </a:r>
            <a:r>
              <a:rPr lang="ru-RU" altLang="ru-RU" sz="3200" b="1" dirty="0">
                <a:solidFill>
                  <a:srgbClr val="00FFFF"/>
                </a:solidFill>
                <a:latin typeface="Garamond" pitchFamily="18" charset="0"/>
              </a:rPr>
              <a:t>   </a:t>
            </a:r>
          </a:p>
        </p:txBody>
      </p:sp>
      <p:pic>
        <p:nvPicPr>
          <p:cNvPr id="52230" name="Picture 7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74" y="1484784"/>
            <a:ext cx="29527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7" name="Line 13"/>
          <p:cNvSpPr>
            <a:spLocks noChangeShapeType="1"/>
          </p:cNvSpPr>
          <p:nvPr/>
        </p:nvSpPr>
        <p:spPr bwMode="auto">
          <a:xfrm flipH="1" flipV="1">
            <a:off x="4284663" y="2924175"/>
            <a:ext cx="1511300" cy="288925"/>
          </a:xfrm>
          <a:prstGeom prst="line">
            <a:avLst/>
          </a:prstGeom>
          <a:noFill/>
          <a:ln w="2540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75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1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0" grpId="0" build="p"/>
      <p:bldP spid="522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82C0A60-3499-4CD9-9BCC-688D3DA55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uk-UA" dirty="0"/>
              <a:t>ВРОДЖЕНА КІСТА ПРАВОЇ ЛЕГЕНІ</a:t>
            </a:r>
            <a:endParaRPr lang="ru-UA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EB3FDB3-B5A9-48F1-AB8B-2AB86882CB2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15616" y="1052736"/>
            <a:ext cx="6048672" cy="4680520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0A0369E-B132-4884-B232-826406D454DC}"/>
              </a:ext>
            </a:extLst>
          </p:cNvPr>
          <p:cNvCxnSpPr/>
          <p:nvPr/>
        </p:nvCxnSpPr>
        <p:spPr>
          <a:xfrm flipH="1">
            <a:off x="3059832" y="2420888"/>
            <a:ext cx="216024" cy="22322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A212D83F-04FA-4667-A842-E8726CAAD1D4}"/>
              </a:ext>
            </a:extLst>
          </p:cNvPr>
          <p:cNvSpPr/>
          <p:nvPr/>
        </p:nvSpPr>
        <p:spPr>
          <a:xfrm>
            <a:off x="1187624" y="4365104"/>
            <a:ext cx="576064" cy="576064"/>
          </a:xfrm>
          <a:prstGeom prst="rightArrow">
            <a:avLst>
              <a:gd name="adj1" fmla="val 50000"/>
              <a:gd name="adj2" fmla="val 3352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046090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868144" y="1600200"/>
            <a:ext cx="3168352" cy="4114800"/>
          </a:xfrm>
        </p:spPr>
        <p:txBody>
          <a:bodyPr>
            <a:normAutofit/>
          </a:bodyPr>
          <a:lstStyle/>
          <a:p>
            <a:r>
              <a:rPr lang="ru-RU" sz="2800" dirty="0"/>
              <a:t>МНОЖИННІ КІЛЬЦЕПОДІБНІ ТІНІ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ru-RU" dirty="0"/>
              <a:t>КІЛЬЦЕПОДІБНА  ТІНЬ  (ПОРОЖНИНА)</a:t>
            </a:r>
          </a:p>
        </p:txBody>
      </p:sp>
      <p:pic>
        <p:nvPicPr>
          <p:cNvPr id="25602" name="Picture 2" descr="C:\Users\Admin\Desktop\Луч.методы иссл.орг.дых\слайд (6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r="35825"/>
          <a:stretch/>
        </p:blipFill>
        <p:spPr bwMode="auto">
          <a:xfrm>
            <a:off x="0" y="1268760"/>
            <a:ext cx="5868144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1CE7E17-378B-48FA-9A10-285BAAA1162E}"/>
              </a:ext>
            </a:extLst>
          </p:cNvPr>
          <p:cNvCxnSpPr/>
          <p:nvPr/>
        </p:nvCxnSpPr>
        <p:spPr>
          <a:xfrm flipH="1">
            <a:off x="1546446" y="1916832"/>
            <a:ext cx="144016" cy="115212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C5EFF7DC-05FD-4150-95C3-ECC59D7202BC}"/>
              </a:ext>
            </a:extLst>
          </p:cNvPr>
          <p:cNvCxnSpPr/>
          <p:nvPr/>
        </p:nvCxnSpPr>
        <p:spPr>
          <a:xfrm flipH="1">
            <a:off x="1691680" y="3789040"/>
            <a:ext cx="648072" cy="79208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C81A56C-7304-4A3F-B057-9AC174286987}"/>
              </a:ext>
            </a:extLst>
          </p:cNvPr>
          <p:cNvCxnSpPr/>
          <p:nvPr/>
        </p:nvCxnSpPr>
        <p:spPr>
          <a:xfrm>
            <a:off x="4139952" y="2348880"/>
            <a:ext cx="660648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186019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062F3C4-5EE0-4E7C-A72C-EEA56D4F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err="1">
                <a:solidFill>
                  <a:srgbClr val="FFFF00"/>
                </a:solidFill>
              </a:rPr>
              <a:t>КавернознИй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3200" b="1" i="1" dirty="0" err="1">
                <a:solidFill>
                  <a:srgbClr val="FFFF00"/>
                </a:solidFill>
              </a:rPr>
              <a:t>туберкулЬОз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3200" b="1" i="1" dirty="0" err="1">
                <a:solidFill>
                  <a:srgbClr val="FFFF00"/>
                </a:solidFill>
              </a:rPr>
              <a:t>легЕНЬ</a:t>
            </a:r>
            <a:endParaRPr lang="ru-UA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EBFBC6C-5E6C-43E7-B433-B702FD1716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75656" y="1600200"/>
            <a:ext cx="5832648" cy="5141168"/>
          </a:xfrm>
        </p:spPr>
      </p:pic>
      <p:sp>
        <p:nvSpPr>
          <p:cNvPr id="12" name="Стрелка: вверх 11">
            <a:extLst>
              <a:ext uri="{FF2B5EF4-FFF2-40B4-BE49-F238E27FC236}">
                <a16:creationId xmlns:a16="http://schemas.microsoft.com/office/drawing/2014/main" id="{75026789-9339-4535-92B3-18BBAAB2A303}"/>
              </a:ext>
            </a:extLst>
          </p:cNvPr>
          <p:cNvSpPr/>
          <p:nvPr/>
        </p:nvSpPr>
        <p:spPr>
          <a:xfrm>
            <a:off x="3131840" y="3140968"/>
            <a:ext cx="144016" cy="86409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26D062FB-CBEB-425E-B5D8-06C5D071CFE9}"/>
              </a:ext>
            </a:extLst>
          </p:cNvPr>
          <p:cNvSpPr/>
          <p:nvPr/>
        </p:nvSpPr>
        <p:spPr>
          <a:xfrm>
            <a:off x="3131840" y="1844824"/>
            <a:ext cx="144016" cy="576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9BC18B53-FA0B-4253-BD46-B2C80465FB51}"/>
              </a:ext>
            </a:extLst>
          </p:cNvPr>
          <p:cNvSpPr/>
          <p:nvPr/>
        </p:nvSpPr>
        <p:spPr>
          <a:xfrm flipV="1">
            <a:off x="2195736" y="2780929"/>
            <a:ext cx="504056" cy="1189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30FA68-1479-43E9-A67A-DDC02DE73199}"/>
              </a:ext>
            </a:extLst>
          </p:cNvPr>
          <p:cNvSpPr txBox="1"/>
          <p:nvPr/>
        </p:nvSpPr>
        <p:spPr>
          <a:xfrm>
            <a:off x="6300192" y="1700808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  <a:endParaRPr lang="ru-UA" sz="2800" b="1" dirty="0"/>
          </a:p>
        </p:txBody>
      </p:sp>
    </p:spTree>
    <p:extLst>
      <p:ext uri="{BB962C8B-B14F-4D97-AF65-F5344CB8AC3E}">
        <p14:creationId xmlns:p14="http://schemas.microsoft.com/office/powerpoint/2010/main" val="1857758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3733800" cy="41148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4294967295"/>
          </p:nvPr>
        </p:nvSpPr>
        <p:spPr>
          <a:xfrm>
            <a:off x="4800600" y="1600200"/>
            <a:ext cx="3733800" cy="41148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22114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solidFill>
                  <a:srgbClr val="FFFF00"/>
                </a:solidFill>
                <a:latin typeface="Segoe Print" panose="02000600000000000000" pitchFamily="2" charset="0"/>
              </a:rPr>
              <a:t>ТОВЩИНА СТІНОК ПОРОЖНИНИ</a:t>
            </a:r>
          </a:p>
        </p:txBody>
      </p:sp>
      <p:pic>
        <p:nvPicPr>
          <p:cNvPr id="105477" name="Picture 2" descr="C:\Users\Admin\Desktop\Луч.методы иссл.орг.дых\слайд (64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 b="14257"/>
          <a:stretch/>
        </p:blipFill>
        <p:spPr bwMode="auto">
          <a:xfrm>
            <a:off x="0" y="1340768"/>
            <a:ext cx="914400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F622CDB-66B3-4E9A-9078-5C0649FA1030}"/>
              </a:ext>
            </a:extLst>
          </p:cNvPr>
          <p:cNvSpPr/>
          <p:nvPr/>
        </p:nvSpPr>
        <p:spPr>
          <a:xfrm>
            <a:off x="1475656" y="2636912"/>
            <a:ext cx="216024" cy="7200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Стрелка: вверх-вниз 5">
            <a:extLst>
              <a:ext uri="{FF2B5EF4-FFF2-40B4-BE49-F238E27FC236}">
                <a16:creationId xmlns:a16="http://schemas.microsoft.com/office/drawing/2014/main" id="{3FF3A719-D96D-42DF-8A47-2585B427C1CF}"/>
              </a:ext>
            </a:extLst>
          </p:cNvPr>
          <p:cNvSpPr/>
          <p:nvPr/>
        </p:nvSpPr>
        <p:spPr>
          <a:xfrm>
            <a:off x="1835696" y="3645024"/>
            <a:ext cx="144016" cy="4320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Стрелка: вверх-вниз 6">
            <a:extLst>
              <a:ext uri="{FF2B5EF4-FFF2-40B4-BE49-F238E27FC236}">
                <a16:creationId xmlns:a16="http://schemas.microsoft.com/office/drawing/2014/main" id="{5950FD71-0766-44E3-AA00-1FB41FEDECD0}"/>
              </a:ext>
            </a:extLst>
          </p:cNvPr>
          <p:cNvSpPr/>
          <p:nvPr/>
        </p:nvSpPr>
        <p:spPr>
          <a:xfrm>
            <a:off x="5940152" y="2636912"/>
            <a:ext cx="72008" cy="576064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025B8-B33E-4D4B-BCEA-D51D1F8773D3}"/>
              </a:ext>
            </a:extLst>
          </p:cNvPr>
          <p:cNvSpPr txBox="1"/>
          <p:nvPr/>
        </p:nvSpPr>
        <p:spPr>
          <a:xfrm>
            <a:off x="2915816" y="609605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    ТОВСТІ   СТІНКИ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35888106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C:\Users\Admin\Desktop\Луч.методы иссл.орг.дых\слайд (7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1"/>
          <a:stretch/>
        </p:blipFill>
        <p:spPr bwMode="auto">
          <a:xfrm>
            <a:off x="-10576" y="1484784"/>
            <a:ext cx="9144000" cy="537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: вверх 1">
            <a:extLst>
              <a:ext uri="{FF2B5EF4-FFF2-40B4-BE49-F238E27FC236}">
                <a16:creationId xmlns:a16="http://schemas.microsoft.com/office/drawing/2014/main" id="{B6209EB9-8A56-4C46-9DA4-3370A86375AD}"/>
              </a:ext>
            </a:extLst>
          </p:cNvPr>
          <p:cNvSpPr/>
          <p:nvPr/>
        </p:nvSpPr>
        <p:spPr>
          <a:xfrm>
            <a:off x="1907704" y="3019062"/>
            <a:ext cx="72008" cy="936104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BC94E21E-E9B6-487D-B781-35A80B5EC0A1}"/>
              </a:ext>
            </a:extLst>
          </p:cNvPr>
          <p:cNvSpPr/>
          <p:nvPr/>
        </p:nvSpPr>
        <p:spPr>
          <a:xfrm>
            <a:off x="1115616" y="2564904"/>
            <a:ext cx="144016" cy="43204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EB583-98ED-4857-A416-DEB737497367}"/>
              </a:ext>
            </a:extLst>
          </p:cNvPr>
          <p:cNvSpPr txBox="1"/>
          <p:nvPr/>
        </p:nvSpPr>
        <p:spPr>
          <a:xfrm>
            <a:off x="683568" y="1614925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</a:t>
            </a:r>
            <a:endParaRPr lang="ru-UA" dirty="0"/>
          </a:p>
        </p:txBody>
      </p:sp>
      <p:sp>
        <p:nvSpPr>
          <p:cNvPr id="5" name="Стрелка: вверх 4">
            <a:extLst>
              <a:ext uri="{FF2B5EF4-FFF2-40B4-BE49-F238E27FC236}">
                <a16:creationId xmlns:a16="http://schemas.microsoft.com/office/drawing/2014/main" id="{6D099B09-B7CF-4D87-BF57-BC19DA5E456C}"/>
              </a:ext>
            </a:extLst>
          </p:cNvPr>
          <p:cNvSpPr/>
          <p:nvPr/>
        </p:nvSpPr>
        <p:spPr>
          <a:xfrm>
            <a:off x="6657797" y="2856181"/>
            <a:ext cx="72008" cy="576064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1208EA21-53CA-4FCE-B3EC-A1B296D776E9}"/>
              </a:ext>
            </a:extLst>
          </p:cNvPr>
          <p:cNvSpPr/>
          <p:nvPr/>
        </p:nvSpPr>
        <p:spPr>
          <a:xfrm>
            <a:off x="6084168" y="2250503"/>
            <a:ext cx="144016" cy="57606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6965AE-F63D-4E04-AE8E-562ECF7BF9A6}"/>
              </a:ext>
            </a:extLst>
          </p:cNvPr>
          <p:cNvSpPr txBox="1"/>
          <p:nvPr/>
        </p:nvSpPr>
        <p:spPr>
          <a:xfrm>
            <a:off x="4753323" y="1614925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</a:t>
            </a:r>
            <a:endParaRPr lang="ru-UA" dirty="0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449628B-CBF4-48A3-A41D-710A79A78FF3}"/>
              </a:ext>
            </a:extLst>
          </p:cNvPr>
          <p:cNvCxnSpPr>
            <a:cxnSpLocks/>
          </p:cNvCxnSpPr>
          <p:nvPr/>
        </p:nvCxnSpPr>
        <p:spPr>
          <a:xfrm flipH="1">
            <a:off x="5436096" y="2348880"/>
            <a:ext cx="1296144" cy="19442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B7C6027E-B5F5-4C70-80DE-4F8EBD8C26A8}"/>
              </a:ext>
            </a:extLst>
          </p:cNvPr>
          <p:cNvSpPr/>
          <p:nvPr/>
        </p:nvSpPr>
        <p:spPr>
          <a:xfrm>
            <a:off x="1547664" y="2708920"/>
            <a:ext cx="72008" cy="1872208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3312061-0E56-4E8B-A1ED-171F6D8DE6EE}"/>
              </a:ext>
            </a:extLst>
          </p:cNvPr>
          <p:cNvCxnSpPr/>
          <p:nvPr/>
        </p:nvCxnSpPr>
        <p:spPr>
          <a:xfrm>
            <a:off x="5508104" y="3356992"/>
            <a:ext cx="1584176" cy="720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EC58F39F-461D-42C7-8F6F-AEA23E953148}"/>
              </a:ext>
            </a:extLst>
          </p:cNvPr>
          <p:cNvSpPr/>
          <p:nvPr/>
        </p:nvSpPr>
        <p:spPr>
          <a:xfrm>
            <a:off x="395536" y="5157192"/>
            <a:ext cx="288032" cy="8588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65D8AF79-CCE5-417A-B483-1209B180E8B7}"/>
              </a:ext>
            </a:extLst>
          </p:cNvPr>
          <p:cNvSpPr/>
          <p:nvPr/>
        </p:nvSpPr>
        <p:spPr>
          <a:xfrm>
            <a:off x="4753323" y="5243075"/>
            <a:ext cx="320922" cy="5813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81C7A8-9A3A-4A73-A287-F8DCC800B5D7}"/>
              </a:ext>
            </a:extLst>
          </p:cNvPr>
          <p:cNvSpPr txBox="1"/>
          <p:nvPr/>
        </p:nvSpPr>
        <p:spPr>
          <a:xfrm>
            <a:off x="251520" y="328300"/>
            <a:ext cx="8892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  <a:latin typeface="Segoe Print" panose="02000600000000000000" pitchFamily="2" charset="0"/>
              </a:rPr>
              <a:t>ГОРІЗОНТАЛЬНИЙ РІВЕНЬ РІДИНИ</a:t>
            </a:r>
            <a:endParaRPr lang="ru-UA" sz="32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40236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50BB6-529E-4498-B958-B453F358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50106"/>
          </a:xfrm>
        </p:spPr>
        <p:txBody>
          <a:bodyPr/>
          <a:lstStyle/>
          <a:p>
            <a:pPr algn="ctr"/>
            <a:r>
              <a:rPr lang="uk-UA" sz="4000" dirty="0">
                <a:solidFill>
                  <a:srgbClr val="FFC000"/>
                </a:solidFill>
              </a:rPr>
              <a:t>Абсцес  </a:t>
            </a:r>
            <a:r>
              <a:rPr lang="uk-UA" sz="4000" dirty="0" err="1">
                <a:solidFill>
                  <a:srgbClr val="FFC000"/>
                </a:solidFill>
              </a:rPr>
              <a:t>лІвОЇ</a:t>
            </a:r>
            <a:r>
              <a:rPr lang="uk-UA" sz="4000" dirty="0">
                <a:solidFill>
                  <a:srgbClr val="FFC000"/>
                </a:solidFill>
              </a:rPr>
              <a:t>  ЛЕГЕНІ</a:t>
            </a:r>
            <a:endParaRPr lang="ru-UA" sz="4000" dirty="0">
              <a:solidFill>
                <a:srgbClr val="FFC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2127DA0-9E13-499A-BAEE-2314DB463BB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15616" y="1417638"/>
            <a:ext cx="6912768" cy="445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552CC3-3723-487E-A268-95AC86100473}"/>
              </a:ext>
            </a:extLst>
          </p:cNvPr>
          <p:cNvSpPr txBox="1"/>
          <p:nvPr/>
        </p:nvSpPr>
        <p:spPr>
          <a:xfrm>
            <a:off x="4257208" y="263691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Л</a:t>
            </a:r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3132F-0911-4DE7-99D3-0C2F619648B7}"/>
              </a:ext>
            </a:extLst>
          </p:cNvPr>
          <p:cNvSpPr txBox="1"/>
          <p:nvPr/>
        </p:nvSpPr>
        <p:spPr>
          <a:xfrm>
            <a:off x="4860032" y="145232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Л</a:t>
            </a:r>
            <a:endParaRPr lang="ru-UA" dirty="0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F8128D19-0B9E-44E2-B5C7-9DD6E7E3FB22}"/>
              </a:ext>
            </a:extLst>
          </p:cNvPr>
          <p:cNvCxnSpPr/>
          <p:nvPr/>
        </p:nvCxnSpPr>
        <p:spPr>
          <a:xfrm>
            <a:off x="5940152" y="2821578"/>
            <a:ext cx="0" cy="1255494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81BA3AF-9D8B-4131-A197-0A9500EF66FC}"/>
              </a:ext>
            </a:extLst>
          </p:cNvPr>
          <p:cNvCxnSpPr/>
          <p:nvPr/>
        </p:nvCxnSpPr>
        <p:spPr>
          <a:xfrm>
            <a:off x="5364088" y="3501008"/>
            <a:ext cx="1224136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F54796A-F357-4EEE-83E7-5173281869B2}"/>
              </a:ext>
            </a:extLst>
          </p:cNvPr>
          <p:cNvCxnSpPr/>
          <p:nvPr/>
        </p:nvCxnSpPr>
        <p:spPr>
          <a:xfrm>
            <a:off x="3491880" y="4293096"/>
            <a:ext cx="84736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384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8A4FA38A-016A-4751-B14B-94A05B8352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1125538"/>
            <a:ext cx="7777163" cy="5327650"/>
          </a:xfrm>
        </p:spPr>
        <p:txBody>
          <a:bodyPr>
            <a:normAutofit fontScale="92500" lnSpcReduction="20000"/>
          </a:bodyPr>
          <a:lstStyle/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/>
              <a:t>     </a:t>
            </a:r>
            <a:r>
              <a:rPr lang="ru-RU" altLang="ru-RU" sz="3200" dirty="0" err="1"/>
              <a:t>це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круглясті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або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неправильної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форми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тіньові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утворення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розмірами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від</a:t>
            </a:r>
            <a:r>
              <a:rPr lang="ru-RU" altLang="ru-RU" sz="3200" dirty="0"/>
              <a:t> 0,5 мм до 1 см</a:t>
            </a:r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 err="1"/>
              <a:t>Вогнища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розміром</a:t>
            </a:r>
            <a:r>
              <a:rPr lang="ru-RU" altLang="ru-RU" sz="3200" dirty="0"/>
              <a:t>: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altLang="ru-RU" sz="3200" dirty="0"/>
              <a:t>до 2 мм – </a:t>
            </a:r>
            <a:r>
              <a:rPr lang="ru-RU" altLang="ru-RU" sz="3200" dirty="0" err="1"/>
              <a:t>міліарні</a:t>
            </a:r>
            <a:endParaRPr lang="ru-RU" altLang="ru-RU" sz="3200" dirty="0"/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altLang="ru-RU" sz="3200" dirty="0"/>
              <a:t>2-4 мм – </a:t>
            </a:r>
            <a:r>
              <a:rPr lang="ru-RU" altLang="ru-RU" sz="3200" dirty="0" err="1"/>
              <a:t>дрібні</a:t>
            </a:r>
            <a:endParaRPr lang="ru-RU" altLang="ru-RU" sz="3200" dirty="0"/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altLang="ru-RU" sz="3200" dirty="0"/>
              <a:t>4-8 мм – </a:t>
            </a:r>
            <a:r>
              <a:rPr lang="ru-RU" altLang="ru-RU" sz="3200" dirty="0" err="1"/>
              <a:t>середні</a:t>
            </a:r>
            <a:endParaRPr lang="ru-RU" altLang="ru-RU" sz="3200" dirty="0"/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altLang="ru-RU" sz="3200" dirty="0"/>
              <a:t>8-12 мм – </a:t>
            </a:r>
            <a:r>
              <a:rPr lang="ru-RU" altLang="ru-RU" sz="3200" dirty="0" err="1"/>
              <a:t>крупні</a:t>
            </a:r>
            <a:endParaRPr lang="ru-RU" altLang="ru-RU" sz="32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 err="1">
                <a:solidFill>
                  <a:srgbClr val="FFFF00"/>
                </a:solidFill>
              </a:rPr>
              <a:t>Вогнища</a:t>
            </a:r>
            <a:r>
              <a:rPr lang="ru-RU" altLang="ru-RU" sz="3200" dirty="0">
                <a:solidFill>
                  <a:srgbClr val="FFFF00"/>
                </a:solidFill>
              </a:rPr>
              <a:t>  </a:t>
            </a:r>
            <a:r>
              <a:rPr lang="ru-RU" altLang="ru-RU" sz="3200" dirty="0" err="1">
                <a:solidFill>
                  <a:srgbClr val="FFFF00"/>
                </a:solidFill>
              </a:rPr>
              <a:t>розміром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більше</a:t>
            </a:r>
            <a:r>
              <a:rPr lang="ru-RU" altLang="ru-RU" sz="3200" dirty="0">
                <a:solidFill>
                  <a:srgbClr val="FFFF00"/>
                </a:solidFill>
              </a:rPr>
              <a:t> за 12 мм – синдром </a:t>
            </a:r>
            <a:r>
              <a:rPr lang="ru-RU" altLang="ru-RU" sz="3200" dirty="0" err="1">
                <a:solidFill>
                  <a:srgbClr val="FFFF00"/>
                </a:solidFill>
              </a:rPr>
              <a:t>округлої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тіні</a:t>
            </a:r>
            <a:r>
              <a:rPr lang="ru-RU" altLang="ru-RU" sz="3200" dirty="0">
                <a:solidFill>
                  <a:srgbClr val="FFFF00"/>
                </a:solidFill>
              </a:rPr>
              <a:t> в </a:t>
            </a:r>
            <a:r>
              <a:rPr lang="ru-RU" altLang="ru-RU" sz="3200" dirty="0" err="1">
                <a:solidFill>
                  <a:srgbClr val="FFFF00"/>
                </a:solidFill>
              </a:rPr>
              <a:t>легеневім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полі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32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r>
              <a:rPr lang="ru-RU" altLang="ru-RU" sz="3200" dirty="0"/>
              <a:t>  </a:t>
            </a:r>
          </a:p>
          <a:p>
            <a:pPr marL="514350" indent="-514350" algn="just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ru-RU" altLang="ru-RU" sz="28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ru-RU" altLang="ru-RU" sz="2800" dirty="0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B07094D7-D548-4486-8BEA-18D27F241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229600" cy="68431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None/>
              <a:defRPr/>
            </a:pPr>
            <a:r>
              <a:rPr lang="ru-RU" altLang="ru-RU" sz="3600" dirty="0">
                <a:solidFill>
                  <a:srgbClr val="FFC000"/>
                </a:solidFill>
                <a:ea typeface="+mn-ea"/>
                <a:cs typeface="+mn-cs"/>
              </a:rPr>
              <a:t>ВОГНИЩЕВІ</a:t>
            </a:r>
            <a:r>
              <a:rPr lang="ru-RU" altLang="ru-RU" sz="3600" dirty="0">
                <a:solidFill>
                  <a:srgbClr val="FFC000"/>
                </a:solidFill>
                <a:effectLst/>
                <a:ea typeface="+mn-ea"/>
                <a:cs typeface="+mn-cs"/>
              </a:rPr>
              <a:t> </a:t>
            </a:r>
            <a:r>
              <a:rPr lang="ru-RU" altLang="ru-RU" sz="3600" dirty="0" err="1">
                <a:solidFill>
                  <a:srgbClr val="FFC000"/>
                </a:solidFill>
                <a:effectLst/>
                <a:ea typeface="+mn-ea"/>
                <a:cs typeface="+mn-cs"/>
              </a:rPr>
              <a:t>тІнІ</a:t>
            </a:r>
            <a:r>
              <a:rPr lang="ru-RU" altLang="ru-RU" sz="3600" dirty="0">
                <a:solidFill>
                  <a:srgbClr val="FFC000"/>
                </a:solidFill>
                <a:effectLst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5F7A56B9-49D3-48A4-9489-36FB33403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0"/>
            <a:ext cx="7467600" cy="1098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66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Вогнищева</a:t>
            </a:r>
            <a:r>
              <a:rPr lang="ru-RU" sz="6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66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тінь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7043" name="Text Box 3">
            <a:extLst>
              <a:ext uri="{FF2B5EF4-FFF2-40B4-BE49-F238E27FC236}">
                <a16:creationId xmlns:a16="http://schemas.microsoft.com/office/drawing/2014/main" id="{A8776A08-6044-4CA3-9F7B-5B9B25DEA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8550"/>
            <a:ext cx="91440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000" b="1" u="sng" dirty="0">
                <a:solidFill>
                  <a:srgbClr val="FFFF00"/>
                </a:solidFill>
              </a:rPr>
              <a:t>МОРФОЛОГІЧНИЙ СУБСТРАТ:</a:t>
            </a:r>
            <a:endParaRPr lang="ru-RU" altLang="ru-RU" sz="18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FFFF00"/>
                </a:solidFill>
              </a:rPr>
              <a:t>- </a:t>
            </a:r>
            <a:r>
              <a:rPr lang="ru-RU" altLang="ru-RU" sz="4400" dirty="0" err="1">
                <a:solidFill>
                  <a:srgbClr val="FFFF00"/>
                </a:solidFill>
              </a:rPr>
              <a:t>Ексудат</a:t>
            </a:r>
            <a:r>
              <a:rPr lang="ru-RU" altLang="ru-RU" sz="4400" dirty="0">
                <a:solidFill>
                  <a:srgbClr val="FFFF00"/>
                </a:solidFill>
              </a:rPr>
              <a:t> ( </a:t>
            </a:r>
            <a:r>
              <a:rPr lang="ru-RU" altLang="ru-RU" sz="4400" dirty="0" err="1">
                <a:solidFill>
                  <a:srgbClr val="FFFF00"/>
                </a:solidFill>
              </a:rPr>
              <a:t>пневмонія</a:t>
            </a:r>
            <a:r>
              <a:rPr lang="ru-RU" altLang="ru-RU" sz="4400" dirty="0">
                <a:solidFill>
                  <a:srgbClr val="FFFF00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FFFF00"/>
                </a:solidFill>
              </a:rPr>
              <a:t>- </a:t>
            </a:r>
            <a:r>
              <a:rPr lang="ru-RU" altLang="ru-RU" sz="4400" dirty="0" err="1">
                <a:solidFill>
                  <a:srgbClr val="FFFF00"/>
                </a:solidFill>
              </a:rPr>
              <a:t>Трансудат</a:t>
            </a:r>
            <a:r>
              <a:rPr lang="ru-RU" altLang="ru-RU" sz="4400" dirty="0">
                <a:solidFill>
                  <a:srgbClr val="FFFF00"/>
                </a:solidFill>
              </a:rPr>
              <a:t> (</a:t>
            </a:r>
            <a:r>
              <a:rPr lang="ru-RU" altLang="ru-RU" sz="4400" dirty="0" err="1">
                <a:solidFill>
                  <a:srgbClr val="FFFF00"/>
                </a:solidFill>
              </a:rPr>
              <a:t>частковий</a:t>
            </a:r>
            <a:r>
              <a:rPr lang="ru-RU" altLang="ru-RU" sz="4400" dirty="0">
                <a:solidFill>
                  <a:srgbClr val="FFFF00"/>
                </a:solidFill>
              </a:rPr>
              <a:t> набряк)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FFFF00"/>
                </a:solidFill>
              </a:rPr>
              <a:t>- Кров (</a:t>
            </a:r>
            <a:r>
              <a:rPr lang="ru-RU" altLang="ru-RU" sz="4400" dirty="0" err="1">
                <a:solidFill>
                  <a:srgbClr val="FFFF00"/>
                </a:solidFill>
              </a:rPr>
              <a:t>крововилив</a:t>
            </a:r>
            <a:r>
              <a:rPr lang="ru-RU" altLang="ru-RU" sz="4400" dirty="0">
                <a:solidFill>
                  <a:srgbClr val="FFFF00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FFFF00"/>
                </a:solidFill>
              </a:rPr>
              <a:t>- </a:t>
            </a:r>
            <a:r>
              <a:rPr lang="ru-RU" altLang="ru-RU" sz="4400" dirty="0" err="1">
                <a:solidFill>
                  <a:srgbClr val="FFFF00"/>
                </a:solidFill>
              </a:rPr>
              <a:t>Гранулематозні</a:t>
            </a:r>
            <a:r>
              <a:rPr lang="ru-RU" altLang="ru-RU" sz="4400" dirty="0">
                <a:solidFill>
                  <a:srgbClr val="FFFF00"/>
                </a:solidFill>
              </a:rPr>
              <a:t> </a:t>
            </a:r>
            <a:r>
              <a:rPr lang="ru-RU" altLang="ru-RU" sz="4400" dirty="0" err="1">
                <a:solidFill>
                  <a:srgbClr val="FFFF00"/>
                </a:solidFill>
              </a:rPr>
              <a:t>утворення</a:t>
            </a:r>
            <a:endParaRPr lang="ru-RU" altLang="ru-RU" sz="44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FFFF00"/>
                </a:solidFill>
              </a:rPr>
              <a:t>- </a:t>
            </a:r>
            <a:r>
              <a:rPr lang="ru-RU" altLang="ru-RU" sz="4400" dirty="0" err="1">
                <a:solidFill>
                  <a:srgbClr val="FFFF00"/>
                </a:solidFill>
              </a:rPr>
              <a:t>Новоутворення</a:t>
            </a:r>
            <a:r>
              <a:rPr lang="ru-RU" altLang="ru-RU" sz="4400" dirty="0">
                <a:solidFill>
                  <a:srgbClr val="FFFF00"/>
                </a:solidFill>
              </a:rPr>
              <a:t> (</a:t>
            </a:r>
            <a:r>
              <a:rPr lang="ru-RU" altLang="ru-RU" sz="4400" dirty="0" err="1">
                <a:solidFill>
                  <a:srgbClr val="FFFF00"/>
                </a:solidFill>
              </a:rPr>
              <a:t>доброяк</a:t>
            </a:r>
            <a:r>
              <a:rPr lang="ru-RU" altLang="ru-RU" sz="4400" dirty="0">
                <a:solidFill>
                  <a:srgbClr val="FFFF00"/>
                </a:solidFill>
              </a:rPr>
              <a:t>. та     </a:t>
            </a:r>
            <a:r>
              <a:rPr lang="ru-RU" altLang="ru-RU" sz="4400" dirty="0" err="1">
                <a:solidFill>
                  <a:srgbClr val="FFFF00"/>
                </a:solidFill>
              </a:rPr>
              <a:t>злояк</a:t>
            </a:r>
            <a:r>
              <a:rPr lang="ru-RU" altLang="ru-RU" sz="4400" dirty="0">
                <a:solidFill>
                  <a:srgbClr val="FFFF00"/>
                </a:solidFill>
              </a:rPr>
              <a:t>. </a:t>
            </a:r>
            <a:r>
              <a:rPr lang="ru-RU" altLang="ru-RU" sz="4400" dirty="0" err="1">
                <a:solidFill>
                  <a:srgbClr val="FFFF00"/>
                </a:solidFill>
              </a:rPr>
              <a:t>пухлини</a:t>
            </a:r>
            <a:r>
              <a:rPr lang="ru-RU" altLang="ru-RU" sz="4400" dirty="0">
                <a:solidFill>
                  <a:srgbClr val="FFFF00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FFFF00"/>
                </a:solidFill>
              </a:rPr>
              <a:t>- </a:t>
            </a:r>
            <a:r>
              <a:rPr lang="ru-RU" altLang="ru-RU" sz="4400" dirty="0" err="1">
                <a:solidFill>
                  <a:srgbClr val="FFFF00"/>
                </a:solidFill>
              </a:rPr>
              <a:t>Часточковий</a:t>
            </a:r>
            <a:r>
              <a:rPr lang="ru-RU" altLang="ru-RU" sz="4400" dirty="0">
                <a:solidFill>
                  <a:srgbClr val="FFFF00"/>
                </a:solidFill>
              </a:rPr>
              <a:t>  ателектаз</a:t>
            </a:r>
            <a:endParaRPr lang="ru-RU" alt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3">
            <a:extLst>
              <a:ext uri="{FF2B5EF4-FFF2-40B4-BE49-F238E27FC236}">
                <a16:creationId xmlns:a16="http://schemas.microsoft.com/office/drawing/2014/main" id="{48D48F40-EF76-4328-9EE2-E9B3D1B0B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2513"/>
            <a:ext cx="8353301" cy="5256212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ru-RU" altLang="ru-RU" sz="28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800" dirty="0"/>
              <a:t>Локальна </a:t>
            </a:r>
            <a:r>
              <a:rPr lang="ru-RU" altLang="ru-RU" sz="2800" dirty="0" err="1"/>
              <a:t>вогнищева</a:t>
            </a:r>
            <a:endParaRPr lang="ru-RU" altLang="ru-RU" sz="28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800" dirty="0" err="1"/>
              <a:t>диссеминація</a:t>
            </a:r>
            <a:r>
              <a:rPr lang="ru-RU" altLang="ru-RU" sz="2800" dirty="0"/>
              <a:t>  </a:t>
            </a:r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800" dirty="0"/>
              <a:t>(</a:t>
            </a:r>
            <a:r>
              <a:rPr lang="ru-RU" altLang="ru-RU" sz="2800" dirty="0" err="1"/>
              <a:t>вогнищевий</a:t>
            </a:r>
            <a:endParaRPr lang="ru-RU" altLang="ru-RU" sz="28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800" dirty="0"/>
              <a:t>              </a:t>
            </a:r>
            <a:r>
              <a:rPr lang="ru-RU" altLang="ru-RU" sz="2800" dirty="0" err="1"/>
              <a:t>туберкульоз</a:t>
            </a:r>
            <a:r>
              <a:rPr lang="ru-RU" altLang="ru-RU" sz="2800" dirty="0"/>
              <a:t>)</a:t>
            </a:r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ru-RU" altLang="ru-RU" sz="2800" dirty="0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CF997FC2-988B-437F-A241-B0189921E1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7945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None/>
              <a:defRPr/>
            </a:pPr>
            <a:r>
              <a:rPr lang="ru-RU" altLang="ru-RU" sz="3600" dirty="0">
                <a:solidFill>
                  <a:srgbClr val="DFFD2B"/>
                </a:solidFill>
                <a:ea typeface="+mn-ea"/>
                <a:cs typeface="+mn-cs"/>
              </a:rPr>
              <a:t>ВОГНИЩЕВІ </a:t>
            </a:r>
            <a:r>
              <a:rPr lang="ru-RU" altLang="ru-RU" sz="3600" dirty="0">
                <a:solidFill>
                  <a:srgbClr val="DFFD2B"/>
                </a:solidFill>
                <a:effectLst/>
                <a:ea typeface="+mn-ea"/>
                <a:cs typeface="+mn-cs"/>
              </a:rPr>
              <a:t> </a:t>
            </a:r>
            <a:r>
              <a:rPr lang="ru-RU" altLang="ru-RU" sz="3600" dirty="0" err="1">
                <a:solidFill>
                  <a:srgbClr val="DFFD2B"/>
                </a:solidFill>
                <a:effectLst/>
                <a:ea typeface="+mn-ea"/>
                <a:cs typeface="+mn-cs"/>
              </a:rPr>
              <a:t>тІнІ</a:t>
            </a:r>
            <a:endParaRPr lang="ru-RU" altLang="ru-RU" sz="3600" dirty="0">
              <a:solidFill>
                <a:srgbClr val="DFFD2B"/>
              </a:solidFill>
              <a:effectLst/>
              <a:ea typeface="+mn-ea"/>
              <a:cs typeface="+mn-cs"/>
            </a:endParaRPr>
          </a:p>
        </p:txBody>
      </p:sp>
      <p:pic>
        <p:nvPicPr>
          <p:cNvPr id="90116" name="Рисунок 3" descr="http://vmede.org/sait/content/Onkilogiya_trufanov_t1_2010/img/15384.jpg">
            <a:extLst>
              <a:ext uri="{FF2B5EF4-FFF2-40B4-BE49-F238E27FC236}">
                <a16:creationId xmlns:a16="http://schemas.microsoft.com/office/drawing/2014/main" id="{22A347B6-9C93-441C-A383-3B8982ACD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809" y="1124744"/>
            <a:ext cx="5476875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5A7469-9F66-45D7-8450-E90C91F7111C}"/>
              </a:ext>
            </a:extLst>
          </p:cNvPr>
          <p:cNvSpPr txBox="1"/>
          <p:nvPr/>
        </p:nvSpPr>
        <p:spPr>
          <a:xfrm>
            <a:off x="3707904" y="1268413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</a:t>
            </a:r>
            <a:endParaRPr lang="ru-UA" dirty="0"/>
          </a:p>
        </p:txBody>
      </p:sp>
      <p:sp>
        <p:nvSpPr>
          <p:cNvPr id="3" name="Стрелка: вверх 2">
            <a:extLst>
              <a:ext uri="{FF2B5EF4-FFF2-40B4-BE49-F238E27FC236}">
                <a16:creationId xmlns:a16="http://schemas.microsoft.com/office/drawing/2014/main" id="{808959A1-BA09-4483-85A0-38147B8AA756}"/>
              </a:ext>
            </a:extLst>
          </p:cNvPr>
          <p:cNvSpPr/>
          <p:nvPr/>
        </p:nvSpPr>
        <p:spPr>
          <a:xfrm>
            <a:off x="5125204" y="2339588"/>
            <a:ext cx="45719" cy="72008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Стрелка: вверх 3">
            <a:extLst>
              <a:ext uri="{FF2B5EF4-FFF2-40B4-BE49-F238E27FC236}">
                <a16:creationId xmlns:a16="http://schemas.microsoft.com/office/drawing/2014/main" id="{8F691744-AC96-4179-832F-54A60DAF90E9}"/>
              </a:ext>
            </a:extLst>
          </p:cNvPr>
          <p:cNvSpPr/>
          <p:nvPr/>
        </p:nvSpPr>
        <p:spPr>
          <a:xfrm flipH="1">
            <a:off x="4532333" y="2555612"/>
            <a:ext cx="45719" cy="28803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Стрелка: вверх 4">
            <a:extLst>
              <a:ext uri="{FF2B5EF4-FFF2-40B4-BE49-F238E27FC236}">
                <a16:creationId xmlns:a16="http://schemas.microsoft.com/office/drawing/2014/main" id="{C9EB20EE-B16B-4ABF-988F-77BAE765B9F0}"/>
              </a:ext>
            </a:extLst>
          </p:cNvPr>
          <p:cNvSpPr/>
          <p:nvPr/>
        </p:nvSpPr>
        <p:spPr>
          <a:xfrm>
            <a:off x="5580112" y="1453079"/>
            <a:ext cx="45719" cy="36933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84411DAE-A355-4022-85D5-7D546E787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"/>
            <a:ext cx="9144000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ДИСЕМИНАЦІЯ ВОГНИЩ</a:t>
            </a:r>
            <a:endParaRPr lang="ru-RU" sz="4000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9091" name="Text Box 3">
            <a:extLst>
              <a:ext uri="{FF2B5EF4-FFF2-40B4-BE49-F238E27FC236}">
                <a16:creationId xmlns:a16="http://schemas.microsoft.com/office/drawing/2014/main" id="{5713B5A3-7E59-4DC3-95AF-A9ED003CA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1109663"/>
            <a:ext cx="8561387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>
                <a:solidFill>
                  <a:srgbClr val="FFFF00"/>
                </a:solidFill>
              </a:rPr>
              <a:t>-  </a:t>
            </a:r>
            <a:r>
              <a:rPr lang="ru-RU" altLang="ru-RU" sz="3200" dirty="0" err="1">
                <a:solidFill>
                  <a:srgbClr val="FFFF00"/>
                </a:solidFill>
              </a:rPr>
              <a:t>Розсіяння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вогнищ</a:t>
            </a:r>
            <a:r>
              <a:rPr lang="ru-RU" altLang="ru-RU" sz="3200" dirty="0">
                <a:solidFill>
                  <a:srgbClr val="FFFF00"/>
                </a:solidFill>
              </a:rPr>
              <a:t> на </a:t>
            </a:r>
            <a:r>
              <a:rPr lang="ru-RU" altLang="ru-RU" sz="3200" dirty="0" err="1">
                <a:solidFill>
                  <a:srgbClr val="FFFF00"/>
                </a:solidFill>
              </a:rPr>
              <a:t>протязі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3200" dirty="0">
                <a:solidFill>
                  <a:srgbClr val="FFFF00"/>
                </a:solidFill>
              </a:rPr>
              <a:t>одного </a:t>
            </a:r>
            <a:r>
              <a:rPr lang="ru-RU" altLang="ru-RU" sz="3200" dirty="0" err="1">
                <a:solidFill>
                  <a:srgbClr val="FFFF00"/>
                </a:solidFill>
              </a:rPr>
              <a:t>або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декількох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легеневих</a:t>
            </a:r>
            <a:r>
              <a:rPr lang="ru-RU" altLang="ru-RU" sz="3200" dirty="0">
                <a:solidFill>
                  <a:srgbClr val="FFFF00"/>
                </a:solidFill>
              </a:rPr>
              <a:t> </a:t>
            </a:r>
            <a:r>
              <a:rPr lang="ru-RU" altLang="ru-RU" sz="3200" dirty="0" err="1">
                <a:solidFill>
                  <a:srgbClr val="FFFF00"/>
                </a:solidFill>
              </a:rPr>
              <a:t>полів</a:t>
            </a:r>
            <a:endParaRPr lang="ru-RU" altLang="ru-RU" sz="32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ru-RU" sz="2800" b="1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2800" b="1" dirty="0">
                <a:solidFill>
                  <a:schemeClr val="tx1"/>
                </a:solidFill>
              </a:rPr>
              <a:t>Причини часті:</a:t>
            </a:r>
            <a:endParaRPr lang="en-US" altLang="ru-RU" sz="28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дисемінирований</a:t>
            </a:r>
            <a:r>
              <a:rPr lang="en-US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туберкульоз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легень</a:t>
            </a: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>
                <a:solidFill>
                  <a:srgbClr val="FFFF00"/>
                </a:solidFill>
              </a:rPr>
              <a:t>- </a:t>
            </a:r>
            <a:r>
              <a:rPr lang="ru-RU" altLang="ru-RU" sz="2800" dirty="0" err="1">
                <a:solidFill>
                  <a:srgbClr val="FFFF00"/>
                </a:solidFill>
              </a:rPr>
              <a:t>Вогнищева</a:t>
            </a: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пневмонія</a:t>
            </a:r>
            <a:r>
              <a:rPr lang="ru-RU" altLang="ru-RU" sz="2800" dirty="0">
                <a:solidFill>
                  <a:srgbClr val="FFFF00"/>
                </a:solidFill>
              </a:rPr>
              <a:t> при </a:t>
            </a:r>
            <a:r>
              <a:rPr lang="ru-RU" altLang="ru-RU" sz="2800" dirty="0" err="1">
                <a:solidFill>
                  <a:srgbClr val="FFFF00"/>
                </a:solidFill>
              </a:rPr>
              <a:t>сепсисі</a:t>
            </a:r>
            <a:r>
              <a:rPr lang="en-US" altLang="ru-RU" sz="2800" dirty="0">
                <a:solidFill>
                  <a:srgbClr val="FFFF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800" dirty="0">
                <a:solidFill>
                  <a:srgbClr val="FFFF00"/>
                </a:solidFill>
              </a:rPr>
              <a:t> </a:t>
            </a:r>
            <a:r>
              <a:rPr lang="ru-RU" altLang="ru-RU" sz="2800" dirty="0" err="1">
                <a:solidFill>
                  <a:srgbClr val="FFFF00"/>
                </a:solidFill>
              </a:rPr>
              <a:t>метастази</a:t>
            </a:r>
            <a:r>
              <a:rPr lang="uk-UA" altLang="ru-RU" sz="2800" dirty="0">
                <a:solidFill>
                  <a:srgbClr val="FFFF00"/>
                </a:solidFill>
              </a:rPr>
              <a:t>        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err="1">
                <a:solidFill>
                  <a:schemeClr val="tx1"/>
                </a:solidFill>
              </a:rPr>
              <a:t>Рідко</a:t>
            </a:r>
            <a:r>
              <a:rPr lang="ru-RU" altLang="ru-RU" sz="2800" b="1" dirty="0">
                <a:solidFill>
                  <a:schemeClr val="tx1"/>
                </a:solidFill>
              </a:rPr>
              <a:t>:</a:t>
            </a:r>
            <a:r>
              <a:rPr lang="ru-RU" altLang="ru-RU" sz="2800" dirty="0">
                <a:solidFill>
                  <a:schemeClr val="tx1"/>
                </a:solidFill>
              </a:rPr>
              <a:t>  - </a:t>
            </a:r>
            <a:r>
              <a:rPr lang="ru-RU" altLang="ru-RU" sz="2800" dirty="0" err="1">
                <a:solidFill>
                  <a:srgbClr val="FFFF00"/>
                </a:solidFill>
              </a:rPr>
              <a:t>пневмоконіози</a:t>
            </a: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>
                <a:solidFill>
                  <a:srgbClr val="FFFF00"/>
                </a:solidFill>
              </a:rPr>
              <a:t>            - ацинозно-</a:t>
            </a:r>
            <a:r>
              <a:rPr lang="ru-RU" altLang="ru-RU" sz="2800" dirty="0" err="1">
                <a:solidFill>
                  <a:srgbClr val="FFFF00"/>
                </a:solidFill>
              </a:rPr>
              <a:t>часточковий</a:t>
            </a:r>
            <a:r>
              <a:rPr lang="ru-RU" altLang="ru-RU" sz="2800" dirty="0">
                <a:solidFill>
                  <a:srgbClr val="FFFF00"/>
                </a:solidFill>
              </a:rPr>
              <a:t> набряк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>
                <a:solidFill>
                  <a:srgbClr val="FFFF00"/>
                </a:solidFill>
              </a:rPr>
              <a:t>            - гемосидероз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>
                <a:solidFill>
                  <a:srgbClr val="FFFF00"/>
                </a:solidFill>
              </a:rPr>
              <a:t>            - </a:t>
            </a:r>
            <a:r>
              <a:rPr lang="ru-RU" altLang="ru-RU" sz="2800" dirty="0" err="1">
                <a:solidFill>
                  <a:srgbClr val="FFFF00"/>
                </a:solidFill>
              </a:rPr>
              <a:t>саркоїдоз</a:t>
            </a:r>
            <a:endParaRPr lang="ru-RU" altLang="ru-RU" sz="28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dirty="0">
                <a:solidFill>
                  <a:srgbClr val="FFFF00"/>
                </a:solidFill>
              </a:rPr>
              <a:t>            - </a:t>
            </a:r>
            <a:r>
              <a:rPr lang="ru-RU" altLang="ru-RU" sz="2800" dirty="0" err="1">
                <a:solidFill>
                  <a:srgbClr val="FFFF00"/>
                </a:solidFill>
              </a:rPr>
              <a:t>альвеоліти</a:t>
            </a:r>
            <a:endParaRPr lang="ru-RU" altLang="ru-RU" sz="28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D69B8-7D96-4C15-A10A-0F28A29C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err="1">
                <a:solidFill>
                  <a:srgbClr val="DFFD2B"/>
                </a:solidFill>
                <a:effectLst/>
              </a:rPr>
              <a:t>Дифузна</a:t>
            </a:r>
            <a:r>
              <a:rPr lang="ru-RU" sz="2800" dirty="0">
                <a:solidFill>
                  <a:srgbClr val="DFFD2B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DFFD2B"/>
                </a:solidFill>
                <a:effectLst/>
              </a:rPr>
              <a:t>двобічна</a:t>
            </a:r>
            <a:r>
              <a:rPr lang="ru-RU" sz="2800" dirty="0">
                <a:solidFill>
                  <a:srgbClr val="DFFD2B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DFFD2B"/>
                </a:solidFill>
                <a:effectLst/>
              </a:rPr>
              <a:t>міліарна</a:t>
            </a:r>
            <a:r>
              <a:rPr lang="ru-RU" sz="2800" dirty="0">
                <a:solidFill>
                  <a:srgbClr val="DFFD2B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DFFD2B"/>
                </a:solidFill>
                <a:effectLst/>
              </a:rPr>
              <a:t>дисеминація</a:t>
            </a:r>
            <a:r>
              <a:rPr lang="ru-RU" sz="2800" dirty="0">
                <a:solidFill>
                  <a:srgbClr val="DFFD2B"/>
                </a:solidFill>
                <a:effectLst/>
              </a:rPr>
              <a:t> </a:t>
            </a:r>
            <a:r>
              <a:rPr lang="ru-RU" sz="2800" dirty="0" err="1">
                <a:solidFill>
                  <a:srgbClr val="DFFD2B"/>
                </a:solidFill>
                <a:effectLst/>
              </a:rPr>
              <a:t>легень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6D69DA5-B01F-4E5A-A423-ABB120384AA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79712" y="1700808"/>
            <a:ext cx="5184576" cy="45651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19BCA3-7D34-40FC-8405-73084C16EFD2}"/>
              </a:ext>
            </a:extLst>
          </p:cNvPr>
          <p:cNvSpPr txBox="1"/>
          <p:nvPr/>
        </p:nvSpPr>
        <p:spPr>
          <a:xfrm>
            <a:off x="2411760" y="184482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31790344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>
            <a:extLst>
              <a:ext uri="{FF2B5EF4-FFF2-40B4-BE49-F238E27FC236}">
                <a16:creationId xmlns:a16="http://schemas.microsoft.com/office/drawing/2014/main" id="{306850D5-0C4B-4414-B859-6B66E6D71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25539"/>
            <a:ext cx="8604448" cy="525621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Двобічна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симетрична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дрібновогнищева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перилімфатична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дисеминація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саркаідоз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dirty="0"/>
          </a:p>
          <a:p>
            <a:pPr marL="0" indent="0" algn="just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u-RU" altLang="ru-RU" sz="2800" dirty="0"/>
          </a:p>
          <a:p>
            <a:pPr marL="0" indent="0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ru-RU" altLang="ru-RU" sz="2800" dirty="0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AF8FACEB-79BC-4686-AAC4-17B9DC5257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73138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None/>
              <a:defRPr/>
            </a:pPr>
            <a:r>
              <a:rPr lang="ru-RU" altLang="ru-RU" sz="3600" dirty="0" err="1">
                <a:solidFill>
                  <a:srgbClr val="DFFD2B"/>
                </a:solidFill>
                <a:ea typeface="+mn-ea"/>
                <a:cs typeface="+mn-cs"/>
              </a:rPr>
              <a:t>вогнища</a:t>
            </a:r>
            <a:endParaRPr lang="ru-RU" altLang="ru-RU" sz="3600" dirty="0">
              <a:solidFill>
                <a:srgbClr val="DFFD2B"/>
              </a:solidFill>
              <a:effectLst/>
              <a:ea typeface="+mn-ea"/>
              <a:cs typeface="+mn-cs"/>
            </a:endParaRPr>
          </a:p>
        </p:txBody>
      </p:sp>
      <p:pic>
        <p:nvPicPr>
          <p:cNvPr id="91140" name="Рисунок 3" descr="http://vmede.org/sait/content/Onkilogiya_ternova_2010/8_files/mb4_003.jpeg">
            <a:extLst>
              <a:ext uri="{FF2B5EF4-FFF2-40B4-BE49-F238E27FC236}">
                <a16:creationId xmlns:a16="http://schemas.microsoft.com/office/drawing/2014/main" id="{65C89EAC-E169-48E4-A7E0-103144879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96751"/>
            <a:ext cx="5553075" cy="446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Users\Admin\Desktop\Луч.методы иссл.орг.дых\слайд (74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/>
          <a:stretch/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605A6-A587-482F-8AE8-B07453428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uk-UA" dirty="0" err="1"/>
              <a:t>Дрібновогнищева</a:t>
            </a:r>
            <a:r>
              <a:rPr lang="uk-UA" dirty="0"/>
              <a:t> </a:t>
            </a:r>
            <a:r>
              <a:rPr lang="uk-UA" dirty="0" err="1"/>
              <a:t>дисеминація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DBC95-E119-4819-A923-B6BCCEDA56D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22356910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16633"/>
            <a:ext cx="9108504" cy="1080120"/>
          </a:xfrm>
        </p:spPr>
        <p:txBody>
          <a:bodyPr/>
          <a:lstStyle/>
          <a:p>
            <a:pPr algn="ctr" eaLnBrk="1" hangingPunct="1"/>
            <a:r>
              <a:rPr lang="ru-RU" altLang="ru-RU" sz="2400" b="1" dirty="0">
                <a:solidFill>
                  <a:srgbClr val="00FFCC"/>
                </a:solidFill>
                <a:latin typeface="Garamond" pitchFamily="18" charset="0"/>
              </a:rPr>
              <a:t>СИНДРОМ – </a:t>
            </a:r>
            <a:r>
              <a:rPr lang="ru-RU" altLang="ru-RU" sz="2400" b="1" dirty="0" err="1">
                <a:solidFill>
                  <a:srgbClr val="00FFCC"/>
                </a:solidFill>
                <a:latin typeface="Garamond" pitchFamily="18" charset="0"/>
              </a:rPr>
              <a:t>ДИСЕМИНАЦіЯ</a:t>
            </a:r>
            <a:r>
              <a:rPr lang="ru-RU" altLang="ru-RU" sz="3600" b="1" dirty="0">
                <a:solidFill>
                  <a:srgbClr val="66FFFF"/>
                </a:solidFill>
                <a:latin typeface="Garamond" pitchFamily="18" charset="0"/>
              </a:rPr>
              <a:t> </a:t>
            </a:r>
            <a:br>
              <a:rPr lang="ru-RU" altLang="ru-RU" sz="3600" b="1" dirty="0">
                <a:solidFill>
                  <a:srgbClr val="66FFFF"/>
                </a:solidFill>
                <a:latin typeface="Garamond" pitchFamily="18" charset="0"/>
              </a:rPr>
            </a:br>
            <a:r>
              <a:rPr lang="ru-RU" altLang="ru-RU" sz="2400" b="1" dirty="0">
                <a:solidFill>
                  <a:srgbClr val="FFCC00"/>
                </a:solidFill>
                <a:latin typeface="Garamond" pitchFamily="18" charset="0"/>
              </a:rPr>
              <a:t>(</a:t>
            </a:r>
            <a:r>
              <a:rPr lang="ru-RU" altLang="ru-RU" sz="2400" b="1" dirty="0" err="1">
                <a:solidFill>
                  <a:srgbClr val="FFCC00"/>
                </a:solidFill>
                <a:latin typeface="Garamond" pitchFamily="18" charset="0"/>
              </a:rPr>
              <a:t>вогнищевий</a:t>
            </a:r>
            <a:r>
              <a:rPr lang="ru-RU" altLang="ru-RU" sz="2400" b="1" dirty="0">
                <a:solidFill>
                  <a:srgbClr val="FFCC00"/>
                </a:solidFill>
                <a:latin typeface="Garamond" pitchFamily="18" charset="0"/>
              </a:rPr>
              <a:t> </a:t>
            </a:r>
            <a:r>
              <a:rPr lang="ru-RU" altLang="ru-RU" sz="2400" b="1" dirty="0" err="1">
                <a:solidFill>
                  <a:srgbClr val="FFCC00"/>
                </a:solidFill>
                <a:latin typeface="Garamond" pitchFamily="18" charset="0"/>
              </a:rPr>
              <a:t>туберкульоз</a:t>
            </a:r>
            <a:r>
              <a:rPr lang="ru-RU" altLang="ru-RU" sz="2400" b="1" dirty="0">
                <a:solidFill>
                  <a:srgbClr val="FFCC00"/>
                </a:solidFill>
                <a:latin typeface="Garamond" pitchFamily="18" charset="0"/>
              </a:rPr>
              <a:t>)</a:t>
            </a:r>
          </a:p>
        </p:txBody>
      </p:sp>
      <p:pic>
        <p:nvPicPr>
          <p:cNvPr id="59396" name="Picture 4" descr="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5472608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Users\Admin\Desktop\Луч.методы иссл.орг.дых\слайд (73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/>
          <a:stretch/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F5C7C-44A3-4325-B50C-EC707754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uk-UA" dirty="0" err="1"/>
              <a:t>Крупновогнищева</a:t>
            </a:r>
            <a:r>
              <a:rPr lang="uk-UA" dirty="0"/>
              <a:t> </a:t>
            </a:r>
            <a:r>
              <a:rPr lang="uk-UA" dirty="0" err="1"/>
              <a:t>дисеминація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3962075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4625"/>
            <a:ext cx="8820472" cy="1008111"/>
          </a:xfrm>
        </p:spPr>
        <p:txBody>
          <a:bodyPr/>
          <a:lstStyle/>
          <a:p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           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тотальне</a:t>
            </a:r>
            <a:r>
              <a:rPr lang="ru-RU" altLang="ru-RU" sz="2800" b="1" dirty="0">
                <a:solidFill>
                  <a:srgbClr val="00FF99"/>
                </a:solidFill>
                <a:latin typeface="Garamond" pitchFamily="18" charset="0"/>
              </a:rPr>
              <a:t>  </a:t>
            </a:r>
            <a:r>
              <a:rPr lang="ru-RU" altLang="ru-RU" sz="2800" b="1" dirty="0" err="1">
                <a:solidFill>
                  <a:srgbClr val="00FF99"/>
                </a:solidFill>
                <a:latin typeface="Garamond" pitchFamily="18" charset="0"/>
              </a:rPr>
              <a:t>ПРОСВітлення</a:t>
            </a:r>
            <a:endParaRPr lang="ru-RU" altLang="ru-RU" sz="2800" b="1" dirty="0">
              <a:solidFill>
                <a:srgbClr val="00FF99"/>
              </a:solidFill>
              <a:latin typeface="Garamond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96753"/>
            <a:ext cx="9144000" cy="4032447"/>
          </a:xfrm>
        </p:spPr>
        <p:txBody>
          <a:bodyPr/>
          <a:lstStyle/>
          <a:p>
            <a:r>
              <a:rPr lang="ru-RU" altLang="ru-RU" sz="2800" b="1" u="sng" dirty="0">
                <a:solidFill>
                  <a:srgbClr val="FF9900"/>
                </a:solidFill>
                <a:latin typeface="Garamond" pitchFamily="18" charset="0"/>
              </a:rPr>
              <a:t>ПРИЧИНИ:</a:t>
            </a:r>
          </a:p>
          <a:p>
            <a:endParaRPr lang="ru-RU" altLang="ru-RU" sz="2400" b="1" u="sng" dirty="0">
              <a:solidFill>
                <a:srgbClr val="FF9900"/>
              </a:solidFill>
              <a:latin typeface="Garamond" pitchFamily="18" charset="0"/>
            </a:endParaRPr>
          </a:p>
          <a:p>
            <a:pPr marL="0" indent="0">
              <a:buNone/>
            </a:pPr>
            <a:r>
              <a:rPr lang="ru-RU" altLang="ru-RU" sz="2000" b="1" dirty="0">
                <a:solidFill>
                  <a:srgbClr val="FFFF00"/>
                </a:solidFill>
                <a:latin typeface="Garamond" pitchFamily="18" charset="0"/>
              </a:rPr>
              <a:t>                  1.  П Н Е В М О Т О Р А К С </a:t>
            </a:r>
          </a:p>
          <a:p>
            <a:endParaRPr lang="ru-RU" altLang="ru-RU" sz="2000" b="1" dirty="0">
              <a:solidFill>
                <a:srgbClr val="FFFF00"/>
              </a:solidFill>
              <a:latin typeface="Garamond" pitchFamily="18" charset="0"/>
            </a:endParaRPr>
          </a:p>
          <a:p>
            <a:pPr marL="0" indent="0">
              <a:buNone/>
            </a:pPr>
            <a:r>
              <a:rPr lang="ru-RU" altLang="ru-RU" sz="2000" b="1" dirty="0">
                <a:solidFill>
                  <a:srgbClr val="99FF33"/>
                </a:solidFill>
                <a:latin typeface="Garamond" pitchFamily="18" charset="0"/>
              </a:rPr>
              <a:t>                 2.  АГЕНЕЗІЯ ( ГИПОГЕНЕЗІЯ)     ГІЛКИ  ЛЕГЕНЕВОЇ</a:t>
            </a:r>
          </a:p>
          <a:p>
            <a:pPr marL="0" indent="0">
              <a:buNone/>
            </a:pPr>
            <a:r>
              <a:rPr lang="ru-RU" altLang="ru-RU" sz="2000" b="1" dirty="0">
                <a:solidFill>
                  <a:srgbClr val="99FF33"/>
                </a:solidFill>
                <a:latin typeface="Garamond" pitchFamily="18" charset="0"/>
              </a:rPr>
              <a:t>                     АРТЕРІЇ</a:t>
            </a:r>
          </a:p>
          <a:p>
            <a:endParaRPr lang="ru-RU" altLang="ru-RU" sz="2000" b="1" dirty="0">
              <a:solidFill>
                <a:srgbClr val="99FF33"/>
              </a:solidFill>
              <a:latin typeface="Garamond" pitchFamily="18" charset="0"/>
            </a:endParaRPr>
          </a:p>
          <a:p>
            <a:pPr marL="0" indent="0">
              <a:buNone/>
            </a:pPr>
            <a:r>
              <a:rPr lang="ru-RU" altLang="ru-RU" sz="2000" b="1" dirty="0">
                <a:solidFill>
                  <a:srgbClr val="CCCC00"/>
                </a:solidFill>
                <a:latin typeface="Garamond" pitchFamily="18" charset="0"/>
              </a:rPr>
              <a:t>                3.  Е М Ф І З Е М А</a:t>
            </a:r>
            <a:r>
              <a:rPr lang="ru-RU" altLang="ru-RU" sz="2800" b="1" dirty="0">
                <a:solidFill>
                  <a:srgbClr val="CCCC00"/>
                </a:solidFill>
                <a:latin typeface="Garamond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813759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\Desktop\Луч.методы иссл.орг.дых\слайд (6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r="35431" b="5901"/>
          <a:stretch/>
        </p:blipFill>
        <p:spPr bwMode="auto">
          <a:xfrm>
            <a:off x="0" y="1268760"/>
            <a:ext cx="572412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1E477-334A-4E1A-AD25-7B24EFF5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r>
              <a:rPr lang="uk-UA" b="1" i="1" dirty="0">
                <a:solidFill>
                  <a:srgbClr val="FFFF00"/>
                </a:solidFill>
              </a:rPr>
              <a:t>ТОТАЛЬНЕ ПРОСВІТЛЕННЯ</a:t>
            </a:r>
            <a:endParaRPr lang="ru-UA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985F5E-F476-4641-AC55-C9774CDDD2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8144" y="1600200"/>
            <a:ext cx="2666256" cy="4114800"/>
          </a:xfrm>
        </p:spPr>
        <p:txBody>
          <a:bodyPr/>
          <a:lstStyle/>
          <a:p>
            <a:r>
              <a:rPr lang="uk-UA" dirty="0"/>
              <a:t>ПРОЗОРІСТЬ ПРАВОГО ГЕМІТОРАКСУ ПІДВИЩЕНА</a:t>
            </a:r>
          </a:p>
          <a:p>
            <a:r>
              <a:rPr lang="uk-UA" dirty="0"/>
              <a:t>ОРГАНИ СЕРЕДОСТІННЯ ЗМІЩЕНІ В ЗДОРОВИЙ БІК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54537132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2D5EF9BC-CCE4-46D1-83C1-58BFB0870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39561"/>
            <a:ext cx="8733656" cy="5059362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Пневмоторакс 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endParaRPr kumimoji="0" lang="ru-RU" alt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3050" marR="0" lvl="0" indent="-273050" algn="just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На </a:t>
            </a:r>
            <a:r>
              <a:rPr lang="ru-RU" altLang="ru-RU" sz="3200" spc="0" dirty="0" err="1">
                <a:solidFill>
                  <a:prstClr val="white"/>
                </a:solidFill>
                <a:latin typeface="Constantia"/>
              </a:rPr>
              <a:t>тлі</a:t>
            </a: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просвітлення</a:t>
            </a: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відсутній</a:t>
            </a: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легеневий</a:t>
            </a: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малюнок</a:t>
            </a:r>
            <a:endParaRPr kumimoji="0" lang="ru-RU" alt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3050" lvl="0" indent="-273050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ru-RU" altLang="ru-RU" sz="3200" spc="0" dirty="0" err="1">
                <a:solidFill>
                  <a:prstClr val="white"/>
                </a:solidFill>
                <a:latin typeface="Constantia"/>
              </a:rPr>
              <a:t>візуалізується</a:t>
            </a:r>
            <a:r>
              <a:rPr lang="ru-RU" altLang="ru-RU" sz="3200" spc="0" dirty="0">
                <a:solidFill>
                  <a:prstClr val="white"/>
                </a:solidFill>
                <a:latin typeface="Constantia"/>
              </a:rPr>
              <a:t> край </a:t>
            </a:r>
            <a:r>
              <a:rPr lang="ru-RU" altLang="ru-RU" sz="3200" spc="0" dirty="0" err="1">
                <a:solidFill>
                  <a:prstClr val="white"/>
                </a:solidFill>
                <a:latin typeface="Constantia"/>
              </a:rPr>
              <a:t>легені</a:t>
            </a:r>
            <a:r>
              <a:rPr lang="ru-RU" altLang="ru-RU" sz="3200" spc="0" dirty="0">
                <a:solidFill>
                  <a:prstClr val="white"/>
                </a:solidFill>
                <a:latin typeface="Constantia"/>
              </a:rPr>
              <a:t>, яка </a:t>
            </a:r>
            <a:r>
              <a:rPr lang="ru-RU" altLang="ru-RU" sz="3200" spc="0" dirty="0" err="1">
                <a:solidFill>
                  <a:prstClr val="white"/>
                </a:solidFill>
                <a:latin typeface="Constantia"/>
              </a:rPr>
              <a:t>зменшена</a:t>
            </a:r>
            <a:r>
              <a:rPr lang="ru-RU" altLang="ru-RU" sz="3200" spc="0" dirty="0">
                <a:solidFill>
                  <a:prstClr val="white"/>
                </a:solidFill>
                <a:latin typeface="Constantia"/>
              </a:rPr>
              <a:t> </a:t>
            </a: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Спонтанний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пневмоторакс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– </a:t>
            </a:r>
            <a:r>
              <a:rPr lang="ru-RU" altLang="ru-RU" sz="2800" spc="0" dirty="0">
                <a:solidFill>
                  <a:prstClr val="white"/>
                </a:solidFill>
                <a:latin typeface="Constantia"/>
              </a:rPr>
              <a:t>по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рушення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цілісності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вісцеральної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плеври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внаслідок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розриву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стінки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каверни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абсцесу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кісти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lang="ru-RU" altLang="ru-RU" sz="2800" spc="0" dirty="0">
                <a:solidFill>
                  <a:prstClr val="white"/>
                </a:solidFill>
                <a:latin typeface="Constantia"/>
              </a:rPr>
              <a:t>Е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мфізематозного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пухиря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endParaRPr lang="ru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ED10A5-1AFD-4DBB-A04C-58ED11385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Просвітлення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легеневого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поля </a:t>
            </a:r>
            <a:r>
              <a:rPr lang="ru-RU" altLang="ru-RU" sz="3600" cap="none" spc="0" dirty="0" err="1">
                <a:solidFill>
                  <a:srgbClr val="DFFD2B"/>
                </a:solidFill>
                <a:latin typeface="Constantia"/>
              </a:rPr>
              <a:t>або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його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alt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DFFD2B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частини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093280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052A376-691F-4B50-9FAE-1A01C4000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3264"/>
          </a:xfrm>
        </p:spPr>
        <p:txBody>
          <a:bodyPr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400" spc="0" dirty="0" err="1">
                <a:solidFill>
                  <a:srgbClr val="FFFF00"/>
                </a:solidFill>
                <a:latin typeface="Constantia"/>
              </a:rPr>
              <a:t>Збагатчення</a:t>
            </a:r>
            <a:r>
              <a:rPr lang="ru-RU" sz="2400" spc="0" dirty="0">
                <a:solidFill>
                  <a:srgbClr val="FFFF00"/>
                </a:solidFill>
                <a:latin typeface="Constantia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малюнка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–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збільшення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числа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елементів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одиницю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площі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поля,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об’єму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калібра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самих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елементів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Деформація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малюнка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–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це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зміна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нормального ходу,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форми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нерівність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контурів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лементів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малю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також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зміна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що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обумовлює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йо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го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сітчастий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тяжистий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вигляд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(при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хронічному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бронхиті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пневмоконіозах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пневмосклерозах)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lang="ru-RU" sz="2400" spc="0" dirty="0" err="1">
                <a:solidFill>
                  <a:srgbClr val="FFFF00"/>
                </a:solidFill>
                <a:latin typeface="Constantia"/>
              </a:rPr>
              <a:t>Збіднення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малюнка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–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зменшення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числа та калибру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йо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го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лементів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на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диницю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площі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поля. (при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гіповолемії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малого кола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кровообігу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вроджених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вадах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серця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стенозом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артерії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;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вздуття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легеневої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тканини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клапаному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стенозі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бронху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при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гиперпневматозі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; при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мфеземі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).</a:t>
            </a:r>
          </a:p>
          <a:p>
            <a:endParaRPr lang="ru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A1BC612-FA7C-4411-8F96-2537CA266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ru-RU" sz="4200" cap="none" spc="-1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Зміна</a:t>
            </a:r>
            <a:r>
              <a:rPr lang="ru-RU" sz="4200" cap="none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 </a:t>
            </a:r>
            <a:r>
              <a:rPr kumimoji="0" lang="ru-RU" sz="4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легеневого</a:t>
            </a:r>
            <a:r>
              <a:rPr kumimoji="0" lang="ru-RU" sz="4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малюнка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614570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AA5572-FA9E-499D-BA9F-9A287E97F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443" y="1524000"/>
            <a:ext cx="5567114" cy="4572000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A0800-30E2-449D-9645-B2293ECE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200" cap="none" spc="-1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Посилення</a:t>
            </a:r>
            <a:r>
              <a:rPr kumimoji="0" lang="ru-RU" sz="4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легеневого</a:t>
            </a:r>
            <a:r>
              <a:rPr kumimoji="0" lang="ru-RU" sz="4200" b="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малюнка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721612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CD2D5F73-6962-4C7B-8595-4C107498D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проявляється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зміною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800" spc="0" dirty="0">
                <a:solidFill>
                  <a:prstClr val="white"/>
                </a:solidFill>
                <a:latin typeface="Constantia"/>
              </a:rPr>
              <a:t>ї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величини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800" spc="0" dirty="0">
                <a:solidFill>
                  <a:prstClr val="white"/>
                </a:solidFill>
                <a:latin typeface="Constantia"/>
              </a:rPr>
              <a:t>та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форми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зміною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структурності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зображення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нерівністю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ru-RU" sz="2800" spc="0" dirty="0">
                <a:solidFill>
                  <a:prstClr val="white"/>
                </a:solidFill>
                <a:latin typeface="Constantia"/>
              </a:rPr>
              <a:t>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нечіткістю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контурів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. </a:t>
            </a:r>
          </a:p>
          <a:p>
            <a:pPr marL="273050" marR="0" lvl="0" indent="-2730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lang="ru-RU" sz="2400" spc="0" dirty="0">
                <a:solidFill>
                  <a:prstClr val="white"/>
                </a:solidFill>
                <a:latin typeface="Constantia"/>
              </a:rPr>
              <a:t>і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нфільтрація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кореня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3050" marR="0" lvl="0" indent="-2730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збільшення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лімфатичних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вузлів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3050" marR="0" lvl="0" indent="-2730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 panose="05020102010507070707" pitchFamily="18" charset="2"/>
              <a:buChar char=""/>
              <a:tabLst/>
              <a:defRPr/>
            </a:pP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Фіброзна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 д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еформація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кореня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Для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вс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тановлення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характеру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патологічного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процесу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разом </a:t>
            </a:r>
            <a:r>
              <a:rPr lang="ru-RU" sz="2400" spc="0" dirty="0">
                <a:solidFill>
                  <a:prstClr val="white"/>
                </a:solidFill>
                <a:latin typeface="Constantia"/>
              </a:rPr>
              <a:t>з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особливостями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скіалогічної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картини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необхідно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враховувати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чи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являються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ці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зміни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одно </a:t>
            </a:r>
            <a:r>
              <a:rPr lang="ru-RU" sz="2400" spc="0" dirty="0" err="1">
                <a:solidFill>
                  <a:prstClr val="white"/>
                </a:solidFill>
                <a:latin typeface="Constantia"/>
              </a:rPr>
              <a:t>або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двобічними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endParaRPr lang="ru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869057A-BE31-414B-B968-86D95AD4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Синдром </a:t>
            </a:r>
            <a:r>
              <a:rPr lang="ru-RU" dirty="0" err="1"/>
              <a:t>змінення</a:t>
            </a:r>
            <a:r>
              <a:rPr lang="ru-RU" dirty="0"/>
              <a:t> </a:t>
            </a:r>
            <a:r>
              <a:rPr lang="ru-RU" dirty="0" err="1"/>
              <a:t>коренів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520746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6E4E00-64F6-475B-A428-C31008F6C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524000"/>
            <a:ext cx="5155476" cy="4929336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785653-4F0B-409D-915E-45142C8CB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50106"/>
          </a:xfrm>
        </p:spPr>
        <p:txBody>
          <a:bodyPr/>
          <a:lstStyle/>
          <a:p>
            <a:pPr algn="ctr"/>
            <a:r>
              <a:rPr kumimoji="0" lang="ru-RU" sz="4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зміна</a:t>
            </a:r>
            <a:r>
              <a:rPr kumimoji="0" lang="ru-RU" sz="40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sz="4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кореня</a:t>
            </a:r>
            <a:r>
              <a:rPr kumimoji="0" lang="ru-RU" sz="4000" b="1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ru-RU" sz="4000" b="1" i="0" u="none" strike="noStrike" kern="1200" cap="none" spc="-100" normalizeH="0" baseline="0" noProof="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DFFD2B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легені</a:t>
            </a:r>
            <a:endParaRPr lang="ru-UA" sz="4000" b="1" dirty="0"/>
          </a:p>
        </p:txBody>
      </p:sp>
    </p:spTree>
    <p:extLst>
      <p:ext uri="{BB962C8B-B14F-4D97-AF65-F5344CB8AC3E}">
        <p14:creationId xmlns:p14="http://schemas.microsoft.com/office/powerpoint/2010/main" val="9234217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2648" y="260648"/>
            <a:ext cx="2971800" cy="648072"/>
          </a:xfrm>
        </p:spPr>
        <p:txBody>
          <a:bodyPr/>
          <a:lstStyle/>
          <a:p>
            <a:r>
              <a:rPr lang="ru-RU" dirty="0"/>
              <a:t>     </a:t>
            </a:r>
            <a:r>
              <a:rPr lang="ru-RU" sz="2400" dirty="0" err="1"/>
              <a:t>Бронхіт</a:t>
            </a:r>
            <a:r>
              <a:rPr lang="ru-RU" sz="2400" dirty="0"/>
              <a:t> на </a:t>
            </a:r>
            <a:r>
              <a:rPr lang="ru-RU" sz="2400" dirty="0" err="1"/>
              <a:t>знімку</a:t>
            </a:r>
            <a:r>
              <a:rPr lang="ru-RU" sz="2400" dirty="0"/>
              <a:t>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124744"/>
            <a:ext cx="3096344" cy="4752529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800" dirty="0" err="1"/>
              <a:t>Посилення</a:t>
            </a:r>
            <a:r>
              <a:rPr lang="ru-RU" sz="1800" dirty="0"/>
              <a:t> </a:t>
            </a:r>
            <a:r>
              <a:rPr lang="ru-RU" sz="1800" dirty="0" err="1"/>
              <a:t>легеневого</a:t>
            </a:r>
            <a:r>
              <a:rPr lang="ru-RU" sz="1800" dirty="0"/>
              <a:t> </a:t>
            </a:r>
            <a:r>
              <a:rPr lang="ru-RU" sz="1800" dirty="0" err="1"/>
              <a:t>малюнку</a:t>
            </a:r>
            <a:endParaRPr lang="ru-RU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800" dirty="0" err="1"/>
              <a:t>Розширення</a:t>
            </a:r>
            <a:r>
              <a:rPr lang="ru-RU" sz="1800" dirty="0"/>
              <a:t>  </a:t>
            </a:r>
            <a:r>
              <a:rPr lang="ru-RU" sz="1800" dirty="0" err="1"/>
              <a:t>кореня</a:t>
            </a:r>
            <a:r>
              <a:rPr lang="ru-RU" sz="1800" dirty="0"/>
              <a:t> </a:t>
            </a:r>
            <a:r>
              <a:rPr lang="ru-RU" sz="1800" dirty="0" err="1"/>
              <a:t>легені</a:t>
            </a:r>
            <a:r>
              <a:rPr lang="ru-RU" sz="1800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800" dirty="0" err="1"/>
              <a:t>нечіткі</a:t>
            </a:r>
            <a:r>
              <a:rPr lang="ru-RU" sz="1800" dirty="0"/>
              <a:t> </a:t>
            </a:r>
            <a:r>
              <a:rPr lang="ru-RU" sz="1800" dirty="0" err="1"/>
              <a:t>контури</a:t>
            </a:r>
            <a:r>
              <a:rPr lang="ru-RU" sz="1800" dirty="0"/>
              <a:t>;.</a:t>
            </a:r>
          </a:p>
          <a:p>
            <a:endParaRPr lang="ru-RU" sz="1800" dirty="0"/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518457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39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924800" cy="1143000"/>
          </a:xfrm>
        </p:spPr>
        <p:txBody>
          <a:bodyPr/>
          <a:lstStyle/>
          <a:p>
            <a:r>
              <a:rPr lang="ru-RU" sz="4400" dirty="0" err="1">
                <a:solidFill>
                  <a:srgbClr val="FFC000"/>
                </a:solidFill>
              </a:rPr>
              <a:t>ПневмонІя</a:t>
            </a:r>
            <a:endParaRPr lang="ru-RU" sz="44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запалення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легень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—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запалення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легеневої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тканини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як правило,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інфекційного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походження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з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ураженням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альвеол (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розвитком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них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запальної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ексудації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 та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інтерстиціальної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тканини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легені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99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2883" name="Picture 7" descr="SARS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72" y="548680"/>
            <a:ext cx="3228975" cy="2643187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17575C-467F-4233-BE21-E85E64C4A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519" y="476672"/>
            <a:ext cx="471487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CAE2310-9CAA-443B-B5A0-B59B81B08EB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03648" y="944724"/>
            <a:ext cx="604867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274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8EBF2-E3D2-4BF4-BEDF-875ABCF2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Середньочасткова</a:t>
            </a:r>
            <a:r>
              <a:rPr lang="uk-UA" dirty="0"/>
              <a:t> пневмонія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CC3E89E-48C0-4B56-8B30-2C0D219E550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19854"/>
          <a:stretch/>
        </p:blipFill>
        <p:spPr>
          <a:xfrm>
            <a:off x="574509" y="1628800"/>
            <a:ext cx="8280920" cy="436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4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12180-A743-4AB8-A307-E3C71C012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Верхньочасткова</a:t>
            </a:r>
            <a:r>
              <a:rPr lang="uk-UA" dirty="0"/>
              <a:t> пневмонія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C56F431-3868-4A71-AD89-6087C281240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22244"/>
          <a:stretch/>
        </p:blipFill>
        <p:spPr>
          <a:xfrm>
            <a:off x="609600" y="1484784"/>
            <a:ext cx="7924800" cy="4230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54B720-3832-45D6-AEC7-6E3C02386434}"/>
              </a:ext>
            </a:extLst>
          </p:cNvPr>
          <p:cNvSpPr txBox="1"/>
          <p:nvPr/>
        </p:nvSpPr>
        <p:spPr>
          <a:xfrm>
            <a:off x="4139952" y="19168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Л</a:t>
            </a:r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201DC-74C2-425D-8CC4-DBB323048152}"/>
              </a:ext>
            </a:extLst>
          </p:cNvPr>
          <p:cNvSpPr txBox="1"/>
          <p:nvPr/>
        </p:nvSpPr>
        <p:spPr>
          <a:xfrm>
            <a:off x="5436096" y="198884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Л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456340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D011E-DD80-4DA2-A809-888A8D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ЛіВОСТОРОНня</a:t>
            </a:r>
            <a:r>
              <a:rPr lang="ru-RU" dirty="0"/>
              <a:t> СЕГМЕНТАРНА </a:t>
            </a:r>
            <a:r>
              <a:rPr lang="ru-RU" dirty="0" err="1"/>
              <a:t>ПНЕВМОНіЯ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5952C60-AAE6-44DE-B290-B7C5805E517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55576" y="1700808"/>
            <a:ext cx="7416824" cy="4268688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AF6BC54-C16A-4B06-B659-5426D0A26D23}"/>
              </a:ext>
            </a:extLst>
          </p:cNvPr>
          <p:cNvCxnSpPr/>
          <p:nvPr/>
        </p:nvCxnSpPr>
        <p:spPr>
          <a:xfrm flipH="1">
            <a:off x="3635896" y="3140968"/>
            <a:ext cx="216024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218968C-522E-4756-BBA8-2E6A1A9BA340}"/>
              </a:ext>
            </a:extLst>
          </p:cNvPr>
          <p:cNvSpPr txBox="1"/>
          <p:nvPr/>
        </p:nvSpPr>
        <p:spPr>
          <a:xfrm>
            <a:off x="7308304" y="458112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S10</a:t>
            </a:r>
            <a:endParaRPr lang="ru-UA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448A523-0255-4EC4-A55F-AB13E7FEA71A}"/>
              </a:ext>
            </a:extLst>
          </p:cNvPr>
          <p:cNvCxnSpPr/>
          <p:nvPr/>
        </p:nvCxnSpPr>
        <p:spPr>
          <a:xfrm flipH="1">
            <a:off x="7740352" y="3609020"/>
            <a:ext cx="144016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388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018F4-5581-43BA-8E5D-C9BD2B6A8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8354888" cy="1143000"/>
          </a:xfrm>
        </p:spPr>
        <p:txBody>
          <a:bodyPr/>
          <a:lstStyle/>
          <a:p>
            <a:r>
              <a:rPr lang="ru-RU" sz="2000" dirty="0" err="1"/>
              <a:t>Множинні</a:t>
            </a:r>
            <a:r>
              <a:rPr lang="ru-RU" sz="2000" dirty="0"/>
              <a:t> </a:t>
            </a:r>
            <a:r>
              <a:rPr lang="ru-RU" sz="2000" dirty="0" err="1"/>
              <a:t>осередки</a:t>
            </a:r>
            <a:r>
              <a:rPr lang="ru-RU" sz="2000" dirty="0"/>
              <a:t> матового </a:t>
            </a:r>
            <a:r>
              <a:rPr lang="ru-RU" sz="2000" dirty="0" err="1"/>
              <a:t>скла</a:t>
            </a:r>
            <a:r>
              <a:rPr lang="ru-RU" sz="2000" dirty="0"/>
              <a:t> </a:t>
            </a:r>
            <a:r>
              <a:rPr lang="ru-RU" sz="2000" dirty="0" err="1"/>
              <a:t>здебільшого</a:t>
            </a:r>
            <a:r>
              <a:rPr lang="ru-RU" sz="2000" dirty="0"/>
              <a:t> по </a:t>
            </a:r>
            <a:r>
              <a:rPr lang="ru-RU" sz="2000" dirty="0" err="1"/>
              <a:t>периферії</a:t>
            </a:r>
            <a:r>
              <a:rPr lang="ru-RU" sz="2000" dirty="0"/>
              <a:t> та базально с </a:t>
            </a:r>
            <a:r>
              <a:rPr lang="ru-RU" sz="2000" dirty="0" err="1"/>
              <a:t>обох</a:t>
            </a:r>
            <a:r>
              <a:rPr lang="ru-RU" sz="2000" dirty="0"/>
              <a:t> </a:t>
            </a:r>
            <a:r>
              <a:rPr lang="ru-RU" sz="2000" dirty="0" err="1"/>
              <a:t>сторін</a:t>
            </a:r>
            <a:r>
              <a:rPr lang="ru-RU" sz="2000" dirty="0"/>
              <a:t>. По </a:t>
            </a:r>
            <a:r>
              <a:rPr lang="ru-RU" sz="2000" dirty="0" err="1"/>
              <a:t>класифікації</a:t>
            </a:r>
            <a:r>
              <a:rPr lang="ru-RU" sz="2000" dirty="0"/>
              <a:t> CORAD3</a:t>
            </a:r>
            <a:endParaRPr lang="ru-UA" sz="2000" dirty="0"/>
          </a:p>
        </p:txBody>
      </p:sp>
      <p:pic>
        <p:nvPicPr>
          <p:cNvPr id="4" name="0-02-05-bdb438dae7b9176165234e47a45b7c4f3588de0d2d0dbc07210395d744c369f2_2c6c0bb1">
            <a:hlinkClick r:id="" action="ppaction://media"/>
            <a:extLst>
              <a:ext uri="{FF2B5EF4-FFF2-40B4-BE49-F238E27FC236}">
                <a16:creationId xmlns:a16="http://schemas.microsoft.com/office/drawing/2014/main" id="{2A4A5FAF-08FA-48AD-9467-BF9937744EC9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648" y="1429862"/>
            <a:ext cx="5688632" cy="4392488"/>
          </a:xfrm>
        </p:spPr>
      </p:pic>
    </p:spTree>
    <p:extLst>
      <p:ext uri="{BB962C8B-B14F-4D97-AF65-F5344CB8AC3E}">
        <p14:creationId xmlns:p14="http://schemas.microsoft.com/office/powerpoint/2010/main" val="374930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01C3A-7D93-47C1-B9E9-D9A40E49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осередки</a:t>
            </a:r>
            <a:r>
              <a:rPr lang="ru-RU" sz="2400" dirty="0"/>
              <a:t> матового </a:t>
            </a:r>
            <a:r>
              <a:rPr lang="ru-RU" sz="2400" dirty="0" err="1"/>
              <a:t>скла</a:t>
            </a:r>
            <a:r>
              <a:rPr lang="ru-RU" sz="2400" dirty="0"/>
              <a:t>  на </a:t>
            </a:r>
            <a:r>
              <a:rPr lang="ru-RU" sz="2400" dirty="0" err="1"/>
              <a:t>периферії</a:t>
            </a:r>
            <a:r>
              <a:rPr lang="ru-RU" sz="2400" dirty="0"/>
              <a:t> та базально с </a:t>
            </a:r>
            <a:r>
              <a:rPr lang="ru-RU" sz="2400" dirty="0" err="1"/>
              <a:t>обох</a:t>
            </a:r>
            <a:r>
              <a:rPr lang="ru-RU" sz="2400" dirty="0"/>
              <a:t> </a:t>
            </a:r>
            <a:r>
              <a:rPr lang="ru-RU" sz="2400" dirty="0" err="1"/>
              <a:t>сторін</a:t>
            </a:r>
            <a:r>
              <a:rPr lang="ru-RU" sz="2400" dirty="0"/>
              <a:t>. По </a:t>
            </a:r>
            <a:r>
              <a:rPr lang="ru-RU" sz="2400" dirty="0" err="1"/>
              <a:t>класифікації</a:t>
            </a:r>
            <a:r>
              <a:rPr lang="ru-RU" sz="2400" dirty="0"/>
              <a:t> CORAD3</a:t>
            </a:r>
            <a:endParaRPr lang="ru-UA" sz="2400" dirty="0"/>
          </a:p>
        </p:txBody>
      </p:sp>
      <p:pic>
        <p:nvPicPr>
          <p:cNvPr id="4" name="0-02-05-b597b9730eb0245965aa1369730aee14d9f24db4be31e96ec0d475b28455a25a_e23cc87c">
            <a:hlinkClick r:id="" action="ppaction://media"/>
            <a:extLst>
              <a:ext uri="{FF2B5EF4-FFF2-40B4-BE49-F238E27FC236}">
                <a16:creationId xmlns:a16="http://schemas.microsoft.com/office/drawing/2014/main" id="{1EDAC3FA-58ED-425E-907E-C404B579B773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3688" y="1600200"/>
            <a:ext cx="5688632" cy="4114800"/>
          </a:xfrm>
        </p:spPr>
      </p:pic>
    </p:spTree>
    <p:extLst>
      <p:ext uri="{BB962C8B-B14F-4D97-AF65-F5344CB8AC3E}">
        <p14:creationId xmlns:p14="http://schemas.microsoft.com/office/powerpoint/2010/main" val="204167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8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3907" name="Picture 7" descr="SARS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560388"/>
            <a:ext cx="3678237" cy="2487612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8" name="Picture 6" descr="SARS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3322638"/>
            <a:ext cx="3676650" cy="2741612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9" name="Picture 5" descr="SARS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5" y="3313113"/>
            <a:ext cx="3960813" cy="2741612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10" name="Text Box 4"/>
          <p:cNvSpPr txBox="1">
            <a:spLocks noChangeArrowheads="1"/>
          </p:cNvSpPr>
          <p:nvPr/>
        </p:nvSpPr>
        <p:spPr bwMode="auto">
          <a:xfrm>
            <a:off x="585099" y="1268413"/>
            <a:ext cx="27352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FFC000"/>
                </a:solidFill>
              </a:rPr>
              <a:t>Pneumonia</a:t>
            </a:r>
          </a:p>
        </p:txBody>
      </p:sp>
    </p:spTree>
    <p:extLst>
      <p:ext uri="{BB962C8B-B14F-4D97-AF65-F5344CB8AC3E}">
        <p14:creationId xmlns:p14="http://schemas.microsoft.com/office/powerpoint/2010/main" val="17336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4800" cy="4446240"/>
          </a:xfrm>
        </p:spPr>
        <p:txBody>
          <a:bodyPr>
            <a:noAutofit/>
          </a:bodyPr>
          <a:lstStyle/>
          <a:p>
            <a:r>
              <a:rPr lang="ru-RU" sz="2400" dirty="0" err="1"/>
              <a:t>вогнищева</a:t>
            </a:r>
            <a:r>
              <a:rPr lang="ru-RU" sz="2400" dirty="0"/>
              <a:t> —  </a:t>
            </a:r>
            <a:r>
              <a:rPr lang="ru-RU" sz="2400" dirty="0" err="1"/>
              <a:t>займає</a:t>
            </a:r>
            <a:r>
              <a:rPr lang="ru-RU" sz="2400" dirty="0"/>
              <a:t> </a:t>
            </a:r>
            <a:r>
              <a:rPr lang="ru-RU" sz="2400" dirty="0" err="1"/>
              <a:t>невелику</a:t>
            </a:r>
            <a:r>
              <a:rPr lang="ru-RU" sz="2400" dirty="0"/>
              <a:t> </a:t>
            </a:r>
            <a:r>
              <a:rPr lang="ru-RU" sz="2400" dirty="0" err="1"/>
              <a:t>частину</a:t>
            </a:r>
            <a:r>
              <a:rPr lang="ru-RU" sz="2400" dirty="0"/>
              <a:t> </a:t>
            </a:r>
            <a:r>
              <a:rPr lang="ru-RU" sz="2400" dirty="0" err="1"/>
              <a:t>легені</a:t>
            </a:r>
            <a:r>
              <a:rPr lang="ru-RU" sz="2400" dirty="0"/>
              <a:t> (</a:t>
            </a:r>
            <a:r>
              <a:rPr lang="ru-RU" sz="2400" dirty="0" err="1"/>
              <a:t>бронхопневмонія</a:t>
            </a:r>
            <a:r>
              <a:rPr lang="ru-RU" sz="2400" dirty="0"/>
              <a:t> — </a:t>
            </a:r>
            <a:r>
              <a:rPr lang="ru-RU" sz="2400" dirty="0" err="1"/>
              <a:t>респіраторні</a:t>
            </a:r>
            <a:r>
              <a:rPr lang="ru-RU" sz="2400" dirty="0"/>
              <a:t> </a:t>
            </a:r>
            <a:r>
              <a:rPr lang="ru-RU" sz="2400" dirty="0" err="1"/>
              <a:t>відділи+бронхи</a:t>
            </a:r>
            <a:r>
              <a:rPr lang="ru-RU" sz="2400" dirty="0"/>
              <a:t>)</a:t>
            </a:r>
          </a:p>
          <a:p>
            <a:r>
              <a:rPr lang="ru-RU" sz="2400" dirty="0" err="1"/>
              <a:t>сегментарна</a:t>
            </a:r>
            <a:r>
              <a:rPr lang="ru-RU" sz="2400" dirty="0"/>
              <a:t> — </a:t>
            </a:r>
            <a:r>
              <a:rPr lang="ru-RU" sz="2400" dirty="0" err="1"/>
              <a:t>займає</a:t>
            </a:r>
            <a:r>
              <a:rPr lang="ru-RU" sz="2400" dirty="0"/>
              <a:t> один </a:t>
            </a:r>
            <a:r>
              <a:rPr lang="ru-RU" sz="2400" dirty="0" err="1"/>
              <a:t>або</a:t>
            </a:r>
            <a:r>
              <a:rPr lang="ru-RU" sz="2400" dirty="0"/>
              <a:t>  </a:t>
            </a:r>
            <a:r>
              <a:rPr lang="ru-RU" sz="2400" dirty="0" err="1"/>
              <a:t>декілька</a:t>
            </a:r>
            <a:r>
              <a:rPr lang="ru-RU" sz="2400" dirty="0"/>
              <a:t> </a:t>
            </a:r>
            <a:r>
              <a:rPr lang="ru-RU" sz="2400" dirty="0" err="1"/>
              <a:t>сегментів</a:t>
            </a:r>
            <a:r>
              <a:rPr lang="ru-RU" sz="2400" dirty="0"/>
              <a:t> </a:t>
            </a:r>
            <a:r>
              <a:rPr lang="ru-RU" sz="2400" dirty="0" err="1"/>
              <a:t>легені</a:t>
            </a:r>
            <a:r>
              <a:rPr lang="ru-RU" sz="2400" dirty="0"/>
              <a:t>,</a:t>
            </a:r>
          </a:p>
          <a:p>
            <a:r>
              <a:rPr lang="ru-RU" sz="2400" dirty="0" err="1"/>
              <a:t>часткова</a:t>
            </a:r>
            <a:r>
              <a:rPr lang="ru-RU" sz="2400" dirty="0"/>
              <a:t> — </a:t>
            </a:r>
            <a:r>
              <a:rPr lang="ru-RU" sz="2400" dirty="0" err="1"/>
              <a:t>охоплює</a:t>
            </a:r>
            <a:r>
              <a:rPr lang="ru-RU" sz="2400" dirty="0"/>
              <a:t> </a:t>
            </a:r>
            <a:r>
              <a:rPr lang="ru-RU" sz="2400" dirty="0" err="1"/>
              <a:t>частку</a:t>
            </a:r>
            <a:r>
              <a:rPr lang="ru-RU" sz="2400" dirty="0"/>
              <a:t> </a:t>
            </a:r>
            <a:r>
              <a:rPr lang="ru-RU" sz="2400" dirty="0" err="1"/>
              <a:t>легені</a:t>
            </a:r>
            <a:r>
              <a:rPr lang="ru-RU" sz="2400" dirty="0"/>
              <a:t>. </a:t>
            </a:r>
            <a:r>
              <a:rPr lang="ru-RU" sz="2400" dirty="0" err="1"/>
              <a:t>Класичним</a:t>
            </a:r>
            <a:r>
              <a:rPr lang="ru-RU" sz="2400" dirty="0"/>
              <a:t> прикладом </a:t>
            </a:r>
            <a:r>
              <a:rPr lang="ru-RU" sz="2400" dirty="0" err="1"/>
              <a:t>часткової</a:t>
            </a:r>
            <a:r>
              <a:rPr lang="ru-RU" sz="2400" dirty="0"/>
              <a:t> </a:t>
            </a:r>
            <a:r>
              <a:rPr lang="ru-RU" sz="2400" dirty="0" err="1"/>
              <a:t>пневмонії</a:t>
            </a:r>
            <a:r>
              <a:rPr lang="ru-RU" sz="2400" dirty="0"/>
              <a:t> є крупозная </a:t>
            </a:r>
            <a:r>
              <a:rPr lang="ru-RU" sz="2400" dirty="0" err="1"/>
              <a:t>пневмонія</a:t>
            </a:r>
            <a:r>
              <a:rPr lang="ru-RU" sz="2400" dirty="0"/>
              <a:t> — </a:t>
            </a:r>
            <a:r>
              <a:rPr lang="ru-RU" sz="2400" dirty="0" err="1"/>
              <a:t>здебільшого</a:t>
            </a:r>
            <a:r>
              <a:rPr lang="ru-RU" sz="2400" dirty="0"/>
              <a:t> </a:t>
            </a:r>
            <a:r>
              <a:rPr lang="ru-RU" sz="2400" dirty="0" err="1"/>
              <a:t>альвеоли</a:t>
            </a:r>
            <a:r>
              <a:rPr lang="ru-RU" sz="2400" dirty="0"/>
              <a:t> та </a:t>
            </a:r>
            <a:r>
              <a:rPr lang="ru-RU" sz="2400" dirty="0" err="1"/>
              <a:t>прилеглий</a:t>
            </a:r>
            <a:r>
              <a:rPr lang="ru-RU" sz="2400" dirty="0"/>
              <a:t> </a:t>
            </a:r>
            <a:r>
              <a:rPr lang="ru-RU" sz="2400" dirty="0" err="1"/>
              <a:t>осередок</a:t>
            </a:r>
            <a:r>
              <a:rPr lang="ru-RU" sz="2400" dirty="0"/>
              <a:t> </a:t>
            </a:r>
            <a:r>
              <a:rPr lang="ru-RU" sz="2400" dirty="0" err="1"/>
              <a:t>плеври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зливна</a:t>
            </a:r>
            <a:r>
              <a:rPr lang="ru-RU" sz="2400" dirty="0"/>
              <a:t> — </a:t>
            </a:r>
            <a:r>
              <a:rPr lang="ru-RU" sz="2400" dirty="0" err="1"/>
              <a:t>злияння</a:t>
            </a:r>
            <a:r>
              <a:rPr lang="ru-RU" sz="2400" dirty="0"/>
              <a:t> </a:t>
            </a:r>
            <a:r>
              <a:rPr lang="ru-RU" sz="2400" dirty="0" err="1"/>
              <a:t>дрібних</a:t>
            </a:r>
            <a:r>
              <a:rPr lang="ru-RU" sz="2400" dirty="0"/>
              <a:t>  </a:t>
            </a:r>
            <a:r>
              <a:rPr lang="ru-RU" sz="2400" dirty="0" err="1"/>
              <a:t>вогнищ</a:t>
            </a:r>
            <a:r>
              <a:rPr lang="ru-RU" sz="2400" dirty="0"/>
              <a:t> у </a:t>
            </a:r>
            <a:r>
              <a:rPr lang="ru-RU" sz="2400" dirty="0" err="1"/>
              <a:t>більш</a:t>
            </a:r>
            <a:r>
              <a:rPr lang="ru-RU" sz="2400" dirty="0"/>
              <a:t>  </a:t>
            </a:r>
            <a:r>
              <a:rPr lang="ru-RU" sz="2400" dirty="0" err="1"/>
              <a:t>крупні</a:t>
            </a:r>
            <a:r>
              <a:rPr lang="ru-RU" sz="2400" dirty="0"/>
              <a:t>.</a:t>
            </a:r>
          </a:p>
          <a:p>
            <a:r>
              <a:rPr lang="ru-RU" sz="2400" dirty="0"/>
              <a:t>тотальна —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охоплює</a:t>
            </a:r>
            <a:r>
              <a:rPr lang="ru-RU" sz="2400" dirty="0"/>
              <a:t> всю  </a:t>
            </a:r>
            <a:r>
              <a:rPr lang="ru-RU" sz="2400" dirty="0" err="1"/>
              <a:t>легеню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6003596"/>
      </p:ext>
    </p:extLst>
  </p:cSld>
  <p:clrMapOvr>
    <a:masterClrMapping/>
  </p:clrMapOvr>
  <p:transition spd="slow">
    <p:wip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6894230013595363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904875"/>
            <a:ext cx="4762500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144881"/>
      </p:ext>
    </p:extLst>
  </p:cSld>
  <p:clrMapOvr>
    <a:masterClrMapping/>
  </p:clrMapOvr>
  <p:transition spd="slow">
    <p:push dir="u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Абсцедуюча</a:t>
            </a:r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пневмонія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деструктивнйй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запальний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процес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що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супроводжується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формуванням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множинних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гнійних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вогнищ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легеневій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тканині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Симптоматика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залежить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від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збудника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462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4900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980728"/>
            <a:ext cx="7924800" cy="473427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стандартна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рентгенографія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легень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не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завжди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дозволяє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виявити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невеликі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порожнисті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утворення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тлі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пневмонічної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інфільтрації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Тому  при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підозрі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абсцедуючу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пневмонію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необхідне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проведення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КТ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грудної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клітки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При 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формуванні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абсцесу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легені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зниімках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виявляється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утворення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товстими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стінками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наявністю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характерного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рівня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рідини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газу</a:t>
            </a:r>
          </a:p>
        </p:txBody>
      </p:sp>
    </p:spTree>
    <p:extLst>
      <p:ext uri="{BB962C8B-B14F-4D97-AF65-F5344CB8AC3E}">
        <p14:creationId xmlns:p14="http://schemas.microsoft.com/office/powerpoint/2010/main" val="186709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1364023251_slayd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/>
          <a:stretch/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E00B9-F6F5-41E0-B2FB-21582756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Абсцедуюча</a:t>
            </a:r>
            <a:r>
              <a:rPr lang="uk-UA" dirty="0"/>
              <a:t> пневмонія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9373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1364023182_slayd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/>
          <a:stretch/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EFD40-52BA-4651-A081-96936AA3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68362"/>
          </a:xfrm>
        </p:spPr>
        <p:txBody>
          <a:bodyPr/>
          <a:lstStyle/>
          <a:p>
            <a:r>
              <a:rPr lang="uk-UA" dirty="0" err="1"/>
              <a:t>Абсцедуюча</a:t>
            </a:r>
            <a:r>
              <a:rPr lang="uk-UA" dirty="0"/>
              <a:t> пневмонія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746550623"/>
      </p:ext>
    </p:extLst>
  </p:cSld>
  <p:clrMapOvr>
    <a:masterClrMapping/>
  </p:clrMapOvr>
  <p:transition spd="slow">
    <p:push dir="u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5"/>
          <a:stretch/>
        </p:blipFill>
        <p:spPr bwMode="auto">
          <a:xfrm>
            <a:off x="179512" y="1124744"/>
            <a:ext cx="864096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FC09D-443F-4BA1-B178-A333481C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r>
              <a:rPr lang="uk-UA" dirty="0" err="1"/>
              <a:t>Абсцедуюча</a:t>
            </a:r>
            <a:r>
              <a:rPr lang="uk-UA" dirty="0"/>
              <a:t> пневмонія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77555594"/>
      </p:ext>
    </p:extLst>
  </p:cSld>
  <p:clrMapOvr>
    <a:masterClrMapping/>
  </p:clrMapOvr>
  <p:transition spd="slow">
    <p:push dir="u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620688"/>
            <a:ext cx="7924800" cy="50943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06489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31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mSeries22040321003300002" descr="Air bronchograms-CT-R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1257300"/>
            <a:ext cx="5473700" cy="4432300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43" name="Text Box 6"/>
          <p:cNvSpPr txBox="1">
            <a:spLocks noChangeArrowheads="1"/>
          </p:cNvSpPr>
          <p:nvPr/>
        </p:nvSpPr>
        <p:spPr bwMode="auto">
          <a:xfrm>
            <a:off x="1876714" y="5949280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Pneumococcal pneumonia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38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9"/>
          <p:cNvSpPr txBox="1">
            <a:spLocks noChangeArrowheads="1"/>
          </p:cNvSpPr>
          <p:nvPr/>
        </p:nvSpPr>
        <p:spPr bwMode="auto">
          <a:xfrm>
            <a:off x="1849438" y="5840413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Staph pneumonia</a:t>
            </a:r>
            <a:endParaRPr lang="en-US">
              <a:latin typeface="Arial" pitchFamily="34" charset="0"/>
            </a:endParaRPr>
          </a:p>
        </p:txBody>
      </p:sp>
      <p:pic>
        <p:nvPicPr>
          <p:cNvPr id="125955" name="mSeries22040321003300043" descr="Pneumonia-staph-AEM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1782763"/>
            <a:ext cx="3951287" cy="3157537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56" name="mSeries22040321003300049" descr="Staph pneumonia-R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784350"/>
            <a:ext cx="3648075" cy="3141663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7" name="Text Box 6"/>
          <p:cNvSpPr txBox="1">
            <a:spLocks noChangeArrowheads="1"/>
          </p:cNvSpPr>
          <p:nvPr/>
        </p:nvSpPr>
        <p:spPr bwMode="auto">
          <a:xfrm>
            <a:off x="966788" y="5140325"/>
            <a:ext cx="3027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pitchFamily="34" charset="0"/>
                <a:cs typeface="Arial" pitchFamily="34" charset="0"/>
              </a:rPr>
              <a:t>Day 1</a:t>
            </a:r>
            <a:endParaRPr lang="en-US">
              <a:latin typeface="Arial" pitchFamily="34" charset="0"/>
            </a:endParaRPr>
          </a:p>
        </p:txBody>
      </p:sp>
      <p:sp>
        <p:nvSpPr>
          <p:cNvPr id="125958" name="Text Box 5"/>
          <p:cNvSpPr txBox="1">
            <a:spLocks noChangeArrowheads="1"/>
          </p:cNvSpPr>
          <p:nvPr/>
        </p:nvSpPr>
        <p:spPr bwMode="auto">
          <a:xfrm>
            <a:off x="5060950" y="5140325"/>
            <a:ext cx="30273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pitchFamily="34" charset="0"/>
                <a:cs typeface="Arial" pitchFamily="34" charset="0"/>
              </a:rPr>
              <a:t>Day 4</a:t>
            </a:r>
            <a:endParaRPr lang="en-US">
              <a:latin typeface="Arial" pitchFamily="34" charset="0"/>
            </a:endParaRPr>
          </a:p>
        </p:txBody>
      </p:sp>
      <p:sp>
        <p:nvSpPr>
          <p:cNvPr id="125959" name="Rectangle 4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mSeries22040321003300027" descr="Pneumonia, staph-pneumatocoele-R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1236663"/>
            <a:ext cx="4830763" cy="4432300"/>
          </a:xfrm>
          <a:prstGeom prst="rect">
            <a:avLst/>
          </a:prstGeom>
          <a:noFill/>
          <a:ln w="571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79" name="Text Box 8"/>
          <p:cNvSpPr txBox="1">
            <a:spLocks noChangeArrowheads="1"/>
          </p:cNvSpPr>
          <p:nvPr/>
        </p:nvSpPr>
        <p:spPr bwMode="auto">
          <a:xfrm>
            <a:off x="1849438" y="5943600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Staph pneumonia with pneumatocoele</a:t>
            </a:r>
            <a:endParaRPr lang="en-US">
              <a:latin typeface="Arial" pitchFamily="34" charset="0"/>
            </a:endParaRPr>
          </a:p>
        </p:txBody>
      </p:sp>
      <p:sp>
        <p:nvSpPr>
          <p:cNvPr id="126980" name="Rectangle 7"/>
          <p:cNvSpPr>
            <a:spLocks noChangeArrowheads="1"/>
          </p:cNvSpPr>
          <p:nvPr/>
        </p:nvSpPr>
        <p:spPr bwMode="auto">
          <a:xfrm>
            <a:off x="3860800" y="5222875"/>
            <a:ext cx="1870075" cy="3048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6981" name="Rectangle 6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6982" name="Line 4"/>
          <p:cNvSpPr>
            <a:spLocks noChangeShapeType="1"/>
          </p:cNvSpPr>
          <p:nvPr/>
        </p:nvSpPr>
        <p:spPr bwMode="auto">
          <a:xfrm flipH="1">
            <a:off x="6645275" y="2417763"/>
            <a:ext cx="508000" cy="487362"/>
          </a:xfrm>
          <a:prstGeom prst="line">
            <a:avLst/>
          </a:prstGeom>
          <a:noFill/>
          <a:ln w="57150">
            <a:solidFill>
              <a:srgbClr val="FA105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863024"/>
      </p:ext>
    </p:extLst>
  </p:cSld>
  <p:clrMapOvr>
    <a:masterClrMapping/>
  </p:clrMapOvr>
  <p:transition spd="slow">
    <p:push dir="u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8"/>
          <p:cNvSpPr txBox="1">
            <a:spLocks noChangeArrowheads="1"/>
          </p:cNvSpPr>
          <p:nvPr/>
        </p:nvSpPr>
        <p:spPr bwMode="auto">
          <a:xfrm>
            <a:off x="1849438" y="5778500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Staph pneumonia</a:t>
            </a:r>
            <a:endParaRPr lang="en-US">
              <a:latin typeface="Arial" pitchFamily="34" charset="0"/>
            </a:endParaRPr>
          </a:p>
        </p:txBody>
      </p:sp>
      <p:sp>
        <p:nvSpPr>
          <p:cNvPr id="130051" name="Rectangle 7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2357438" y="1030288"/>
            <a:ext cx="4976812" cy="4441825"/>
            <a:chOff x="1485" y="649"/>
            <a:chExt cx="3135" cy="2798"/>
          </a:xfrm>
        </p:grpSpPr>
        <p:pic>
          <p:nvPicPr>
            <p:cNvPr id="130053" name="mSeries22040321003300003" descr="Bronchopneumonia-R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5" y="649"/>
              <a:ext cx="3026" cy="2792"/>
            </a:xfrm>
            <a:prstGeom prst="rect">
              <a:avLst/>
            </a:prstGeom>
            <a:noFill/>
            <a:ln w="5715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054" name="Text Box 5"/>
            <p:cNvSpPr txBox="1">
              <a:spLocks noChangeArrowheads="1"/>
            </p:cNvSpPr>
            <p:nvPr/>
          </p:nvSpPr>
          <p:spPr bwMode="auto">
            <a:xfrm>
              <a:off x="4070" y="3274"/>
              <a:ext cx="5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latin typeface="Arial" pitchFamily="34" charset="0"/>
                  <a:cs typeface="Arial" pitchFamily="34" charset="0"/>
                </a:rPr>
                <a:t>© R3</a:t>
              </a:r>
              <a:endParaRPr lang="en-US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880481"/>
      </p:ext>
    </p:extLst>
  </p:cSld>
  <p:clrMapOvr>
    <a:masterClrMapping/>
  </p:clrMapOvr>
  <p:transition spd="slow">
    <p:push dir="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8"/>
          <p:cNvSpPr txBox="1">
            <a:spLocks noChangeArrowheads="1"/>
          </p:cNvSpPr>
          <p:nvPr/>
        </p:nvSpPr>
        <p:spPr bwMode="auto">
          <a:xfrm>
            <a:off x="1830388" y="5618163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Staph pneumonia with atelectasis</a:t>
            </a:r>
            <a:endParaRPr lang="en-US">
              <a:latin typeface="Arial" pitchFamily="34" charset="0"/>
            </a:endParaRPr>
          </a:p>
        </p:txBody>
      </p:sp>
      <p:grpSp>
        <p:nvGrpSpPr>
          <p:cNvPr id="131075" name="Group 5"/>
          <p:cNvGrpSpPr>
            <a:grpSpLocks/>
          </p:cNvGrpSpPr>
          <p:nvPr/>
        </p:nvGrpSpPr>
        <p:grpSpPr bwMode="auto">
          <a:xfrm>
            <a:off x="996950" y="1716088"/>
            <a:ext cx="7537450" cy="3594100"/>
            <a:chOff x="628" y="1081"/>
            <a:chExt cx="4748" cy="2264"/>
          </a:xfrm>
        </p:grpSpPr>
        <p:pic>
          <p:nvPicPr>
            <p:cNvPr id="131077" name="mSeries22040321003300037" descr="Pneumonia-commercial slide-Gowe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" y="1081"/>
              <a:ext cx="4716" cy="2241"/>
            </a:xfrm>
            <a:prstGeom prst="rect">
              <a:avLst/>
            </a:prstGeom>
            <a:noFill/>
            <a:ln w="5080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078" name="Text Box 6"/>
            <p:cNvSpPr txBox="1">
              <a:spLocks noChangeArrowheads="1"/>
            </p:cNvSpPr>
            <p:nvPr/>
          </p:nvSpPr>
          <p:spPr bwMode="auto">
            <a:xfrm>
              <a:off x="4002" y="3172"/>
              <a:ext cx="137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sz="1200" b="1">
                  <a:solidFill>
                    <a:schemeClr val="bg2"/>
                  </a:solidFill>
                  <a:latin typeface="Arial" pitchFamily="34" charset="0"/>
                  <a:cs typeface="Arial" pitchFamily="34" charset="0"/>
                </a:rPr>
                <a:t>© Gower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454507"/>
      </p:ext>
    </p:extLst>
  </p:cSld>
  <p:clrMapOvr>
    <a:masterClrMapping/>
  </p:clrMapOvr>
  <p:transition spd="slow">
    <p:push dir="u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24800" cy="778098"/>
          </a:xfrm>
        </p:spPr>
        <p:txBody>
          <a:bodyPr/>
          <a:lstStyle/>
          <a:p>
            <a:r>
              <a:rPr lang="ru-RU" sz="3600" dirty="0">
                <a:solidFill>
                  <a:srgbClr val="FFC000"/>
                </a:solidFill>
              </a:rPr>
              <a:t>     </a:t>
            </a:r>
            <a:r>
              <a:rPr lang="ru-RU" sz="3600" dirty="0" err="1">
                <a:solidFill>
                  <a:srgbClr val="FFC000"/>
                </a:solidFill>
              </a:rPr>
              <a:t>Стрептококова</a:t>
            </a:r>
            <a:r>
              <a:rPr lang="ru-RU" sz="3600" dirty="0">
                <a:solidFill>
                  <a:srgbClr val="FFC000"/>
                </a:solidFill>
              </a:rPr>
              <a:t> </a:t>
            </a:r>
            <a:r>
              <a:rPr lang="ru-RU" sz="3600" dirty="0" err="1">
                <a:solidFill>
                  <a:srgbClr val="FFC000"/>
                </a:solidFill>
              </a:rPr>
              <a:t>пневмонія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4800" cy="4446240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Рентгенографія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розсіяні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інфільтративні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тіні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частіше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середній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нижній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частках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утворенні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абсцесу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виявляється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порожнина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горізонтальним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рівнем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рідини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; на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розвиток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плевриту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вказує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інтенсивне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гомогенне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затемнення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з косою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верхньою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границею. Для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встановлення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характеру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эксудату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(серозного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або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гнойного)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выконується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плевральна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пункція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01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mSeries22040321003300046" descr="Pneumonia-strep-with effu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1277938"/>
            <a:ext cx="4702175" cy="4432300"/>
          </a:xfrm>
          <a:prstGeom prst="rect">
            <a:avLst/>
          </a:prstGeom>
          <a:noFill/>
          <a:ln w="508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3" name="Text Box 6"/>
          <p:cNvSpPr txBox="1">
            <a:spLocks noChangeArrowheads="1"/>
          </p:cNvSpPr>
          <p:nvPr/>
        </p:nvSpPr>
        <p:spPr bwMode="auto">
          <a:xfrm>
            <a:off x="1849438" y="5943600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Strep pneumonia</a:t>
            </a:r>
            <a:endParaRPr lang="en-US">
              <a:latin typeface="Arial" pitchFamily="34" charset="0"/>
            </a:endParaRPr>
          </a:p>
        </p:txBody>
      </p:sp>
      <p:sp>
        <p:nvSpPr>
          <p:cNvPr id="133124" name="Rectangle 5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24639"/>
      </p:ext>
    </p:extLst>
  </p:cSld>
  <p:clrMapOvr>
    <a:masterClrMapping/>
  </p:clrMapOvr>
  <p:transition spd="slow">
    <p:push dir="u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8"/>
          <p:cNvSpPr txBox="1">
            <a:spLocks noChangeArrowheads="1"/>
          </p:cNvSpPr>
          <p:nvPr/>
        </p:nvSpPr>
        <p:spPr bwMode="auto">
          <a:xfrm>
            <a:off x="1870075" y="5737225"/>
            <a:ext cx="5819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Strep pneumonia in newborn</a:t>
            </a:r>
            <a:endParaRPr lang="en-US">
              <a:latin typeface="Arial" pitchFamily="34" charset="0"/>
            </a:endParaRPr>
          </a:p>
        </p:txBody>
      </p:sp>
      <p:sp>
        <p:nvSpPr>
          <p:cNvPr id="134147" name="Rectangle 7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4148" name="Group 4"/>
          <p:cNvGrpSpPr>
            <a:grpSpLocks/>
          </p:cNvGrpSpPr>
          <p:nvPr/>
        </p:nvGrpSpPr>
        <p:grpSpPr bwMode="auto">
          <a:xfrm>
            <a:off x="2244725" y="1050925"/>
            <a:ext cx="4986338" cy="4462463"/>
            <a:chOff x="1401" y="792"/>
            <a:chExt cx="3141" cy="2811"/>
          </a:xfrm>
        </p:grpSpPr>
        <p:pic>
          <p:nvPicPr>
            <p:cNvPr id="134149" name="mSeries22040321003300045" descr="Pneumonia-strep-R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" y="792"/>
              <a:ext cx="3012" cy="2792"/>
            </a:xfrm>
            <a:prstGeom prst="rect">
              <a:avLst/>
            </a:prstGeom>
            <a:noFill/>
            <a:ln w="5080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4150" name="Text Box 5"/>
            <p:cNvSpPr txBox="1">
              <a:spLocks noChangeArrowheads="1"/>
            </p:cNvSpPr>
            <p:nvPr/>
          </p:nvSpPr>
          <p:spPr bwMode="auto">
            <a:xfrm>
              <a:off x="3992" y="3430"/>
              <a:ext cx="5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latin typeface="Arial" pitchFamily="34" charset="0"/>
                  <a:cs typeface="Arial" pitchFamily="34" charset="0"/>
                </a:rPr>
                <a:t>© R3</a:t>
              </a:r>
              <a:endParaRPr lang="en-US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5804575"/>
      </p:ext>
    </p:extLst>
  </p:cSld>
  <p:clrMapOvr>
    <a:masterClrMapping/>
  </p:clrMapOvr>
  <p:transition spd="slow">
    <p:push dir="u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mSeries22040321003300017" descr="PCP-R3-cys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55713"/>
            <a:ext cx="4184650" cy="4432300"/>
          </a:xfrm>
          <a:prstGeom prst="rect">
            <a:avLst/>
          </a:prstGeom>
          <a:noFill/>
          <a:ln w="508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411" name="Text Box 6"/>
          <p:cNvSpPr txBox="1">
            <a:spLocks noChangeArrowheads="1"/>
          </p:cNvSpPr>
          <p:nvPr/>
        </p:nvSpPr>
        <p:spPr bwMode="auto">
          <a:xfrm>
            <a:off x="1849438" y="5943600"/>
            <a:ext cx="58197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/>
              <a:t>Pneumocystis Pneumonia</a:t>
            </a:r>
            <a:br>
              <a:rPr lang="en-US" sz="2400" b="1"/>
            </a:br>
            <a:endParaRPr lang="en-US" sz="2400" b="1"/>
          </a:p>
        </p:txBody>
      </p:sp>
      <p:sp>
        <p:nvSpPr>
          <p:cNvPr id="145412" name="Text Box 5"/>
          <p:cNvSpPr txBox="1">
            <a:spLocks noChangeArrowheads="1"/>
          </p:cNvSpPr>
          <p:nvPr/>
        </p:nvSpPr>
        <p:spPr bwMode="auto">
          <a:xfrm>
            <a:off x="6069013" y="5403850"/>
            <a:ext cx="8731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  <a:cs typeface="Arial" pitchFamily="34" charset="0"/>
              </a:rPr>
              <a:t>© R3</a:t>
            </a:r>
            <a:endParaRPr lang="en-US">
              <a:latin typeface="Arial" pitchFamily="34" charset="0"/>
            </a:endParaRPr>
          </a:p>
        </p:txBody>
      </p:sp>
      <p:sp>
        <p:nvSpPr>
          <p:cNvPr id="145413" name="Rectangle 4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73184"/>
      </p:ext>
    </p:extLst>
  </p:cSld>
  <p:clrMapOvr>
    <a:masterClrMapping/>
  </p:clrMapOvr>
  <p:transition spd="slow">
    <p:push dir="u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mSeries22040321003300022" descr="PCP1-R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614488"/>
            <a:ext cx="3181350" cy="3382962"/>
          </a:xfrm>
          <a:prstGeom prst="rect">
            <a:avLst/>
          </a:prstGeom>
          <a:noFill/>
          <a:ln w="508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35" name="mSeries22040321003300023" descr="PCP2-R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1620838"/>
            <a:ext cx="4175125" cy="3376612"/>
          </a:xfrm>
          <a:prstGeom prst="rect">
            <a:avLst/>
          </a:prstGeom>
          <a:noFill/>
          <a:ln w="508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436" name="Text Box 8"/>
          <p:cNvSpPr txBox="1">
            <a:spLocks noChangeArrowheads="1"/>
          </p:cNvSpPr>
          <p:nvPr/>
        </p:nvSpPr>
        <p:spPr bwMode="auto">
          <a:xfrm>
            <a:off x="1911350" y="5821363"/>
            <a:ext cx="5819775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/>
              <a:t>Pneumocystis Pneumonia</a:t>
            </a:r>
            <a:br>
              <a:rPr lang="en-US" b="1"/>
            </a:br>
            <a:endParaRPr lang="en-US" b="1"/>
          </a:p>
        </p:txBody>
      </p:sp>
      <p:sp>
        <p:nvSpPr>
          <p:cNvPr id="146437" name="Text Box 7"/>
          <p:cNvSpPr txBox="1">
            <a:spLocks noChangeArrowheads="1"/>
          </p:cNvSpPr>
          <p:nvPr/>
        </p:nvSpPr>
        <p:spPr bwMode="auto">
          <a:xfrm>
            <a:off x="7419975" y="4643438"/>
            <a:ext cx="8731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  <a:cs typeface="Arial" pitchFamily="34" charset="0"/>
              </a:rPr>
              <a:t>© R3</a:t>
            </a:r>
            <a:endParaRPr lang="en-US">
              <a:latin typeface="Arial" pitchFamily="34" charset="0"/>
            </a:endParaRP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55600" y="361950"/>
            <a:ext cx="8432800" cy="6134100"/>
          </a:xfrm>
          <a:prstGeom prst="rect">
            <a:avLst/>
          </a:prstGeom>
          <a:noFill/>
          <a:ln w="76200">
            <a:solidFill>
              <a:srgbClr val="618F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6439" name="Text Box 5"/>
          <p:cNvSpPr txBox="1">
            <a:spLocks noChangeArrowheads="1"/>
          </p:cNvSpPr>
          <p:nvPr/>
        </p:nvSpPr>
        <p:spPr bwMode="auto">
          <a:xfrm>
            <a:off x="1341438" y="5202238"/>
            <a:ext cx="6786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pitchFamily="34" charset="0"/>
                <a:cs typeface="Arial" pitchFamily="34" charset="0"/>
              </a:rPr>
              <a:t>Two different patients</a:t>
            </a:r>
            <a:endParaRPr lang="en-US">
              <a:latin typeface="Arial" pitchFamily="34" charset="0"/>
            </a:endParaRPr>
          </a:p>
        </p:txBody>
      </p:sp>
      <p:sp>
        <p:nvSpPr>
          <p:cNvPr id="146440" name="Rectangle 4"/>
          <p:cNvSpPr>
            <a:spLocks noChangeArrowheads="1"/>
          </p:cNvSpPr>
          <p:nvPr/>
        </p:nvSpPr>
        <p:spPr bwMode="auto">
          <a:xfrm>
            <a:off x="1685925" y="4754563"/>
            <a:ext cx="1403350" cy="203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453314"/>
      </p:ext>
    </p:extLst>
  </p:cSld>
  <p:clrMapOvr>
    <a:masterClrMapping/>
  </p:clrMapOvr>
  <p:transition spd="slow">
    <p:push dir="u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ru-RU" sz="4400" dirty="0">
                <a:solidFill>
                  <a:srgbClr val="FFC000"/>
                </a:solidFill>
              </a:rPr>
              <a:t>                   Плеврит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7924800" cy="4464496"/>
          </a:xfrm>
        </p:spPr>
        <p:txBody>
          <a:bodyPr>
            <a:noAutofit/>
          </a:bodyPr>
          <a:lstStyle/>
          <a:p>
            <a:r>
              <a:rPr lang="ru-RU" sz="2400" dirty="0" err="1"/>
              <a:t>запалення</a:t>
            </a:r>
            <a:r>
              <a:rPr lang="ru-RU" sz="2400" dirty="0"/>
              <a:t> </a:t>
            </a:r>
            <a:r>
              <a:rPr lang="ru-RU" sz="2400" dirty="0" err="1"/>
              <a:t>плевральних</a:t>
            </a:r>
            <a:r>
              <a:rPr lang="ru-RU" sz="2400" dirty="0"/>
              <a:t> </a:t>
            </a:r>
            <a:r>
              <a:rPr lang="ru-RU" sz="2400" dirty="0" err="1"/>
              <a:t>листків</a:t>
            </a:r>
            <a:r>
              <a:rPr lang="ru-RU" sz="2400" dirty="0"/>
              <a:t>, з </a:t>
            </a:r>
            <a:r>
              <a:rPr lang="ru-RU" sz="2400" dirty="0" err="1"/>
              <a:t>відкладанням</a:t>
            </a:r>
            <a:r>
              <a:rPr lang="ru-RU" sz="2400" dirty="0"/>
              <a:t> на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поверхні</a:t>
            </a:r>
            <a:r>
              <a:rPr lang="ru-RU" sz="2400" dirty="0"/>
              <a:t> </a:t>
            </a:r>
            <a:r>
              <a:rPr lang="ru-RU" sz="2400" dirty="0" err="1"/>
              <a:t>фібрину</a:t>
            </a:r>
            <a:r>
              <a:rPr lang="ru-RU" sz="2400" dirty="0"/>
              <a:t> (</a:t>
            </a:r>
            <a:r>
              <a:rPr lang="ru-RU" sz="2400" dirty="0" err="1"/>
              <a:t>сухий</a:t>
            </a:r>
            <a:r>
              <a:rPr lang="ru-RU" sz="2400" dirty="0"/>
              <a:t> плеврит)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накопичення</a:t>
            </a:r>
            <a:r>
              <a:rPr lang="ru-RU" sz="2400" dirty="0"/>
              <a:t> в </a:t>
            </a:r>
            <a:r>
              <a:rPr lang="ru-RU" sz="2400" dirty="0" err="1"/>
              <a:t>плевральній</a:t>
            </a:r>
            <a:r>
              <a:rPr lang="ru-RU" sz="2400" dirty="0"/>
              <a:t> </a:t>
            </a:r>
            <a:r>
              <a:rPr lang="ru-RU" sz="2400" dirty="0" err="1"/>
              <a:t>порожнині</a:t>
            </a:r>
            <a:r>
              <a:rPr lang="ru-RU" sz="2400" dirty="0"/>
              <a:t> </a:t>
            </a:r>
            <a:r>
              <a:rPr lang="ru-RU" sz="2400" dirty="0" err="1"/>
              <a:t>ексудата</a:t>
            </a:r>
            <a:r>
              <a:rPr lang="ru-RU" sz="2400" dirty="0"/>
              <a:t> </a:t>
            </a:r>
            <a:r>
              <a:rPr lang="ru-RU" sz="2400" dirty="0" err="1"/>
              <a:t>різного</a:t>
            </a:r>
            <a:r>
              <a:rPr lang="ru-RU" sz="2400" dirty="0"/>
              <a:t> характеру (</a:t>
            </a:r>
            <a:r>
              <a:rPr lang="ru-RU" sz="2400" dirty="0" err="1"/>
              <a:t>ексудативний</a:t>
            </a:r>
            <a:r>
              <a:rPr lang="ru-RU" sz="2400" dirty="0"/>
              <a:t> плеврит). </a:t>
            </a:r>
          </a:p>
          <a:p>
            <a:r>
              <a:rPr lang="ru-RU" sz="2400" dirty="0" err="1"/>
              <a:t>цим</a:t>
            </a:r>
            <a:r>
              <a:rPr lang="ru-RU" sz="2400" dirty="0"/>
              <a:t> же </a:t>
            </a:r>
            <a:r>
              <a:rPr lang="ru-RU" sz="2400" dirty="0" err="1"/>
              <a:t>терміном</a:t>
            </a:r>
            <a:r>
              <a:rPr lang="ru-RU" sz="2400" dirty="0"/>
              <a:t> </a:t>
            </a:r>
            <a:r>
              <a:rPr lang="ru-RU" sz="2400" dirty="0" err="1"/>
              <a:t>визначають</a:t>
            </a:r>
            <a:r>
              <a:rPr lang="ru-RU" sz="2400" dirty="0"/>
              <a:t> </a:t>
            </a:r>
            <a:r>
              <a:rPr lang="ru-RU" sz="2400" dirty="0" err="1"/>
              <a:t>процеси</a:t>
            </a:r>
            <a:r>
              <a:rPr lang="ru-RU" sz="2400" dirty="0"/>
              <a:t> в </a:t>
            </a:r>
            <a:r>
              <a:rPr lang="ru-RU" sz="2400" dirty="0" err="1"/>
              <a:t>плевральній</a:t>
            </a:r>
            <a:r>
              <a:rPr lang="ru-RU" sz="2400" dirty="0"/>
              <a:t> </a:t>
            </a:r>
            <a:r>
              <a:rPr lang="ru-RU" sz="2400" dirty="0" err="1"/>
              <a:t>порожнині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супроводжуються</a:t>
            </a:r>
            <a:r>
              <a:rPr lang="ru-RU" sz="2400" dirty="0"/>
              <a:t> </a:t>
            </a:r>
            <a:r>
              <a:rPr lang="ru-RU" sz="2400" dirty="0" err="1"/>
              <a:t>накопиченням</a:t>
            </a:r>
            <a:r>
              <a:rPr lang="ru-RU" sz="2400" dirty="0"/>
              <a:t> </a:t>
            </a:r>
            <a:r>
              <a:rPr lang="ru-RU" sz="2400" dirty="0" err="1"/>
              <a:t>патологічного</a:t>
            </a:r>
            <a:r>
              <a:rPr lang="ru-RU" sz="2400" dirty="0"/>
              <a:t> </a:t>
            </a:r>
            <a:r>
              <a:rPr lang="ru-RU" sz="2400" dirty="0" err="1"/>
              <a:t>випоту</a:t>
            </a:r>
            <a:r>
              <a:rPr lang="ru-RU" sz="2400" dirty="0"/>
              <a:t>, коли </a:t>
            </a:r>
            <a:r>
              <a:rPr lang="ru-RU" sz="2400" dirty="0" err="1"/>
              <a:t>запальна</a:t>
            </a:r>
            <a:r>
              <a:rPr lang="ru-RU" sz="2400" dirty="0"/>
              <a:t> природа </a:t>
            </a:r>
            <a:r>
              <a:rPr lang="ru-RU" sz="2400" dirty="0" err="1"/>
              <a:t>плевральних</a:t>
            </a:r>
            <a:r>
              <a:rPr lang="ru-RU" sz="2400" dirty="0"/>
              <a:t> </a:t>
            </a:r>
            <a:r>
              <a:rPr lang="ru-RU" sz="2400" dirty="0" err="1"/>
              <a:t>змін</a:t>
            </a:r>
            <a:r>
              <a:rPr lang="ru-RU" sz="2400" dirty="0"/>
              <a:t> неоднозначна. </a:t>
            </a:r>
          </a:p>
          <a:p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причин — </a:t>
            </a:r>
            <a:r>
              <a:rPr lang="ru-RU" sz="2400" dirty="0" err="1"/>
              <a:t>інфекції</a:t>
            </a:r>
            <a:r>
              <a:rPr lang="ru-RU" sz="2400" dirty="0"/>
              <a:t>, </a:t>
            </a:r>
            <a:r>
              <a:rPr lang="ru-RU" sz="2400" dirty="0" err="1"/>
              <a:t>травми</a:t>
            </a:r>
            <a:r>
              <a:rPr lang="ru-RU" sz="2400" dirty="0"/>
              <a:t> </a:t>
            </a:r>
            <a:r>
              <a:rPr lang="ru-RU" sz="2400" dirty="0" err="1"/>
              <a:t>грудної</a:t>
            </a:r>
            <a:r>
              <a:rPr lang="ru-RU" sz="2400" dirty="0"/>
              <a:t> </a:t>
            </a:r>
            <a:r>
              <a:rPr lang="ru-RU" sz="2400" dirty="0" err="1"/>
              <a:t>клітки</a:t>
            </a:r>
            <a:r>
              <a:rPr lang="ru-RU" sz="2400" dirty="0"/>
              <a:t>, </a:t>
            </a:r>
            <a:r>
              <a:rPr lang="ru-RU" sz="2400" dirty="0" err="1"/>
              <a:t>пухлини</a:t>
            </a:r>
            <a:r>
              <a:rPr lang="ru-RU" sz="2400" dirty="0"/>
              <a:t>, </a:t>
            </a:r>
            <a:r>
              <a:rPr lang="ru-RU" sz="2400" dirty="0" err="1"/>
              <a:t>туберкульоз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130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</a:t>
            </a:r>
            <a:r>
              <a:rPr lang="ru-RU" sz="3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Основні</a:t>
            </a:r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плевритів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7994848" cy="3726160"/>
          </a:xfrm>
        </p:spPr>
        <p:txBody>
          <a:bodyPr>
            <a:normAutofit/>
          </a:bodyPr>
          <a:lstStyle/>
          <a:p>
            <a:r>
              <a:rPr lang="ru-RU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сухі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або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фібринозні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</a:t>
            </a:r>
          </a:p>
          <a:p>
            <a:r>
              <a:rPr lang="ru-RU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Ексудативні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</a:t>
            </a:r>
          </a:p>
          <a:p>
            <a:r>
              <a:rPr lang="ru-RU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Гнійні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</a:t>
            </a:r>
            <a:r>
              <a:rPr lang="ru-RU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емпіема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3227494"/>
      </p:ext>
    </p:extLst>
  </p:cSld>
  <p:clrMapOvr>
    <a:masterClrMapping/>
  </p:clrMapOvr>
  <p:transition spd="slow">
    <p:push dir="u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70D32A-0BEC-413D-8480-68889D25D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>
                <a:solidFill>
                  <a:srgbClr val="FFC000"/>
                </a:solidFill>
              </a:rPr>
              <a:t>плеврит</a:t>
            </a:r>
            <a:endParaRPr lang="ru-UA" sz="3600" dirty="0">
              <a:solidFill>
                <a:srgbClr val="FFC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4A58291-3876-4B0F-A7A1-1DBE461453C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9552" y="1916832"/>
            <a:ext cx="813690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664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DAF8E8-27E3-4D31-94A5-98F8088A2E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1600200"/>
            <a:ext cx="3744416" cy="41148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ПРАВОРУЧ ТОТАЛЬНЕ ЗАТЕМНЕННЯ  ВИСОКОЇ  ІНТЕНСИВНОСТІ ОДНОРІДНОЇ СТРУКТУРИ, КОРІНЬ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НЕ ДИФЕРЕНЦЮЄТЬСЯ,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КУПОЛ ДИАФРАГМИ  ТА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ЛАТЕРАЛЬНИЙ СИНУС НЕ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ПРОСТЕЖУЮТЬСЯ, ВИРАЗНЕ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spc="0" dirty="0">
                <a:solidFill>
                  <a:srgbClr val="FFFFFF"/>
                </a:solidFill>
                <a:latin typeface="Arial Narrow"/>
              </a:rPr>
              <a:t>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МІЩЕННЯ ОРГАНІВ СЕРЕДОСТЕННЯ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ЛІВОРУЧ.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endParaRPr lang="ru-UA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67F620B-57E8-4992-AD2D-D402F2FA249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067944" y="1185208"/>
            <a:ext cx="4680520" cy="5052104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A7EEE-1670-44F5-A698-21C3617A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2840" cy="706090"/>
          </a:xfrm>
        </p:spPr>
        <p:txBody>
          <a:bodyPr/>
          <a:lstStyle/>
          <a:p>
            <a:r>
              <a:rPr lang="ru-RU" sz="3600" b="1" dirty="0" err="1">
                <a:solidFill>
                  <a:srgbClr val="FFC000"/>
                </a:solidFill>
              </a:rPr>
              <a:t>ЭКСУДАТИВНиЙ</a:t>
            </a:r>
            <a:r>
              <a:rPr lang="ru-RU" sz="3600" b="1" dirty="0">
                <a:solidFill>
                  <a:srgbClr val="FFC000"/>
                </a:solidFill>
              </a:rPr>
              <a:t> ПЛЕВРИТ</a:t>
            </a:r>
            <a:endParaRPr lang="ru-UA" sz="3600" b="1" dirty="0">
              <a:solidFill>
                <a:srgbClr val="FFC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B1E6D8-DE97-4E97-A797-1F2F4FB1B48D}"/>
              </a:ext>
            </a:extLst>
          </p:cNvPr>
          <p:cNvSpPr txBox="1"/>
          <p:nvPr/>
        </p:nvSpPr>
        <p:spPr>
          <a:xfrm>
            <a:off x="4410559" y="126433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</a:t>
            </a:r>
            <a:endParaRPr lang="ru-UA" dirty="0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4F7D7FB-BBF7-40BA-BD82-1CCA966D0C23}"/>
              </a:ext>
            </a:extLst>
          </p:cNvPr>
          <p:cNvCxnSpPr/>
          <p:nvPr/>
        </p:nvCxnSpPr>
        <p:spPr>
          <a:xfrm flipH="1">
            <a:off x="8092482" y="2973524"/>
            <a:ext cx="720080" cy="13681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46D9236-D0BB-497A-B651-44C8A60CDBEE}"/>
              </a:ext>
            </a:extLst>
          </p:cNvPr>
          <p:cNvCxnSpPr/>
          <p:nvPr/>
        </p:nvCxnSpPr>
        <p:spPr>
          <a:xfrm flipH="1">
            <a:off x="6966266" y="2276872"/>
            <a:ext cx="576064" cy="2878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E8CCD7F5-8E23-4192-A2C5-B3BCE3FB9BD6}"/>
              </a:ext>
            </a:extLst>
          </p:cNvPr>
          <p:cNvCxnSpPr>
            <a:cxnSpLocks/>
          </p:cNvCxnSpPr>
          <p:nvPr/>
        </p:nvCxnSpPr>
        <p:spPr>
          <a:xfrm>
            <a:off x="6480212" y="1700808"/>
            <a:ext cx="0" cy="36724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510057"/>
      </p:ext>
    </p:extLst>
  </p:cSld>
  <p:clrMapOvr>
    <a:masterClrMapping/>
  </p:clrMapOvr>
  <p:transition spd="slow">
    <p:push dir="u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4A6EA-C9DC-4062-9E96-752DBBA1F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ПЛЕВРИТ З РІВНЕМ РІДИНИ ЗЛІВА </a:t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>(ЛІНІЯ ДЕМУАЗО)</a:t>
            </a:r>
            <a:endParaRPr lang="ru-UA" dirty="0">
              <a:solidFill>
                <a:srgbClr val="FFC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042863-EAE3-4BDE-88CE-7B0A59FBACA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1444222"/>
            <a:ext cx="5616623" cy="51411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8646FA-8BEB-4F02-A5B2-E4778D68D172}"/>
              </a:ext>
            </a:extLst>
          </p:cNvPr>
          <p:cNvSpPr txBox="1"/>
          <p:nvPr/>
        </p:nvSpPr>
        <p:spPr>
          <a:xfrm>
            <a:off x="5220072" y="162193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</a:t>
            </a:r>
            <a:endParaRPr lang="ru-UA" b="1" dirty="0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6A0C0664-55BA-4B8B-8679-E4FF76394F18}"/>
              </a:ext>
            </a:extLst>
          </p:cNvPr>
          <p:cNvCxnSpPr/>
          <p:nvPr/>
        </p:nvCxnSpPr>
        <p:spPr>
          <a:xfrm>
            <a:off x="4788024" y="2420888"/>
            <a:ext cx="0" cy="12241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84C32D2-12C1-4EAF-8DED-657103A8D7F4}"/>
              </a:ext>
            </a:extLst>
          </p:cNvPr>
          <p:cNvSpPr txBox="1"/>
          <p:nvPr/>
        </p:nvSpPr>
        <p:spPr>
          <a:xfrm>
            <a:off x="5681804" y="1806605"/>
            <a:ext cx="32106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ЗЛЕВА ЗАТЕМНЕННЯ  ВИСОКОЇ </a:t>
            </a:r>
          </a:p>
          <a:p>
            <a:r>
              <a:rPr lang="ru-RU" dirty="0"/>
              <a:t>ІНТЕНСИВНОСТІ ОДНОРІДНОЇ </a:t>
            </a:r>
          </a:p>
          <a:p>
            <a:r>
              <a:rPr lang="ru-RU" dirty="0"/>
              <a:t>СТРУКТУРИ СЕРЕДНЬОГО ТА </a:t>
            </a:r>
          </a:p>
          <a:p>
            <a:r>
              <a:rPr lang="ru-RU" dirty="0"/>
              <a:t>НИЖНЬОГО ЛЕГЕНЕВИХ ПОЛІВ</a:t>
            </a:r>
          </a:p>
          <a:p>
            <a:r>
              <a:rPr lang="ru-RU" dirty="0"/>
              <a:t>В УСІХ ЗОНАХ, ЛІВИЙ КОРІНЬ</a:t>
            </a:r>
          </a:p>
          <a:p>
            <a:r>
              <a:rPr lang="ru-RU" dirty="0"/>
              <a:t>НЕ ДИФЕРЕНЦЮЄТЬСЯ,</a:t>
            </a:r>
          </a:p>
          <a:p>
            <a:r>
              <a:rPr lang="ru-RU" dirty="0"/>
              <a:t> КУПОЛ ДІАФРАГМИ  ТА </a:t>
            </a:r>
          </a:p>
          <a:p>
            <a:r>
              <a:rPr lang="ru-RU" dirty="0"/>
              <a:t>ЛАТЕРАЛЬНИЙ СИНУС НЕ </a:t>
            </a:r>
          </a:p>
          <a:p>
            <a:r>
              <a:rPr lang="ru-RU" dirty="0"/>
              <a:t>ПРОСТЕЖУЮТЬСЯ, ЗМЕЩЕННЯ СЕРЦЕВОЇ ТІНІ ПРАВОРУЧ. </a:t>
            </a:r>
          </a:p>
          <a:p>
            <a:r>
              <a:rPr lang="ru-RU" dirty="0"/>
              <a:t>ВЕРХНІЙ РІВЕНЬ РІДИНИ</a:t>
            </a:r>
          </a:p>
          <a:p>
            <a:r>
              <a:rPr lang="ru-RU" dirty="0"/>
              <a:t>-  ПО ПЕРЕДНЬОМУ </a:t>
            </a:r>
          </a:p>
          <a:p>
            <a:r>
              <a:rPr lang="ru-RU" dirty="0"/>
              <a:t>ВІДРІЗКУ 3-</a:t>
            </a:r>
            <a:r>
              <a:rPr lang="ru-RU" sz="1400" dirty="0"/>
              <a:t>ГО</a:t>
            </a:r>
            <a:r>
              <a:rPr lang="ru-RU" dirty="0"/>
              <a:t> РЕБРА.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4585411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8" name="Group 8"/>
          <p:cNvGrpSpPr>
            <a:grpSpLocks/>
          </p:cNvGrpSpPr>
          <p:nvPr/>
        </p:nvGrpSpPr>
        <p:grpSpPr bwMode="auto">
          <a:xfrm>
            <a:off x="411163" y="3151188"/>
            <a:ext cx="3400425" cy="2949575"/>
            <a:chOff x="0" y="2458"/>
            <a:chExt cx="2142" cy="1858"/>
          </a:xfrm>
        </p:grpSpPr>
        <p:sp>
          <p:nvSpPr>
            <p:cNvPr id="116741" name="Freeform 15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32 w 2135"/>
                <a:gd name="T1" fmla="*/ 66 h 1804"/>
                <a:gd name="T2" fmla="*/ 164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4 w 2135"/>
                <a:gd name="T9" fmla="*/ 42 h 1804"/>
                <a:gd name="T10" fmla="*/ 326 w 2135"/>
                <a:gd name="T11" fmla="*/ 78 h 1804"/>
                <a:gd name="T12" fmla="*/ 562 w 2135"/>
                <a:gd name="T13" fmla="*/ 150 h 1804"/>
                <a:gd name="T14" fmla="*/ 786 w 2135"/>
                <a:gd name="T15" fmla="*/ 245 h 1804"/>
                <a:gd name="T16" fmla="*/ 1002 w 2135"/>
                <a:gd name="T17" fmla="*/ 365 h 1804"/>
                <a:gd name="T18" fmla="*/ 1208 w 2135"/>
                <a:gd name="T19" fmla="*/ 503 h 1804"/>
                <a:gd name="T20" fmla="*/ 1396 w 2135"/>
                <a:gd name="T21" fmla="*/ 653 h 1804"/>
                <a:gd name="T22" fmla="*/ 1570 w 2135"/>
                <a:gd name="T23" fmla="*/ 827 h 1804"/>
                <a:gd name="T24" fmla="*/ 1728 w 2135"/>
                <a:gd name="T25" fmla="*/ 1019 h 1804"/>
                <a:gd name="T26" fmla="*/ 1872 w 2135"/>
                <a:gd name="T27" fmla="*/ 1229 h 1804"/>
                <a:gd name="T28" fmla="*/ 1955 w 2135"/>
                <a:gd name="T29" fmla="*/ 1366 h 1804"/>
                <a:gd name="T30" fmla="*/ 2030 w 2135"/>
                <a:gd name="T31" fmla="*/ 1510 h 1804"/>
                <a:gd name="T32" fmla="*/ 2090 w 2135"/>
                <a:gd name="T33" fmla="*/ 1654 h 1804"/>
                <a:gd name="T34" fmla="*/ 2144 w 2135"/>
                <a:gd name="T35" fmla="*/ 1804 h 1804"/>
                <a:gd name="T36" fmla="*/ 2156 w 2135"/>
                <a:gd name="T37" fmla="*/ 1804 h 1804"/>
                <a:gd name="T38" fmla="*/ 2102 w 2135"/>
                <a:gd name="T39" fmla="*/ 1654 h 1804"/>
                <a:gd name="T40" fmla="*/ 2042 w 2135"/>
                <a:gd name="T41" fmla="*/ 1510 h 1804"/>
                <a:gd name="T42" fmla="*/ 1967 w 2135"/>
                <a:gd name="T43" fmla="*/ 1366 h 1804"/>
                <a:gd name="T44" fmla="*/ 1884 w 2135"/>
                <a:gd name="T45" fmla="*/ 1223 h 1804"/>
                <a:gd name="T46" fmla="*/ 1740 w 2135"/>
                <a:gd name="T47" fmla="*/ 1013 h 1804"/>
                <a:gd name="T48" fmla="*/ 1576 w 2135"/>
                <a:gd name="T49" fmla="*/ 821 h 1804"/>
                <a:gd name="T50" fmla="*/ 1402 w 2135"/>
                <a:gd name="T51" fmla="*/ 647 h 1804"/>
                <a:gd name="T52" fmla="*/ 1214 w 2135"/>
                <a:gd name="T53" fmla="*/ 491 h 1804"/>
                <a:gd name="T54" fmla="*/ 1008 w 2135"/>
                <a:gd name="T55" fmla="*/ 353 h 1804"/>
                <a:gd name="T56" fmla="*/ 792 w 2135"/>
                <a:gd name="T57" fmla="*/ 239 h 1804"/>
                <a:gd name="T58" fmla="*/ 568 w 2135"/>
                <a:gd name="T59" fmla="*/ 138 h 1804"/>
                <a:gd name="T60" fmla="*/ 332 w 2135"/>
                <a:gd name="T61" fmla="*/ 66 h 1804"/>
                <a:gd name="T62" fmla="*/ 332 w 2135"/>
                <a:gd name="T63" fmla="*/ 66 h 18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35"/>
                <a:gd name="T97" fmla="*/ 0 h 1804"/>
                <a:gd name="T98" fmla="*/ 2135 w 2135"/>
                <a:gd name="T99" fmla="*/ 1804 h 18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42" name="Freeform 1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4"/>
                <a:gd name="T16" fmla="*/ 0 h 1858"/>
                <a:gd name="T17" fmla="*/ 1854 w 1854"/>
                <a:gd name="T18" fmla="*/ 1858 h 18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rgbClr val="010199"/>
                </a:gs>
                <a:gs pos="50000">
                  <a:srgbClr val="000000"/>
                </a:gs>
                <a:gs pos="100000">
                  <a:srgbClr val="010199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43" name="Freeform 13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5"/>
                <a:gd name="T76" fmla="*/ 0 h 1577"/>
                <a:gd name="T77" fmla="*/ 1745 w 1745"/>
                <a:gd name="T78" fmla="*/ 1577 h 157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44" name="Freeform 12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45"/>
                <a:gd name="T85" fmla="*/ 0 h 1768"/>
                <a:gd name="T86" fmla="*/ 1745 w 1745"/>
                <a:gd name="T87" fmla="*/ 1768 h 17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45" name="Oval 11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46" name="Oval 10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4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6739" name="Picture 5" descr="DSCN0010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511300"/>
            <a:ext cx="4425950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156" name="Picture 4" descr="l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49389"/>
            <a:ext cx="3576638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4BBE843C-48B4-456D-951A-B7B55D98F7B6}"/>
              </a:ext>
            </a:extLst>
          </p:cNvPr>
          <p:cNvCxnSpPr/>
          <p:nvPr/>
        </p:nvCxnSpPr>
        <p:spPr>
          <a:xfrm>
            <a:off x="6372200" y="2780928"/>
            <a:ext cx="0" cy="158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339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6" name="Group 9"/>
          <p:cNvGrpSpPr>
            <a:grpSpLocks/>
          </p:cNvGrpSpPr>
          <p:nvPr/>
        </p:nvGrpSpPr>
        <p:grpSpPr bwMode="auto">
          <a:xfrm>
            <a:off x="0" y="3521075"/>
            <a:ext cx="3400425" cy="2949575"/>
            <a:chOff x="0" y="2458"/>
            <a:chExt cx="2142" cy="1858"/>
          </a:xfrm>
        </p:grpSpPr>
        <p:sp>
          <p:nvSpPr>
            <p:cNvPr id="118790" name="Freeform 16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32 w 2135"/>
                <a:gd name="T1" fmla="*/ 66 h 1804"/>
                <a:gd name="T2" fmla="*/ 164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4 w 2135"/>
                <a:gd name="T9" fmla="*/ 42 h 1804"/>
                <a:gd name="T10" fmla="*/ 326 w 2135"/>
                <a:gd name="T11" fmla="*/ 78 h 1804"/>
                <a:gd name="T12" fmla="*/ 562 w 2135"/>
                <a:gd name="T13" fmla="*/ 150 h 1804"/>
                <a:gd name="T14" fmla="*/ 786 w 2135"/>
                <a:gd name="T15" fmla="*/ 245 h 1804"/>
                <a:gd name="T16" fmla="*/ 1002 w 2135"/>
                <a:gd name="T17" fmla="*/ 365 h 1804"/>
                <a:gd name="T18" fmla="*/ 1208 w 2135"/>
                <a:gd name="T19" fmla="*/ 503 h 1804"/>
                <a:gd name="T20" fmla="*/ 1396 w 2135"/>
                <a:gd name="T21" fmla="*/ 653 h 1804"/>
                <a:gd name="T22" fmla="*/ 1570 w 2135"/>
                <a:gd name="T23" fmla="*/ 827 h 1804"/>
                <a:gd name="T24" fmla="*/ 1728 w 2135"/>
                <a:gd name="T25" fmla="*/ 1019 h 1804"/>
                <a:gd name="T26" fmla="*/ 1872 w 2135"/>
                <a:gd name="T27" fmla="*/ 1229 h 1804"/>
                <a:gd name="T28" fmla="*/ 1955 w 2135"/>
                <a:gd name="T29" fmla="*/ 1366 h 1804"/>
                <a:gd name="T30" fmla="*/ 2030 w 2135"/>
                <a:gd name="T31" fmla="*/ 1510 h 1804"/>
                <a:gd name="T32" fmla="*/ 2090 w 2135"/>
                <a:gd name="T33" fmla="*/ 1654 h 1804"/>
                <a:gd name="T34" fmla="*/ 2144 w 2135"/>
                <a:gd name="T35" fmla="*/ 1804 h 1804"/>
                <a:gd name="T36" fmla="*/ 2156 w 2135"/>
                <a:gd name="T37" fmla="*/ 1804 h 1804"/>
                <a:gd name="T38" fmla="*/ 2102 w 2135"/>
                <a:gd name="T39" fmla="*/ 1654 h 1804"/>
                <a:gd name="T40" fmla="*/ 2042 w 2135"/>
                <a:gd name="T41" fmla="*/ 1510 h 1804"/>
                <a:gd name="T42" fmla="*/ 1967 w 2135"/>
                <a:gd name="T43" fmla="*/ 1366 h 1804"/>
                <a:gd name="T44" fmla="*/ 1884 w 2135"/>
                <a:gd name="T45" fmla="*/ 1223 h 1804"/>
                <a:gd name="T46" fmla="*/ 1740 w 2135"/>
                <a:gd name="T47" fmla="*/ 1013 h 1804"/>
                <a:gd name="T48" fmla="*/ 1576 w 2135"/>
                <a:gd name="T49" fmla="*/ 821 h 1804"/>
                <a:gd name="T50" fmla="*/ 1402 w 2135"/>
                <a:gd name="T51" fmla="*/ 647 h 1804"/>
                <a:gd name="T52" fmla="*/ 1214 w 2135"/>
                <a:gd name="T53" fmla="*/ 491 h 1804"/>
                <a:gd name="T54" fmla="*/ 1008 w 2135"/>
                <a:gd name="T55" fmla="*/ 353 h 1804"/>
                <a:gd name="T56" fmla="*/ 792 w 2135"/>
                <a:gd name="T57" fmla="*/ 239 h 1804"/>
                <a:gd name="T58" fmla="*/ 568 w 2135"/>
                <a:gd name="T59" fmla="*/ 138 h 1804"/>
                <a:gd name="T60" fmla="*/ 332 w 2135"/>
                <a:gd name="T61" fmla="*/ 66 h 1804"/>
                <a:gd name="T62" fmla="*/ 332 w 2135"/>
                <a:gd name="T63" fmla="*/ 66 h 18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35"/>
                <a:gd name="T97" fmla="*/ 0 h 1804"/>
                <a:gd name="T98" fmla="*/ 2135 w 2135"/>
                <a:gd name="T99" fmla="*/ 1804 h 18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791" name="Freeform 15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4"/>
                <a:gd name="T16" fmla="*/ 0 h 1858"/>
                <a:gd name="T17" fmla="*/ 1854 w 1854"/>
                <a:gd name="T18" fmla="*/ 1858 h 18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rgbClr val="010199"/>
                </a:gs>
                <a:gs pos="50000">
                  <a:srgbClr val="000000"/>
                </a:gs>
                <a:gs pos="100000">
                  <a:srgbClr val="010199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792" name="Freeform 14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5"/>
                <a:gd name="T76" fmla="*/ 0 h 1577"/>
                <a:gd name="T77" fmla="*/ 1745 w 1745"/>
                <a:gd name="T78" fmla="*/ 1577 h 157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793" name="Freeform 13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45"/>
                <a:gd name="T85" fmla="*/ 0 h 1768"/>
                <a:gd name="T86" fmla="*/ 1745 w 1745"/>
                <a:gd name="T87" fmla="*/ 1768 h 17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794" name="Oval 12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795" name="Oval 11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796" name="Oval 10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8787" name="Picture 6" descr="subpulm Cohen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4572000" cy="609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8" name="Picture 5" descr="subpulm cohen l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"/>
            <a:ext cx="4572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252" name="Line 4"/>
          <p:cNvSpPr>
            <a:spLocks noChangeShapeType="1"/>
          </p:cNvSpPr>
          <p:nvPr/>
        </p:nvSpPr>
        <p:spPr bwMode="auto">
          <a:xfrm>
            <a:off x="3505200" y="3962400"/>
            <a:ext cx="0" cy="990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16BFA3-E2DA-40B0-AE18-0D621221BE49}"/>
              </a:ext>
            </a:extLst>
          </p:cNvPr>
          <p:cNvSpPr txBox="1"/>
          <p:nvPr/>
        </p:nvSpPr>
        <p:spPr>
          <a:xfrm>
            <a:off x="3923928" y="76470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</a:t>
            </a:r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721307-048A-4C70-BF2C-CA6C1C449E9F}"/>
              </a:ext>
            </a:extLst>
          </p:cNvPr>
          <p:cNvSpPr txBox="1"/>
          <p:nvPr/>
        </p:nvSpPr>
        <p:spPr>
          <a:xfrm>
            <a:off x="4788024" y="76470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87151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2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7"/>
          <p:cNvGrpSpPr>
            <a:grpSpLocks/>
          </p:cNvGrpSpPr>
          <p:nvPr/>
        </p:nvGrpSpPr>
        <p:grpSpPr bwMode="auto">
          <a:xfrm>
            <a:off x="1122363" y="3173413"/>
            <a:ext cx="3400425" cy="2949575"/>
            <a:chOff x="0" y="2458"/>
            <a:chExt cx="2142" cy="1858"/>
          </a:xfrm>
        </p:grpSpPr>
        <p:sp>
          <p:nvSpPr>
            <p:cNvPr id="119812" name="Freeform 14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32 w 2135"/>
                <a:gd name="T1" fmla="*/ 66 h 1804"/>
                <a:gd name="T2" fmla="*/ 164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4 w 2135"/>
                <a:gd name="T9" fmla="*/ 42 h 1804"/>
                <a:gd name="T10" fmla="*/ 326 w 2135"/>
                <a:gd name="T11" fmla="*/ 78 h 1804"/>
                <a:gd name="T12" fmla="*/ 562 w 2135"/>
                <a:gd name="T13" fmla="*/ 150 h 1804"/>
                <a:gd name="T14" fmla="*/ 786 w 2135"/>
                <a:gd name="T15" fmla="*/ 245 h 1804"/>
                <a:gd name="T16" fmla="*/ 1002 w 2135"/>
                <a:gd name="T17" fmla="*/ 365 h 1804"/>
                <a:gd name="T18" fmla="*/ 1208 w 2135"/>
                <a:gd name="T19" fmla="*/ 503 h 1804"/>
                <a:gd name="T20" fmla="*/ 1396 w 2135"/>
                <a:gd name="T21" fmla="*/ 653 h 1804"/>
                <a:gd name="T22" fmla="*/ 1570 w 2135"/>
                <a:gd name="T23" fmla="*/ 827 h 1804"/>
                <a:gd name="T24" fmla="*/ 1728 w 2135"/>
                <a:gd name="T25" fmla="*/ 1019 h 1804"/>
                <a:gd name="T26" fmla="*/ 1872 w 2135"/>
                <a:gd name="T27" fmla="*/ 1229 h 1804"/>
                <a:gd name="T28" fmla="*/ 1955 w 2135"/>
                <a:gd name="T29" fmla="*/ 1366 h 1804"/>
                <a:gd name="T30" fmla="*/ 2030 w 2135"/>
                <a:gd name="T31" fmla="*/ 1510 h 1804"/>
                <a:gd name="T32" fmla="*/ 2090 w 2135"/>
                <a:gd name="T33" fmla="*/ 1654 h 1804"/>
                <a:gd name="T34" fmla="*/ 2144 w 2135"/>
                <a:gd name="T35" fmla="*/ 1804 h 1804"/>
                <a:gd name="T36" fmla="*/ 2156 w 2135"/>
                <a:gd name="T37" fmla="*/ 1804 h 1804"/>
                <a:gd name="T38" fmla="*/ 2102 w 2135"/>
                <a:gd name="T39" fmla="*/ 1654 h 1804"/>
                <a:gd name="T40" fmla="*/ 2042 w 2135"/>
                <a:gd name="T41" fmla="*/ 1510 h 1804"/>
                <a:gd name="T42" fmla="*/ 1967 w 2135"/>
                <a:gd name="T43" fmla="*/ 1366 h 1804"/>
                <a:gd name="T44" fmla="*/ 1884 w 2135"/>
                <a:gd name="T45" fmla="*/ 1223 h 1804"/>
                <a:gd name="T46" fmla="*/ 1740 w 2135"/>
                <a:gd name="T47" fmla="*/ 1013 h 1804"/>
                <a:gd name="T48" fmla="*/ 1576 w 2135"/>
                <a:gd name="T49" fmla="*/ 821 h 1804"/>
                <a:gd name="T50" fmla="*/ 1402 w 2135"/>
                <a:gd name="T51" fmla="*/ 647 h 1804"/>
                <a:gd name="T52" fmla="*/ 1214 w 2135"/>
                <a:gd name="T53" fmla="*/ 491 h 1804"/>
                <a:gd name="T54" fmla="*/ 1008 w 2135"/>
                <a:gd name="T55" fmla="*/ 353 h 1804"/>
                <a:gd name="T56" fmla="*/ 792 w 2135"/>
                <a:gd name="T57" fmla="*/ 239 h 1804"/>
                <a:gd name="T58" fmla="*/ 568 w 2135"/>
                <a:gd name="T59" fmla="*/ 138 h 1804"/>
                <a:gd name="T60" fmla="*/ 332 w 2135"/>
                <a:gd name="T61" fmla="*/ 66 h 1804"/>
                <a:gd name="T62" fmla="*/ 332 w 2135"/>
                <a:gd name="T63" fmla="*/ 66 h 18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35"/>
                <a:gd name="T97" fmla="*/ 0 h 1804"/>
                <a:gd name="T98" fmla="*/ 2135 w 2135"/>
                <a:gd name="T99" fmla="*/ 1804 h 18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13" name="Freeform 13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4"/>
                <a:gd name="T16" fmla="*/ 0 h 1858"/>
                <a:gd name="T17" fmla="*/ 1854 w 1854"/>
                <a:gd name="T18" fmla="*/ 1858 h 18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rgbClr val="010199"/>
                </a:gs>
                <a:gs pos="50000">
                  <a:srgbClr val="000000"/>
                </a:gs>
                <a:gs pos="100000">
                  <a:srgbClr val="010199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14" name="Freeform 12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5"/>
                <a:gd name="T76" fmla="*/ 0 h 1577"/>
                <a:gd name="T77" fmla="*/ 1745 w 1745"/>
                <a:gd name="T78" fmla="*/ 1577 h 157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15" name="Freeform 11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45"/>
                <a:gd name="T85" fmla="*/ 0 h 1768"/>
                <a:gd name="T86" fmla="*/ 1745 w 1745"/>
                <a:gd name="T87" fmla="*/ 1768 h 17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16" name="Oval 10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17" name="Oval 9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18" name="Oval 8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9811" name="Picture 4" descr="subpulm Cohen CT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056" y="915988"/>
            <a:ext cx="5351463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157254"/>
      </p:ext>
    </p:extLst>
  </p:cSld>
  <p:clrMapOvr>
    <a:masterClrMapping/>
  </p:clrMapOvr>
  <p:transition spd="slow">
    <p:push dir="u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4" name="Group 13"/>
          <p:cNvGrpSpPr>
            <a:grpSpLocks/>
          </p:cNvGrpSpPr>
          <p:nvPr/>
        </p:nvGrpSpPr>
        <p:grpSpPr bwMode="auto">
          <a:xfrm>
            <a:off x="0" y="3767138"/>
            <a:ext cx="3400425" cy="2949575"/>
            <a:chOff x="0" y="2458"/>
            <a:chExt cx="2142" cy="1858"/>
          </a:xfrm>
        </p:grpSpPr>
        <p:sp>
          <p:nvSpPr>
            <p:cNvPr id="120841" name="Freeform 20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32 w 2135"/>
                <a:gd name="T1" fmla="*/ 66 h 1804"/>
                <a:gd name="T2" fmla="*/ 164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4 w 2135"/>
                <a:gd name="T9" fmla="*/ 42 h 1804"/>
                <a:gd name="T10" fmla="*/ 326 w 2135"/>
                <a:gd name="T11" fmla="*/ 78 h 1804"/>
                <a:gd name="T12" fmla="*/ 562 w 2135"/>
                <a:gd name="T13" fmla="*/ 150 h 1804"/>
                <a:gd name="T14" fmla="*/ 786 w 2135"/>
                <a:gd name="T15" fmla="*/ 245 h 1804"/>
                <a:gd name="T16" fmla="*/ 1002 w 2135"/>
                <a:gd name="T17" fmla="*/ 365 h 1804"/>
                <a:gd name="T18" fmla="*/ 1208 w 2135"/>
                <a:gd name="T19" fmla="*/ 503 h 1804"/>
                <a:gd name="T20" fmla="*/ 1396 w 2135"/>
                <a:gd name="T21" fmla="*/ 653 h 1804"/>
                <a:gd name="T22" fmla="*/ 1570 w 2135"/>
                <a:gd name="T23" fmla="*/ 827 h 1804"/>
                <a:gd name="T24" fmla="*/ 1728 w 2135"/>
                <a:gd name="T25" fmla="*/ 1019 h 1804"/>
                <a:gd name="T26" fmla="*/ 1872 w 2135"/>
                <a:gd name="T27" fmla="*/ 1229 h 1804"/>
                <a:gd name="T28" fmla="*/ 1955 w 2135"/>
                <a:gd name="T29" fmla="*/ 1366 h 1804"/>
                <a:gd name="T30" fmla="*/ 2030 w 2135"/>
                <a:gd name="T31" fmla="*/ 1510 h 1804"/>
                <a:gd name="T32" fmla="*/ 2090 w 2135"/>
                <a:gd name="T33" fmla="*/ 1654 h 1804"/>
                <a:gd name="T34" fmla="*/ 2144 w 2135"/>
                <a:gd name="T35" fmla="*/ 1804 h 1804"/>
                <a:gd name="T36" fmla="*/ 2156 w 2135"/>
                <a:gd name="T37" fmla="*/ 1804 h 1804"/>
                <a:gd name="T38" fmla="*/ 2102 w 2135"/>
                <a:gd name="T39" fmla="*/ 1654 h 1804"/>
                <a:gd name="T40" fmla="*/ 2042 w 2135"/>
                <a:gd name="T41" fmla="*/ 1510 h 1804"/>
                <a:gd name="T42" fmla="*/ 1967 w 2135"/>
                <a:gd name="T43" fmla="*/ 1366 h 1804"/>
                <a:gd name="T44" fmla="*/ 1884 w 2135"/>
                <a:gd name="T45" fmla="*/ 1223 h 1804"/>
                <a:gd name="T46" fmla="*/ 1740 w 2135"/>
                <a:gd name="T47" fmla="*/ 1013 h 1804"/>
                <a:gd name="T48" fmla="*/ 1576 w 2135"/>
                <a:gd name="T49" fmla="*/ 821 h 1804"/>
                <a:gd name="T50" fmla="*/ 1402 w 2135"/>
                <a:gd name="T51" fmla="*/ 647 h 1804"/>
                <a:gd name="T52" fmla="*/ 1214 w 2135"/>
                <a:gd name="T53" fmla="*/ 491 h 1804"/>
                <a:gd name="T54" fmla="*/ 1008 w 2135"/>
                <a:gd name="T55" fmla="*/ 353 h 1804"/>
                <a:gd name="T56" fmla="*/ 792 w 2135"/>
                <a:gd name="T57" fmla="*/ 239 h 1804"/>
                <a:gd name="T58" fmla="*/ 568 w 2135"/>
                <a:gd name="T59" fmla="*/ 138 h 1804"/>
                <a:gd name="T60" fmla="*/ 332 w 2135"/>
                <a:gd name="T61" fmla="*/ 66 h 1804"/>
                <a:gd name="T62" fmla="*/ 332 w 2135"/>
                <a:gd name="T63" fmla="*/ 66 h 18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35"/>
                <a:gd name="T97" fmla="*/ 0 h 1804"/>
                <a:gd name="T98" fmla="*/ 2135 w 2135"/>
                <a:gd name="T99" fmla="*/ 1804 h 18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0842" name="Freeform 19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4"/>
                <a:gd name="T16" fmla="*/ 0 h 1858"/>
                <a:gd name="T17" fmla="*/ 1854 w 1854"/>
                <a:gd name="T18" fmla="*/ 1858 h 18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rgbClr val="010199"/>
                </a:gs>
                <a:gs pos="50000">
                  <a:srgbClr val="000000"/>
                </a:gs>
                <a:gs pos="100000">
                  <a:srgbClr val="010199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0843" name="Freeform 18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5"/>
                <a:gd name="T76" fmla="*/ 0 h 1577"/>
                <a:gd name="T77" fmla="*/ 1745 w 1745"/>
                <a:gd name="T78" fmla="*/ 1577 h 157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0844" name="Freeform 17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45"/>
                <a:gd name="T85" fmla="*/ 0 h 1768"/>
                <a:gd name="T86" fmla="*/ 1745 w 1745"/>
                <a:gd name="T87" fmla="*/ 1768 h 17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0845" name="Oval 16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0846" name="Oval 15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0847" name="Oval 14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1305" name="Rectangle 9"/>
          <p:cNvSpPr>
            <a:spLocks noChangeArrowheads="1"/>
          </p:cNvSpPr>
          <p:nvPr/>
        </p:nvSpPr>
        <p:spPr bwMode="auto">
          <a:xfrm>
            <a:off x="457200" y="1428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Empyema</a:t>
            </a:r>
            <a:endParaRPr lang="en-US" sz="4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0836" name="Picture 8" descr="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40" y="2255837"/>
            <a:ext cx="331152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7" name="Picture 7" descr="lat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2359025"/>
            <a:ext cx="2405063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5656263" y="2414588"/>
            <a:ext cx="3487737" cy="3543300"/>
            <a:chOff x="3563" y="1606"/>
            <a:chExt cx="2197" cy="2232"/>
          </a:xfrm>
        </p:grpSpPr>
        <p:pic>
          <p:nvPicPr>
            <p:cNvPr id="120839" name="Picture 6" descr="split pleura ki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" y="1606"/>
              <a:ext cx="2197" cy="1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840" name="Text Box 5"/>
            <p:cNvSpPr txBox="1">
              <a:spLocks noChangeArrowheads="1"/>
            </p:cNvSpPr>
            <p:nvPr/>
          </p:nvSpPr>
          <p:spPr bwMode="auto">
            <a:xfrm>
              <a:off x="3624" y="3550"/>
              <a:ext cx="20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400">
                  <a:latin typeface="Arial" pitchFamily="34" charset="0"/>
                  <a:cs typeface="Arial" pitchFamily="34" charset="0"/>
                </a:rPr>
                <a:t>“split pleura” sign</a:t>
              </a:r>
              <a:endParaRPr lang="en-US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4584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10"/>
          <p:cNvGrpSpPr>
            <a:grpSpLocks/>
          </p:cNvGrpSpPr>
          <p:nvPr/>
        </p:nvGrpSpPr>
        <p:grpSpPr bwMode="auto">
          <a:xfrm>
            <a:off x="228600" y="3767138"/>
            <a:ext cx="3400425" cy="2949575"/>
            <a:chOff x="0" y="2458"/>
            <a:chExt cx="2142" cy="1858"/>
          </a:xfrm>
        </p:grpSpPr>
        <p:sp>
          <p:nvSpPr>
            <p:cNvPr id="121862" name="Freeform 17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32 w 2135"/>
                <a:gd name="T1" fmla="*/ 66 h 1804"/>
                <a:gd name="T2" fmla="*/ 164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4 w 2135"/>
                <a:gd name="T9" fmla="*/ 42 h 1804"/>
                <a:gd name="T10" fmla="*/ 326 w 2135"/>
                <a:gd name="T11" fmla="*/ 78 h 1804"/>
                <a:gd name="T12" fmla="*/ 562 w 2135"/>
                <a:gd name="T13" fmla="*/ 150 h 1804"/>
                <a:gd name="T14" fmla="*/ 786 w 2135"/>
                <a:gd name="T15" fmla="*/ 245 h 1804"/>
                <a:gd name="T16" fmla="*/ 1002 w 2135"/>
                <a:gd name="T17" fmla="*/ 365 h 1804"/>
                <a:gd name="T18" fmla="*/ 1208 w 2135"/>
                <a:gd name="T19" fmla="*/ 503 h 1804"/>
                <a:gd name="T20" fmla="*/ 1396 w 2135"/>
                <a:gd name="T21" fmla="*/ 653 h 1804"/>
                <a:gd name="T22" fmla="*/ 1570 w 2135"/>
                <a:gd name="T23" fmla="*/ 827 h 1804"/>
                <a:gd name="T24" fmla="*/ 1728 w 2135"/>
                <a:gd name="T25" fmla="*/ 1019 h 1804"/>
                <a:gd name="T26" fmla="*/ 1872 w 2135"/>
                <a:gd name="T27" fmla="*/ 1229 h 1804"/>
                <a:gd name="T28" fmla="*/ 1955 w 2135"/>
                <a:gd name="T29" fmla="*/ 1366 h 1804"/>
                <a:gd name="T30" fmla="*/ 2030 w 2135"/>
                <a:gd name="T31" fmla="*/ 1510 h 1804"/>
                <a:gd name="T32" fmla="*/ 2090 w 2135"/>
                <a:gd name="T33" fmla="*/ 1654 h 1804"/>
                <a:gd name="T34" fmla="*/ 2144 w 2135"/>
                <a:gd name="T35" fmla="*/ 1804 h 1804"/>
                <a:gd name="T36" fmla="*/ 2156 w 2135"/>
                <a:gd name="T37" fmla="*/ 1804 h 1804"/>
                <a:gd name="T38" fmla="*/ 2102 w 2135"/>
                <a:gd name="T39" fmla="*/ 1654 h 1804"/>
                <a:gd name="T40" fmla="*/ 2042 w 2135"/>
                <a:gd name="T41" fmla="*/ 1510 h 1804"/>
                <a:gd name="T42" fmla="*/ 1967 w 2135"/>
                <a:gd name="T43" fmla="*/ 1366 h 1804"/>
                <a:gd name="T44" fmla="*/ 1884 w 2135"/>
                <a:gd name="T45" fmla="*/ 1223 h 1804"/>
                <a:gd name="T46" fmla="*/ 1740 w 2135"/>
                <a:gd name="T47" fmla="*/ 1013 h 1804"/>
                <a:gd name="T48" fmla="*/ 1576 w 2135"/>
                <a:gd name="T49" fmla="*/ 821 h 1804"/>
                <a:gd name="T50" fmla="*/ 1402 w 2135"/>
                <a:gd name="T51" fmla="*/ 647 h 1804"/>
                <a:gd name="T52" fmla="*/ 1214 w 2135"/>
                <a:gd name="T53" fmla="*/ 491 h 1804"/>
                <a:gd name="T54" fmla="*/ 1008 w 2135"/>
                <a:gd name="T55" fmla="*/ 353 h 1804"/>
                <a:gd name="T56" fmla="*/ 792 w 2135"/>
                <a:gd name="T57" fmla="*/ 239 h 1804"/>
                <a:gd name="T58" fmla="*/ 568 w 2135"/>
                <a:gd name="T59" fmla="*/ 138 h 1804"/>
                <a:gd name="T60" fmla="*/ 332 w 2135"/>
                <a:gd name="T61" fmla="*/ 66 h 1804"/>
                <a:gd name="T62" fmla="*/ 332 w 2135"/>
                <a:gd name="T63" fmla="*/ 66 h 18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35"/>
                <a:gd name="T97" fmla="*/ 0 h 1804"/>
                <a:gd name="T98" fmla="*/ 2135 w 2135"/>
                <a:gd name="T99" fmla="*/ 1804 h 18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63" name="Freeform 16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4"/>
                <a:gd name="T16" fmla="*/ 0 h 1858"/>
                <a:gd name="T17" fmla="*/ 1854 w 1854"/>
                <a:gd name="T18" fmla="*/ 1858 h 18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rgbClr val="010199"/>
                </a:gs>
                <a:gs pos="50000">
                  <a:srgbClr val="000000"/>
                </a:gs>
                <a:gs pos="100000">
                  <a:srgbClr val="010199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64" name="Freeform 1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5"/>
                <a:gd name="T76" fmla="*/ 0 h 1577"/>
                <a:gd name="T77" fmla="*/ 1745 w 1745"/>
                <a:gd name="T78" fmla="*/ 1577 h 157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65" name="Freeform 14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45"/>
                <a:gd name="T85" fmla="*/ 0 h 1768"/>
                <a:gd name="T86" fmla="*/ 1745 w 1745"/>
                <a:gd name="T87" fmla="*/ 1768 h 17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5000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66" name="Oval 13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67" name="Oval 12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1868" name="Oval 11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rgbClr val="010199"/>
                </a:gs>
                <a:gs pos="100000">
                  <a:srgbClr val="0000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2326" name="Rectangle 6"/>
          <p:cNvSpPr>
            <a:spLocks noChangeArrowheads="1"/>
          </p:cNvSpPr>
          <p:nvPr/>
        </p:nvSpPr>
        <p:spPr bwMode="auto">
          <a:xfrm>
            <a:off x="685800" y="1428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Empyema</a:t>
            </a:r>
            <a:endParaRPr lang="en-US" sz="4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1860" name="Picture 5" descr="empyema bey CT lung 1 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1727200"/>
            <a:ext cx="5018087" cy="376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1" name="Text Box 4"/>
          <p:cNvSpPr txBox="1">
            <a:spLocks noChangeArrowheads="1"/>
          </p:cNvSpPr>
          <p:nvPr/>
        </p:nvSpPr>
        <p:spPr bwMode="auto">
          <a:xfrm>
            <a:off x="2597150" y="5813425"/>
            <a:ext cx="43100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Compressed lung drapes over pleural collection</a:t>
            </a: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9189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2471</TotalTime>
  <Words>1909</Words>
  <Application>Microsoft Office PowerPoint</Application>
  <PresentationFormat>Экран (4:3)</PresentationFormat>
  <Paragraphs>395</Paragraphs>
  <Slides>102</Slides>
  <Notes>4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102</vt:i4>
      </vt:variant>
    </vt:vector>
  </HeadingPairs>
  <TitlesOfParts>
    <vt:vector size="120" baseType="lpstr">
      <vt:lpstr>Arial</vt:lpstr>
      <vt:lpstr>Arial Narrow</vt:lpstr>
      <vt:lpstr>Calibri</vt:lpstr>
      <vt:lpstr>Comic Sans MS</vt:lpstr>
      <vt:lpstr>Constantia</vt:lpstr>
      <vt:lpstr>Garamond</vt:lpstr>
      <vt:lpstr>Georgia</vt:lpstr>
      <vt:lpstr>Segoe Print</vt:lpstr>
      <vt:lpstr>Tahoma</vt:lpstr>
      <vt:lpstr>Times New Roman</vt:lpstr>
      <vt:lpstr>Trebuchet MS</vt:lpstr>
      <vt:lpstr>Wingdings</vt:lpstr>
      <vt:lpstr>Wingdings 2</vt:lpstr>
      <vt:lpstr>Горизонт</vt:lpstr>
      <vt:lpstr>1_Горизонт</vt:lpstr>
      <vt:lpstr>6_Горизонт</vt:lpstr>
      <vt:lpstr>7_Горизонт</vt:lpstr>
      <vt:lpstr>8_Горизонт</vt:lpstr>
      <vt:lpstr> ОСНОВи променевої СЕМіОТИКИ ПАТОЛОГії.  запальні Захворювання органів дихання.</vt:lpstr>
      <vt:lpstr>Грудна порожнина</vt:lpstr>
      <vt:lpstr>Презентация PowerPoint</vt:lpstr>
      <vt:lpstr>Презентация PowerPoint</vt:lpstr>
      <vt:lpstr>Презентация PowerPoint</vt:lpstr>
      <vt:lpstr> </vt:lpstr>
      <vt:lpstr>Семіотика – виділення патологічного вогнища та його характеристика</vt:lpstr>
      <vt:lpstr>Презентация PowerPoint</vt:lpstr>
      <vt:lpstr>променеві синдроми ураження легень</vt:lpstr>
      <vt:lpstr> РЕНТГЕНСЕМіОТИКА на рентгенограмі</vt:lpstr>
      <vt:lpstr>Рентгенограма </vt:lpstr>
      <vt:lpstr>РЕНТГЕНОСМІОТИКА ПРИ КТ</vt:lpstr>
      <vt:lpstr>Комп’ютерна томографія органів дихання</vt:lpstr>
      <vt:lpstr>Затемнення легеневого поля або його частини</vt:lpstr>
      <vt:lpstr>Презентация PowerPoint</vt:lpstr>
      <vt:lpstr> тотальне затемнення легеневого поля (причини)</vt:lpstr>
      <vt:lpstr>Презентация PowerPoint</vt:lpstr>
      <vt:lpstr>                  ПОЛОЖЕНня  ОРГАНіВ  СеРЕДОСТіНнЯ</vt:lpstr>
      <vt:lpstr>ТОТАЛЬНЕ ЗАТЕМНЕННЯ</vt:lpstr>
      <vt:lpstr>Тотальне затемнення</vt:lpstr>
      <vt:lpstr>Тотальне інтенсивне затемнення правого гемітораксу із зміщенням органів середостіння праворуч</vt:lpstr>
      <vt:lpstr> Тотальне  затемнення обтурація  лівого  головного  бронху  та  ателектаз  лівої  легені </vt:lpstr>
      <vt:lpstr>Тотальное  затемнення  (від високої інтенсивності до середньої)</vt:lpstr>
      <vt:lpstr> </vt:lpstr>
      <vt:lpstr>Обмежене затемнення легеневого поля(малої інтенсивності)</vt:lpstr>
      <vt:lpstr>Презентация PowerPoint</vt:lpstr>
      <vt:lpstr>Презентация PowerPoint</vt:lpstr>
      <vt:lpstr>ОБМЕЖЕНЕ ЗАТЕМНЕННЯ</vt:lpstr>
      <vt:lpstr>Презентация PowerPoint</vt:lpstr>
      <vt:lpstr>Синдром обмеженого затемнення</vt:lpstr>
      <vt:lpstr>Обмежене затемнення                       (метастази меланоми)</vt:lpstr>
      <vt:lpstr>                  СИНДРОМ  -  оКРУГла ТіНЬ</vt:lpstr>
      <vt:lpstr>                         ОК Р У Г Л А    Т І Н Ь </vt:lpstr>
      <vt:lpstr>       провідний  СИНДРОМ – окРУГЛа  ТіНЬ</vt:lpstr>
      <vt:lpstr>Округла тінь</vt:lpstr>
      <vt:lpstr>Синдром округлої тіні в легеневому полі</vt:lpstr>
      <vt:lpstr>Синдром ОкруглоЇ тІнІ</vt:lpstr>
      <vt:lpstr>МНОЖИННІ ОКРУГЛІ ТІНІ</vt:lpstr>
      <vt:lpstr>Множинні Mts</vt:lpstr>
      <vt:lpstr>                     КіЛЬЦЕподібна  ТіНЬ</vt:lpstr>
      <vt:lpstr>Презентация PowerPoint</vt:lpstr>
      <vt:lpstr>        К І Л Ь Ц Е П О Д І Б Н А    Т І Н Ь   </vt:lpstr>
      <vt:lpstr>ВРОДЖЕНА КІСТА ПРАВОЇ ЛЕГЕНІ</vt:lpstr>
      <vt:lpstr>КІЛЬЦЕПОДІБНА  ТІНЬ  (ПОРОЖНИНА)</vt:lpstr>
      <vt:lpstr>КавернознИй туберкулЬОз легЕНЬ</vt:lpstr>
      <vt:lpstr>ТОВЩИНА СТІНОК ПОРОЖНИНИ</vt:lpstr>
      <vt:lpstr>Презентация PowerPoint</vt:lpstr>
      <vt:lpstr>Абсцес  лІвОЇ  ЛЕГЕНІ</vt:lpstr>
      <vt:lpstr>ВОГНИЩЕВІ тІнІ </vt:lpstr>
      <vt:lpstr>Презентация PowerPoint</vt:lpstr>
      <vt:lpstr>ВОГНИЩЕВІ  тІнІ</vt:lpstr>
      <vt:lpstr>Презентация PowerPoint</vt:lpstr>
      <vt:lpstr>Дифузна двобічна міліарна дисеминація легень</vt:lpstr>
      <vt:lpstr>вогнища</vt:lpstr>
      <vt:lpstr>Дрібновогнищева дисеминація</vt:lpstr>
      <vt:lpstr>СИНДРОМ – ДИСЕМИНАЦіЯ  (вогнищевий туберкульоз)</vt:lpstr>
      <vt:lpstr>Крупновогнищева дисеминація</vt:lpstr>
      <vt:lpstr>             тотальне  ПРОСВітлення</vt:lpstr>
      <vt:lpstr>ТОТАЛЬНЕ ПРОСВІТЛЕННЯ</vt:lpstr>
      <vt:lpstr>Просвітлення легеневого поля або його частини</vt:lpstr>
      <vt:lpstr>Зміна  легеневого малюнка</vt:lpstr>
      <vt:lpstr>Посилення легеневого малюнка</vt:lpstr>
      <vt:lpstr>Синдром змінення коренів легень </vt:lpstr>
      <vt:lpstr>зміна кореня легені</vt:lpstr>
      <vt:lpstr>     Бронхіт на знімку:</vt:lpstr>
      <vt:lpstr>ПневмонІя</vt:lpstr>
      <vt:lpstr>Презентация PowerPoint</vt:lpstr>
      <vt:lpstr>Презентация PowerPoint</vt:lpstr>
      <vt:lpstr>Середньочасткова пневмонія</vt:lpstr>
      <vt:lpstr>Верхньочасткова пневмонія</vt:lpstr>
      <vt:lpstr>ЛіВОСТОРОНня СЕГМЕНТАРНА ПНЕВМОНіЯ</vt:lpstr>
      <vt:lpstr>Множинні осередки матового скла здебільшого по периферії та базально с обох сторін. По класифікації CORAD3</vt:lpstr>
      <vt:lpstr>множинні осередки матового скла  на периферії та базально с обох сторін. По класифікації CORAD3</vt:lpstr>
      <vt:lpstr>Презентация PowerPoint</vt:lpstr>
      <vt:lpstr>Презентация PowerPoint</vt:lpstr>
      <vt:lpstr>Презентация PowerPoint</vt:lpstr>
      <vt:lpstr>Абсцедуюча пневмонія</vt:lpstr>
      <vt:lpstr>Презентация PowerPoint</vt:lpstr>
      <vt:lpstr>Абсцедуюча пневмонія</vt:lpstr>
      <vt:lpstr>Абсцедуюча пневмонія</vt:lpstr>
      <vt:lpstr>Абсцедуюча пневмонія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Стрептококова пневмонія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Плеврит </vt:lpstr>
      <vt:lpstr>         Основні форми плевритів:</vt:lpstr>
      <vt:lpstr>плеврит</vt:lpstr>
      <vt:lpstr>ЭКСУДАТИВНиЙ ПЛЕВРИТ</vt:lpstr>
      <vt:lpstr>ПЛЕВРИТ З РІВНЕМ РІДИНИ ЗЛІВА  (ЛІНІЯ ДЕМУАЗО)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ЛУЧЕВЫЕ МЕТОДЫ ИССЛЕДОВАНИЯ ГРУДНОЙ ПОЛОСТИ И ОРГАНОВ ДЫХАНИЯ.  ОСНОВЫ ЛУЧЕВОЙ СЕМИОТИКИ ПАТОЛОГИИ.  ВОСПАЛИТЕЛЬНЫЕ ЗАБОЛЕВАНИЯ</dc:title>
  <dc:creator>Admin</dc:creator>
  <cp:lastModifiedBy>Олеся Дмитріївна Слюсаренко</cp:lastModifiedBy>
  <cp:revision>130</cp:revision>
  <dcterms:created xsi:type="dcterms:W3CDTF">2017-11-15T19:07:03Z</dcterms:created>
  <dcterms:modified xsi:type="dcterms:W3CDTF">2023-02-14T10:34:11Z</dcterms:modified>
</cp:coreProperties>
</file>