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801" r:id="rId2"/>
    <p:sldMasterId id="2147483843" r:id="rId3"/>
    <p:sldMasterId id="2147483943" r:id="rId4"/>
    <p:sldMasterId id="2147483962" r:id="rId5"/>
    <p:sldMasterId id="2147483981" r:id="rId6"/>
  </p:sldMasterIdLst>
  <p:notesMasterIdLst>
    <p:notesMasterId r:id="rId76"/>
  </p:notesMasterIdLst>
  <p:sldIdLst>
    <p:sldId id="256" r:id="rId7"/>
    <p:sldId id="309" r:id="rId8"/>
    <p:sldId id="257" r:id="rId9"/>
    <p:sldId id="324" r:id="rId10"/>
    <p:sldId id="379" r:id="rId11"/>
    <p:sldId id="384" r:id="rId12"/>
    <p:sldId id="258" r:id="rId13"/>
    <p:sldId id="320" r:id="rId14"/>
    <p:sldId id="259" r:id="rId15"/>
    <p:sldId id="260" r:id="rId16"/>
    <p:sldId id="261" r:id="rId17"/>
    <p:sldId id="314" r:id="rId18"/>
    <p:sldId id="262" r:id="rId19"/>
    <p:sldId id="383" r:id="rId20"/>
    <p:sldId id="382" r:id="rId21"/>
    <p:sldId id="315" r:id="rId22"/>
    <p:sldId id="265" r:id="rId23"/>
    <p:sldId id="289" r:id="rId24"/>
    <p:sldId id="288" r:id="rId25"/>
    <p:sldId id="267" r:id="rId26"/>
    <p:sldId id="268" r:id="rId27"/>
    <p:sldId id="269" r:id="rId28"/>
    <p:sldId id="325" r:id="rId29"/>
    <p:sldId id="271" r:id="rId30"/>
    <p:sldId id="326" r:id="rId31"/>
    <p:sldId id="328" r:id="rId32"/>
    <p:sldId id="277" r:id="rId33"/>
    <p:sldId id="285" r:id="rId34"/>
    <p:sldId id="362" r:id="rId35"/>
    <p:sldId id="364" r:id="rId36"/>
    <p:sldId id="363" r:id="rId37"/>
    <p:sldId id="293" r:id="rId38"/>
    <p:sldId id="275" r:id="rId39"/>
    <p:sldId id="312" r:id="rId40"/>
    <p:sldId id="276" r:id="rId41"/>
    <p:sldId id="278" r:id="rId42"/>
    <p:sldId id="307" r:id="rId43"/>
    <p:sldId id="274" r:id="rId44"/>
    <p:sldId id="306" r:id="rId45"/>
    <p:sldId id="354" r:id="rId46"/>
    <p:sldId id="357" r:id="rId47"/>
    <p:sldId id="358" r:id="rId48"/>
    <p:sldId id="337" r:id="rId49"/>
    <p:sldId id="368" r:id="rId50"/>
    <p:sldId id="272" r:id="rId51"/>
    <p:sldId id="273" r:id="rId52"/>
    <p:sldId id="300" r:id="rId53"/>
    <p:sldId id="287" r:id="rId54"/>
    <p:sldId id="301" r:id="rId55"/>
    <p:sldId id="316" r:id="rId56"/>
    <p:sldId id="375" r:id="rId57"/>
    <p:sldId id="374" r:id="rId58"/>
    <p:sldId id="302" r:id="rId59"/>
    <p:sldId id="303" r:id="rId60"/>
    <p:sldId id="370" r:id="rId61"/>
    <p:sldId id="371" r:id="rId62"/>
    <p:sldId id="373" r:id="rId63"/>
    <p:sldId id="376" r:id="rId64"/>
    <p:sldId id="377" r:id="rId65"/>
    <p:sldId id="305" r:id="rId66"/>
    <p:sldId id="294" r:id="rId67"/>
    <p:sldId id="295" r:id="rId68"/>
    <p:sldId id="345" r:id="rId69"/>
    <p:sldId id="296" r:id="rId70"/>
    <p:sldId id="297" r:id="rId71"/>
    <p:sldId id="298" r:id="rId72"/>
    <p:sldId id="327" r:id="rId73"/>
    <p:sldId id="369" r:id="rId74"/>
    <p:sldId id="310" r:id="rId7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39" autoAdjust="0"/>
    <p:restoredTop sz="80504" autoAdjust="0"/>
  </p:normalViewPr>
  <p:slideViewPr>
    <p:cSldViewPr>
      <p:cViewPr varScale="1">
        <p:scale>
          <a:sx n="100" d="100"/>
          <a:sy n="100" d="100"/>
        </p:scale>
        <p:origin x="907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E8F8898-8A27-428E-BEDE-F108D6761521}" type="datetimeFigureOut">
              <a:rPr lang="uk-UA"/>
              <a:pPr>
                <a:defRPr/>
              </a:pPr>
              <a:t>18.11.2023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953D769-CF47-4A78-BD0B-D7B66366BFD0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0719357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C7741CB-D493-4FED-84A3-5AAB9F33F112}" type="slidenum">
              <a:rPr lang="ru-RU" altLang="ru-RU">
                <a:latin typeface="Arial" panose="020B0604020202020204" pitchFamily="34" charset="0"/>
              </a:rPr>
              <a:pPr eaLnBrk="1" hangingPunct="1"/>
              <a:t>2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984430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9948CAE-BFC9-45B0-B07F-F99F201E0BC7}" type="slidenum">
              <a:rPr lang="ru-RU" altLang="ru-RU">
                <a:latin typeface="Arial" panose="020B0604020202020204" pitchFamily="34" charset="0"/>
              </a:rPr>
              <a:pPr eaLnBrk="1" hangingPunct="1"/>
              <a:t>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741295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3B8D109-330C-4105-997C-C13D30D1FDE1}" type="slidenum">
              <a:rPr lang="ru-RU" altLang="ru-RU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4</a:t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003733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">
            <a:extLst>
              <a:ext uri="{FF2B5EF4-FFF2-40B4-BE49-F238E27FC236}">
                <a16:creationId xmlns:a16="http://schemas.microsoft.com/office/drawing/2014/main" id="{96DCE778-0527-433B-A966-B1AA31FE72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B7ECB619-1553-48D0-8847-A33E492CF5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1">
            <a:extLst>
              <a:ext uri="{FF2B5EF4-FFF2-40B4-BE49-F238E27FC236}">
                <a16:creationId xmlns:a16="http://schemas.microsoft.com/office/drawing/2014/main" id="{FE6C4971-7DEC-452C-B03A-A518D51BAA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6564463D-3CDF-489C-BC88-2EE37A054D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">
            <a:extLst>
              <a:ext uri="{FF2B5EF4-FFF2-40B4-BE49-F238E27FC236}">
                <a16:creationId xmlns:a16="http://schemas.microsoft.com/office/drawing/2014/main" id="{F1451E92-3F58-4ED2-9D30-22E346C7E3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122809A3-B8DA-429C-BD3F-ABB279DBCB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">
            <a:extLst>
              <a:ext uri="{FF2B5EF4-FFF2-40B4-BE49-F238E27FC236}">
                <a16:creationId xmlns:a16="http://schemas.microsoft.com/office/drawing/2014/main" id="{08030157-A5C8-4596-A22F-92B52B6619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E639D280-57D1-4281-9B8E-A6463FFA00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Образ слайда 1">
            <a:extLst>
              <a:ext uri="{FF2B5EF4-FFF2-40B4-BE49-F238E27FC236}">
                <a16:creationId xmlns:a16="http://schemas.microsoft.com/office/drawing/2014/main" id="{E06957D8-155E-47DA-8E5F-9AC41D40F9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Заметки 2">
            <a:extLst>
              <a:ext uri="{FF2B5EF4-FFF2-40B4-BE49-F238E27FC236}">
                <a16:creationId xmlns:a16="http://schemas.microsoft.com/office/drawing/2014/main" id="{02F0931A-0A4D-4E9C-87D9-36EEABA692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/>
              <a:t>Экзофитные (вдающиеся в просвет) опухоли растут в просвет пищевода: полип, папиллома ,липома, лейомиома. </a:t>
            </a:r>
          </a:p>
          <a:p>
            <a:pPr eaLnBrk="1" hangingPunct="1"/>
            <a:r>
              <a:rPr lang="ru-RU" altLang="ru-RU"/>
              <a:t>Эндовитная (интрамуральная,плоские, инфильтрирующие стенку).</a:t>
            </a:r>
          </a:p>
        </p:txBody>
      </p:sp>
      <p:sp>
        <p:nvSpPr>
          <p:cNvPr id="105476" name="Номер слайда 3">
            <a:extLst>
              <a:ext uri="{FF2B5EF4-FFF2-40B4-BE49-F238E27FC236}">
                <a16:creationId xmlns:a16="http://schemas.microsoft.com/office/drawing/2014/main" id="{12E7B80F-4832-4537-A23B-70DFDA7DE3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1089C3-644D-4DC0-B8C6-AE66382397E7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">
            <a:extLst>
              <a:ext uri="{FF2B5EF4-FFF2-40B4-BE49-F238E27FC236}">
                <a16:creationId xmlns:a16="http://schemas.microsoft.com/office/drawing/2014/main" id="{65DC8641-43B1-48D9-8AA9-59D95664C2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AA72C963-F962-4720-AC78-D0C4E60BB9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Образ слайда 1">
            <a:extLst>
              <a:ext uri="{FF2B5EF4-FFF2-40B4-BE49-F238E27FC236}">
                <a16:creationId xmlns:a16="http://schemas.microsoft.com/office/drawing/2014/main" id="{F374AAB4-AFB2-4946-8CE6-7F5D000217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Заметки 2">
            <a:extLst>
              <a:ext uri="{FF2B5EF4-FFF2-40B4-BE49-F238E27FC236}">
                <a16:creationId xmlns:a16="http://schemas.microsoft.com/office/drawing/2014/main" id="{656FAC9C-1DC0-45A4-AE2D-DCEC149635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/>
          </a:p>
        </p:txBody>
      </p:sp>
      <p:sp>
        <p:nvSpPr>
          <p:cNvPr id="138244" name="Номер слайда 3">
            <a:extLst>
              <a:ext uri="{FF2B5EF4-FFF2-40B4-BE49-F238E27FC236}">
                <a16:creationId xmlns:a16="http://schemas.microsoft.com/office/drawing/2014/main" id="{5D11D9C7-DD09-4053-AB0D-F037E999C1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A9D995-C474-45ED-85B0-2A0512F5D89E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Образ слайда 1">
            <a:extLst>
              <a:ext uri="{FF2B5EF4-FFF2-40B4-BE49-F238E27FC236}">
                <a16:creationId xmlns:a16="http://schemas.microsoft.com/office/drawing/2014/main" id="{C345F78C-5753-4122-9912-97E88F468B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Заметки 2">
            <a:extLst>
              <a:ext uri="{FF2B5EF4-FFF2-40B4-BE49-F238E27FC236}">
                <a16:creationId xmlns:a16="http://schemas.microsoft.com/office/drawing/2014/main" id="{4D4ACCDE-5D5C-4392-9712-CC0B0E165D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/>
          </a:p>
        </p:txBody>
      </p:sp>
      <p:sp>
        <p:nvSpPr>
          <p:cNvPr id="171012" name="Номер слайда 3">
            <a:extLst>
              <a:ext uri="{FF2B5EF4-FFF2-40B4-BE49-F238E27FC236}">
                <a16:creationId xmlns:a16="http://schemas.microsoft.com/office/drawing/2014/main" id="{4EAAE079-7BBE-4323-820B-6051D2AA6E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5E2AC3F-E5EC-444C-9206-051A693C498B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6A1CE-3603-41C6-957D-7063AB667514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0CDC9-6C93-4761-965A-B43AEEB86EF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7233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DCC82-D0AB-4D1F-9345-AB8F104C2BE5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CA531AF4-487A-4D41-888D-A76FDFFB34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2286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13981-FCA8-4265-80BF-9F2D8AB525D4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B3FCA0-29EE-4E5F-B681-E2D3747DFAC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3156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7AD67-0F95-4879-AB8C-1708D632AFFC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A50348F5-5090-4798-9F1A-FD53FCF8FEF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4393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3676F-BF4D-4D3F-A145-45ED40A98AE5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771E0-6BDC-44F8-8C79-D60AE3FDF37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1680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20572-2B2D-4992-9326-1E7AA00BF60C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FF075-EB56-41E4-A654-58FE3E9E0E7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6685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0F184-DB32-4F8C-B9EA-4AEEB7AAF427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703FD3-DDBA-4736-BDA2-7B0787268FF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6570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936B8-A8BF-4DE5-A9C1-4CA7100A8AD0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24822B-EE9F-454F-ACC8-75F412B6B2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3648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64F8-AD46-4D08-8968-BF92496B4AD2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3404F5-8A9B-4FBF-9FED-71914E488D3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3326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D4647-4290-476E-86C6-CBFA6C3DC0E4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FDFB00-B2AF-49A4-BDCB-CE7722524B7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18332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206EA-1E7C-456A-A4AB-6442004AAA3C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2A2297-CC06-4E52-A25D-192A7FC1019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74939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85053-D004-4F1B-B1A8-10E0A45521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6362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C212A-6549-4CF1-A543-27F4AF0EB224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44F10F-53D2-4634-8869-FC2985266F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640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1BCCB-9874-4435-AB24-52A8F2F5B323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05CA2AEB-BD45-483A-8A40-9C071A37FA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347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C4814-0991-4310-88AA-4CFE5F925A94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1488B-83FF-405E-BCFE-144BA8B78B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3869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4FD38-A46C-437E-A105-8E2D5AD76381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A6ECE46C-F9F4-4D7C-B55E-F889DE72016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0851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AB1D3-670F-44EF-94A3-495F5D39586F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6A16F-92BA-4224-9C7C-B9601EE7E1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7786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5FF7E-60B8-4E37-8C29-50490EB9A624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1A948F-E3B6-4A30-83B7-983869EDF2E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8850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9FBE3-FC1D-4321-B371-898CCC72D34B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DD1CB8-9859-4C44-B427-430C99CEE0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77727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D9336-F0A0-411F-9DDA-203E7EA85CFA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27F158-759A-4C32-8578-0E3A1CD86F8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85888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0D5A6-3027-4F46-9DBF-249E6597AD93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4AA3A6-D12F-41B9-8AB9-06FD8CF2899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1439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E919E-49BA-4987-A524-5341363A7C60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BD76D-3764-4F69-A77E-BFB81EDFD2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19672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59204-ECA7-43A7-96E4-71109E4351C8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5550C-0B97-4220-8AE7-EBA02E8A5E2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33040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4B686-91E6-4BF7-9FD4-6FC3CFEC2BCD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A3DE31-C73A-4561-91E9-FAE550527FE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5837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35E83-D6F7-46C2-A925-056B54B0BFBC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625B6CA2-03E5-4C45-A149-2E91FA88F32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27856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2D66C-D56C-45D3-A9CD-A17A4D8B8180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60471-A238-47C1-A4AF-451E33C304C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4334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CAA67-3617-4D58-B586-A1D784A84A47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5FCCF178-A0B1-4725-970D-A7B6441A56C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53445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0DE4B-BB02-4A33-94FD-BABA37AF8616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2BD838-59E0-428E-9736-1CFA623AE7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27402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A881D-5CF3-4EDA-9F7C-B9FC79901C35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502E9-6C59-4DEA-AFE5-4D29DA919C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73532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21DA5-F2F8-4A63-B6F4-CE3E0DCF6801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9BA6D6-12FD-4B38-A873-D26F551CBE3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67643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12054-1A39-4478-B5FE-5B0AABBCEEBE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E3F59-66C2-45FD-8B7A-E38C29482A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99573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59EC7-1A37-42CC-BD56-50AD6CEFE27B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7FE4D-B316-4B80-8DE4-8675D55C6B8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65213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D89FF-8E5C-492D-ACFF-25090F8FF435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BBA3E-C1B3-400C-9D51-84D158E7E64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05078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DEA9A-F80A-4F7E-8F2B-1510725CA976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4D49E1-DFBD-472D-BE28-836741DDB02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03694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76161EBE-CC0C-4531-81B2-DC9A2E19F35E}"/>
              </a:ext>
            </a:extLst>
          </p:cNvPr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C8B89E1D-7439-49D1-ACCF-EAE41C0B7541}"/>
              </a:ext>
            </a:extLst>
          </p:cNvPr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AE52A0B5-BE7B-4203-828B-B6103657D2B8}"/>
              </a:ext>
            </a:extLst>
          </p:cNvPr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>
            <a:extLst>
              <a:ext uri="{FF2B5EF4-FFF2-40B4-BE49-F238E27FC236}">
                <a16:creationId xmlns:a16="http://schemas.microsoft.com/office/drawing/2014/main" id="{497C98B7-3B87-4B2D-9B12-A39F5A24B0AD}"/>
              </a:ext>
            </a:extLst>
          </p:cNvPr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6E0506B-B90C-4E7A-BAD4-C4F83850A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A7101-65DA-47A2-9CD9-1807D629547A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FAFB678-F538-4879-9A69-599FD75A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9AEFDEC-E5BE-46C9-BAB8-AD9975279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B9F56-54BB-4E85-8569-C7F03D4C7294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5852686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DE97D-D219-46E6-83F5-8076A19EA2A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7BD97-C3FF-4D79-B20B-D70719247354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28A92-412A-4D9D-B982-2C917C520FB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7D4C4-1016-4C11-A92E-22D75121132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D9696-1693-49BF-A632-EFA7165F6043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408908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CC8B339D-B2E3-4A81-9E2E-BB526C776A50}"/>
              </a:ext>
            </a:extLst>
          </p:cNvPr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9674DBA-D525-4A97-B313-5166A4D9CE41}"/>
              </a:ext>
            </a:extLst>
          </p:cNvPr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EE2F63C-4E7B-4D00-AF86-05AC50243040}"/>
              </a:ext>
            </a:extLst>
          </p:cNvPr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>
            <a:extLst>
              <a:ext uri="{FF2B5EF4-FFF2-40B4-BE49-F238E27FC236}">
                <a16:creationId xmlns:a16="http://schemas.microsoft.com/office/drawing/2014/main" id="{6FDBCC16-BC49-42E1-AFEE-CB490A81BAC5}"/>
              </a:ext>
            </a:extLst>
          </p:cNvPr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38CB226-7896-4C7C-BE15-1B5E9E90E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70A13-F7A9-4A5E-AD67-C75A87C06CA5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303BF50-33A8-4210-90B8-376611527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70B4E57-B913-47EA-88BA-735F4E2C4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3DABB-3BFC-42AE-82DB-A38E1B9EFF27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5740022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AD8F804-2319-4013-804B-D4E36CA37C5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C5A77-A158-4000-AD88-E1DB0A3AE047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C0D641-7832-4AE6-BCB6-E520FFDE944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A0AA4D-1C3F-43EC-AC02-72BEF95469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BCE8-D935-4E23-8E4B-164E8FBCB271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40126461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DD81949-3E29-4C61-A0ED-BF7C50592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9A10E-0E8D-40BA-819D-F718015EFBFE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119F1E2-77F9-4498-A3FC-9FD65215A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7ABA00C-5D40-4DC4-8680-BE464AF5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9474F-4057-49A4-8F3E-0918F29EE9C7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40764699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CDA238-D8F6-4680-91EA-205B4ED7C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3AFBD-6563-4DC4-B8EB-C66F67480CC2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4023F65-88B2-4236-B91A-F4A5E4138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5E9CE7E-45DC-4668-8874-6F74DF196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E81F9-5404-41F2-8601-88537C938E9B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3291127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DF57EC5-D977-43CA-8F21-9F40FF378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2759E-4D81-4075-AEA5-30940F89F45E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3E77BCA-8829-4AA1-B71C-6ECFC693D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0BE7DD7-4313-4706-BF9E-D8ECA067E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F01EF-B824-47DB-9965-25FBB7AAE041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3689265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84B0E41-061D-44D1-A7E0-8BC6196E4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13B16-95CF-4845-8A02-9CD102C3B5E6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5C59DD-F02F-4CD7-9B45-C6B89305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35AC8D-40D1-4C13-8C76-20A0A96DC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52291-182E-4A59-AD0F-E5FA74FF1324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5406493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36091B1-F534-42A1-BA97-FCF2E0B28512}"/>
              </a:ext>
            </a:extLst>
          </p:cNvPr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BA2F5B9-C5A9-4816-AFE1-3C038D99403C}"/>
              </a:ext>
            </a:extLst>
          </p:cNvPr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67F82D6-8FFB-4697-B035-7F21A4EDDA76}"/>
              </a:ext>
            </a:extLst>
          </p:cNvPr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>
            <a:extLst>
              <a:ext uri="{FF2B5EF4-FFF2-40B4-BE49-F238E27FC236}">
                <a16:creationId xmlns:a16="http://schemas.microsoft.com/office/drawing/2014/main" id="{885148A0-1599-4F93-9500-8C152AD58CC4}"/>
              </a:ext>
            </a:extLst>
          </p:cNvPr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C76285D-6C0D-47AE-B6DA-444ED80EF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3CA0E-D2F7-4590-96D7-088FB5059233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C7244AF-E0D9-4936-9FF8-98D5E4CA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351BB363-2686-423B-806B-8BDA44B49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48368-4E33-4CCD-BA59-6B756AAA77FC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995717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6B67C-A7A9-4EAB-AB9C-431DF0A8F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CD07C-00BA-4571-9AAA-C26C7E6B0527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1EAF1-DE4C-40EF-AB77-417227DD6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67169-424F-47B0-91AD-2245FE62D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A4A4C-AC80-495F-99F5-9002BB0D411F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1286502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2494D-FBB8-4290-A711-F53D68415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8EEA9-ABF8-4F81-99F3-8DBD25AB21E9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9099A-75FA-43D8-81FE-CCF0D5CE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3765B-A50C-4FE8-A5E9-9C47877DC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7D93F-AE53-4173-8316-E9DCA24FBDDA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7951942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3F0FED8-C361-4627-9AAF-5766495F4F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3162D24-D6C9-4DD8-81F8-ED69E133E9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D09A807E-D318-405A-9FFF-EAE6BE5993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EA32A-89F5-477D-9D2A-102963F3EDC9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8601391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DEF3F5-F48E-4A6A-9938-46568556E2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C075B2-3E3E-4809-B558-05B3625AD9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E7F90D-63AF-4092-9C89-7CBD3511A4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1960F-B81F-4393-B0EE-38EEE39AE6E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446465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17463"/>
            <a:ext cx="8228013" cy="14335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1" y="1600202"/>
            <a:ext cx="4037013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1" y="3940177"/>
            <a:ext cx="4037013" cy="21891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4940673-185C-47E5-B1B7-98D1EBD3940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F7037A5-2B4F-4A0B-A71B-3A8EDABAC5B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BA96746-566F-48E9-B9F5-54989941477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43190-0C39-49A0-9AD6-4600CD754A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11631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17463"/>
            <a:ext cx="8228013" cy="14335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600200"/>
            <a:ext cx="4037013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907A70C-2B87-4DBC-A55E-2F3358D58A9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B209BB2-8CD9-4DEF-81EC-201944E6722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9AB251E-47E7-4963-8119-8B4DBB625F3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80F68-D20A-46A4-99F9-D6C1B428910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29213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17463"/>
            <a:ext cx="8228013" cy="14335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1" y="1600200"/>
            <a:ext cx="4037013" cy="4529138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B2C7806-8471-48A7-B192-08051EC4173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66014A5-3626-4A55-90C8-420A10803D1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BEFF462-7EED-4EF4-BA04-4155D72493B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C0629-5DDF-45CC-A163-E05EE43778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00873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17463"/>
            <a:ext cx="8228013" cy="14335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1" y="1600200"/>
            <a:ext cx="4037013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E551089-BA87-4641-844C-13749123515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3FC4E53-CD8C-4CE9-A162-81548D9E0D8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C361C2A-BF35-4B0F-A514-8E8F1AB6D67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461B6-6F7E-4796-AB72-D187E9012B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64009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17463"/>
            <a:ext cx="8228013" cy="14335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600202"/>
            <a:ext cx="8228013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3940177"/>
            <a:ext cx="8228013" cy="21891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DD8B34F-FB41-493F-BAD0-C30F4EC52E2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1791BCD-1127-412C-862B-19100F901DF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D4D540F-7133-471A-B38B-55A6CA7FE01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F25F2-63F0-4996-A20E-73FAFCB4F4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889378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76161EBE-CC0C-4531-81B2-DC9A2E19F35E}"/>
              </a:ext>
            </a:extLst>
          </p:cNvPr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C8B89E1D-7439-49D1-ACCF-EAE41C0B7541}"/>
              </a:ext>
            </a:extLst>
          </p:cNvPr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AE52A0B5-BE7B-4203-828B-B6103657D2B8}"/>
              </a:ext>
            </a:extLst>
          </p:cNvPr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>
            <a:extLst>
              <a:ext uri="{FF2B5EF4-FFF2-40B4-BE49-F238E27FC236}">
                <a16:creationId xmlns:a16="http://schemas.microsoft.com/office/drawing/2014/main" id="{497C98B7-3B87-4B2D-9B12-A39F5A24B0AD}"/>
              </a:ext>
            </a:extLst>
          </p:cNvPr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6E0506B-B90C-4E7A-BAD4-C4F83850A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A7101-65DA-47A2-9CD9-1807D629547A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FAFB678-F538-4879-9A69-599FD75A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9AEFDEC-E5BE-46C9-BAB8-AD9975279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B9F56-54BB-4E85-8569-C7F03D4C7294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5300699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DE97D-D219-46E6-83F5-8076A19EA2A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7BD97-C3FF-4D79-B20B-D70719247354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28A92-412A-4D9D-B982-2C917C520FB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7D4C4-1016-4C11-A92E-22D75121132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D9696-1693-49BF-A632-EFA7165F6043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0831877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CC8B339D-B2E3-4A81-9E2E-BB526C776A50}"/>
              </a:ext>
            </a:extLst>
          </p:cNvPr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9674DBA-D525-4A97-B313-5166A4D9CE41}"/>
              </a:ext>
            </a:extLst>
          </p:cNvPr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EE2F63C-4E7B-4D00-AF86-05AC50243040}"/>
              </a:ext>
            </a:extLst>
          </p:cNvPr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>
            <a:extLst>
              <a:ext uri="{FF2B5EF4-FFF2-40B4-BE49-F238E27FC236}">
                <a16:creationId xmlns:a16="http://schemas.microsoft.com/office/drawing/2014/main" id="{6FDBCC16-BC49-42E1-AFEE-CB490A81BAC5}"/>
              </a:ext>
            </a:extLst>
          </p:cNvPr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38CB226-7896-4C7C-BE15-1B5E9E90E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70A13-F7A9-4A5E-AD67-C75A87C06CA5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303BF50-33A8-4210-90B8-376611527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70B4E57-B913-47EA-88BA-735F4E2C4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3DABB-3BFC-42AE-82DB-A38E1B9EFF27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41375071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AD8F804-2319-4013-804B-D4E36CA37C5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C5A77-A158-4000-AD88-E1DB0A3AE047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C0D641-7832-4AE6-BCB6-E520FFDE944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A0AA4D-1C3F-43EC-AC02-72BEF95469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BCE8-D935-4E23-8E4B-164E8FBCB271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9907439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DD81949-3E29-4C61-A0ED-BF7C50592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9A10E-0E8D-40BA-819D-F718015EFBFE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119F1E2-77F9-4498-A3FC-9FD65215A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7ABA00C-5D40-4DC4-8680-BE464AF5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9474F-4057-49A4-8F3E-0918F29EE9C7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124379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CDA238-D8F6-4680-91EA-205B4ED7C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3AFBD-6563-4DC4-B8EB-C66F67480CC2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4023F65-88B2-4236-B91A-F4A5E4138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5E9CE7E-45DC-4668-8874-6F74DF196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E81F9-5404-41F2-8601-88537C938E9B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40677524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DF57EC5-D977-43CA-8F21-9F40FF378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2759E-4D81-4075-AEA5-30940F89F45E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3E77BCA-8829-4AA1-B71C-6ECFC693D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0BE7DD7-4313-4706-BF9E-D8ECA067E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F01EF-B824-47DB-9965-25FBB7AAE041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1959518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84B0E41-061D-44D1-A7E0-8BC6196E4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13B16-95CF-4845-8A02-9CD102C3B5E6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5C59DD-F02F-4CD7-9B45-C6B89305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35AC8D-40D1-4C13-8C76-20A0A96DC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52291-182E-4A59-AD0F-E5FA74FF1324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853034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36091B1-F534-42A1-BA97-FCF2E0B28512}"/>
              </a:ext>
            </a:extLst>
          </p:cNvPr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BA2F5B9-C5A9-4816-AFE1-3C038D99403C}"/>
              </a:ext>
            </a:extLst>
          </p:cNvPr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67F82D6-8FFB-4697-B035-7F21A4EDDA76}"/>
              </a:ext>
            </a:extLst>
          </p:cNvPr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>
            <a:extLst>
              <a:ext uri="{FF2B5EF4-FFF2-40B4-BE49-F238E27FC236}">
                <a16:creationId xmlns:a16="http://schemas.microsoft.com/office/drawing/2014/main" id="{885148A0-1599-4F93-9500-8C152AD58CC4}"/>
              </a:ext>
            </a:extLst>
          </p:cNvPr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C76285D-6C0D-47AE-B6DA-444ED80EF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3CA0E-D2F7-4590-96D7-088FB5059233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C7244AF-E0D9-4936-9FF8-98D5E4CA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351BB363-2686-423B-806B-8BDA44B49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48368-4E33-4CCD-BA59-6B756AAA77FC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9952738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6B67C-A7A9-4EAB-AB9C-431DF0A8F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CD07C-00BA-4571-9AAA-C26C7E6B0527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1EAF1-DE4C-40EF-AB77-417227DD6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67169-424F-47B0-91AD-2245FE62D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A4A4C-AC80-495F-99F5-9002BB0D411F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505748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2494D-FBB8-4290-A711-F53D68415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8EEA9-ABF8-4F81-99F3-8DBD25AB21E9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9099A-75FA-43D8-81FE-CCF0D5CE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3765B-A50C-4FE8-A5E9-9C47877DC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7D93F-AE53-4173-8316-E9DCA24FBDDA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6640700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3F0FED8-C361-4627-9AAF-5766495F4F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3162D24-D6C9-4DD8-81F8-ED69E133E9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D09A807E-D318-405A-9FFF-EAE6BE5993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EA32A-89F5-477D-9D2A-102963F3EDC9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54504077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DEF3F5-F48E-4A6A-9938-46568556E2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C075B2-3E3E-4809-B558-05B3625AD9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E7F90D-63AF-4092-9C89-7CBD3511A4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1960F-B81F-4393-B0EE-38EEE39AE6E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2953293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17463"/>
            <a:ext cx="8228013" cy="14335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1" y="1600202"/>
            <a:ext cx="4037013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1" y="3940177"/>
            <a:ext cx="4037013" cy="21891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4940673-185C-47E5-B1B7-98D1EBD3940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F7037A5-2B4F-4A0B-A71B-3A8EDABAC5B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BA96746-566F-48E9-B9F5-54989941477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43190-0C39-49A0-9AD6-4600CD754A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41398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17463"/>
            <a:ext cx="8228013" cy="14335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600200"/>
            <a:ext cx="4037013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907A70C-2B87-4DBC-A55E-2F3358D58A9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B209BB2-8CD9-4DEF-81EC-201944E6722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9AB251E-47E7-4963-8119-8B4DBB625F3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80F68-D20A-46A4-99F9-D6C1B428910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61184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17463"/>
            <a:ext cx="8228013" cy="14335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1" y="1600200"/>
            <a:ext cx="4037013" cy="4529138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B2C7806-8471-48A7-B192-08051EC4173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66014A5-3626-4A55-90C8-420A10803D1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BEFF462-7EED-4EF4-BA04-4155D72493B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C0629-5DDF-45CC-A163-E05EE43778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26259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17463"/>
            <a:ext cx="8228013" cy="14335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1" y="1600200"/>
            <a:ext cx="4037013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E551089-BA87-4641-844C-13749123515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3FC4E53-CD8C-4CE9-A162-81548D9E0D8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C361C2A-BF35-4B0F-A514-8E8F1AB6D67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461B6-6F7E-4796-AB72-D187E9012B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59831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17463"/>
            <a:ext cx="8228013" cy="14335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600202"/>
            <a:ext cx="8228013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3940177"/>
            <a:ext cx="8228013" cy="21891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DD8B34F-FB41-493F-BAD0-C30F4EC52E2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1791BCD-1127-412C-862B-19100F901DF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D4D540F-7133-471A-B38B-55A6CA7FE01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F25F2-63F0-4996-A20E-73FAFCB4F4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080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CE561C0C-94AB-483F-9753-A35F5094347B}"/>
              </a:ext>
            </a:extLst>
          </p:cNvPr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5114691E-B17B-4889-9937-07B1A4FFD709}"/>
              </a:ext>
            </a:extLst>
          </p:cNvPr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5D3E302B-C7B9-4D66-8638-DFFF1B24ED63}"/>
              </a:ext>
            </a:extLst>
          </p:cNvPr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13">
            <a:extLst>
              <a:ext uri="{FF2B5EF4-FFF2-40B4-BE49-F238E27FC236}">
                <a16:creationId xmlns:a16="http://schemas.microsoft.com/office/drawing/2014/main" id="{E9C6CDAE-3CF5-46BE-9233-6ABC6D351E01}"/>
              </a:ext>
            </a:extLst>
          </p:cNvPr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D2D9086-4055-42E1-AD4C-540542C73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8FA2E-B5CA-4BB7-B029-EA55A838180C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21CB625-142A-4901-8D3F-5811A0E5B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5961C12-FE7A-4E98-AE3F-6E4CEE26B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57106-3353-4E87-9E77-598B18C1650B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7420859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8EA4E1-02EB-48D8-B388-014994D121A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658EC-A197-4228-98CB-C29093ACDB47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D5864-7486-4AF9-BD8B-F5B68989004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602A9-D177-4F15-A179-DA2C916C0E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DD634-5484-40A0-83A4-4EF8439D2925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09591867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3B6C5356-BB86-4689-BE49-A593BC2AA144}"/>
              </a:ext>
            </a:extLst>
          </p:cNvPr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A7008EA-FFFE-4AD8-A903-CB992548AF66}"/>
              </a:ext>
            </a:extLst>
          </p:cNvPr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0DE2FCE-B01D-4BDC-8537-D996CF7EEF9B}"/>
              </a:ext>
            </a:extLst>
          </p:cNvPr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9">
            <a:extLst>
              <a:ext uri="{FF2B5EF4-FFF2-40B4-BE49-F238E27FC236}">
                <a16:creationId xmlns:a16="http://schemas.microsoft.com/office/drawing/2014/main" id="{24442FCC-0525-4DD7-A445-73CE69920AD8}"/>
              </a:ext>
            </a:extLst>
          </p:cNvPr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66F6A72-F223-4FD4-AFD8-2061C91F0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5AC96-9DC9-4B4F-BCE8-62088C9ED990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D308CAF-FA83-4126-9084-C88D128F8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5A6211F-4748-4437-AA63-993EB4478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FFCB-C47B-4FFF-AE20-F28340B374C0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3162948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E24C7BD-DBAB-43EE-8722-32D5474C14B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238D0-FB0A-4A97-927E-555646597882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D0231F-94B6-4004-94F2-7CE39F02BD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E7DBD28-5CF8-4607-9A5D-D3B9A10B7D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5DDFA-94F0-46D7-9E45-9FFF2811D924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05130161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DBB6ECB-98B4-4CA0-A79D-C28DF9F5E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32AED-9F6D-4CA8-84B9-3AB8FB1DAAB1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7C363E1-BA8C-43CA-BBD8-E34D3AF7A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66DF44A-7700-421F-8D6E-C2F2FF963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2BEA3-E9BF-48EE-9479-BE2F437ED7A3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6381900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6DE72BE-E820-407E-9250-3ED32696E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A9729-DD64-47D7-8AB5-1675B5FD9A32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D82D018-E7D4-45BD-9D6D-12479A15E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1D566F0-4587-4364-8C86-FEC5207C1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E848D-C8B2-4216-9B33-BB527790991A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5778050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89E5619-71E8-44C5-8EE7-4CDD71FB6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4C593-CF38-49D5-B4DA-0194C71F2255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5B1F4C-8A5B-4AF8-8E5A-018E8A5AE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B6449FB-4910-4877-AA33-B29AF21D2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98D44-0E3C-4C81-850E-E775AC90D4A5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6937309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5C230E3-6F5D-4A26-BF7E-12AA09FFE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71975-93AA-4E78-BFBF-90E0C95D3CCC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BABB268-EF1E-46BE-A34C-1F0481F3D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844808-F42E-4711-9E6F-87CD02C21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9F098-7370-4769-8BB6-EFBFE76CE4F1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8441826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C4D6BAD-943A-4207-8DF8-D1DF8207BC83}"/>
              </a:ext>
            </a:extLst>
          </p:cNvPr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3C0146A-5F6B-406C-B4BD-73BD574E1D27}"/>
              </a:ext>
            </a:extLst>
          </p:cNvPr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B1F13DF-2A54-4E2A-A5FD-2355246F490F}"/>
              </a:ext>
            </a:extLst>
          </p:cNvPr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10">
            <a:extLst>
              <a:ext uri="{FF2B5EF4-FFF2-40B4-BE49-F238E27FC236}">
                <a16:creationId xmlns:a16="http://schemas.microsoft.com/office/drawing/2014/main" id="{DA50B604-6FFF-449A-A006-BD99EF141920}"/>
              </a:ext>
            </a:extLst>
          </p:cNvPr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0F444026-8FB0-4D24-BBCD-9A440F7E6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1BAC2-C489-4978-84FF-8E30C7628D0E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313C7E50-85AE-4C63-A4C6-A9F882532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0D48FB7A-DD58-4A9B-BE3D-E607D06C7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FB0B-CDF6-49D2-B327-921CBFAFBCCE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09592179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07A31-FAAF-4A22-BC73-A5EB1E0E2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36F26-AC61-4EA9-9D0D-BB66BF6B97EA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BA703-14F3-49C0-B964-5DC9B3E02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F897E-BBBC-4F86-AFC4-E5837F50E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5095B-B76C-4D51-986D-AE1FEA891A55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5801016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1B829-D365-42C0-B950-03C374376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0BC9C-58EE-4A3B-9400-4A14B368F104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A453D-C17C-4B34-A91F-B1537A8D6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9034A6-052B-42D0-8BEC-953475494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6B425-D861-46BD-AA76-54CF69903919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43134107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786A074-4027-477F-9680-0E9703517B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C8738C-2974-4C89-AAAD-494D040F84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7BB597-5ABC-4E84-8055-B599F2BD0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0586B-0D05-4AB4-A92A-66AFF4C5E60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9940626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17463"/>
            <a:ext cx="8228013" cy="14335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600200"/>
            <a:ext cx="4037013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2EC6D4D-44DA-4EF5-A4B2-F286854AE93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F67E0E6-1A56-4BDB-8B4A-354C81F9A3E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05A5876-E638-4FCE-9131-61EE6B8CBDC2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5CD1F-280D-4A40-81EE-2F9FF812F02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479183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17463"/>
            <a:ext cx="8228013" cy="14335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1" y="1600202"/>
            <a:ext cx="4037013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1" y="3940177"/>
            <a:ext cx="4037013" cy="21891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EB75D5C-E3B7-46BD-B327-E0E2768E971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E5C8491-0D18-47BE-9FBF-44B56146274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06A15E0-578C-4C1E-BEC3-2D11D0BD050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860B6-7512-4282-A588-42DDCCCC5A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81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EA40BC-02D1-4FD0-89D1-0CACB80B7B28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FFFFFF"/>
                </a:solidFill>
              </a:defRPr>
            </a:lvl1pPr>
          </a:lstStyle>
          <a:p>
            <a:fld id="{C83E3D7B-6270-4C9C-BCC8-E98C0921E86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3" r:id="rId1"/>
    <p:sldLayoutId id="2147483909" r:id="rId2"/>
    <p:sldLayoutId id="2147483934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35" r:id="rId9"/>
    <p:sldLayoutId id="2147483915" r:id="rId10"/>
    <p:sldLayoutId id="2147483916" r:id="rId11"/>
    <p:sldLayoutId id="2147483936" r:id="rId12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FFFFFF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6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white">
                    <a:lumMod val="50000"/>
                    <a:lumOff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08F743-8930-4752-A1F7-07741D97F734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white">
                    <a:lumMod val="50000"/>
                    <a:lumOff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FFFFFF"/>
                </a:solidFill>
              </a:defRPr>
            </a:lvl1pPr>
          </a:lstStyle>
          <a:p>
            <a:fld id="{480FDDF7-3D0A-40A7-AF72-4AA84176F58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17" r:id="rId2"/>
    <p:sldLayoutId id="2147483938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39" r:id="rId9"/>
    <p:sldLayoutId id="2147483923" r:id="rId10"/>
    <p:sldLayoutId id="2147483924" r:id="rId11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FFFFFF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08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white">
                    <a:lumMod val="50000"/>
                    <a:lumOff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2CE4FA-F3B7-4D7F-B2B6-17B9891FC85A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white">
                    <a:lumMod val="50000"/>
                    <a:lumOff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FFFFFF"/>
                </a:solidFill>
              </a:defRPr>
            </a:lvl1pPr>
          </a:lstStyle>
          <a:p>
            <a:fld id="{7F23F3F0-94EF-42AD-86E5-545FE60F314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0" r:id="rId1"/>
    <p:sldLayoutId id="2147483925" r:id="rId2"/>
    <p:sldLayoutId id="2147483941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42" r:id="rId9"/>
    <p:sldLayoutId id="2147483931" r:id="rId10"/>
    <p:sldLayoutId id="2147483932" r:id="rId11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FFFFFF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85D7D5B-56B5-424E-9908-BC3F910E3655}"/>
              </a:ext>
            </a:extLst>
          </p:cNvPr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C52B9B-77E9-450F-9ED2-5964DECECEA8}"/>
              </a:ext>
            </a:extLst>
          </p:cNvPr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895397-5005-4B71-8641-9A96CF370524}"/>
              </a:ext>
            </a:extLst>
          </p:cNvPr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A97B7BC-470C-42D2-85A3-F25B761ED6EB}"/>
              </a:ext>
            </a:extLst>
          </p:cNvPr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612B90-9DCE-453E-A774-C98E2BE2D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37" name="Text Placeholder 2">
            <a:extLst>
              <a:ext uri="{FF2B5EF4-FFF2-40B4-BE49-F238E27FC236}">
                <a16:creationId xmlns:a16="http://schemas.microsoft.com/office/drawing/2014/main" id="{5604CDB8-B2E4-476E-B8A5-ACC35D0B60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UA"/>
              <a:t>Образец текста</a:t>
            </a:r>
          </a:p>
          <a:p>
            <a:pPr lvl="1"/>
            <a:r>
              <a:rPr lang="ru-RU" altLang="ru-UA"/>
              <a:t>Второй уровень</a:t>
            </a:r>
          </a:p>
          <a:p>
            <a:pPr lvl="2"/>
            <a:r>
              <a:rPr lang="ru-RU" altLang="ru-UA"/>
              <a:t>Третий уровень</a:t>
            </a:r>
          </a:p>
          <a:p>
            <a:pPr lvl="3"/>
            <a:r>
              <a:rPr lang="ru-RU" altLang="ru-UA"/>
              <a:t>Четвертый уровень</a:t>
            </a:r>
          </a:p>
          <a:p>
            <a:pPr lvl="4"/>
            <a:r>
              <a:rPr lang="ru-RU" altLang="ru-UA"/>
              <a:t>Пятый уровень</a:t>
            </a:r>
            <a:endParaRPr lang="en-US" altLang="ru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184AE-2A34-4F9D-9349-DBD710BD6D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4CBA90-5BAC-4B39-9A2B-B7419E14571E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326D3-455A-4C1D-AB0E-40D92C8738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8AC54-2E5E-4877-9907-B05EEA50A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75DEB06-3AA5-4BB6-B27F-43372EE86C4F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0546599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  <p:sldLayoutId id="2147483955" r:id="rId12"/>
    <p:sldLayoutId id="2147483956" r:id="rId13"/>
    <p:sldLayoutId id="2147483957" r:id="rId14"/>
    <p:sldLayoutId id="2147483958" r:id="rId15"/>
    <p:sldLayoutId id="2147483959" r:id="rId16"/>
    <p:sldLayoutId id="2147483960" r:id="rId17"/>
    <p:sldLayoutId id="2147483961" r:id="rId18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FFFFFF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85D7D5B-56B5-424E-9908-BC3F910E3655}"/>
              </a:ext>
            </a:extLst>
          </p:cNvPr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C52B9B-77E9-450F-9ED2-5964DECECEA8}"/>
              </a:ext>
            </a:extLst>
          </p:cNvPr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895397-5005-4B71-8641-9A96CF370524}"/>
              </a:ext>
            </a:extLst>
          </p:cNvPr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A97B7BC-470C-42D2-85A3-F25B761ED6EB}"/>
              </a:ext>
            </a:extLst>
          </p:cNvPr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612B90-9DCE-453E-A774-C98E2BE2D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37" name="Text Placeholder 2">
            <a:extLst>
              <a:ext uri="{FF2B5EF4-FFF2-40B4-BE49-F238E27FC236}">
                <a16:creationId xmlns:a16="http://schemas.microsoft.com/office/drawing/2014/main" id="{5604CDB8-B2E4-476E-B8A5-ACC35D0B60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UA"/>
              <a:t>Образец текста</a:t>
            </a:r>
          </a:p>
          <a:p>
            <a:pPr lvl="1"/>
            <a:r>
              <a:rPr lang="ru-RU" altLang="ru-UA"/>
              <a:t>Второй уровень</a:t>
            </a:r>
          </a:p>
          <a:p>
            <a:pPr lvl="2"/>
            <a:r>
              <a:rPr lang="ru-RU" altLang="ru-UA"/>
              <a:t>Третий уровень</a:t>
            </a:r>
          </a:p>
          <a:p>
            <a:pPr lvl="3"/>
            <a:r>
              <a:rPr lang="ru-RU" altLang="ru-UA"/>
              <a:t>Четвертый уровень</a:t>
            </a:r>
          </a:p>
          <a:p>
            <a:pPr lvl="4"/>
            <a:r>
              <a:rPr lang="ru-RU" altLang="ru-UA"/>
              <a:t>Пятый уровень</a:t>
            </a:r>
            <a:endParaRPr lang="en-US" altLang="ru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184AE-2A34-4F9D-9349-DBD710BD6D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4CBA90-5BAC-4B39-9A2B-B7419E14571E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326D3-455A-4C1D-AB0E-40D92C8738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8AC54-2E5E-4877-9907-B05EEA50A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75DEB06-3AA5-4BB6-B27F-43372EE86C4F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545653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74" r:id="rId12"/>
    <p:sldLayoutId id="2147483975" r:id="rId13"/>
    <p:sldLayoutId id="2147483976" r:id="rId14"/>
    <p:sldLayoutId id="2147483977" r:id="rId15"/>
    <p:sldLayoutId id="2147483978" r:id="rId16"/>
    <p:sldLayoutId id="2147483979" r:id="rId17"/>
    <p:sldLayoutId id="2147483980" r:id="rId18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FFFFFF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8D722E1-E710-4125-9387-A24F94F83710}"/>
              </a:ext>
            </a:extLst>
          </p:cNvPr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A5928A-1949-4C56-A6F5-FF27B0CD72CE}"/>
              </a:ext>
            </a:extLst>
          </p:cNvPr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65A3C9-9AA5-4676-8C29-EB4B75A6BBE2}"/>
              </a:ext>
            </a:extLst>
          </p:cNvPr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6F3EF76-152A-4B57-80BC-6F6E16682EC4}"/>
              </a:ext>
            </a:extLst>
          </p:cNvPr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74B3C3-64D6-4C36-AFB9-DDCD0B7F6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61" name="Text Placeholder 2">
            <a:extLst>
              <a:ext uri="{FF2B5EF4-FFF2-40B4-BE49-F238E27FC236}">
                <a16:creationId xmlns:a16="http://schemas.microsoft.com/office/drawing/2014/main" id="{4F8DCA0E-E01E-4114-9788-65F7ED5C52D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UA"/>
              <a:t>Образец текста</a:t>
            </a:r>
          </a:p>
          <a:p>
            <a:pPr lvl="1"/>
            <a:r>
              <a:rPr lang="ru-RU" altLang="ru-UA"/>
              <a:t>Второй уровень</a:t>
            </a:r>
          </a:p>
          <a:p>
            <a:pPr lvl="2"/>
            <a:r>
              <a:rPr lang="ru-RU" altLang="ru-UA"/>
              <a:t>Третий уровень</a:t>
            </a:r>
          </a:p>
          <a:p>
            <a:pPr lvl="3"/>
            <a:r>
              <a:rPr lang="ru-RU" altLang="ru-UA"/>
              <a:t>Четвертый уровень</a:t>
            </a:r>
          </a:p>
          <a:p>
            <a:pPr lvl="4"/>
            <a:r>
              <a:rPr lang="ru-RU" altLang="ru-UA"/>
              <a:t>Пятый уровень</a:t>
            </a:r>
            <a:endParaRPr lang="en-US" altLang="ru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8B5E7-788D-4608-A80A-6BA14A7262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white">
                    <a:lumMod val="50000"/>
                    <a:lumOff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02A996-75D7-4E7F-BE1C-DB5FBE16C0C9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CAB2E-6E76-4934-B1BE-76B2EDBC33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white">
                    <a:lumMod val="50000"/>
                    <a:lumOff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0978B-F947-4360-B3D1-1DFBD0121D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A69B686-7123-4AC4-887D-4654B6EAAD11}" type="slidenum">
              <a:rPr lang="ru-RU" altLang="ru-UA"/>
              <a:pPr>
                <a:defRPr/>
              </a:pPr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8247663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FFFFFF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4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5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53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0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12776"/>
            <a:ext cx="9144000" cy="2952328"/>
          </a:xfrm>
        </p:spPr>
        <p:txBody>
          <a:bodyPr/>
          <a:lstStyle/>
          <a:p>
            <a:pPr marL="18288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sz="4600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Променева</a:t>
            </a:r>
            <a:r>
              <a:rPr lang="ru-RU" sz="46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sz="4600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діагностика</a:t>
            </a:r>
            <a:r>
              <a:rPr lang="ru-RU" sz="46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sz="4600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захворювань</a:t>
            </a:r>
            <a:r>
              <a:rPr lang="ru-RU" sz="46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sz="4600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шлунково-кишкового</a:t>
            </a:r>
            <a:r>
              <a:rPr lang="ru-RU" sz="46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тракту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" y="0"/>
            <a:ext cx="9144000" cy="976313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sz="4400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  <a:ea typeface="+mn-ea"/>
                <a:cs typeface="+mn-cs"/>
              </a:rPr>
              <a:t>Методи</a:t>
            </a:r>
            <a:r>
              <a:rPr lang="ru-RU" sz="44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  <a:ea typeface="+mn-ea"/>
                <a:cs typeface="+mn-cs"/>
              </a:rPr>
              <a:t> </a:t>
            </a:r>
            <a:r>
              <a:rPr lang="ru-RU" sz="4400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  <a:ea typeface="+mn-ea"/>
                <a:cs typeface="+mn-cs"/>
              </a:rPr>
              <a:t>дослідження</a:t>
            </a:r>
            <a:r>
              <a:rPr lang="ru-RU" sz="44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  <a:ea typeface="+mn-ea"/>
                <a:cs typeface="+mn-cs"/>
              </a:rPr>
              <a:t> ШКТ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836613"/>
            <a:ext cx="8964612" cy="453548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Clr>
                <a:srgbClr val="FFFF00"/>
              </a:buClr>
              <a:buNone/>
            </a:pPr>
            <a:r>
              <a:rPr lang="ru-RU" altLang="ru-RU" sz="2800" b="1" dirty="0">
                <a:solidFill>
                  <a:srgbClr val="FFFF00"/>
                </a:solidFill>
              </a:rPr>
              <a:t>1.Рентгенологічний</a:t>
            </a:r>
            <a:r>
              <a:rPr lang="uk-UA" altLang="ru-RU" sz="2800" dirty="0"/>
              <a:t> </a:t>
            </a:r>
            <a:r>
              <a:rPr lang="ru-RU" altLang="ru-RU" sz="2800" dirty="0"/>
              <a:t>для </a:t>
            </a:r>
            <a:r>
              <a:rPr lang="ru-RU" altLang="ru-RU" sz="2800" dirty="0" err="1"/>
              <a:t>діагностики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захворювань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шлунково-кишкового</a:t>
            </a:r>
            <a:r>
              <a:rPr lang="ru-RU" altLang="ru-RU" sz="2800" dirty="0"/>
              <a:t> тракту з </a:t>
            </a:r>
            <a:r>
              <a:rPr lang="ru-RU" altLang="ru-RU" sz="2800" dirty="0" err="1"/>
              <a:t>переважним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ураженням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слизової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оболонки</a:t>
            </a:r>
            <a:r>
              <a:rPr lang="ru-RU" altLang="ru-RU" sz="2800" dirty="0"/>
              <a:t>. </a:t>
            </a:r>
            <a:r>
              <a:rPr lang="ru-RU" altLang="ru-RU" sz="2800" dirty="0" err="1"/>
              <a:t>Ведучий</a:t>
            </a:r>
            <a:r>
              <a:rPr lang="ru-RU" altLang="ru-RU" sz="2800" dirty="0"/>
              <a:t> метод </a:t>
            </a:r>
            <a:r>
              <a:rPr lang="ru-RU" altLang="ru-RU" sz="2800" dirty="0" err="1"/>
              <a:t>діагностики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ургентної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патології</a:t>
            </a:r>
            <a:r>
              <a:rPr lang="ru-RU" altLang="ru-RU" sz="2800" dirty="0"/>
              <a:t>.</a:t>
            </a:r>
          </a:p>
          <a:p>
            <a:pPr marL="0" indent="0" eaLnBrk="1" hangingPunct="1">
              <a:lnSpc>
                <a:spcPct val="90000"/>
              </a:lnSpc>
              <a:buClr>
                <a:srgbClr val="FFFF00"/>
              </a:buClr>
              <a:buNone/>
            </a:pPr>
            <a:r>
              <a:rPr lang="uk-UA" altLang="ru-RU" sz="2400" dirty="0"/>
              <a:t>Дослідження як морфології, так і функції органів. </a:t>
            </a:r>
          </a:p>
          <a:p>
            <a:pPr marL="0" indent="0" eaLnBrk="1" hangingPunct="1">
              <a:lnSpc>
                <a:spcPct val="90000"/>
              </a:lnSpc>
              <a:buClr>
                <a:srgbClr val="FFFF00"/>
              </a:buClr>
              <a:buNone/>
            </a:pPr>
            <a:r>
              <a:rPr lang="uk-UA" altLang="ru-RU" sz="2800" dirty="0"/>
              <a:t>Штучне контрастування сульфатом барію і водорозчинними </a:t>
            </a:r>
            <a:r>
              <a:rPr lang="uk-UA" altLang="ru-RU" sz="2800" dirty="0" err="1"/>
              <a:t>йодовмісними</a:t>
            </a:r>
            <a:r>
              <a:rPr lang="uk-UA" altLang="ru-RU" sz="2800" dirty="0"/>
              <a:t> КР.</a:t>
            </a:r>
          </a:p>
          <a:p>
            <a:pPr marL="0" indent="0" eaLnBrk="1" hangingPunct="1">
              <a:lnSpc>
                <a:spcPct val="90000"/>
              </a:lnSpc>
              <a:buClr>
                <a:srgbClr val="FFFF00"/>
              </a:buClr>
              <a:buNone/>
            </a:pPr>
            <a:r>
              <a:rPr lang="uk-UA" altLang="ru-RU" sz="2800" dirty="0"/>
              <a:t>Отримання зображення органу в трьох фазах контрастування: тугого наповнення, рельєфу слизової оболонки і подвійного контрастування.</a:t>
            </a:r>
          </a:p>
          <a:p>
            <a:pPr marL="0" indent="0" eaLnBrk="1" hangingPunct="1">
              <a:lnSpc>
                <a:spcPct val="90000"/>
              </a:lnSpc>
              <a:buClr>
                <a:srgbClr val="FFFF00"/>
              </a:buClr>
              <a:buNone/>
            </a:pPr>
            <a:r>
              <a:rPr lang="uk-UA" altLang="ru-RU" sz="2800" b="1" dirty="0">
                <a:solidFill>
                  <a:srgbClr val="FFFF00"/>
                </a:solidFill>
              </a:rPr>
              <a:t>2. </a:t>
            </a:r>
            <a:r>
              <a:rPr lang="ru-RU" altLang="ru-RU" sz="2800" b="1" dirty="0">
                <a:solidFill>
                  <a:srgbClr val="FFFF00"/>
                </a:solidFill>
              </a:rPr>
              <a:t>КТ, МРТ, УЗД</a:t>
            </a:r>
            <a:r>
              <a:rPr lang="ru-RU" altLang="ru-RU" sz="2800" b="1" dirty="0">
                <a:solidFill>
                  <a:schemeClr val="tx1"/>
                </a:solidFill>
              </a:rPr>
              <a:t>   - стан </a:t>
            </a:r>
            <a:r>
              <a:rPr lang="ru-RU" altLang="ru-RU" sz="2800" b="1" dirty="0" err="1">
                <a:solidFill>
                  <a:schemeClr val="tx1"/>
                </a:solidFill>
              </a:rPr>
              <a:t>стінки</a:t>
            </a:r>
            <a:r>
              <a:rPr lang="ru-RU" altLang="ru-RU" sz="2800" b="1" dirty="0">
                <a:solidFill>
                  <a:schemeClr val="tx1"/>
                </a:solidFill>
              </a:rPr>
              <a:t> органу, </a:t>
            </a:r>
            <a:r>
              <a:rPr lang="ru-RU" altLang="ru-RU" sz="2800" b="1" dirty="0" err="1">
                <a:solidFill>
                  <a:schemeClr val="tx1"/>
                </a:solidFill>
              </a:rPr>
              <a:t>залучення</a:t>
            </a:r>
            <a:r>
              <a:rPr lang="ru-RU" altLang="ru-RU" sz="2800" b="1" dirty="0">
                <a:solidFill>
                  <a:schemeClr val="tx1"/>
                </a:solidFill>
              </a:rPr>
              <a:t> </a:t>
            </a:r>
            <a:r>
              <a:rPr lang="ru-RU" altLang="ru-RU" sz="2800" b="1" dirty="0" err="1">
                <a:solidFill>
                  <a:schemeClr val="tx1"/>
                </a:solidFill>
              </a:rPr>
              <a:t>оточуючих</a:t>
            </a:r>
            <a:r>
              <a:rPr lang="ru-RU" altLang="ru-RU" sz="2800" b="1" dirty="0">
                <a:solidFill>
                  <a:schemeClr val="tx1"/>
                </a:solidFill>
              </a:rPr>
              <a:t> структур.</a:t>
            </a:r>
          </a:p>
          <a:p>
            <a:pPr marL="0" indent="0" eaLnBrk="1" hangingPunct="1">
              <a:lnSpc>
                <a:spcPct val="90000"/>
              </a:lnSpc>
              <a:buClr>
                <a:srgbClr val="FFFF00"/>
              </a:buClr>
              <a:buNone/>
            </a:pPr>
            <a:r>
              <a:rPr lang="ru-RU" altLang="ru-RU" sz="2800" b="1" dirty="0">
                <a:solidFill>
                  <a:srgbClr val="FFFF00"/>
                </a:solidFill>
              </a:rPr>
              <a:t>3. ПЕТ </a:t>
            </a:r>
            <a:r>
              <a:rPr lang="ru-RU" altLang="ru-RU" sz="2800" b="1" dirty="0">
                <a:solidFill>
                  <a:schemeClr val="tx1"/>
                </a:solidFill>
              </a:rPr>
              <a:t>- </a:t>
            </a:r>
            <a:r>
              <a:rPr lang="ru-RU" altLang="ru-RU" sz="2800" b="1" dirty="0" err="1">
                <a:solidFill>
                  <a:schemeClr val="tx1"/>
                </a:solidFill>
              </a:rPr>
              <a:t>діагностика</a:t>
            </a:r>
            <a:r>
              <a:rPr lang="ru-RU" altLang="ru-RU" sz="2800" b="1" dirty="0">
                <a:solidFill>
                  <a:schemeClr val="tx1"/>
                </a:solidFill>
              </a:rPr>
              <a:t> і </a:t>
            </a:r>
            <a:r>
              <a:rPr lang="ru-RU" altLang="ru-RU" sz="2800" b="1" dirty="0" err="1">
                <a:solidFill>
                  <a:schemeClr val="tx1"/>
                </a:solidFill>
              </a:rPr>
              <a:t>диф.діагностика</a:t>
            </a:r>
            <a:r>
              <a:rPr lang="ru-RU" altLang="ru-RU" sz="2800" b="1" dirty="0">
                <a:solidFill>
                  <a:schemeClr val="tx1"/>
                </a:solidFill>
              </a:rPr>
              <a:t> </a:t>
            </a:r>
            <a:r>
              <a:rPr lang="ru-RU" altLang="ru-RU" sz="2800" b="1" dirty="0" err="1">
                <a:solidFill>
                  <a:schemeClr val="tx1"/>
                </a:solidFill>
              </a:rPr>
              <a:t>пухлин</a:t>
            </a:r>
            <a:r>
              <a:rPr lang="ru-RU" altLang="ru-RU" sz="2800" b="1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92100"/>
            <a:ext cx="9144000" cy="976313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sz="44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  <a:ea typeface="+mn-ea"/>
                <a:cs typeface="+mn-cs"/>
              </a:rPr>
              <a:t>Рентген </a:t>
            </a:r>
            <a:r>
              <a:rPr lang="ru-RU" sz="4400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  <a:ea typeface="+mn-ea"/>
                <a:cs typeface="+mn-cs"/>
              </a:rPr>
              <a:t>дослідження</a:t>
            </a:r>
            <a:r>
              <a:rPr lang="ru-RU" sz="44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  <a:ea typeface="+mn-ea"/>
                <a:cs typeface="+mn-cs"/>
              </a:rPr>
              <a:t> ШКТ: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341438"/>
            <a:ext cx="8750300" cy="4535487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Clr>
                <a:srgbClr val="FFFF00"/>
              </a:buClr>
              <a:buFont typeface="Trebuchet MS" pitchFamily="34" charset="0"/>
              <a:buAutoNum type="arabicPeriod"/>
              <a:defRPr/>
            </a:pPr>
            <a:r>
              <a:rPr lang="ru-RU" sz="3400" b="1" dirty="0" err="1">
                <a:solidFill>
                  <a:srgbClr val="FFFF00"/>
                </a:solidFill>
              </a:rPr>
              <a:t>Оглядова</a:t>
            </a:r>
            <a:r>
              <a:rPr lang="ru-RU" sz="3400" b="1" dirty="0">
                <a:solidFill>
                  <a:srgbClr val="FFFF00"/>
                </a:solidFill>
              </a:rPr>
              <a:t> </a:t>
            </a:r>
            <a:r>
              <a:rPr lang="ru-RU" sz="3400" b="1" dirty="0" err="1">
                <a:solidFill>
                  <a:srgbClr val="FFFF00"/>
                </a:solidFill>
              </a:rPr>
              <a:t>рентгеноскопія</a:t>
            </a:r>
            <a:r>
              <a:rPr lang="ru-RU" sz="3400" b="1" dirty="0">
                <a:solidFill>
                  <a:srgbClr val="FFFF00"/>
                </a:solidFill>
              </a:rPr>
              <a:t> </a:t>
            </a:r>
            <a:r>
              <a:rPr lang="ru-RU" sz="3400" b="1" dirty="0" err="1">
                <a:solidFill>
                  <a:srgbClr val="FFFF00"/>
                </a:solidFill>
              </a:rPr>
              <a:t>або</a:t>
            </a:r>
            <a:r>
              <a:rPr lang="ru-RU" sz="3400" b="1" dirty="0">
                <a:solidFill>
                  <a:srgbClr val="FFFF00"/>
                </a:solidFill>
              </a:rPr>
              <a:t> </a:t>
            </a:r>
            <a:r>
              <a:rPr lang="ru-RU" sz="3400" b="1" dirty="0" err="1">
                <a:solidFill>
                  <a:srgbClr val="FFFF00"/>
                </a:solidFill>
              </a:rPr>
              <a:t>графія</a:t>
            </a:r>
            <a:r>
              <a:rPr lang="ru-RU" sz="3400" b="1" dirty="0">
                <a:solidFill>
                  <a:srgbClr val="FFFF00"/>
                </a:solidFill>
              </a:rPr>
              <a:t> </a:t>
            </a:r>
            <a:r>
              <a:rPr lang="ru-RU" sz="3400" b="1" dirty="0" err="1">
                <a:solidFill>
                  <a:srgbClr val="FFFF00"/>
                </a:solidFill>
              </a:rPr>
              <a:t>органів</a:t>
            </a:r>
            <a:r>
              <a:rPr lang="ru-RU" sz="3400" b="1" dirty="0">
                <a:solidFill>
                  <a:srgbClr val="FFFF00"/>
                </a:solidFill>
              </a:rPr>
              <a:t> </a:t>
            </a:r>
            <a:r>
              <a:rPr lang="ru-RU" sz="3400" b="1" dirty="0" err="1">
                <a:solidFill>
                  <a:srgbClr val="FFFF00"/>
                </a:solidFill>
              </a:rPr>
              <a:t>грудної</a:t>
            </a:r>
            <a:r>
              <a:rPr lang="ru-RU" sz="3400" b="1" dirty="0">
                <a:solidFill>
                  <a:srgbClr val="FFFF00"/>
                </a:solidFill>
              </a:rPr>
              <a:t> та </a:t>
            </a:r>
            <a:r>
              <a:rPr lang="ru-RU" sz="3400" b="1" dirty="0" err="1">
                <a:solidFill>
                  <a:srgbClr val="FFFF00"/>
                </a:solidFill>
              </a:rPr>
              <a:t>черевної</a:t>
            </a:r>
            <a:r>
              <a:rPr lang="ru-RU" sz="3400" b="1" dirty="0">
                <a:solidFill>
                  <a:srgbClr val="FFFF00"/>
                </a:solidFill>
              </a:rPr>
              <a:t> </a:t>
            </a:r>
            <a:r>
              <a:rPr lang="ru-RU" sz="3400" b="1" dirty="0" err="1">
                <a:solidFill>
                  <a:srgbClr val="FFFF00"/>
                </a:solidFill>
              </a:rPr>
              <a:t>порожнини</a:t>
            </a:r>
            <a:r>
              <a:rPr lang="ru-RU" sz="3400" b="1" dirty="0">
                <a:solidFill>
                  <a:srgbClr val="FFFF00"/>
                </a:solidFill>
              </a:rPr>
              <a:t>,</a:t>
            </a:r>
          </a:p>
          <a:p>
            <a:pPr marL="0" indent="0" eaLnBrk="1" hangingPunct="1"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ru-RU" sz="2800" b="1" dirty="0" err="1">
                <a:solidFill>
                  <a:schemeClr val="tx1"/>
                </a:solidFill>
              </a:rPr>
              <a:t>т.я</a:t>
            </a:r>
            <a:r>
              <a:rPr lang="ru-RU" sz="2800" b="1" dirty="0">
                <a:solidFill>
                  <a:schemeClr val="tx1"/>
                </a:solidFill>
              </a:rPr>
              <a:t>. </a:t>
            </a:r>
            <a:r>
              <a:rPr lang="ru-RU" sz="2800" b="1" dirty="0" err="1">
                <a:solidFill>
                  <a:schemeClr val="tx1"/>
                </a:solidFill>
              </a:rPr>
              <a:t>багато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захворювань</a:t>
            </a:r>
            <a:r>
              <a:rPr lang="ru-RU" sz="2800" b="1" dirty="0">
                <a:solidFill>
                  <a:schemeClr val="tx1"/>
                </a:solidFill>
              </a:rPr>
              <a:t> і </a:t>
            </a:r>
            <a:r>
              <a:rPr lang="ru-RU" sz="2800" b="1" dirty="0" err="1">
                <a:solidFill>
                  <a:schemeClr val="tx1"/>
                </a:solidFill>
              </a:rPr>
              <a:t>пошкоджень</a:t>
            </a:r>
            <a:r>
              <a:rPr lang="ru-RU" sz="2800" b="1" dirty="0">
                <a:solidFill>
                  <a:schemeClr val="tx1"/>
                </a:solidFill>
              </a:rPr>
              <a:t> ШКТ </a:t>
            </a:r>
            <a:r>
              <a:rPr lang="ru-RU" sz="2800" b="1" dirty="0" err="1">
                <a:solidFill>
                  <a:schemeClr val="tx1"/>
                </a:solidFill>
              </a:rPr>
              <a:t>можуть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викликати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реакцію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легень</a:t>
            </a:r>
            <a:r>
              <a:rPr lang="ru-RU" sz="2800" b="1" dirty="0">
                <a:solidFill>
                  <a:schemeClr val="tx1"/>
                </a:solidFill>
              </a:rPr>
              <a:t> і </a:t>
            </a:r>
            <a:r>
              <a:rPr lang="ru-RU" sz="2800" b="1" dirty="0" err="1">
                <a:solidFill>
                  <a:schemeClr val="tx1"/>
                </a:solidFill>
              </a:rPr>
              <a:t>плеври</a:t>
            </a:r>
            <a:r>
              <a:rPr lang="ru-RU" sz="2800" b="1" dirty="0">
                <a:solidFill>
                  <a:schemeClr val="tx1"/>
                </a:solidFill>
              </a:rPr>
              <a:t>, </a:t>
            </a:r>
            <a:r>
              <a:rPr lang="ru-RU" sz="2800" b="1" dirty="0" err="1">
                <a:solidFill>
                  <a:schemeClr val="tx1"/>
                </a:solidFill>
              </a:rPr>
              <a:t>захворювання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стравоходу</a:t>
            </a:r>
            <a:r>
              <a:rPr lang="ru-RU" sz="2800" b="1" dirty="0">
                <a:solidFill>
                  <a:schemeClr val="tx1"/>
                </a:solidFill>
              </a:rPr>
              <a:t>, </a:t>
            </a:r>
            <a:r>
              <a:rPr lang="ru-RU" sz="2800" b="1" dirty="0" err="1">
                <a:solidFill>
                  <a:schemeClr val="tx1"/>
                </a:solidFill>
              </a:rPr>
              <a:t>можуть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змістити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сусідні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органи</a:t>
            </a:r>
            <a:r>
              <a:rPr lang="ru-RU" sz="2800" b="1" dirty="0">
                <a:solidFill>
                  <a:schemeClr val="tx1"/>
                </a:solidFill>
              </a:rPr>
              <a:t> і </a:t>
            </a:r>
            <a:r>
              <a:rPr lang="ru-RU" sz="2800" b="1" dirty="0" err="1">
                <a:solidFill>
                  <a:schemeClr val="tx1"/>
                </a:solidFill>
              </a:rPr>
              <a:t>деформувати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середостіння</a:t>
            </a:r>
            <a:endParaRPr lang="ru-RU" sz="2800" b="1" dirty="0">
              <a:solidFill>
                <a:schemeClr val="tx1"/>
              </a:solidFill>
            </a:endParaRPr>
          </a:p>
          <a:p>
            <a:pPr marL="0" indent="0" eaLnBrk="1" hangingPunct="1"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ru-RU" sz="2800" b="1" dirty="0">
                <a:solidFill>
                  <a:schemeClr val="tx1"/>
                </a:solidFill>
              </a:rPr>
              <a:t>                          і </a:t>
            </a:r>
            <a:r>
              <a:rPr lang="ru-RU" sz="2800" b="1" dirty="0" err="1">
                <a:solidFill>
                  <a:schemeClr val="tx1"/>
                </a:solidFill>
              </a:rPr>
              <a:t>обов'язково</a:t>
            </a:r>
            <a:endParaRPr lang="ru-RU" sz="2800" b="1" dirty="0">
              <a:solidFill>
                <a:schemeClr val="tx1"/>
              </a:solidFill>
            </a:endParaRPr>
          </a:p>
          <a:p>
            <a:pPr marL="0" indent="0" algn="ctr" eaLnBrk="1" hangingPunct="1"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ru-RU" sz="3600" b="1" dirty="0">
                <a:solidFill>
                  <a:schemeClr val="tx1"/>
                </a:solidFill>
              </a:rPr>
              <a:t>при </a:t>
            </a:r>
            <a:r>
              <a:rPr lang="ru-RU" sz="3600" b="1" dirty="0" err="1">
                <a:solidFill>
                  <a:schemeClr val="tx1"/>
                </a:solidFill>
              </a:rPr>
              <a:t>ургентній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патології</a:t>
            </a:r>
            <a:r>
              <a:rPr lang="ru-RU" sz="3600" b="1" dirty="0">
                <a:solidFill>
                  <a:schemeClr val="tx1"/>
                </a:solidFill>
              </a:rPr>
              <a:t>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92100"/>
            <a:ext cx="9144000" cy="976313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sz="44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  <a:ea typeface="+mn-ea"/>
                <a:cs typeface="+mn-cs"/>
              </a:rPr>
              <a:t>Рентген </a:t>
            </a:r>
            <a:r>
              <a:rPr lang="ru-RU" sz="4400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  <a:ea typeface="+mn-ea"/>
                <a:cs typeface="+mn-cs"/>
              </a:rPr>
              <a:t>дослідження</a:t>
            </a:r>
            <a:r>
              <a:rPr lang="ru-RU" sz="44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  <a:ea typeface="+mn-ea"/>
                <a:cs typeface="+mn-cs"/>
              </a:rPr>
              <a:t> ШКТ: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750300" cy="453548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Clr>
                <a:srgbClr val="FFFF00"/>
              </a:buClr>
              <a:buNone/>
            </a:pPr>
            <a:r>
              <a:rPr lang="ru-RU" altLang="ru-RU" sz="3000" b="1" dirty="0">
                <a:solidFill>
                  <a:schemeClr val="tx1"/>
                </a:solidFill>
              </a:rPr>
              <a:t>2. </a:t>
            </a:r>
            <a:r>
              <a:rPr lang="ru-RU" altLang="ru-RU" sz="3000" b="1" dirty="0" err="1">
                <a:solidFill>
                  <a:srgbClr val="FFFF00"/>
                </a:solidFill>
              </a:rPr>
              <a:t>Рентгеноскопія</a:t>
            </a:r>
            <a:r>
              <a:rPr lang="ru-RU" altLang="ru-RU" sz="3000" b="1" dirty="0">
                <a:solidFill>
                  <a:srgbClr val="FFFF00"/>
                </a:solidFill>
              </a:rPr>
              <a:t> і </a:t>
            </a:r>
            <a:r>
              <a:rPr lang="ru-RU" altLang="ru-RU" sz="3000" b="1" dirty="0" err="1">
                <a:solidFill>
                  <a:srgbClr val="FFFF00"/>
                </a:solidFill>
              </a:rPr>
              <a:t>рентгенографія</a:t>
            </a:r>
            <a:r>
              <a:rPr lang="ru-RU" altLang="ru-RU" sz="3000" b="1" dirty="0">
                <a:solidFill>
                  <a:srgbClr val="FFFF00"/>
                </a:solidFill>
              </a:rPr>
              <a:t> </a:t>
            </a:r>
            <a:r>
              <a:rPr lang="ru-RU" altLang="ru-RU" sz="3000" b="1" dirty="0" err="1">
                <a:solidFill>
                  <a:srgbClr val="FFFF00"/>
                </a:solidFill>
              </a:rPr>
              <a:t>стравоходу</a:t>
            </a:r>
            <a:r>
              <a:rPr lang="ru-RU" altLang="ru-RU" sz="3000" b="1" dirty="0">
                <a:solidFill>
                  <a:srgbClr val="FFFF00"/>
                </a:solidFill>
              </a:rPr>
              <a:t>, </a:t>
            </a:r>
            <a:r>
              <a:rPr lang="ru-RU" altLang="ru-RU" sz="3000" b="1" dirty="0" err="1">
                <a:solidFill>
                  <a:srgbClr val="FFFF00"/>
                </a:solidFill>
              </a:rPr>
              <a:t>шлунка</a:t>
            </a:r>
            <a:r>
              <a:rPr lang="ru-RU" altLang="ru-RU" sz="3000" b="1" dirty="0">
                <a:solidFill>
                  <a:srgbClr val="FFFF00"/>
                </a:solidFill>
              </a:rPr>
              <a:t>, 12-палої кишки, тонкого кишечника в </a:t>
            </a:r>
            <a:r>
              <a:rPr lang="ru-RU" altLang="ru-RU" sz="3000" b="1" dirty="0" err="1">
                <a:solidFill>
                  <a:srgbClr val="FFFF00"/>
                </a:solidFill>
              </a:rPr>
              <a:t>умовах</a:t>
            </a:r>
            <a:r>
              <a:rPr lang="ru-RU" altLang="ru-RU" sz="3000" b="1" dirty="0">
                <a:solidFill>
                  <a:srgbClr val="FFFF00"/>
                </a:solidFill>
              </a:rPr>
              <a:t> штучного </a:t>
            </a:r>
            <a:r>
              <a:rPr lang="ru-RU" altLang="ru-RU" sz="3000" b="1" dirty="0" err="1">
                <a:solidFill>
                  <a:srgbClr val="FFFF00"/>
                </a:solidFill>
              </a:rPr>
              <a:t>контрастування</a:t>
            </a:r>
            <a:r>
              <a:rPr lang="ru-RU" altLang="ru-RU" sz="3000" b="1" dirty="0">
                <a:solidFill>
                  <a:srgbClr val="FFFF00"/>
                </a:solidFill>
              </a:rPr>
              <a:t> </a:t>
            </a:r>
            <a:r>
              <a:rPr lang="ru-RU" altLang="ru-RU" sz="3000" b="1" dirty="0">
                <a:solidFill>
                  <a:schemeClr val="tx1"/>
                </a:solidFill>
              </a:rPr>
              <a:t>сульфатом </a:t>
            </a:r>
            <a:r>
              <a:rPr lang="ru-RU" altLang="ru-RU" sz="3000" b="1" dirty="0" err="1">
                <a:solidFill>
                  <a:schemeClr val="tx1"/>
                </a:solidFill>
              </a:rPr>
              <a:t>барію</a:t>
            </a:r>
            <a:r>
              <a:rPr lang="ru-RU" altLang="ru-RU" sz="3000" b="1" dirty="0">
                <a:solidFill>
                  <a:schemeClr val="tx1"/>
                </a:solidFill>
              </a:rPr>
              <a:t> </a:t>
            </a:r>
            <a:r>
              <a:rPr lang="ru-RU" altLang="ru-RU" sz="3000" b="1" dirty="0" err="1">
                <a:solidFill>
                  <a:schemeClr val="tx1"/>
                </a:solidFill>
              </a:rPr>
              <a:t>або</a:t>
            </a:r>
            <a:r>
              <a:rPr lang="ru-RU" altLang="ru-RU" sz="3000" b="1" dirty="0">
                <a:solidFill>
                  <a:schemeClr val="tx1"/>
                </a:solidFill>
              </a:rPr>
              <a:t> </a:t>
            </a:r>
            <a:r>
              <a:rPr lang="ru-RU" altLang="ru-RU" sz="3000" b="1" dirty="0" err="1">
                <a:solidFill>
                  <a:schemeClr val="tx1"/>
                </a:solidFill>
              </a:rPr>
              <a:t>водорозчинними</a:t>
            </a:r>
            <a:r>
              <a:rPr lang="ru-RU" altLang="ru-RU" sz="3000" b="1" dirty="0">
                <a:solidFill>
                  <a:schemeClr val="tx1"/>
                </a:solidFill>
              </a:rPr>
              <a:t> </a:t>
            </a:r>
            <a:r>
              <a:rPr lang="ru-RU" altLang="ru-RU" sz="3000" b="1" dirty="0" err="1">
                <a:solidFill>
                  <a:schemeClr val="tx1"/>
                </a:solidFill>
              </a:rPr>
              <a:t>йодвмісними</a:t>
            </a:r>
            <a:r>
              <a:rPr lang="ru-RU" altLang="ru-RU" sz="3000" b="1" dirty="0">
                <a:solidFill>
                  <a:schemeClr val="tx1"/>
                </a:solidFill>
              </a:rPr>
              <a:t> КР </a:t>
            </a:r>
            <a:r>
              <a:rPr lang="ru-RU" altLang="ru-RU" sz="3000" b="1" dirty="0" err="1">
                <a:solidFill>
                  <a:schemeClr val="tx1"/>
                </a:solidFill>
              </a:rPr>
              <a:t>або</a:t>
            </a:r>
            <a:r>
              <a:rPr lang="ru-RU" altLang="ru-RU" sz="3000" b="1" dirty="0">
                <a:solidFill>
                  <a:schemeClr val="tx1"/>
                </a:solidFill>
              </a:rPr>
              <a:t> в </a:t>
            </a:r>
            <a:r>
              <a:rPr lang="ru-RU" altLang="ru-RU" sz="3000" b="1" dirty="0" err="1">
                <a:solidFill>
                  <a:schemeClr val="tx1"/>
                </a:solidFill>
              </a:rPr>
              <a:t>умовах</a:t>
            </a:r>
            <a:r>
              <a:rPr lang="ru-RU" altLang="ru-RU" sz="3000" b="1" dirty="0">
                <a:solidFill>
                  <a:schemeClr val="tx1"/>
                </a:solidFill>
              </a:rPr>
              <a:t> </a:t>
            </a:r>
            <a:r>
              <a:rPr lang="ru-RU" altLang="ru-RU" sz="3000" b="1" dirty="0" err="1">
                <a:solidFill>
                  <a:schemeClr val="tx1"/>
                </a:solidFill>
              </a:rPr>
              <a:t>подвійного</a:t>
            </a:r>
            <a:r>
              <a:rPr lang="ru-RU" altLang="ru-RU" sz="3000" b="1" dirty="0">
                <a:solidFill>
                  <a:schemeClr val="tx1"/>
                </a:solidFill>
              </a:rPr>
              <a:t> </a:t>
            </a:r>
            <a:r>
              <a:rPr lang="ru-RU" altLang="ru-RU" sz="3000" b="1" dirty="0" err="1">
                <a:solidFill>
                  <a:schemeClr val="tx1"/>
                </a:solidFill>
              </a:rPr>
              <a:t>контрастування</a:t>
            </a:r>
            <a:r>
              <a:rPr lang="ru-RU" altLang="ru-RU" sz="3000" b="1" dirty="0">
                <a:solidFill>
                  <a:schemeClr val="tx1"/>
                </a:solidFill>
              </a:rPr>
              <a:t> (газ + BaS04).</a:t>
            </a:r>
          </a:p>
          <a:p>
            <a:pPr marL="0" indent="0" eaLnBrk="1" hangingPunct="1">
              <a:lnSpc>
                <a:spcPct val="90000"/>
              </a:lnSpc>
              <a:buClr>
                <a:srgbClr val="FFFF00"/>
              </a:buClr>
              <a:buNone/>
            </a:pPr>
            <a:r>
              <a:rPr lang="ru-RU" altLang="ru-RU" sz="3000" b="1" dirty="0">
                <a:solidFill>
                  <a:schemeClr val="tx1"/>
                </a:solidFill>
              </a:rPr>
              <a:t>3. </a:t>
            </a:r>
            <a:r>
              <a:rPr lang="ru-RU" altLang="ru-RU" sz="3000" b="1" dirty="0" err="1">
                <a:solidFill>
                  <a:srgbClr val="FFFF00"/>
                </a:solidFill>
              </a:rPr>
              <a:t>Іррігоскопія</a:t>
            </a:r>
            <a:r>
              <a:rPr lang="ru-RU" altLang="ru-RU" sz="3000" b="1" dirty="0">
                <a:solidFill>
                  <a:srgbClr val="FFFF00"/>
                </a:solidFill>
              </a:rPr>
              <a:t> (</a:t>
            </a:r>
            <a:r>
              <a:rPr lang="ru-RU" altLang="ru-RU" sz="3000" b="1" dirty="0" err="1">
                <a:solidFill>
                  <a:srgbClr val="FFFF00"/>
                </a:solidFill>
              </a:rPr>
              <a:t>іррігографія</a:t>
            </a:r>
            <a:r>
              <a:rPr lang="ru-RU" altLang="ru-RU" sz="3000" b="1" dirty="0">
                <a:solidFill>
                  <a:srgbClr val="FFFF00"/>
                </a:solidFill>
              </a:rPr>
              <a:t>)</a:t>
            </a:r>
            <a:r>
              <a:rPr lang="ru-RU" altLang="ru-RU" sz="3000" b="1" dirty="0">
                <a:solidFill>
                  <a:schemeClr val="tx1"/>
                </a:solidFill>
              </a:rPr>
              <a:t> - </a:t>
            </a:r>
            <a:r>
              <a:rPr lang="ru-RU" altLang="ru-RU" sz="3000" b="1" dirty="0" err="1">
                <a:solidFill>
                  <a:schemeClr val="tx1"/>
                </a:solidFill>
              </a:rPr>
              <a:t>дослідження</a:t>
            </a:r>
            <a:r>
              <a:rPr lang="ru-RU" altLang="ru-RU" sz="3000" b="1" dirty="0">
                <a:solidFill>
                  <a:schemeClr val="tx1"/>
                </a:solidFill>
              </a:rPr>
              <a:t> </a:t>
            </a:r>
            <a:r>
              <a:rPr lang="ru-RU" altLang="ru-RU" sz="3000" b="1" dirty="0" err="1">
                <a:solidFill>
                  <a:schemeClr val="tx1"/>
                </a:solidFill>
              </a:rPr>
              <a:t>товстої</a:t>
            </a:r>
            <a:r>
              <a:rPr lang="ru-RU" altLang="ru-RU" sz="3000" b="1" dirty="0">
                <a:solidFill>
                  <a:schemeClr val="tx1"/>
                </a:solidFill>
              </a:rPr>
              <a:t> кишки (КР - сульфат </a:t>
            </a:r>
            <a:r>
              <a:rPr lang="ru-RU" altLang="ru-RU" sz="3000" b="1" dirty="0" err="1">
                <a:solidFill>
                  <a:schemeClr val="tx1"/>
                </a:solidFill>
              </a:rPr>
              <a:t>барію</a:t>
            </a:r>
            <a:r>
              <a:rPr lang="ru-RU" altLang="ru-RU" sz="3000" b="1" dirty="0">
                <a:solidFill>
                  <a:schemeClr val="tx1"/>
                </a:solidFill>
              </a:rPr>
              <a:t> </a:t>
            </a:r>
            <a:r>
              <a:rPr lang="ru-RU" altLang="ru-RU" sz="3000" b="1" dirty="0" err="1">
                <a:solidFill>
                  <a:schemeClr val="tx1"/>
                </a:solidFill>
              </a:rPr>
              <a:t>або</a:t>
            </a:r>
            <a:r>
              <a:rPr lang="ru-RU" altLang="ru-RU" sz="3000" b="1" dirty="0">
                <a:solidFill>
                  <a:schemeClr val="tx1"/>
                </a:solidFill>
              </a:rPr>
              <a:t> </a:t>
            </a:r>
            <a:r>
              <a:rPr lang="ru-RU" altLang="ru-RU" sz="3000" b="1" dirty="0" err="1">
                <a:solidFill>
                  <a:schemeClr val="tx1"/>
                </a:solidFill>
              </a:rPr>
              <a:t>подвійне</a:t>
            </a:r>
            <a:r>
              <a:rPr lang="ru-RU" altLang="ru-RU" sz="3000" b="1" dirty="0">
                <a:solidFill>
                  <a:schemeClr val="tx1"/>
                </a:solidFill>
              </a:rPr>
              <a:t> </a:t>
            </a:r>
            <a:r>
              <a:rPr lang="ru-RU" altLang="ru-RU" sz="3000" b="1" dirty="0" err="1">
                <a:solidFill>
                  <a:schemeClr val="tx1"/>
                </a:solidFill>
              </a:rPr>
              <a:t>контрастування</a:t>
            </a:r>
            <a:r>
              <a:rPr lang="ru-RU" altLang="ru-RU" sz="3000" b="1" dirty="0">
                <a:solidFill>
                  <a:schemeClr val="tx1"/>
                </a:solidFill>
              </a:rPr>
              <a:t> (газ + BaS04</a:t>
            </a:r>
            <a:r>
              <a:rPr lang="uk-UA" altLang="ru-RU" sz="3000" b="1" dirty="0">
                <a:solidFill>
                  <a:schemeClr val="tx1"/>
                </a:solidFill>
              </a:rPr>
              <a:t> </a:t>
            </a:r>
            <a:r>
              <a:rPr lang="ru-RU" altLang="ru-RU" sz="3000" b="1" dirty="0">
                <a:solidFill>
                  <a:schemeClr val="tx1"/>
                </a:solidFill>
              </a:rPr>
              <a:t> </a:t>
            </a:r>
            <a:r>
              <a:rPr lang="ru-RU" altLang="ru-RU" sz="2400" b="1" dirty="0">
                <a:solidFill>
                  <a:schemeClr val="tx1"/>
                </a:solidFill>
              </a:rPr>
              <a:t>для </a:t>
            </a:r>
            <a:r>
              <a:rPr lang="ru-RU" altLang="ru-RU" sz="2400" b="1" dirty="0" err="1">
                <a:solidFill>
                  <a:schemeClr val="tx1"/>
                </a:solidFill>
              </a:rPr>
              <a:t>визначення</a:t>
            </a:r>
            <a:r>
              <a:rPr lang="ru-RU" altLang="ru-RU" sz="2400" b="1" dirty="0">
                <a:solidFill>
                  <a:schemeClr val="tx1"/>
                </a:solidFill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</a:rPr>
              <a:t>еластичності</a:t>
            </a:r>
            <a:r>
              <a:rPr lang="ru-RU" altLang="ru-RU" sz="2400" b="1" dirty="0">
                <a:solidFill>
                  <a:schemeClr val="tx1"/>
                </a:solidFill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</a:rPr>
              <a:t>стінки</a:t>
            </a:r>
            <a:r>
              <a:rPr lang="ru-RU" altLang="ru-RU" sz="2400" b="1" dirty="0">
                <a:solidFill>
                  <a:schemeClr val="tx1"/>
                </a:solidFill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</a:rPr>
              <a:t>кращої</a:t>
            </a:r>
            <a:r>
              <a:rPr lang="ru-RU" altLang="ru-RU" sz="2400" b="1" dirty="0">
                <a:solidFill>
                  <a:schemeClr val="tx1"/>
                </a:solidFill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</a:rPr>
              <a:t>візуалізації</a:t>
            </a:r>
            <a:r>
              <a:rPr lang="ru-RU" altLang="ru-RU" sz="2400" b="1" dirty="0">
                <a:solidFill>
                  <a:schemeClr val="tx1"/>
                </a:solidFill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</a:rPr>
              <a:t>рельєфу</a:t>
            </a:r>
            <a:r>
              <a:rPr lang="ru-RU" altLang="ru-RU" sz="2400" b="1" dirty="0">
                <a:solidFill>
                  <a:schemeClr val="tx1"/>
                </a:solidFill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</a:rPr>
              <a:t>слизової</a:t>
            </a:r>
            <a:r>
              <a:rPr lang="ru-RU" altLang="ru-RU" sz="2400" b="1" dirty="0">
                <a:solidFill>
                  <a:schemeClr val="tx1"/>
                </a:solidFill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</a:rPr>
              <a:t>оболонки</a:t>
            </a:r>
            <a:r>
              <a:rPr lang="ru-RU" altLang="ru-RU" sz="2400" b="1" dirty="0">
                <a:solidFill>
                  <a:schemeClr val="tx1"/>
                </a:solidFill>
              </a:rPr>
              <a:t>).</a:t>
            </a:r>
            <a:endParaRPr lang="ru-RU" altLang="ru-RU" sz="3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4A77120-EB83-9511-0779-477541B9C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116632"/>
            <a:ext cx="6511925" cy="1143000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4800" b="1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Іррігоскопія</a:t>
            </a:r>
            <a:r>
              <a:rPr lang="ru-RU" altLang="ru-RU" sz="4800" b="1" dirty="0">
                <a:solidFill>
                  <a:srgbClr val="FFFF00"/>
                </a:solidFill>
              </a:rPr>
              <a:t> </a:t>
            </a:r>
            <a:endParaRPr lang="ru-UA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78FEEFF9-16C8-1362-611C-10FD9F89AC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5546" y="1556792"/>
            <a:ext cx="5112568" cy="5040560"/>
          </a:xfrm>
        </p:spPr>
        <p:txBody>
          <a:bodyPr/>
          <a:lstStyle/>
          <a:p>
            <a:endParaRPr lang="ru-RU" sz="2000" dirty="0"/>
          </a:p>
          <a:p>
            <a:r>
              <a:rPr lang="ru-RU" sz="2000" dirty="0" err="1"/>
              <a:t>багатоденні</a:t>
            </a:r>
            <a:r>
              <a:rPr lang="ru-RU" sz="2000" dirty="0"/>
              <a:t> запори, </a:t>
            </a:r>
            <a:r>
              <a:rPr lang="ru-RU" sz="2000" dirty="0" err="1"/>
              <a:t>що</a:t>
            </a:r>
            <a:r>
              <a:rPr lang="ru-RU" sz="2000" dirty="0"/>
              <a:t> не </a:t>
            </a:r>
            <a:r>
              <a:rPr lang="ru-RU" sz="2000" dirty="0" err="1"/>
              <a:t>усуваються</a:t>
            </a:r>
            <a:r>
              <a:rPr lang="ru-RU" sz="2000" dirty="0"/>
              <a:t> </a:t>
            </a:r>
            <a:r>
              <a:rPr lang="ru-RU" sz="2000" dirty="0" err="1"/>
              <a:t>терапевтичним</a:t>
            </a:r>
            <a:r>
              <a:rPr lang="ru-RU" sz="2000" dirty="0"/>
              <a:t> шляхом; </a:t>
            </a:r>
          </a:p>
          <a:p>
            <a:r>
              <a:rPr lang="ru-RU" sz="2000" dirty="0" err="1"/>
              <a:t>діарея</a:t>
            </a:r>
            <a:r>
              <a:rPr lang="ru-RU" sz="2000" dirty="0"/>
              <a:t> </a:t>
            </a:r>
            <a:r>
              <a:rPr lang="ru-RU" sz="2000" dirty="0" err="1"/>
              <a:t>невідомого</a:t>
            </a:r>
            <a:r>
              <a:rPr lang="ru-RU" sz="2000" dirty="0"/>
              <a:t> </a:t>
            </a:r>
            <a:r>
              <a:rPr lang="ru-RU" sz="2000" dirty="0" err="1"/>
              <a:t>походження</a:t>
            </a:r>
            <a:r>
              <a:rPr lang="ru-RU" sz="2000" dirty="0"/>
              <a:t>; </a:t>
            </a:r>
          </a:p>
          <a:p>
            <a:r>
              <a:rPr lang="ru-RU" sz="2000" dirty="0" err="1"/>
              <a:t>виділення</a:t>
            </a:r>
            <a:r>
              <a:rPr lang="ru-RU" sz="2000" dirty="0"/>
              <a:t> з калом з </a:t>
            </a:r>
            <a:r>
              <a:rPr lang="ru-RU" sz="2000" dirty="0" err="1"/>
              <a:t>прямої</a:t>
            </a:r>
            <a:r>
              <a:rPr lang="ru-RU" sz="2000" dirty="0"/>
              <a:t> кишки </a:t>
            </a:r>
            <a:r>
              <a:rPr lang="ru-RU" sz="2000" dirty="0" err="1"/>
              <a:t>невластивих</a:t>
            </a:r>
            <a:r>
              <a:rPr lang="ru-RU" sz="2000" dirty="0"/>
              <a:t> </a:t>
            </a:r>
            <a:r>
              <a:rPr lang="ru-RU" sz="2000" dirty="0" err="1"/>
              <a:t>домішок</a:t>
            </a:r>
            <a:r>
              <a:rPr lang="ru-RU" sz="2000" dirty="0"/>
              <a:t> – </a:t>
            </a:r>
            <a:r>
              <a:rPr lang="ru-RU" sz="2000" dirty="0" err="1"/>
              <a:t>крові</a:t>
            </a:r>
            <a:r>
              <a:rPr lang="ru-RU" sz="2000" dirty="0"/>
              <a:t>, гною; </a:t>
            </a:r>
          </a:p>
          <a:p>
            <a:r>
              <a:rPr lang="ru-RU" sz="2000" dirty="0" err="1"/>
              <a:t>болі</a:t>
            </a:r>
            <a:r>
              <a:rPr lang="ru-RU" sz="2000" dirty="0"/>
              <a:t> в </a:t>
            </a:r>
            <a:r>
              <a:rPr lang="ru-RU" sz="2000" dirty="0" err="1"/>
              <a:t>животі</a:t>
            </a:r>
            <a:r>
              <a:rPr lang="ru-RU" sz="2000" dirty="0"/>
              <a:t>; </a:t>
            </a:r>
            <a:r>
              <a:rPr lang="ru-RU" sz="2000" dirty="0" err="1"/>
              <a:t>втрата</a:t>
            </a:r>
            <a:r>
              <a:rPr lang="ru-RU" sz="2000" dirty="0"/>
              <a:t> ваги, </a:t>
            </a:r>
          </a:p>
          <a:p>
            <a:r>
              <a:rPr lang="ru-RU" sz="2000" dirty="0" err="1"/>
              <a:t>невмотивована</a:t>
            </a:r>
            <a:r>
              <a:rPr lang="ru-RU" sz="2000" dirty="0"/>
              <a:t> </a:t>
            </a:r>
            <a:r>
              <a:rPr lang="ru-RU" sz="2000" dirty="0" err="1"/>
              <a:t>слабкість</a:t>
            </a:r>
            <a:r>
              <a:rPr lang="ru-RU" sz="2000" dirty="0"/>
              <a:t> – </a:t>
            </a:r>
            <a:r>
              <a:rPr lang="ru-RU" sz="2000" dirty="0" err="1"/>
              <a:t>підозра</a:t>
            </a:r>
            <a:r>
              <a:rPr lang="ru-RU" sz="2000" dirty="0"/>
              <a:t> на </a:t>
            </a:r>
            <a:r>
              <a:rPr lang="ru-RU" sz="2000" dirty="0" err="1"/>
              <a:t>пухлинний</a:t>
            </a:r>
            <a:r>
              <a:rPr lang="ru-RU" sz="2000" dirty="0"/>
              <a:t> </a:t>
            </a:r>
            <a:r>
              <a:rPr lang="ru-RU" sz="2000" dirty="0" err="1"/>
              <a:t>процес</a:t>
            </a:r>
            <a:r>
              <a:rPr lang="ru-RU" sz="2000" dirty="0"/>
              <a:t>. </a:t>
            </a:r>
          </a:p>
          <a:p>
            <a:r>
              <a:rPr lang="ru-RU" sz="2000" dirty="0" err="1"/>
              <a:t>Складний</a:t>
            </a:r>
            <a:r>
              <a:rPr lang="ru-RU" sz="2000" dirty="0"/>
              <a:t> </a:t>
            </a:r>
            <a:r>
              <a:rPr lang="ru-RU" sz="2000" dirty="0" err="1"/>
              <a:t>сімейний</a:t>
            </a:r>
            <a:r>
              <a:rPr lang="ru-RU" sz="2000" dirty="0"/>
              <a:t> анамнез, коли у </a:t>
            </a:r>
            <a:r>
              <a:rPr lang="ru-RU" sz="2000" dirty="0" err="1"/>
              <a:t>найближчих</a:t>
            </a:r>
            <a:r>
              <a:rPr lang="ru-RU" sz="2000" dirty="0"/>
              <a:t> </a:t>
            </a:r>
            <a:r>
              <a:rPr lang="ru-RU" sz="2000" dirty="0" err="1"/>
              <a:t>родичів</a:t>
            </a:r>
            <a:r>
              <a:rPr lang="ru-RU" sz="2000" dirty="0"/>
              <a:t> </a:t>
            </a:r>
            <a:r>
              <a:rPr lang="ru-RU" sz="2000" dirty="0" err="1"/>
              <a:t>виявлені</a:t>
            </a:r>
            <a:r>
              <a:rPr lang="ru-RU" sz="2000" dirty="0"/>
              <a:t> </a:t>
            </a:r>
            <a:r>
              <a:rPr lang="ru-RU" sz="2000" dirty="0" err="1"/>
              <a:t>пухлини</a:t>
            </a:r>
            <a:r>
              <a:rPr lang="ru-RU" sz="2000" dirty="0"/>
              <a:t> кишки, є приводом для </a:t>
            </a:r>
            <a:r>
              <a:rPr lang="ru-RU" sz="2000" dirty="0" err="1"/>
              <a:t>проходження</a:t>
            </a:r>
            <a:r>
              <a:rPr lang="ru-RU" sz="2000" dirty="0"/>
              <a:t> </a:t>
            </a:r>
            <a:r>
              <a:rPr lang="ru-RU" sz="2000" dirty="0" err="1"/>
              <a:t>обстеження</a:t>
            </a:r>
            <a:r>
              <a:rPr lang="ru-RU" sz="20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7AB33A-986A-21B1-E2A3-A06246C42548}"/>
              </a:ext>
            </a:extLst>
          </p:cNvPr>
          <p:cNvSpPr txBox="1"/>
          <p:nvPr/>
        </p:nvSpPr>
        <p:spPr>
          <a:xfrm>
            <a:off x="323528" y="1044751"/>
            <a:ext cx="8672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>
                <a:latin typeface="Segoe Print" panose="02000600000000000000" pitchFamily="2" charset="0"/>
              </a:rPr>
              <a:t>рекомендується</a:t>
            </a:r>
            <a:r>
              <a:rPr lang="ru-RU" sz="2400" dirty="0">
                <a:latin typeface="Segoe Print" panose="02000600000000000000" pitchFamily="2" charset="0"/>
              </a:rPr>
              <a:t> </a:t>
            </a:r>
            <a:r>
              <a:rPr lang="ru-RU" sz="2400" dirty="0" err="1">
                <a:latin typeface="Segoe Print" panose="02000600000000000000" pitchFamily="2" charset="0"/>
              </a:rPr>
              <a:t>пацієнтам</a:t>
            </a:r>
            <a:r>
              <a:rPr lang="ru-RU" sz="2400" dirty="0">
                <a:latin typeface="Segoe Print" panose="02000600000000000000" pitchFamily="2" charset="0"/>
              </a:rPr>
              <a:t> з такими </a:t>
            </a:r>
            <a:r>
              <a:rPr lang="ru-RU" sz="2400" dirty="0" err="1">
                <a:latin typeface="Segoe Print" panose="02000600000000000000" pitchFamily="2" charset="0"/>
              </a:rPr>
              <a:t>скаргами</a:t>
            </a:r>
            <a:r>
              <a:rPr lang="ru-RU" sz="2400" dirty="0">
                <a:latin typeface="Segoe Print" panose="02000600000000000000" pitchFamily="2" charset="0"/>
              </a:rPr>
              <a:t>, як:</a:t>
            </a:r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E2EC2299-A093-8F2F-ADB3-84D3D5A9797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5667943" y="2516371"/>
            <a:ext cx="3141096" cy="235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031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4A77120-EB83-9511-0779-477541B9C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116632"/>
            <a:ext cx="6511925" cy="1143000"/>
          </a:xfrm>
        </p:spPr>
        <p:txBody>
          <a:bodyPr/>
          <a:lstStyle/>
          <a:p>
            <a:r>
              <a:rPr lang="ru-RU" altLang="ru-RU" sz="4800" b="1" dirty="0">
                <a:solidFill>
                  <a:schemeClr val="tx1"/>
                </a:solidFill>
              </a:rPr>
              <a:t> </a:t>
            </a:r>
            <a:r>
              <a:rPr lang="ru-RU" altLang="ru-RU" sz="4800" b="1" dirty="0" err="1">
                <a:solidFill>
                  <a:srgbClr val="FFFF00"/>
                </a:solidFill>
              </a:rPr>
              <a:t>Іррігоскопія</a:t>
            </a:r>
            <a:r>
              <a:rPr lang="ru-RU" altLang="ru-RU" sz="4800" b="1" dirty="0">
                <a:solidFill>
                  <a:srgbClr val="FFFF00"/>
                </a:solidFill>
              </a:rPr>
              <a:t> </a:t>
            </a:r>
            <a:endParaRPr lang="ru-UA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78FEEFF9-16C8-1362-611C-10FD9F89AC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5546" y="1700808"/>
            <a:ext cx="7980870" cy="4896544"/>
          </a:xfrm>
        </p:spPr>
        <p:txBody>
          <a:bodyPr/>
          <a:lstStyle/>
          <a:p>
            <a:r>
              <a:rPr lang="ru-RU" sz="2000" dirty="0" err="1"/>
              <a:t>Кілька</a:t>
            </a:r>
            <a:r>
              <a:rPr lang="ru-RU" sz="2000" dirty="0"/>
              <a:t> </a:t>
            </a:r>
            <a:r>
              <a:rPr lang="ru-RU" sz="2000" dirty="0" err="1"/>
              <a:t>діб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передують</a:t>
            </a:r>
            <a:r>
              <a:rPr lang="ru-RU" sz="2000" dirty="0"/>
              <a:t> </a:t>
            </a:r>
            <a:r>
              <a:rPr lang="ru-RU" sz="2000" dirty="0" err="1"/>
              <a:t>дослідженню</a:t>
            </a:r>
            <a:r>
              <a:rPr lang="ru-RU" sz="2000" dirty="0"/>
              <a:t>, </a:t>
            </a:r>
            <a:r>
              <a:rPr lang="ru-RU" sz="2000" dirty="0" err="1"/>
              <a:t>необхідно</a:t>
            </a:r>
            <a:r>
              <a:rPr lang="ru-RU" sz="2000" dirty="0"/>
              <a:t> </a:t>
            </a:r>
            <a:r>
              <a:rPr lang="ru-RU" sz="2000" dirty="0" err="1"/>
              <a:t>дотримуватися</a:t>
            </a:r>
            <a:r>
              <a:rPr lang="ru-RU" sz="2000" dirty="0"/>
              <a:t> </a:t>
            </a:r>
            <a:r>
              <a:rPr lang="ru-RU" sz="2000" dirty="0" err="1"/>
              <a:t>спеціальної</a:t>
            </a:r>
            <a:r>
              <a:rPr lang="ru-RU" sz="2000" dirty="0"/>
              <a:t> </a:t>
            </a:r>
            <a:r>
              <a:rPr lang="ru-RU" sz="2000" dirty="0" err="1"/>
              <a:t>дієти</a:t>
            </a:r>
            <a:r>
              <a:rPr lang="ru-RU" sz="2000" dirty="0"/>
              <a:t> (</a:t>
            </a:r>
            <a:r>
              <a:rPr lang="ru-RU" sz="2000" dirty="0" err="1"/>
              <a:t>бесшлаковую</a:t>
            </a:r>
            <a:r>
              <a:rPr lang="ru-RU" sz="2000" dirty="0"/>
              <a:t>).</a:t>
            </a:r>
          </a:p>
          <a:p>
            <a:r>
              <a:rPr lang="ru-RU" sz="2000" dirty="0"/>
              <a:t>Режим </a:t>
            </a:r>
            <a:r>
              <a:rPr lang="ru-RU" sz="2000" dirty="0" err="1"/>
              <a:t>харчування</a:t>
            </a:r>
            <a:r>
              <a:rPr lang="ru-RU" sz="2000" dirty="0"/>
              <a:t> повинен </a:t>
            </a:r>
            <a:r>
              <a:rPr lang="ru-RU" sz="2000" dirty="0" err="1"/>
              <a:t>сприяти</a:t>
            </a:r>
            <a:r>
              <a:rPr lang="ru-RU" sz="2000" dirty="0"/>
              <a:t> </a:t>
            </a:r>
            <a:r>
              <a:rPr lang="ru-RU" sz="2000" dirty="0" err="1"/>
              <a:t>зменшенню</a:t>
            </a:r>
            <a:r>
              <a:rPr lang="ru-RU" sz="2000" dirty="0"/>
              <a:t> </a:t>
            </a:r>
            <a:r>
              <a:rPr lang="ru-RU" sz="2000" dirty="0" err="1"/>
              <a:t>обсягу</a:t>
            </a:r>
            <a:r>
              <a:rPr lang="ru-RU" sz="2000" dirty="0"/>
              <a:t> </a:t>
            </a:r>
            <a:r>
              <a:rPr lang="ru-RU" sz="2000" dirty="0" err="1"/>
              <a:t>калових</a:t>
            </a:r>
            <a:r>
              <a:rPr lang="ru-RU" sz="2000" dirty="0"/>
              <a:t> </a:t>
            </a:r>
            <a:r>
              <a:rPr lang="ru-RU" sz="2000" dirty="0" err="1"/>
              <a:t>мас</a:t>
            </a:r>
            <a:r>
              <a:rPr lang="ru-RU" sz="2000" dirty="0"/>
              <a:t>, </a:t>
            </a:r>
            <a:r>
              <a:rPr lang="ru-RU" sz="2000" dirty="0" err="1"/>
              <a:t>усунення</a:t>
            </a:r>
            <a:r>
              <a:rPr lang="ru-RU" sz="2000" dirty="0"/>
              <a:t> </a:t>
            </a:r>
            <a:r>
              <a:rPr lang="ru-RU" sz="2000" dirty="0" err="1"/>
              <a:t>здуття</a:t>
            </a:r>
            <a:r>
              <a:rPr lang="ru-RU" sz="2000" dirty="0"/>
              <a:t> живота. </a:t>
            </a:r>
          </a:p>
          <a:p>
            <a:r>
              <a:rPr lang="ru-RU" sz="2000" dirty="0" err="1"/>
              <a:t>Дієта</a:t>
            </a:r>
            <a:r>
              <a:rPr lang="ru-RU" sz="2000" dirty="0"/>
              <a:t> перед </a:t>
            </a:r>
            <a:r>
              <a:rPr lang="ru-RU" sz="2000" dirty="0" err="1"/>
              <a:t>ірігоскопії</a:t>
            </a:r>
            <a:r>
              <a:rPr lang="ru-RU" sz="2000" dirty="0"/>
              <a:t> </a:t>
            </a:r>
            <a:r>
              <a:rPr lang="ru-RU" sz="2000" dirty="0" err="1"/>
              <a:t>включає</a:t>
            </a:r>
            <a:r>
              <a:rPr lang="ru-RU" sz="2000" dirty="0"/>
              <a:t> легко </a:t>
            </a:r>
            <a:r>
              <a:rPr lang="ru-RU" sz="2000" dirty="0" err="1"/>
              <a:t>засвоювані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, без </a:t>
            </a:r>
            <a:r>
              <a:rPr lang="ru-RU" sz="2000" dirty="0" err="1"/>
              <a:t>грубих</a:t>
            </a:r>
            <a:r>
              <a:rPr lang="ru-RU" sz="2000" dirty="0"/>
              <a:t> волокон і </a:t>
            </a:r>
            <a:r>
              <a:rPr lang="ru-RU" sz="2000" dirty="0" err="1"/>
              <a:t>клітковини</a:t>
            </a:r>
            <a:r>
              <a:rPr lang="ru-RU" sz="2000" dirty="0"/>
              <a:t>. </a:t>
            </a:r>
          </a:p>
          <a:p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вживати</a:t>
            </a:r>
            <a:r>
              <a:rPr lang="ru-RU" sz="2000" dirty="0"/>
              <a:t> </a:t>
            </a:r>
            <a:r>
              <a:rPr lang="ru-RU" sz="2000" dirty="0" err="1"/>
              <a:t>м’ясні</a:t>
            </a:r>
            <a:r>
              <a:rPr lang="ru-RU" sz="2000" dirty="0"/>
              <a:t>, </a:t>
            </a:r>
            <a:r>
              <a:rPr lang="ru-RU" sz="2000" dirty="0" err="1"/>
              <a:t>рибні</a:t>
            </a:r>
            <a:r>
              <a:rPr lang="ru-RU" sz="2000" dirty="0"/>
              <a:t> </a:t>
            </a:r>
            <a:r>
              <a:rPr lang="ru-RU" sz="2000" dirty="0" err="1"/>
              <a:t>бульйони</a:t>
            </a:r>
            <a:r>
              <a:rPr lang="ru-RU" sz="2000" dirty="0"/>
              <a:t> з </a:t>
            </a:r>
            <a:r>
              <a:rPr lang="ru-RU" sz="2000" dirty="0" err="1"/>
              <a:t>картоплею</a:t>
            </a:r>
            <a:r>
              <a:rPr lang="ru-RU" sz="2000" dirty="0"/>
              <a:t>. </a:t>
            </a:r>
            <a:r>
              <a:rPr lang="ru-RU" sz="2000" dirty="0" err="1"/>
              <a:t>Інші</a:t>
            </a:r>
            <a:r>
              <a:rPr lang="ru-RU" sz="2000" dirty="0"/>
              <a:t> </a:t>
            </a:r>
            <a:r>
              <a:rPr lang="ru-RU" sz="2000" dirty="0" err="1"/>
              <a:t>овочі</a:t>
            </a:r>
            <a:r>
              <a:rPr lang="ru-RU" sz="2000" dirty="0"/>
              <a:t> </a:t>
            </a:r>
            <a:r>
              <a:rPr lang="ru-RU" sz="2000" dirty="0" err="1"/>
              <a:t>тимчасово</a:t>
            </a:r>
            <a:r>
              <a:rPr lang="ru-RU" sz="2000" dirty="0"/>
              <a:t> </a:t>
            </a:r>
            <a:r>
              <a:rPr lang="ru-RU" sz="2000" dirty="0" err="1"/>
              <a:t>виключаються</a:t>
            </a:r>
            <a:r>
              <a:rPr lang="ru-RU" sz="2000" dirty="0"/>
              <a:t>. З круп допустима манна і </a:t>
            </a:r>
            <a:r>
              <a:rPr lang="ru-RU" sz="2000" dirty="0" err="1"/>
              <a:t>рисова</a:t>
            </a:r>
            <a:r>
              <a:rPr lang="ru-RU" sz="2000" dirty="0"/>
              <a:t> (</a:t>
            </a:r>
            <a:r>
              <a:rPr lang="ru-RU" sz="2000" dirty="0" err="1"/>
              <a:t>білий</a:t>
            </a:r>
            <a:r>
              <a:rPr lang="ru-RU" sz="2000" dirty="0"/>
              <a:t> рис). Молоко заборонено, </a:t>
            </a:r>
            <a:r>
              <a:rPr lang="ru-RU" sz="2000" dirty="0" err="1"/>
              <a:t>зате</a:t>
            </a:r>
            <a:r>
              <a:rPr lang="ru-RU" sz="2000" dirty="0"/>
              <a:t> </a:t>
            </a:r>
            <a:r>
              <a:rPr lang="ru-RU" sz="2000" dirty="0" err="1"/>
              <a:t>кисломолочні</a:t>
            </a:r>
            <a:r>
              <a:rPr lang="ru-RU" sz="2000" dirty="0"/>
              <a:t> – без </a:t>
            </a:r>
            <a:r>
              <a:rPr lang="ru-RU" sz="2000" dirty="0" err="1"/>
              <a:t>обмежень</a:t>
            </a:r>
            <a:r>
              <a:rPr lang="ru-RU" sz="2000"/>
              <a:t>. </a:t>
            </a:r>
          </a:p>
          <a:p>
            <a:r>
              <a:rPr lang="ru-RU" sz="2000"/>
              <a:t>Побалувати</a:t>
            </a:r>
            <a:r>
              <a:rPr lang="ru-RU" sz="2000" dirty="0"/>
              <a:t> себе </a:t>
            </a:r>
            <a:r>
              <a:rPr lang="ru-RU" sz="2000" dirty="0" err="1"/>
              <a:t>можна</a:t>
            </a:r>
            <a:r>
              <a:rPr lang="ru-RU" sz="2000" dirty="0"/>
              <a:t> такими </a:t>
            </a:r>
            <a:r>
              <a:rPr lang="ru-RU" sz="2000" dirty="0" err="1"/>
              <a:t>солодощами</a:t>
            </a:r>
            <a:r>
              <a:rPr lang="ru-RU" sz="2000" dirty="0"/>
              <a:t>, як пудинги, желе, мед. </a:t>
            </a:r>
            <a:r>
              <a:rPr lang="ru-RU" sz="2000" dirty="0" err="1"/>
              <a:t>Фрукти</a:t>
            </a:r>
            <a:r>
              <a:rPr lang="ru-RU" sz="2000" dirty="0"/>
              <a:t>, </a:t>
            </a:r>
            <a:r>
              <a:rPr lang="ru-RU" sz="2000" dirty="0" err="1"/>
              <a:t>варення</a:t>
            </a:r>
            <a:r>
              <a:rPr lang="ru-RU" sz="2000" dirty="0"/>
              <a:t>, пастила, </a:t>
            </a:r>
            <a:r>
              <a:rPr lang="ru-RU" sz="2000" dirty="0" err="1"/>
              <a:t>зефір</a:t>
            </a:r>
            <a:r>
              <a:rPr lang="ru-RU" sz="2000" dirty="0"/>
              <a:t> </a:t>
            </a:r>
            <a:r>
              <a:rPr lang="ru-RU" sz="2000" dirty="0" err="1"/>
              <a:t>поки</a:t>
            </a:r>
            <a:r>
              <a:rPr lang="ru-RU" sz="2000" dirty="0"/>
              <a:t> </a:t>
            </a:r>
            <a:r>
              <a:rPr lang="ru-RU" sz="2000" dirty="0" err="1"/>
              <a:t>виключаються</a:t>
            </a:r>
            <a:r>
              <a:rPr lang="ru-RU" sz="2000" dirty="0"/>
              <a:t>. Не </a:t>
            </a:r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білий</a:t>
            </a:r>
            <a:r>
              <a:rPr lang="ru-RU" sz="2000" dirty="0"/>
              <a:t> </a:t>
            </a:r>
            <a:r>
              <a:rPr lang="ru-RU" sz="2000" dirty="0" err="1"/>
              <a:t>дріжджовий</a:t>
            </a:r>
            <a:r>
              <a:rPr lang="ru-RU" sz="2000" dirty="0"/>
              <a:t> </a:t>
            </a:r>
            <a:r>
              <a:rPr lang="ru-RU" sz="2000" dirty="0" err="1"/>
              <a:t>хліб</a:t>
            </a:r>
            <a:r>
              <a:rPr lang="ru-RU" sz="2000" dirty="0"/>
              <a:t>, </a:t>
            </a:r>
            <a:r>
              <a:rPr lang="ru-RU" sz="2000" dirty="0" err="1"/>
              <a:t>цільнозернові</a:t>
            </a:r>
            <a:r>
              <a:rPr lang="ru-RU" sz="2000" dirty="0"/>
              <a:t>, </a:t>
            </a:r>
            <a:r>
              <a:rPr lang="ru-RU" sz="2000" dirty="0" err="1"/>
              <a:t>висівкові</a:t>
            </a:r>
            <a:r>
              <a:rPr lang="ru-RU" sz="2000" dirty="0"/>
              <a:t> </a:t>
            </a:r>
            <a:r>
              <a:rPr lang="ru-RU" sz="2000" dirty="0" err="1"/>
              <a:t>сорти</a:t>
            </a:r>
            <a:r>
              <a:rPr lang="ru-RU" sz="2000" dirty="0"/>
              <a:t>.</a:t>
            </a:r>
          </a:p>
          <a:p>
            <a:endParaRPr lang="ru-RU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7AB33A-986A-21B1-E2A3-A06246C42548}"/>
              </a:ext>
            </a:extLst>
          </p:cNvPr>
          <p:cNvSpPr txBox="1"/>
          <p:nvPr/>
        </p:nvSpPr>
        <p:spPr>
          <a:xfrm>
            <a:off x="366046" y="1008102"/>
            <a:ext cx="8632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C000"/>
                </a:solidFill>
                <a:latin typeface="Segoe Print" panose="02000600000000000000" pitchFamily="2" charset="0"/>
              </a:rPr>
              <a:t>як </a:t>
            </a:r>
            <a:r>
              <a:rPr lang="ru-RU" sz="2800" b="1" dirty="0" err="1">
                <a:solidFill>
                  <a:srgbClr val="FFC000"/>
                </a:solidFill>
                <a:latin typeface="Segoe Print" panose="02000600000000000000" pitchFamily="2" charset="0"/>
              </a:rPr>
              <a:t>підготуватися</a:t>
            </a:r>
            <a:endParaRPr lang="ru-RU" sz="2800" b="1" dirty="0">
              <a:solidFill>
                <a:srgbClr val="FFC000"/>
              </a:solidFill>
              <a:latin typeface="Segoe Print" panose="02000600000000000000" pitchFamily="2" charset="0"/>
            </a:endParaRPr>
          </a:p>
          <a:p>
            <a:endParaRPr lang="ru-RU" sz="20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218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http://xn----8sbaraautcw0b4e.xn--p1ai/netcat_files/Image/radiologyandcancer1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08050"/>
            <a:ext cx="3770312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3111"/>
            <a:ext cx="6512511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Стравохід</a:t>
            </a:r>
          </a:p>
        </p:txBody>
      </p:sp>
      <p:sp>
        <p:nvSpPr>
          <p:cNvPr id="18436" name="Прямоугольник 2"/>
          <p:cNvSpPr>
            <a:spLocks noChangeArrowheads="1"/>
          </p:cNvSpPr>
          <p:nvPr/>
        </p:nvSpPr>
        <p:spPr bwMode="auto">
          <a:xfrm>
            <a:off x="4165600" y="903288"/>
            <a:ext cx="5116513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800" dirty="0"/>
              <a:t>У момент проковтування оцінюють акт ковтання, прохідність стравоходу, функцію стравохідно-шлункового переходу і надходження барієвої суспензії у шлунок. </a:t>
            </a:r>
          </a:p>
        </p:txBody>
      </p:sp>
      <p:sp>
        <p:nvSpPr>
          <p:cNvPr id="18437" name="Прямоугольник 3"/>
          <p:cNvSpPr>
            <a:spLocks noChangeArrowheads="1"/>
          </p:cNvSpPr>
          <p:nvPr/>
        </p:nvSpPr>
        <p:spPr bwMode="auto">
          <a:xfrm>
            <a:off x="379413" y="4221163"/>
            <a:ext cx="8424862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dirty="0">
                <a:solidFill>
                  <a:srgbClr val="FFFFFF"/>
                </a:solidFill>
              </a:rPr>
              <a:t>Фаза тугого </a:t>
            </a:r>
            <a:r>
              <a:rPr lang="ru-RU" altLang="ru-RU" sz="2800" dirty="0" err="1">
                <a:solidFill>
                  <a:srgbClr val="FFFFFF"/>
                </a:solidFill>
              </a:rPr>
              <a:t>наповнення</a:t>
            </a:r>
            <a:r>
              <a:rPr lang="ru-RU" altLang="ru-RU" sz="2800" dirty="0">
                <a:solidFill>
                  <a:srgbClr val="FFFFFF"/>
                </a:solidFill>
              </a:rPr>
              <a:t> - </a:t>
            </a:r>
            <a:r>
              <a:rPr lang="ru-RU" altLang="ru-RU" sz="2800" dirty="0" err="1">
                <a:solidFill>
                  <a:srgbClr val="FFFFFF"/>
                </a:solidFill>
              </a:rPr>
              <a:t>тінь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контрастної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маси</a:t>
            </a:r>
            <a:r>
              <a:rPr lang="ru-RU" altLang="ru-RU" sz="2800" dirty="0">
                <a:solidFill>
                  <a:srgbClr val="FFFFFF"/>
                </a:solidFill>
              </a:rPr>
              <a:t> - </a:t>
            </a:r>
            <a:r>
              <a:rPr lang="ru-RU" altLang="ru-RU" sz="2800" dirty="0" err="1">
                <a:solidFill>
                  <a:srgbClr val="FFFFFF"/>
                </a:solidFill>
              </a:rPr>
              <a:t>це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силует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порожнини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стравоходу</a:t>
            </a:r>
            <a:r>
              <a:rPr lang="ru-RU" altLang="ru-RU" sz="2800" dirty="0">
                <a:solidFill>
                  <a:srgbClr val="FFFFFF"/>
                </a:solidFill>
              </a:rPr>
              <a:t>. На </a:t>
            </a:r>
            <a:r>
              <a:rPr lang="ru-RU" altLang="ru-RU" sz="2800" dirty="0" err="1">
                <a:solidFill>
                  <a:srgbClr val="FFFFFF"/>
                </a:solidFill>
              </a:rPr>
              <a:t>знімках</a:t>
            </a:r>
            <a:r>
              <a:rPr lang="ru-RU" altLang="ru-RU" sz="2800" dirty="0">
                <a:solidFill>
                  <a:srgbClr val="FFFFFF"/>
                </a:solidFill>
              </a:rPr>
              <a:t> в </a:t>
            </a:r>
            <a:r>
              <a:rPr lang="ru-RU" altLang="ru-RU" sz="2800" dirty="0" err="1">
                <a:solidFill>
                  <a:srgbClr val="FFFFFF"/>
                </a:solidFill>
              </a:rPr>
              <a:t>цю</a:t>
            </a:r>
            <a:r>
              <a:rPr lang="ru-RU" altLang="ru-RU" sz="2800" dirty="0">
                <a:solidFill>
                  <a:srgbClr val="FFFFFF"/>
                </a:solidFill>
              </a:rPr>
              <a:t> фазу </a:t>
            </a:r>
            <a:r>
              <a:rPr lang="ru-RU" altLang="ru-RU" sz="2800" dirty="0" err="1">
                <a:solidFill>
                  <a:srgbClr val="FFFFFF"/>
                </a:solidFill>
              </a:rPr>
              <a:t>вивчають</a:t>
            </a:r>
            <a:r>
              <a:rPr lang="ru-RU" altLang="ru-RU" sz="2800" dirty="0">
                <a:solidFill>
                  <a:srgbClr val="FFFFFF"/>
                </a:solidFill>
              </a:rPr>
              <a:t>: стан, форму, величину, характер </a:t>
            </a:r>
            <a:r>
              <a:rPr lang="ru-RU" altLang="ru-RU" sz="2800" dirty="0" err="1">
                <a:solidFill>
                  <a:srgbClr val="FFFFFF"/>
                </a:solidFill>
              </a:rPr>
              <a:t>контурів</a:t>
            </a:r>
            <a:r>
              <a:rPr lang="ru-RU" altLang="ru-RU" sz="2800" dirty="0">
                <a:solidFill>
                  <a:srgbClr val="FFFFFF"/>
                </a:solidFill>
              </a:rPr>
              <a:t>, структуру </a:t>
            </a:r>
            <a:r>
              <a:rPr lang="ru-RU" altLang="ru-RU" sz="2800" dirty="0" err="1">
                <a:solidFill>
                  <a:srgbClr val="FFFFFF"/>
                </a:solidFill>
              </a:rPr>
              <a:t>тіні</a:t>
            </a:r>
            <a:r>
              <a:rPr lang="ru-RU" altLang="ru-RU" sz="2800" dirty="0">
                <a:solidFill>
                  <a:srgbClr val="FFFFFF"/>
                </a:solidFill>
              </a:rPr>
              <a:t>, </a:t>
            </a:r>
            <a:r>
              <a:rPr lang="ru-RU" altLang="ru-RU" sz="2800" dirty="0" err="1">
                <a:solidFill>
                  <a:srgbClr val="FFFFFF"/>
                </a:solidFill>
              </a:rPr>
              <a:t>еластичність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стінок</a:t>
            </a:r>
            <a:r>
              <a:rPr lang="ru-RU" altLang="ru-RU" sz="2800" dirty="0">
                <a:solidFill>
                  <a:srgbClr val="FFFFFF"/>
                </a:solidFill>
              </a:rPr>
              <a:t>, </a:t>
            </a:r>
            <a:r>
              <a:rPr lang="ru-RU" altLang="ru-RU" sz="2800" dirty="0" err="1">
                <a:solidFill>
                  <a:srgbClr val="FFFFFF"/>
                </a:solidFill>
              </a:rPr>
              <a:t>функцію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стравоходу</a:t>
            </a:r>
            <a:r>
              <a:rPr lang="ru-RU" altLang="ru-RU" sz="2800" dirty="0">
                <a:solidFill>
                  <a:srgbClr val="FFFFFF"/>
                </a:solidFill>
              </a:rPr>
              <a:t>.</a:t>
            </a:r>
            <a:endParaRPr lang="uk-UA" altLang="ru-RU" sz="2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3111"/>
            <a:ext cx="6512511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dirty="0">
                <a:solidFill>
                  <a:schemeClr val="tx1"/>
                </a:solidFill>
              </a:rPr>
              <a:t>Стравохід</a:t>
            </a:r>
          </a:p>
        </p:txBody>
      </p:sp>
      <p:sp>
        <p:nvSpPr>
          <p:cNvPr id="20483" name="Прямоугольник 3"/>
          <p:cNvSpPr>
            <a:spLocks noChangeArrowheads="1"/>
          </p:cNvSpPr>
          <p:nvPr/>
        </p:nvSpPr>
        <p:spPr bwMode="auto">
          <a:xfrm>
            <a:off x="179388" y="763588"/>
            <a:ext cx="53355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600" dirty="0">
                <a:solidFill>
                  <a:srgbClr val="FFFFFF"/>
                </a:solidFill>
              </a:rPr>
              <a:t>Фаза </a:t>
            </a:r>
            <a:r>
              <a:rPr lang="uk-UA" altLang="ru-RU" sz="2600" dirty="0" err="1">
                <a:solidFill>
                  <a:srgbClr val="FFFFFF"/>
                </a:solidFill>
              </a:rPr>
              <a:t>пневморельефа</a:t>
            </a:r>
            <a:r>
              <a:rPr lang="uk-UA" altLang="ru-RU" sz="2600" dirty="0">
                <a:solidFill>
                  <a:srgbClr val="FFFFFF"/>
                </a:solidFill>
              </a:rPr>
              <a:t> - коли КР переходить в шлунок, вивчають еластичність стінок, внутрішню поверхню стравоходу, виявляють дрібні патологічні утворення - вони обмазані нальотом барію і добре виділяються.</a:t>
            </a:r>
          </a:p>
          <a:p>
            <a:pPr eaLnBrk="1" hangingPunct="1"/>
            <a:r>
              <a:rPr lang="uk-UA" altLang="ru-RU" sz="2600" dirty="0">
                <a:solidFill>
                  <a:srgbClr val="FFFFFF"/>
                </a:solidFill>
              </a:rPr>
              <a:t>Фаза рельєфу слизової оболонки - барій затримується в </a:t>
            </a:r>
            <a:r>
              <a:rPr lang="uk-UA" altLang="ru-RU" sz="2600" dirty="0" err="1">
                <a:solidFill>
                  <a:srgbClr val="FFFFFF"/>
                </a:solidFill>
              </a:rPr>
              <a:t>міжскладкові</a:t>
            </a:r>
            <a:r>
              <a:rPr lang="uk-UA" altLang="ru-RU" sz="2600" dirty="0">
                <a:solidFill>
                  <a:srgbClr val="FFFFFF"/>
                </a:solidFill>
              </a:rPr>
              <a:t> поглибленнях і відображає поздовжній хід складок стравоходу.</a:t>
            </a:r>
          </a:p>
        </p:txBody>
      </p:sp>
      <p:pic>
        <p:nvPicPr>
          <p:cNvPr id="20484" name="Picture 2" descr="http://vmede.org/sait/content/Onkilogiya_ternova_2010/11_files/mb4_02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196975"/>
            <a:ext cx="3689350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tonuspremium.ru/wp-content/uploads/2012/09/rentgen-zhelud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13" y="2633663"/>
            <a:ext cx="4029075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6273"/>
            <a:ext cx="6512511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Шлунок</a:t>
            </a:r>
          </a:p>
        </p:txBody>
      </p:sp>
      <p:pic>
        <p:nvPicPr>
          <p:cNvPr id="21508" name="Picture 2" descr="D:\Наташа\Студенты\Рентген для студ 3 курс\Картинки для лекций\ЖКТ\Схема желудк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30213"/>
            <a:ext cx="3294063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Прямоугольник 2"/>
          <p:cNvSpPr>
            <a:spLocks noChangeArrowheads="1"/>
          </p:cNvSpPr>
          <p:nvPr/>
        </p:nvSpPr>
        <p:spPr bwMode="auto">
          <a:xfrm>
            <a:off x="4344988" y="712788"/>
            <a:ext cx="3049233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uk-UA" altLang="ru-RU" sz="2200" dirty="0" err="1"/>
              <a:t>Кардіальний</a:t>
            </a:r>
            <a:r>
              <a:rPr lang="uk-UA" altLang="ru-RU" sz="2200" dirty="0"/>
              <a:t> відділ</a:t>
            </a:r>
          </a:p>
          <a:p>
            <a:pPr eaLnBrk="1" hangingPunct="1">
              <a:buFontTx/>
              <a:buAutoNum type="arabicPeriod"/>
            </a:pPr>
            <a:r>
              <a:rPr lang="uk-UA" altLang="ru-RU" sz="2200" dirty="0"/>
              <a:t>Звід</a:t>
            </a:r>
          </a:p>
          <a:p>
            <a:pPr eaLnBrk="1" hangingPunct="1">
              <a:buFontTx/>
              <a:buAutoNum type="arabicPeriod"/>
            </a:pPr>
            <a:r>
              <a:rPr lang="uk-UA" altLang="ru-RU" sz="2200" dirty="0"/>
              <a:t>Тіло</a:t>
            </a:r>
          </a:p>
          <a:p>
            <a:pPr eaLnBrk="1" hangingPunct="1">
              <a:buFontTx/>
              <a:buAutoNum type="arabicPeriod"/>
            </a:pPr>
            <a:r>
              <a:rPr lang="uk-UA" altLang="ru-RU" sz="2200" dirty="0" err="1"/>
              <a:t>Антральний</a:t>
            </a:r>
            <a:r>
              <a:rPr lang="uk-UA" altLang="ru-RU" sz="2200" dirty="0"/>
              <a:t> відділ</a:t>
            </a:r>
          </a:p>
          <a:p>
            <a:pPr eaLnBrk="1" hangingPunct="1">
              <a:buFontTx/>
              <a:buAutoNum type="arabicPeriod"/>
            </a:pPr>
            <a:r>
              <a:rPr lang="uk-UA" altLang="ru-RU" sz="2200" dirty="0"/>
              <a:t>Воротар</a:t>
            </a:r>
          </a:p>
        </p:txBody>
      </p:sp>
      <p:sp>
        <p:nvSpPr>
          <p:cNvPr id="21510" name="Прямоугольник 3"/>
          <p:cNvSpPr>
            <a:spLocks noChangeArrowheads="1"/>
          </p:cNvSpPr>
          <p:nvPr/>
        </p:nvSpPr>
        <p:spPr bwMode="auto">
          <a:xfrm>
            <a:off x="1346200" y="84138"/>
            <a:ext cx="18181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b="1" dirty="0">
                <a:solidFill>
                  <a:srgbClr val="FFFF00"/>
                </a:solidFill>
              </a:rPr>
              <a:t>Кут </a:t>
            </a:r>
            <a:r>
              <a:rPr lang="uk-UA" altLang="ru-RU" b="1" dirty="0" err="1">
                <a:solidFill>
                  <a:srgbClr val="FFFF00"/>
                </a:solidFill>
              </a:rPr>
              <a:t>Гісса</a:t>
            </a:r>
            <a:r>
              <a:rPr lang="uk-UA" altLang="ru-RU" b="1" dirty="0">
                <a:solidFill>
                  <a:srgbClr val="FFFF00"/>
                </a:solidFill>
              </a:rPr>
              <a:t> </a:t>
            </a:r>
            <a:r>
              <a:rPr lang="en-US" altLang="ru-RU" b="1" dirty="0">
                <a:solidFill>
                  <a:srgbClr val="FFFF00"/>
                </a:solidFill>
              </a:rPr>
              <a:t>&lt; 90</a:t>
            </a:r>
            <a:r>
              <a:rPr lang="en-US" altLang="ru-RU" dirty="0">
                <a:solidFill>
                  <a:srgbClr val="FFFF00"/>
                </a:solidFill>
              </a:rPr>
              <a:t>◦</a:t>
            </a:r>
            <a:endParaRPr lang="uk-UA" altLang="ru-RU" dirty="0">
              <a:solidFill>
                <a:srgbClr val="FFFF00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 rot="1034300">
            <a:off x="1824038" y="427038"/>
            <a:ext cx="373062" cy="52863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rgbClr val="FF0000"/>
              </a:solidFill>
            </a:endParaRPr>
          </a:p>
        </p:txBody>
      </p:sp>
      <p:sp>
        <p:nvSpPr>
          <p:cNvPr id="21512" name="Прямоугольник 5"/>
          <p:cNvSpPr>
            <a:spLocks noChangeArrowheads="1"/>
          </p:cNvSpPr>
          <p:nvPr/>
        </p:nvSpPr>
        <p:spPr bwMode="auto">
          <a:xfrm>
            <a:off x="233363" y="1047750"/>
            <a:ext cx="12223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solidFill>
                  <a:schemeClr val="bg1"/>
                </a:solidFill>
              </a:rPr>
              <a:t>Мала </a:t>
            </a:r>
          </a:p>
          <a:p>
            <a:pPr eaLnBrk="1" hangingPunct="1"/>
            <a:r>
              <a:rPr lang="ru-RU" altLang="ru-RU" b="1" dirty="0">
                <a:solidFill>
                  <a:schemeClr val="bg1"/>
                </a:solidFill>
              </a:rPr>
              <a:t>кривизна</a:t>
            </a:r>
            <a:endParaRPr lang="uk-UA" altLang="ru-RU" b="1" dirty="0">
              <a:solidFill>
                <a:schemeClr val="bg1"/>
              </a:solidFill>
            </a:endParaRPr>
          </a:p>
        </p:txBody>
      </p:sp>
      <p:sp>
        <p:nvSpPr>
          <p:cNvPr id="21513" name="Прямоугольник 6"/>
          <p:cNvSpPr>
            <a:spLocks noChangeArrowheads="1"/>
          </p:cNvSpPr>
          <p:nvPr/>
        </p:nvSpPr>
        <p:spPr bwMode="auto">
          <a:xfrm>
            <a:off x="3351213" y="2803525"/>
            <a:ext cx="1220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/>
              <a:t>Велика </a:t>
            </a:r>
          </a:p>
          <a:p>
            <a:pPr eaLnBrk="1" hangingPunct="1"/>
            <a:r>
              <a:rPr lang="ru-RU" altLang="ru-RU" b="1" dirty="0"/>
              <a:t>кривизна</a:t>
            </a:r>
            <a:endParaRPr lang="uk-UA" altLang="ru-RU" b="1" dirty="0"/>
          </a:p>
        </p:txBody>
      </p:sp>
      <p:sp>
        <p:nvSpPr>
          <p:cNvPr id="8" name="Стрелка вправо 7"/>
          <p:cNvSpPr/>
          <p:nvPr/>
        </p:nvSpPr>
        <p:spPr>
          <a:xfrm rot="1970266">
            <a:off x="925513" y="1677988"/>
            <a:ext cx="742950" cy="5143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3" name="Стрелка вправо 12"/>
          <p:cNvSpPr/>
          <p:nvPr/>
        </p:nvSpPr>
        <p:spPr>
          <a:xfrm rot="12773483">
            <a:off x="3030538" y="2222500"/>
            <a:ext cx="742950" cy="5143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1516" name="Прямоугольник 8"/>
          <p:cNvSpPr>
            <a:spLocks noChangeArrowheads="1"/>
          </p:cNvSpPr>
          <p:nvPr/>
        </p:nvSpPr>
        <p:spPr bwMode="auto">
          <a:xfrm>
            <a:off x="9525" y="3860800"/>
            <a:ext cx="45624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400" dirty="0"/>
              <a:t>Кут </a:t>
            </a:r>
            <a:r>
              <a:rPr lang="uk-UA" altLang="ru-RU" sz="2400" dirty="0" err="1"/>
              <a:t>шлунка</a:t>
            </a:r>
            <a:r>
              <a:rPr lang="uk-UA" altLang="ru-RU" sz="2400" dirty="0"/>
              <a:t> - кутова вирізка малої кривизни.</a:t>
            </a:r>
          </a:p>
          <a:p>
            <a:pPr eaLnBrk="1" hangingPunct="1"/>
            <a:r>
              <a:rPr lang="uk-UA" altLang="ru-RU" sz="2400" dirty="0"/>
              <a:t>Синус - клиновидна ділянка </a:t>
            </a:r>
            <a:r>
              <a:rPr lang="uk-UA" altLang="ru-RU" sz="2400" dirty="0" err="1"/>
              <a:t>шлунка</a:t>
            </a:r>
            <a:r>
              <a:rPr lang="uk-UA" altLang="ru-RU" sz="2400" dirty="0"/>
              <a:t>, розташована між тілом і </a:t>
            </a:r>
            <a:r>
              <a:rPr lang="uk-UA" altLang="ru-RU" sz="2400" dirty="0" err="1"/>
              <a:t>антральним</a:t>
            </a:r>
            <a:r>
              <a:rPr lang="uk-UA" altLang="ru-RU" sz="2400" dirty="0"/>
              <a:t> відділом.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vmede.org/sait/content/Onkilogiya_ternova_2010/11_files/mb4_01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63" y="549275"/>
            <a:ext cx="505777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Прямоугольник 1"/>
          <p:cNvSpPr>
            <a:spLocks noChangeArrowheads="1"/>
          </p:cNvSpPr>
          <p:nvPr/>
        </p:nvSpPr>
        <p:spPr bwMode="auto">
          <a:xfrm>
            <a:off x="395288" y="577850"/>
            <a:ext cx="8893175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3600" b="1" dirty="0">
                <a:solidFill>
                  <a:srgbClr val="FFFF00"/>
                </a:solidFill>
              </a:rPr>
              <a:t>Складки слизової оболонки</a:t>
            </a:r>
            <a:r>
              <a:rPr lang="uk-UA" altLang="ru-RU" sz="2800" b="1" dirty="0">
                <a:solidFill>
                  <a:schemeClr val="bg1"/>
                </a:solidFill>
              </a:rPr>
              <a:t>: </a:t>
            </a:r>
          </a:p>
          <a:p>
            <a:pPr eaLnBrk="1" hangingPunct="1"/>
            <a:r>
              <a:rPr lang="uk-UA" altLang="ru-RU" sz="2800" dirty="0"/>
              <a:t>Біля малої кривизни </a:t>
            </a:r>
          </a:p>
          <a:p>
            <a:pPr eaLnBrk="1" hangingPunct="1"/>
            <a:r>
              <a:rPr lang="uk-UA" altLang="ru-RU" sz="2800" dirty="0"/>
              <a:t>ідуть паралельно </a:t>
            </a:r>
          </a:p>
          <a:p>
            <a:pPr eaLnBrk="1" hangingPunct="1"/>
            <a:r>
              <a:rPr lang="ru-RU" altLang="ru-RU" sz="2800" dirty="0"/>
              <a:t>в </a:t>
            </a:r>
            <a:r>
              <a:rPr lang="ru-RU" altLang="ru-RU" sz="2800" dirty="0" err="1"/>
              <a:t>поздовжньому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/>
              <a:t>напрямку</a:t>
            </a:r>
            <a:r>
              <a:rPr lang="ru-RU" altLang="ru-RU" sz="2800" dirty="0"/>
              <a:t>,</a:t>
            </a:r>
          </a:p>
          <a:p>
            <a:pPr eaLnBrk="1" hangingPunct="1"/>
            <a:r>
              <a:rPr lang="ru-RU" altLang="ru-RU" sz="2800" dirty="0"/>
              <a:t>а </a:t>
            </a:r>
            <a:r>
              <a:rPr lang="ru-RU" altLang="ru-RU" sz="2800" dirty="0" err="1"/>
              <a:t>поблизу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великої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/>
              <a:t>кривизни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переходять</a:t>
            </a:r>
            <a:endParaRPr lang="ru-RU" altLang="ru-RU" sz="2800" dirty="0"/>
          </a:p>
          <a:p>
            <a:pPr eaLnBrk="1" hangingPunct="1"/>
            <a:r>
              <a:rPr lang="ru-RU" altLang="ru-RU" sz="2800" dirty="0"/>
              <a:t>з </a:t>
            </a:r>
            <a:r>
              <a:rPr lang="ru-RU" altLang="ru-RU" sz="2800" dirty="0" err="1"/>
              <a:t>задньої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стінки</a:t>
            </a:r>
            <a:endParaRPr lang="ru-RU" altLang="ru-RU" sz="2800" dirty="0"/>
          </a:p>
          <a:p>
            <a:pPr eaLnBrk="1" hangingPunct="1"/>
            <a:r>
              <a:rPr lang="ru-RU" altLang="ru-RU" sz="2800" dirty="0"/>
              <a:t>на </a:t>
            </a:r>
            <a:r>
              <a:rPr lang="ru-RU" altLang="ru-RU" sz="2800" dirty="0" err="1"/>
              <a:t>передню</a:t>
            </a:r>
            <a:r>
              <a:rPr lang="ru-RU" altLang="ru-RU" sz="2800" dirty="0"/>
              <a:t> і </a:t>
            </a:r>
            <a:r>
              <a:rPr lang="ru-RU" altLang="ru-RU" sz="2800" dirty="0" err="1"/>
              <a:t>роблять</a:t>
            </a:r>
            <a:endParaRPr lang="ru-RU" altLang="ru-RU" sz="2800" dirty="0"/>
          </a:p>
          <a:p>
            <a:pPr eaLnBrk="1" hangingPunct="1"/>
            <a:r>
              <a:rPr lang="ru-RU" altLang="ru-RU" sz="2800" dirty="0"/>
              <a:t>контур </a:t>
            </a:r>
            <a:r>
              <a:rPr lang="ru-RU" altLang="ru-RU" sz="2800" dirty="0" err="1"/>
              <a:t>великої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/>
              <a:t>кривизни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зубчастим</a:t>
            </a:r>
            <a:r>
              <a:rPr lang="ru-RU" altLang="ru-RU" sz="2800" dirty="0"/>
              <a:t>.</a:t>
            </a:r>
          </a:p>
          <a:p>
            <a:pPr eaLnBrk="1" hangingPunct="1"/>
            <a:r>
              <a:rPr lang="ru-RU" altLang="ru-RU" sz="2800" dirty="0"/>
              <a:t>В </a:t>
            </a:r>
            <a:r>
              <a:rPr lang="ru-RU" altLang="ru-RU" sz="2800" dirty="0" err="1"/>
              <a:t>антральному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відділі</a:t>
            </a:r>
            <a:r>
              <a:rPr lang="ru-RU" altLang="ru-RU" sz="2800" dirty="0"/>
              <a:t> і </a:t>
            </a:r>
            <a:r>
              <a:rPr lang="ru-RU" altLang="ru-RU" sz="2800" dirty="0" err="1"/>
              <a:t>воротарі</a:t>
            </a:r>
            <a:r>
              <a:rPr lang="ru-RU" altLang="ru-RU" sz="2800" dirty="0"/>
              <a:t> - </a:t>
            </a:r>
            <a:r>
              <a:rPr lang="ru-RU" altLang="ru-RU" sz="2800" dirty="0" err="1"/>
              <a:t>поздовжній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напрямок</a:t>
            </a:r>
            <a:r>
              <a:rPr lang="ru-RU" altLang="ru-RU" sz="2800" dirty="0"/>
              <a:t>.</a:t>
            </a:r>
            <a:endParaRPr lang="uk-UA" alt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vmede.org/sait/content/Onkilogiya_trufanov_t1_2010/img/154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657600"/>
            <a:ext cx="50482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05" y="0"/>
            <a:ext cx="9144000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Дванадцятипала</a:t>
            </a:r>
            <a: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кишка</a:t>
            </a:r>
            <a:endParaRPr lang="uk-UA" dirty="0">
              <a:solidFill>
                <a:schemeClr val="tx1"/>
              </a:solidFill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pic>
        <p:nvPicPr>
          <p:cNvPr id="23556" name="Picture 2" descr="image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08050"/>
            <a:ext cx="3741737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Прямоугольник 4"/>
          <p:cNvSpPr>
            <a:spLocks noChangeArrowheads="1"/>
          </p:cNvSpPr>
          <p:nvPr/>
        </p:nvSpPr>
        <p:spPr bwMode="auto">
          <a:xfrm>
            <a:off x="287338" y="3657600"/>
            <a:ext cx="8029575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/>
              <a:t> </a:t>
            </a:r>
            <a:endParaRPr lang="ru-RU" altLang="ru-RU" sz="2400" dirty="0"/>
          </a:p>
          <a:p>
            <a:pPr eaLnBrk="1" hangingPunct="1"/>
            <a:r>
              <a:rPr lang="ru-RU" altLang="ru-RU" sz="2800" dirty="0"/>
              <a:t>4 — </a:t>
            </a:r>
            <a:r>
              <a:rPr lang="ru-RU" altLang="ru-RU" sz="2800" dirty="0" err="1"/>
              <a:t>нижнягоризонтальна</a:t>
            </a:r>
            <a:r>
              <a:rPr lang="ru-RU" altLang="ru-RU" sz="2800" dirty="0"/>
              <a:t> </a:t>
            </a:r>
          </a:p>
          <a:p>
            <a:pPr eaLnBrk="1" hangingPunct="1"/>
            <a:r>
              <a:rPr lang="ru-RU" altLang="ru-RU" sz="2800" dirty="0" err="1"/>
              <a:t>частина</a:t>
            </a:r>
            <a:r>
              <a:rPr lang="ru-RU" altLang="ru-RU" sz="2800" dirty="0"/>
              <a:t>, </a:t>
            </a:r>
          </a:p>
          <a:p>
            <a:pPr eaLnBrk="1" hangingPunct="1"/>
            <a:r>
              <a:rPr lang="ru-RU" altLang="ru-RU" sz="2800" dirty="0"/>
              <a:t>5 - </a:t>
            </a:r>
            <a:r>
              <a:rPr lang="ru-RU" altLang="ru-RU" sz="2800" dirty="0" err="1"/>
              <a:t>висхідна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частина</a:t>
            </a:r>
            <a:r>
              <a:rPr lang="ru-RU" altLang="ru-RU" sz="2800" dirty="0"/>
              <a:t>,</a:t>
            </a:r>
          </a:p>
          <a:p>
            <a:pPr eaLnBrk="1" hangingPunct="1"/>
            <a:r>
              <a:rPr lang="ru-RU" altLang="ru-RU" sz="2800" dirty="0"/>
              <a:t>6 - </a:t>
            </a:r>
            <a:r>
              <a:rPr lang="ru-RU" altLang="ru-RU" sz="2800" dirty="0" err="1"/>
              <a:t>дванадцятипало-худий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вигин</a:t>
            </a:r>
            <a:r>
              <a:rPr lang="ru-RU" altLang="ru-RU" sz="2800" dirty="0"/>
              <a:t>.</a:t>
            </a:r>
          </a:p>
        </p:txBody>
      </p:sp>
      <p:sp>
        <p:nvSpPr>
          <p:cNvPr id="23558" name="Прямоугольник 4"/>
          <p:cNvSpPr>
            <a:spLocks noChangeArrowheads="1"/>
          </p:cNvSpPr>
          <p:nvPr/>
        </p:nvSpPr>
        <p:spPr bwMode="auto">
          <a:xfrm>
            <a:off x="4572000" y="719138"/>
            <a:ext cx="4572000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/>
              <a:t> </a:t>
            </a:r>
          </a:p>
          <a:p>
            <a:pPr eaLnBrk="1" hangingPunct="1"/>
            <a:r>
              <a:rPr lang="ru-RU" altLang="ru-RU" sz="2800" dirty="0"/>
              <a:t>          </a:t>
            </a:r>
            <a:r>
              <a:rPr lang="ru-RU" altLang="ru-RU" sz="2800" dirty="0" err="1"/>
              <a:t>Відділи</a:t>
            </a:r>
            <a:r>
              <a:rPr lang="ru-RU" altLang="ru-RU" sz="2800" dirty="0"/>
              <a:t>: </a:t>
            </a:r>
          </a:p>
          <a:p>
            <a:pPr eaLnBrk="1" hangingPunct="1"/>
            <a:r>
              <a:rPr lang="ru-RU" altLang="ru-RU" sz="2800" dirty="0"/>
              <a:t>1 - </a:t>
            </a:r>
            <a:r>
              <a:rPr lang="ru-RU" altLang="ru-RU" sz="2800" dirty="0" err="1"/>
              <a:t>цибулина</a:t>
            </a:r>
            <a:r>
              <a:rPr lang="ru-RU" altLang="ru-RU" sz="2800" dirty="0"/>
              <a:t>, </a:t>
            </a:r>
          </a:p>
          <a:p>
            <a:pPr eaLnBrk="1" hangingPunct="1"/>
            <a:r>
              <a:rPr lang="ru-RU" altLang="ru-RU" sz="2800" dirty="0"/>
              <a:t>2 - </a:t>
            </a:r>
            <a:r>
              <a:rPr lang="ru-RU" altLang="ru-RU" sz="2800" dirty="0" err="1"/>
              <a:t>верхня</a:t>
            </a:r>
            <a:r>
              <a:rPr lang="ru-RU" altLang="ru-RU" sz="2800" dirty="0"/>
              <a:t> горизонтальна </a:t>
            </a:r>
            <a:r>
              <a:rPr lang="ru-RU" altLang="ru-RU" sz="2800" dirty="0" err="1"/>
              <a:t>частина</a:t>
            </a:r>
            <a:r>
              <a:rPr lang="ru-RU" altLang="ru-RU" sz="2800" dirty="0"/>
              <a:t>, </a:t>
            </a:r>
          </a:p>
          <a:p>
            <a:pPr eaLnBrk="1" hangingPunct="1"/>
            <a:r>
              <a:rPr lang="ru-RU" altLang="ru-RU" sz="2800" dirty="0"/>
              <a:t>3 – </a:t>
            </a:r>
            <a:r>
              <a:rPr lang="ru-RU" altLang="ru-RU" sz="2800" dirty="0" err="1"/>
              <a:t>нисхідна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частина</a:t>
            </a:r>
            <a:r>
              <a:rPr lang="ru-RU" altLang="ru-RU" sz="2800" dirty="0"/>
              <a:t>,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vmede.org/sait/content/Onkilogiya_ternova_2010/11_files/mb4_00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752600"/>
            <a:ext cx="504825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6512511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Тонкий кишечник</a:t>
            </a:r>
            <a:endParaRPr lang="uk-UA" dirty="0">
              <a:solidFill>
                <a:schemeClr val="tx1"/>
              </a:solidFill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sp>
        <p:nvSpPr>
          <p:cNvPr id="24580" name="Прямоугольник 2"/>
          <p:cNvSpPr>
            <a:spLocks noChangeArrowheads="1"/>
          </p:cNvSpPr>
          <p:nvPr/>
        </p:nvSpPr>
        <p:spPr bwMode="auto">
          <a:xfrm>
            <a:off x="268288" y="819150"/>
            <a:ext cx="85328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3200" dirty="0">
                <a:solidFill>
                  <a:srgbClr val="FFFFFF"/>
                </a:solidFill>
              </a:rPr>
              <a:t>Способи дослідження</a:t>
            </a:r>
            <a:r>
              <a:rPr lang="ru-RU" altLang="ru-RU" sz="3200" dirty="0">
                <a:solidFill>
                  <a:srgbClr val="FFFFFF"/>
                </a:solidFill>
              </a:rPr>
              <a:t>:</a:t>
            </a:r>
          </a:p>
          <a:p>
            <a:pPr eaLnBrk="1" hangingPunct="1"/>
            <a:r>
              <a:rPr lang="ru-RU" altLang="ru-RU" sz="3200" dirty="0">
                <a:solidFill>
                  <a:srgbClr val="FFFFFF"/>
                </a:solidFill>
              </a:rPr>
              <a:t>1. Шляхом </a:t>
            </a:r>
            <a:r>
              <a:rPr lang="ru-RU" altLang="ru-RU" sz="3200" dirty="0" err="1">
                <a:solidFill>
                  <a:srgbClr val="FFFFFF"/>
                </a:solidFill>
              </a:rPr>
              <a:t>пасажу</a:t>
            </a:r>
            <a:r>
              <a:rPr lang="ru-RU" altLang="ru-RU" sz="3200" dirty="0">
                <a:solidFill>
                  <a:srgbClr val="FFFFFF"/>
                </a:solidFill>
              </a:rPr>
              <a:t> </a:t>
            </a:r>
            <a:r>
              <a:rPr lang="ru-RU" altLang="ru-RU" sz="3200" dirty="0" err="1">
                <a:solidFill>
                  <a:srgbClr val="FFFFFF"/>
                </a:solidFill>
              </a:rPr>
              <a:t>контрастної</a:t>
            </a:r>
            <a:r>
              <a:rPr lang="ru-RU" altLang="ru-RU" sz="3200" dirty="0">
                <a:solidFill>
                  <a:srgbClr val="FFFFFF"/>
                </a:solidFill>
              </a:rPr>
              <a:t> </a:t>
            </a:r>
            <a:r>
              <a:rPr lang="ru-RU" altLang="ru-RU" sz="3200" dirty="0" err="1">
                <a:solidFill>
                  <a:srgbClr val="FFFFFF"/>
                </a:solidFill>
              </a:rPr>
              <a:t>речовини</a:t>
            </a:r>
            <a:endParaRPr lang="ru-RU" altLang="ru-RU" sz="3200" dirty="0">
              <a:solidFill>
                <a:srgbClr val="FFFFFF"/>
              </a:solidFill>
            </a:endParaRPr>
          </a:p>
          <a:p>
            <a:pPr eaLnBrk="1" hangingPunct="1"/>
            <a:r>
              <a:rPr lang="ru-RU" altLang="ru-RU" sz="3200" dirty="0">
                <a:solidFill>
                  <a:srgbClr val="FFFFFF"/>
                </a:solidFill>
              </a:rPr>
              <a:t>2. Зондовая </a:t>
            </a:r>
            <a:r>
              <a:rPr lang="ru-RU" altLang="ru-RU" sz="3200" dirty="0" err="1">
                <a:solidFill>
                  <a:srgbClr val="FFFFFF"/>
                </a:solidFill>
              </a:rPr>
              <a:t>ентерографія</a:t>
            </a:r>
            <a:endParaRPr lang="uk-UA" altLang="ru-RU" sz="3200" dirty="0">
              <a:solidFill>
                <a:srgbClr val="FFFFFF"/>
              </a:solidFill>
            </a:endParaRPr>
          </a:p>
        </p:txBody>
      </p:sp>
      <p:sp>
        <p:nvSpPr>
          <p:cNvPr id="24581" name="Прямоугольник 3"/>
          <p:cNvSpPr>
            <a:spLocks noChangeArrowheads="1"/>
          </p:cNvSpPr>
          <p:nvPr/>
        </p:nvSpPr>
        <p:spPr bwMode="auto">
          <a:xfrm>
            <a:off x="239713" y="2924175"/>
            <a:ext cx="428307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800" dirty="0">
                <a:solidFill>
                  <a:srgbClr val="FFFFFF"/>
                </a:solidFill>
              </a:rPr>
              <a:t>Перистий рельєф слизової оболонки</a:t>
            </a:r>
            <a:r>
              <a:rPr lang="ru-RU" altLang="ru-RU" sz="2800" dirty="0">
                <a:solidFill>
                  <a:srgbClr val="FFFFFF"/>
                </a:solidFill>
              </a:rPr>
              <a:t>, </a:t>
            </a:r>
            <a:r>
              <a:rPr lang="ru-RU" altLang="ru-RU" sz="2800" dirty="0" err="1">
                <a:solidFill>
                  <a:srgbClr val="FFFFFF"/>
                </a:solidFill>
              </a:rPr>
              <a:t>зовнішній</a:t>
            </a:r>
            <a:r>
              <a:rPr lang="ru-RU" altLang="ru-RU" sz="2800" dirty="0">
                <a:solidFill>
                  <a:srgbClr val="FFFFFF"/>
                </a:solidFill>
              </a:rPr>
              <a:t> контур </a:t>
            </a:r>
            <a:r>
              <a:rPr lang="ru-RU" altLang="ru-RU" sz="2800" dirty="0" err="1">
                <a:solidFill>
                  <a:srgbClr val="FFFFFF"/>
                </a:solidFill>
              </a:rPr>
              <a:t>тонкої</a:t>
            </a:r>
            <a:r>
              <a:rPr lang="ru-RU" altLang="ru-RU" sz="2800" dirty="0">
                <a:solidFill>
                  <a:srgbClr val="FFFFFF"/>
                </a:solidFill>
              </a:rPr>
              <a:t> кишки </a:t>
            </a:r>
            <a:r>
              <a:rPr lang="ru-RU" altLang="ru-RU" sz="2800" dirty="0" err="1">
                <a:solidFill>
                  <a:srgbClr val="FFFFFF"/>
                </a:solidFill>
              </a:rPr>
              <a:t>зубчастий</a:t>
            </a:r>
            <a:r>
              <a:rPr lang="ru-RU" altLang="ru-RU" sz="2800" dirty="0">
                <a:solidFill>
                  <a:srgbClr val="FFFFFF"/>
                </a:solidFill>
              </a:rPr>
              <a:t> - поперечно і косо </a:t>
            </a:r>
            <a:r>
              <a:rPr lang="ru-RU" altLang="ru-RU" sz="2800" dirty="0" err="1">
                <a:solidFill>
                  <a:srgbClr val="FFFFFF"/>
                </a:solidFill>
              </a:rPr>
              <a:t>йдуть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керкрингові</a:t>
            </a:r>
            <a:r>
              <a:rPr lang="ru-RU" altLang="ru-RU" sz="2800" dirty="0">
                <a:solidFill>
                  <a:srgbClr val="FFFFFF"/>
                </a:solidFill>
              </a:rPr>
              <a:t> складки.</a:t>
            </a:r>
            <a:endParaRPr lang="uk-UA" altLang="ru-RU" sz="2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6512511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Тонкий кишечник</a:t>
            </a:r>
            <a:endParaRPr lang="uk-UA" dirty="0">
              <a:solidFill>
                <a:schemeClr val="tx1"/>
              </a:solidFill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pic>
        <p:nvPicPr>
          <p:cNvPr id="25603" name="Picture 2" descr="D:\Наташа\Студенты\Рентген для студ 3 курс\Картинки для лекций\ЖКТ\Тонкий кишечн в норм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363" y="1604963"/>
            <a:ext cx="4911725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Прямоугольник 2"/>
          <p:cNvSpPr>
            <a:spLocks noChangeArrowheads="1"/>
          </p:cNvSpPr>
          <p:nvPr/>
        </p:nvSpPr>
        <p:spPr bwMode="auto">
          <a:xfrm>
            <a:off x="1042988" y="1020763"/>
            <a:ext cx="8101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dirty="0"/>
              <a:t>2. </a:t>
            </a:r>
            <a:r>
              <a:rPr lang="ru-RU" altLang="ru-RU" sz="3200" dirty="0" err="1"/>
              <a:t>Зондова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ентерографія</a:t>
            </a:r>
            <a:endParaRPr lang="uk-UA" altLang="ru-RU" sz="3200" dirty="0"/>
          </a:p>
        </p:txBody>
      </p:sp>
      <p:sp>
        <p:nvSpPr>
          <p:cNvPr id="25605" name="Прямоугольник 3"/>
          <p:cNvSpPr>
            <a:spLocks noChangeArrowheads="1"/>
          </p:cNvSpPr>
          <p:nvPr/>
        </p:nvSpPr>
        <p:spPr bwMode="auto">
          <a:xfrm>
            <a:off x="107950" y="1936750"/>
            <a:ext cx="428307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800" dirty="0"/>
              <a:t>У термінальних відділах клубової кишки рельєф слизової оболонки наближається до поздовжнього. Зовнішній контур клубової кишки також рівніший в порівнянні з худою кишкою.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4A77120-EB83-9511-0779-477541B9C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116632"/>
            <a:ext cx="6511925" cy="1143000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4800" b="1" dirty="0">
                <a:solidFill>
                  <a:schemeClr val="tx1"/>
                </a:solidFill>
              </a:rPr>
              <a:t> </a:t>
            </a:r>
            <a:r>
              <a:rPr lang="ru-RU" altLang="ru-RU" sz="4800" b="1" dirty="0" err="1">
                <a:solidFill>
                  <a:srgbClr val="FFFF00"/>
                </a:solidFill>
              </a:rPr>
              <a:t>Іррігоскопія</a:t>
            </a:r>
            <a:r>
              <a:rPr lang="ru-RU" altLang="ru-RU" sz="4800" b="1" dirty="0">
                <a:solidFill>
                  <a:srgbClr val="FFFF00"/>
                </a:solidFill>
              </a:rPr>
              <a:t> </a:t>
            </a:r>
            <a:endParaRPr lang="ru-UA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78FEEFF9-16C8-1362-611C-10FD9F89AC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5516" y="1252047"/>
            <a:ext cx="8712968" cy="5832648"/>
          </a:xfrm>
        </p:spPr>
        <p:txBody>
          <a:bodyPr/>
          <a:lstStyle/>
          <a:p>
            <a:r>
              <a:rPr lang="ru-RU" sz="2000" dirty="0" err="1"/>
              <a:t>Іригоскопія</a:t>
            </a:r>
            <a:r>
              <a:rPr lang="ru-RU" sz="2000" dirty="0"/>
              <a:t> </a:t>
            </a:r>
            <a:r>
              <a:rPr lang="ru-RU" sz="2000" dirty="0" err="1"/>
              <a:t>дозволяє</a:t>
            </a:r>
            <a:r>
              <a:rPr lang="ru-RU" sz="2000" dirty="0"/>
              <a:t> </a:t>
            </a:r>
            <a:r>
              <a:rPr lang="ru-RU" sz="2000" dirty="0" err="1"/>
              <a:t>розглянути</a:t>
            </a:r>
            <a:r>
              <a:rPr lang="ru-RU" sz="2000" dirty="0"/>
              <a:t>: </a:t>
            </a:r>
          </a:p>
          <a:p>
            <a:r>
              <a:rPr lang="ru-RU" sz="2000" dirty="0"/>
              <a:t>Форму </a:t>
            </a:r>
            <a:r>
              <a:rPr lang="ru-RU" sz="2000" dirty="0" err="1"/>
              <a:t>товстого</a:t>
            </a:r>
            <a:r>
              <a:rPr lang="ru-RU" sz="2000" dirty="0"/>
              <a:t> </a:t>
            </a:r>
            <a:r>
              <a:rPr lang="ru-RU" sz="2000" dirty="0" err="1"/>
              <a:t>відділу</a:t>
            </a:r>
            <a:r>
              <a:rPr lang="ru-RU" sz="2000" dirty="0"/>
              <a:t> </a:t>
            </a:r>
            <a:r>
              <a:rPr lang="ru-RU" sz="2000" dirty="0" err="1"/>
              <a:t>кишківника</a:t>
            </a:r>
            <a:r>
              <a:rPr lang="ru-RU" sz="2000" dirty="0"/>
              <a:t>, </a:t>
            </a:r>
          </a:p>
          <a:p>
            <a:r>
              <a:rPr lang="ru-RU" sz="2000" dirty="0" err="1"/>
              <a:t>діаметр</a:t>
            </a:r>
            <a:r>
              <a:rPr lang="ru-RU" sz="2000" dirty="0"/>
              <a:t> </a:t>
            </a:r>
            <a:r>
              <a:rPr lang="ru-RU" sz="2000" dirty="0" err="1"/>
              <a:t>її</a:t>
            </a:r>
            <a:r>
              <a:rPr lang="ru-RU" sz="2000" dirty="0"/>
              <a:t> </a:t>
            </a:r>
            <a:r>
              <a:rPr lang="ru-RU" sz="2000" dirty="0" err="1"/>
              <a:t>внутрішньої</a:t>
            </a:r>
            <a:r>
              <a:rPr lang="ru-RU" sz="2000" dirty="0"/>
              <a:t> </a:t>
            </a:r>
            <a:r>
              <a:rPr lang="ru-RU" sz="2000" dirty="0" err="1"/>
              <a:t>порожнини</a:t>
            </a:r>
            <a:r>
              <a:rPr lang="ru-RU" sz="2000" dirty="0"/>
              <a:t> і </a:t>
            </a:r>
            <a:r>
              <a:rPr lang="ru-RU" sz="2000" dirty="0" err="1"/>
              <a:t>загальне</a:t>
            </a:r>
            <a:r>
              <a:rPr lang="ru-RU" sz="2000" dirty="0"/>
              <a:t> </a:t>
            </a:r>
            <a:r>
              <a:rPr lang="ru-RU" sz="2000" dirty="0" err="1"/>
              <a:t>розташування</a:t>
            </a:r>
            <a:r>
              <a:rPr lang="ru-RU" sz="2000" dirty="0"/>
              <a:t>.</a:t>
            </a:r>
          </a:p>
          <a:p>
            <a:r>
              <a:rPr lang="ru-RU" sz="2000" dirty="0"/>
              <a:t> </a:t>
            </a:r>
            <a:r>
              <a:rPr lang="ru-RU" sz="2000" dirty="0" err="1"/>
              <a:t>Еластичність</a:t>
            </a:r>
            <a:r>
              <a:rPr lang="ru-RU" sz="2000" dirty="0"/>
              <a:t> і </a:t>
            </a:r>
            <a:r>
              <a:rPr lang="ru-RU" sz="2000" dirty="0" err="1"/>
              <a:t>розтяжність</a:t>
            </a:r>
            <a:r>
              <a:rPr lang="ru-RU" sz="2000" dirty="0"/>
              <a:t> </a:t>
            </a:r>
            <a:r>
              <a:rPr lang="ru-RU" sz="2000" dirty="0" err="1"/>
              <a:t>м’язових</a:t>
            </a:r>
            <a:r>
              <a:rPr lang="ru-RU" sz="2000" dirty="0"/>
              <a:t> структур </a:t>
            </a:r>
            <a:r>
              <a:rPr lang="ru-RU" sz="2000" dirty="0" err="1"/>
              <a:t>стінки</a:t>
            </a:r>
            <a:r>
              <a:rPr lang="ru-RU" sz="2000" dirty="0"/>
              <a:t> кишечника. </a:t>
            </a:r>
          </a:p>
          <a:p>
            <a:r>
              <a:rPr lang="ru-RU" sz="2000" dirty="0" err="1"/>
              <a:t>Функціональність</a:t>
            </a:r>
            <a:r>
              <a:rPr lang="ru-RU" sz="2000" dirty="0"/>
              <a:t> </a:t>
            </a:r>
            <a:r>
              <a:rPr lang="ru-RU" sz="2000" dirty="0" err="1"/>
              <a:t>баугиниевой</a:t>
            </a:r>
            <a:r>
              <a:rPr lang="ru-RU" sz="2000" dirty="0"/>
              <a:t> </a:t>
            </a:r>
            <a:r>
              <a:rPr lang="ru-RU" sz="2000" dirty="0" err="1"/>
              <a:t>заслінки</a:t>
            </a:r>
            <a:r>
              <a:rPr lang="ru-RU" sz="2000" dirty="0"/>
              <a:t> (</a:t>
            </a:r>
            <a:r>
              <a:rPr lang="ru-RU" sz="2000" dirty="0" err="1"/>
              <a:t>ілеоцекальний</a:t>
            </a:r>
            <a:r>
              <a:rPr lang="ru-RU" sz="2000" dirty="0"/>
              <a:t> клапан) –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анатомічний</a:t>
            </a:r>
            <a:r>
              <a:rPr lang="ru-RU" sz="2000" dirty="0"/>
              <a:t> затвор </a:t>
            </a:r>
            <a:r>
              <a:rPr lang="ru-RU" sz="2000" dirty="0" err="1"/>
              <a:t>між</a:t>
            </a:r>
            <a:r>
              <a:rPr lang="ru-RU" sz="2000" dirty="0"/>
              <a:t> тонким і </a:t>
            </a:r>
            <a:r>
              <a:rPr lang="ru-RU" sz="2000" dirty="0" err="1"/>
              <a:t>товстим</a:t>
            </a:r>
            <a:r>
              <a:rPr lang="ru-RU" sz="2000" dirty="0"/>
              <a:t> </a:t>
            </a:r>
            <a:r>
              <a:rPr lang="ru-RU" sz="2000" dirty="0" err="1"/>
              <a:t>відділами</a:t>
            </a:r>
            <a:r>
              <a:rPr lang="ru-RU" sz="2000" dirty="0"/>
              <a:t> кишечника. </a:t>
            </a:r>
          </a:p>
          <a:p>
            <a:r>
              <a:rPr lang="ru-RU" sz="2000" dirty="0" err="1"/>
              <a:t>Функціональність</a:t>
            </a:r>
            <a:r>
              <a:rPr lang="ru-RU" sz="2000" dirty="0"/>
              <a:t>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відділів</a:t>
            </a:r>
            <a:r>
              <a:rPr lang="ru-RU" sz="2000" dirty="0"/>
              <a:t> кишечника. </a:t>
            </a:r>
          </a:p>
          <a:p>
            <a:r>
              <a:rPr lang="ru-RU" sz="2000" dirty="0" err="1"/>
              <a:t>Особливості</a:t>
            </a:r>
            <a:r>
              <a:rPr lang="ru-RU" sz="2000" dirty="0"/>
              <a:t> </a:t>
            </a:r>
            <a:r>
              <a:rPr lang="ru-RU" sz="2000" dirty="0" err="1"/>
              <a:t>рельєфу</a:t>
            </a:r>
            <a:r>
              <a:rPr lang="ru-RU" sz="2000" dirty="0"/>
              <a:t> </a:t>
            </a:r>
            <a:r>
              <a:rPr lang="ru-RU" sz="2000" dirty="0" err="1"/>
              <a:t>внутрішньої</a:t>
            </a:r>
            <a:r>
              <a:rPr lang="ru-RU" sz="2000" dirty="0"/>
              <a:t> </a:t>
            </a:r>
            <a:r>
              <a:rPr lang="ru-RU" sz="2000" dirty="0" err="1"/>
              <a:t>оболонки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вистилають</a:t>
            </a:r>
            <a:r>
              <a:rPr lang="ru-RU" sz="2000" dirty="0"/>
              <a:t> кишечник </a:t>
            </a:r>
            <a:r>
              <a:rPr lang="ru-RU" sz="2000" dirty="0" err="1"/>
              <a:t>зсередини</a:t>
            </a:r>
            <a:r>
              <a:rPr lang="ru-RU" sz="2000" dirty="0"/>
              <a:t>. </a:t>
            </a:r>
          </a:p>
          <a:p>
            <a:pPr marL="46037" indent="0">
              <a:buNone/>
            </a:pPr>
            <a:r>
              <a:rPr lang="ru-RU" sz="2000" dirty="0"/>
              <a:t>У </a:t>
            </a:r>
            <a:r>
              <a:rPr lang="ru-RU" sz="2000" dirty="0" err="1"/>
              <a:t>нормі</a:t>
            </a:r>
            <a:r>
              <a:rPr lang="ru-RU" sz="2000" dirty="0"/>
              <a:t> </a:t>
            </a:r>
            <a:r>
              <a:rPr lang="ru-RU" sz="2000" dirty="0" err="1"/>
              <a:t>слизова</a:t>
            </a:r>
            <a:r>
              <a:rPr lang="ru-RU" sz="2000" dirty="0"/>
              <a:t> </a:t>
            </a:r>
            <a:r>
              <a:rPr lang="ru-RU" sz="2000" dirty="0" err="1"/>
              <a:t>товстого</a:t>
            </a:r>
            <a:r>
              <a:rPr lang="ru-RU" sz="2000" dirty="0"/>
              <a:t> кишечника </a:t>
            </a:r>
            <a:r>
              <a:rPr lang="ru-RU" sz="2000" dirty="0" err="1"/>
              <a:t>має</a:t>
            </a:r>
            <a:r>
              <a:rPr lang="ru-RU" sz="2000" dirty="0"/>
              <a:t> велику </a:t>
            </a:r>
            <a:r>
              <a:rPr lang="ru-RU" sz="2000" dirty="0" err="1"/>
              <a:t>кількість</a:t>
            </a:r>
            <a:r>
              <a:rPr lang="ru-RU" sz="2000" dirty="0"/>
              <a:t> крипт (</a:t>
            </a:r>
            <a:r>
              <a:rPr lang="ru-RU" sz="2000" dirty="0" err="1"/>
              <a:t>трубчасті</a:t>
            </a:r>
            <a:r>
              <a:rPr lang="ru-RU" sz="2000" dirty="0"/>
              <a:t> </a:t>
            </a:r>
            <a:r>
              <a:rPr lang="ru-RU" sz="2000" dirty="0" err="1"/>
              <a:t>поглиблення</a:t>
            </a:r>
            <a:r>
              <a:rPr lang="ru-RU" sz="2000" dirty="0"/>
              <a:t> </a:t>
            </a:r>
            <a:r>
              <a:rPr lang="ru-RU" sz="2000" dirty="0" err="1"/>
              <a:t>епітелію</a:t>
            </a:r>
            <a:r>
              <a:rPr lang="ru-RU" sz="2000" dirty="0"/>
              <a:t> </a:t>
            </a:r>
            <a:r>
              <a:rPr lang="ru-RU" sz="2000" dirty="0" err="1"/>
              <a:t>внутрішньої</a:t>
            </a:r>
            <a:r>
              <a:rPr lang="ru-RU" sz="2000" dirty="0"/>
              <a:t> </a:t>
            </a:r>
            <a:r>
              <a:rPr lang="ru-RU" sz="2000" dirty="0" err="1"/>
              <a:t>оболонки</a:t>
            </a:r>
            <a:r>
              <a:rPr lang="ru-RU" sz="2000" dirty="0"/>
              <a:t>, </a:t>
            </a:r>
            <a:r>
              <a:rPr lang="ru-RU" sz="2000" dirty="0" err="1"/>
              <a:t>розташовані</a:t>
            </a:r>
            <a:r>
              <a:rPr lang="ru-RU" sz="2000" dirty="0"/>
              <a:t> у </a:t>
            </a:r>
            <a:r>
              <a:rPr lang="ru-RU" sz="2000" dirty="0" err="1"/>
              <a:t>власній</a:t>
            </a:r>
            <a:r>
              <a:rPr lang="ru-RU" sz="2000" dirty="0"/>
              <a:t> </a:t>
            </a:r>
            <a:r>
              <a:rPr lang="ru-RU" sz="2000" dirty="0" err="1"/>
              <a:t>пластинці</a:t>
            </a:r>
            <a:r>
              <a:rPr lang="ru-RU" sz="2000" dirty="0"/>
              <a:t>), а ворсинки </a:t>
            </a:r>
            <a:r>
              <a:rPr lang="ru-RU" sz="2000" dirty="0" err="1"/>
              <a:t>відсутні</a:t>
            </a:r>
            <a:r>
              <a:rPr lang="ru-RU" sz="2000" dirty="0"/>
              <a:t>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8665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4A77120-EB83-9511-0779-477541B9C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116632"/>
            <a:ext cx="6511925" cy="1143000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4800" b="1" dirty="0">
                <a:solidFill>
                  <a:schemeClr val="tx1"/>
                </a:solidFill>
              </a:rPr>
              <a:t> </a:t>
            </a:r>
            <a:r>
              <a:rPr lang="ru-RU" altLang="ru-RU" sz="4800" b="1" dirty="0" err="1">
                <a:solidFill>
                  <a:srgbClr val="FFFF00"/>
                </a:solidFill>
              </a:rPr>
              <a:t>Іррігоскопія</a:t>
            </a:r>
            <a:r>
              <a:rPr lang="ru-RU" altLang="ru-RU" sz="4800" b="1" dirty="0">
                <a:solidFill>
                  <a:srgbClr val="FFFF00"/>
                </a:solidFill>
              </a:rPr>
              <a:t> </a:t>
            </a:r>
            <a:endParaRPr lang="ru-UA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78FEEFF9-16C8-1362-611C-10FD9F89AC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5516" y="908720"/>
            <a:ext cx="8712968" cy="5832648"/>
          </a:xfrm>
        </p:spPr>
        <p:txBody>
          <a:bodyPr/>
          <a:lstStyle/>
          <a:p>
            <a:r>
              <a:rPr lang="ru-RU" sz="2000" dirty="0" err="1"/>
              <a:t>Вводять</a:t>
            </a:r>
            <a:r>
              <a:rPr lang="ru-RU" sz="2000" dirty="0"/>
              <a:t> </a:t>
            </a:r>
            <a:r>
              <a:rPr lang="ru-RU" sz="2000" dirty="0" err="1"/>
              <a:t>близько</a:t>
            </a:r>
            <a:r>
              <a:rPr lang="ru-RU" sz="2000" dirty="0"/>
              <a:t> 0,5-1 </a:t>
            </a:r>
            <a:r>
              <a:rPr lang="ru-RU" sz="2000" dirty="0" err="1"/>
              <a:t>літра</a:t>
            </a:r>
            <a:r>
              <a:rPr lang="ru-RU" sz="2000" dirty="0"/>
              <a:t> </a:t>
            </a:r>
            <a:r>
              <a:rPr lang="ru-RU" sz="2000" dirty="0" err="1"/>
              <a:t>суспензії</a:t>
            </a:r>
            <a:r>
              <a:rPr lang="ru-RU" sz="2000" dirty="0"/>
              <a:t>. </a:t>
            </a:r>
            <a:r>
              <a:rPr lang="ru-RU" sz="2000" dirty="0" err="1"/>
              <a:t>Щоб</a:t>
            </a:r>
            <a:r>
              <a:rPr lang="ru-RU" sz="2000" dirty="0"/>
              <a:t> </a:t>
            </a:r>
            <a:r>
              <a:rPr lang="ru-RU" sz="2000" dirty="0" err="1"/>
              <a:t>суміш</a:t>
            </a:r>
            <a:r>
              <a:rPr lang="ru-RU" sz="2000" dirty="0"/>
              <a:t> </a:t>
            </a:r>
            <a:r>
              <a:rPr lang="ru-RU" sz="2000" dirty="0" err="1"/>
              <a:t>рівномірно</a:t>
            </a:r>
            <a:r>
              <a:rPr lang="ru-RU" sz="2000" dirty="0"/>
              <a:t> </a:t>
            </a:r>
            <a:r>
              <a:rPr lang="ru-RU" sz="2000" dirty="0" err="1"/>
              <a:t>розподілилася</a:t>
            </a:r>
            <a:r>
              <a:rPr lang="ru-RU" sz="2000" dirty="0"/>
              <a:t> по кишечнику, </a:t>
            </a:r>
            <a:r>
              <a:rPr lang="ru-RU" sz="2000" dirty="0" err="1"/>
              <a:t>пацієнта</a:t>
            </a:r>
            <a:r>
              <a:rPr lang="ru-RU" sz="2000" dirty="0"/>
              <a:t> </a:t>
            </a:r>
            <a:r>
              <a:rPr lang="ru-RU" sz="2000" dirty="0" err="1"/>
              <a:t>просять</a:t>
            </a:r>
            <a:r>
              <a:rPr lang="ru-RU" sz="2000" dirty="0"/>
              <a:t> </a:t>
            </a:r>
            <a:r>
              <a:rPr lang="ru-RU" sz="2000" dirty="0" err="1"/>
              <a:t>перевертатися</a:t>
            </a:r>
            <a:r>
              <a:rPr lang="ru-RU" sz="2000" dirty="0"/>
              <a:t>, </a:t>
            </a:r>
            <a:r>
              <a:rPr lang="ru-RU" sz="2000" dirty="0" err="1"/>
              <a:t>затримувати</a:t>
            </a:r>
            <a:r>
              <a:rPr lang="ru-RU" sz="2000" dirty="0"/>
              <a:t> </a:t>
            </a:r>
            <a:r>
              <a:rPr lang="ru-RU" sz="2000" dirty="0" err="1"/>
              <a:t>дихання</a:t>
            </a:r>
            <a:r>
              <a:rPr lang="ru-RU" sz="2000" dirty="0"/>
              <a:t>, </a:t>
            </a:r>
            <a:r>
              <a:rPr lang="ru-RU" sz="2000" dirty="0" err="1"/>
              <a:t>втягувати</a:t>
            </a:r>
            <a:r>
              <a:rPr lang="ru-RU" sz="2000" dirty="0"/>
              <a:t> </a:t>
            </a:r>
            <a:r>
              <a:rPr lang="ru-RU" sz="2000" dirty="0" err="1"/>
              <a:t>живіт</a:t>
            </a:r>
            <a:r>
              <a:rPr lang="ru-RU" sz="2000" dirty="0"/>
              <a:t>. По ходу </a:t>
            </a:r>
            <a:r>
              <a:rPr lang="ru-RU" sz="2000" dirty="0" err="1"/>
              <a:t>просування</a:t>
            </a:r>
            <a:r>
              <a:rPr lang="ru-RU" sz="2000" dirty="0"/>
              <a:t> </a:t>
            </a:r>
            <a:r>
              <a:rPr lang="ru-RU" sz="2000" dirty="0" err="1"/>
              <a:t>суміші</a:t>
            </a:r>
            <a:r>
              <a:rPr lang="ru-RU" sz="2000" dirty="0"/>
              <a:t>, </a:t>
            </a:r>
            <a:r>
              <a:rPr lang="ru-RU" sz="2000" dirty="0" err="1"/>
              <a:t>лікар</a:t>
            </a:r>
            <a:r>
              <a:rPr lang="ru-RU" sz="2000" dirty="0"/>
              <a:t> </a:t>
            </a:r>
            <a:r>
              <a:rPr lang="ru-RU" sz="2000" dirty="0" err="1"/>
              <a:t>запускає</a:t>
            </a:r>
            <a:r>
              <a:rPr lang="ru-RU" sz="2000" dirty="0"/>
              <a:t> </a:t>
            </a:r>
            <a:r>
              <a:rPr lang="ru-RU" sz="2000" dirty="0" err="1"/>
              <a:t>рентгенологічну</a:t>
            </a:r>
            <a:r>
              <a:rPr lang="ru-RU" sz="2000" dirty="0"/>
              <a:t> установку і робить ряд </a:t>
            </a:r>
            <a:r>
              <a:rPr lang="ru-RU" sz="2000" dirty="0" err="1"/>
              <a:t>знімків</a:t>
            </a:r>
            <a:r>
              <a:rPr lang="ru-RU" sz="2000" dirty="0"/>
              <a:t>. </a:t>
            </a:r>
            <a:r>
              <a:rPr lang="ru-RU" sz="2000" dirty="0" err="1"/>
              <a:t>Пацієнт</a:t>
            </a:r>
            <a:r>
              <a:rPr lang="ru-RU" sz="2000" dirty="0"/>
              <a:t> </a:t>
            </a:r>
            <a:r>
              <a:rPr lang="ru-RU" sz="2000" dirty="0" err="1"/>
              <a:t>займає</a:t>
            </a:r>
            <a:r>
              <a:rPr lang="ru-RU" sz="2000" dirty="0"/>
              <a:t> </a:t>
            </a:r>
            <a:r>
              <a:rPr lang="ru-RU" sz="2000" dirty="0" err="1"/>
              <a:t>різні</a:t>
            </a:r>
            <a:r>
              <a:rPr lang="ru-RU" sz="2000" dirty="0"/>
              <a:t> </a:t>
            </a:r>
            <a:r>
              <a:rPr lang="ru-RU" sz="2000" dirty="0" err="1"/>
              <a:t>положення</a:t>
            </a:r>
            <a:r>
              <a:rPr lang="ru-RU" sz="2000" dirty="0"/>
              <a:t>, </a:t>
            </a:r>
            <a:r>
              <a:rPr lang="ru-RU" sz="2000" dirty="0" err="1"/>
              <a:t>щоб</a:t>
            </a:r>
            <a:r>
              <a:rPr lang="ru-RU" sz="2000" dirty="0"/>
              <a:t> </a:t>
            </a:r>
            <a:r>
              <a:rPr lang="ru-RU" sz="2000" dirty="0" err="1"/>
              <a:t>вийшли</a:t>
            </a:r>
            <a:r>
              <a:rPr lang="ru-RU" sz="2000" dirty="0"/>
              <a:t> </a:t>
            </a:r>
            <a:r>
              <a:rPr lang="ru-RU" sz="2000" dirty="0" err="1"/>
              <a:t>якісні</a:t>
            </a:r>
            <a:r>
              <a:rPr lang="ru-RU" sz="2000" dirty="0"/>
              <a:t> </a:t>
            </a:r>
            <a:r>
              <a:rPr lang="ru-RU" sz="2000" dirty="0" err="1"/>
              <a:t>зображення</a:t>
            </a:r>
            <a:r>
              <a:rPr lang="ru-RU" sz="2000" dirty="0"/>
              <a:t> в </a:t>
            </a:r>
            <a:r>
              <a:rPr lang="ru-RU" sz="2000" dirty="0" err="1"/>
              <a:t>потрібних</a:t>
            </a:r>
            <a:r>
              <a:rPr lang="ru-RU" sz="2000" dirty="0"/>
              <a:t> ракурсах. При </a:t>
            </a:r>
            <a:r>
              <a:rPr lang="ru-RU" sz="2000" dirty="0" err="1"/>
              <a:t>цьому</a:t>
            </a:r>
            <a:r>
              <a:rPr lang="ru-RU" sz="2000" dirty="0"/>
              <a:t> </a:t>
            </a:r>
            <a:r>
              <a:rPr lang="ru-RU" sz="2000" dirty="0" err="1"/>
              <a:t>анальний</a:t>
            </a:r>
            <a:r>
              <a:rPr lang="ru-RU" sz="2000" dirty="0"/>
              <a:t> </a:t>
            </a:r>
            <a:r>
              <a:rPr lang="ru-RU" sz="2000" dirty="0" err="1"/>
              <a:t>сфінктер</a:t>
            </a:r>
            <a:r>
              <a:rPr lang="ru-RU" sz="2000" dirty="0"/>
              <a:t> </a:t>
            </a:r>
            <a:r>
              <a:rPr lang="ru-RU" sz="2000" dirty="0" err="1"/>
              <a:t>свідомо</a:t>
            </a:r>
            <a:r>
              <a:rPr lang="ru-RU" sz="2000" dirty="0"/>
              <a:t> </a:t>
            </a:r>
            <a:r>
              <a:rPr lang="ru-RU" sz="2000" dirty="0" err="1"/>
              <a:t>стискається</a:t>
            </a:r>
            <a:r>
              <a:rPr lang="ru-RU" sz="2000" dirty="0"/>
              <a:t>, не </a:t>
            </a:r>
            <a:r>
              <a:rPr lang="ru-RU" sz="2000" dirty="0" err="1"/>
              <a:t>даючи</a:t>
            </a:r>
            <a:r>
              <a:rPr lang="ru-RU" sz="2000" dirty="0"/>
              <a:t> </a:t>
            </a:r>
            <a:r>
              <a:rPr lang="ru-RU" sz="2000" dirty="0" err="1"/>
              <a:t>барієвої</a:t>
            </a:r>
            <a:r>
              <a:rPr lang="ru-RU" sz="2000" dirty="0"/>
              <a:t> </a:t>
            </a:r>
            <a:r>
              <a:rPr lang="ru-RU" sz="2000" dirty="0" err="1"/>
              <a:t>суспензії</a:t>
            </a:r>
            <a:r>
              <a:rPr lang="ru-RU" sz="2000" dirty="0"/>
              <a:t> </a:t>
            </a:r>
            <a:r>
              <a:rPr lang="ru-RU" sz="2000" dirty="0" err="1"/>
              <a:t>витекти</a:t>
            </a:r>
            <a:r>
              <a:rPr lang="ru-RU" sz="2000" dirty="0"/>
              <a:t>. Коли </a:t>
            </a:r>
            <a:r>
              <a:rPr lang="ru-RU" sz="2000" dirty="0" err="1"/>
              <a:t>лікар</a:t>
            </a:r>
            <a:r>
              <a:rPr lang="ru-RU" sz="2000" dirty="0"/>
              <a:t> </a:t>
            </a:r>
            <a:r>
              <a:rPr lang="ru-RU" sz="2000" dirty="0" err="1"/>
              <a:t>бачить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барій</a:t>
            </a:r>
            <a:r>
              <a:rPr lang="ru-RU" sz="2000" dirty="0"/>
              <a:t> </a:t>
            </a:r>
            <a:r>
              <a:rPr lang="ru-RU" sz="2000" dirty="0" err="1"/>
              <a:t>досяг</a:t>
            </a:r>
            <a:r>
              <a:rPr lang="ru-RU" sz="2000" dirty="0"/>
              <a:t> </a:t>
            </a:r>
            <a:r>
              <a:rPr lang="ru-RU" sz="2000" dirty="0" err="1"/>
              <a:t>певної</a:t>
            </a:r>
            <a:r>
              <a:rPr lang="ru-RU" sz="2000" dirty="0"/>
              <a:t> </a:t>
            </a:r>
            <a:r>
              <a:rPr lang="ru-RU" sz="2000" dirty="0" err="1"/>
              <a:t>ділянки</a:t>
            </a:r>
            <a:r>
              <a:rPr lang="ru-RU" sz="2000" dirty="0"/>
              <a:t>, </a:t>
            </a:r>
            <a:r>
              <a:rPr lang="ru-RU" sz="2000" dirty="0" err="1"/>
              <a:t>починається</a:t>
            </a:r>
            <a:r>
              <a:rPr lang="ru-RU" sz="2000" dirty="0"/>
              <a:t> подача </a:t>
            </a:r>
            <a:r>
              <a:rPr lang="ru-RU" sz="2000" dirty="0" err="1"/>
              <a:t>повітря</a:t>
            </a:r>
            <a:r>
              <a:rPr lang="ru-RU" sz="2000" dirty="0"/>
              <a:t>. </a:t>
            </a:r>
            <a:r>
              <a:rPr lang="ru-RU" sz="2000" dirty="0" err="1"/>
              <a:t>Знову</a:t>
            </a:r>
            <a:r>
              <a:rPr lang="ru-RU" sz="2000" dirty="0"/>
              <a:t> </a:t>
            </a:r>
            <a:r>
              <a:rPr lang="ru-RU" sz="2000" dirty="0" err="1"/>
              <a:t>роблять</a:t>
            </a:r>
            <a:r>
              <a:rPr lang="ru-RU" sz="2000" dirty="0"/>
              <a:t> </a:t>
            </a:r>
            <a:r>
              <a:rPr lang="ru-RU" sz="2000" dirty="0" err="1"/>
              <a:t>кілька</a:t>
            </a:r>
            <a:r>
              <a:rPr lang="ru-RU" sz="2000" dirty="0"/>
              <a:t> </a:t>
            </a:r>
            <a:r>
              <a:rPr lang="ru-RU" sz="2000" dirty="0" err="1"/>
              <a:t>знімків</a:t>
            </a:r>
            <a:r>
              <a:rPr lang="ru-RU" sz="2000" dirty="0"/>
              <a:t>. </a:t>
            </a:r>
            <a:r>
              <a:rPr lang="ru-RU" sz="2000" dirty="0" err="1"/>
              <a:t>Далі</a:t>
            </a:r>
            <a:r>
              <a:rPr lang="ru-RU" sz="2000" dirty="0"/>
              <a:t> медсестра </a:t>
            </a:r>
            <a:r>
              <a:rPr lang="ru-RU" sz="2000" dirty="0" err="1"/>
              <a:t>відведе</a:t>
            </a:r>
            <a:r>
              <a:rPr lang="ru-RU" sz="2000" dirty="0"/>
              <a:t> в туалет, де </a:t>
            </a:r>
            <a:r>
              <a:rPr lang="ru-RU" sz="2000" dirty="0" err="1"/>
              <a:t>пацієнт</a:t>
            </a:r>
            <a:r>
              <a:rPr lang="ru-RU" sz="2000" dirty="0"/>
              <a:t> </a:t>
            </a:r>
            <a:r>
              <a:rPr lang="ru-RU" sz="2000" dirty="0" err="1"/>
              <a:t>спорожнити</a:t>
            </a:r>
            <a:r>
              <a:rPr lang="ru-RU" sz="2000" dirty="0"/>
              <a:t> кишечник. </a:t>
            </a:r>
            <a:r>
              <a:rPr lang="ru-RU" sz="2000" dirty="0" err="1"/>
              <a:t>Основний</a:t>
            </a:r>
            <a:r>
              <a:rPr lang="ru-RU" sz="2000" dirty="0"/>
              <a:t> </a:t>
            </a:r>
            <a:r>
              <a:rPr lang="ru-RU" sz="2000" dirty="0" err="1"/>
              <a:t>обсяг</a:t>
            </a:r>
            <a:r>
              <a:rPr lang="ru-RU" sz="2000" dirty="0"/>
              <a:t> </a:t>
            </a:r>
            <a:r>
              <a:rPr lang="ru-RU" sz="2000" dirty="0" err="1"/>
              <a:t>суміші</a:t>
            </a:r>
            <a:r>
              <a:rPr lang="ru-RU" sz="2000" dirty="0"/>
              <a:t> </a:t>
            </a:r>
            <a:r>
              <a:rPr lang="ru-RU" sz="2000" dirty="0" err="1"/>
              <a:t>вийде</a:t>
            </a:r>
            <a:r>
              <a:rPr lang="ru-RU" sz="2000" dirty="0"/>
              <a:t>, але </a:t>
            </a:r>
            <a:r>
              <a:rPr lang="ru-RU" sz="2000" dirty="0" err="1"/>
              <a:t>частина</a:t>
            </a:r>
            <a:r>
              <a:rPr lang="ru-RU" sz="2000" dirty="0"/>
              <a:t> </a:t>
            </a:r>
            <a:r>
              <a:rPr lang="ru-RU" sz="2000" dirty="0" err="1"/>
              <a:t>залишиться</a:t>
            </a:r>
            <a:r>
              <a:rPr lang="ru-RU" sz="2000" dirty="0"/>
              <a:t> на </a:t>
            </a:r>
            <a:r>
              <a:rPr lang="ru-RU" sz="2000" dirty="0" err="1"/>
              <a:t>стінках</a:t>
            </a:r>
            <a:r>
              <a:rPr lang="ru-RU" sz="2000" dirty="0"/>
              <a:t>.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повернення</a:t>
            </a:r>
            <a:r>
              <a:rPr lang="ru-RU" sz="2000" dirty="0"/>
              <a:t> в </a:t>
            </a:r>
            <a:r>
              <a:rPr lang="ru-RU" sz="2000" dirty="0" err="1"/>
              <a:t>кабінет</a:t>
            </a:r>
            <a:r>
              <a:rPr lang="ru-RU" sz="2000" dirty="0"/>
              <a:t>,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апарату</a:t>
            </a:r>
            <a:r>
              <a:rPr lang="ru-RU" sz="2000" dirty="0"/>
              <a:t> Боброва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модифікації</a:t>
            </a:r>
            <a:r>
              <a:rPr lang="ru-RU" sz="2000" dirty="0"/>
              <a:t> кишечник </a:t>
            </a:r>
            <a:r>
              <a:rPr lang="ru-RU" sz="2000" dirty="0" err="1"/>
              <a:t>заповнюється</a:t>
            </a:r>
            <a:r>
              <a:rPr lang="ru-RU" sz="2000" dirty="0"/>
              <a:t> </a:t>
            </a:r>
            <a:r>
              <a:rPr lang="ru-RU" sz="2000" dirty="0" err="1"/>
              <a:t>повітрям</a:t>
            </a:r>
            <a:r>
              <a:rPr lang="ru-RU" sz="2000" dirty="0"/>
              <a:t>. Методика </a:t>
            </a:r>
            <a:r>
              <a:rPr lang="ru-RU" sz="2000" dirty="0" err="1"/>
              <a:t>отримала</a:t>
            </a:r>
            <a:r>
              <a:rPr lang="ru-RU" sz="2000" dirty="0"/>
              <a:t> </a:t>
            </a:r>
            <a:r>
              <a:rPr lang="ru-RU" sz="2000" dirty="0" err="1"/>
              <a:t>назву</a:t>
            </a:r>
            <a:r>
              <a:rPr lang="ru-RU" sz="2000" dirty="0"/>
              <a:t> </a:t>
            </a:r>
            <a:r>
              <a:rPr lang="ru-RU" sz="2000" dirty="0" err="1"/>
              <a:t>подвійного</a:t>
            </a:r>
            <a:r>
              <a:rPr lang="ru-RU" sz="2000" dirty="0"/>
              <a:t> </a:t>
            </a:r>
            <a:r>
              <a:rPr lang="ru-RU" sz="2000" dirty="0" err="1"/>
              <a:t>контрастування</a:t>
            </a:r>
            <a:r>
              <a:rPr lang="ru-RU" sz="2000" dirty="0"/>
              <a:t> – контур </a:t>
            </a:r>
            <a:r>
              <a:rPr lang="ru-RU" sz="2000" dirty="0" err="1"/>
              <a:t>роздутого</a:t>
            </a:r>
            <a:r>
              <a:rPr lang="ru-RU" sz="2000" dirty="0"/>
              <a:t> кишечника </a:t>
            </a:r>
            <a:r>
              <a:rPr lang="ru-RU" sz="2000" dirty="0" err="1"/>
              <a:t>чітко</a:t>
            </a:r>
            <a:r>
              <a:rPr lang="ru-RU" sz="2000" dirty="0"/>
              <a:t> видно </a:t>
            </a:r>
            <a:r>
              <a:rPr lang="ru-RU" sz="2000" dirty="0" err="1"/>
              <a:t>завдяки</a:t>
            </a:r>
            <a:r>
              <a:rPr lang="ru-RU" sz="2000" dirty="0"/>
              <a:t> </a:t>
            </a:r>
            <a:r>
              <a:rPr lang="ru-RU" sz="2000" dirty="0" err="1"/>
              <a:t>залишкам</a:t>
            </a:r>
            <a:r>
              <a:rPr lang="ru-RU" sz="2000" dirty="0"/>
              <a:t> </a:t>
            </a:r>
            <a:r>
              <a:rPr lang="ru-RU" sz="2000" dirty="0" err="1"/>
              <a:t>барію</a:t>
            </a:r>
            <a:r>
              <a:rPr lang="ru-RU" sz="2000" dirty="0"/>
              <a:t> на </a:t>
            </a:r>
            <a:r>
              <a:rPr lang="ru-RU" sz="2000" dirty="0" err="1"/>
              <a:t>стінках</a:t>
            </a:r>
            <a:r>
              <a:rPr lang="ru-RU" sz="2000" dirty="0"/>
              <a:t>, а </a:t>
            </a:r>
            <a:r>
              <a:rPr lang="ru-RU" sz="2000" dirty="0" err="1"/>
              <a:t>повітря</a:t>
            </a:r>
            <a:r>
              <a:rPr lang="ru-RU" sz="2000" dirty="0"/>
              <a:t> не </a:t>
            </a:r>
            <a:r>
              <a:rPr lang="ru-RU" sz="2000" dirty="0" err="1"/>
              <a:t>дає</a:t>
            </a:r>
            <a:r>
              <a:rPr lang="ru-RU" sz="2000" dirty="0"/>
              <a:t> петель спадаться. Рентгенолог </a:t>
            </a:r>
            <a:r>
              <a:rPr lang="ru-RU" sz="2000" dirty="0" err="1"/>
              <a:t>знову</a:t>
            </a:r>
            <a:r>
              <a:rPr lang="ru-RU" sz="2000" dirty="0"/>
              <a:t> робить </a:t>
            </a:r>
            <a:r>
              <a:rPr lang="ru-RU" sz="2000" dirty="0" err="1"/>
              <a:t>знімки</a:t>
            </a:r>
            <a:r>
              <a:rPr lang="ru-RU" sz="2000" dirty="0"/>
              <a:t> в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позиціях</a:t>
            </a:r>
            <a:r>
              <a:rPr lang="ru-RU" sz="2000" dirty="0"/>
              <a:t>.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цього</a:t>
            </a:r>
            <a:r>
              <a:rPr lang="ru-RU" sz="2000" dirty="0"/>
              <a:t> </a:t>
            </a:r>
            <a:r>
              <a:rPr lang="ru-RU" sz="2000" dirty="0" err="1"/>
              <a:t>дослідження</a:t>
            </a:r>
            <a:r>
              <a:rPr lang="ru-RU" sz="2000" dirty="0"/>
              <a:t> </a:t>
            </a:r>
            <a:r>
              <a:rPr lang="ru-RU" sz="2000" dirty="0" err="1"/>
              <a:t>закінчується</a:t>
            </a:r>
            <a:r>
              <a:rPr lang="ru-RU" sz="2000" dirty="0"/>
              <a:t>. </a:t>
            </a:r>
            <a:r>
              <a:rPr lang="ru-RU" sz="2000" dirty="0" err="1"/>
              <a:t>Загальна</a:t>
            </a:r>
            <a:r>
              <a:rPr lang="ru-RU" sz="2000" dirty="0"/>
              <a:t> </a:t>
            </a:r>
            <a:r>
              <a:rPr lang="ru-RU" sz="2000" dirty="0" err="1"/>
              <a:t>тривалість</a:t>
            </a:r>
            <a:r>
              <a:rPr lang="ru-RU" sz="2000" dirty="0"/>
              <a:t> – </a:t>
            </a:r>
            <a:r>
              <a:rPr lang="ru-RU" sz="2000" dirty="0" err="1"/>
              <a:t>близько</a:t>
            </a:r>
            <a:r>
              <a:rPr lang="ru-RU" sz="2000" dirty="0"/>
              <a:t> 40-50 </a:t>
            </a:r>
            <a:r>
              <a:rPr lang="ru-RU" sz="2000" dirty="0" err="1"/>
              <a:t>хвилин</a:t>
            </a:r>
            <a:r>
              <a:rPr lang="ru-RU" sz="2000" dirty="0"/>
              <a:t>. </a:t>
            </a:r>
            <a:r>
              <a:rPr lang="ru-RU" sz="2000" dirty="0" err="1"/>
              <a:t>Ще</a:t>
            </a:r>
            <a:r>
              <a:rPr lang="ru-RU" sz="2000" dirty="0"/>
              <a:t> </a:t>
            </a:r>
            <a:r>
              <a:rPr lang="ru-RU" sz="2000" dirty="0" err="1"/>
              <a:t>якийсь</a:t>
            </a:r>
            <a:r>
              <a:rPr lang="ru-RU" sz="2000" dirty="0"/>
              <a:t> час </a:t>
            </a:r>
            <a:r>
              <a:rPr lang="ru-RU" sz="2000" dirty="0" err="1"/>
              <a:t>йде</a:t>
            </a:r>
            <a:r>
              <a:rPr lang="ru-RU" sz="2000" dirty="0"/>
              <a:t> на </a:t>
            </a:r>
            <a:r>
              <a:rPr lang="ru-RU" sz="2000" dirty="0" err="1"/>
              <a:t>обробку</a:t>
            </a:r>
            <a:r>
              <a:rPr lang="ru-RU" sz="2000" dirty="0"/>
              <a:t> </a:t>
            </a:r>
            <a:r>
              <a:rPr lang="ru-RU" sz="2000" dirty="0" err="1"/>
              <a:t>плівки</a:t>
            </a:r>
            <a:r>
              <a:rPr lang="ru-RU" sz="2000" dirty="0"/>
              <a:t>, </a:t>
            </a:r>
            <a:r>
              <a:rPr lang="ru-RU" sz="2000" dirty="0" err="1"/>
              <a:t>аналіз</a:t>
            </a:r>
            <a:r>
              <a:rPr lang="ru-RU" sz="2000" dirty="0"/>
              <a:t> </a:t>
            </a:r>
            <a:r>
              <a:rPr lang="ru-RU" sz="2000" dirty="0" err="1"/>
              <a:t>побаченого</a:t>
            </a:r>
            <a:r>
              <a:rPr lang="ru-RU" sz="2000" dirty="0"/>
              <a:t> і </a:t>
            </a:r>
            <a:r>
              <a:rPr lang="ru-RU" sz="2000" dirty="0" err="1"/>
              <a:t>опис</a:t>
            </a:r>
            <a:r>
              <a:rPr lang="ru-RU" sz="2000" dirty="0"/>
              <a:t>. </a:t>
            </a:r>
            <a:r>
              <a:rPr lang="ru-RU" sz="2000" dirty="0" err="1"/>
              <a:t>Результати</a:t>
            </a:r>
            <a:r>
              <a:rPr lang="ru-RU" sz="2000" dirty="0"/>
              <a:t> </a:t>
            </a:r>
            <a:r>
              <a:rPr lang="ru-RU" sz="2000" dirty="0" err="1"/>
              <a:t>видаються</a:t>
            </a:r>
            <a:r>
              <a:rPr lang="ru-RU" sz="2000" dirty="0"/>
              <a:t> </a:t>
            </a:r>
            <a:r>
              <a:rPr lang="ru-RU" sz="2000" dirty="0" err="1"/>
              <a:t>зазвичай</a:t>
            </a:r>
            <a:r>
              <a:rPr lang="ru-RU" sz="2000" dirty="0"/>
              <a:t> в той же день.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54435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277" y="404664"/>
            <a:ext cx="8863075" cy="2852936"/>
          </a:xfrm>
        </p:spPr>
        <p:txBody>
          <a:bodyPr/>
          <a:lstStyle/>
          <a:p>
            <a:pPr marL="0" indent="0" algn="l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Іррігоскопія</a:t>
            </a:r>
            <a: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іррігографія</a:t>
            </a:r>
            <a:b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</a:br>
            <a:b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</a:br>
            <a: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    </a:t>
            </a:r>
            <a:r>
              <a:rPr lang="ru-RU" sz="4000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подвійне</a:t>
            </a:r>
            <a:r>
              <a:rPr lang="ru-RU" sz="40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br>
              <a:rPr lang="ru-RU" sz="40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</a:br>
            <a:r>
              <a:rPr lang="ru-RU" sz="40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 </a:t>
            </a:r>
            <a:br>
              <a:rPr lang="ru-RU" sz="40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</a:br>
            <a:r>
              <a:rPr lang="ru-RU" sz="40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контрасту-</a:t>
            </a:r>
            <a:br>
              <a:rPr lang="ru-RU" sz="40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</a:br>
            <a:r>
              <a:rPr lang="ru-RU" sz="40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      </a:t>
            </a:r>
            <a:br>
              <a:rPr lang="ru-RU" sz="40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</a:br>
            <a:r>
              <a:rPr lang="ru-RU" sz="40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       </a:t>
            </a:r>
            <a:r>
              <a:rPr lang="ru-RU" sz="4000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вання</a:t>
            </a:r>
            <a:endParaRPr lang="uk-UA" sz="4000" dirty="0">
              <a:solidFill>
                <a:schemeClr val="tx1"/>
              </a:solidFill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pic>
        <p:nvPicPr>
          <p:cNvPr id="27651" name="Picture 4" descr="http://vmede.org/sait/content/Onkilogiya_ternova_2010/11_files/mb4_01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5" t="53041" r="12630"/>
          <a:stretch>
            <a:fillRect/>
          </a:stretch>
        </p:blipFill>
        <p:spPr bwMode="auto">
          <a:xfrm>
            <a:off x="4067175" y="1514475"/>
            <a:ext cx="3781425" cy="501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Ультразвукове</a:t>
            </a:r>
            <a: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дослідження</a:t>
            </a:r>
            <a: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ШКТ</a:t>
            </a:r>
            <a:endParaRPr lang="uk-UA" dirty="0">
              <a:solidFill>
                <a:schemeClr val="tx1"/>
              </a:solidFill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pic>
        <p:nvPicPr>
          <p:cNvPr id="28675" name="Picture 2" descr="D:\Наташа\Студенты\Для студентов\УЗИ норма\Желудок 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6" t="9393" r="19373" b="23871"/>
          <a:stretch>
            <a:fillRect/>
          </a:stretch>
        </p:blipFill>
        <p:spPr bwMode="auto">
          <a:xfrm>
            <a:off x="2808288" y="2370138"/>
            <a:ext cx="6335712" cy="42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Прямоугольник 2"/>
          <p:cNvSpPr>
            <a:spLocks noChangeArrowheads="1"/>
          </p:cNvSpPr>
          <p:nvPr/>
        </p:nvSpPr>
        <p:spPr bwMode="auto">
          <a:xfrm>
            <a:off x="250825" y="1684338"/>
            <a:ext cx="862171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800" dirty="0"/>
              <a:t>Можливість візуалізації стінок </a:t>
            </a:r>
            <a:r>
              <a:rPr lang="uk-UA" altLang="ru-RU" sz="2800" dirty="0" err="1"/>
              <a:t>шлунка</a:t>
            </a:r>
            <a:r>
              <a:rPr lang="uk-UA" altLang="ru-RU" sz="2800" dirty="0"/>
              <a:t> </a:t>
            </a:r>
            <a:r>
              <a:rPr lang="ru-RU" altLang="ru-RU" sz="2800" dirty="0"/>
              <a:t>і кишечника,</a:t>
            </a:r>
          </a:p>
          <a:p>
            <a:pPr eaLnBrk="1" hangingPunct="1"/>
            <a:r>
              <a:rPr lang="ru-RU" altLang="ru-RU" sz="2800" dirty="0"/>
              <a:t>моторно-</a:t>
            </a:r>
          </a:p>
          <a:p>
            <a:pPr eaLnBrk="1" hangingPunct="1"/>
            <a:r>
              <a:rPr lang="ru-RU" altLang="ru-RU" sz="2800" dirty="0" err="1"/>
              <a:t>евакуаторної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/>
              <a:t>функції</a:t>
            </a:r>
            <a:r>
              <a:rPr lang="ru-RU" altLang="ru-RU" sz="2800" dirty="0"/>
              <a:t> ШКТ.</a:t>
            </a:r>
            <a:endParaRPr lang="uk-UA" altLang="ru-RU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:\Наташа\Студенты\Для студентов\Фото-видео УЗИ\Гастри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0"/>
            <a:ext cx="8572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856984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УЗ зображення кишечника</a:t>
            </a:r>
          </a:p>
        </p:txBody>
      </p:sp>
      <p:pic>
        <p:nvPicPr>
          <p:cNvPr id="30723" name="Picture 2" descr="D:\Наташа\Студенты\Для студентов\100OLYMP\P51403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300" y="1700213"/>
            <a:ext cx="6870700" cy="515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Прямоугольник 2"/>
          <p:cNvSpPr>
            <a:spLocks noChangeArrowheads="1"/>
          </p:cNvSpPr>
          <p:nvPr/>
        </p:nvSpPr>
        <p:spPr bwMode="auto">
          <a:xfrm>
            <a:off x="177800" y="836613"/>
            <a:ext cx="67405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400" b="1" dirty="0"/>
              <a:t>Вивчення стану кишкової стінки. Оцінка глибини інвазії пухлини </a:t>
            </a:r>
            <a:r>
              <a:rPr lang="uk-UA" altLang="ru-RU" sz="2400" b="1" dirty="0" err="1"/>
              <a:t>шлунка</a:t>
            </a:r>
            <a:r>
              <a:rPr lang="uk-UA" altLang="ru-RU" sz="2400" b="1" dirty="0"/>
              <a:t> або кишечника в стінку</a:t>
            </a:r>
          </a:p>
          <a:p>
            <a:pPr eaLnBrk="1" hangingPunct="1"/>
            <a:r>
              <a:rPr lang="uk-UA" altLang="ru-RU" sz="2400" b="1" dirty="0"/>
              <a:t>органу і стану</a:t>
            </a:r>
          </a:p>
          <a:p>
            <a:pPr eaLnBrk="1" hangingPunct="1"/>
            <a:r>
              <a:rPr lang="uk-UA" altLang="ru-RU" sz="2400" b="1" dirty="0"/>
              <a:t>сусідніх органів.</a:t>
            </a:r>
          </a:p>
          <a:p>
            <a:pPr eaLnBrk="1" hangingPunct="1"/>
            <a:endParaRPr lang="uk-UA" altLang="ru-RU" sz="2400" b="1" dirty="0"/>
          </a:p>
          <a:p>
            <a:pPr eaLnBrk="1" hangingPunct="1"/>
            <a:r>
              <a:rPr lang="uk-UA" altLang="ru-RU" sz="2400" b="1" dirty="0"/>
              <a:t>Оцінка моторно-</a:t>
            </a:r>
          </a:p>
          <a:p>
            <a:pPr eaLnBrk="1" hangingPunct="1"/>
            <a:r>
              <a:rPr lang="uk-UA" altLang="ru-RU" sz="2400" b="1" dirty="0" err="1"/>
              <a:t>евакуаторної</a:t>
            </a:r>
            <a:endParaRPr lang="uk-UA" altLang="ru-RU" sz="2400" b="1" dirty="0"/>
          </a:p>
          <a:p>
            <a:pPr eaLnBrk="1" hangingPunct="1"/>
            <a:r>
              <a:rPr lang="uk-UA" altLang="ru-RU" sz="2400" b="1" dirty="0"/>
              <a:t>функції ШКТ.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Наташа\Студенты\Рентген для студ 3 курс\Картинки для лекций\ЖКТ\КТ бр пол кишеч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815975"/>
            <a:ext cx="485775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723" y="14401"/>
            <a:ext cx="8964488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sz="32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Комп'ютерна і магнітно-резонансна   томографія</a:t>
            </a:r>
          </a:p>
        </p:txBody>
      </p:sp>
      <p:sp>
        <p:nvSpPr>
          <p:cNvPr id="31748" name="Прямоугольник 2"/>
          <p:cNvSpPr>
            <a:spLocks noChangeArrowheads="1"/>
          </p:cNvSpPr>
          <p:nvPr/>
        </p:nvSpPr>
        <p:spPr bwMode="auto">
          <a:xfrm>
            <a:off x="4481513" y="1125538"/>
            <a:ext cx="4897437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600" dirty="0"/>
              <a:t>Дає диференційоване просторове зображення всіх органів </a:t>
            </a:r>
            <a:r>
              <a:rPr lang="uk-UA" altLang="ru-RU" sz="2600" dirty="0" err="1"/>
              <a:t>брюшної</a:t>
            </a:r>
            <a:r>
              <a:rPr lang="uk-UA" altLang="ru-RU" sz="2600" dirty="0"/>
              <a:t> порожнини </a:t>
            </a:r>
            <a:r>
              <a:rPr lang="ru-RU" altLang="ru-RU" sz="2600" dirty="0"/>
              <a:t>і </a:t>
            </a:r>
            <a:r>
              <a:rPr lang="ru-RU" altLang="ru-RU" sz="2600" dirty="0" err="1"/>
              <a:t>заочеревинного</a:t>
            </a:r>
            <a:r>
              <a:rPr lang="ru-RU" altLang="ru-RU" sz="2600" dirty="0"/>
              <a:t> простору.</a:t>
            </a:r>
          </a:p>
          <a:p>
            <a:pPr eaLnBrk="1" hangingPunct="1"/>
            <a:endParaRPr lang="ru-RU" altLang="ru-RU" sz="2600" dirty="0"/>
          </a:p>
          <a:p>
            <a:pPr eaLnBrk="1" hangingPunct="1"/>
            <a:r>
              <a:rPr lang="ru-RU" altLang="ru-RU" sz="2600" dirty="0"/>
              <a:t>1. </a:t>
            </a:r>
            <a:r>
              <a:rPr lang="ru-RU" altLang="ru-RU" sz="2600" dirty="0" err="1"/>
              <a:t>Візуалізація</a:t>
            </a:r>
            <a:r>
              <a:rPr lang="ru-RU" altLang="ru-RU" sz="2600" dirty="0"/>
              <a:t> </a:t>
            </a:r>
            <a:r>
              <a:rPr lang="ru-RU" altLang="ru-RU" sz="2600" dirty="0" err="1"/>
              <a:t>стінок</a:t>
            </a:r>
            <a:r>
              <a:rPr lang="ru-RU" altLang="ru-RU" sz="2600" dirty="0"/>
              <a:t> </a:t>
            </a:r>
            <a:r>
              <a:rPr lang="ru-RU" altLang="ru-RU" sz="2600" dirty="0" err="1"/>
              <a:t>порожнистих</a:t>
            </a:r>
            <a:r>
              <a:rPr lang="ru-RU" altLang="ru-RU" sz="2600" dirty="0"/>
              <a:t> </a:t>
            </a:r>
            <a:r>
              <a:rPr lang="ru-RU" altLang="ru-RU" sz="2600" dirty="0" err="1"/>
              <a:t>органів</a:t>
            </a:r>
            <a:r>
              <a:rPr lang="ru-RU" altLang="ru-RU" sz="2600" dirty="0"/>
              <a:t> і </a:t>
            </a:r>
            <a:r>
              <a:rPr lang="ru-RU" altLang="ru-RU" sz="2600" dirty="0" err="1"/>
              <a:t>навколишніх</a:t>
            </a:r>
            <a:r>
              <a:rPr lang="ru-RU" altLang="ru-RU" sz="2600" dirty="0"/>
              <a:t> тканин.</a:t>
            </a:r>
            <a:endParaRPr lang="uk-UA" altLang="ru-RU" sz="2400" dirty="0"/>
          </a:p>
          <a:p>
            <a:pPr eaLnBrk="1" hangingPunct="1"/>
            <a:endParaRPr lang="uk-UA" altLang="ru-RU" sz="2400" dirty="0"/>
          </a:p>
        </p:txBody>
      </p:sp>
      <p:sp>
        <p:nvSpPr>
          <p:cNvPr id="31749" name="Прямоугольник 4"/>
          <p:cNvSpPr>
            <a:spLocks noChangeArrowheads="1"/>
          </p:cNvSpPr>
          <p:nvPr/>
        </p:nvSpPr>
        <p:spPr bwMode="auto">
          <a:xfrm>
            <a:off x="122238" y="4776788"/>
            <a:ext cx="9043987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600" dirty="0">
                <a:solidFill>
                  <a:srgbClr val="FFFFFF"/>
                </a:solidFill>
              </a:rPr>
              <a:t>2. Діагностика та </a:t>
            </a:r>
            <a:r>
              <a:rPr lang="uk-UA" altLang="ru-RU" sz="2600" dirty="0" err="1">
                <a:solidFill>
                  <a:srgbClr val="FFFFFF"/>
                </a:solidFill>
              </a:rPr>
              <a:t>диф</a:t>
            </a:r>
            <a:r>
              <a:rPr lang="uk-UA" altLang="ru-RU" sz="2600" dirty="0">
                <a:solidFill>
                  <a:srgbClr val="FFFFFF"/>
                </a:solidFill>
              </a:rPr>
              <a:t>. </a:t>
            </a:r>
            <a:r>
              <a:rPr lang="uk-UA" altLang="ru-RU" sz="2600" dirty="0" err="1">
                <a:solidFill>
                  <a:srgbClr val="FFFFFF"/>
                </a:solidFill>
              </a:rPr>
              <a:t>діагностіка</a:t>
            </a:r>
            <a:r>
              <a:rPr lang="uk-UA" altLang="ru-RU" sz="2600" dirty="0">
                <a:solidFill>
                  <a:srgbClr val="FFFFFF"/>
                </a:solidFill>
              </a:rPr>
              <a:t> доброякісних і злоякісних пухлин ШКТ, їх рецидивів, особливо при неможливості виконання ендоскопічного дослідження </a:t>
            </a:r>
            <a:r>
              <a:rPr lang="uk-UA" altLang="ru-RU" sz="2600" dirty="0" err="1">
                <a:solidFill>
                  <a:srgbClr val="FFFFFF"/>
                </a:solidFill>
              </a:rPr>
              <a:t>шлунка</a:t>
            </a:r>
            <a:r>
              <a:rPr lang="uk-UA" altLang="ru-RU" sz="2600" dirty="0">
                <a:solidFill>
                  <a:srgbClr val="FFFFFF"/>
                </a:solidFill>
              </a:rPr>
              <a:t> (при пухлинних стенозах).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D:\Наташа\Студенты\Рентген для студ 3 курс\Картинки для лекций\ЖКТ\КТ кишечни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41313"/>
            <a:ext cx="38100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Прямоугольник 1"/>
          <p:cNvSpPr>
            <a:spLocks noChangeArrowheads="1"/>
          </p:cNvSpPr>
          <p:nvPr/>
        </p:nvSpPr>
        <p:spPr bwMode="auto">
          <a:xfrm>
            <a:off x="219075" y="347663"/>
            <a:ext cx="8843963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800" dirty="0"/>
              <a:t>   3. Деталізація стадії розвитку</a:t>
            </a:r>
          </a:p>
          <a:p>
            <a:pPr eaLnBrk="1" hangingPunct="1"/>
            <a:r>
              <a:rPr lang="uk-UA" altLang="ru-RU" sz="2800" dirty="0"/>
              <a:t>злоякісної пухлини</a:t>
            </a:r>
          </a:p>
          <a:p>
            <a:pPr eaLnBrk="1" hangingPunct="1"/>
            <a:r>
              <a:rPr lang="uk-UA" altLang="ru-RU" sz="2800" dirty="0"/>
              <a:t>на підставі оцінки</a:t>
            </a:r>
          </a:p>
          <a:p>
            <a:pPr eaLnBrk="1" hangingPunct="1"/>
            <a:r>
              <a:rPr lang="uk-UA" altLang="ru-RU" sz="2800" dirty="0"/>
              <a:t>поширеності</a:t>
            </a:r>
          </a:p>
          <a:p>
            <a:pPr eaLnBrk="1" hangingPunct="1"/>
            <a:r>
              <a:rPr lang="uk-UA" altLang="ru-RU" sz="2800" dirty="0"/>
              <a:t>пухлинного процесу як</a:t>
            </a:r>
          </a:p>
          <a:p>
            <a:pPr eaLnBrk="1" hangingPunct="1"/>
            <a:r>
              <a:rPr lang="uk-UA" altLang="ru-RU" sz="2800" dirty="0"/>
              <a:t>по стінках органу, так і</a:t>
            </a:r>
          </a:p>
          <a:p>
            <a:pPr eaLnBrk="1" hangingPunct="1"/>
            <a:r>
              <a:rPr lang="uk-UA" altLang="ru-RU" sz="2800" dirty="0"/>
              <a:t>інвазії в сусідні органи і</a:t>
            </a:r>
          </a:p>
          <a:p>
            <a:pPr eaLnBrk="1" hangingPunct="1"/>
            <a:r>
              <a:rPr lang="uk-UA" altLang="ru-RU" sz="2800" dirty="0"/>
              <a:t>тканини, визначення метастатичного ураження </a:t>
            </a:r>
            <a:r>
              <a:rPr lang="uk-UA" altLang="ru-RU" sz="2800" dirty="0" err="1"/>
              <a:t>регіонарних</a:t>
            </a:r>
            <a:r>
              <a:rPr lang="uk-UA" altLang="ru-RU" sz="2800" dirty="0"/>
              <a:t> і віддалених лімфатичних вузлів, виявлення метастазів в паренхіматозних органах черевної порожнини і </a:t>
            </a:r>
            <a:r>
              <a:rPr lang="uk-UA" altLang="ru-RU" sz="2800" dirty="0" err="1"/>
              <a:t>заочеревинного</a:t>
            </a:r>
            <a:r>
              <a:rPr lang="uk-UA" altLang="ru-RU" sz="2800" dirty="0"/>
              <a:t> простору.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Наташа\Студенты\Рентген для студ 3 курс\Картинки для лекций\ЖКТ\МРТ желуд и кишеч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25438"/>
            <a:ext cx="410527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Прямоугольник 2"/>
          <p:cNvSpPr>
            <a:spLocks noChangeArrowheads="1"/>
          </p:cNvSpPr>
          <p:nvPr/>
        </p:nvSpPr>
        <p:spPr bwMode="auto">
          <a:xfrm>
            <a:off x="254000" y="404813"/>
            <a:ext cx="5821363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uk-UA" altLang="ru-RU" sz="2400" dirty="0"/>
          </a:p>
          <a:p>
            <a:pPr eaLnBrk="1" hangingPunct="1"/>
            <a:r>
              <a:rPr lang="ru-RU" altLang="ru-RU" sz="2800" dirty="0"/>
              <a:t>4. </a:t>
            </a:r>
            <a:r>
              <a:rPr lang="ru-RU" altLang="ru-RU" sz="2800" dirty="0" err="1"/>
              <a:t>Виявлення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екстраорганних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ускладнень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різних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захворювань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встановлення</a:t>
            </a:r>
            <a:r>
              <a:rPr lang="ru-RU" altLang="ru-RU" sz="2800" dirty="0"/>
              <a:t> причини </a:t>
            </a:r>
            <a:r>
              <a:rPr lang="ru-RU" altLang="ru-RU" sz="2800" dirty="0" err="1"/>
              <a:t>зміни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/>
              <a:t>топографії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органів</a:t>
            </a:r>
            <a:r>
              <a:rPr lang="ru-RU" altLang="ru-RU" sz="2800" dirty="0"/>
              <a:t> ШКТ.</a:t>
            </a:r>
            <a:endParaRPr lang="uk-UA" altLang="ru-RU" dirty="0"/>
          </a:p>
        </p:txBody>
      </p:sp>
      <p:pic>
        <p:nvPicPr>
          <p:cNvPr id="33796" name="Picture 2" descr="D:\Наташа\Студенты\Рентген для студ 3 курс\Картинки для лекций\ЖКТ\МРТ попер срез кишечн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3232150"/>
            <a:ext cx="4887912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:\Наташа\Студенты\Рентген для студ 3 курс\Картинки для лекций\ЖКТ\КТ непроходимость толст ки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0"/>
            <a:ext cx="5257800" cy="439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Прямоугольник 1"/>
          <p:cNvSpPr>
            <a:spLocks noChangeArrowheads="1"/>
          </p:cNvSpPr>
          <p:nvPr/>
        </p:nvSpPr>
        <p:spPr bwMode="auto">
          <a:xfrm>
            <a:off x="179388" y="260350"/>
            <a:ext cx="8064500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800" dirty="0"/>
              <a:t>7. Діагностика ургентної</a:t>
            </a:r>
          </a:p>
          <a:p>
            <a:pPr eaLnBrk="1" hangingPunct="1"/>
            <a:r>
              <a:rPr lang="uk-UA" altLang="ru-RU" sz="2800" dirty="0"/>
              <a:t>патології: </a:t>
            </a:r>
            <a:r>
              <a:rPr lang="uk-UA" altLang="ru-RU" sz="2800" dirty="0" err="1"/>
              <a:t>медіастеніта</a:t>
            </a:r>
            <a:endParaRPr lang="uk-UA" altLang="ru-RU" sz="2800" dirty="0"/>
          </a:p>
          <a:p>
            <a:pPr eaLnBrk="1" hangingPunct="1"/>
            <a:r>
              <a:rPr lang="uk-UA" altLang="ru-RU" sz="2800" dirty="0"/>
              <a:t>при </a:t>
            </a:r>
            <a:r>
              <a:rPr lang="uk-UA" altLang="ru-RU" sz="2800" dirty="0" err="1"/>
              <a:t>перфораціях</a:t>
            </a:r>
            <a:endParaRPr lang="uk-UA" altLang="ru-RU" sz="2800" dirty="0"/>
          </a:p>
          <a:p>
            <a:pPr eaLnBrk="1" hangingPunct="1"/>
            <a:r>
              <a:rPr lang="uk-UA" altLang="ru-RU" sz="2800" dirty="0"/>
              <a:t>стравоходу, визначення</a:t>
            </a:r>
          </a:p>
          <a:p>
            <a:pPr eaLnBrk="1" hangingPunct="1"/>
            <a:r>
              <a:rPr lang="uk-UA" altLang="ru-RU" sz="2800" dirty="0"/>
              <a:t>рівня і причини</a:t>
            </a:r>
          </a:p>
          <a:p>
            <a:pPr eaLnBrk="1" hangingPunct="1"/>
            <a:r>
              <a:rPr lang="uk-UA" altLang="ru-RU" sz="2800" dirty="0"/>
              <a:t>обструкції при кишковій </a:t>
            </a:r>
          </a:p>
          <a:p>
            <a:pPr eaLnBrk="1" hangingPunct="1"/>
            <a:r>
              <a:rPr lang="uk-UA" altLang="ru-RU" sz="2800" dirty="0"/>
              <a:t>непрохідності,</a:t>
            </a:r>
          </a:p>
          <a:p>
            <a:pPr eaLnBrk="1" hangingPunct="1"/>
            <a:r>
              <a:rPr lang="uk-UA" altLang="ru-RU" sz="2800" dirty="0"/>
              <a:t>виявлення рідини і</a:t>
            </a:r>
          </a:p>
          <a:p>
            <a:pPr eaLnBrk="1" hangingPunct="1"/>
            <a:r>
              <a:rPr lang="uk-UA" altLang="ru-RU" sz="2800" dirty="0"/>
              <a:t>повітря при розривах </a:t>
            </a:r>
          </a:p>
          <a:p>
            <a:pPr eaLnBrk="1" hangingPunct="1"/>
            <a:r>
              <a:rPr lang="uk-UA" altLang="ru-RU" sz="2800" dirty="0"/>
              <a:t>порожнистих органів.</a:t>
            </a:r>
          </a:p>
          <a:p>
            <a:pPr eaLnBrk="1" hangingPunct="1"/>
            <a:endParaRPr lang="uk-UA" altLang="ru-RU" sz="2800" dirty="0"/>
          </a:p>
          <a:p>
            <a:pPr eaLnBrk="1" hangingPunct="1"/>
            <a:r>
              <a:rPr lang="uk-UA" altLang="ru-RU" sz="2800" dirty="0"/>
              <a:t>8. МРТ - діагностика патології ШКТ</a:t>
            </a:r>
          </a:p>
          <a:p>
            <a:pPr eaLnBrk="1" hangingPunct="1"/>
            <a:r>
              <a:rPr lang="uk-UA" altLang="ru-RU" sz="2800" dirty="0"/>
              <a:t>у дітей і осіб молодого віку</a:t>
            </a:r>
          </a:p>
          <a:p>
            <a:pPr eaLnBrk="1" hangingPunct="1"/>
            <a:r>
              <a:rPr lang="uk-UA" altLang="ru-RU" sz="2800" dirty="0"/>
              <a:t>(з урахуванням відсутності променевого навантаження).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:\Наташа\Студенты\Рентген для студ 3 курс\Картинки для лекций\ЖКТ\виртуальная КТ колонограф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892175"/>
            <a:ext cx="7183438" cy="596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uk-UA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Віртуальна КТ </a:t>
            </a:r>
            <a:r>
              <a:rPr lang="uk-UA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колонографія</a:t>
            </a:r>
            <a:endParaRPr lang="uk-UA" dirty="0">
              <a:solidFill>
                <a:schemeClr val="tx1"/>
              </a:solidFill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sp>
        <p:nvSpPr>
          <p:cNvPr id="36868" name="Прямоугольник 1"/>
          <p:cNvSpPr>
            <a:spLocks noChangeArrowheads="1"/>
          </p:cNvSpPr>
          <p:nvPr/>
        </p:nvSpPr>
        <p:spPr bwMode="auto">
          <a:xfrm>
            <a:off x="323850" y="796925"/>
            <a:ext cx="792003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800" dirty="0"/>
              <a:t>Впровадження </a:t>
            </a:r>
            <a:r>
              <a:rPr lang="ru-RU" altLang="ru-RU" sz="2800" dirty="0"/>
              <a:t>в практику </a:t>
            </a:r>
            <a:r>
              <a:rPr lang="ru-RU" altLang="ru-RU" sz="2800" dirty="0" err="1"/>
              <a:t>мультіслайсних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томографів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призвело</a:t>
            </a:r>
            <a:r>
              <a:rPr lang="ru-RU" altLang="ru-RU" sz="2800" dirty="0"/>
              <a:t> до </a:t>
            </a:r>
            <a:r>
              <a:rPr lang="ru-RU" altLang="ru-RU" sz="2800" dirty="0" err="1"/>
              <a:t>розвитку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віртуальної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ендоскопії</a:t>
            </a:r>
            <a:r>
              <a:rPr lang="ru-RU" altLang="ru-RU" sz="2800" dirty="0"/>
              <a:t>,</a:t>
            </a:r>
          </a:p>
          <a:p>
            <a:pPr eaLnBrk="1" hangingPunct="1"/>
            <a:r>
              <a:rPr lang="ru-RU" altLang="ru-RU" sz="2800" dirty="0" err="1"/>
              <a:t>що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дозволяє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/>
              <a:t>отримати</a:t>
            </a:r>
            <a:endParaRPr lang="ru-RU" altLang="ru-RU" sz="2800" dirty="0"/>
          </a:p>
          <a:p>
            <a:pPr eaLnBrk="1" hangingPunct="1"/>
            <a:r>
              <a:rPr lang="ru-RU" altLang="ru-RU" sz="2800" dirty="0"/>
              <a:t>практично</a:t>
            </a:r>
          </a:p>
          <a:p>
            <a:pPr eaLnBrk="1" hangingPunct="1"/>
            <a:r>
              <a:rPr lang="ru-RU" altLang="ru-RU" sz="2800" dirty="0" err="1"/>
              <a:t>повне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/>
              <a:t>анатомічне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/>
              <a:t>відображення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/>
              <a:t>рельєфу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/>
              <a:t>слизової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/>
              <a:t>оболонки</a:t>
            </a:r>
            <a:r>
              <a:rPr lang="ru-RU" altLang="ru-RU" sz="2800" dirty="0"/>
              <a:t>.</a:t>
            </a:r>
            <a:r>
              <a:rPr lang="uk-UA" altLang="ru-RU" dirty="0"/>
              <a:t>	</a:t>
            </a:r>
          </a:p>
        </p:txBody>
      </p:sp>
      <p:pic>
        <p:nvPicPr>
          <p:cNvPr id="36869" name="Picture 2" descr="http://player.myshared.ru/41043/data/images/img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5018088"/>
            <a:ext cx="172402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4" descr="http://player.myshared.ru/41043/data/images/img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79742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6" descr="http://player.myshared.ru/41043/data/images/img2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1989138"/>
            <a:ext cx="17621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056" y="1628800"/>
            <a:ext cx="9144000" cy="114300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uk-UA" sz="60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Променева </a:t>
            </a:r>
          </a:p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uk-UA" sz="60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семіотика </a:t>
            </a:r>
          </a:p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uk-UA" sz="60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захворювань </a:t>
            </a:r>
          </a:p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uk-UA" sz="60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ШКТ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C427783-4CD2-426C-AF9E-E1475824902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640960" cy="648072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altLang="ru-RU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міна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положення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органу (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дислокація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Деформація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 </a:t>
            </a:r>
            <a:r>
              <a:rPr lang="ru-RU" altLang="ru-RU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міна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розмірів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 </a:t>
            </a:r>
            <a:r>
              <a:rPr lang="ru-RU" altLang="ru-RU" sz="28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Звуження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altLang="ru-RU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розширення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диффузне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локальне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Дефект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наповнення</a:t>
            </a: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 Симптом «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ніши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 </a:t>
            </a:r>
            <a:r>
              <a:rPr lang="ru-RU" altLang="ru-RU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міна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складок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слизової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оболонки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Ригідність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стінки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Зміна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перістальтики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53816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>
            <a:extLst>
              <a:ext uri="{FF2B5EF4-FFF2-40B4-BE49-F238E27FC236}">
                <a16:creationId xmlns:a16="http://schemas.microsoft.com/office/drawing/2014/main" id="{A8315AF7-E4C4-4891-A7D0-EEA79567B19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227013"/>
            <a:ext cx="8099767" cy="1528872"/>
          </a:xfrm>
        </p:spPr>
        <p:txBody>
          <a:bodyPr>
            <a:normAutofit/>
          </a:bodyPr>
          <a:lstStyle/>
          <a:p>
            <a:pPr marL="0" indent="0">
              <a:buFont typeface="Georgia" panose="02040502050405020303" pitchFamily="18" charset="0"/>
              <a:buNone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ru-RU" altLang="ru-RU" sz="28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Основні</a:t>
            </a:r>
            <a:r>
              <a:rPr lang="ru-RU" altLang="ru-RU" sz="28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рентгенологічні</a:t>
            </a:r>
            <a:r>
              <a:rPr lang="ru-RU" altLang="ru-RU" sz="28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  </a:t>
            </a:r>
            <a:r>
              <a:rPr lang="ru-RU" altLang="ru-RU" sz="28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синдроми</a:t>
            </a:r>
            <a:r>
              <a:rPr lang="ru-RU" altLang="ru-RU" sz="28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захворювань</a:t>
            </a:r>
            <a:r>
              <a:rPr lang="ru-RU" altLang="ru-RU" sz="28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шлунково-кишкового</a:t>
            </a:r>
            <a:r>
              <a:rPr lang="ru-RU" altLang="ru-RU" sz="28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 тракту.</a:t>
            </a: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C9903754-582E-4B77-B1F9-FB975DF9A72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643438" y="1557338"/>
            <a:ext cx="4389437" cy="4391942"/>
          </a:xfrm>
        </p:spPr>
        <p:txBody>
          <a:bodyPr>
            <a:normAutofit fontScale="47500" lnSpcReduction="20000"/>
          </a:bodyPr>
          <a:lstStyle/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r>
              <a:rPr lang="ru-RU" b="1" dirty="0"/>
              <a:t> </a:t>
            </a:r>
          </a:p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r>
              <a:rPr lang="ru-RU" sz="2475" b="1" u="sng" dirty="0"/>
              <a:t> </a:t>
            </a:r>
            <a:r>
              <a:rPr lang="ru-RU" sz="3400" b="1" u="sng" dirty="0" err="1"/>
              <a:t>Дислокація</a:t>
            </a:r>
            <a:r>
              <a:rPr lang="ru-RU" sz="3400" b="1" u="sng" dirty="0"/>
              <a:t> органу та синдром</a:t>
            </a:r>
          </a:p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r>
              <a:rPr lang="ru-RU" sz="3400" b="1" u="sng" dirty="0"/>
              <a:t> </a:t>
            </a:r>
            <a:r>
              <a:rPr lang="ru-RU" sz="3400" b="1" u="sng" dirty="0" err="1"/>
              <a:t>рухової</a:t>
            </a:r>
            <a:r>
              <a:rPr lang="ru-RU" sz="3400" b="1" u="sng" dirty="0"/>
              <a:t> </a:t>
            </a:r>
            <a:r>
              <a:rPr lang="ru-RU" sz="3400" b="1" u="sng" dirty="0" err="1"/>
              <a:t>дисфункції</a:t>
            </a:r>
            <a:r>
              <a:rPr lang="ru-RU" sz="3400" b="1" u="sng" dirty="0"/>
              <a:t>.</a:t>
            </a:r>
            <a:r>
              <a:rPr lang="ru-RU" sz="34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endParaRPr lang="ru-RU" sz="3400" b="1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r>
              <a:rPr lang="ru-RU" sz="3400" b="1" u="sng" dirty="0" err="1"/>
              <a:t>Патологичні</a:t>
            </a:r>
            <a:r>
              <a:rPr lang="ru-RU" sz="3400" b="1" u="sng" dirty="0"/>
              <a:t> </a:t>
            </a:r>
            <a:r>
              <a:rPr lang="ru-RU" sz="3400" b="1" u="sng" dirty="0" err="1"/>
              <a:t>зміни</a:t>
            </a:r>
            <a:r>
              <a:rPr lang="ru-RU" sz="3400" b="1" u="sng" dirty="0"/>
              <a:t> </a:t>
            </a:r>
            <a:r>
              <a:rPr lang="ru-RU" sz="3400" b="1" u="sng" dirty="0" err="1"/>
              <a:t>рельєфу</a:t>
            </a:r>
            <a:r>
              <a:rPr lang="ru-RU" sz="3400" b="1" u="sng" dirty="0"/>
              <a:t> </a:t>
            </a:r>
            <a:r>
              <a:rPr lang="ru-RU" sz="3400" b="1" u="sng" dirty="0" err="1"/>
              <a:t>слизової</a:t>
            </a:r>
            <a:r>
              <a:rPr lang="ru-RU" sz="3400" b="1" u="sng" dirty="0"/>
              <a:t>: </a:t>
            </a:r>
          </a:p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r>
              <a:rPr lang="ru-RU" sz="3400" dirty="0"/>
              <a:t>Депо </a:t>
            </a:r>
            <a:r>
              <a:rPr lang="ru-RU" sz="3400" dirty="0" err="1"/>
              <a:t>барія</a:t>
            </a:r>
            <a:r>
              <a:rPr lang="ru-RU" sz="3400" dirty="0"/>
              <a:t>(б) </a:t>
            </a:r>
          </a:p>
          <a:p>
            <a:pPr marL="342900" indent="-341710">
              <a:lnSpc>
                <a:spcPct val="90000"/>
              </a:lnSpc>
              <a:spcBef>
                <a:spcPts val="338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r>
              <a:rPr lang="ru-RU" sz="3400" dirty="0"/>
              <a:t>Дефект </a:t>
            </a:r>
            <a:r>
              <a:rPr lang="ru-RU" sz="3400" dirty="0" err="1"/>
              <a:t>наповнення</a:t>
            </a:r>
            <a:r>
              <a:rPr lang="ru-RU" sz="3400" dirty="0"/>
              <a:t> (</a:t>
            </a:r>
            <a:r>
              <a:rPr lang="ru-RU" sz="3400" dirty="0" err="1"/>
              <a:t>в,г</a:t>
            </a:r>
            <a:r>
              <a:rPr lang="ru-RU" sz="3400" dirty="0"/>
              <a:t>)</a:t>
            </a:r>
          </a:p>
          <a:p>
            <a:pPr marL="342900" indent="-341710">
              <a:lnSpc>
                <a:spcPct val="90000"/>
              </a:lnSpc>
              <a:spcBef>
                <a:spcPts val="338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endParaRPr lang="ru-RU" sz="3400" dirty="0"/>
          </a:p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r>
              <a:rPr lang="ru-RU" sz="3400" b="1" u="sng" dirty="0" err="1"/>
              <a:t>Розширення</a:t>
            </a:r>
            <a:r>
              <a:rPr lang="ru-RU" sz="3400" b="1" u="sng" dirty="0"/>
              <a:t>  каналу:</a:t>
            </a:r>
          </a:p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r>
              <a:rPr lang="ru-RU" sz="3400" dirty="0" err="1"/>
              <a:t>Диффузне</a:t>
            </a:r>
            <a:r>
              <a:rPr lang="ru-RU" sz="3400" dirty="0"/>
              <a:t> (б)</a:t>
            </a:r>
          </a:p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r>
              <a:rPr lang="ru-RU" sz="3400" dirty="0" err="1"/>
              <a:t>Локальне</a:t>
            </a:r>
            <a:r>
              <a:rPr lang="ru-RU" sz="3400" dirty="0"/>
              <a:t> (в, г)</a:t>
            </a:r>
          </a:p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endParaRPr lang="ru-RU" sz="3400" dirty="0"/>
          </a:p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endParaRPr lang="ru-RU" sz="3400" b="1" u="sng" dirty="0"/>
          </a:p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r>
              <a:rPr lang="ru-RU" sz="3400" b="1" u="sng" dirty="0" err="1"/>
              <a:t>Звуження</a:t>
            </a:r>
            <a:r>
              <a:rPr lang="ru-RU" sz="3400" b="1" u="sng" dirty="0"/>
              <a:t>  каналу:</a:t>
            </a:r>
          </a:p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r>
              <a:rPr lang="ru-RU" sz="3400" dirty="0" err="1"/>
              <a:t>Диффузне</a:t>
            </a:r>
            <a:r>
              <a:rPr lang="ru-RU" sz="3400" dirty="0"/>
              <a:t> (б)</a:t>
            </a:r>
          </a:p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r>
              <a:rPr lang="ru-RU" sz="3400" dirty="0" err="1"/>
              <a:t>Локальне</a:t>
            </a:r>
            <a:r>
              <a:rPr lang="ru-RU" sz="3400" dirty="0"/>
              <a:t> (в, г, д)</a:t>
            </a:r>
          </a:p>
          <a:p>
            <a:pPr marL="342900" indent="-341710">
              <a:lnSpc>
                <a:spcPct val="90000"/>
              </a:lnSpc>
              <a:spcBef>
                <a:spcPts val="375"/>
              </a:spcBef>
              <a:buSzPct val="75000"/>
              <a:buFont typeface="Georgia" panose="02040502050405020303" pitchFamily="18" charset="0"/>
              <a:buNone/>
              <a:tabLst>
                <a:tab pos="770335" algn="l"/>
                <a:tab pos="1456135" algn="l"/>
                <a:tab pos="2141935" algn="l"/>
                <a:tab pos="2827735" algn="l"/>
                <a:tab pos="3513535" algn="l"/>
                <a:tab pos="4199335" algn="l"/>
                <a:tab pos="4885135" algn="l"/>
                <a:tab pos="5570935" algn="l"/>
                <a:tab pos="6256735" algn="l"/>
                <a:tab pos="6942535" algn="l"/>
                <a:tab pos="7628335" algn="l"/>
              </a:tabLst>
              <a:defRPr/>
            </a:pPr>
            <a:endParaRPr lang="ru-RU" dirty="0"/>
          </a:p>
        </p:txBody>
      </p:sp>
      <p:pic>
        <p:nvPicPr>
          <p:cNvPr id="82948" name="Picture 3">
            <a:extLst>
              <a:ext uri="{FF2B5EF4-FFF2-40B4-BE49-F238E27FC236}">
                <a16:creationId xmlns:a16="http://schemas.microsoft.com/office/drawing/2014/main" id="{7A2AE5D5-05D0-4AFD-BE81-630B139CA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1484313"/>
            <a:ext cx="4073525" cy="4051300"/>
          </a:xfrm>
          <a:prstGeom prst="rect">
            <a:avLst/>
          </a:prstGeom>
          <a:solidFill>
            <a:srgbClr val="FF9900"/>
          </a:solidFill>
          <a:ln w="5076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82949" name="AutoShape 4">
            <a:extLst>
              <a:ext uri="{FF2B5EF4-FFF2-40B4-BE49-F238E27FC236}">
                <a16:creationId xmlns:a16="http://schemas.microsoft.com/office/drawing/2014/main" id="{2D4316EC-1D4F-4923-AAF7-B169DAFAFA9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294188" y="1747838"/>
            <a:ext cx="377825" cy="269875"/>
          </a:xfrm>
          <a:prstGeom prst="rightArrow">
            <a:avLst>
              <a:gd name="adj1" fmla="val 50000"/>
              <a:gd name="adj2" fmla="val 35000"/>
            </a:avLst>
          </a:prstGeom>
          <a:solidFill>
            <a:srgbClr val="FF99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950" name="AutoShape 5">
            <a:extLst>
              <a:ext uri="{FF2B5EF4-FFF2-40B4-BE49-F238E27FC236}">
                <a16:creationId xmlns:a16="http://schemas.microsoft.com/office/drawing/2014/main" id="{08841336-E42E-402B-B126-8F87FB2920C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294188" y="2690813"/>
            <a:ext cx="377825" cy="269875"/>
          </a:xfrm>
          <a:prstGeom prst="rightArrow">
            <a:avLst>
              <a:gd name="adj1" fmla="val 50000"/>
              <a:gd name="adj2" fmla="val 35000"/>
            </a:avLst>
          </a:prstGeom>
          <a:solidFill>
            <a:srgbClr val="FF99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951" name="AutoShape 6">
            <a:extLst>
              <a:ext uri="{FF2B5EF4-FFF2-40B4-BE49-F238E27FC236}">
                <a16:creationId xmlns:a16="http://schemas.microsoft.com/office/drawing/2014/main" id="{8780AEA2-23A5-4981-B82A-2B545302AAB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264025" y="3627438"/>
            <a:ext cx="379413" cy="269875"/>
          </a:xfrm>
          <a:prstGeom prst="rightArrow">
            <a:avLst>
              <a:gd name="adj1" fmla="val 50000"/>
              <a:gd name="adj2" fmla="val 35147"/>
            </a:avLst>
          </a:prstGeom>
          <a:solidFill>
            <a:srgbClr val="FF99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952" name="AutoShape 7">
            <a:extLst>
              <a:ext uri="{FF2B5EF4-FFF2-40B4-BE49-F238E27FC236}">
                <a16:creationId xmlns:a16="http://schemas.microsoft.com/office/drawing/2014/main" id="{E4443B14-4156-419E-8F41-8DC46C21177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294188" y="4960938"/>
            <a:ext cx="377825" cy="269875"/>
          </a:xfrm>
          <a:prstGeom prst="rightArrow">
            <a:avLst>
              <a:gd name="adj1" fmla="val 50000"/>
              <a:gd name="adj2" fmla="val 35000"/>
            </a:avLst>
          </a:prstGeom>
          <a:solidFill>
            <a:srgbClr val="FF99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6512511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Дислокація</a:t>
            </a:r>
            <a: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органу</a:t>
            </a:r>
            <a:endParaRPr lang="uk-UA" dirty="0">
              <a:solidFill>
                <a:schemeClr val="tx1"/>
              </a:solidFill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sp>
        <p:nvSpPr>
          <p:cNvPr id="40963" name="Прямоугольник 2"/>
          <p:cNvSpPr>
            <a:spLocks noChangeArrowheads="1"/>
          </p:cNvSpPr>
          <p:nvPr/>
        </p:nvSpPr>
        <p:spPr bwMode="auto">
          <a:xfrm>
            <a:off x="107950" y="1052513"/>
            <a:ext cx="9036050" cy="224676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457200" indent="-457200">
              <a:buFontTx/>
              <a:buChar char="-"/>
              <a:defRPr/>
            </a:pPr>
            <a:r>
              <a:rPr lang="uk-UA" sz="2800" dirty="0">
                <a:cs typeface="Arial" charset="0"/>
              </a:rPr>
              <a:t>зміна положення </a:t>
            </a:r>
            <a:r>
              <a:rPr lang="ru-RU" sz="2800" dirty="0">
                <a:cs typeface="Arial" charset="0"/>
              </a:rPr>
              <a:t>органу при </a:t>
            </a:r>
            <a:r>
              <a:rPr lang="ru-RU" sz="2800" dirty="0" err="1">
                <a:cs typeface="Arial" charset="0"/>
              </a:rPr>
              <a:t>відтискуванні</a:t>
            </a:r>
            <a:r>
              <a:rPr lang="ru-RU" sz="2800" dirty="0">
                <a:cs typeface="Arial" charset="0"/>
              </a:rPr>
              <a:t> </a:t>
            </a:r>
            <a:r>
              <a:rPr lang="ru-RU" sz="2800" dirty="0" err="1">
                <a:cs typeface="Arial" charset="0"/>
              </a:rPr>
              <a:t>його</a:t>
            </a:r>
            <a:r>
              <a:rPr lang="ru-RU" sz="2800" dirty="0">
                <a:cs typeface="Arial" charset="0"/>
              </a:rPr>
              <a:t> будь-</a:t>
            </a:r>
            <a:r>
              <a:rPr lang="ru-RU" sz="2800" dirty="0" err="1">
                <a:cs typeface="Arial" charset="0"/>
              </a:rPr>
              <a:t>яким</a:t>
            </a:r>
            <a:r>
              <a:rPr lang="ru-RU" sz="2800" dirty="0">
                <a:cs typeface="Arial" charset="0"/>
              </a:rPr>
              <a:t> </a:t>
            </a:r>
            <a:r>
              <a:rPr lang="ru-RU" sz="2800" dirty="0" err="1">
                <a:cs typeface="Arial" charset="0"/>
              </a:rPr>
              <a:t>патологічним</a:t>
            </a:r>
            <a:r>
              <a:rPr lang="ru-RU" sz="2800" dirty="0">
                <a:cs typeface="Arial" charset="0"/>
              </a:rPr>
              <a:t> </a:t>
            </a:r>
            <a:r>
              <a:rPr lang="ru-RU" sz="2800" dirty="0" err="1">
                <a:cs typeface="Arial" charset="0"/>
              </a:rPr>
              <a:t>утворенням</a:t>
            </a:r>
            <a:r>
              <a:rPr lang="ru-RU" sz="2800" dirty="0">
                <a:cs typeface="Arial" charset="0"/>
              </a:rPr>
              <a:t>, при </a:t>
            </a:r>
            <a:r>
              <a:rPr lang="ru-RU" sz="2800" dirty="0" err="1">
                <a:cs typeface="Arial" charset="0"/>
              </a:rPr>
              <a:t>зменшенні</a:t>
            </a:r>
            <a:r>
              <a:rPr lang="ru-RU" sz="2800" dirty="0">
                <a:cs typeface="Arial" charset="0"/>
              </a:rPr>
              <a:t> </a:t>
            </a:r>
            <a:r>
              <a:rPr lang="ru-RU" sz="2800" dirty="0" err="1">
                <a:cs typeface="Arial" charset="0"/>
              </a:rPr>
              <a:t>об’єму</a:t>
            </a:r>
            <a:r>
              <a:rPr lang="ru-RU" sz="2800" dirty="0">
                <a:cs typeface="Arial" charset="0"/>
              </a:rPr>
              <a:t> </a:t>
            </a:r>
          </a:p>
          <a:p>
            <a:pPr>
              <a:defRPr/>
            </a:pPr>
            <a:r>
              <a:rPr lang="ru-RU" sz="2800" dirty="0" err="1">
                <a:cs typeface="Arial" charset="0"/>
              </a:rPr>
              <a:t>поруч</a:t>
            </a:r>
            <a:r>
              <a:rPr lang="ru-RU" sz="2800" dirty="0">
                <a:cs typeface="Arial" charset="0"/>
              </a:rPr>
              <a:t> </a:t>
            </a:r>
            <a:r>
              <a:rPr lang="ru-RU" sz="2800" dirty="0" err="1">
                <a:cs typeface="Arial" charset="0"/>
              </a:rPr>
              <a:t>розташованих</a:t>
            </a:r>
            <a:r>
              <a:rPr lang="ru-RU" sz="2800" dirty="0">
                <a:cs typeface="Arial" charset="0"/>
              </a:rPr>
              <a:t> </a:t>
            </a:r>
          </a:p>
          <a:p>
            <a:pPr>
              <a:defRPr/>
            </a:pPr>
            <a:r>
              <a:rPr lang="ru-RU" sz="2800" dirty="0">
                <a:cs typeface="Arial" charset="0"/>
              </a:rPr>
              <a:t>структур</a:t>
            </a:r>
            <a:endParaRPr lang="uk-UA" sz="2800" dirty="0">
              <a:cs typeface="Arial" charset="0"/>
            </a:endParaRPr>
          </a:p>
        </p:txBody>
      </p:sp>
      <p:pic>
        <p:nvPicPr>
          <p:cNvPr id="49156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975" y="2000250"/>
            <a:ext cx="3529013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0825" y="4487863"/>
            <a:ext cx="394335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зміщення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стравоходу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(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вказано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стрілкою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) коли дуга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аорти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розташована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праворуч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">
            <a:extLst>
              <a:ext uri="{FF2B5EF4-FFF2-40B4-BE49-F238E27FC236}">
                <a16:creationId xmlns:a16="http://schemas.microsoft.com/office/drawing/2014/main" id="{4CA79267-7851-4053-9F00-22BAEE0D79D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247" y="0"/>
            <a:ext cx="6175132" cy="1065213"/>
          </a:xfrm>
        </p:spPr>
        <p:txBody>
          <a:bodyPr>
            <a:normAutofit/>
          </a:bodyPr>
          <a:lstStyle/>
          <a:p>
            <a:pPr marL="0" indent="0">
              <a:buFont typeface="Georgia" panose="02040502050405020303" pitchFamily="18" charset="0"/>
              <a:buNone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ru-RU" altLang="ru-RU" sz="30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  <a:latin typeface="Arial Nova Cond" panose="020B0506020202020204" pitchFamily="34" charset="0"/>
              </a:rPr>
              <a:t>Дислокація</a:t>
            </a:r>
            <a:r>
              <a:rPr lang="ru-RU" altLang="ru-RU" sz="30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  <a:latin typeface="Arial Nova Cond" panose="020B0506020202020204" pitchFamily="34" charset="0"/>
              </a:rPr>
              <a:t> органу – кила </a:t>
            </a:r>
            <a:r>
              <a:rPr lang="ru-RU" altLang="ru-RU" sz="30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  <a:latin typeface="Arial Nova Cond" panose="020B0506020202020204" pitchFamily="34" charset="0"/>
              </a:rPr>
              <a:t>стравохідного</a:t>
            </a:r>
            <a:r>
              <a:rPr lang="ru-RU" altLang="ru-RU" sz="30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  <a:latin typeface="Arial Nova Cond" panose="020B0506020202020204" pitchFamily="34" charset="0"/>
              </a:rPr>
              <a:t> </a:t>
            </a:r>
            <a:r>
              <a:rPr lang="ru-RU" altLang="ru-RU" sz="30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  <a:latin typeface="Arial Nova Cond" panose="020B0506020202020204" pitchFamily="34" charset="0"/>
              </a:rPr>
              <a:t>отвору</a:t>
            </a:r>
            <a:r>
              <a:rPr lang="ru-RU" altLang="ru-RU" sz="30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  <a:latin typeface="Arial Nova Cond" panose="020B0506020202020204" pitchFamily="34" charset="0"/>
              </a:rPr>
              <a:t> </a:t>
            </a:r>
            <a:r>
              <a:rPr lang="ru-RU" altLang="ru-RU" sz="30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  <a:latin typeface="Arial Nova Cond" panose="020B0506020202020204" pitchFamily="34" charset="0"/>
              </a:rPr>
              <a:t>діафрагми</a:t>
            </a:r>
            <a:r>
              <a:rPr lang="ru-RU" altLang="ru-RU" sz="3000" dirty="0">
                <a:effectLst>
                  <a:reflection blurRad="6350" stA="55000" endA="300" endPos="0" dir="5400000" sy="-100000" algn="bl" rotWithShape="0"/>
                </a:effectLst>
                <a:latin typeface="Arial Nova Cond" panose="020B0506020202020204" pitchFamily="34" charset="0"/>
              </a:rPr>
              <a:t>. </a:t>
            </a:r>
          </a:p>
        </p:txBody>
      </p:sp>
      <p:pic>
        <p:nvPicPr>
          <p:cNvPr id="84995" name="Picture 2">
            <a:extLst>
              <a:ext uri="{FF2B5EF4-FFF2-40B4-BE49-F238E27FC236}">
                <a16:creationId xmlns:a16="http://schemas.microsoft.com/office/drawing/2014/main" id="{D332463A-1B8C-46E3-A550-AF45DEFF1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12000" contrast="-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5" t="6384" r="9152" b="2435"/>
          <a:stretch>
            <a:fillRect/>
          </a:stretch>
        </p:blipFill>
        <p:spPr bwMode="auto">
          <a:xfrm>
            <a:off x="182599" y="1542425"/>
            <a:ext cx="3822700" cy="3544888"/>
          </a:xfrm>
          <a:prstGeom prst="rect">
            <a:avLst/>
          </a:prstGeom>
          <a:noFill/>
          <a:ln w="31680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996" name="Picture 3">
            <a:extLst>
              <a:ext uri="{FF2B5EF4-FFF2-40B4-BE49-F238E27FC236}">
                <a16:creationId xmlns:a16="http://schemas.microsoft.com/office/drawing/2014/main" id="{56F06632-0970-4E58-A818-0E911D6EB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7" r="20084" b="82335"/>
          <a:stretch>
            <a:fillRect/>
          </a:stretch>
        </p:blipFill>
        <p:spPr bwMode="auto">
          <a:xfrm>
            <a:off x="7562087" y="260648"/>
            <a:ext cx="1373188" cy="1065213"/>
          </a:xfrm>
          <a:prstGeom prst="rect">
            <a:avLst/>
          </a:prstGeom>
          <a:solidFill>
            <a:srgbClr val="FF9900"/>
          </a:solidFill>
          <a:ln w="50760">
            <a:solidFill>
              <a:srgbClr val="FFCC00"/>
            </a:solidFill>
            <a:miter lim="800000"/>
            <a:headEnd/>
            <a:tailEnd/>
          </a:ln>
        </p:spPr>
      </p:pic>
      <p:pic>
        <p:nvPicPr>
          <p:cNvPr id="84997" name="Picture 4">
            <a:extLst>
              <a:ext uri="{FF2B5EF4-FFF2-40B4-BE49-F238E27FC236}">
                <a16:creationId xmlns:a16="http://schemas.microsoft.com/office/drawing/2014/main" id="{34DEF2DC-3354-47D1-955F-B4E5331B2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42425"/>
            <a:ext cx="4210050" cy="3617912"/>
          </a:xfrm>
          <a:prstGeom prst="rect">
            <a:avLst/>
          </a:prstGeom>
          <a:noFill/>
          <a:ln w="31680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1435E3-0AA0-335E-A9D1-D0E7EA8836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0000"/>
          <a:stretch/>
        </p:blipFill>
        <p:spPr>
          <a:xfrm>
            <a:off x="179512" y="5318720"/>
            <a:ext cx="4761389" cy="142963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B5EE5B-AC78-4D04-BC69-EBE046CD9A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07504" y="188640"/>
            <a:ext cx="4067821" cy="496855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77B824-3C28-4662-91C3-F314706F21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82" r="9987" b="49601"/>
          <a:stretch/>
        </p:blipFill>
        <p:spPr>
          <a:xfrm>
            <a:off x="3347864" y="4653136"/>
            <a:ext cx="5688632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894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9C935D-EFE8-4661-B1E9-7767324C4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74" y="1371456"/>
            <a:ext cx="3321076" cy="443380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AD4036-65FD-4440-B95D-1CDA8CAF7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5" y="1340768"/>
            <a:ext cx="3344063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51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/>
          <a:lstStyle/>
          <a:p>
            <a:pPr marL="0" indent="0" algn="ctr">
              <a:buFont typeface="Georgia" panose="02040502050405020303" pitchFamily="18" charset="0"/>
              <a:buNone/>
              <a:defRPr/>
            </a:pPr>
            <a:r>
              <a:rPr lang="uk-UA" sz="34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Зміна </a:t>
            </a:r>
            <a:r>
              <a:rPr lang="uk-UA" sz="3400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рельєфа</a:t>
            </a:r>
            <a:r>
              <a:rPr lang="uk-UA" sz="34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слизової оболонки</a:t>
            </a:r>
          </a:p>
        </p:txBody>
      </p:sp>
      <p:sp>
        <p:nvSpPr>
          <p:cNvPr id="51203" name="Прямоугольник 2"/>
          <p:cNvSpPr>
            <a:spLocks noChangeArrowheads="1"/>
          </p:cNvSpPr>
          <p:nvPr/>
        </p:nvSpPr>
        <p:spPr bwMode="auto">
          <a:xfrm>
            <a:off x="0" y="1052513"/>
            <a:ext cx="914400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400" dirty="0"/>
              <a:t>Проявляється локальним розширенням складок слизової оболонки, їх обривом, втратою еластичності, що позначається як ригідність - виникає при пухлинах.</a:t>
            </a:r>
          </a:p>
          <a:p>
            <a:pPr eaLnBrk="1" hangingPunct="1"/>
            <a:r>
              <a:rPr lang="uk-UA" altLang="ru-RU" sz="2400" dirty="0"/>
              <a:t>При інфільтративних</a:t>
            </a:r>
          </a:p>
          <a:p>
            <a:pPr eaLnBrk="1" hangingPunct="1"/>
            <a:r>
              <a:rPr lang="uk-UA" altLang="ru-RU" sz="2400" dirty="0"/>
              <a:t>пухлинах рельєф</a:t>
            </a:r>
          </a:p>
          <a:p>
            <a:pPr eaLnBrk="1" hangingPunct="1"/>
            <a:r>
              <a:rPr lang="uk-UA" altLang="ru-RU" sz="2400" dirty="0"/>
              <a:t>слизової оболонки</a:t>
            </a:r>
          </a:p>
          <a:p>
            <a:pPr eaLnBrk="1" hangingPunct="1"/>
            <a:r>
              <a:rPr lang="uk-UA" altLang="ru-RU" sz="2400" dirty="0"/>
              <a:t>згладжений або</a:t>
            </a:r>
          </a:p>
          <a:p>
            <a:pPr eaLnBrk="1" hangingPunct="1"/>
            <a:r>
              <a:rPr lang="uk-UA" altLang="ru-RU" sz="2400" dirty="0"/>
              <a:t>не простежується.</a:t>
            </a:r>
          </a:p>
          <a:p>
            <a:pPr eaLnBrk="1" hangingPunct="1"/>
            <a:r>
              <a:rPr lang="uk-UA" altLang="ru-RU" sz="2400" dirty="0"/>
              <a:t>Конвергенція складок</a:t>
            </a:r>
          </a:p>
          <a:p>
            <a:pPr eaLnBrk="1" hangingPunct="1"/>
            <a:r>
              <a:rPr lang="uk-UA" altLang="ru-RU" sz="2400" dirty="0"/>
              <a:t>слизової оболонки по</a:t>
            </a:r>
          </a:p>
          <a:p>
            <a:pPr eaLnBrk="1" hangingPunct="1"/>
            <a:r>
              <a:rPr lang="uk-UA" altLang="ru-RU" sz="2400" dirty="0"/>
              <a:t>напрямку до виразки.</a:t>
            </a:r>
          </a:p>
          <a:p>
            <a:pPr eaLnBrk="1" hangingPunct="1"/>
            <a:r>
              <a:rPr lang="uk-UA" altLang="ru-RU" sz="2400" dirty="0"/>
              <a:t>Потовщення і збільшення</a:t>
            </a:r>
          </a:p>
          <a:p>
            <a:pPr eaLnBrk="1" hangingPunct="1"/>
            <a:r>
              <a:rPr lang="uk-UA" altLang="ru-RU" sz="2400" dirty="0"/>
              <a:t>висоти складок слизової</a:t>
            </a:r>
          </a:p>
          <a:p>
            <a:pPr eaLnBrk="1" hangingPunct="1"/>
            <a:r>
              <a:rPr lang="uk-UA" altLang="ru-RU" sz="2400" dirty="0"/>
              <a:t>оболонки характерні для</a:t>
            </a:r>
          </a:p>
          <a:p>
            <a:pPr eaLnBrk="1" hangingPunct="1"/>
            <a:r>
              <a:rPr lang="uk-UA" altLang="ru-RU" sz="2400" dirty="0"/>
              <a:t>запальних процесів.</a:t>
            </a:r>
          </a:p>
        </p:txBody>
      </p:sp>
      <p:pic>
        <p:nvPicPr>
          <p:cNvPr id="51204" name="Picture 2" descr="http://old.smed.ru/userfiles/image/Stomach%20polypus/preview_stomach%20polypus%20RG%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205038"/>
            <a:ext cx="22320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4" descr="http://vmede.org/sait/content/Onkilogiya_ternova_2010/11_files/mb4_027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205038"/>
            <a:ext cx="2447925" cy="260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6" descr="http://www.polismed.com/upfiles/other/artgen/1/sm_37036100135996047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7" t="18501" r="9723" b="19411"/>
          <a:stretch>
            <a:fillRect/>
          </a:stretch>
        </p:blipFill>
        <p:spPr bwMode="auto">
          <a:xfrm>
            <a:off x="5035550" y="5062538"/>
            <a:ext cx="223837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092" y="0"/>
            <a:ext cx="6512511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sz="3600" dirty="0">
                <a:solidFill>
                  <a:schemeClr val="tx1"/>
                </a:solidFill>
              </a:rPr>
              <a:t>                </a:t>
            </a:r>
            <a:r>
              <a:rPr lang="uk-UA" sz="36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Симптом ніші</a:t>
            </a:r>
            <a:br>
              <a:rPr lang="uk-UA" sz="36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</a:br>
            <a:r>
              <a:rPr lang="uk-UA" sz="36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ніша на контурі</a:t>
            </a:r>
          </a:p>
        </p:txBody>
      </p:sp>
      <p:pic>
        <p:nvPicPr>
          <p:cNvPr id="44035" name="Picture 2" descr="image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45" r="54579" b="8830"/>
          <a:stretch>
            <a:fillRect/>
          </a:stretch>
        </p:blipFill>
        <p:spPr bwMode="auto">
          <a:xfrm>
            <a:off x="319088" y="2046288"/>
            <a:ext cx="2200275" cy="266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Прямоугольник 2"/>
          <p:cNvSpPr>
            <a:spLocks noChangeArrowheads="1"/>
          </p:cNvSpPr>
          <p:nvPr/>
        </p:nvSpPr>
        <p:spPr bwMode="auto">
          <a:xfrm>
            <a:off x="179388" y="2854325"/>
            <a:ext cx="4679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800"/>
              <a:t>       </a:t>
            </a:r>
            <a:endParaRPr lang="uk-UA" altLang="ru-RU" sz="3200"/>
          </a:p>
        </p:txBody>
      </p:sp>
      <p:pic>
        <p:nvPicPr>
          <p:cNvPr id="44037" name="Picture 6" descr="http://vmede.org/sait/content/Onkilogiya_ilasova_2009/6_files/mb4_01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357313"/>
            <a:ext cx="3921125" cy="542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ww.polismed.com/upfiles/other/artgen/1/sm_9735450013599240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3527425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6" descr="http://www.polismed.com/upfiles/other/artgen/1/sm_6901980013599605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939925"/>
            <a:ext cx="4273550" cy="427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836712"/>
            <a:ext cx="6512511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Ніша на рельєфі</a:t>
            </a:r>
          </a:p>
        </p:txBody>
      </p:sp>
      <p:pic>
        <p:nvPicPr>
          <p:cNvPr id="46083" name="Picture 3" descr="D:\Наташа\Студенты\Рентген для студ 3 курс\Картинки для лекций\ЖКТ\Ниша на релье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11" b="9953"/>
          <a:stretch>
            <a:fillRect/>
          </a:stretch>
        </p:blipFill>
        <p:spPr bwMode="auto">
          <a:xfrm>
            <a:off x="2195513" y="2349500"/>
            <a:ext cx="3970337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512511" cy="1143000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Дефект наповнення</a:t>
            </a:r>
          </a:p>
        </p:txBody>
      </p:sp>
      <p:sp>
        <p:nvSpPr>
          <p:cNvPr id="47107" name="Прямоугольник 5"/>
          <p:cNvSpPr>
            <a:spLocks noChangeArrowheads="1"/>
          </p:cNvSpPr>
          <p:nvPr/>
        </p:nvSpPr>
        <p:spPr bwMode="auto">
          <a:xfrm>
            <a:off x="1943100" y="1381125"/>
            <a:ext cx="48093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dirty="0"/>
              <a:t> поперечно-</a:t>
            </a:r>
            <a:r>
              <a:rPr lang="ru-RU" altLang="ru-RU" sz="2800" dirty="0" err="1"/>
              <a:t>ободової</a:t>
            </a:r>
            <a:r>
              <a:rPr lang="ru-RU" altLang="ru-RU" sz="2800" dirty="0"/>
              <a:t> кишки</a:t>
            </a:r>
            <a:endParaRPr lang="uk-UA" altLang="ru-RU" sz="2800" dirty="0"/>
          </a:p>
        </p:txBody>
      </p:sp>
      <p:pic>
        <p:nvPicPr>
          <p:cNvPr id="47108" name="Picture 2" descr="http://budzdorovstarina.ru/wp-content/uploads/2012/03/13323288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1939925"/>
            <a:ext cx="6313488" cy="429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D:\Наташа\Студенты\Рентген для студ 3 курс\Картинки для лекций\ЖКТ\Дивертикул пищевод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788" y="1628775"/>
            <a:ext cx="4459287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219"/>
            <a:ext cx="9144000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sz="36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Синдром локального розширення</a:t>
            </a:r>
          </a:p>
        </p:txBody>
      </p:sp>
      <p:sp>
        <p:nvSpPr>
          <p:cNvPr id="43012" name="Прямоугольник 3"/>
          <p:cNvSpPr>
            <a:spLocks noChangeArrowheads="1"/>
          </p:cNvSpPr>
          <p:nvPr/>
        </p:nvSpPr>
        <p:spPr bwMode="auto">
          <a:xfrm>
            <a:off x="57150" y="1492250"/>
            <a:ext cx="8991600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800" b="1" dirty="0">
                <a:solidFill>
                  <a:srgbClr val="FFFF00"/>
                </a:solidFill>
              </a:rPr>
              <a:t>П</a:t>
            </a:r>
            <a:r>
              <a:rPr lang="ru-RU" altLang="ru-RU" sz="2800" b="1" dirty="0" err="1">
                <a:solidFill>
                  <a:srgbClr val="FFFF00"/>
                </a:solidFill>
              </a:rPr>
              <a:t>ульсивний</a:t>
            </a:r>
            <a:r>
              <a:rPr lang="ru-RU" altLang="ru-RU" sz="2800" b="1" dirty="0">
                <a:solidFill>
                  <a:srgbClr val="FFFF00"/>
                </a:solidFill>
              </a:rPr>
              <a:t> </a:t>
            </a:r>
            <a:r>
              <a:rPr lang="ru-RU" altLang="ru-RU" sz="2400" dirty="0"/>
              <a:t>- </a:t>
            </a:r>
            <a:r>
              <a:rPr lang="ru-RU" altLang="ru-RU" sz="2400" dirty="0" err="1"/>
              <a:t>має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пра</a:t>
            </a:r>
            <a:r>
              <a:rPr lang="ru-RU" altLang="ru-RU" sz="2400" dirty="0"/>
              <a:t>-</a:t>
            </a:r>
          </a:p>
          <a:p>
            <a:pPr eaLnBrk="1" hangingPunct="1"/>
            <a:r>
              <a:rPr lang="ru-RU" altLang="ru-RU" sz="2400" dirty="0" err="1"/>
              <a:t>вильно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кулясту</a:t>
            </a:r>
            <a:r>
              <a:rPr lang="ru-RU" altLang="ru-RU" sz="2400" dirty="0"/>
              <a:t> форму,</a:t>
            </a:r>
          </a:p>
          <a:p>
            <a:pPr eaLnBrk="1" hangingPunct="1"/>
            <a:r>
              <a:rPr lang="ru-RU" altLang="ru-RU" sz="2400" dirty="0" err="1"/>
              <a:t>рівні</a:t>
            </a:r>
            <a:r>
              <a:rPr lang="ru-RU" altLang="ru-RU" sz="2400" dirty="0"/>
              <a:t> й </a:t>
            </a:r>
            <a:r>
              <a:rPr lang="ru-RU" altLang="ru-RU" sz="2400" dirty="0" err="1"/>
              <a:t>чіткі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контури</a:t>
            </a:r>
            <a:r>
              <a:rPr lang="ru-RU" altLang="ru-RU" sz="2400" dirty="0"/>
              <a:t>,</a:t>
            </a:r>
          </a:p>
          <a:p>
            <a:pPr eaLnBrk="1" hangingPunct="1"/>
            <a:r>
              <a:rPr lang="ru-RU" altLang="ru-RU" sz="2400" dirty="0" err="1"/>
              <a:t>з'єднується</a:t>
            </a:r>
            <a:r>
              <a:rPr lang="ru-RU" altLang="ru-RU" sz="2400" dirty="0"/>
              <a:t> з </a:t>
            </a:r>
            <a:r>
              <a:rPr lang="ru-RU" altLang="ru-RU" sz="2400" dirty="0" err="1"/>
              <a:t>просвітом</a:t>
            </a:r>
            <a:endParaRPr lang="ru-RU" altLang="ru-RU" sz="2400" dirty="0"/>
          </a:p>
          <a:p>
            <a:pPr eaLnBrk="1" hangingPunct="1"/>
            <a:r>
              <a:rPr lang="ru-RU" altLang="ru-RU" sz="2400" dirty="0" err="1"/>
              <a:t>травної</a:t>
            </a:r>
            <a:endParaRPr lang="ru-RU" altLang="ru-RU" sz="2400" dirty="0"/>
          </a:p>
          <a:p>
            <a:pPr eaLnBrk="1" hangingPunct="1"/>
            <a:r>
              <a:rPr lang="ru-RU" altLang="ru-RU" sz="2400" dirty="0"/>
              <a:t>трубки «</a:t>
            </a:r>
            <a:r>
              <a:rPr lang="ru-RU" altLang="ru-RU" sz="2400" dirty="0" err="1"/>
              <a:t>шийкою</a:t>
            </a:r>
            <a:r>
              <a:rPr lang="ru-RU" altLang="ru-RU" sz="2400" dirty="0"/>
              <a:t>».</a:t>
            </a:r>
          </a:p>
          <a:p>
            <a:pPr eaLnBrk="1" hangingPunct="1"/>
            <a:endParaRPr lang="ru-RU" altLang="ru-RU" sz="2400" b="1" dirty="0">
              <a:solidFill>
                <a:srgbClr val="FFFF00"/>
              </a:solidFill>
            </a:endParaRPr>
          </a:p>
          <a:p>
            <a:pPr eaLnBrk="1" hangingPunct="1"/>
            <a:r>
              <a:rPr lang="ru-RU" altLang="ru-RU" sz="2800" b="1" dirty="0" err="1">
                <a:solidFill>
                  <a:srgbClr val="FFFF00"/>
                </a:solidFill>
              </a:rPr>
              <a:t>Тракційний</a:t>
            </a:r>
            <a:r>
              <a:rPr lang="ru-RU" altLang="ru-RU" sz="2400" dirty="0"/>
              <a:t> - </a:t>
            </a:r>
            <a:r>
              <a:rPr lang="ru-RU" altLang="ru-RU" sz="2400" dirty="0" err="1"/>
              <a:t>неправильної</a:t>
            </a:r>
            <a:endParaRPr lang="ru-RU" altLang="ru-RU" sz="2400" dirty="0"/>
          </a:p>
          <a:p>
            <a:pPr eaLnBrk="1" hangingPunct="1"/>
            <a:r>
              <a:rPr lang="ru-RU" altLang="ru-RU" sz="2400" dirty="0" err="1"/>
              <a:t>трикутної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форми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шийка</a:t>
            </a:r>
            <a:endParaRPr lang="ru-RU" altLang="ru-RU" sz="2400" dirty="0"/>
          </a:p>
          <a:p>
            <a:pPr eaLnBrk="1" hangingPunct="1"/>
            <a:r>
              <a:rPr lang="ru-RU" altLang="ru-RU" sz="2400" dirty="0" err="1"/>
              <a:t>відсутня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вхід</a:t>
            </a:r>
            <a:r>
              <a:rPr lang="ru-RU" altLang="ru-RU" sz="2400" dirty="0"/>
              <a:t> широкий. </a:t>
            </a:r>
          </a:p>
          <a:p>
            <a:pPr eaLnBrk="1" hangingPunct="1"/>
            <a:endParaRPr lang="uk-UA" altLang="ru-RU" sz="2400" dirty="0"/>
          </a:p>
          <a:p>
            <a:pPr eaLnBrk="1" hangingPunct="1"/>
            <a:r>
              <a:rPr lang="ru-RU" altLang="ru-RU" sz="2400" dirty="0" err="1"/>
              <a:t>Ускладнення</a:t>
            </a:r>
            <a:r>
              <a:rPr lang="ru-RU" altLang="ru-RU" sz="2400" dirty="0"/>
              <a:t>: </a:t>
            </a:r>
            <a:r>
              <a:rPr lang="ru-RU" altLang="ru-RU" sz="2400" dirty="0" err="1"/>
              <a:t>дивертикуліт</a:t>
            </a:r>
            <a:r>
              <a:rPr lang="ru-RU" altLang="ru-RU" sz="2400" dirty="0"/>
              <a:t>, при</a:t>
            </a:r>
          </a:p>
          <a:p>
            <a:pPr eaLnBrk="1" hangingPunct="1"/>
            <a:r>
              <a:rPr lang="ru-RU" altLang="ru-RU" sz="2400" dirty="0" err="1"/>
              <a:t>якому</a:t>
            </a:r>
            <a:r>
              <a:rPr lang="ru-RU" altLang="ru-RU" sz="2400" dirty="0"/>
              <a:t> в </a:t>
            </a:r>
            <a:r>
              <a:rPr lang="ru-RU" altLang="ru-RU" sz="2400" dirty="0" err="1"/>
              <a:t>дивертикулі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скупчується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рідина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слиз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їжа</a:t>
            </a:r>
            <a:r>
              <a:rPr lang="ru-RU" altLang="ru-RU" sz="2400" dirty="0"/>
              <a:t> з симптомом </a:t>
            </a:r>
            <a:r>
              <a:rPr lang="ru-RU" altLang="ru-RU" sz="2400" dirty="0" err="1"/>
              <a:t>тришаровості</a:t>
            </a:r>
            <a:r>
              <a:rPr lang="ru-RU" altLang="ru-RU" sz="2400" dirty="0"/>
              <a:t> - </a:t>
            </a:r>
            <a:r>
              <a:rPr lang="ru-RU" altLang="ru-RU" sz="2400" dirty="0" err="1"/>
              <a:t>барій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рідина</a:t>
            </a:r>
            <a:r>
              <a:rPr lang="ru-RU" altLang="ru-RU" sz="2400" dirty="0"/>
              <a:t>, газ.</a:t>
            </a:r>
            <a:endParaRPr lang="uk-UA" altLang="ru-RU" dirty="0"/>
          </a:p>
        </p:txBody>
      </p:sp>
      <p:sp>
        <p:nvSpPr>
          <p:cNvPr id="43013" name="Прямоугольник 2"/>
          <p:cNvSpPr>
            <a:spLocks noChangeArrowheads="1"/>
          </p:cNvSpPr>
          <p:nvPr/>
        </p:nvSpPr>
        <p:spPr bwMode="auto">
          <a:xfrm>
            <a:off x="173038" y="598488"/>
            <a:ext cx="88185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solidFill>
                  <a:srgbClr val="FFFF00"/>
                </a:solidFill>
              </a:rPr>
              <a:t>Дивертикул</a:t>
            </a:r>
            <a:r>
              <a:rPr lang="ru-RU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600" dirty="0"/>
              <a:t>- </a:t>
            </a:r>
            <a:r>
              <a:rPr lang="ru-RU" altLang="ru-RU" sz="2600" dirty="0" err="1"/>
              <a:t>випинання</a:t>
            </a:r>
            <a:r>
              <a:rPr lang="ru-RU" altLang="ru-RU" sz="2600" dirty="0"/>
              <a:t> </a:t>
            </a:r>
            <a:r>
              <a:rPr lang="ru-RU" altLang="ru-RU" sz="2600" dirty="0" err="1"/>
              <a:t>слизової</a:t>
            </a:r>
            <a:r>
              <a:rPr lang="ru-RU" altLang="ru-RU" sz="2600" dirty="0"/>
              <a:t> </a:t>
            </a:r>
            <a:r>
              <a:rPr lang="ru-RU" altLang="ru-RU" sz="2600" dirty="0" err="1"/>
              <a:t>оболонки</a:t>
            </a:r>
            <a:r>
              <a:rPr lang="ru-RU" altLang="ru-RU" sz="2600" dirty="0"/>
              <a:t> разом з </a:t>
            </a:r>
            <a:r>
              <a:rPr lang="ru-RU" altLang="ru-RU" sz="2600" dirty="0" err="1"/>
              <a:t>підслизовими</a:t>
            </a:r>
            <a:r>
              <a:rPr lang="ru-RU" altLang="ru-RU" sz="2600" dirty="0"/>
              <a:t> шарами </a:t>
            </a:r>
            <a:r>
              <a:rPr lang="ru-RU" altLang="ru-RU" sz="2600" dirty="0" err="1"/>
              <a:t>або</a:t>
            </a:r>
            <a:r>
              <a:rPr lang="ru-RU" altLang="ru-RU" sz="2600" dirty="0"/>
              <a:t> без них.</a:t>
            </a:r>
            <a:endParaRPr lang="uk-UA" altLang="ru-RU" sz="26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11219"/>
            <a:ext cx="6660232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sz="3600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Синдром дифузного розширення</a:t>
            </a:r>
          </a:p>
        </p:txBody>
      </p:sp>
      <p:sp>
        <p:nvSpPr>
          <p:cNvPr id="41987" name="Прямоугольник 3"/>
          <p:cNvSpPr>
            <a:spLocks noChangeArrowheads="1"/>
          </p:cNvSpPr>
          <p:nvPr/>
        </p:nvSpPr>
        <p:spPr bwMode="auto">
          <a:xfrm>
            <a:off x="673100" y="6254750"/>
            <a:ext cx="24320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 err="1"/>
              <a:t>Ахалазія</a:t>
            </a:r>
            <a:r>
              <a:rPr lang="ru-RU" altLang="ru-RU" dirty="0"/>
              <a:t> </a:t>
            </a:r>
            <a:r>
              <a:rPr lang="ru-RU" altLang="ru-RU" dirty="0" err="1"/>
              <a:t>стравоходу</a:t>
            </a:r>
            <a:r>
              <a:rPr lang="ru-RU" altLang="ru-RU" dirty="0"/>
              <a:t> </a:t>
            </a:r>
            <a:endParaRPr lang="uk-UA" altLang="ru-RU" dirty="0"/>
          </a:p>
        </p:txBody>
      </p:sp>
      <p:sp>
        <p:nvSpPr>
          <p:cNvPr id="41988" name="Прямоугольник 2"/>
          <p:cNvSpPr>
            <a:spLocks noChangeArrowheads="1"/>
          </p:cNvSpPr>
          <p:nvPr/>
        </p:nvSpPr>
        <p:spPr bwMode="auto">
          <a:xfrm>
            <a:off x="3775075" y="1268413"/>
            <a:ext cx="5368925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-"/>
            </a:pPr>
            <a:r>
              <a:rPr lang="uk-UA" altLang="ru-RU" sz="2200" dirty="0"/>
              <a:t>При </a:t>
            </a:r>
            <a:r>
              <a:rPr lang="uk-UA" altLang="ru-RU" sz="2200" dirty="0" err="1"/>
              <a:t>ахалазії</a:t>
            </a:r>
            <a:r>
              <a:rPr lang="uk-UA" altLang="ru-RU" sz="2200" dirty="0"/>
              <a:t> стравоходу - абдомінальний відділ представляє собою симетричну воронку з загостреним нижнім кінцем, а </a:t>
            </a:r>
            <a:r>
              <a:rPr lang="uk-UA" altLang="ru-RU" sz="2200" dirty="0" err="1"/>
              <a:t>вищерозміщені</a:t>
            </a:r>
            <a:r>
              <a:rPr lang="uk-UA" altLang="ru-RU" sz="2200" dirty="0"/>
              <a:t> відділи розширені,</a:t>
            </a:r>
          </a:p>
          <a:p>
            <a:pPr eaLnBrk="1" hangingPunct="1">
              <a:buFontTx/>
              <a:buChar char="-"/>
            </a:pPr>
            <a:r>
              <a:rPr lang="uk-UA" altLang="ru-RU" sz="2200" dirty="0"/>
              <a:t>При стенозі вихідного відділу </a:t>
            </a:r>
            <a:r>
              <a:rPr lang="uk-UA" altLang="ru-RU" sz="2200" dirty="0" err="1"/>
              <a:t>шлунка</a:t>
            </a:r>
            <a:r>
              <a:rPr lang="uk-UA" altLang="ru-RU" sz="2200" dirty="0"/>
              <a:t> на </a:t>
            </a:r>
            <a:r>
              <a:rPr lang="uk-UA" altLang="ru-RU" sz="2200" dirty="0" err="1"/>
              <a:t>грунті</a:t>
            </a:r>
            <a:r>
              <a:rPr lang="uk-UA" altLang="ru-RU" sz="2200" dirty="0"/>
              <a:t> виразкової деформації цибулини і петлі ДПК або раку вихідного відділу </a:t>
            </a:r>
            <a:r>
              <a:rPr lang="uk-UA" altLang="ru-RU" sz="2200" dirty="0" err="1"/>
              <a:t>шлунка</a:t>
            </a:r>
            <a:r>
              <a:rPr lang="uk-UA" altLang="ru-RU" sz="2200" dirty="0"/>
              <a:t>, кишечника - в результаті механічної або динамічної непрохідності,</a:t>
            </a:r>
          </a:p>
          <a:p>
            <a:pPr eaLnBrk="1" hangingPunct="1">
              <a:buFontTx/>
              <a:buChar char="-"/>
            </a:pPr>
            <a:r>
              <a:rPr lang="uk-UA" altLang="ru-RU" sz="2200" dirty="0" err="1"/>
              <a:t>престенотичне</a:t>
            </a:r>
            <a:r>
              <a:rPr lang="uk-UA" altLang="ru-RU" sz="2200" dirty="0"/>
              <a:t> розширення при </a:t>
            </a:r>
            <a:r>
              <a:rPr lang="uk-UA" altLang="ru-RU" sz="2200" dirty="0" err="1"/>
              <a:t>рубцовому</a:t>
            </a:r>
            <a:r>
              <a:rPr lang="uk-UA" altLang="ru-RU" sz="2200" dirty="0"/>
              <a:t> або пухлинному стенозі кишки.</a:t>
            </a:r>
          </a:p>
        </p:txBody>
      </p:sp>
      <p:pic>
        <p:nvPicPr>
          <p:cNvPr id="41989" name="Picture 2" descr="http://radiographia.ru/sites/default/files/0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0"/>
            <a:ext cx="2762250" cy="627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2264" y="193204"/>
            <a:ext cx="6512511" cy="1143000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Синдром звуження</a:t>
            </a:r>
          </a:p>
        </p:txBody>
      </p:sp>
      <p:sp>
        <p:nvSpPr>
          <p:cNvPr id="38915" name="Прямоугольник 2"/>
          <p:cNvSpPr>
            <a:spLocks noChangeArrowheads="1"/>
          </p:cNvSpPr>
          <p:nvPr/>
        </p:nvSpPr>
        <p:spPr bwMode="auto">
          <a:xfrm>
            <a:off x="700088" y="5500688"/>
            <a:ext cx="34900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dirty="0" err="1"/>
              <a:t>Ахалазії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стравоходу</a:t>
            </a:r>
            <a:endParaRPr lang="uk-UA" altLang="ru-RU" sz="2800" dirty="0"/>
          </a:p>
        </p:txBody>
      </p:sp>
      <p:sp>
        <p:nvSpPr>
          <p:cNvPr id="38916" name="Прямоугольник 5"/>
          <p:cNvSpPr>
            <a:spLocks noChangeArrowheads="1"/>
          </p:cNvSpPr>
          <p:nvPr/>
        </p:nvSpPr>
        <p:spPr bwMode="auto">
          <a:xfrm>
            <a:off x="4716463" y="1128713"/>
            <a:ext cx="4319587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2600" dirty="0"/>
              <a:t>Обмежене звуження - протяжністю 3—4 см:  при </a:t>
            </a:r>
            <a:r>
              <a:rPr lang="ru-RU" altLang="ru-RU" sz="3600" dirty="0" err="1">
                <a:solidFill>
                  <a:srgbClr val="FFFF00"/>
                </a:solidFill>
              </a:rPr>
              <a:t>ахалазії</a:t>
            </a:r>
            <a:r>
              <a:rPr lang="ru-RU" altLang="ru-RU" sz="3600" dirty="0">
                <a:solidFill>
                  <a:srgbClr val="FFFF00"/>
                </a:solidFill>
              </a:rPr>
              <a:t>     </a:t>
            </a:r>
            <a:r>
              <a:rPr lang="ru-RU" altLang="ru-RU" sz="3600" dirty="0" err="1">
                <a:solidFill>
                  <a:srgbClr val="FFFF00"/>
                </a:solidFill>
              </a:rPr>
              <a:t>стравоходу</a:t>
            </a:r>
            <a:r>
              <a:rPr lang="ru-RU" altLang="ru-RU" sz="3600" dirty="0">
                <a:solidFill>
                  <a:srgbClr val="FFFF00"/>
                </a:solidFill>
              </a:rPr>
              <a:t> </a:t>
            </a:r>
            <a:r>
              <a:rPr lang="ru-RU" altLang="ru-RU" sz="2600" dirty="0"/>
              <a:t>- </a:t>
            </a:r>
            <a:r>
              <a:rPr lang="ru-RU" altLang="ru-RU" sz="2600" dirty="0" err="1"/>
              <a:t>патологічний</a:t>
            </a:r>
            <a:r>
              <a:rPr lang="ru-RU" altLang="ru-RU" sz="2600" dirty="0"/>
              <a:t> </a:t>
            </a:r>
            <a:r>
              <a:rPr lang="ru-RU" altLang="ru-RU" sz="2600" dirty="0" err="1"/>
              <a:t>процес</a:t>
            </a:r>
            <a:r>
              <a:rPr lang="ru-RU" altLang="ru-RU" sz="2600" dirty="0"/>
              <a:t>, </a:t>
            </a:r>
            <a:r>
              <a:rPr lang="ru-RU" altLang="ru-RU" sz="2600" dirty="0" err="1"/>
              <a:t>що</a:t>
            </a:r>
            <a:r>
              <a:rPr lang="ru-RU" altLang="ru-RU" sz="2600" dirty="0"/>
              <a:t> </a:t>
            </a:r>
            <a:r>
              <a:rPr lang="ru-RU" altLang="ru-RU" sz="2600" dirty="0" err="1"/>
              <a:t>розвивається</a:t>
            </a:r>
            <a:r>
              <a:rPr lang="ru-RU" altLang="ru-RU" sz="2600" dirty="0"/>
              <a:t> в </a:t>
            </a:r>
            <a:r>
              <a:rPr lang="ru-RU" altLang="ru-RU" sz="2600" dirty="0" err="1"/>
              <a:t>зв'язку</a:t>
            </a:r>
            <a:r>
              <a:rPr lang="ru-RU" altLang="ru-RU" sz="2600" dirty="0"/>
              <a:t> з </a:t>
            </a:r>
            <a:r>
              <a:rPr lang="ru-RU" altLang="ru-RU" sz="2600" dirty="0" err="1"/>
              <a:t>розладом</a:t>
            </a:r>
            <a:r>
              <a:rPr lang="ru-RU" altLang="ru-RU" sz="2600" dirty="0"/>
              <a:t> </a:t>
            </a:r>
            <a:r>
              <a:rPr lang="ru-RU" altLang="ru-RU" sz="2600" dirty="0" err="1"/>
              <a:t>іннервації</a:t>
            </a:r>
            <a:r>
              <a:rPr lang="ru-RU" altLang="ru-RU" sz="2600" dirty="0"/>
              <a:t> </a:t>
            </a:r>
            <a:r>
              <a:rPr lang="ru-RU" altLang="ru-RU" sz="2600" dirty="0" err="1"/>
              <a:t>стравохідно-шлункового</a:t>
            </a:r>
            <a:r>
              <a:rPr lang="ru-RU" altLang="ru-RU" sz="2600" dirty="0"/>
              <a:t> переходу, </a:t>
            </a:r>
            <a:r>
              <a:rPr lang="ru-RU" altLang="ru-RU" sz="2600" dirty="0" err="1"/>
              <a:t>внаслідок</a:t>
            </a:r>
            <a:r>
              <a:rPr lang="ru-RU" altLang="ru-RU" sz="2600" dirty="0"/>
              <a:t> </a:t>
            </a:r>
            <a:r>
              <a:rPr lang="ru-RU" altLang="ru-RU" sz="2600" dirty="0" err="1"/>
              <a:t>чого</a:t>
            </a:r>
            <a:r>
              <a:rPr lang="ru-RU" altLang="ru-RU" sz="2600" dirty="0"/>
              <a:t> </a:t>
            </a:r>
            <a:r>
              <a:rPr lang="ru-RU" altLang="ru-RU" sz="2600" dirty="0" err="1"/>
              <a:t>відбувається</a:t>
            </a:r>
            <a:r>
              <a:rPr lang="ru-RU" altLang="ru-RU" sz="2600" dirty="0"/>
              <a:t> </a:t>
            </a:r>
            <a:r>
              <a:rPr lang="ru-RU" altLang="ru-RU" sz="2600" dirty="0" err="1"/>
              <a:t>стійке</a:t>
            </a:r>
            <a:r>
              <a:rPr lang="ru-RU" altLang="ru-RU" sz="2600" dirty="0"/>
              <a:t> </a:t>
            </a:r>
            <a:r>
              <a:rPr lang="ru-RU" altLang="ru-RU" sz="2600" dirty="0" err="1"/>
              <a:t>звуження</a:t>
            </a:r>
            <a:r>
              <a:rPr lang="ru-RU" altLang="ru-RU" sz="2600" dirty="0"/>
              <a:t> </a:t>
            </a:r>
            <a:r>
              <a:rPr lang="ru-RU" altLang="ru-RU" sz="2600" dirty="0" err="1"/>
              <a:t>цього</a:t>
            </a:r>
            <a:r>
              <a:rPr lang="ru-RU" altLang="ru-RU" sz="2600" dirty="0"/>
              <a:t> </a:t>
            </a:r>
            <a:r>
              <a:rPr lang="ru-RU" altLang="ru-RU" sz="2600" dirty="0" err="1"/>
              <a:t>відділу</a:t>
            </a:r>
            <a:r>
              <a:rPr lang="ru-RU" altLang="ru-RU" sz="2600" dirty="0"/>
              <a:t>.</a:t>
            </a:r>
            <a:endParaRPr lang="uk-UA" altLang="ru-RU" sz="2600" dirty="0"/>
          </a:p>
        </p:txBody>
      </p:sp>
      <p:pic>
        <p:nvPicPr>
          <p:cNvPr id="38917" name="Picture 2" descr="http://radiographia.ru/sites/default/files2/images/CR0004(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2" r="21979"/>
          <a:stretch>
            <a:fillRect/>
          </a:stretch>
        </p:blipFill>
        <p:spPr bwMode="auto">
          <a:xfrm>
            <a:off x="0" y="0"/>
            <a:ext cx="2484438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4" descr="http://radiographia.ru/sites/default/files2/images/CR0005(4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6" r="10985"/>
          <a:stretch>
            <a:fillRect/>
          </a:stretch>
        </p:blipFill>
        <p:spPr bwMode="auto">
          <a:xfrm>
            <a:off x="2627313" y="1700213"/>
            <a:ext cx="1958975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98CAD89-7B39-48FD-A239-5DD1B0287779}"/>
              </a:ext>
            </a:extLst>
          </p:cNvPr>
          <p:cNvSpPr/>
          <p:nvPr/>
        </p:nvSpPr>
        <p:spPr>
          <a:xfrm>
            <a:off x="88900" y="1009650"/>
            <a:ext cx="8986838" cy="18928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Ахалазія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— </a:t>
            </a:r>
            <a:r>
              <a:rPr lang="ru-RU" sz="2250" dirty="0" err="1">
                <a:solidFill>
                  <a:prstClr val="white"/>
                </a:solidFill>
              </a:rPr>
              <a:t>відсутність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нормального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розкриття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кардіального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отвору</a:t>
            </a:r>
            <a:r>
              <a:rPr lang="ru-RU" sz="2250" dirty="0">
                <a:solidFill>
                  <a:prstClr val="white"/>
                </a:solidFill>
              </a:rPr>
              <a:t>.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Відмічається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звуження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піддіафрагмального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сегменту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стравоходу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2250" dirty="0">
                <a:solidFill>
                  <a:prstClr val="white"/>
                </a:solidFill>
              </a:rPr>
              <a:t>та 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затримка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ньому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контрастної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речовини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стравохід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розширений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містить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рідину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, а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іноді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2250" dirty="0">
                <a:solidFill>
                  <a:prstClr val="white"/>
                </a:solidFill>
              </a:rPr>
              <a:t>і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останки </a:t>
            </a:r>
            <a:r>
              <a:rPr kumimoji="0" lang="ru-RU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їжі</a:t>
            </a:r>
            <a:r>
              <a:rPr kumimoji="0" lang="ru-RU" sz="2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5235" name="Picture 2" descr="http://asclepii.ru/images/ahalaziia.jpg">
            <a:extLst>
              <a:ext uri="{FF2B5EF4-FFF2-40B4-BE49-F238E27FC236}">
                <a16:creationId xmlns:a16="http://schemas.microsoft.com/office/drawing/2014/main" id="{04C31DFC-BDEE-4416-BDB9-2EFBA77CB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938" y="3273425"/>
            <a:ext cx="4316412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>
            <a:extLst>
              <a:ext uri="{FF2B5EF4-FFF2-40B4-BE49-F238E27FC236}">
                <a16:creationId xmlns:a16="http://schemas.microsoft.com/office/drawing/2014/main" id="{E7A13726-9078-4210-BD9D-F5356F2C209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9375" y="260350"/>
            <a:ext cx="9064625" cy="1365250"/>
          </a:xfrm>
        </p:spPr>
        <p:txBody>
          <a:bodyPr>
            <a:normAutofit/>
          </a:bodyPr>
          <a:lstStyle/>
          <a:p>
            <a:pPr marL="0" indent="0">
              <a:buFont typeface="Georgia" panose="02040502050405020303" pitchFamily="18" charset="0"/>
              <a:buNone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ru-RU" sz="27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Диффузне</a:t>
            </a:r>
            <a:r>
              <a:rPr lang="ru-RU" sz="27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7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звуження</a:t>
            </a:r>
            <a:r>
              <a:rPr lang="ru-RU" sz="27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7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стравоходу</a:t>
            </a:r>
            <a:r>
              <a:rPr lang="ru-RU" sz="27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sz="27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рубцовий</a:t>
            </a:r>
            <a:r>
              <a:rPr lang="ru-RU" sz="27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стеноз.</a:t>
            </a:r>
          </a:p>
        </p:txBody>
      </p:sp>
      <p:pic>
        <p:nvPicPr>
          <p:cNvPr id="99331" name="Picture 2">
            <a:extLst>
              <a:ext uri="{FF2B5EF4-FFF2-40B4-BE49-F238E27FC236}">
                <a16:creationId xmlns:a16="http://schemas.microsoft.com/office/drawing/2014/main" id="{1D3DD91F-BD99-4674-A1D0-270034DFA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4" r="862" b="1126"/>
          <a:stretch>
            <a:fillRect/>
          </a:stretch>
        </p:blipFill>
        <p:spPr bwMode="auto">
          <a:xfrm>
            <a:off x="79375" y="2051050"/>
            <a:ext cx="5111750" cy="3743325"/>
          </a:xfrm>
          <a:prstGeom prst="rect">
            <a:avLst/>
          </a:prstGeom>
          <a:noFill/>
          <a:ln w="5076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32" name="Picture 3">
            <a:extLst>
              <a:ext uri="{FF2B5EF4-FFF2-40B4-BE49-F238E27FC236}">
                <a16:creationId xmlns:a16="http://schemas.microsoft.com/office/drawing/2014/main" id="{404BDD3F-5D6C-46E1-9C68-B4AA1C31D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950" y="1824038"/>
            <a:ext cx="3468688" cy="4081462"/>
          </a:xfrm>
          <a:prstGeom prst="rect">
            <a:avLst/>
          </a:prstGeom>
          <a:noFill/>
          <a:ln w="50760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33" name="Line 4">
            <a:extLst>
              <a:ext uri="{FF2B5EF4-FFF2-40B4-BE49-F238E27FC236}">
                <a16:creationId xmlns:a16="http://schemas.microsoft.com/office/drawing/2014/main" id="{52ABB7D8-425C-46C6-9768-F1162592C9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13038" y="3683000"/>
            <a:ext cx="331787" cy="466725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9334" name="Line 5">
            <a:extLst>
              <a:ext uri="{FF2B5EF4-FFF2-40B4-BE49-F238E27FC236}">
                <a16:creationId xmlns:a16="http://schemas.microsoft.com/office/drawing/2014/main" id="{A612062D-B8EA-44D2-8704-20CDC2F57A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19825" y="5226050"/>
            <a:ext cx="685800" cy="384175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9335" name="Line 6">
            <a:extLst>
              <a:ext uri="{FF2B5EF4-FFF2-40B4-BE49-F238E27FC236}">
                <a16:creationId xmlns:a16="http://schemas.microsoft.com/office/drawing/2014/main" id="{52ECFD6A-DDC5-41F2-A905-58815A547C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1288" y="3322638"/>
            <a:ext cx="338137" cy="414337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>
            <a:extLst>
              <a:ext uri="{FF2B5EF4-FFF2-40B4-BE49-F238E27FC236}">
                <a16:creationId xmlns:a16="http://schemas.microsoft.com/office/drawing/2014/main" id="{210DD53D-419A-4162-9EF1-5DD893F1626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69242" y="260649"/>
            <a:ext cx="8436523" cy="1008112"/>
          </a:xfrm>
        </p:spPr>
        <p:txBody>
          <a:bodyPr>
            <a:normAutofit/>
          </a:bodyPr>
          <a:lstStyle/>
          <a:p>
            <a:pPr marL="0" indent="0">
              <a:buFont typeface="Georgia" panose="02040502050405020303" pitchFamily="18" charset="0"/>
              <a:buNone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ru-RU" altLang="ru-RU" sz="2400" dirty="0" err="1">
                <a:solidFill>
                  <a:srgbClr val="FFFF00"/>
                </a:solidFill>
              </a:rPr>
              <a:t>Локальне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звуження</a:t>
            </a:r>
            <a:r>
              <a:rPr lang="ru-RU" altLang="ru-RU" sz="2400" dirty="0">
                <a:solidFill>
                  <a:srgbClr val="FFFF00"/>
                </a:solidFill>
              </a:rPr>
              <a:t> (дефект </a:t>
            </a:r>
            <a:r>
              <a:rPr lang="ru-RU" altLang="ru-RU" sz="2400" dirty="0" err="1">
                <a:solidFill>
                  <a:srgbClr val="FFFF00"/>
                </a:solidFill>
              </a:rPr>
              <a:t>наповнення</a:t>
            </a:r>
            <a:r>
              <a:rPr lang="ru-RU" altLang="ru-RU" sz="2400" dirty="0">
                <a:solidFill>
                  <a:srgbClr val="FFFF00"/>
                </a:solidFill>
              </a:rPr>
              <a:t>) </a:t>
            </a:r>
            <a:r>
              <a:rPr lang="ru-RU" altLang="ru-RU" sz="2400" dirty="0" err="1">
                <a:solidFill>
                  <a:srgbClr val="FFFF00"/>
                </a:solidFill>
              </a:rPr>
              <a:t>стравоходу</a:t>
            </a:r>
            <a:r>
              <a:rPr lang="ru-RU" altLang="ru-RU" sz="2400" dirty="0">
                <a:solidFill>
                  <a:srgbClr val="FFFF00"/>
                </a:solidFill>
              </a:rPr>
              <a:t> при </a:t>
            </a:r>
            <a:r>
              <a:rPr lang="ru-RU" altLang="ru-RU" sz="2400" dirty="0" err="1">
                <a:solidFill>
                  <a:srgbClr val="FFFF00"/>
                </a:solidFill>
              </a:rPr>
              <a:t>доброякісній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пухлині</a:t>
            </a:r>
            <a:r>
              <a:rPr lang="ru-RU" altLang="ru-RU" sz="2400" dirty="0">
                <a:solidFill>
                  <a:srgbClr val="FFFF00"/>
                </a:solidFill>
              </a:rPr>
              <a:t> – </a:t>
            </a:r>
            <a:r>
              <a:rPr lang="ru-RU" altLang="ru-RU" sz="2400" dirty="0" err="1">
                <a:solidFill>
                  <a:srgbClr val="FFFF00"/>
                </a:solidFill>
              </a:rPr>
              <a:t>лейоміома</a:t>
            </a:r>
            <a:r>
              <a:rPr lang="ru-RU" altLang="ru-RU" sz="2400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101379" name="Picture 2">
            <a:extLst>
              <a:ext uri="{FF2B5EF4-FFF2-40B4-BE49-F238E27FC236}">
                <a16:creationId xmlns:a16="http://schemas.microsoft.com/office/drawing/2014/main" id="{A33DE512-DC81-416D-ABDA-C2DF2752F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" r="6435" b="8609"/>
          <a:stretch>
            <a:fillRect/>
          </a:stretch>
        </p:blipFill>
        <p:spPr bwMode="auto">
          <a:xfrm>
            <a:off x="250825" y="1897063"/>
            <a:ext cx="2976563" cy="3013075"/>
          </a:xfrm>
          <a:prstGeom prst="rect">
            <a:avLst/>
          </a:prstGeom>
          <a:noFill/>
          <a:ln w="50760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80" name="Picture 3">
            <a:extLst>
              <a:ext uri="{FF2B5EF4-FFF2-40B4-BE49-F238E27FC236}">
                <a16:creationId xmlns:a16="http://schemas.microsoft.com/office/drawing/2014/main" id="{70AA0A3E-586C-4EA5-943A-6B092C71C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958975"/>
            <a:ext cx="3606800" cy="2628900"/>
          </a:xfrm>
          <a:prstGeom prst="rect">
            <a:avLst/>
          </a:prstGeom>
          <a:noFill/>
          <a:ln w="50760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81" name="Line 6">
            <a:extLst>
              <a:ext uri="{FF2B5EF4-FFF2-40B4-BE49-F238E27FC236}">
                <a16:creationId xmlns:a16="http://schemas.microsoft.com/office/drawing/2014/main" id="{F2FB7172-DD8D-47D7-A526-BA6056582A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3590925"/>
            <a:ext cx="269875" cy="215900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05A1CB-B600-4E10-A112-2C522892000D}"/>
              </a:ext>
            </a:extLst>
          </p:cNvPr>
          <p:cNvSpPr txBox="1"/>
          <p:nvPr/>
        </p:nvSpPr>
        <p:spPr>
          <a:xfrm>
            <a:off x="4910138" y="4960938"/>
            <a:ext cx="3071812" cy="66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panose="020B0604020202020204" pitchFamily="34" charset="0"/>
              </a:rPr>
              <a:t>Операція</a:t>
            </a:r>
            <a:r>
              <a:rPr kumimoji="0" lang="ru-RU" sz="187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panose="020B0604020202020204" pitchFamily="34" charset="0"/>
              </a:rPr>
              <a:t> – макропрепарат </a:t>
            </a:r>
            <a:r>
              <a:rPr kumimoji="0" lang="ru-RU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panose="020B0604020202020204" pitchFamily="34" charset="0"/>
              </a:rPr>
              <a:t>пухлини</a:t>
            </a:r>
            <a:endParaRPr kumimoji="0" lang="ru-RU" sz="18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0D13D5-9AC0-4C2B-B8B4-6D54F7B23EC8}"/>
              </a:ext>
            </a:extLst>
          </p:cNvPr>
          <p:cNvSpPr txBox="1"/>
          <p:nvPr/>
        </p:nvSpPr>
        <p:spPr>
          <a:xfrm>
            <a:off x="69850" y="4960938"/>
            <a:ext cx="3541713" cy="66941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panose="020B0604020202020204" pitchFamily="34" charset="0"/>
              </a:rPr>
              <a:t>Рентгенограма</a:t>
            </a:r>
            <a:r>
              <a:rPr kumimoji="0" lang="ru-RU" sz="187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panose="020B0604020202020204" pitchFamily="34" charset="0"/>
              </a:rPr>
              <a:t>, дефект </a:t>
            </a:r>
            <a:r>
              <a:rPr kumimoji="0" lang="ru-RU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panose="020B0604020202020204" pitchFamily="34" charset="0"/>
              </a:rPr>
              <a:t>наповнення</a:t>
            </a:r>
            <a:endParaRPr kumimoji="0" lang="ru-RU" sz="18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>
            <a:extLst>
              <a:ext uri="{FF2B5EF4-FFF2-40B4-BE49-F238E27FC236}">
                <a16:creationId xmlns:a16="http://schemas.microsoft.com/office/drawing/2014/main" id="{5BF137A3-3170-44B8-AED2-1A2D1C64A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7650"/>
            <a:ext cx="8229600" cy="1143000"/>
          </a:xfrm>
        </p:spPr>
        <p:txBody>
          <a:bodyPr/>
          <a:lstStyle/>
          <a:p>
            <a:pPr marL="0" indent="0">
              <a:buFont typeface="Georgia" panose="02040502050405020303" pitchFamily="18" charset="0"/>
              <a:buNone/>
              <a:defRPr/>
            </a:pPr>
            <a:r>
              <a:rPr lang="ru-RU" altLang="ru-RU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Рак </a:t>
            </a:r>
            <a:r>
              <a:rPr lang="ru-RU" altLang="ru-RU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стравоходу</a:t>
            </a:r>
            <a:endParaRPr lang="ru-RU" altLang="ru-RU" dirty="0">
              <a:solidFill>
                <a:srgbClr val="FFFF00"/>
              </a:solidFill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sp>
        <p:nvSpPr>
          <p:cNvPr id="104451" name="Прямоугольник 2">
            <a:extLst>
              <a:ext uri="{FF2B5EF4-FFF2-40B4-BE49-F238E27FC236}">
                <a16:creationId xmlns:a16="http://schemas.microsoft.com/office/drawing/2014/main" id="{D46A1025-D1E2-42A3-A6B6-E0277A11F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1371600"/>
            <a:ext cx="878510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ru-RU" altLang="ru-RU" sz="2400" dirty="0">
                <a:solidFill>
                  <a:prstClr val="white"/>
                </a:solidFill>
                <a:latin typeface="Arial" panose="020B0604020202020204" pitchFamily="34" charset="0"/>
              </a:rPr>
              <a:t>е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кзофітна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ru-RU" altLang="ru-RU" sz="2400" dirty="0">
                <a:solidFill>
                  <a:prstClr val="white"/>
                </a:solidFill>
                <a:latin typeface="Arial" panose="020B0604020202020204" pitchFamily="34" charset="0"/>
              </a:rPr>
              <a:t>е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ндофітна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altLang="ru-RU" sz="2400" dirty="0">
                <a:solidFill>
                  <a:prstClr val="white"/>
                </a:solidFill>
                <a:latin typeface="Arial" panose="020B0604020202020204" pitchFamily="34" charset="0"/>
              </a:rPr>
              <a:t>та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змішана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Основні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симптоми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дефект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наповнення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атиповий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рельєф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ригідність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стінки</a:t>
            </a:r>
            <a:endParaRPr kumimoji="0" lang="ru-RU" alt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4452" name="Рисунок 3">
            <a:extLst>
              <a:ext uri="{FF2B5EF4-FFF2-40B4-BE49-F238E27FC236}">
                <a16:creationId xmlns:a16="http://schemas.microsoft.com/office/drawing/2014/main" id="{278588C3-05B1-475A-BA43-CF2A4BB6A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2636838"/>
            <a:ext cx="2786063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3" name="Прямоугольник 5">
            <a:extLst>
              <a:ext uri="{FF2B5EF4-FFF2-40B4-BE49-F238E27FC236}">
                <a16:creationId xmlns:a16="http://schemas.microsoft.com/office/drawing/2014/main" id="{C46DE930-4B4A-4EE2-8331-89A705C8C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5" y="5732463"/>
            <a:ext cx="47484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800" dirty="0">
                <a:solidFill>
                  <a:prstClr val="white"/>
                </a:solidFill>
                <a:latin typeface="Arial" panose="020B0604020202020204" pitchFamily="34" charset="0"/>
              </a:rPr>
              <a:t>Е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кзофітний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рак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стравоходу</a:t>
            </a: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">
            <a:extLst>
              <a:ext uri="{FF2B5EF4-FFF2-40B4-BE49-F238E27FC236}">
                <a16:creationId xmlns:a16="http://schemas.microsoft.com/office/drawing/2014/main" id="{77BAF6A3-8D80-4C97-B0B3-5D5F758C99A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188641"/>
            <a:ext cx="8424936" cy="1219874"/>
          </a:xfrm>
        </p:spPr>
        <p:txBody>
          <a:bodyPr>
            <a:normAutofit fontScale="90000"/>
          </a:bodyPr>
          <a:lstStyle/>
          <a:p>
            <a:pPr marL="0" indent="0">
              <a:buFont typeface="Georgia" panose="02040502050405020303" pitchFamily="18" charset="0"/>
              <a:buNone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ru-RU" altLang="ru-RU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Пілороспазм</a:t>
            </a:r>
            <a:r>
              <a:rPr lang="ru-RU" altLang="ru-RU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 та </a:t>
            </a:r>
            <a:r>
              <a:rPr lang="ru-RU" altLang="ru-RU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пілоростеноз</a:t>
            </a:r>
            <a:r>
              <a:rPr lang="ru-RU" altLang="ru-RU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.</a:t>
            </a:r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4EFF50F7-1BD9-4648-A964-F9B43E7A7AE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19100" y="1916113"/>
            <a:ext cx="4860925" cy="4681537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450"/>
              </a:spcBef>
              <a:buClr>
                <a:srgbClr val="FFCC00"/>
              </a:buClr>
              <a:buSzPct val="75000"/>
              <a:buFont typeface="Georgia" panose="02040502050405020303" pitchFamily="18" charset="0"/>
              <a:buNone/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ru-RU" altLang="ru-RU" sz="2025" b="1" u="sng" dirty="0" err="1"/>
              <a:t>Пілоростеноз</a:t>
            </a:r>
            <a:r>
              <a:rPr lang="ru-RU" altLang="ru-RU" sz="2025" b="1" u="sng" dirty="0"/>
              <a:t> </a:t>
            </a:r>
            <a:r>
              <a:rPr lang="ru-RU" altLang="ru-RU" sz="2025" dirty="0" err="1"/>
              <a:t>Після</a:t>
            </a:r>
            <a:r>
              <a:rPr lang="ru-RU" altLang="ru-RU" sz="2025" dirty="0"/>
              <a:t> </a:t>
            </a:r>
            <a:r>
              <a:rPr lang="ru-RU" altLang="ru-RU" sz="2025" dirty="0" err="1"/>
              <a:t>потрапляння</a:t>
            </a:r>
            <a:r>
              <a:rPr lang="ru-RU" altLang="ru-RU" sz="2025" dirty="0"/>
              <a:t>  </a:t>
            </a:r>
            <a:r>
              <a:rPr lang="ru-RU" altLang="ru-RU" sz="2025" dirty="0" err="1"/>
              <a:t>барію</a:t>
            </a:r>
            <a:r>
              <a:rPr lang="ru-RU" altLang="ru-RU" sz="2025" dirty="0"/>
              <a:t> у </a:t>
            </a:r>
            <a:r>
              <a:rPr lang="ru-RU" altLang="ru-RU" sz="2025" dirty="0" err="1"/>
              <a:t>шлунок</a:t>
            </a:r>
            <a:r>
              <a:rPr lang="ru-RU" altLang="ru-RU" sz="2025" dirty="0"/>
              <a:t> </a:t>
            </a:r>
            <a:r>
              <a:rPr lang="ru-RU" altLang="ru-RU" sz="2025" dirty="0" err="1"/>
              <a:t>посилюється</a:t>
            </a:r>
            <a:r>
              <a:rPr lang="ru-RU" altLang="ru-RU" sz="2025" dirty="0"/>
              <a:t> перистальтика, але </a:t>
            </a:r>
            <a:r>
              <a:rPr lang="ru-RU" altLang="ru-RU" sz="2025" dirty="0" err="1"/>
              <a:t>зпорожнення</a:t>
            </a:r>
            <a:r>
              <a:rPr lang="ru-RU" altLang="ru-RU" sz="2025" dirty="0"/>
              <a:t> </a:t>
            </a:r>
            <a:r>
              <a:rPr lang="ru-RU" altLang="ru-RU" sz="2025" dirty="0" err="1"/>
              <a:t>шлунку</a:t>
            </a:r>
            <a:r>
              <a:rPr lang="ru-RU" altLang="ru-RU" sz="2025" dirty="0"/>
              <a:t>  </a:t>
            </a:r>
            <a:r>
              <a:rPr lang="ru-RU" altLang="ru-RU" sz="2025" dirty="0" err="1"/>
              <a:t>затримується</a:t>
            </a:r>
            <a:r>
              <a:rPr lang="ru-RU" altLang="ru-RU" sz="2025" dirty="0"/>
              <a:t>. </a:t>
            </a:r>
          </a:p>
          <a:p>
            <a:pPr marL="255985" indent="-255985">
              <a:lnSpc>
                <a:spcPct val="90000"/>
              </a:lnSpc>
              <a:spcBef>
                <a:spcPts val="450"/>
              </a:spcBef>
              <a:buClr>
                <a:srgbClr val="FFCC00"/>
              </a:buClr>
              <a:buSzPct val="75000"/>
              <a:buFont typeface="Wingdings" panose="05000000000000000000" pitchFamily="2" charset="2"/>
              <a:buChar char=""/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endParaRPr lang="en-US" altLang="ru-RU" sz="2025" dirty="0"/>
          </a:p>
          <a:p>
            <a:pPr marL="255985" indent="-255985">
              <a:lnSpc>
                <a:spcPct val="90000"/>
              </a:lnSpc>
              <a:spcBef>
                <a:spcPts val="450"/>
              </a:spcBef>
              <a:buClr>
                <a:srgbClr val="FFCC00"/>
              </a:buClr>
              <a:buSzPct val="75000"/>
              <a:buFont typeface="Wingdings" panose="05000000000000000000" pitchFamily="2" charset="2"/>
              <a:buChar char=""/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endParaRPr lang="en-US" altLang="ru-RU" sz="2025" dirty="0"/>
          </a:p>
          <a:p>
            <a:pPr marL="255985" indent="-255985">
              <a:lnSpc>
                <a:spcPct val="90000"/>
              </a:lnSpc>
              <a:spcBef>
                <a:spcPts val="450"/>
              </a:spcBef>
              <a:buClr>
                <a:srgbClr val="FFCC00"/>
              </a:buClr>
              <a:buSzPct val="75000"/>
              <a:buFont typeface="Wingdings" panose="05000000000000000000" pitchFamily="2" charset="2"/>
              <a:buChar char=""/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endParaRPr lang="en-US" altLang="ru-RU" sz="2025" dirty="0"/>
          </a:p>
          <a:p>
            <a:pPr marL="0" indent="0">
              <a:lnSpc>
                <a:spcPct val="90000"/>
              </a:lnSpc>
              <a:spcBef>
                <a:spcPts val="450"/>
              </a:spcBef>
              <a:buClr>
                <a:srgbClr val="FFCC00"/>
              </a:buClr>
              <a:buSzPct val="75000"/>
              <a:buFont typeface="Georgia" panose="02040502050405020303" pitchFamily="18" charset="0"/>
              <a:buNone/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ru-RU" altLang="ru-RU" sz="2025" dirty="0"/>
              <a:t>Канал привратника </a:t>
            </a:r>
            <a:r>
              <a:rPr lang="ru-RU" altLang="ru-RU" sz="2025" dirty="0" err="1"/>
              <a:t>від</a:t>
            </a:r>
            <a:r>
              <a:rPr lang="ru-RU" altLang="ru-RU" sz="2025" dirty="0"/>
              <a:t> </a:t>
            </a:r>
            <a:r>
              <a:rPr lang="ru-RU" altLang="ru-RU" sz="2025" dirty="0" err="1"/>
              <a:t>антральної</a:t>
            </a:r>
            <a:r>
              <a:rPr lang="ru-RU" altLang="ru-RU" sz="2025" dirty="0"/>
              <a:t> </a:t>
            </a:r>
            <a:r>
              <a:rPr lang="ru-RU" altLang="ru-RU" sz="2025" dirty="0" err="1"/>
              <a:t>частини</a:t>
            </a:r>
            <a:r>
              <a:rPr lang="ru-RU" altLang="ru-RU" sz="2025" dirty="0"/>
              <a:t> </a:t>
            </a:r>
            <a:r>
              <a:rPr lang="ru-RU" altLang="ru-RU" sz="2025" dirty="0" err="1"/>
              <a:t>шлунку</a:t>
            </a:r>
            <a:r>
              <a:rPr lang="ru-RU" altLang="ru-RU" sz="2025" dirty="0"/>
              <a:t> до </a:t>
            </a:r>
            <a:r>
              <a:rPr lang="ru-RU" altLang="ru-RU" sz="2025" dirty="0" err="1"/>
              <a:t>луковиці</a:t>
            </a:r>
            <a:r>
              <a:rPr lang="ru-RU" altLang="ru-RU" sz="2025" dirty="0"/>
              <a:t> 12-палої кишки </a:t>
            </a:r>
            <a:r>
              <a:rPr lang="ru-RU" altLang="ru-RU" sz="2025" dirty="0" err="1"/>
              <a:t>виглядає</a:t>
            </a:r>
            <a:r>
              <a:rPr lang="ru-RU" altLang="ru-RU" sz="2025" dirty="0"/>
              <a:t> як тонка </a:t>
            </a:r>
            <a:r>
              <a:rPr lang="ru-RU" altLang="ru-RU" sz="2025" dirty="0" err="1"/>
              <a:t>лінія</a:t>
            </a:r>
            <a:r>
              <a:rPr lang="ru-RU" altLang="ru-RU" sz="2025" dirty="0"/>
              <a:t>. </a:t>
            </a:r>
          </a:p>
          <a:p>
            <a:pPr marL="0" indent="0">
              <a:lnSpc>
                <a:spcPct val="90000"/>
              </a:lnSpc>
              <a:spcBef>
                <a:spcPts val="450"/>
              </a:spcBef>
              <a:buClr>
                <a:srgbClr val="FFCC00"/>
              </a:buClr>
              <a:buSzPct val="75000"/>
              <a:buFont typeface="Georgia" panose="02040502050405020303" pitchFamily="18" charset="0"/>
              <a:buNone/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endParaRPr lang="ru-RU" altLang="ru-RU" sz="2025" dirty="0"/>
          </a:p>
          <a:p>
            <a:pPr marL="0" indent="0">
              <a:lnSpc>
                <a:spcPct val="90000"/>
              </a:lnSpc>
              <a:spcBef>
                <a:spcPts val="450"/>
              </a:spcBef>
              <a:buClr>
                <a:srgbClr val="FFCC00"/>
              </a:buClr>
              <a:buSzPct val="75000"/>
              <a:buFont typeface="Georgia" panose="02040502050405020303" pitchFamily="18" charset="0"/>
              <a:buNone/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ru-RU" altLang="ru-RU" sz="2025" b="1" u="sng" dirty="0"/>
              <a:t>УЗД, ФГС!</a:t>
            </a:r>
          </a:p>
        </p:txBody>
      </p:sp>
      <p:grpSp>
        <p:nvGrpSpPr>
          <p:cNvPr id="125956" name="Group 3">
            <a:extLst>
              <a:ext uri="{FF2B5EF4-FFF2-40B4-BE49-F238E27FC236}">
                <a16:creationId xmlns:a16="http://schemas.microsoft.com/office/drawing/2014/main" id="{CE786DFD-6D16-415E-BFB8-FDB56A724991}"/>
              </a:ext>
            </a:extLst>
          </p:cNvPr>
          <p:cNvGrpSpPr>
            <a:grpSpLocks/>
          </p:cNvGrpSpPr>
          <p:nvPr/>
        </p:nvGrpSpPr>
        <p:grpSpPr bwMode="auto">
          <a:xfrm>
            <a:off x="5681663" y="1784350"/>
            <a:ext cx="3328987" cy="1962150"/>
            <a:chOff x="3334" y="981"/>
            <a:chExt cx="1859" cy="1649"/>
          </a:xfrm>
        </p:grpSpPr>
        <p:pic>
          <p:nvPicPr>
            <p:cNvPr id="125958" name="Picture 4">
              <a:extLst>
                <a:ext uri="{FF2B5EF4-FFF2-40B4-BE49-F238E27FC236}">
                  <a16:creationId xmlns:a16="http://schemas.microsoft.com/office/drawing/2014/main" id="{6A5472D3-E6D7-4C87-8E6F-FADC2F04AE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808" t="61038" r="18083" b="21480"/>
            <a:stretch>
              <a:fillRect/>
            </a:stretch>
          </p:blipFill>
          <p:spPr bwMode="auto">
            <a:xfrm>
              <a:off x="3334" y="981"/>
              <a:ext cx="1859" cy="1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25959" name="Text Box 5">
              <a:extLst>
                <a:ext uri="{FF2B5EF4-FFF2-40B4-BE49-F238E27FC236}">
                  <a16:creationId xmlns:a16="http://schemas.microsoft.com/office/drawing/2014/main" id="{BFC3EBEA-C2EC-4F82-991A-8901CF624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981"/>
              <a:ext cx="1859" cy="1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rebuchet MS" panose="020B0603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rebuchet MS" panose="020B0603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endPara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25957" name="Picture 6">
            <a:extLst>
              <a:ext uri="{FF2B5EF4-FFF2-40B4-BE49-F238E27FC236}">
                <a16:creationId xmlns:a16="http://schemas.microsoft.com/office/drawing/2014/main" id="{B6BEF905-8FF7-4C49-A0BF-4DA6CB6F2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663" y="4122738"/>
            <a:ext cx="3328987" cy="170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3821"/>
            <a:ext cx="6512511" cy="1143000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Синдром звуження</a:t>
            </a:r>
          </a:p>
        </p:txBody>
      </p:sp>
      <p:sp>
        <p:nvSpPr>
          <p:cNvPr id="39939" name="Прямоугольник 2"/>
          <p:cNvSpPr>
            <a:spLocks noChangeArrowheads="1"/>
          </p:cNvSpPr>
          <p:nvPr/>
        </p:nvSpPr>
        <p:spPr bwMode="auto">
          <a:xfrm>
            <a:off x="163513" y="908050"/>
            <a:ext cx="4824412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dirty="0"/>
              <a:t>При </a:t>
            </a:r>
            <a:r>
              <a:rPr lang="ru-RU" altLang="ru-RU" sz="2400" dirty="0" err="1"/>
              <a:t>екзофітному</a:t>
            </a:r>
            <a:r>
              <a:rPr lang="ru-RU" altLang="ru-RU" sz="2400" dirty="0"/>
              <a:t> і </a:t>
            </a:r>
            <a:r>
              <a:rPr lang="ru-RU" altLang="ru-RU" sz="2400" dirty="0" err="1"/>
              <a:t>ендофітному</a:t>
            </a:r>
            <a:r>
              <a:rPr lang="ru-RU" altLang="ru-RU" sz="2400" dirty="0"/>
              <a:t> раку, </a:t>
            </a:r>
            <a:r>
              <a:rPr lang="ru-RU" altLang="ru-RU" sz="2400" dirty="0" err="1"/>
              <a:t>доброякісній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пухлині</a:t>
            </a:r>
            <a:r>
              <a:rPr lang="ru-RU" altLang="ru-RU" sz="2400" dirty="0"/>
              <a:t>, при </a:t>
            </a:r>
            <a:r>
              <a:rPr lang="ru-RU" altLang="ru-RU" sz="2400" dirty="0" err="1"/>
              <a:t>здавленні</a:t>
            </a:r>
            <a:r>
              <a:rPr lang="ru-RU" altLang="ru-RU" sz="2400" dirty="0"/>
              <a:t> органу ШКТ </a:t>
            </a:r>
            <a:r>
              <a:rPr lang="ru-RU" altLang="ru-RU" sz="2400" dirty="0" err="1"/>
              <a:t>збільшеними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лімфатичними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вузлами</a:t>
            </a:r>
            <a:r>
              <a:rPr lang="ru-RU" altLang="ru-RU" sz="2400" dirty="0"/>
              <a:t>, аномально </a:t>
            </a:r>
            <a:r>
              <a:rPr lang="ru-RU" altLang="ru-RU" sz="2400" dirty="0" err="1"/>
              <a:t>розташованими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судинами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спайкою</a:t>
            </a:r>
            <a:r>
              <a:rPr lang="ru-RU" altLang="ru-RU" sz="2400" dirty="0"/>
              <a:t>.</a:t>
            </a:r>
          </a:p>
          <a:p>
            <a:pPr eaLnBrk="1" hangingPunct="1"/>
            <a:endParaRPr lang="uk-UA" altLang="ru-RU" sz="2400" dirty="0"/>
          </a:p>
          <a:p>
            <a:pPr eaLnBrk="1" hangingPunct="1"/>
            <a:r>
              <a:rPr lang="uk-UA" altLang="ru-RU" sz="2400" dirty="0">
                <a:solidFill>
                  <a:srgbClr val="FFFF00"/>
                </a:solidFill>
              </a:rPr>
              <a:t>Дифузне звуження </a:t>
            </a:r>
            <a:r>
              <a:rPr lang="ru-RU" altLang="ru-RU" sz="2400" dirty="0"/>
              <a:t>- при </a:t>
            </a:r>
            <a:r>
              <a:rPr lang="ru-RU" altLang="ru-RU" sz="2400" dirty="0" err="1"/>
              <a:t>стриктурі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що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виникла</a:t>
            </a:r>
            <a:r>
              <a:rPr lang="ru-RU" altLang="ru-RU" sz="2400" dirty="0"/>
              <a:t> на </a:t>
            </a:r>
            <a:r>
              <a:rPr lang="ru-RU" altLang="ru-RU" sz="2400" dirty="0" err="1"/>
              <a:t>грунті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опіку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стравоходу</a:t>
            </a:r>
            <a:r>
              <a:rPr lang="ru-RU" altLang="ru-RU" sz="2400" dirty="0"/>
              <a:t> в </a:t>
            </a:r>
            <a:r>
              <a:rPr lang="ru-RU" altLang="ru-RU" sz="2400" dirty="0" err="1"/>
              <a:t>результаті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розвитку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рубцевої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сполучної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тканини</a:t>
            </a:r>
            <a:r>
              <a:rPr lang="ru-RU" altLang="ru-RU" sz="2400" dirty="0"/>
              <a:t>, тотальному </a:t>
            </a:r>
            <a:r>
              <a:rPr lang="ru-RU" altLang="ru-RU" sz="2400" dirty="0" err="1"/>
              <a:t>ураженні</a:t>
            </a:r>
            <a:r>
              <a:rPr lang="ru-RU" altLang="ru-RU" sz="2400" dirty="0"/>
              <a:t> ШКТ инфильтративною </a:t>
            </a:r>
            <a:r>
              <a:rPr lang="ru-RU" altLang="ru-RU" sz="2400" dirty="0" err="1"/>
              <a:t>пухлиною</a:t>
            </a:r>
            <a:r>
              <a:rPr lang="uk-UA" altLang="ru-RU" sz="2400" dirty="0"/>
              <a:t>.</a:t>
            </a:r>
          </a:p>
          <a:p>
            <a:pPr eaLnBrk="1" hangingPunct="1"/>
            <a:endParaRPr lang="uk-UA" altLang="ru-RU" dirty="0"/>
          </a:p>
          <a:p>
            <a:pPr eaLnBrk="1" hangingPunct="1"/>
            <a:endParaRPr lang="uk-UA" altLang="ru-RU" dirty="0"/>
          </a:p>
        </p:txBody>
      </p:sp>
      <p:sp>
        <p:nvSpPr>
          <p:cNvPr id="39940" name="Прямоугольник 5"/>
          <p:cNvSpPr>
            <a:spLocks noChangeArrowheads="1"/>
          </p:cNvSpPr>
          <p:nvPr/>
        </p:nvSpPr>
        <p:spPr bwMode="auto">
          <a:xfrm>
            <a:off x="5724525" y="5899150"/>
            <a:ext cx="19177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/>
              <a:t>Рак кишки</a:t>
            </a:r>
            <a:endParaRPr lang="uk-UA" altLang="ru-RU" sz="2800"/>
          </a:p>
        </p:txBody>
      </p:sp>
      <p:pic>
        <p:nvPicPr>
          <p:cNvPr id="39941" name="Picture 2" descr="http://www.med-ed.virginia.edu/courses/rad/gi/colon/colon%20ca%20apple%20core%20les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1341438"/>
            <a:ext cx="3516313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Прямоугольник 2"/>
          <p:cNvSpPr>
            <a:spLocks noChangeArrowheads="1"/>
          </p:cNvSpPr>
          <p:nvPr/>
        </p:nvSpPr>
        <p:spPr bwMode="auto">
          <a:xfrm>
            <a:off x="566738" y="5326063"/>
            <a:ext cx="352211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dirty="0"/>
              <a:t>Рак </a:t>
            </a:r>
            <a:r>
              <a:rPr lang="ru-RU" altLang="ru-RU" sz="2400" dirty="0" err="1"/>
              <a:t>нисхідного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відділу</a:t>
            </a:r>
            <a:r>
              <a:rPr lang="ru-RU" altLang="ru-RU" sz="2400" dirty="0"/>
              <a:t> </a:t>
            </a:r>
          </a:p>
          <a:p>
            <a:pPr eaLnBrk="1" hangingPunct="1"/>
            <a:r>
              <a:rPr lang="ru-RU" altLang="ru-RU" sz="2400" dirty="0" err="1"/>
              <a:t>ободової</a:t>
            </a:r>
            <a:r>
              <a:rPr lang="ru-RU" altLang="ru-RU" sz="2400" dirty="0"/>
              <a:t> кишки</a:t>
            </a:r>
            <a:endParaRPr lang="uk-UA" altLang="ru-RU" sz="2400" dirty="0"/>
          </a:p>
        </p:txBody>
      </p:sp>
      <p:sp>
        <p:nvSpPr>
          <p:cNvPr id="40963" name="Прямоугольник 4"/>
          <p:cNvSpPr>
            <a:spLocks noChangeArrowheads="1"/>
          </p:cNvSpPr>
          <p:nvPr/>
        </p:nvSpPr>
        <p:spPr bwMode="auto">
          <a:xfrm>
            <a:off x="5259388" y="5856288"/>
            <a:ext cx="35718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dirty="0" err="1"/>
              <a:t>Ендофітний</a:t>
            </a:r>
            <a:r>
              <a:rPr lang="ru-RU" altLang="ru-RU" sz="2400" dirty="0"/>
              <a:t> рак </a:t>
            </a:r>
            <a:r>
              <a:rPr lang="ru-RU" altLang="ru-RU" sz="2400" dirty="0" err="1"/>
              <a:t>шлунку</a:t>
            </a:r>
            <a:endParaRPr lang="uk-UA" altLang="ru-RU" sz="2400" dirty="0"/>
          </a:p>
        </p:txBody>
      </p:sp>
      <p:pic>
        <p:nvPicPr>
          <p:cNvPr id="40964" name="Picture 2" descr="http://ojeludke.ru/images/irrigoskopi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268413"/>
            <a:ext cx="5087938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4" descr="http://vmede.org/sait/content/Onkilogiya_trufanov_t1_2010/img/155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825" y="476250"/>
            <a:ext cx="3922713" cy="51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>
            <a:extLst>
              <a:ext uri="{FF2B5EF4-FFF2-40B4-BE49-F238E27FC236}">
                <a16:creationId xmlns:a16="http://schemas.microsoft.com/office/drawing/2014/main" id="{2CA3A9EA-3745-4D72-8582-01099DB51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7650"/>
            <a:ext cx="8229600" cy="1143000"/>
          </a:xfrm>
        </p:spPr>
        <p:txBody>
          <a:bodyPr/>
          <a:lstStyle/>
          <a:p>
            <a:pPr marL="0" indent="0">
              <a:buFont typeface="Georgia" panose="02040502050405020303" pitchFamily="18" charset="0"/>
              <a:buNone/>
              <a:defRPr/>
            </a:pPr>
            <a:r>
              <a:rPr lang="ru-RU" altLang="ru-RU" sz="32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Рентгенодіагностика</a:t>
            </a:r>
            <a:r>
              <a:rPr lang="ru-RU" altLang="ru-RU" sz="32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altLang="ru-RU" sz="32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виразкової</a:t>
            </a:r>
            <a:r>
              <a:rPr lang="ru-RU" altLang="ru-RU" sz="32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altLang="ru-RU" sz="32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хвороби</a:t>
            </a:r>
            <a:r>
              <a:rPr lang="ru-RU" altLang="ru-RU" sz="32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altLang="ru-RU" sz="32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шлунка</a:t>
            </a:r>
            <a:r>
              <a:rPr lang="ru-RU" altLang="ru-RU" sz="32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 та 12-палої кишки</a:t>
            </a:r>
          </a:p>
        </p:txBody>
      </p:sp>
      <p:sp>
        <p:nvSpPr>
          <p:cNvPr id="137219" name="Прямоугольник 4">
            <a:extLst>
              <a:ext uri="{FF2B5EF4-FFF2-40B4-BE49-F238E27FC236}">
                <a16:creationId xmlns:a16="http://schemas.microsoft.com/office/drawing/2014/main" id="{9A7787DE-5594-447A-A777-DFAB22CC5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88" y="1341438"/>
            <a:ext cx="748823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Локалізація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– Мала кривизна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шлунка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(68%)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–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Кардіальний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та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субкардіальный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відділи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(18%)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–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Антральний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відділ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(15%)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Морфологічні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altLang="ru-RU" dirty="0">
                <a:solidFill>
                  <a:prstClr val="white"/>
                </a:solidFill>
                <a:latin typeface="Arial" panose="020B0604020202020204" pitchFamily="34" charset="0"/>
              </a:rPr>
              <a:t>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знаки (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прямі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–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Ніша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(«на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контурі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або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«на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рельєфі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–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Конвергенція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складок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– Рубцова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деформація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органу</a:t>
            </a:r>
          </a:p>
        </p:txBody>
      </p:sp>
      <p:pic>
        <p:nvPicPr>
          <p:cNvPr id="137220" name="Рисунок 1">
            <a:extLst>
              <a:ext uri="{FF2B5EF4-FFF2-40B4-BE49-F238E27FC236}">
                <a16:creationId xmlns:a16="http://schemas.microsoft.com/office/drawing/2014/main" id="{516B9CDD-F95D-4A09-B7FE-F7CC1308FC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149725"/>
            <a:ext cx="2159000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1" name="Рисунок 2">
            <a:extLst>
              <a:ext uri="{FF2B5EF4-FFF2-40B4-BE49-F238E27FC236}">
                <a16:creationId xmlns:a16="http://schemas.microsoft.com/office/drawing/2014/main" id="{68BA11F0-19F9-493F-A1C4-DC5D92735A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149725"/>
            <a:ext cx="2016125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2" name="Рисунок 3">
            <a:extLst>
              <a:ext uri="{FF2B5EF4-FFF2-40B4-BE49-F238E27FC236}">
                <a16:creationId xmlns:a16="http://schemas.microsoft.com/office/drawing/2014/main" id="{0EEE265D-0AEE-4CF1-A37E-B17245BB20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149725"/>
            <a:ext cx="262255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3" name="Рисунок 4">
            <a:extLst>
              <a:ext uri="{FF2B5EF4-FFF2-40B4-BE49-F238E27FC236}">
                <a16:creationId xmlns:a16="http://schemas.microsoft.com/office/drawing/2014/main" id="{E39810FC-84A9-4F0F-BEDB-634196024B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984375"/>
            <a:ext cx="25971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3821"/>
            <a:ext cx="9143999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Порушення</a:t>
            </a:r>
            <a: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функції</a:t>
            </a:r>
            <a: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органу</a:t>
            </a:r>
            <a:endParaRPr lang="uk-UA" dirty="0">
              <a:solidFill>
                <a:schemeClr val="tx1"/>
              </a:solidFill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sp>
        <p:nvSpPr>
          <p:cNvPr id="50179" name="Прямоугольник 2"/>
          <p:cNvSpPr>
            <a:spLocks noChangeArrowheads="1"/>
          </p:cNvSpPr>
          <p:nvPr/>
        </p:nvSpPr>
        <p:spPr bwMode="auto">
          <a:xfrm>
            <a:off x="107950" y="981075"/>
            <a:ext cx="9036050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3200" b="1" dirty="0">
                <a:solidFill>
                  <a:srgbClr val="FFFF00"/>
                </a:solidFill>
              </a:rPr>
              <a:t>Відсутність перистальтики</a:t>
            </a:r>
            <a:r>
              <a:rPr lang="uk-UA" altLang="ru-RU" sz="3200" dirty="0">
                <a:solidFill>
                  <a:srgbClr val="FFFF00"/>
                </a:solidFill>
              </a:rPr>
              <a:t>:  </a:t>
            </a:r>
            <a:r>
              <a:rPr lang="uk-UA" altLang="ru-RU" sz="2800" dirty="0"/>
              <a:t>наслідок проростання стінки органу пухлиною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атонії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стравоходу</a:t>
            </a:r>
            <a:r>
              <a:rPr lang="ru-RU" altLang="ru-RU" sz="2800" dirty="0"/>
              <a:t> на </a:t>
            </a:r>
            <a:r>
              <a:rPr lang="ru-RU" altLang="ru-RU" sz="2800" dirty="0" err="1"/>
              <a:t>грунті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порушення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іннервації</a:t>
            </a:r>
            <a:r>
              <a:rPr lang="ru-RU" altLang="ru-RU" sz="2800" dirty="0"/>
              <a:t>, при </a:t>
            </a:r>
            <a:r>
              <a:rPr lang="ru-RU" altLang="ru-RU" sz="2800" dirty="0" err="1"/>
              <a:t>стенозі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воротаря</a:t>
            </a:r>
            <a:r>
              <a:rPr lang="ru-RU" altLang="ru-RU" sz="2800" dirty="0"/>
              <a:t>.</a:t>
            </a:r>
          </a:p>
          <a:p>
            <a:pPr eaLnBrk="1" hangingPunct="1"/>
            <a:endParaRPr lang="uk-UA" altLang="ru-RU" sz="3200" dirty="0">
              <a:solidFill>
                <a:srgbClr val="FFFF00"/>
              </a:solidFill>
            </a:endParaRPr>
          </a:p>
          <a:p>
            <a:pPr eaLnBrk="1" hangingPunct="1"/>
            <a:r>
              <a:rPr lang="uk-UA" altLang="ru-RU" sz="3200" b="1" dirty="0">
                <a:solidFill>
                  <a:srgbClr val="FFFF00"/>
                </a:solidFill>
              </a:rPr>
              <a:t>Уповільнення евакуації вмісту: </a:t>
            </a:r>
            <a:r>
              <a:rPr lang="uk-UA" altLang="ru-RU" sz="2800" dirty="0"/>
              <a:t>в наслідок органічного звуження просвіту органу або спазму воротаря, при атонії органу.</a:t>
            </a:r>
          </a:p>
          <a:p>
            <a:pPr eaLnBrk="1" hangingPunct="1"/>
            <a:endParaRPr lang="uk-UA" altLang="ru-RU" sz="3200" dirty="0">
              <a:solidFill>
                <a:srgbClr val="FFFF00"/>
              </a:solidFill>
            </a:endParaRPr>
          </a:p>
          <a:p>
            <a:pPr eaLnBrk="1" hangingPunct="1"/>
            <a:r>
              <a:rPr lang="uk-UA" altLang="ru-RU" sz="3200" b="1" dirty="0">
                <a:solidFill>
                  <a:srgbClr val="FFFF00"/>
                </a:solidFill>
              </a:rPr>
              <a:t>Прискорення евакуації вмісту: </a:t>
            </a:r>
            <a:r>
              <a:rPr lang="ru-RU" altLang="ru-RU" sz="2800" dirty="0"/>
              <a:t>при </a:t>
            </a:r>
            <a:r>
              <a:rPr lang="ru-RU" altLang="ru-RU" sz="2800" dirty="0" err="1"/>
              <a:t>зниженні</a:t>
            </a:r>
            <a:r>
              <a:rPr lang="ru-RU" altLang="ru-RU" sz="2800" dirty="0"/>
              <a:t> тонусу </a:t>
            </a:r>
            <a:r>
              <a:rPr lang="ru-RU" altLang="ru-RU" sz="2800" dirty="0" err="1"/>
              <a:t>воротаря</a:t>
            </a:r>
            <a:r>
              <a:rPr lang="ru-RU" altLang="ru-RU" sz="2800" dirty="0"/>
              <a:t> і </a:t>
            </a:r>
            <a:r>
              <a:rPr lang="ru-RU" altLang="ru-RU" sz="2800" dirty="0" err="1"/>
              <a:t>збільшенні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амплітуди</a:t>
            </a:r>
            <a:r>
              <a:rPr lang="ru-RU" altLang="ru-RU" sz="2800" dirty="0"/>
              <a:t> перистальтики </a:t>
            </a:r>
            <a:r>
              <a:rPr lang="ru-RU" altLang="ru-RU" sz="2800" dirty="0" err="1"/>
              <a:t>шлунка</a:t>
            </a:r>
            <a:r>
              <a:rPr lang="ru-RU" altLang="ru-RU" sz="2800" dirty="0"/>
              <a:t>.</a:t>
            </a:r>
            <a:endParaRPr lang="uk-UA" altLang="ru-RU" sz="28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15859" cy="1143000"/>
          </a:xfrm>
        </p:spPr>
        <p:txBody>
          <a:bodyPr/>
          <a:lstStyle/>
          <a:p>
            <a:pPr marL="0" indent="0" algn="ctr" eaLnBrk="1" hangingPunct="1">
              <a:buFont typeface="Georgia" panose="02040502050405020303" pitchFamily="18" charset="0"/>
              <a:buNone/>
              <a:defRPr/>
            </a:pPr>
            <a:r>
              <a:rPr lang="uk-UA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Кишкова непрохідність</a:t>
            </a:r>
          </a:p>
        </p:txBody>
      </p:sp>
      <p:sp>
        <p:nvSpPr>
          <p:cNvPr id="81923" name="Прямоугольник 2"/>
          <p:cNvSpPr>
            <a:spLocks noChangeArrowheads="1"/>
          </p:cNvSpPr>
          <p:nvPr/>
        </p:nvSpPr>
        <p:spPr bwMode="auto">
          <a:xfrm>
            <a:off x="23813" y="1125538"/>
            <a:ext cx="9144000" cy="520142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FFFF00"/>
                </a:solidFill>
              </a:rPr>
              <a:t>   </a:t>
            </a:r>
            <a:r>
              <a:rPr lang="ru-RU" sz="4000" dirty="0" err="1">
                <a:solidFill>
                  <a:srgbClr val="FFFF00"/>
                </a:solidFill>
              </a:rPr>
              <a:t>Функціональна</a:t>
            </a:r>
            <a:r>
              <a:rPr lang="ru-RU" sz="4000" dirty="0">
                <a:solidFill>
                  <a:srgbClr val="FFFF00"/>
                </a:solidFill>
              </a:rPr>
              <a:t> (</a:t>
            </a:r>
            <a:r>
              <a:rPr lang="ru-RU" sz="4000" dirty="0" err="1">
                <a:solidFill>
                  <a:srgbClr val="FFFF00"/>
                </a:solidFill>
              </a:rPr>
              <a:t>динамічна</a:t>
            </a:r>
            <a:r>
              <a:rPr lang="ru-RU" sz="4000" dirty="0">
                <a:solidFill>
                  <a:srgbClr val="FFFF00"/>
                </a:solidFill>
              </a:rPr>
              <a:t>) </a:t>
            </a:r>
            <a:r>
              <a:rPr lang="ru-RU" sz="2400" dirty="0">
                <a:solidFill>
                  <a:prstClr val="white"/>
                </a:solidFill>
              </a:rPr>
              <a:t>- </a:t>
            </a:r>
            <a:r>
              <a:rPr lang="ru-RU" sz="2400" dirty="0" err="1">
                <a:solidFill>
                  <a:prstClr val="white"/>
                </a:solidFill>
              </a:rPr>
              <a:t>порушення</a:t>
            </a:r>
            <a:r>
              <a:rPr lang="ru-RU" sz="2400" dirty="0">
                <a:solidFill>
                  <a:prstClr val="white"/>
                </a:solidFill>
              </a:rPr>
              <a:t> </a:t>
            </a:r>
            <a:r>
              <a:rPr lang="ru-RU" sz="2400" dirty="0" err="1">
                <a:solidFill>
                  <a:prstClr val="white"/>
                </a:solidFill>
              </a:rPr>
              <a:t>моторної</a:t>
            </a:r>
            <a:r>
              <a:rPr lang="ru-RU" sz="2400" dirty="0">
                <a:solidFill>
                  <a:prstClr val="white"/>
                </a:solidFill>
              </a:rPr>
              <a:t> </a:t>
            </a:r>
            <a:r>
              <a:rPr lang="ru-RU" sz="2400" dirty="0" err="1">
                <a:solidFill>
                  <a:prstClr val="white"/>
                </a:solidFill>
              </a:rPr>
              <a:t>функції</a:t>
            </a:r>
            <a:r>
              <a:rPr lang="ru-RU" sz="2400" dirty="0">
                <a:solidFill>
                  <a:prstClr val="white"/>
                </a:solidFill>
              </a:rPr>
              <a:t> кишечника </a:t>
            </a:r>
            <a:r>
              <a:rPr lang="ru-RU" sz="2400" dirty="0" err="1">
                <a:solidFill>
                  <a:prstClr val="white"/>
                </a:solidFill>
              </a:rPr>
              <a:t>внаслідок</a:t>
            </a:r>
            <a:r>
              <a:rPr lang="ru-RU" sz="2400" dirty="0">
                <a:solidFill>
                  <a:prstClr val="white"/>
                </a:solidFill>
              </a:rPr>
              <a:t> </a:t>
            </a:r>
            <a:r>
              <a:rPr lang="ru-RU" sz="2400" dirty="0" err="1">
                <a:solidFill>
                  <a:prstClr val="white"/>
                </a:solidFill>
              </a:rPr>
              <a:t>гострих</a:t>
            </a:r>
            <a:r>
              <a:rPr lang="ru-RU" sz="2400" dirty="0">
                <a:solidFill>
                  <a:prstClr val="white"/>
                </a:solidFill>
              </a:rPr>
              <a:t> </a:t>
            </a:r>
            <a:r>
              <a:rPr lang="ru-RU" sz="2400" dirty="0" err="1">
                <a:solidFill>
                  <a:prstClr val="white"/>
                </a:solidFill>
              </a:rPr>
              <a:t>запальних</a:t>
            </a:r>
            <a:r>
              <a:rPr lang="ru-RU" sz="2400" dirty="0">
                <a:solidFill>
                  <a:prstClr val="white"/>
                </a:solidFill>
              </a:rPr>
              <a:t> </a:t>
            </a:r>
            <a:r>
              <a:rPr lang="ru-RU" sz="2400" dirty="0" err="1">
                <a:solidFill>
                  <a:prstClr val="white"/>
                </a:solidFill>
              </a:rPr>
              <a:t>захворювань</a:t>
            </a:r>
            <a:r>
              <a:rPr lang="ru-RU" sz="2400" dirty="0">
                <a:solidFill>
                  <a:prstClr val="white"/>
                </a:solidFill>
              </a:rPr>
              <a:t>, травм, </a:t>
            </a:r>
            <a:r>
              <a:rPr lang="ru-RU" sz="2400" dirty="0" err="1">
                <a:solidFill>
                  <a:prstClr val="white"/>
                </a:solidFill>
              </a:rPr>
              <a:t>оперативних</a:t>
            </a:r>
            <a:r>
              <a:rPr lang="ru-RU" sz="2400" dirty="0">
                <a:solidFill>
                  <a:prstClr val="white"/>
                </a:solidFill>
              </a:rPr>
              <a:t> </a:t>
            </a:r>
            <a:r>
              <a:rPr lang="ru-RU" sz="2400" dirty="0" err="1">
                <a:solidFill>
                  <a:prstClr val="white"/>
                </a:solidFill>
              </a:rPr>
              <a:t>втручань</a:t>
            </a:r>
            <a:r>
              <a:rPr lang="ru-RU" sz="2400" dirty="0">
                <a:solidFill>
                  <a:prstClr val="white"/>
                </a:solidFill>
              </a:rPr>
              <a:t>, </a:t>
            </a:r>
            <a:r>
              <a:rPr lang="ru-RU" sz="2400" dirty="0" err="1">
                <a:solidFill>
                  <a:prstClr val="white"/>
                </a:solidFill>
              </a:rPr>
              <a:t>інтоксикації</a:t>
            </a:r>
            <a:r>
              <a:rPr lang="ru-RU" sz="2400" dirty="0">
                <a:solidFill>
                  <a:prstClr val="white"/>
                </a:solidFill>
              </a:rPr>
              <a:t>.</a:t>
            </a:r>
          </a:p>
          <a:p>
            <a:pPr>
              <a:defRPr/>
            </a:pPr>
            <a:r>
              <a:rPr lang="ru-RU" sz="3600" dirty="0">
                <a:solidFill>
                  <a:srgbClr val="FFFF00"/>
                </a:solidFill>
              </a:rPr>
              <a:t>Методы:        1.оглядова </a:t>
            </a:r>
            <a:r>
              <a:rPr lang="ru-RU" sz="3600" dirty="0" err="1">
                <a:solidFill>
                  <a:srgbClr val="FFFF00"/>
                </a:solidFill>
              </a:rPr>
              <a:t>рентгеноскопія</a:t>
            </a:r>
            <a:endParaRPr lang="ru-RU" sz="3600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sz="3600" dirty="0">
                <a:solidFill>
                  <a:srgbClr val="FFFF00"/>
                </a:solidFill>
              </a:rPr>
              <a:t>  2. </a:t>
            </a:r>
            <a:r>
              <a:rPr lang="ru-RU" sz="3600" dirty="0" err="1">
                <a:solidFill>
                  <a:srgbClr val="FFFF00"/>
                </a:solidFill>
              </a:rPr>
              <a:t>ентерографія</a:t>
            </a:r>
            <a:r>
              <a:rPr lang="ru-RU" sz="3600" dirty="0">
                <a:solidFill>
                  <a:srgbClr val="FFFF00"/>
                </a:solidFill>
              </a:rPr>
              <a:t>  </a:t>
            </a:r>
          </a:p>
          <a:p>
            <a:pPr algn="ctr">
              <a:defRPr/>
            </a:pPr>
            <a:r>
              <a:rPr lang="ru-RU" sz="3600" dirty="0">
                <a:solidFill>
                  <a:srgbClr val="FFFF00"/>
                </a:solidFill>
              </a:rPr>
              <a:t>3. </a:t>
            </a:r>
            <a:r>
              <a:rPr lang="ru-RU" sz="3600" dirty="0" err="1">
                <a:solidFill>
                  <a:srgbClr val="FFFF00"/>
                </a:solidFill>
              </a:rPr>
              <a:t>іррігоскопія</a:t>
            </a:r>
            <a:endParaRPr lang="uk-UA" sz="3600" dirty="0">
              <a:solidFill>
                <a:srgbClr val="FFFF00"/>
              </a:solidFill>
            </a:endParaRPr>
          </a:p>
          <a:p>
            <a:pPr>
              <a:defRPr/>
            </a:pPr>
            <a:endParaRPr lang="ru-RU" sz="2400" dirty="0">
              <a:solidFill>
                <a:prstClr val="white"/>
              </a:solidFill>
            </a:endParaRPr>
          </a:p>
          <a:p>
            <a:pPr marL="457200" indent="-457200">
              <a:buFontTx/>
              <a:buChar char="-"/>
              <a:defRPr/>
            </a:pPr>
            <a:r>
              <a:rPr lang="ru-RU" sz="2800" dirty="0" err="1">
                <a:solidFill>
                  <a:prstClr val="white"/>
                </a:solidFill>
              </a:rPr>
              <a:t>здуття</a:t>
            </a:r>
            <a:r>
              <a:rPr lang="ru-RU" sz="2800" dirty="0">
                <a:solidFill>
                  <a:prstClr val="white"/>
                </a:solidFill>
              </a:rPr>
              <a:t> </a:t>
            </a:r>
            <a:r>
              <a:rPr lang="ru-RU" sz="2800" dirty="0" err="1">
                <a:solidFill>
                  <a:prstClr val="white"/>
                </a:solidFill>
              </a:rPr>
              <a:t>кишкових</a:t>
            </a:r>
            <a:r>
              <a:rPr lang="ru-RU" sz="2800" dirty="0">
                <a:solidFill>
                  <a:prstClr val="white"/>
                </a:solidFill>
              </a:rPr>
              <a:t> петель без </a:t>
            </a:r>
            <a:r>
              <a:rPr lang="ru-RU" sz="2800" dirty="0" err="1">
                <a:solidFill>
                  <a:prstClr val="white"/>
                </a:solidFill>
              </a:rPr>
              <a:t>чітких</a:t>
            </a:r>
            <a:r>
              <a:rPr lang="ru-RU" sz="2800" dirty="0">
                <a:solidFill>
                  <a:prstClr val="white"/>
                </a:solidFill>
              </a:rPr>
              <a:t> </a:t>
            </a:r>
            <a:r>
              <a:rPr lang="ru-RU" sz="2800" dirty="0" err="1">
                <a:solidFill>
                  <a:prstClr val="white"/>
                </a:solidFill>
              </a:rPr>
              <a:t>горизонтальних</a:t>
            </a:r>
            <a:endParaRPr lang="ru-RU" sz="2800" dirty="0">
              <a:solidFill>
                <a:prstClr val="white"/>
              </a:solidFill>
            </a:endParaRPr>
          </a:p>
          <a:p>
            <a:pPr>
              <a:defRPr/>
            </a:pPr>
            <a:r>
              <a:rPr lang="ru-RU" sz="2800" dirty="0" err="1">
                <a:solidFill>
                  <a:prstClr val="white"/>
                </a:solidFill>
              </a:rPr>
              <a:t>рівнів</a:t>
            </a:r>
            <a:r>
              <a:rPr lang="ru-RU" sz="2800" dirty="0">
                <a:solidFill>
                  <a:prstClr val="white"/>
                </a:solidFill>
              </a:rPr>
              <a:t> </a:t>
            </a:r>
            <a:r>
              <a:rPr lang="ru-RU" sz="2800" dirty="0" err="1">
                <a:solidFill>
                  <a:prstClr val="white"/>
                </a:solidFill>
              </a:rPr>
              <a:t>рідини</a:t>
            </a:r>
            <a:r>
              <a:rPr lang="ru-RU" sz="2800" dirty="0">
                <a:solidFill>
                  <a:prstClr val="white"/>
                </a:solidFill>
              </a:rPr>
              <a:t>,</a:t>
            </a:r>
          </a:p>
          <a:p>
            <a:pPr marL="457200" indent="-457200">
              <a:buFontTx/>
              <a:buChar char="-"/>
              <a:defRPr/>
            </a:pPr>
            <a:r>
              <a:rPr lang="ru-RU" sz="2800" dirty="0">
                <a:solidFill>
                  <a:prstClr val="white"/>
                </a:solidFill>
              </a:rPr>
              <a:t>  газ в кишечнику </a:t>
            </a:r>
            <a:r>
              <a:rPr lang="ru-RU" sz="2800" dirty="0" err="1">
                <a:solidFill>
                  <a:prstClr val="white"/>
                </a:solidFill>
              </a:rPr>
              <a:t>переважає</a:t>
            </a:r>
            <a:r>
              <a:rPr lang="ru-RU" sz="2800" dirty="0">
                <a:solidFill>
                  <a:prstClr val="white"/>
                </a:solidFill>
              </a:rPr>
              <a:t> над </a:t>
            </a:r>
            <a:r>
              <a:rPr lang="ru-RU" sz="2800" dirty="0" err="1">
                <a:solidFill>
                  <a:prstClr val="white"/>
                </a:solidFill>
              </a:rPr>
              <a:t>рідиною</a:t>
            </a:r>
            <a:r>
              <a:rPr lang="ru-RU" sz="2800" dirty="0">
                <a:solidFill>
                  <a:prstClr val="white"/>
                </a:solidFill>
              </a:rPr>
              <a:t>,</a:t>
            </a:r>
          </a:p>
          <a:p>
            <a:pPr marL="457200" indent="-457200">
              <a:buFontTx/>
              <a:buChar char="-"/>
              <a:defRPr/>
            </a:pPr>
            <a:r>
              <a:rPr lang="ru-RU" sz="2800" dirty="0">
                <a:solidFill>
                  <a:prstClr val="white"/>
                </a:solidFill>
              </a:rPr>
              <a:t>  перистальтика </a:t>
            </a:r>
            <a:r>
              <a:rPr lang="ru-RU" sz="2800" dirty="0" err="1">
                <a:solidFill>
                  <a:prstClr val="white"/>
                </a:solidFill>
              </a:rPr>
              <a:t>відсутня</a:t>
            </a:r>
            <a:r>
              <a:rPr lang="ru-RU" sz="2800" dirty="0">
                <a:solidFill>
                  <a:prstClr val="white"/>
                </a:solidFill>
              </a:rPr>
              <a:t>.</a:t>
            </a:r>
            <a:endParaRPr lang="uk-UA" sz="28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vmede.org/sait/content/Onkilogiya_ternova_2010/11_files/mb4_01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14300"/>
            <a:ext cx="5057775" cy="674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Прямоугольник 3"/>
          <p:cNvSpPr>
            <a:spLocks noChangeArrowheads="1"/>
          </p:cNvSpPr>
          <p:nvPr/>
        </p:nvSpPr>
        <p:spPr bwMode="auto">
          <a:xfrm>
            <a:off x="365125" y="1196975"/>
            <a:ext cx="3167063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 err="1"/>
              <a:t>Оглядовий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знімок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черевної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порожнини</a:t>
            </a:r>
            <a:r>
              <a:rPr lang="ru-RU" altLang="ru-RU" sz="2800" dirty="0"/>
              <a:t> при </a:t>
            </a:r>
            <a:r>
              <a:rPr lang="ru-RU" altLang="ru-RU" sz="2800" dirty="0" err="1"/>
              <a:t>тонкокишковій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непрохідності</a:t>
            </a:r>
            <a:r>
              <a:rPr lang="ru-RU" altLang="ru-RU" sz="2800" dirty="0"/>
              <a:t>.</a:t>
            </a:r>
          </a:p>
          <a:p>
            <a:pPr algn="ctr" eaLnBrk="1" hangingPunct="1"/>
            <a:endParaRPr lang="ru-RU" altLang="ru-RU" sz="2800" dirty="0"/>
          </a:p>
          <a:p>
            <a:pPr algn="ctr" eaLnBrk="1" hangingPunct="1"/>
            <a:r>
              <a:rPr lang="ru-RU" altLang="ru-RU" sz="2800" dirty="0"/>
              <a:t>Видно </a:t>
            </a:r>
            <a:r>
              <a:rPr lang="ru-RU" altLang="ru-RU" sz="2800" dirty="0" err="1"/>
              <a:t>роздуті</a:t>
            </a:r>
            <a:r>
              <a:rPr lang="ru-RU" altLang="ru-RU" sz="2800" dirty="0"/>
              <a:t> газом </a:t>
            </a:r>
            <a:r>
              <a:rPr lang="ru-RU" altLang="ru-RU" sz="2800" dirty="0" err="1"/>
              <a:t>петлі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тонкої</a:t>
            </a:r>
            <a:r>
              <a:rPr lang="ru-RU" altLang="ru-RU" sz="2800" dirty="0"/>
              <a:t> кишки.</a:t>
            </a:r>
            <a:endParaRPr lang="uk-UA" altLang="ru-RU" sz="28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11BF8E5-048A-E2C8-7986-147EC8A2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14" y="160019"/>
            <a:ext cx="6511925" cy="676693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err="1">
                <a:effectLst>
                  <a:reflection blurRad="6350" stA="55000" endA="300" endPos="0" dir="5400000" sy="-100000" algn="bl" rotWithShape="0"/>
                </a:effectLst>
              </a:rPr>
              <a:t>Рентгенографія</a:t>
            </a:r>
            <a:endParaRPr lang="ru-UA" sz="4000" dirty="0"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5B039E-AEEF-878F-20EB-BAF1DA58B01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1454" y="2564904"/>
            <a:ext cx="4066530" cy="2592288"/>
          </a:xfrm>
        </p:spPr>
        <p:txBody>
          <a:bodyPr/>
          <a:lstStyle/>
          <a:p>
            <a:pPr marL="46037" indent="0">
              <a:buNone/>
            </a:pPr>
            <a:r>
              <a:rPr lang="ru-RU" dirty="0"/>
              <a:t>На </a:t>
            </a:r>
            <a:r>
              <a:rPr lang="ru-RU" dirty="0" err="1"/>
              <a:t>ранній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непрохідності</a:t>
            </a:r>
            <a:r>
              <a:rPr lang="ru-RU" dirty="0"/>
              <a:t> на </a:t>
            </a:r>
            <a:r>
              <a:rPr lang="ru-RU" dirty="0" err="1"/>
              <a:t>оглядових</a:t>
            </a:r>
            <a:r>
              <a:rPr lang="ru-RU" dirty="0"/>
              <a:t> </a:t>
            </a:r>
            <a:r>
              <a:rPr lang="ru-RU" dirty="0" err="1"/>
              <a:t>рентгенограмах</a:t>
            </a:r>
            <a:r>
              <a:rPr lang="ru-RU" dirty="0"/>
              <a:t> в </a:t>
            </a:r>
            <a:r>
              <a:rPr lang="ru-RU" b="1" i="1" dirty="0" err="1">
                <a:solidFill>
                  <a:srgbClr val="FFFF00"/>
                </a:solidFill>
                <a:latin typeface="Segoe Print" panose="02000600000000000000" pitchFamily="2" charset="0"/>
              </a:rPr>
              <a:t>положенні</a:t>
            </a:r>
            <a:r>
              <a:rPr lang="ru-RU" b="1" i="1" dirty="0">
                <a:solidFill>
                  <a:srgbClr val="FFFF00"/>
                </a:solidFill>
                <a:latin typeface="Segoe Print" panose="02000600000000000000" pitchFamily="2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Segoe Print" panose="02000600000000000000" pitchFamily="2" charset="0"/>
              </a:rPr>
              <a:t>лежачи</a:t>
            </a:r>
            <a:r>
              <a:rPr lang="ru-RU" b="1" i="1" dirty="0">
                <a:solidFill>
                  <a:srgbClr val="FFFF00"/>
                </a:solidFill>
                <a:latin typeface="Segoe Print" panose="02000600000000000000" pitchFamily="2" charset="0"/>
              </a:rPr>
              <a:t> </a:t>
            </a:r>
            <a:r>
              <a:rPr lang="ru-RU" dirty="0" err="1"/>
              <a:t>будуть</a:t>
            </a:r>
            <a:r>
              <a:rPr lang="ru-RU" dirty="0"/>
              <a:t> </a:t>
            </a:r>
            <a:r>
              <a:rPr lang="ru-RU" dirty="0" err="1"/>
              <a:t>помітні</a:t>
            </a:r>
            <a:r>
              <a:rPr lang="ru-RU" dirty="0"/>
              <a:t> </a:t>
            </a:r>
            <a:r>
              <a:rPr lang="ru-RU" dirty="0" err="1"/>
              <a:t>помірно</a:t>
            </a:r>
            <a:r>
              <a:rPr lang="ru-RU" dirty="0"/>
              <a:t> </a:t>
            </a:r>
            <a:r>
              <a:rPr lang="ru-RU" dirty="0" err="1"/>
              <a:t>роздуті</a:t>
            </a:r>
            <a:r>
              <a:rPr lang="ru-RU" dirty="0"/>
              <a:t> </a:t>
            </a:r>
            <a:r>
              <a:rPr lang="ru-RU" dirty="0" err="1"/>
              <a:t>петлі</a:t>
            </a:r>
            <a:r>
              <a:rPr lang="ru-RU" dirty="0"/>
              <a:t> </a:t>
            </a:r>
            <a:r>
              <a:rPr lang="ru-RU" dirty="0" err="1"/>
              <a:t>тонкої</a:t>
            </a:r>
            <a:r>
              <a:rPr lang="ru-RU" dirty="0"/>
              <a:t> кишки з невеликим </a:t>
            </a:r>
            <a:r>
              <a:rPr lang="ru-RU" dirty="0" err="1"/>
              <a:t>вмістом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67E2B06-7AC6-7BD7-D60A-922358A0840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0" y="1351209"/>
            <a:ext cx="4410747" cy="510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181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11BF8E5-048A-E2C8-7986-147EC8A2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14" y="160019"/>
            <a:ext cx="6511925" cy="676693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err="1">
                <a:effectLst>
                  <a:reflection blurRad="6350" stA="55000" endA="300" endPos="0" dir="5400000" sy="-100000" algn="bl" rotWithShape="0"/>
                </a:effectLst>
              </a:rPr>
              <a:t>Рентгенографія</a:t>
            </a:r>
            <a:endParaRPr lang="ru-UA" sz="4000" dirty="0"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5B039E-AEEF-878F-20EB-BAF1DA58B01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1454" y="1340768"/>
            <a:ext cx="4426570" cy="4986888"/>
          </a:xfrm>
        </p:spPr>
        <p:txBody>
          <a:bodyPr/>
          <a:lstStyle/>
          <a:p>
            <a:r>
              <a:rPr lang="ru-RU" dirty="0"/>
              <a:t>При </a:t>
            </a:r>
            <a:r>
              <a:rPr lang="ru-RU" dirty="0" err="1"/>
              <a:t>зйомці</a:t>
            </a:r>
            <a:r>
              <a:rPr lang="ru-RU" dirty="0"/>
              <a:t> в </a:t>
            </a:r>
            <a:r>
              <a:rPr lang="ru-RU" b="1" i="1" dirty="0" err="1">
                <a:solidFill>
                  <a:srgbClr val="FFFF00"/>
                </a:solidFill>
                <a:latin typeface="Segoe Print" panose="02000600000000000000" pitchFamily="2" charset="0"/>
              </a:rPr>
              <a:t>положенні</a:t>
            </a:r>
            <a:r>
              <a:rPr lang="ru-RU" b="1" i="1" dirty="0">
                <a:solidFill>
                  <a:srgbClr val="FFFF00"/>
                </a:solidFill>
                <a:latin typeface="Segoe Print" panose="02000600000000000000" pitchFamily="2" charset="0"/>
              </a:rPr>
              <a:t> стоячи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b="1" i="1" dirty="0">
                <a:solidFill>
                  <a:srgbClr val="FFFF00"/>
                </a:solidFill>
              </a:rPr>
              <a:t>на </a:t>
            </a:r>
            <a:r>
              <a:rPr lang="ru-RU" b="1" i="1" dirty="0" err="1">
                <a:solidFill>
                  <a:srgbClr val="FFFF00"/>
                </a:solidFill>
              </a:rPr>
              <a:t>лівому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боці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множинні</a:t>
            </a:r>
            <a:r>
              <a:rPr lang="ru-RU" dirty="0"/>
              <a:t> </a:t>
            </a:r>
            <a:r>
              <a:rPr lang="ru-RU" dirty="0" err="1"/>
              <a:t>рівні</a:t>
            </a:r>
            <a:r>
              <a:rPr lang="ru-RU" dirty="0"/>
              <a:t> газ-</a:t>
            </a:r>
            <a:r>
              <a:rPr lang="ru-RU" dirty="0" err="1"/>
              <a:t>рідина</a:t>
            </a:r>
            <a:r>
              <a:rPr lang="ru-RU" dirty="0"/>
              <a:t>. </a:t>
            </a:r>
          </a:p>
          <a:p>
            <a:r>
              <a:rPr lang="ru-RU" dirty="0"/>
              <a:t>Складки </a:t>
            </a:r>
            <a:r>
              <a:rPr lang="ru-RU" dirty="0" err="1"/>
              <a:t>Керкрінга</a:t>
            </a:r>
            <a:r>
              <a:rPr lang="ru-RU" dirty="0"/>
              <a:t> на </a:t>
            </a:r>
            <a:r>
              <a:rPr lang="ru-RU" dirty="0" err="1"/>
              <a:t>ранніх</a:t>
            </a:r>
            <a:r>
              <a:rPr lang="ru-RU" dirty="0"/>
              <a:t> </a:t>
            </a:r>
            <a:r>
              <a:rPr lang="ru-RU" dirty="0" err="1"/>
              <a:t>стадіях</a:t>
            </a:r>
            <a:r>
              <a:rPr lang="ru-RU" dirty="0"/>
              <a:t> </a:t>
            </a:r>
            <a:r>
              <a:rPr lang="ru-RU" dirty="0" err="1"/>
              <a:t>помітно</a:t>
            </a:r>
            <a:r>
              <a:rPr lang="ru-RU" dirty="0"/>
              <a:t>, у </a:t>
            </a:r>
            <a:r>
              <a:rPr lang="ru-RU" dirty="0" err="1"/>
              <a:t>міру</a:t>
            </a:r>
            <a:r>
              <a:rPr lang="ru-RU" dirty="0"/>
              <a:t> </a:t>
            </a:r>
            <a:r>
              <a:rPr lang="ru-RU" dirty="0" err="1"/>
              <a:t>прогресування</a:t>
            </a:r>
            <a:r>
              <a:rPr lang="ru-RU" dirty="0"/>
              <a:t> </a:t>
            </a:r>
            <a:r>
              <a:rPr lang="ru-RU" dirty="0" err="1"/>
              <a:t>обструкції</a:t>
            </a:r>
            <a:r>
              <a:rPr lang="ru-RU" dirty="0"/>
              <a:t> </a:t>
            </a:r>
            <a:r>
              <a:rPr lang="ru-RU" dirty="0" err="1"/>
              <a:t>петлі</a:t>
            </a:r>
            <a:r>
              <a:rPr lang="ru-RU" dirty="0"/>
              <a:t> </a:t>
            </a:r>
            <a:r>
              <a:rPr lang="ru-RU" dirty="0" err="1"/>
              <a:t>розтягуються</a:t>
            </a:r>
            <a:r>
              <a:rPr lang="ru-RU" dirty="0"/>
              <a:t> і складки </a:t>
            </a:r>
            <a:r>
              <a:rPr lang="ru-RU" dirty="0" err="1"/>
              <a:t>змащуються</a:t>
            </a:r>
            <a:r>
              <a:rPr lang="ru-RU" dirty="0"/>
              <a:t>. </a:t>
            </a:r>
          </a:p>
          <a:p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складно </a:t>
            </a:r>
            <a:r>
              <a:rPr lang="ru-RU" dirty="0" err="1"/>
              <a:t>відрізнити</a:t>
            </a:r>
            <a:r>
              <a:rPr lang="ru-RU" dirty="0"/>
              <a:t> </a:t>
            </a:r>
            <a:r>
              <a:rPr lang="ru-RU" dirty="0" err="1"/>
              <a:t>роздуті</a:t>
            </a:r>
            <a:r>
              <a:rPr lang="ru-RU" dirty="0"/>
              <a:t> </a:t>
            </a:r>
            <a:r>
              <a:rPr lang="ru-RU" dirty="0" err="1"/>
              <a:t>петлі</a:t>
            </a:r>
            <a:r>
              <a:rPr lang="ru-RU" dirty="0"/>
              <a:t> </a:t>
            </a:r>
            <a:r>
              <a:rPr lang="ru-RU" dirty="0" err="1"/>
              <a:t>тонкої</a:t>
            </a:r>
            <a:r>
              <a:rPr lang="ru-RU" dirty="0"/>
              <a:t> кишки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товстої</a:t>
            </a:r>
            <a:r>
              <a:rPr lang="ru-RU" dirty="0"/>
              <a:t>.</a:t>
            </a:r>
            <a:endParaRPr lang="ru-UA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7EEB1F5-01FA-C3FA-77FD-405BB7A3052F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884799" y="1484784"/>
            <a:ext cx="3897747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156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Прямоугольник 2"/>
          <p:cNvSpPr>
            <a:spLocks noChangeArrowheads="1"/>
          </p:cNvSpPr>
          <p:nvPr/>
        </p:nvSpPr>
        <p:spPr bwMode="auto">
          <a:xfrm>
            <a:off x="14288" y="1031875"/>
            <a:ext cx="9144000" cy="56938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dirty="0" err="1">
                <a:solidFill>
                  <a:srgbClr val="FFFF00"/>
                </a:solidFill>
              </a:rPr>
              <a:t>Обтураційна</a:t>
            </a:r>
            <a:r>
              <a:rPr lang="ru-RU" sz="3200" dirty="0">
                <a:solidFill>
                  <a:prstClr val="white"/>
                </a:solidFill>
              </a:rPr>
              <a:t> – </a:t>
            </a:r>
            <a:r>
              <a:rPr lang="ru-RU" sz="3200" dirty="0" err="1">
                <a:solidFill>
                  <a:prstClr val="white"/>
                </a:solidFill>
              </a:rPr>
              <a:t>внаслідок</a:t>
            </a:r>
            <a:r>
              <a:rPr lang="ru-RU" sz="3200" dirty="0">
                <a:solidFill>
                  <a:prstClr val="white"/>
                </a:solidFill>
              </a:rPr>
              <a:t> стенозу кишки </a:t>
            </a:r>
            <a:r>
              <a:rPr lang="ru-RU" sz="3200" dirty="0" err="1">
                <a:solidFill>
                  <a:prstClr val="white"/>
                </a:solidFill>
              </a:rPr>
              <a:t>пухлиною</a:t>
            </a:r>
            <a:r>
              <a:rPr lang="ru-RU" sz="3200" dirty="0">
                <a:solidFill>
                  <a:prstClr val="white"/>
                </a:solidFill>
              </a:rPr>
              <a:t>, спайками, </a:t>
            </a:r>
            <a:r>
              <a:rPr lang="ru-RU" sz="3200" dirty="0" err="1">
                <a:solidFill>
                  <a:prstClr val="white"/>
                </a:solidFill>
              </a:rPr>
              <a:t>копролітами</a:t>
            </a:r>
            <a:r>
              <a:rPr lang="ru-RU" sz="3200" dirty="0">
                <a:solidFill>
                  <a:prstClr val="white"/>
                </a:solidFill>
              </a:rPr>
              <a:t>.</a:t>
            </a:r>
          </a:p>
          <a:p>
            <a:pPr algn="ctr">
              <a:defRPr/>
            </a:pPr>
            <a:r>
              <a:rPr lang="ru-RU" sz="3200" dirty="0" err="1">
                <a:solidFill>
                  <a:srgbClr val="FFFF00"/>
                </a:solidFill>
              </a:rPr>
              <a:t>Странгуляційна</a:t>
            </a:r>
            <a:r>
              <a:rPr lang="ru-RU" sz="3200" dirty="0">
                <a:solidFill>
                  <a:prstClr val="white"/>
                </a:solidFill>
              </a:rPr>
              <a:t> - заворот кишки, </a:t>
            </a:r>
            <a:r>
              <a:rPr lang="ru-RU" sz="3200" dirty="0" err="1">
                <a:solidFill>
                  <a:prstClr val="white"/>
                </a:solidFill>
              </a:rPr>
              <a:t>защемлення</a:t>
            </a:r>
            <a:r>
              <a:rPr lang="ru-RU" sz="3200" dirty="0">
                <a:solidFill>
                  <a:prstClr val="white"/>
                </a:solidFill>
              </a:rPr>
              <a:t> в </a:t>
            </a:r>
            <a:r>
              <a:rPr lang="ru-RU" sz="3200" dirty="0" err="1">
                <a:solidFill>
                  <a:prstClr val="white"/>
                </a:solidFill>
              </a:rPr>
              <a:t>грижовому</a:t>
            </a:r>
            <a:r>
              <a:rPr lang="ru-RU" sz="3200" dirty="0">
                <a:solidFill>
                  <a:prstClr val="white"/>
                </a:solidFill>
              </a:rPr>
              <a:t> </a:t>
            </a:r>
            <a:r>
              <a:rPr lang="ru-RU" sz="3200" dirty="0" err="1">
                <a:solidFill>
                  <a:prstClr val="white"/>
                </a:solidFill>
              </a:rPr>
              <a:t>мішку</a:t>
            </a:r>
            <a:r>
              <a:rPr lang="ru-RU" sz="3200" dirty="0">
                <a:solidFill>
                  <a:prstClr val="white"/>
                </a:solidFill>
              </a:rPr>
              <a:t>.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</a:p>
          <a:p>
            <a:pPr algn="ctr">
              <a:defRPr/>
            </a:pPr>
            <a:endParaRPr lang="ru-RU" sz="3600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sz="3600" dirty="0" err="1">
                <a:solidFill>
                  <a:srgbClr val="FFFF00"/>
                </a:solidFill>
              </a:rPr>
              <a:t>Рентгеноскопія</a:t>
            </a:r>
            <a:r>
              <a:rPr lang="ru-RU" sz="3600" dirty="0">
                <a:solidFill>
                  <a:srgbClr val="FFFF00"/>
                </a:solidFill>
              </a:rPr>
              <a:t>: </a:t>
            </a:r>
          </a:p>
          <a:p>
            <a:pPr marL="285750" indent="-285750">
              <a:buFontTx/>
              <a:buChar char="-"/>
              <a:defRPr/>
            </a:pPr>
            <a:r>
              <a:rPr lang="ru-RU" sz="3200" dirty="0">
                <a:solidFill>
                  <a:prstClr val="white"/>
                </a:solidFill>
              </a:rPr>
              <a:t>кишка </a:t>
            </a:r>
            <a:r>
              <a:rPr lang="ru-RU" sz="3200" dirty="0" err="1">
                <a:solidFill>
                  <a:prstClr val="white"/>
                </a:solidFill>
              </a:rPr>
              <a:t>розширена</a:t>
            </a:r>
            <a:r>
              <a:rPr lang="ru-RU" sz="3200" dirty="0">
                <a:solidFill>
                  <a:prstClr val="white"/>
                </a:solidFill>
              </a:rPr>
              <a:t>, складки в </a:t>
            </a:r>
            <a:r>
              <a:rPr lang="ru-RU" sz="3200" dirty="0" err="1">
                <a:solidFill>
                  <a:prstClr val="white"/>
                </a:solidFill>
              </a:rPr>
              <a:t>ній</a:t>
            </a:r>
            <a:r>
              <a:rPr lang="ru-RU" sz="3200" dirty="0">
                <a:solidFill>
                  <a:prstClr val="white"/>
                </a:solidFill>
              </a:rPr>
              <a:t> </a:t>
            </a:r>
            <a:r>
              <a:rPr lang="ru-RU" sz="3200" dirty="0" err="1">
                <a:solidFill>
                  <a:prstClr val="white"/>
                </a:solidFill>
              </a:rPr>
              <a:t>розтягнуті</a:t>
            </a:r>
            <a:r>
              <a:rPr lang="ru-RU" sz="3200" dirty="0">
                <a:solidFill>
                  <a:prstClr val="white"/>
                </a:solidFill>
              </a:rPr>
              <a:t>,</a:t>
            </a:r>
          </a:p>
          <a:p>
            <a:pPr marL="285750" indent="-285750">
              <a:buFontTx/>
              <a:buChar char="-"/>
              <a:defRPr/>
            </a:pPr>
            <a:r>
              <a:rPr lang="ru-RU" sz="3200" dirty="0">
                <a:solidFill>
                  <a:prstClr val="white"/>
                </a:solidFill>
              </a:rPr>
              <a:t>перистальтика </a:t>
            </a:r>
            <a:r>
              <a:rPr lang="ru-RU" sz="3200" dirty="0" err="1">
                <a:solidFill>
                  <a:prstClr val="white"/>
                </a:solidFill>
              </a:rPr>
              <a:t>посилена</a:t>
            </a:r>
            <a:r>
              <a:rPr lang="ru-RU" sz="3200" dirty="0">
                <a:solidFill>
                  <a:prstClr val="white"/>
                </a:solidFill>
              </a:rPr>
              <a:t>, </a:t>
            </a:r>
            <a:r>
              <a:rPr lang="ru-RU" sz="3200" dirty="0" err="1">
                <a:solidFill>
                  <a:prstClr val="white"/>
                </a:solidFill>
              </a:rPr>
              <a:t>маятникоподібні</a:t>
            </a:r>
            <a:r>
              <a:rPr lang="ru-RU" sz="3200" dirty="0">
                <a:solidFill>
                  <a:prstClr val="white"/>
                </a:solidFill>
              </a:rPr>
              <a:t> </a:t>
            </a:r>
            <a:r>
              <a:rPr lang="ru-RU" sz="3200" dirty="0" err="1">
                <a:solidFill>
                  <a:prstClr val="white"/>
                </a:solidFill>
              </a:rPr>
              <a:t>рухи</a:t>
            </a:r>
            <a:r>
              <a:rPr lang="ru-RU" sz="3200" dirty="0">
                <a:solidFill>
                  <a:prstClr val="white"/>
                </a:solidFill>
              </a:rPr>
              <a:t>,</a:t>
            </a:r>
          </a:p>
          <a:p>
            <a:pPr marL="285750" indent="-285750">
              <a:buFontTx/>
              <a:buChar char="-"/>
              <a:defRPr/>
            </a:pPr>
            <a:r>
              <a:rPr lang="ru-RU" sz="3200" dirty="0">
                <a:solidFill>
                  <a:prstClr val="white"/>
                </a:solidFill>
              </a:rPr>
              <a:t>в </a:t>
            </a:r>
            <a:r>
              <a:rPr lang="ru-RU" sz="3200" dirty="0" err="1">
                <a:solidFill>
                  <a:prstClr val="white"/>
                </a:solidFill>
              </a:rPr>
              <a:t>кишці</a:t>
            </a:r>
            <a:r>
              <a:rPr lang="ru-RU" sz="3200" dirty="0">
                <a:solidFill>
                  <a:prstClr val="white"/>
                </a:solidFill>
              </a:rPr>
              <a:t> </a:t>
            </a:r>
            <a:r>
              <a:rPr lang="ru-RU" sz="3200" dirty="0" err="1">
                <a:solidFill>
                  <a:prstClr val="white"/>
                </a:solidFill>
              </a:rPr>
              <a:t>переміщаються</a:t>
            </a:r>
            <a:r>
              <a:rPr lang="ru-RU" sz="3200" dirty="0">
                <a:solidFill>
                  <a:prstClr val="white"/>
                </a:solidFill>
              </a:rPr>
              <a:t> </a:t>
            </a:r>
            <a:r>
              <a:rPr lang="ru-RU" sz="3200" dirty="0" err="1">
                <a:solidFill>
                  <a:prstClr val="white"/>
                </a:solidFill>
              </a:rPr>
              <a:t>рівні</a:t>
            </a:r>
            <a:r>
              <a:rPr lang="ru-RU" sz="3200" dirty="0">
                <a:solidFill>
                  <a:prstClr val="white"/>
                </a:solidFill>
              </a:rPr>
              <a:t> </a:t>
            </a:r>
            <a:r>
              <a:rPr lang="ru-RU" sz="3200" dirty="0" err="1">
                <a:solidFill>
                  <a:prstClr val="white"/>
                </a:solidFill>
              </a:rPr>
              <a:t>рідини</a:t>
            </a:r>
            <a:r>
              <a:rPr lang="ru-RU" sz="3200" dirty="0">
                <a:solidFill>
                  <a:prstClr val="white"/>
                </a:solidFill>
              </a:rPr>
              <a:t> по типу </a:t>
            </a:r>
            <a:r>
              <a:rPr lang="ru-RU" sz="3200" dirty="0" err="1">
                <a:solidFill>
                  <a:prstClr val="white"/>
                </a:solidFill>
              </a:rPr>
              <a:t>сполучених</a:t>
            </a:r>
            <a:r>
              <a:rPr lang="ru-RU" sz="3200" dirty="0">
                <a:solidFill>
                  <a:prstClr val="white"/>
                </a:solidFill>
              </a:rPr>
              <a:t> посудин,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8891" y="-111859"/>
            <a:ext cx="9015859" cy="1143000"/>
          </a:xfrm>
          <a:prstGeom prst="rect">
            <a:avLst/>
          </a:prstGeom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hangingPunct="1">
              <a:buFont typeface="Georgia" pitchFamily="18" charset="0"/>
              <a:buNone/>
              <a:defRPr/>
            </a:pPr>
            <a:r>
              <a:rPr lang="uk-UA" dirty="0" err="1">
                <a:solidFill>
                  <a:prstClr val="white"/>
                </a:solidFill>
                <a:effectLst>
                  <a:reflection blurRad="6350" stA="55000" endA="300" endPos="0" dir="5400000" sy="-100000" algn="bl" rotWithShape="0"/>
                </a:effectLst>
              </a:rPr>
              <a:t>Механична</a:t>
            </a:r>
            <a:r>
              <a:rPr lang="uk-UA" dirty="0">
                <a:solidFill>
                  <a:prstClr val="white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uk-UA" sz="4000" dirty="0">
                <a:solidFill>
                  <a:prstClr val="white"/>
                </a:solidFill>
                <a:effectLst>
                  <a:reflection blurRad="6350" stA="55000" endA="300" endPos="0" dir="5400000" sy="-100000" algn="bl" rotWithShape="0"/>
                </a:effectLst>
              </a:rPr>
              <a:t>непрохідність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D:\Наташа\Студенты\Рентген для студ 3 курс\Картинки для лекций\ЖКТ\Кишечная непроходимост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997200"/>
            <a:ext cx="3638550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15875" y="-14288"/>
            <a:ext cx="9144000" cy="7605713"/>
          </a:xfrm>
        </p:spPr>
        <p:txBody>
          <a:bodyPr/>
          <a:lstStyle/>
          <a:p>
            <a:pPr marL="609600" indent="-609600" algn="ctr" eaLnBrk="1" hangingPunct="1"/>
            <a:endParaRPr lang="uk-UA" altLang="ru-RU" sz="4000" dirty="0"/>
          </a:p>
          <a:p>
            <a:pPr marL="609600" indent="-609600" algn="ctr" eaLnBrk="1" hangingPunct="1">
              <a:buFontTx/>
              <a:buChar char="-"/>
            </a:pPr>
            <a:r>
              <a:rPr lang="ru-RU" altLang="ru-RU" sz="4000" dirty="0"/>
              <a:t>газ і </a:t>
            </a:r>
            <a:r>
              <a:rPr lang="ru-RU" altLang="ru-RU" sz="4000" dirty="0" err="1"/>
              <a:t>горизонтальні</a:t>
            </a:r>
            <a:r>
              <a:rPr lang="ru-RU" altLang="ru-RU" sz="4000" dirty="0"/>
              <a:t> </a:t>
            </a:r>
            <a:r>
              <a:rPr lang="ru-RU" altLang="ru-RU" sz="4000" dirty="0" err="1"/>
              <a:t>рівні</a:t>
            </a:r>
            <a:r>
              <a:rPr lang="ru-RU" altLang="ru-RU" sz="4000" dirty="0"/>
              <a:t> </a:t>
            </a:r>
            <a:r>
              <a:rPr lang="ru-RU" altLang="ru-RU" sz="4000" dirty="0" err="1"/>
              <a:t>рідини</a:t>
            </a:r>
            <a:r>
              <a:rPr lang="ru-RU" altLang="ru-RU" sz="4000" dirty="0"/>
              <a:t> у </a:t>
            </a:r>
            <a:r>
              <a:rPr lang="ru-RU" altLang="ru-RU" sz="4000" dirty="0" err="1"/>
              <a:t>вигляді</a:t>
            </a:r>
            <a:r>
              <a:rPr lang="ru-RU" altLang="ru-RU" sz="4000" dirty="0"/>
              <a:t> «арок» і чаш </a:t>
            </a:r>
            <a:r>
              <a:rPr lang="ru-RU" altLang="ru-RU" sz="4000" dirty="0" err="1"/>
              <a:t>Клойбера</a:t>
            </a:r>
            <a:r>
              <a:rPr lang="ru-RU" altLang="ru-RU" sz="4000" dirty="0"/>
              <a:t> </a:t>
            </a:r>
            <a:r>
              <a:rPr lang="ru-RU" altLang="ru-RU" sz="4000" dirty="0" err="1"/>
              <a:t>вище</a:t>
            </a:r>
            <a:r>
              <a:rPr lang="ru-RU" altLang="ru-RU" sz="4000" dirty="0"/>
              <a:t> </a:t>
            </a:r>
            <a:r>
              <a:rPr lang="ru-RU" altLang="ru-RU" sz="4000" dirty="0" err="1"/>
              <a:t>перешкоди</a:t>
            </a:r>
            <a:r>
              <a:rPr lang="ru-RU" altLang="ru-RU" sz="4000" dirty="0"/>
              <a:t>,</a:t>
            </a:r>
          </a:p>
          <a:p>
            <a:pPr marL="609600" indent="-609600" algn="ctr" eaLnBrk="1" hangingPunct="1">
              <a:buFontTx/>
              <a:buChar char="-"/>
            </a:pPr>
            <a:endParaRPr lang="ru-RU" altLang="ru-RU" sz="3200" b="1" dirty="0">
              <a:solidFill>
                <a:srgbClr val="FFFF00"/>
              </a:solidFill>
            </a:endParaRPr>
          </a:p>
          <a:p>
            <a:pPr marL="609600" indent="-609600" eaLnBrk="1" hangingPunct="1"/>
            <a:r>
              <a:rPr lang="ru-RU" altLang="ru-RU" sz="2400" b="1" dirty="0">
                <a:solidFill>
                  <a:srgbClr val="FFFF00"/>
                </a:solidFill>
              </a:rPr>
              <a:t>      </a:t>
            </a:r>
            <a:r>
              <a:rPr lang="ru-RU" altLang="ru-RU" sz="2400" dirty="0" err="1">
                <a:solidFill>
                  <a:srgbClr val="FFFF00"/>
                </a:solidFill>
              </a:rPr>
              <a:t>Оглядова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рентгенограма</a:t>
            </a:r>
            <a:endParaRPr lang="ru-RU" altLang="ru-RU" sz="2400" dirty="0">
              <a:solidFill>
                <a:srgbClr val="FFFF00"/>
              </a:solidFill>
            </a:endParaRPr>
          </a:p>
          <a:p>
            <a:pPr marL="609600" indent="-609600" eaLnBrk="1" hangingPunct="1"/>
            <a:r>
              <a:rPr lang="ru-RU" altLang="ru-RU" sz="2400" dirty="0">
                <a:solidFill>
                  <a:srgbClr val="FFFF00"/>
                </a:solidFill>
              </a:rPr>
              <a:t>           ОЧП у вертикальному</a:t>
            </a:r>
          </a:p>
          <a:p>
            <a:pPr marL="609600" indent="-609600" eaLnBrk="1" hangingPunct="1"/>
            <a:r>
              <a:rPr lang="ru-RU" altLang="ru-RU" sz="2400" dirty="0">
                <a:solidFill>
                  <a:srgbClr val="FFFF00"/>
                </a:solidFill>
              </a:rPr>
              <a:t>                </a:t>
            </a:r>
            <a:r>
              <a:rPr lang="ru-RU" altLang="ru-RU" sz="2400" dirty="0" err="1">
                <a:solidFill>
                  <a:srgbClr val="FFFF00"/>
                </a:solidFill>
              </a:rPr>
              <a:t>положенні</a:t>
            </a:r>
            <a:r>
              <a:rPr lang="ru-RU" altLang="ru-RU" sz="2400" dirty="0">
                <a:solidFill>
                  <a:srgbClr val="FFFF00"/>
                </a:solidFill>
              </a:rPr>
              <a:t>:         </a:t>
            </a:r>
          </a:p>
          <a:p>
            <a:pPr marL="609600" indent="-609600" eaLnBrk="1" hangingPunct="1"/>
            <a:r>
              <a:rPr lang="ru-RU" altLang="ru-RU" sz="2400" dirty="0">
                <a:solidFill>
                  <a:srgbClr val="FFFF00"/>
                </a:solidFill>
              </a:rPr>
              <a:t>       </a:t>
            </a:r>
            <a:r>
              <a:rPr lang="ru-RU" altLang="ru-RU" sz="2400" dirty="0">
                <a:solidFill>
                  <a:schemeClr val="tx1"/>
                </a:solidFill>
              </a:rPr>
              <a:t>арки і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чаші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Клойбера</a:t>
            </a:r>
            <a:endParaRPr lang="en-US" altLang="ru-RU" sz="2400" dirty="0">
              <a:solidFill>
                <a:schemeClr val="tx1"/>
              </a:solidFill>
            </a:endParaRPr>
          </a:p>
          <a:p>
            <a:pPr marL="609600" indent="-609600" eaLnBrk="1" hangingPunct="1"/>
            <a:r>
              <a:rPr lang="ru-RU" altLang="ru-RU" sz="2800" dirty="0">
                <a:solidFill>
                  <a:schemeClr val="tx1"/>
                </a:solidFill>
              </a:rPr>
              <a:t> </a:t>
            </a:r>
            <a:endParaRPr lang="en-US" altLang="ru-RU" b="1" dirty="0">
              <a:latin typeface="Times New Roman" panose="02020603050405020304" pitchFamily="18" charset="0"/>
            </a:endParaRPr>
          </a:p>
          <a:p>
            <a:pPr marL="609600" indent="-609600" eaLnBrk="1" hangingPunct="1"/>
            <a:endParaRPr lang="en-US" altLang="ru-RU" b="1" dirty="0">
              <a:latin typeface="Times New Roman" panose="02020603050405020304" pitchFamily="18" charset="0"/>
            </a:endParaRPr>
          </a:p>
          <a:p>
            <a:pPr marL="609600" indent="-609600" algn="ctr" eaLnBrk="1" hangingPunct="1"/>
            <a:r>
              <a:rPr lang="en-US" altLang="ru-RU" b="1" dirty="0">
                <a:latin typeface="Times New Roman" panose="02020603050405020304" pitchFamily="18" charset="0"/>
              </a:rPr>
              <a:t>   </a:t>
            </a:r>
            <a:endParaRPr lang="ru-RU" altLang="ru-RU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D6A336-7844-49B0-93D6-209CF1464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55" y="740026"/>
            <a:ext cx="3416483" cy="45611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CD17CC-D26F-4744-A99B-80EC1133BFEE}"/>
              </a:ext>
            </a:extLst>
          </p:cNvPr>
          <p:cNvSpPr txBox="1"/>
          <p:nvPr/>
        </p:nvSpPr>
        <p:spPr>
          <a:xfrm>
            <a:off x="451018" y="5517232"/>
            <a:ext cx="3137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Дуоденальна непрохідність</a:t>
            </a:r>
          </a:p>
          <a:p>
            <a:r>
              <a:rPr lang="uk-UA" dirty="0"/>
              <a:t>               (висока)</a:t>
            </a:r>
            <a:endParaRPr lang="ru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BD8F1F9-3720-4C3F-AF65-AE0741DF6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707" y="740027"/>
            <a:ext cx="3685433" cy="45611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DB7431-457C-43BF-9FB9-CB6EADB8D8F2}"/>
              </a:ext>
            </a:extLst>
          </p:cNvPr>
          <p:cNvSpPr txBox="1"/>
          <p:nvPr/>
        </p:nvSpPr>
        <p:spPr>
          <a:xfrm>
            <a:off x="5220072" y="5517232"/>
            <a:ext cx="382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Низька кишкова непрохідність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57164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FCCCD9A-7F93-4D53-AE83-0B8872511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12" y="908720"/>
            <a:ext cx="3831232" cy="46805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392016-5BC5-4EC9-8621-FAA67EAD728E}"/>
              </a:ext>
            </a:extLst>
          </p:cNvPr>
          <p:cNvSpPr txBox="1"/>
          <p:nvPr/>
        </p:nvSpPr>
        <p:spPr>
          <a:xfrm>
            <a:off x="399592" y="5949280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Низька кишкова непрохідність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D03365-F518-4A25-9495-93CE5683E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940" y="976498"/>
            <a:ext cx="3539508" cy="46127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635A6D-68DD-4380-9D9F-B7E5B6A029EE}"/>
              </a:ext>
            </a:extLst>
          </p:cNvPr>
          <p:cNvSpPr txBox="1"/>
          <p:nvPr/>
        </p:nvSpPr>
        <p:spPr>
          <a:xfrm>
            <a:off x="5652120" y="5877272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Атрезія прямої кишки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7080258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8570252-7FD8-B75F-8D63-E7393DC7B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29848"/>
            <a:ext cx="6511925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effectLst>
                  <a:reflection blurRad="6350" stA="55000" endA="300" endPos="0" dir="5400000" sy="-100000" algn="bl" rotWithShape="0"/>
                </a:effectLst>
              </a:rPr>
              <a:t>УЗД </a:t>
            </a:r>
            <a:r>
              <a:rPr lang="ru-RU" sz="3600" dirty="0" err="1">
                <a:effectLst>
                  <a:reflection blurRad="6350" stA="55000" endA="300" endPos="0" dir="5400000" sy="-100000" algn="bl" rotWithShape="0"/>
                </a:effectLst>
              </a:rPr>
              <a:t>ознаки</a:t>
            </a:r>
            <a:r>
              <a:rPr lang="ru-RU" sz="3600" dirty="0"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sz="3600" dirty="0" err="1">
                <a:effectLst>
                  <a:reflection blurRad="6350" stA="55000" endA="300" endPos="0" dir="5400000" sy="-100000" algn="bl" rotWithShape="0"/>
                </a:effectLst>
              </a:rPr>
              <a:t>тонкокишкової</a:t>
            </a:r>
            <a:r>
              <a:rPr lang="ru-RU" sz="3600" dirty="0"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sz="3600" dirty="0" err="1">
                <a:effectLst>
                  <a:reflection blurRad="6350" stA="55000" endA="300" endPos="0" dir="5400000" sy="-100000" algn="bl" rotWithShape="0"/>
                </a:effectLst>
              </a:rPr>
              <a:t>непрохідності</a:t>
            </a:r>
            <a:endParaRPr lang="ru-UA" sz="3600" dirty="0"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F253A597-59CE-BCC6-0508-33D5FBD2D69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5536" y="1268760"/>
            <a:ext cx="5184576" cy="5256584"/>
          </a:xfrm>
        </p:spPr>
        <p:txBody>
          <a:bodyPr/>
          <a:lstStyle/>
          <a:p>
            <a:pPr marL="46037" indent="0">
              <a:buNone/>
            </a:pPr>
            <a:r>
              <a:rPr lang="ru-RU" sz="1800" b="1" dirty="0" err="1">
                <a:solidFill>
                  <a:srgbClr val="FFFF00"/>
                </a:solidFill>
                <a:latin typeface="Segoe Print" panose="02000600000000000000" pitchFamily="2" charset="0"/>
              </a:rPr>
              <a:t>Основні</a:t>
            </a:r>
            <a:r>
              <a:rPr lang="ru-RU" sz="1800" b="1" dirty="0">
                <a:solidFill>
                  <a:srgbClr val="FFFF00"/>
                </a:solidFill>
                <a:latin typeface="Segoe Print" panose="02000600000000000000" pitchFamily="2" charset="0"/>
              </a:rPr>
              <a:t> УЗ-</a:t>
            </a:r>
            <a:r>
              <a:rPr lang="ru-RU" sz="1800" b="1" dirty="0" err="1">
                <a:solidFill>
                  <a:srgbClr val="FFFF00"/>
                </a:solidFill>
                <a:latin typeface="Segoe Print" panose="02000600000000000000" pitchFamily="2" charset="0"/>
              </a:rPr>
              <a:t>ознаки</a:t>
            </a:r>
            <a:r>
              <a:rPr lang="ru-RU" sz="1800" b="1" dirty="0">
                <a:solidFill>
                  <a:srgbClr val="FFFF00"/>
                </a:solidFill>
                <a:latin typeface="Segoe Print" panose="02000600000000000000" pitchFamily="2" charset="0"/>
              </a:rPr>
              <a:t> при </a:t>
            </a:r>
            <a:r>
              <a:rPr lang="ru-RU" sz="1800" b="1" dirty="0" err="1">
                <a:solidFill>
                  <a:srgbClr val="FFFF00"/>
                </a:solidFill>
                <a:latin typeface="Segoe Print" panose="02000600000000000000" pitchFamily="2" charset="0"/>
              </a:rPr>
              <a:t>непрохідності</a:t>
            </a:r>
            <a:r>
              <a:rPr lang="ru-RU" sz="1800" b="1" dirty="0">
                <a:solidFill>
                  <a:srgbClr val="FFFF00"/>
                </a:solidFill>
                <a:latin typeface="Segoe Print" panose="02000600000000000000" pitchFamily="2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Segoe Print" panose="02000600000000000000" pitchFamily="2" charset="0"/>
              </a:rPr>
              <a:t>це</a:t>
            </a:r>
            <a:r>
              <a:rPr lang="ru-RU" sz="1800" b="1" dirty="0">
                <a:solidFill>
                  <a:srgbClr val="FFFF00"/>
                </a:solidFill>
                <a:latin typeface="Segoe Print" panose="02000600000000000000" pitchFamily="2" charset="0"/>
              </a:rPr>
              <a:t>: </a:t>
            </a:r>
          </a:p>
          <a:p>
            <a:r>
              <a:rPr lang="ru-RU" sz="1600" dirty="0" err="1"/>
              <a:t>візуалізація</a:t>
            </a:r>
            <a:r>
              <a:rPr lang="ru-RU" sz="1600" dirty="0"/>
              <a:t> </a:t>
            </a:r>
            <a:r>
              <a:rPr lang="ru-RU" sz="1600" dirty="0" err="1"/>
              <a:t>розширених</a:t>
            </a:r>
            <a:r>
              <a:rPr lang="ru-RU" sz="1600" dirty="0"/>
              <a:t> петель </a:t>
            </a:r>
            <a:r>
              <a:rPr lang="ru-RU" sz="1600" dirty="0" err="1"/>
              <a:t>тонкої</a:t>
            </a:r>
            <a:r>
              <a:rPr lang="ru-RU" sz="1600" dirty="0"/>
              <a:t> кишки, </a:t>
            </a:r>
          </a:p>
          <a:p>
            <a:r>
              <a:rPr lang="ru-RU" sz="1600" dirty="0" err="1"/>
              <a:t>знижена</a:t>
            </a:r>
            <a:r>
              <a:rPr lang="ru-RU" sz="1600" dirty="0"/>
              <a:t> перистальтика, </a:t>
            </a:r>
          </a:p>
          <a:p>
            <a:r>
              <a:rPr lang="ru-RU" sz="1600" dirty="0" err="1"/>
              <a:t>вільна</a:t>
            </a:r>
            <a:r>
              <a:rPr lang="ru-RU" sz="1600" dirty="0"/>
              <a:t> </a:t>
            </a:r>
            <a:r>
              <a:rPr lang="ru-RU" sz="1600" dirty="0" err="1"/>
              <a:t>рідина</a:t>
            </a:r>
            <a:r>
              <a:rPr lang="ru-RU" sz="1600" dirty="0"/>
              <a:t> </a:t>
            </a:r>
            <a:r>
              <a:rPr lang="ru-RU" sz="1600" dirty="0" err="1"/>
              <a:t>між</a:t>
            </a:r>
            <a:r>
              <a:rPr lang="ru-RU" sz="1600" dirty="0"/>
              <a:t> петлями (танга) та в </a:t>
            </a:r>
            <a:r>
              <a:rPr lang="ru-RU" sz="1600" dirty="0" err="1"/>
              <a:t>черевній</a:t>
            </a:r>
            <a:r>
              <a:rPr lang="ru-RU" sz="1600" dirty="0"/>
              <a:t> </a:t>
            </a:r>
            <a:r>
              <a:rPr lang="ru-RU" sz="1600" dirty="0" err="1"/>
              <a:t>порожнині</a:t>
            </a:r>
            <a:r>
              <a:rPr lang="ru-RU" sz="1600" dirty="0"/>
              <a:t>. </a:t>
            </a:r>
          </a:p>
          <a:p>
            <a:pPr marL="46037" indent="0">
              <a:buNone/>
            </a:pPr>
            <a:r>
              <a:rPr lang="ru-RU" sz="1600" dirty="0" err="1"/>
              <a:t>Також</a:t>
            </a:r>
            <a:r>
              <a:rPr lang="ru-RU" sz="1600" dirty="0"/>
              <a:t> УЗД </a:t>
            </a:r>
            <a:r>
              <a:rPr lang="ru-RU" sz="1600" dirty="0" err="1"/>
              <a:t>іноді</a:t>
            </a:r>
            <a:r>
              <a:rPr lang="ru-RU" sz="1600" dirty="0"/>
              <a:t> </a:t>
            </a:r>
            <a:r>
              <a:rPr lang="ru-RU" sz="1600" dirty="0" err="1"/>
              <a:t>дозволяє</a:t>
            </a:r>
            <a:r>
              <a:rPr lang="ru-RU" sz="1600" dirty="0"/>
              <a:t> </a:t>
            </a:r>
            <a:r>
              <a:rPr lang="ru-RU" sz="1600" dirty="0" err="1"/>
              <a:t>виявити</a:t>
            </a:r>
            <a:r>
              <a:rPr lang="ru-RU" sz="1600" dirty="0"/>
              <a:t> причину </a:t>
            </a:r>
            <a:r>
              <a:rPr lang="ru-RU" sz="1600" dirty="0" err="1"/>
              <a:t>обструкції</a:t>
            </a:r>
            <a:r>
              <a:rPr lang="ru-RU" sz="1600" dirty="0"/>
              <a:t>, </a:t>
            </a:r>
            <a:r>
              <a:rPr lang="ru-RU" sz="1600" dirty="0" err="1"/>
              <a:t>наприклад</a:t>
            </a:r>
            <a:r>
              <a:rPr lang="ru-RU" sz="1600" dirty="0"/>
              <a:t>, </a:t>
            </a:r>
            <a:r>
              <a:rPr lang="ru-RU" sz="1600" dirty="0" err="1"/>
              <a:t>пухлину</a:t>
            </a:r>
            <a:r>
              <a:rPr lang="ru-RU" sz="1600" dirty="0"/>
              <a:t>, </a:t>
            </a:r>
            <a:r>
              <a:rPr lang="ru-RU" sz="1600" dirty="0" err="1"/>
              <a:t>потовщення</a:t>
            </a:r>
            <a:r>
              <a:rPr lang="ru-RU" sz="1600" dirty="0"/>
              <a:t> </a:t>
            </a:r>
            <a:r>
              <a:rPr lang="ru-RU" sz="1600" dirty="0" err="1"/>
              <a:t>стінок</a:t>
            </a:r>
            <a:r>
              <a:rPr lang="ru-RU" sz="1600" dirty="0"/>
              <a:t> </a:t>
            </a:r>
            <a:r>
              <a:rPr lang="ru-RU" sz="1600" dirty="0" err="1"/>
              <a:t>термінального</a:t>
            </a:r>
            <a:r>
              <a:rPr lang="ru-RU" sz="1600" dirty="0"/>
              <a:t> сегмента </a:t>
            </a:r>
            <a:r>
              <a:rPr lang="ru-RU" sz="1600" dirty="0" err="1"/>
              <a:t>клубової</a:t>
            </a:r>
            <a:r>
              <a:rPr lang="ru-RU" sz="1600" dirty="0"/>
              <a:t> кишки при </a:t>
            </a:r>
            <a:r>
              <a:rPr lang="ru-RU" sz="1600" dirty="0" err="1"/>
              <a:t>хворобі</a:t>
            </a:r>
            <a:r>
              <a:rPr lang="ru-RU" sz="1600" dirty="0"/>
              <a:t> Крона і т.д. </a:t>
            </a:r>
          </a:p>
          <a:p>
            <a:pPr marL="46037" indent="0">
              <a:buNone/>
            </a:pPr>
            <a:r>
              <a:rPr lang="ru-RU" sz="1600" dirty="0"/>
              <a:t>УЗД </a:t>
            </a:r>
            <a:r>
              <a:rPr lang="ru-RU" sz="1600" dirty="0" err="1"/>
              <a:t>може</a:t>
            </a:r>
            <a:r>
              <a:rPr lang="ru-RU" sz="1600" dirty="0"/>
              <a:t> </a:t>
            </a:r>
            <a:r>
              <a:rPr lang="ru-RU" sz="1600" dirty="0" err="1"/>
              <a:t>вирішити</a:t>
            </a:r>
            <a:r>
              <a:rPr lang="ru-RU" sz="1600" dirty="0"/>
              <a:t> </a:t>
            </a:r>
            <a:r>
              <a:rPr lang="ru-RU" sz="1600" dirty="0" err="1"/>
              <a:t>діагностичну</a:t>
            </a:r>
            <a:r>
              <a:rPr lang="ru-RU" sz="1600" dirty="0"/>
              <a:t> </a:t>
            </a:r>
            <a:r>
              <a:rPr lang="ru-RU" sz="1600" dirty="0" err="1"/>
              <a:t>дилему</a:t>
            </a:r>
            <a:r>
              <a:rPr lang="ru-RU" sz="1600" dirty="0"/>
              <a:t> за </a:t>
            </a:r>
            <a:r>
              <a:rPr lang="ru-RU" sz="1600" dirty="0" err="1"/>
              <a:t>неоднозначних</a:t>
            </a:r>
            <a:r>
              <a:rPr lang="ru-RU" sz="1600" dirty="0"/>
              <a:t> </a:t>
            </a:r>
            <a:r>
              <a:rPr lang="ru-RU" sz="1600" dirty="0" err="1"/>
              <a:t>рентгенологічних</a:t>
            </a:r>
            <a:r>
              <a:rPr lang="ru-RU" sz="1600" dirty="0"/>
              <a:t> </a:t>
            </a:r>
            <a:r>
              <a:rPr lang="ru-RU" sz="1600" dirty="0" err="1"/>
              <a:t>ознак</a:t>
            </a:r>
            <a:r>
              <a:rPr lang="ru-RU" sz="1600" dirty="0"/>
              <a:t> на </a:t>
            </a:r>
            <a:r>
              <a:rPr lang="ru-RU" sz="1600" dirty="0" err="1"/>
              <a:t>оглядовій</a:t>
            </a:r>
            <a:r>
              <a:rPr lang="ru-RU" sz="1600" dirty="0"/>
              <a:t> </a:t>
            </a:r>
            <a:r>
              <a:rPr lang="ru-RU" sz="1600" dirty="0" err="1"/>
              <a:t>рентгенограмі</a:t>
            </a:r>
            <a:r>
              <a:rPr lang="ru-RU" sz="1600" dirty="0"/>
              <a:t> </a:t>
            </a:r>
            <a:r>
              <a:rPr lang="ru-RU" sz="1600" dirty="0" err="1"/>
              <a:t>черевної</a:t>
            </a:r>
            <a:r>
              <a:rPr lang="ru-RU" sz="1600" dirty="0"/>
              <a:t> </a:t>
            </a:r>
            <a:r>
              <a:rPr lang="ru-RU" sz="1600" dirty="0" err="1"/>
              <a:t>порожнини</a:t>
            </a:r>
            <a:r>
              <a:rPr lang="ru-RU" sz="1600" dirty="0"/>
              <a:t>. </a:t>
            </a:r>
          </a:p>
          <a:p>
            <a:pPr marL="46037" indent="0">
              <a:buNone/>
            </a:pPr>
            <a:r>
              <a:rPr lang="ru-RU" sz="1600" dirty="0" err="1">
                <a:solidFill>
                  <a:srgbClr val="FFC000"/>
                </a:solidFill>
              </a:rPr>
              <a:t>Ліміт</a:t>
            </a:r>
            <a:r>
              <a:rPr lang="ru-RU" sz="1600" dirty="0">
                <a:solidFill>
                  <a:srgbClr val="FFC000"/>
                </a:solidFill>
              </a:rPr>
              <a:t> методу </a:t>
            </a:r>
            <a:r>
              <a:rPr lang="ru-RU" sz="1600" dirty="0" err="1"/>
              <a:t>полягає</a:t>
            </a:r>
            <a:r>
              <a:rPr lang="ru-RU" sz="1600" dirty="0"/>
              <a:t> в </a:t>
            </a:r>
            <a:r>
              <a:rPr lang="ru-RU" sz="1600" dirty="0" err="1"/>
              <a:t>низькій</a:t>
            </a:r>
            <a:r>
              <a:rPr lang="ru-RU" sz="1600" dirty="0"/>
              <a:t> </a:t>
            </a:r>
            <a:r>
              <a:rPr lang="ru-RU" sz="1600" dirty="0" err="1"/>
              <a:t>специфічності</a:t>
            </a:r>
            <a:r>
              <a:rPr lang="ru-RU" sz="1600" dirty="0"/>
              <a:t> при </a:t>
            </a:r>
            <a:r>
              <a:rPr lang="ru-RU" sz="1600" dirty="0" err="1"/>
              <a:t>оцінці</a:t>
            </a:r>
            <a:r>
              <a:rPr lang="ru-RU" sz="1600" dirty="0"/>
              <a:t> стану </a:t>
            </a:r>
            <a:r>
              <a:rPr lang="ru-RU" sz="1600" dirty="0" err="1"/>
              <a:t>брижі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залежність</a:t>
            </a:r>
            <a:r>
              <a:rPr lang="ru-RU" sz="1600" dirty="0"/>
              <a:t> </a:t>
            </a:r>
            <a:r>
              <a:rPr lang="ru-RU" sz="1600" dirty="0" err="1"/>
              <a:t>якості</a:t>
            </a:r>
            <a:r>
              <a:rPr lang="ru-RU" sz="1600" dirty="0"/>
              <a:t> </a:t>
            </a:r>
            <a:r>
              <a:rPr lang="ru-RU" sz="1600" dirty="0" err="1"/>
              <a:t>діагностики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конституції</a:t>
            </a:r>
            <a:r>
              <a:rPr lang="ru-RU" sz="1600" dirty="0"/>
              <a:t> </a:t>
            </a:r>
            <a:r>
              <a:rPr lang="ru-RU" sz="1600" dirty="0" err="1"/>
              <a:t>пацієнта</a:t>
            </a:r>
            <a:r>
              <a:rPr lang="ru-RU" sz="1600" dirty="0"/>
              <a:t> та </a:t>
            </a:r>
            <a:r>
              <a:rPr lang="ru-RU" sz="1600" dirty="0" err="1"/>
              <a:t>досвіду</a:t>
            </a:r>
            <a:r>
              <a:rPr lang="ru-RU" sz="1600" dirty="0"/>
              <a:t> оператора.</a:t>
            </a:r>
            <a:endParaRPr lang="ru-UA" sz="1600" dirty="0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82A31E91-EC01-07F5-2B82-7CA3DB323FDF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5580112" y="1268760"/>
            <a:ext cx="3346450" cy="231114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46A4073-943F-530B-7B0E-715D57F78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3897495"/>
            <a:ext cx="3346450" cy="281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059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C674F-582C-FA3D-57DB-F69298EFA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778" y="160019"/>
            <a:ext cx="6511925" cy="1143000"/>
          </a:xfrm>
        </p:spPr>
        <p:txBody>
          <a:bodyPr/>
          <a:lstStyle/>
          <a:p>
            <a:pPr marL="0" indent="0">
              <a:buNone/>
            </a:pPr>
            <a:r>
              <a:rPr lang="uk-UA" sz="3600" dirty="0">
                <a:effectLst>
                  <a:reflection blurRad="6350" stA="55000" endA="300" endPos="0" dir="5400000" sy="-100000" algn="bl" rotWithShape="0"/>
                </a:effectLst>
              </a:rPr>
              <a:t>Комп’ютерна томографія</a:t>
            </a:r>
            <a:endParaRPr lang="ru-UA" sz="3600" dirty="0"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78FEC7-848F-54C9-D665-97C86E8C7ED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7544" y="3068960"/>
            <a:ext cx="3744416" cy="2970664"/>
          </a:xfrm>
        </p:spPr>
        <p:txBody>
          <a:bodyPr/>
          <a:lstStyle/>
          <a:p>
            <a:r>
              <a:rPr lang="ru-RU" dirty="0" err="1"/>
              <a:t>транзиторні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і спайки, </a:t>
            </a:r>
            <a:r>
              <a:rPr lang="ru-RU" dirty="0" err="1"/>
              <a:t>які</a:t>
            </a:r>
            <a:r>
              <a:rPr lang="ru-RU" dirty="0"/>
              <a:t> як "хомут" </a:t>
            </a:r>
            <a:r>
              <a:rPr lang="ru-RU" dirty="0" err="1"/>
              <a:t>або</a:t>
            </a:r>
            <a:r>
              <a:rPr lang="ru-RU" dirty="0"/>
              <a:t> "</a:t>
            </a:r>
            <a:r>
              <a:rPr lang="ru-RU" dirty="0" err="1"/>
              <a:t>зашморг</a:t>
            </a:r>
            <a:r>
              <a:rPr lang="ru-RU" dirty="0"/>
              <a:t>" як би </a:t>
            </a:r>
            <a:r>
              <a:rPr lang="ru-RU" dirty="0" err="1"/>
              <a:t>стискають</a:t>
            </a:r>
            <a:r>
              <a:rPr lang="ru-RU" dirty="0"/>
              <a:t> петлю кишки</a:t>
            </a:r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7052A87-E63E-E81B-30D7-3B300701677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480076" y="2132856"/>
            <a:ext cx="4534814" cy="343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748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C674F-582C-FA3D-57DB-F69298EFA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778" y="160019"/>
            <a:ext cx="6511925" cy="1143000"/>
          </a:xfrm>
        </p:spPr>
        <p:txBody>
          <a:bodyPr/>
          <a:lstStyle/>
          <a:p>
            <a:pPr marL="0" indent="0">
              <a:buNone/>
            </a:pPr>
            <a:r>
              <a:rPr lang="uk-UA" sz="3600" dirty="0">
                <a:effectLst>
                  <a:reflection blurRad="6350" stA="55000" endA="300" endPos="0" dir="5400000" sy="-100000" algn="bl" rotWithShape="0"/>
                </a:effectLst>
              </a:rPr>
              <a:t>Комп’ютерна томографія</a:t>
            </a:r>
            <a:endParaRPr lang="ru-UA" sz="3600" dirty="0"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E408A10-E309-354A-7AC4-161C550D6BC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64612" y="980728"/>
            <a:ext cx="3171283" cy="5544616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BF592189-87EB-9BEB-52CF-578440753724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139952" y="1196752"/>
            <a:ext cx="4539436" cy="34586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11B0FA-4B22-A653-668A-ACF99BC1DE9F}"/>
              </a:ext>
            </a:extLst>
          </p:cNvPr>
          <p:cNvSpPr txBox="1"/>
          <p:nvPr/>
        </p:nvSpPr>
        <p:spPr>
          <a:xfrm>
            <a:off x="4644008" y="5013176"/>
            <a:ext cx="4392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effectLst/>
                <a:latin typeface="ui-sans-serif"/>
              </a:rPr>
              <a:t>скопления жидкости между петлями кишечника (танга) и в карманах брыжейки при декомпенсированной форме.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9115623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5138" y="0"/>
            <a:ext cx="6512511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КТ непрохідності товстого кишечника</a:t>
            </a:r>
          </a:p>
        </p:txBody>
      </p:sp>
      <p:pic>
        <p:nvPicPr>
          <p:cNvPr id="63491" name="Picture 2" descr="D:\Наташа\Студенты\Рентген для студ 3 курс\Картинки для лекций\ЖКТ\КТ непроходимость толст киш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466850"/>
            <a:ext cx="6443662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541338" y="0"/>
            <a:ext cx="9685338" cy="6858000"/>
          </a:xfrm>
        </p:spPr>
        <p:txBody>
          <a:bodyPr rtlCol="0"/>
          <a:lstStyle/>
          <a:p>
            <a:pPr marL="990600" lvl="1" indent="-533400" eaLnBrk="1" fontAlgn="auto" hangingPunct="1">
              <a:buClr>
                <a:schemeClr val="accent6">
                  <a:lumMod val="75000"/>
                </a:schemeClr>
              </a:buClr>
              <a:buFontTx/>
              <a:buNone/>
              <a:defRPr/>
            </a:pPr>
            <a:r>
              <a:rPr lang="uk-UA" sz="4800" b="1" dirty="0">
                <a:solidFill>
                  <a:schemeClr val="tx1"/>
                </a:solidFill>
                <a:latin typeface="+mj-lt"/>
              </a:rPr>
              <a:t>Стороннє  тіло в ШКТ</a:t>
            </a:r>
            <a:endParaRPr lang="en-US" sz="4800" b="1" dirty="0">
              <a:solidFill>
                <a:schemeClr val="tx1"/>
              </a:solidFill>
              <a:latin typeface="+mj-lt"/>
            </a:endParaRPr>
          </a:p>
          <a:p>
            <a:pPr marL="990600" lvl="1" indent="-53340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3000" dirty="0" err="1">
                <a:solidFill>
                  <a:srgbClr val="FFFF00"/>
                </a:solidFill>
              </a:rPr>
              <a:t>Рентгенологічне</a:t>
            </a:r>
            <a:r>
              <a:rPr lang="ru-RU" sz="3000" dirty="0">
                <a:solidFill>
                  <a:srgbClr val="FFFF00"/>
                </a:solidFill>
              </a:rPr>
              <a:t> </a:t>
            </a:r>
            <a:r>
              <a:rPr lang="ru-RU" sz="3000" dirty="0" err="1">
                <a:solidFill>
                  <a:srgbClr val="FFFF00"/>
                </a:solidFill>
              </a:rPr>
              <a:t>дослідження</a:t>
            </a:r>
            <a:r>
              <a:rPr lang="ru-RU" sz="3000" dirty="0">
                <a:solidFill>
                  <a:srgbClr val="FFFF00"/>
                </a:solidFill>
              </a:rPr>
              <a:t>: </a:t>
            </a:r>
          </a:p>
          <a:p>
            <a:pPr marL="990600" lvl="1" indent="-53340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3000" dirty="0">
                <a:solidFill>
                  <a:schemeClr val="tx1"/>
                </a:solidFill>
              </a:rPr>
              <a:t>факт </a:t>
            </a:r>
            <a:r>
              <a:rPr lang="ru-RU" sz="3000" dirty="0" err="1">
                <a:solidFill>
                  <a:schemeClr val="tx1"/>
                </a:solidFill>
              </a:rPr>
              <a:t>наявності</a:t>
            </a:r>
            <a:r>
              <a:rPr lang="ru-RU" sz="3000" dirty="0">
                <a:solidFill>
                  <a:schemeClr val="tx1"/>
                </a:solidFill>
              </a:rPr>
              <a:t> </a:t>
            </a:r>
            <a:r>
              <a:rPr lang="ru-RU" sz="3000" dirty="0" err="1">
                <a:solidFill>
                  <a:schemeClr val="tx1"/>
                </a:solidFill>
              </a:rPr>
              <a:t>сторонього</a:t>
            </a:r>
            <a:r>
              <a:rPr lang="ru-RU" sz="3000" dirty="0">
                <a:solidFill>
                  <a:schemeClr val="tx1"/>
                </a:solidFill>
              </a:rPr>
              <a:t> </a:t>
            </a:r>
            <a:r>
              <a:rPr lang="ru-RU" sz="3000" dirty="0" err="1">
                <a:solidFill>
                  <a:schemeClr val="tx1"/>
                </a:solidFill>
              </a:rPr>
              <a:t>тіла</a:t>
            </a:r>
            <a:r>
              <a:rPr lang="ru-RU" sz="3000" dirty="0">
                <a:solidFill>
                  <a:schemeClr val="tx1"/>
                </a:solidFill>
              </a:rPr>
              <a:t>, </a:t>
            </a:r>
            <a:r>
              <a:rPr lang="ru-RU" sz="3000" dirty="0" err="1">
                <a:solidFill>
                  <a:schemeClr val="tx1"/>
                </a:solidFill>
              </a:rPr>
              <a:t>визначення</a:t>
            </a:r>
            <a:r>
              <a:rPr lang="ru-RU" sz="3000" dirty="0">
                <a:solidFill>
                  <a:schemeClr val="tx1"/>
                </a:solidFill>
              </a:rPr>
              <a:t> </a:t>
            </a:r>
            <a:r>
              <a:rPr lang="ru-RU" sz="3000" dirty="0" err="1">
                <a:solidFill>
                  <a:schemeClr val="tx1"/>
                </a:solidFill>
              </a:rPr>
              <a:t>його</a:t>
            </a:r>
            <a:r>
              <a:rPr lang="ru-RU" sz="3000" dirty="0">
                <a:solidFill>
                  <a:schemeClr val="tx1"/>
                </a:solidFill>
              </a:rPr>
              <a:t> </a:t>
            </a:r>
            <a:r>
              <a:rPr lang="ru-RU" sz="3000" dirty="0" err="1">
                <a:solidFill>
                  <a:schemeClr val="tx1"/>
                </a:solidFill>
              </a:rPr>
              <a:t>локалізації</a:t>
            </a:r>
            <a:r>
              <a:rPr lang="ru-RU" sz="3000" dirty="0">
                <a:solidFill>
                  <a:schemeClr val="tx1"/>
                </a:solidFill>
              </a:rPr>
              <a:t>: поза- /</a:t>
            </a:r>
            <a:r>
              <a:rPr lang="ru-RU" sz="3000" dirty="0" err="1">
                <a:solidFill>
                  <a:schemeClr val="tx1"/>
                </a:solidFill>
              </a:rPr>
              <a:t>або</a:t>
            </a:r>
            <a:r>
              <a:rPr lang="ru-RU" sz="3000" dirty="0">
                <a:solidFill>
                  <a:schemeClr val="tx1"/>
                </a:solidFill>
              </a:rPr>
              <a:t> </a:t>
            </a:r>
            <a:r>
              <a:rPr lang="ru-RU" sz="3000" dirty="0" err="1">
                <a:solidFill>
                  <a:schemeClr val="tx1"/>
                </a:solidFill>
              </a:rPr>
              <a:t>внутрішньочеревна</a:t>
            </a:r>
            <a:r>
              <a:rPr lang="ru-RU" sz="3000" dirty="0">
                <a:solidFill>
                  <a:schemeClr val="tx1"/>
                </a:solidFill>
              </a:rPr>
              <a:t>.</a:t>
            </a:r>
          </a:p>
          <a:p>
            <a:pPr marL="990600" lvl="1" indent="-53340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ru-RU" sz="3000" dirty="0">
              <a:solidFill>
                <a:schemeClr val="tx1"/>
              </a:solidFill>
            </a:endParaRPr>
          </a:p>
          <a:p>
            <a:pPr marL="990600" lvl="1" indent="-53340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3000" dirty="0" err="1">
                <a:solidFill>
                  <a:srgbClr val="FFFF00"/>
                </a:solidFill>
              </a:rPr>
              <a:t>Рентгенпозитивне</a:t>
            </a:r>
            <a:r>
              <a:rPr lang="ru-RU" sz="3000" dirty="0">
                <a:solidFill>
                  <a:srgbClr val="FFFF00"/>
                </a:solidFill>
              </a:rPr>
              <a:t> (</a:t>
            </a:r>
            <a:r>
              <a:rPr lang="ru-RU" sz="3000" dirty="0" err="1">
                <a:solidFill>
                  <a:srgbClr val="FFFF00"/>
                </a:solidFill>
              </a:rPr>
              <a:t>металеве</a:t>
            </a:r>
            <a:r>
              <a:rPr lang="ru-RU" sz="3000" dirty="0">
                <a:solidFill>
                  <a:srgbClr val="FFFF00"/>
                </a:solidFill>
              </a:rPr>
              <a:t>) </a:t>
            </a:r>
            <a:r>
              <a:rPr lang="ru-RU" sz="3000" dirty="0">
                <a:solidFill>
                  <a:schemeClr val="tx1"/>
                </a:solidFill>
              </a:rPr>
              <a:t>-</a:t>
            </a:r>
          </a:p>
          <a:p>
            <a:pPr marL="990600" lvl="1" indent="-53340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3000" dirty="0">
                <a:solidFill>
                  <a:schemeClr val="tx1"/>
                </a:solidFill>
              </a:rPr>
              <a:t>   </a:t>
            </a:r>
            <a:r>
              <a:rPr lang="ru-RU" sz="3000" dirty="0" err="1">
                <a:solidFill>
                  <a:schemeClr val="tx1"/>
                </a:solidFill>
              </a:rPr>
              <a:t>інтенсивна</a:t>
            </a:r>
            <a:r>
              <a:rPr lang="ru-RU" sz="3000" dirty="0">
                <a:solidFill>
                  <a:schemeClr val="tx1"/>
                </a:solidFill>
              </a:rPr>
              <a:t> </a:t>
            </a:r>
            <a:r>
              <a:rPr lang="ru-RU" sz="3000" dirty="0" err="1">
                <a:solidFill>
                  <a:schemeClr val="tx1"/>
                </a:solidFill>
              </a:rPr>
              <a:t>тінь</a:t>
            </a:r>
            <a:r>
              <a:rPr lang="ru-RU" sz="3000" dirty="0">
                <a:solidFill>
                  <a:schemeClr val="tx1"/>
                </a:solidFill>
              </a:rPr>
              <a:t> на </a:t>
            </a:r>
            <a:r>
              <a:rPr lang="ru-RU" sz="3000" dirty="0" err="1">
                <a:solidFill>
                  <a:schemeClr val="tx1"/>
                </a:solidFill>
              </a:rPr>
              <a:t>оглядовій</a:t>
            </a:r>
            <a:r>
              <a:rPr lang="ru-RU" sz="3000" dirty="0">
                <a:solidFill>
                  <a:schemeClr val="tx1"/>
                </a:solidFill>
              </a:rPr>
              <a:t> </a:t>
            </a:r>
            <a:r>
              <a:rPr lang="ru-RU" sz="3000" dirty="0" err="1">
                <a:solidFill>
                  <a:schemeClr val="tx1"/>
                </a:solidFill>
              </a:rPr>
              <a:t>рентгенограмі</a:t>
            </a:r>
            <a:r>
              <a:rPr lang="ru-RU" sz="3000" dirty="0">
                <a:solidFill>
                  <a:schemeClr val="tx1"/>
                </a:solidFill>
              </a:rPr>
              <a:t>.</a:t>
            </a:r>
          </a:p>
          <a:p>
            <a:pPr marL="990600" lvl="1" indent="-53340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ru-RU" sz="3000" dirty="0">
              <a:solidFill>
                <a:schemeClr val="tx1"/>
              </a:solidFill>
            </a:endParaRPr>
          </a:p>
          <a:p>
            <a:pPr marL="990600" lvl="1" indent="-53340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3000" dirty="0" err="1">
                <a:solidFill>
                  <a:srgbClr val="FFFF00"/>
                </a:solidFill>
              </a:rPr>
              <a:t>Рентгеннегативне</a:t>
            </a:r>
            <a:r>
              <a:rPr lang="ru-RU" sz="3000" dirty="0">
                <a:solidFill>
                  <a:srgbClr val="FFFF00"/>
                </a:solidFill>
              </a:rPr>
              <a:t> (</a:t>
            </a:r>
            <a:r>
              <a:rPr lang="ru-RU" sz="3000" dirty="0" err="1">
                <a:solidFill>
                  <a:srgbClr val="FFFF00"/>
                </a:solidFill>
              </a:rPr>
              <a:t>кісточки</a:t>
            </a:r>
            <a:r>
              <a:rPr lang="ru-RU" sz="3000" dirty="0">
                <a:solidFill>
                  <a:srgbClr val="FFFF00"/>
                </a:solidFill>
              </a:rPr>
              <a:t> </a:t>
            </a:r>
            <a:r>
              <a:rPr lang="ru-RU" sz="3000" dirty="0" err="1">
                <a:solidFill>
                  <a:srgbClr val="FFFF00"/>
                </a:solidFill>
              </a:rPr>
              <a:t>фруктів</a:t>
            </a:r>
            <a:r>
              <a:rPr lang="ru-RU" sz="3000" dirty="0">
                <a:solidFill>
                  <a:srgbClr val="FFFF00"/>
                </a:solidFill>
              </a:rPr>
              <a:t>, </a:t>
            </a:r>
            <a:r>
              <a:rPr lang="ru-RU" sz="3000" dirty="0" err="1">
                <a:solidFill>
                  <a:srgbClr val="FFFF00"/>
                </a:solidFill>
              </a:rPr>
              <a:t>пластмас</a:t>
            </a:r>
            <a:r>
              <a:rPr lang="ru-RU" sz="3000" dirty="0">
                <a:solidFill>
                  <a:srgbClr val="FFFF00"/>
                </a:solidFill>
              </a:rPr>
              <a:t>. </a:t>
            </a:r>
            <a:r>
              <a:rPr lang="ru-RU" sz="3000" dirty="0" err="1">
                <a:solidFill>
                  <a:srgbClr val="FFFF00"/>
                </a:solidFill>
              </a:rPr>
              <a:t>дрібні</a:t>
            </a:r>
            <a:r>
              <a:rPr lang="ru-RU" sz="3000" dirty="0">
                <a:solidFill>
                  <a:srgbClr val="FFFF00"/>
                </a:solidFill>
              </a:rPr>
              <a:t> </a:t>
            </a:r>
            <a:r>
              <a:rPr lang="ru-RU" sz="3000" dirty="0" err="1">
                <a:solidFill>
                  <a:srgbClr val="FFFF00"/>
                </a:solidFill>
              </a:rPr>
              <a:t>іграшки</a:t>
            </a:r>
            <a:r>
              <a:rPr lang="ru-RU" sz="3000" dirty="0">
                <a:solidFill>
                  <a:srgbClr val="FFFF00"/>
                </a:solidFill>
              </a:rPr>
              <a:t>, </a:t>
            </a:r>
            <a:r>
              <a:rPr lang="ru-RU" sz="3000" dirty="0" err="1">
                <a:solidFill>
                  <a:srgbClr val="FFFF00"/>
                </a:solidFill>
              </a:rPr>
              <a:t>гудзики</a:t>
            </a:r>
            <a:r>
              <a:rPr lang="ru-RU" sz="3000" dirty="0">
                <a:solidFill>
                  <a:srgbClr val="FFFF00"/>
                </a:solidFill>
              </a:rPr>
              <a:t>, </a:t>
            </a:r>
            <a:r>
              <a:rPr lang="ru-RU" sz="3000" dirty="0" err="1">
                <a:solidFill>
                  <a:srgbClr val="FFFF00"/>
                </a:solidFill>
              </a:rPr>
              <a:t>кістки</a:t>
            </a:r>
            <a:r>
              <a:rPr lang="ru-RU" sz="3000" dirty="0">
                <a:solidFill>
                  <a:srgbClr val="FFFF00"/>
                </a:solidFill>
              </a:rPr>
              <a:t>) </a:t>
            </a:r>
            <a:r>
              <a:rPr lang="ru-RU" sz="3000" dirty="0">
                <a:solidFill>
                  <a:schemeClr val="tx1"/>
                </a:solidFill>
              </a:rPr>
              <a:t>- дефект </a:t>
            </a:r>
            <a:r>
              <a:rPr lang="ru-RU" sz="3000" dirty="0" err="1">
                <a:solidFill>
                  <a:schemeClr val="tx1"/>
                </a:solidFill>
              </a:rPr>
              <a:t>наповнення</a:t>
            </a:r>
            <a:r>
              <a:rPr lang="ru-RU" sz="3000" dirty="0">
                <a:solidFill>
                  <a:schemeClr val="tx1"/>
                </a:solidFill>
              </a:rPr>
              <a:t> на </a:t>
            </a:r>
            <a:r>
              <a:rPr lang="ru-RU" sz="3000" dirty="0" err="1">
                <a:solidFill>
                  <a:schemeClr val="tx1"/>
                </a:solidFill>
              </a:rPr>
              <a:t>рентгенограмах</a:t>
            </a:r>
            <a:r>
              <a:rPr lang="ru-RU" sz="3000" dirty="0">
                <a:solidFill>
                  <a:schemeClr val="tx1"/>
                </a:solidFill>
              </a:rPr>
              <a:t> з </a:t>
            </a:r>
            <a:r>
              <a:rPr lang="ru-RU" sz="3000" dirty="0" err="1">
                <a:solidFill>
                  <a:schemeClr val="tx1"/>
                </a:solidFill>
              </a:rPr>
              <a:t>барієм</a:t>
            </a:r>
            <a:r>
              <a:rPr lang="ru-RU" sz="3000" dirty="0">
                <a:solidFill>
                  <a:schemeClr val="tx1"/>
                </a:solidFill>
              </a:rPr>
              <a:t> сульфатом.</a:t>
            </a:r>
            <a:endParaRPr lang="en-US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http://radiographia.ru/sites/default/files/P11103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888" y="1700213"/>
            <a:ext cx="30607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2" descr="D:\Наташа\Студенты\Для студентов\Рентген1\P1010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620713"/>
            <a:ext cx="3286125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45267CFB-EDA3-4F28-AE23-261BFA3924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1488" y="84138"/>
            <a:ext cx="8229600" cy="1000126"/>
          </a:xfrm>
        </p:spPr>
        <p:txBody>
          <a:bodyPr/>
          <a:lstStyle/>
          <a:p>
            <a:pPr marL="0" indent="0" eaLnBrk="1" hangingPunct="1">
              <a:buFont typeface="Georgia" panose="02040502050405020303" pitchFamily="18" charset="0"/>
              <a:buNone/>
              <a:defRPr/>
            </a:pPr>
            <a:r>
              <a:rPr lang="ru-RU" altLang="ru-RU" sz="32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Сторонні</a:t>
            </a:r>
            <a:r>
              <a:rPr lang="ru-RU" altLang="ru-RU" sz="32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  </a:t>
            </a:r>
            <a:r>
              <a:rPr lang="ru-RU" altLang="ru-RU" sz="3200" dirty="0" err="1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тіла</a:t>
            </a:r>
            <a:r>
              <a:rPr lang="ru-RU" altLang="ru-RU" sz="3200" dirty="0">
                <a:solidFill>
                  <a:srgbClr val="FFFF00"/>
                </a:solidFill>
                <a:effectLst>
                  <a:reflection blurRad="6350" stA="55000" endA="300" endPos="0" dir="5400000" sy="-100000" algn="bl" rotWithShape="0"/>
                </a:effectLst>
              </a:rPr>
              <a:t> ШКТ</a:t>
            </a:r>
            <a:endParaRPr lang="en-US" altLang="ru-RU" sz="3200" dirty="0">
              <a:solidFill>
                <a:srgbClr val="FFFF00"/>
              </a:solidFill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pic>
        <p:nvPicPr>
          <p:cNvPr id="169987" name="Рисунок 2">
            <a:extLst>
              <a:ext uri="{FF2B5EF4-FFF2-40B4-BE49-F238E27FC236}">
                <a16:creationId xmlns:a16="http://schemas.microsoft.com/office/drawing/2014/main" id="{91E25BA7-C98E-4FD2-BC91-2FFC15BB9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1084263"/>
            <a:ext cx="37338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88" name="Рисунок 3">
            <a:extLst>
              <a:ext uri="{FF2B5EF4-FFF2-40B4-BE49-F238E27FC236}">
                <a16:creationId xmlns:a16="http://schemas.microsoft.com/office/drawing/2014/main" id="{A33DA9F6-B4DB-43D1-9E49-99B65E263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38" y="1084263"/>
            <a:ext cx="41497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89" name="Рисунок 4">
            <a:extLst>
              <a:ext uri="{FF2B5EF4-FFF2-40B4-BE49-F238E27FC236}">
                <a16:creationId xmlns:a16="http://schemas.microsoft.com/office/drawing/2014/main" id="{F9175198-66AD-4AD6-BAAD-E887D263DA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160838"/>
            <a:ext cx="3524250" cy="266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0" name="Рисунок 5">
            <a:extLst>
              <a:ext uri="{FF2B5EF4-FFF2-40B4-BE49-F238E27FC236}">
                <a16:creationId xmlns:a16="http://schemas.microsoft.com/office/drawing/2014/main" id="{BD3D7141-8924-401A-AC25-085D9A744B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160838"/>
            <a:ext cx="3529012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83127"/>
            <a:ext cx="8948613" cy="1143000"/>
          </a:xfrm>
        </p:spPr>
        <p:txBody>
          <a:bodyPr/>
          <a:lstStyle/>
          <a:p>
            <a:pPr marL="0" indent="0" algn="ctr" eaLnBrk="1" hangingPunct="1">
              <a:buFont typeface="Georgia" panose="02040502050405020303" pitchFamily="18" charset="0"/>
              <a:buNone/>
              <a:defRPr/>
            </a:pPr>
            <a:r>
              <a:rPr lang="ru-RU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Перфорація</a:t>
            </a:r>
            <a: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порожнистого</a:t>
            </a:r>
            <a: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органу</a:t>
            </a:r>
            <a:endParaRPr lang="uk-UA" dirty="0">
              <a:solidFill>
                <a:schemeClr val="tx1"/>
              </a:solidFill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sp>
        <p:nvSpPr>
          <p:cNvPr id="54275" name="Прямоугольник 5"/>
          <p:cNvSpPr>
            <a:spLocks noChangeArrowheads="1"/>
          </p:cNvSpPr>
          <p:nvPr/>
        </p:nvSpPr>
        <p:spPr bwMode="auto">
          <a:xfrm>
            <a:off x="107950" y="1268413"/>
            <a:ext cx="903605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 b="1" dirty="0" err="1">
                <a:solidFill>
                  <a:srgbClr val="FF8021"/>
                </a:solidFill>
              </a:rPr>
              <a:t>Методи</a:t>
            </a:r>
            <a:r>
              <a:rPr lang="ru-RU" altLang="ru-RU" sz="4400" b="1" dirty="0">
                <a:solidFill>
                  <a:srgbClr val="FF8021"/>
                </a:solidFill>
              </a:rPr>
              <a:t> :</a:t>
            </a:r>
          </a:p>
          <a:p>
            <a:pPr algn="ctr" eaLnBrk="1" hangingPunct="1"/>
            <a:r>
              <a:rPr lang="ru-RU" altLang="ru-RU" sz="4000" dirty="0" err="1">
                <a:solidFill>
                  <a:srgbClr val="FFFF00"/>
                </a:solidFill>
              </a:rPr>
              <a:t>Оглядова</a:t>
            </a:r>
            <a:r>
              <a:rPr lang="ru-RU" altLang="ru-RU" sz="4000" dirty="0">
                <a:solidFill>
                  <a:srgbClr val="FFFF00"/>
                </a:solidFill>
              </a:rPr>
              <a:t> </a:t>
            </a:r>
            <a:r>
              <a:rPr lang="ru-RU" altLang="ru-RU" sz="4000" dirty="0" err="1">
                <a:solidFill>
                  <a:srgbClr val="FFFF00"/>
                </a:solidFill>
              </a:rPr>
              <a:t>рентгенографія</a:t>
            </a:r>
            <a:endParaRPr lang="ru-RU" altLang="ru-RU" sz="4000" dirty="0">
              <a:solidFill>
                <a:srgbClr val="FFFF00"/>
              </a:solidFill>
            </a:endParaRPr>
          </a:p>
          <a:p>
            <a:pPr algn="ctr" eaLnBrk="1" hangingPunct="1"/>
            <a:endParaRPr lang="ru-RU" altLang="ru-RU" sz="4000" dirty="0">
              <a:solidFill>
                <a:srgbClr val="FFFF00"/>
              </a:solidFill>
            </a:endParaRPr>
          </a:p>
          <a:p>
            <a:pPr algn="ctr" eaLnBrk="1" hangingPunct="1"/>
            <a:r>
              <a:rPr lang="ru-RU" altLang="ru-RU" sz="4000" dirty="0" err="1">
                <a:solidFill>
                  <a:srgbClr val="FFFF00"/>
                </a:solidFill>
              </a:rPr>
              <a:t>Рентгенографія</a:t>
            </a:r>
            <a:r>
              <a:rPr lang="ru-RU" altLang="ru-RU" sz="4000" dirty="0">
                <a:solidFill>
                  <a:srgbClr val="FFFF00"/>
                </a:solidFill>
              </a:rPr>
              <a:t> </a:t>
            </a:r>
            <a:r>
              <a:rPr lang="ru-RU" altLang="ru-RU" sz="4000" dirty="0" err="1">
                <a:solidFill>
                  <a:srgbClr val="FFFF00"/>
                </a:solidFill>
              </a:rPr>
              <a:t>із</a:t>
            </a:r>
            <a:r>
              <a:rPr lang="ru-RU" altLang="ru-RU" sz="4000" dirty="0">
                <a:solidFill>
                  <a:srgbClr val="FFFF00"/>
                </a:solidFill>
              </a:rPr>
              <a:t> </a:t>
            </a:r>
            <a:r>
              <a:rPr lang="ru-RU" altLang="ru-RU" sz="4000" dirty="0" err="1">
                <a:solidFill>
                  <a:srgbClr val="FFFF00"/>
                </a:solidFill>
              </a:rPr>
              <a:t>застосуванням</a:t>
            </a:r>
            <a:r>
              <a:rPr lang="ru-RU" altLang="ru-RU" sz="4000" dirty="0">
                <a:solidFill>
                  <a:srgbClr val="FFFF00"/>
                </a:solidFill>
              </a:rPr>
              <a:t> </a:t>
            </a:r>
            <a:r>
              <a:rPr lang="ru-RU" altLang="ru-RU" sz="4000" dirty="0" err="1">
                <a:solidFill>
                  <a:srgbClr val="FFFF00"/>
                </a:solidFill>
              </a:rPr>
              <a:t>водорозчинних</a:t>
            </a:r>
            <a:r>
              <a:rPr lang="ru-RU" altLang="ru-RU" sz="4000" dirty="0">
                <a:solidFill>
                  <a:srgbClr val="FFFF00"/>
                </a:solidFill>
              </a:rPr>
              <a:t> </a:t>
            </a:r>
            <a:r>
              <a:rPr lang="ru-RU" altLang="ru-RU" sz="4000" dirty="0" err="1">
                <a:solidFill>
                  <a:srgbClr val="FFFF00"/>
                </a:solidFill>
              </a:rPr>
              <a:t>контрастних</a:t>
            </a:r>
            <a:r>
              <a:rPr lang="ru-RU" altLang="ru-RU" sz="4000" dirty="0">
                <a:solidFill>
                  <a:srgbClr val="FFFF00"/>
                </a:solidFill>
              </a:rPr>
              <a:t> </a:t>
            </a:r>
            <a:r>
              <a:rPr lang="ru-RU" altLang="ru-RU" sz="4000" dirty="0" err="1">
                <a:solidFill>
                  <a:srgbClr val="FFFF00"/>
                </a:solidFill>
              </a:rPr>
              <a:t>речовин</a:t>
            </a:r>
            <a:endParaRPr lang="ru-RU" altLang="ru-RU" sz="4000" dirty="0">
              <a:solidFill>
                <a:srgbClr val="FFFF00"/>
              </a:solidFill>
            </a:endParaRPr>
          </a:p>
          <a:p>
            <a:pPr algn="ctr" eaLnBrk="1" hangingPunct="1"/>
            <a:r>
              <a:rPr lang="ru-RU" altLang="ru-RU" sz="4000" dirty="0">
                <a:solidFill>
                  <a:srgbClr val="FFFF00"/>
                </a:solidFill>
              </a:rPr>
              <a:t> </a:t>
            </a:r>
          </a:p>
          <a:p>
            <a:pPr algn="ctr" eaLnBrk="1" hangingPunct="1"/>
            <a:r>
              <a:rPr lang="ru-RU" altLang="ru-RU" sz="4000" dirty="0" err="1">
                <a:solidFill>
                  <a:srgbClr val="FFFF00"/>
                </a:solidFill>
              </a:rPr>
              <a:t>Комп'ютерна</a:t>
            </a:r>
            <a:r>
              <a:rPr lang="ru-RU" altLang="ru-RU" sz="4000" dirty="0">
                <a:solidFill>
                  <a:srgbClr val="FFFF00"/>
                </a:solidFill>
              </a:rPr>
              <a:t> </a:t>
            </a:r>
            <a:r>
              <a:rPr lang="ru-RU" altLang="ru-RU" sz="4000" dirty="0" err="1">
                <a:solidFill>
                  <a:srgbClr val="FFFF00"/>
                </a:solidFill>
              </a:rPr>
              <a:t>томографія</a:t>
            </a:r>
            <a:r>
              <a:rPr lang="ru-RU" altLang="ru-RU" sz="4000" dirty="0">
                <a:solidFill>
                  <a:srgbClr val="FFFF00"/>
                </a:solidFill>
              </a:rPr>
              <a:t> </a:t>
            </a:r>
            <a:r>
              <a:rPr lang="ru-RU" altLang="ru-RU" sz="4000" dirty="0" err="1">
                <a:solidFill>
                  <a:srgbClr val="FFFF00"/>
                </a:solidFill>
              </a:rPr>
              <a:t>нативна</a:t>
            </a:r>
            <a:endParaRPr lang="ru-RU" altLang="ru-RU" sz="4000" dirty="0">
              <a:solidFill>
                <a:srgbClr val="FFFF00"/>
              </a:solidFill>
            </a:endParaRPr>
          </a:p>
          <a:p>
            <a:pPr algn="ctr" eaLnBrk="1" hangingPunct="1"/>
            <a:endParaRPr lang="ru-RU" altLang="ru-RU" sz="4000" dirty="0">
              <a:solidFill>
                <a:srgbClr val="FFFF00"/>
              </a:solidFill>
            </a:endParaRPr>
          </a:p>
          <a:p>
            <a:pPr algn="ctr" eaLnBrk="1" hangingPunct="1"/>
            <a:r>
              <a:rPr lang="ru-RU" altLang="ru-RU" sz="4000" dirty="0" err="1">
                <a:solidFill>
                  <a:srgbClr val="FFFF00"/>
                </a:solidFill>
              </a:rPr>
              <a:t>із</a:t>
            </a:r>
            <a:r>
              <a:rPr lang="ru-RU" altLang="ru-RU" sz="4000" dirty="0">
                <a:solidFill>
                  <a:srgbClr val="FFFF00"/>
                </a:solidFill>
              </a:rPr>
              <a:t> </a:t>
            </a:r>
            <a:r>
              <a:rPr lang="ru-RU" altLang="ru-RU" sz="4000" dirty="0" err="1">
                <a:solidFill>
                  <a:srgbClr val="FFFF00"/>
                </a:solidFill>
              </a:rPr>
              <a:t>застосуванням</a:t>
            </a:r>
            <a:r>
              <a:rPr lang="ru-RU" altLang="ru-RU" sz="4000" dirty="0">
                <a:solidFill>
                  <a:srgbClr val="FFFF00"/>
                </a:solidFill>
              </a:rPr>
              <a:t> КР</a:t>
            </a:r>
            <a:endParaRPr lang="uk-UA" alt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44" y="0"/>
            <a:ext cx="8948613" cy="1143000"/>
          </a:xfrm>
        </p:spPr>
        <p:txBody>
          <a:bodyPr/>
          <a:lstStyle/>
          <a:p>
            <a:pPr marL="0" indent="0" algn="ctr" eaLnBrk="1" hangingPunct="1">
              <a:buFont typeface="Georgia" panose="02040502050405020303" pitchFamily="18" charset="0"/>
              <a:buNone/>
              <a:defRPr/>
            </a:pPr>
            <a:r>
              <a:rPr lang="ru-RU" dirty="0" err="1">
                <a:solidFill>
                  <a:schemeClr val="tx1"/>
                </a:solidFill>
              </a:rPr>
              <a:t>Перфорація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стравоходу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5299" name="Прямоугольник 2"/>
          <p:cNvSpPr>
            <a:spLocks noChangeArrowheads="1"/>
          </p:cNvSpPr>
          <p:nvPr/>
        </p:nvSpPr>
        <p:spPr bwMode="auto">
          <a:xfrm>
            <a:off x="17463" y="908050"/>
            <a:ext cx="9144000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600" dirty="0" err="1">
                <a:solidFill>
                  <a:srgbClr val="FFFF00"/>
                </a:solidFill>
              </a:rPr>
              <a:t>Рентгенографія</a:t>
            </a:r>
            <a:r>
              <a:rPr lang="ru-RU" altLang="ru-RU" sz="3600" dirty="0">
                <a:solidFill>
                  <a:srgbClr val="FFFF00"/>
                </a:solidFill>
              </a:rPr>
              <a:t>: </a:t>
            </a:r>
            <a:r>
              <a:rPr lang="ru-RU" altLang="ru-RU" sz="3600" dirty="0" err="1">
                <a:solidFill>
                  <a:srgbClr val="FFFF00"/>
                </a:solidFill>
              </a:rPr>
              <a:t>шиї</a:t>
            </a:r>
            <a:r>
              <a:rPr lang="ru-RU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400" dirty="0">
                <a:solidFill>
                  <a:srgbClr val="FFFFFF"/>
                </a:solidFill>
              </a:rPr>
              <a:t>- </a:t>
            </a:r>
            <a:r>
              <a:rPr lang="ru-RU" altLang="ru-RU" sz="2400" dirty="0" err="1">
                <a:solidFill>
                  <a:srgbClr val="FFFFFF"/>
                </a:solidFill>
              </a:rPr>
              <a:t>візуалізація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контрастних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чужорідних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тіл</a:t>
            </a:r>
            <a:r>
              <a:rPr lang="ru-RU" altLang="ru-RU" sz="2400" dirty="0">
                <a:solidFill>
                  <a:srgbClr val="FFFFFF"/>
                </a:solidFill>
              </a:rPr>
              <a:t>, в </a:t>
            </a:r>
            <a:r>
              <a:rPr lang="ru-RU" altLang="ru-RU" sz="2400" dirty="0" err="1">
                <a:solidFill>
                  <a:srgbClr val="FFFFFF"/>
                </a:solidFill>
              </a:rPr>
              <a:t>бічній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проекції</a:t>
            </a:r>
            <a:r>
              <a:rPr lang="ru-RU" altLang="ru-RU" sz="2400" dirty="0">
                <a:solidFill>
                  <a:srgbClr val="FFFFFF"/>
                </a:solidFill>
              </a:rPr>
              <a:t> - </a:t>
            </a:r>
            <a:r>
              <a:rPr lang="ru-RU" altLang="ru-RU" sz="2400" dirty="0" err="1">
                <a:solidFill>
                  <a:srgbClr val="FFFFFF"/>
                </a:solidFill>
              </a:rPr>
              <a:t>збільшення</a:t>
            </a:r>
            <a:r>
              <a:rPr lang="ru-RU" altLang="ru-RU" sz="2400" dirty="0">
                <a:solidFill>
                  <a:srgbClr val="FFFFFF"/>
                </a:solidFill>
              </a:rPr>
              <a:t> простору </a:t>
            </a:r>
            <a:r>
              <a:rPr lang="ru-RU" altLang="ru-RU" sz="2400" dirty="0" err="1">
                <a:solidFill>
                  <a:srgbClr val="FFFFFF"/>
                </a:solidFill>
              </a:rPr>
              <a:t>між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передньою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поверхнею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тіл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хребців</a:t>
            </a:r>
            <a:r>
              <a:rPr lang="ru-RU" altLang="ru-RU" sz="2400" dirty="0">
                <a:solidFill>
                  <a:srgbClr val="FFFFFF"/>
                </a:solidFill>
              </a:rPr>
              <a:t> і </a:t>
            </a:r>
            <a:r>
              <a:rPr lang="ru-RU" altLang="ru-RU" sz="2400" dirty="0" err="1">
                <a:solidFill>
                  <a:srgbClr val="FFFFFF"/>
                </a:solidFill>
              </a:rPr>
              <a:t>задньою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стінкою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стравоходу</a:t>
            </a:r>
            <a:r>
              <a:rPr lang="ru-RU" altLang="ru-RU" sz="2400" dirty="0">
                <a:solidFill>
                  <a:srgbClr val="FFFFFF"/>
                </a:solidFill>
              </a:rPr>
              <a:t> з </a:t>
            </a:r>
            <a:r>
              <a:rPr lang="ru-RU" altLang="ru-RU" sz="2400" dirty="0" err="1">
                <a:solidFill>
                  <a:srgbClr val="FFFFFF"/>
                </a:solidFill>
              </a:rPr>
              <a:t>бульбашками</a:t>
            </a:r>
            <a:r>
              <a:rPr lang="ru-RU" altLang="ru-RU" sz="2400" dirty="0">
                <a:solidFill>
                  <a:srgbClr val="FFFFFF"/>
                </a:solidFill>
              </a:rPr>
              <a:t> газу на </a:t>
            </a:r>
            <a:r>
              <a:rPr lang="ru-RU" altLang="ru-RU" sz="2400" dirty="0" err="1">
                <a:solidFill>
                  <a:srgbClr val="FFFFFF"/>
                </a:solidFill>
              </a:rPr>
              <a:t>цьому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рівні</a:t>
            </a:r>
            <a:r>
              <a:rPr lang="ru-RU" altLang="ru-RU" sz="2400" dirty="0">
                <a:solidFill>
                  <a:srgbClr val="FFFFFF"/>
                </a:solidFill>
              </a:rPr>
              <a:t>.</a:t>
            </a:r>
          </a:p>
          <a:p>
            <a:pPr eaLnBrk="1" hangingPunct="1"/>
            <a:r>
              <a:rPr lang="ru-RU" altLang="ru-RU" sz="3600" dirty="0" err="1">
                <a:solidFill>
                  <a:srgbClr val="FFFF00"/>
                </a:solidFill>
              </a:rPr>
              <a:t>Грудної</a:t>
            </a:r>
            <a:r>
              <a:rPr lang="ru-RU" altLang="ru-RU" sz="3600" dirty="0">
                <a:solidFill>
                  <a:srgbClr val="FFFF00"/>
                </a:solidFill>
              </a:rPr>
              <a:t> </a:t>
            </a:r>
            <a:r>
              <a:rPr lang="ru-RU" altLang="ru-RU" sz="3600" dirty="0" err="1">
                <a:solidFill>
                  <a:srgbClr val="FFFF00"/>
                </a:solidFill>
              </a:rPr>
              <a:t>порожнини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400" dirty="0">
                <a:solidFill>
                  <a:srgbClr val="FFFFFF"/>
                </a:solidFill>
              </a:rPr>
              <a:t>- </a:t>
            </a:r>
            <a:r>
              <a:rPr lang="ru-RU" altLang="ru-RU" sz="2400" dirty="0" err="1">
                <a:solidFill>
                  <a:srgbClr val="FFFFFF"/>
                </a:solidFill>
              </a:rPr>
              <a:t>розширення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середостіння</a:t>
            </a:r>
            <a:r>
              <a:rPr lang="ru-RU" altLang="ru-RU" sz="2400" dirty="0">
                <a:solidFill>
                  <a:srgbClr val="FFFFFF"/>
                </a:solidFill>
              </a:rPr>
              <a:t>, </a:t>
            </a:r>
            <a:r>
              <a:rPr lang="ru-RU" altLang="ru-RU" sz="2400" dirty="0" err="1">
                <a:solidFill>
                  <a:srgbClr val="FFFFFF"/>
                </a:solidFill>
              </a:rPr>
              <a:t>пневмомедіастинум</a:t>
            </a:r>
            <a:r>
              <a:rPr lang="ru-RU" altLang="ru-RU" sz="2400" dirty="0">
                <a:solidFill>
                  <a:srgbClr val="FFFFFF"/>
                </a:solidFill>
              </a:rPr>
              <a:t>, </a:t>
            </a:r>
            <a:r>
              <a:rPr lang="ru-RU" altLang="ru-RU" sz="2400" dirty="0" err="1">
                <a:solidFill>
                  <a:srgbClr val="FFFFFF"/>
                </a:solidFill>
              </a:rPr>
              <a:t>підшкірна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емфізема</a:t>
            </a:r>
            <a:r>
              <a:rPr lang="ru-RU" altLang="ru-RU" sz="2400" dirty="0">
                <a:solidFill>
                  <a:srgbClr val="FFFFFF"/>
                </a:solidFill>
              </a:rPr>
              <a:t> в </a:t>
            </a:r>
            <a:r>
              <a:rPr lang="ru-RU" altLang="ru-RU" sz="2400" dirty="0" err="1">
                <a:solidFill>
                  <a:srgbClr val="FFFFFF"/>
                </a:solidFill>
              </a:rPr>
              <a:t>області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шиї</a:t>
            </a:r>
            <a:r>
              <a:rPr lang="ru-RU" altLang="ru-RU" sz="2400" dirty="0">
                <a:solidFill>
                  <a:srgbClr val="FFFFFF"/>
                </a:solidFill>
              </a:rPr>
              <a:t>, </a:t>
            </a:r>
            <a:r>
              <a:rPr lang="ru-RU" altLang="ru-RU" sz="2400" dirty="0" err="1">
                <a:solidFill>
                  <a:srgbClr val="FFFFFF"/>
                </a:solidFill>
              </a:rPr>
              <a:t>рівень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рідини</a:t>
            </a:r>
            <a:r>
              <a:rPr lang="ru-RU" altLang="ru-RU" sz="2400" dirty="0">
                <a:solidFill>
                  <a:srgbClr val="FFFFFF"/>
                </a:solidFill>
              </a:rPr>
              <a:t> в </a:t>
            </a:r>
            <a:r>
              <a:rPr lang="ru-RU" altLang="ru-RU" sz="2400" dirty="0" err="1">
                <a:solidFill>
                  <a:srgbClr val="FFFFFF"/>
                </a:solidFill>
              </a:rPr>
              <a:t>середостінні</a:t>
            </a:r>
            <a:r>
              <a:rPr lang="ru-RU" altLang="ru-RU" sz="2400" dirty="0">
                <a:solidFill>
                  <a:srgbClr val="FFFFFF"/>
                </a:solidFill>
              </a:rPr>
              <a:t>, </a:t>
            </a:r>
            <a:r>
              <a:rPr lang="ru-RU" altLang="ru-RU" sz="2400" dirty="0" err="1">
                <a:solidFill>
                  <a:srgbClr val="FFFFFF"/>
                </a:solidFill>
              </a:rPr>
              <a:t>випіт</a:t>
            </a:r>
            <a:r>
              <a:rPr lang="ru-RU" altLang="ru-RU" sz="2400" dirty="0">
                <a:solidFill>
                  <a:srgbClr val="FFFFFF"/>
                </a:solidFill>
              </a:rPr>
              <a:t> в </a:t>
            </a:r>
            <a:r>
              <a:rPr lang="ru-RU" altLang="ru-RU" sz="2400" dirty="0" err="1">
                <a:solidFill>
                  <a:srgbClr val="FFFFFF"/>
                </a:solidFill>
              </a:rPr>
              <a:t>плевральній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порожнині</a:t>
            </a:r>
            <a:r>
              <a:rPr lang="ru-RU" altLang="ru-RU" sz="2400" dirty="0">
                <a:solidFill>
                  <a:srgbClr val="FFFFFF"/>
                </a:solidFill>
              </a:rPr>
              <a:t>;</a:t>
            </a:r>
          </a:p>
          <a:p>
            <a:pPr eaLnBrk="1" hangingPunct="1"/>
            <a:r>
              <a:rPr lang="ru-RU" altLang="ru-RU" sz="3200" dirty="0">
                <a:solidFill>
                  <a:srgbClr val="FFFF00"/>
                </a:solidFill>
              </a:rPr>
              <a:t>З </a:t>
            </a:r>
            <a:r>
              <a:rPr lang="ru-RU" altLang="ru-RU" sz="3200" dirty="0" err="1">
                <a:solidFill>
                  <a:srgbClr val="FFFF00"/>
                </a:solidFill>
              </a:rPr>
              <a:t>використанням</a:t>
            </a:r>
            <a:r>
              <a:rPr lang="ru-RU" altLang="ru-RU" sz="3200" dirty="0">
                <a:solidFill>
                  <a:srgbClr val="FFFF00"/>
                </a:solidFill>
              </a:rPr>
              <a:t> </a:t>
            </a:r>
            <a:r>
              <a:rPr lang="ru-RU" altLang="ru-RU" sz="3200" dirty="0" err="1">
                <a:solidFill>
                  <a:srgbClr val="FFFF00"/>
                </a:solidFill>
              </a:rPr>
              <a:t>водорозчинної</a:t>
            </a:r>
            <a:r>
              <a:rPr lang="ru-RU" altLang="ru-RU" sz="3200" dirty="0">
                <a:solidFill>
                  <a:srgbClr val="FFFF00"/>
                </a:solidFill>
              </a:rPr>
              <a:t> КР </a:t>
            </a:r>
            <a:r>
              <a:rPr lang="ru-RU" altLang="ru-RU" sz="2400" dirty="0">
                <a:solidFill>
                  <a:srgbClr val="FFFFFF"/>
                </a:solidFill>
              </a:rPr>
              <a:t>- </a:t>
            </a:r>
            <a:r>
              <a:rPr lang="ru-RU" altLang="ru-RU" sz="2400" dirty="0" err="1">
                <a:solidFill>
                  <a:srgbClr val="FFFFFF"/>
                </a:solidFill>
              </a:rPr>
              <a:t>виявлення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місця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перфорації</a:t>
            </a:r>
            <a:r>
              <a:rPr lang="ru-RU" altLang="ru-RU" sz="2400" dirty="0">
                <a:solidFill>
                  <a:srgbClr val="FFFFFF"/>
                </a:solidFill>
              </a:rPr>
              <a:t>, </a:t>
            </a:r>
            <a:r>
              <a:rPr lang="ru-RU" altLang="ru-RU" sz="2400" dirty="0" err="1">
                <a:solidFill>
                  <a:srgbClr val="FFFFFF"/>
                </a:solidFill>
              </a:rPr>
              <a:t>вихід</a:t>
            </a:r>
            <a:r>
              <a:rPr lang="ru-RU" altLang="ru-RU" sz="2400" dirty="0">
                <a:solidFill>
                  <a:srgbClr val="FFFFFF"/>
                </a:solidFill>
              </a:rPr>
              <a:t> КР за </a:t>
            </a:r>
            <a:r>
              <a:rPr lang="ru-RU" altLang="ru-RU" sz="2400" dirty="0" err="1">
                <a:solidFill>
                  <a:srgbClr val="FFFFFF"/>
                </a:solidFill>
              </a:rPr>
              <a:t>межі</a:t>
            </a:r>
            <a:r>
              <a:rPr lang="ru-RU" altLang="ru-RU" sz="2400" dirty="0">
                <a:solidFill>
                  <a:srgbClr val="FFFFFF"/>
                </a:solidFill>
              </a:rPr>
              <a:t> органу.</a:t>
            </a:r>
          </a:p>
          <a:p>
            <a:pPr eaLnBrk="1" hangingPunct="1"/>
            <a:endParaRPr lang="ru-RU" altLang="ru-RU" sz="3600" dirty="0">
              <a:solidFill>
                <a:srgbClr val="FFFF00"/>
              </a:solidFill>
            </a:endParaRPr>
          </a:p>
          <a:p>
            <a:pPr eaLnBrk="1" hangingPunct="1"/>
            <a:r>
              <a:rPr lang="ru-RU" altLang="ru-RU" sz="3600" dirty="0">
                <a:solidFill>
                  <a:srgbClr val="FFFF00"/>
                </a:solidFill>
              </a:rPr>
              <a:t>КТ</a:t>
            </a:r>
            <a:r>
              <a:rPr lang="ru-RU" altLang="ru-RU" sz="2800" dirty="0">
                <a:solidFill>
                  <a:srgbClr val="FFFF00"/>
                </a:solidFill>
              </a:rPr>
              <a:t>: </a:t>
            </a:r>
            <a:r>
              <a:rPr lang="ru-RU" altLang="ru-RU" sz="2400" dirty="0" err="1">
                <a:solidFill>
                  <a:srgbClr val="FFFFFF"/>
                </a:solidFill>
              </a:rPr>
              <a:t>повітря</a:t>
            </a:r>
            <a:r>
              <a:rPr lang="ru-RU" altLang="ru-RU" sz="2400" dirty="0">
                <a:solidFill>
                  <a:srgbClr val="FFFFFF"/>
                </a:solidFill>
              </a:rPr>
              <a:t> в </a:t>
            </a:r>
            <a:r>
              <a:rPr lang="ru-RU" altLang="ru-RU" sz="2400" dirty="0" err="1">
                <a:solidFill>
                  <a:srgbClr val="FFFFFF"/>
                </a:solidFill>
              </a:rPr>
              <a:t>середостінні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або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витікання</a:t>
            </a:r>
            <a:r>
              <a:rPr lang="ru-RU" altLang="ru-RU" sz="2400" dirty="0">
                <a:solidFill>
                  <a:srgbClr val="FFFFFF"/>
                </a:solidFill>
              </a:rPr>
              <a:t> КР за </a:t>
            </a:r>
            <a:r>
              <a:rPr lang="ru-RU" altLang="ru-RU" sz="2400" dirty="0" err="1">
                <a:solidFill>
                  <a:srgbClr val="FFFFFF"/>
                </a:solidFill>
              </a:rPr>
              <a:t>межі</a:t>
            </a:r>
            <a:r>
              <a:rPr lang="ru-RU" altLang="ru-RU" sz="2400" dirty="0">
                <a:solidFill>
                  <a:srgbClr val="FFFFFF"/>
                </a:solidFill>
              </a:rPr>
              <a:t> органу, </a:t>
            </a:r>
            <a:r>
              <a:rPr lang="ru-RU" altLang="ru-RU" sz="2400" dirty="0" err="1">
                <a:solidFill>
                  <a:srgbClr val="FFFFFF"/>
                </a:solidFill>
              </a:rPr>
              <a:t>локальне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підвищення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щільності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навколишньої</a:t>
            </a:r>
            <a:r>
              <a:rPr lang="ru-RU" altLang="ru-RU" sz="2400" dirty="0">
                <a:solidFill>
                  <a:srgbClr val="FFFFFF"/>
                </a:solidFill>
              </a:rPr>
              <a:t> </a:t>
            </a:r>
            <a:r>
              <a:rPr lang="ru-RU" altLang="ru-RU" sz="2400" dirty="0" err="1">
                <a:solidFill>
                  <a:srgbClr val="FFFFFF"/>
                </a:solidFill>
              </a:rPr>
              <a:t>клітковини</a:t>
            </a:r>
            <a:r>
              <a:rPr lang="ru-RU" altLang="ru-RU" sz="2400" dirty="0">
                <a:solidFill>
                  <a:srgbClr val="FFFFFF"/>
                </a:solidFill>
              </a:rPr>
              <a:t>.</a:t>
            </a:r>
            <a:endParaRPr lang="uk-UA" altLang="ru-RU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3037" y="-180802"/>
            <a:ext cx="8948613" cy="1143000"/>
          </a:xfrm>
        </p:spPr>
        <p:txBody>
          <a:bodyPr/>
          <a:lstStyle/>
          <a:p>
            <a:pPr marL="0" indent="0" algn="ctr" eaLnBrk="1" hangingPunct="1">
              <a:buFont typeface="Georgia" panose="02040502050405020303" pitchFamily="18" charset="0"/>
              <a:buNone/>
              <a:defRPr/>
            </a:pPr>
            <a:r>
              <a:rPr lang="ru-RU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Перфорація</a:t>
            </a:r>
            <a: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порожнистого</a:t>
            </a:r>
            <a:r>
              <a:rPr lang="ru-RU" dirty="0">
                <a:solidFill>
                  <a:schemeClr val="tx1"/>
                </a:solidFill>
                <a:effectLst>
                  <a:reflection blurRad="6350" stA="55000" endA="300" endPos="0" dir="5400000" sy="-100000" algn="bl" rotWithShape="0"/>
                </a:effectLst>
              </a:rPr>
              <a:t> органу</a:t>
            </a:r>
            <a:endParaRPr lang="uk-UA" dirty="0">
              <a:solidFill>
                <a:schemeClr val="tx1"/>
              </a:solidFill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sp>
        <p:nvSpPr>
          <p:cNvPr id="56323" name="Прямоугольник 5"/>
          <p:cNvSpPr>
            <a:spLocks noChangeArrowheads="1"/>
          </p:cNvSpPr>
          <p:nvPr/>
        </p:nvSpPr>
        <p:spPr bwMode="auto">
          <a:xfrm>
            <a:off x="107950" y="1164134"/>
            <a:ext cx="903605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dirty="0" err="1">
                <a:solidFill>
                  <a:srgbClr val="FFFF00"/>
                </a:solidFill>
              </a:rPr>
              <a:t>Ознаки</a:t>
            </a:r>
            <a:r>
              <a:rPr lang="ru-RU" altLang="ru-RU" sz="3600" dirty="0">
                <a:solidFill>
                  <a:srgbClr val="FFFF00"/>
                </a:solidFill>
              </a:rPr>
              <a:t> - </a:t>
            </a:r>
            <a:r>
              <a:rPr lang="ru-RU" altLang="ru-RU" sz="3600" dirty="0" err="1">
                <a:solidFill>
                  <a:srgbClr val="FFFF00"/>
                </a:solidFill>
              </a:rPr>
              <a:t>наявність</a:t>
            </a:r>
            <a:r>
              <a:rPr lang="ru-RU" altLang="ru-RU" sz="3600" dirty="0">
                <a:solidFill>
                  <a:srgbClr val="FFFF00"/>
                </a:solidFill>
              </a:rPr>
              <a:t> газу і </a:t>
            </a:r>
            <a:r>
              <a:rPr lang="ru-RU" altLang="ru-RU" sz="3600" dirty="0" err="1">
                <a:solidFill>
                  <a:srgbClr val="FFFF00"/>
                </a:solidFill>
              </a:rPr>
              <a:t>рідини</a:t>
            </a:r>
            <a:r>
              <a:rPr lang="ru-RU" altLang="ru-RU" sz="3600" dirty="0">
                <a:solidFill>
                  <a:srgbClr val="FFFF00"/>
                </a:solidFill>
              </a:rPr>
              <a:t>.</a:t>
            </a:r>
          </a:p>
          <a:p>
            <a:pPr eaLnBrk="1" hangingPunct="1"/>
            <a:r>
              <a:rPr lang="ru-RU" altLang="ru-RU" sz="3600" dirty="0">
                <a:solidFill>
                  <a:srgbClr val="FFFF00"/>
                </a:solidFill>
              </a:rPr>
              <a:t>Газ </a:t>
            </a:r>
            <a:r>
              <a:rPr lang="ru-RU" altLang="ru-RU" sz="2800" dirty="0">
                <a:solidFill>
                  <a:srgbClr val="FFFFFF"/>
                </a:solidFill>
              </a:rPr>
              <a:t>- у вертикальному </a:t>
            </a:r>
            <a:r>
              <a:rPr lang="ru-RU" altLang="ru-RU" sz="2800" dirty="0" err="1">
                <a:solidFill>
                  <a:srgbClr val="FFFFFF"/>
                </a:solidFill>
              </a:rPr>
              <a:t>положенні</a:t>
            </a:r>
            <a:r>
              <a:rPr lang="ru-RU" altLang="ru-RU" sz="2800" dirty="0">
                <a:solidFill>
                  <a:srgbClr val="FFFFFF"/>
                </a:solidFill>
              </a:rPr>
              <a:t> - </a:t>
            </a:r>
            <a:r>
              <a:rPr lang="ru-RU" altLang="ru-RU" sz="2800" dirty="0" err="1">
                <a:solidFill>
                  <a:srgbClr val="FFFFFF"/>
                </a:solidFill>
              </a:rPr>
              <a:t>під</a:t>
            </a:r>
            <a:r>
              <a:rPr lang="ru-RU" altLang="ru-RU" sz="2800" dirty="0">
                <a:solidFill>
                  <a:srgbClr val="FFFFFF"/>
                </a:solidFill>
              </a:rPr>
              <a:t> куполом </a:t>
            </a:r>
            <a:r>
              <a:rPr lang="ru-RU" altLang="ru-RU" sz="2800" dirty="0" err="1">
                <a:solidFill>
                  <a:srgbClr val="FFFFFF"/>
                </a:solidFill>
              </a:rPr>
              <a:t>діафрагми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серповидне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просвітлення</a:t>
            </a:r>
            <a:r>
              <a:rPr lang="ru-RU" altLang="ru-RU" sz="2800" dirty="0">
                <a:solidFill>
                  <a:srgbClr val="FFFFFF"/>
                </a:solidFill>
              </a:rPr>
              <a:t>, в горизонтальному </a:t>
            </a:r>
            <a:r>
              <a:rPr lang="ru-RU" altLang="ru-RU" sz="2800" dirty="0" err="1">
                <a:solidFill>
                  <a:srgbClr val="FFFFFF"/>
                </a:solidFill>
              </a:rPr>
              <a:t>положенні</a:t>
            </a:r>
            <a:r>
              <a:rPr lang="ru-RU" altLang="ru-RU" sz="2800" dirty="0">
                <a:solidFill>
                  <a:srgbClr val="FFFFFF"/>
                </a:solidFill>
              </a:rPr>
              <a:t> на </a:t>
            </a:r>
            <a:r>
              <a:rPr lang="ru-RU" altLang="ru-RU" sz="2800" dirty="0" err="1">
                <a:solidFill>
                  <a:srgbClr val="FFFFFF"/>
                </a:solidFill>
              </a:rPr>
              <a:t>спині</a:t>
            </a:r>
            <a:r>
              <a:rPr lang="ru-RU" altLang="ru-RU" sz="2800" dirty="0">
                <a:solidFill>
                  <a:srgbClr val="FFFFFF"/>
                </a:solidFill>
              </a:rPr>
              <a:t> - </a:t>
            </a:r>
            <a:r>
              <a:rPr lang="ru-RU" altLang="ru-RU" sz="2800" dirty="0" err="1">
                <a:solidFill>
                  <a:srgbClr val="FFFFFF"/>
                </a:solidFill>
              </a:rPr>
              <a:t>під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передньою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черевною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стінкою</a:t>
            </a:r>
            <a:r>
              <a:rPr lang="ru-RU" altLang="ru-RU" sz="2800" dirty="0">
                <a:solidFill>
                  <a:srgbClr val="FFFFFF"/>
                </a:solidFill>
              </a:rPr>
              <a:t>, на </a:t>
            </a:r>
            <a:r>
              <a:rPr lang="ru-RU" altLang="ru-RU" sz="2800" dirty="0" err="1">
                <a:solidFill>
                  <a:srgbClr val="FFFFFF"/>
                </a:solidFill>
              </a:rPr>
              <a:t>лівому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боці</a:t>
            </a:r>
            <a:r>
              <a:rPr lang="ru-RU" altLang="ru-RU" sz="2800" dirty="0">
                <a:solidFill>
                  <a:srgbClr val="FFFFFF"/>
                </a:solidFill>
              </a:rPr>
              <a:t> - над </a:t>
            </a:r>
            <a:r>
              <a:rPr lang="ru-RU" altLang="ru-RU" sz="2800" dirty="0" err="1">
                <a:solidFill>
                  <a:srgbClr val="FFFFFF"/>
                </a:solidFill>
              </a:rPr>
              <a:t>печінкою</a:t>
            </a:r>
            <a:r>
              <a:rPr lang="ru-RU" altLang="ru-RU" sz="2800" dirty="0">
                <a:solidFill>
                  <a:srgbClr val="FFFFFF"/>
                </a:solidFill>
              </a:rPr>
              <a:t>.</a:t>
            </a:r>
          </a:p>
          <a:p>
            <a:pPr eaLnBrk="1" hangingPunct="1"/>
            <a:endParaRPr lang="ru-RU" altLang="ru-RU" sz="2800" dirty="0">
              <a:solidFill>
                <a:srgbClr val="FFFFFF"/>
              </a:solidFill>
            </a:endParaRPr>
          </a:p>
          <a:p>
            <a:pPr eaLnBrk="1" hangingPunct="1"/>
            <a:r>
              <a:rPr lang="ru-RU" altLang="ru-RU" sz="4000" dirty="0" err="1">
                <a:solidFill>
                  <a:srgbClr val="FFFF00"/>
                </a:solidFill>
              </a:rPr>
              <a:t>Рідина</a:t>
            </a:r>
            <a:r>
              <a:rPr lang="ru-RU" altLang="ru-RU" sz="2800" dirty="0">
                <a:solidFill>
                  <a:srgbClr val="FFFFFF"/>
                </a:solidFill>
              </a:rPr>
              <a:t> - в </a:t>
            </a:r>
            <a:r>
              <a:rPr lang="ru-RU" altLang="ru-RU" sz="2800" dirty="0" err="1">
                <a:solidFill>
                  <a:srgbClr val="FFFFFF"/>
                </a:solidFill>
              </a:rPr>
              <a:t>бокових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відділах</a:t>
            </a:r>
            <a:r>
              <a:rPr lang="ru-RU" altLang="ru-RU" sz="2800" dirty="0">
                <a:solidFill>
                  <a:srgbClr val="FFFFFF"/>
                </a:solidFill>
              </a:rPr>
              <a:t> живота і </a:t>
            </a:r>
            <a:r>
              <a:rPr lang="ru-RU" altLang="ru-RU" sz="2800" dirty="0" err="1">
                <a:solidFill>
                  <a:srgbClr val="FFFFFF"/>
                </a:solidFill>
              </a:rPr>
              <a:t>рентгенологічно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проявляється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інтенсивним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стрічкоподібним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затінюванням</a:t>
            </a:r>
            <a:r>
              <a:rPr lang="ru-RU" altLang="ru-RU" sz="2800" dirty="0">
                <a:solidFill>
                  <a:srgbClr val="FFFFFF"/>
                </a:solidFill>
              </a:rPr>
              <a:t> простору </a:t>
            </a:r>
            <a:r>
              <a:rPr lang="ru-RU" altLang="ru-RU" sz="2800" dirty="0" err="1">
                <a:solidFill>
                  <a:srgbClr val="FFFFFF"/>
                </a:solidFill>
              </a:rPr>
              <a:t>між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предбрюшинним</a:t>
            </a:r>
            <a:r>
              <a:rPr lang="ru-RU" altLang="ru-RU" sz="2800" dirty="0">
                <a:solidFill>
                  <a:srgbClr val="FFFFFF"/>
                </a:solidFill>
              </a:rPr>
              <a:t> жиром і </a:t>
            </a:r>
            <a:r>
              <a:rPr lang="ru-RU" altLang="ru-RU" sz="2800" dirty="0" err="1">
                <a:solidFill>
                  <a:srgbClr val="FFFFFF"/>
                </a:solidFill>
              </a:rPr>
              <a:t>стінкою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товстої</a:t>
            </a:r>
            <a:r>
              <a:rPr lang="ru-RU" altLang="ru-RU" sz="2800" dirty="0">
                <a:solidFill>
                  <a:srgbClr val="FFFFFF"/>
                </a:solidFill>
              </a:rPr>
              <a:t> кишки при горизонтальному </a:t>
            </a:r>
            <a:r>
              <a:rPr lang="ru-RU" altLang="ru-RU" sz="2800" dirty="0" err="1">
                <a:solidFill>
                  <a:srgbClr val="FFFFFF"/>
                </a:solidFill>
              </a:rPr>
              <a:t>положенні</a:t>
            </a:r>
            <a:r>
              <a:rPr lang="ru-RU" altLang="ru-RU" sz="2800" dirty="0">
                <a:solidFill>
                  <a:srgbClr val="FFFFFF"/>
                </a:solidFill>
              </a:rPr>
              <a:t> </a:t>
            </a:r>
            <a:r>
              <a:rPr lang="ru-RU" altLang="ru-RU" sz="2800" dirty="0" err="1">
                <a:solidFill>
                  <a:srgbClr val="FFFFFF"/>
                </a:solidFill>
              </a:rPr>
              <a:t>потерпілого</a:t>
            </a:r>
            <a:r>
              <a:rPr lang="ru-RU" altLang="ru-RU" sz="2800" dirty="0">
                <a:solidFill>
                  <a:srgbClr val="FFFFFF"/>
                </a:solidFill>
              </a:rPr>
              <a:t> на </a:t>
            </a:r>
            <a:r>
              <a:rPr lang="ru-RU" altLang="ru-RU" sz="2800" dirty="0" err="1">
                <a:solidFill>
                  <a:srgbClr val="FFFFFF"/>
                </a:solidFill>
              </a:rPr>
              <a:t>спині</a:t>
            </a:r>
            <a:r>
              <a:rPr lang="ru-RU" altLang="ru-RU" sz="2800" dirty="0">
                <a:solidFill>
                  <a:srgbClr val="FFFFFF"/>
                </a:solidFill>
              </a:rPr>
              <a:t>.</a:t>
            </a:r>
            <a:endParaRPr lang="uk-UA" altLang="ru-RU" sz="2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888" y="476250"/>
            <a:ext cx="4633912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Прямоугольник 2"/>
          <p:cNvSpPr>
            <a:spLocks noChangeArrowheads="1"/>
          </p:cNvSpPr>
          <p:nvPr/>
        </p:nvSpPr>
        <p:spPr bwMode="auto">
          <a:xfrm>
            <a:off x="349250" y="1828800"/>
            <a:ext cx="367188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 err="1">
                <a:solidFill>
                  <a:srgbClr val="FFFFFF"/>
                </a:solidFill>
              </a:rPr>
              <a:t>Під</a:t>
            </a:r>
            <a:r>
              <a:rPr lang="ru-RU" altLang="ru-RU" sz="4000" dirty="0">
                <a:solidFill>
                  <a:srgbClr val="FFFFFF"/>
                </a:solidFill>
              </a:rPr>
              <a:t> куполом </a:t>
            </a:r>
            <a:r>
              <a:rPr lang="ru-RU" altLang="ru-RU" sz="4000" dirty="0" err="1">
                <a:solidFill>
                  <a:srgbClr val="FFFFFF"/>
                </a:solidFill>
              </a:rPr>
              <a:t>діафрагми</a:t>
            </a:r>
            <a:r>
              <a:rPr lang="ru-RU" altLang="ru-RU" sz="4000" dirty="0">
                <a:solidFill>
                  <a:srgbClr val="FFFFFF"/>
                </a:solidFill>
              </a:rPr>
              <a:t> </a:t>
            </a:r>
            <a:r>
              <a:rPr lang="ru-RU" altLang="ru-RU" sz="4000" dirty="0" err="1">
                <a:solidFill>
                  <a:srgbClr val="FFFFFF"/>
                </a:solidFill>
              </a:rPr>
              <a:t>серповидне</a:t>
            </a:r>
            <a:r>
              <a:rPr lang="ru-RU" altLang="ru-RU" sz="4000" dirty="0">
                <a:solidFill>
                  <a:srgbClr val="FFFFFF"/>
                </a:solidFill>
              </a:rPr>
              <a:t> </a:t>
            </a:r>
            <a:r>
              <a:rPr lang="ru-RU" altLang="ru-RU" sz="4000" dirty="0" err="1">
                <a:solidFill>
                  <a:srgbClr val="FFFFFF"/>
                </a:solidFill>
              </a:rPr>
              <a:t>просвітлення</a:t>
            </a:r>
            <a:endParaRPr lang="uk-UA" altLang="ru-RU" sz="4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DB52E8-DA33-4615-9EC1-E8F11E894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692696"/>
            <a:ext cx="4726790" cy="567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0413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060848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uk-UA" dirty="0">
                <a:effectLst>
                  <a:reflection blurRad="6350" stA="55000" endA="300" endPos="0" dir="5400000" sy="-100000" algn="bl" rotWithShape="0"/>
                </a:effectLst>
              </a:rPr>
              <a:t>Дякую за увагу!</a:t>
            </a:r>
            <a:endParaRPr lang="ru-RU" dirty="0">
              <a:effectLst>
                <a:reflection blurRad="6350" stA="55000" endA="300" endPos="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2076</TotalTime>
  <Words>2533</Words>
  <Application>Microsoft Office PowerPoint</Application>
  <PresentationFormat>Экран (4:3)</PresentationFormat>
  <Paragraphs>361</Paragraphs>
  <Slides>69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69</vt:i4>
      </vt:variant>
    </vt:vector>
  </HeadingPairs>
  <TitlesOfParts>
    <vt:vector size="84" baseType="lpstr">
      <vt:lpstr>Arial</vt:lpstr>
      <vt:lpstr>Arial Nova Cond</vt:lpstr>
      <vt:lpstr>Calibri</vt:lpstr>
      <vt:lpstr>Georgia</vt:lpstr>
      <vt:lpstr>Segoe Print</vt:lpstr>
      <vt:lpstr>Times New Roman</vt:lpstr>
      <vt:lpstr>Trebuchet MS</vt:lpstr>
      <vt:lpstr>ui-sans-serif</vt:lpstr>
      <vt:lpstr>Wingdings</vt:lpstr>
      <vt:lpstr>Воздушный поток</vt:lpstr>
      <vt:lpstr>1_Воздушный поток</vt:lpstr>
      <vt:lpstr>2_Воздушный поток</vt:lpstr>
      <vt:lpstr>3_Воздушный поток</vt:lpstr>
      <vt:lpstr>4_Воздушный поток</vt:lpstr>
      <vt:lpstr>5_Воздушный поток</vt:lpstr>
      <vt:lpstr>Променева діагностика захворювань шлунково-кишкового тракту</vt:lpstr>
      <vt:lpstr>Методи дослідження ШКТ</vt:lpstr>
      <vt:lpstr>Рентген дослідження ШКТ:</vt:lpstr>
      <vt:lpstr>Рентген дослідження ШКТ:</vt:lpstr>
      <vt:lpstr>Іррігоскопія </vt:lpstr>
      <vt:lpstr> Іррігоскопія </vt:lpstr>
      <vt:lpstr>Стравохід</vt:lpstr>
      <vt:lpstr>Стравохід</vt:lpstr>
      <vt:lpstr>Шлунок</vt:lpstr>
      <vt:lpstr>Презентация PowerPoint</vt:lpstr>
      <vt:lpstr>Дванадцятипала кишка</vt:lpstr>
      <vt:lpstr>Тонкий кишечник</vt:lpstr>
      <vt:lpstr>Тонкий кишечник</vt:lpstr>
      <vt:lpstr> Іррігоскопія </vt:lpstr>
      <vt:lpstr> Іррігоскопія </vt:lpstr>
      <vt:lpstr>Іррігоскопія іррігографія       подвійне      контрасту-                 вання</vt:lpstr>
      <vt:lpstr>Ультразвукове дослідження ШКТ</vt:lpstr>
      <vt:lpstr>Презентация PowerPoint</vt:lpstr>
      <vt:lpstr>УЗ зображення кишечника</vt:lpstr>
      <vt:lpstr>Комп'ютерна і магнітно-резонансна   томографія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Основні рентгенологічні  синдроми захворювань шлунково-кишкового тракту.</vt:lpstr>
      <vt:lpstr>Дислокація органу</vt:lpstr>
      <vt:lpstr>Дислокація органу – кила стравохідного отвору діафрагми. </vt:lpstr>
      <vt:lpstr>Презентация PowerPoint</vt:lpstr>
      <vt:lpstr>Презентация PowerPoint</vt:lpstr>
      <vt:lpstr>Зміна рельєфа слизової оболонки</vt:lpstr>
      <vt:lpstr>                Симптом ніші ніша на контурі</vt:lpstr>
      <vt:lpstr>Презентация PowerPoint</vt:lpstr>
      <vt:lpstr>Ніша на рельєфі</vt:lpstr>
      <vt:lpstr>Дефект наповнення</vt:lpstr>
      <vt:lpstr>Синдром локального розширення</vt:lpstr>
      <vt:lpstr>Синдром дифузного розширення</vt:lpstr>
      <vt:lpstr>Синдром звуження</vt:lpstr>
      <vt:lpstr>Презентация PowerPoint</vt:lpstr>
      <vt:lpstr>Диффузне звуження стравоходу, рубцовий стеноз.</vt:lpstr>
      <vt:lpstr>Локальне звуження (дефект наповнення) стравоходу при доброякісній пухлині – лейоміома.</vt:lpstr>
      <vt:lpstr>Рак стравоходу</vt:lpstr>
      <vt:lpstr>Пілороспазм та пілоростеноз.</vt:lpstr>
      <vt:lpstr>Синдром звуження</vt:lpstr>
      <vt:lpstr>Презентация PowerPoint</vt:lpstr>
      <vt:lpstr>Рентгенодіагностика виразкової хвороби шлунка та 12-палої кишки</vt:lpstr>
      <vt:lpstr>Порушення функції органу</vt:lpstr>
      <vt:lpstr>Кишкова непрохідність</vt:lpstr>
      <vt:lpstr>Презентация PowerPoint</vt:lpstr>
      <vt:lpstr>Рентгенографія</vt:lpstr>
      <vt:lpstr>Рентгенографія</vt:lpstr>
      <vt:lpstr>Презентация PowerPoint</vt:lpstr>
      <vt:lpstr>Презентация PowerPoint</vt:lpstr>
      <vt:lpstr>Презентация PowerPoint</vt:lpstr>
      <vt:lpstr>Презентация PowerPoint</vt:lpstr>
      <vt:lpstr>УЗД ознаки тонкокишкової непрохідності</vt:lpstr>
      <vt:lpstr>Комп’ютерна томографія</vt:lpstr>
      <vt:lpstr>Комп’ютерна томографія</vt:lpstr>
      <vt:lpstr>КТ непрохідності товстого кишечника</vt:lpstr>
      <vt:lpstr>Презентация PowerPoint</vt:lpstr>
      <vt:lpstr>Презентация PowerPoint</vt:lpstr>
      <vt:lpstr>Сторонні  тіла ШКТ</vt:lpstr>
      <vt:lpstr>Перфорація порожнистого органу</vt:lpstr>
      <vt:lpstr>Перфорація стравоходу</vt:lpstr>
      <vt:lpstr>Перфорація порожнистого органу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</dc:creator>
  <cp:lastModifiedBy>Олеся Дмитріївна Слюсаренко</cp:lastModifiedBy>
  <cp:revision>170</cp:revision>
  <dcterms:created xsi:type="dcterms:W3CDTF">2011-08-06T18:08:31Z</dcterms:created>
  <dcterms:modified xsi:type="dcterms:W3CDTF">2023-11-18T15:37:53Z</dcterms:modified>
</cp:coreProperties>
</file>