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  <p:sldMasterId id="2147483698" r:id="rId2"/>
    <p:sldMasterId id="2147483711" r:id="rId3"/>
    <p:sldMasterId id="2147483751" r:id="rId4"/>
  </p:sldMasterIdLst>
  <p:notesMasterIdLst>
    <p:notesMasterId r:id="rId68"/>
  </p:notesMasterIdLst>
  <p:sldIdLst>
    <p:sldId id="258" r:id="rId5"/>
    <p:sldId id="390" r:id="rId6"/>
    <p:sldId id="391" r:id="rId7"/>
    <p:sldId id="264" r:id="rId8"/>
    <p:sldId id="392" r:id="rId9"/>
    <p:sldId id="262" r:id="rId10"/>
    <p:sldId id="393" r:id="rId11"/>
    <p:sldId id="397" r:id="rId12"/>
    <p:sldId id="399" r:id="rId13"/>
    <p:sldId id="402" r:id="rId14"/>
    <p:sldId id="401" r:id="rId15"/>
    <p:sldId id="403" r:id="rId16"/>
    <p:sldId id="404" r:id="rId17"/>
    <p:sldId id="405" r:id="rId18"/>
    <p:sldId id="407" r:id="rId19"/>
    <p:sldId id="406" r:id="rId20"/>
    <p:sldId id="408" r:id="rId21"/>
    <p:sldId id="410" r:id="rId22"/>
    <p:sldId id="409" r:id="rId23"/>
    <p:sldId id="411" r:id="rId24"/>
    <p:sldId id="412" r:id="rId25"/>
    <p:sldId id="413" r:id="rId26"/>
    <p:sldId id="416" r:id="rId27"/>
    <p:sldId id="448" r:id="rId28"/>
    <p:sldId id="274" r:id="rId29"/>
    <p:sldId id="417" r:id="rId30"/>
    <p:sldId id="418" r:id="rId31"/>
    <p:sldId id="419" r:id="rId32"/>
    <p:sldId id="420" r:id="rId33"/>
    <p:sldId id="421" r:id="rId34"/>
    <p:sldId id="422" r:id="rId35"/>
    <p:sldId id="430" r:id="rId36"/>
    <p:sldId id="423" r:id="rId37"/>
    <p:sldId id="427" r:id="rId38"/>
    <p:sldId id="428" r:id="rId39"/>
    <p:sldId id="429" r:id="rId40"/>
    <p:sldId id="431" r:id="rId41"/>
    <p:sldId id="439" r:id="rId42"/>
    <p:sldId id="440" r:id="rId43"/>
    <p:sldId id="425" r:id="rId44"/>
    <p:sldId id="426" r:id="rId45"/>
    <p:sldId id="433" r:id="rId46"/>
    <p:sldId id="434" r:id="rId47"/>
    <p:sldId id="432" r:id="rId48"/>
    <p:sldId id="435" r:id="rId49"/>
    <p:sldId id="436" r:id="rId50"/>
    <p:sldId id="441" r:id="rId51"/>
    <p:sldId id="445" r:id="rId52"/>
    <p:sldId id="442" r:id="rId53"/>
    <p:sldId id="447" r:id="rId54"/>
    <p:sldId id="446" r:id="rId55"/>
    <p:sldId id="444" r:id="rId56"/>
    <p:sldId id="415" r:id="rId57"/>
    <p:sldId id="437" r:id="rId58"/>
    <p:sldId id="438" r:id="rId59"/>
    <p:sldId id="424" r:id="rId60"/>
    <p:sldId id="307" r:id="rId61"/>
    <p:sldId id="449" r:id="rId62"/>
    <p:sldId id="450" r:id="rId63"/>
    <p:sldId id="451" r:id="rId64"/>
    <p:sldId id="304" r:id="rId65"/>
    <p:sldId id="309" r:id="rId66"/>
    <p:sldId id="310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DE3981C-FFC3-4180-96F8-7E25219DCD12}">
          <p14:sldIdLst>
            <p14:sldId id="258"/>
            <p14:sldId id="390"/>
            <p14:sldId id="391"/>
            <p14:sldId id="264"/>
            <p14:sldId id="392"/>
            <p14:sldId id="262"/>
            <p14:sldId id="393"/>
            <p14:sldId id="397"/>
            <p14:sldId id="399"/>
            <p14:sldId id="402"/>
            <p14:sldId id="401"/>
            <p14:sldId id="403"/>
            <p14:sldId id="404"/>
            <p14:sldId id="405"/>
            <p14:sldId id="407"/>
            <p14:sldId id="406"/>
            <p14:sldId id="408"/>
            <p14:sldId id="410"/>
            <p14:sldId id="409"/>
            <p14:sldId id="411"/>
            <p14:sldId id="412"/>
            <p14:sldId id="413"/>
            <p14:sldId id="416"/>
            <p14:sldId id="448"/>
            <p14:sldId id="274"/>
            <p14:sldId id="417"/>
            <p14:sldId id="418"/>
            <p14:sldId id="419"/>
            <p14:sldId id="420"/>
            <p14:sldId id="421"/>
            <p14:sldId id="422"/>
            <p14:sldId id="430"/>
            <p14:sldId id="423"/>
            <p14:sldId id="427"/>
            <p14:sldId id="428"/>
            <p14:sldId id="429"/>
            <p14:sldId id="431"/>
            <p14:sldId id="439"/>
            <p14:sldId id="440"/>
            <p14:sldId id="425"/>
            <p14:sldId id="426"/>
            <p14:sldId id="433"/>
            <p14:sldId id="434"/>
            <p14:sldId id="432"/>
            <p14:sldId id="435"/>
            <p14:sldId id="436"/>
            <p14:sldId id="441"/>
            <p14:sldId id="445"/>
            <p14:sldId id="442"/>
            <p14:sldId id="447"/>
            <p14:sldId id="446"/>
            <p14:sldId id="444"/>
            <p14:sldId id="415"/>
            <p14:sldId id="437"/>
            <p14:sldId id="438"/>
            <p14:sldId id="424"/>
            <p14:sldId id="307"/>
            <p14:sldId id="449"/>
            <p14:sldId id="450"/>
            <p14:sldId id="451"/>
            <p14:sldId id="304"/>
            <p14:sldId id="309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15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A5224-7420-479E-9327-32AA5AB815AE}" type="datetimeFigureOut">
              <a:rPr lang="ru-UA" smtClean="0"/>
              <a:t>14.02.2023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B2AFF-CC67-43F5-8DBE-BFD773C48EE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025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8DD2064E-D1DC-4BDF-B4A9-3A6C89FB3430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25603" name="Group 3">
              <a:extLst>
                <a:ext uri="{FF2B5EF4-FFF2-40B4-BE49-F238E27FC236}">
                  <a16:creationId xmlns:a16="http://schemas.microsoft.com/office/drawing/2014/main" id="{547A0A30-6A66-4CDF-9A16-04F7CFB0E62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5604" name="Freeform 4">
                <a:extLst>
                  <a:ext uri="{FF2B5EF4-FFF2-40B4-BE49-F238E27FC236}">
                    <a16:creationId xmlns:a16="http://schemas.microsoft.com/office/drawing/2014/main" id="{7DDB9652-8AAB-492D-A3AF-86AB2E46150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5" name="Freeform 5">
                <a:extLst>
                  <a:ext uri="{FF2B5EF4-FFF2-40B4-BE49-F238E27FC236}">
                    <a16:creationId xmlns:a16="http://schemas.microsoft.com/office/drawing/2014/main" id="{63757E37-71CE-41D1-814D-BAEBE20849D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6" name="Freeform 6">
                <a:extLst>
                  <a:ext uri="{FF2B5EF4-FFF2-40B4-BE49-F238E27FC236}">
                    <a16:creationId xmlns:a16="http://schemas.microsoft.com/office/drawing/2014/main" id="{37400FE0-9C3B-457E-82B8-6408E6D1CEB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7" name="Freeform 7">
                <a:extLst>
                  <a:ext uri="{FF2B5EF4-FFF2-40B4-BE49-F238E27FC236}">
                    <a16:creationId xmlns:a16="http://schemas.microsoft.com/office/drawing/2014/main" id="{51BD8B5B-D3F1-4487-B1A3-5B5B8C103B9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8" name="Freeform 8">
                <a:extLst>
                  <a:ext uri="{FF2B5EF4-FFF2-40B4-BE49-F238E27FC236}">
                    <a16:creationId xmlns:a16="http://schemas.microsoft.com/office/drawing/2014/main" id="{02DA5DFE-59C4-4B93-8ADC-0B84869F63A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</p:grpSp>
        <p:sp>
          <p:nvSpPr>
            <p:cNvPr id="25609" name="Freeform 9">
              <a:extLst>
                <a:ext uri="{FF2B5EF4-FFF2-40B4-BE49-F238E27FC236}">
                  <a16:creationId xmlns:a16="http://schemas.microsoft.com/office/drawing/2014/main" id="{D3A91315-8AD7-460E-B501-56638EE874C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  <p:sp>
          <p:nvSpPr>
            <p:cNvPr id="25610" name="Freeform 10">
              <a:extLst>
                <a:ext uri="{FF2B5EF4-FFF2-40B4-BE49-F238E27FC236}">
                  <a16:creationId xmlns:a16="http://schemas.microsoft.com/office/drawing/2014/main" id="{45511221-EE4D-4501-905A-85CBD0583C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</p:grpSp>
      <p:sp>
        <p:nvSpPr>
          <p:cNvPr id="25611" name="Rectangle 11">
            <a:extLst>
              <a:ext uri="{FF2B5EF4-FFF2-40B4-BE49-F238E27FC236}">
                <a16:creationId xmlns:a16="http://schemas.microsoft.com/office/drawing/2014/main" id="{51498366-6551-4B52-AEEA-E1A198357266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UA" noProof="0"/>
              <a:t>Образец заголовка</a:t>
            </a:r>
          </a:p>
        </p:txBody>
      </p:sp>
      <p:sp>
        <p:nvSpPr>
          <p:cNvPr id="25612" name="Rectangle 12">
            <a:extLst>
              <a:ext uri="{FF2B5EF4-FFF2-40B4-BE49-F238E27FC236}">
                <a16:creationId xmlns:a16="http://schemas.microsoft.com/office/drawing/2014/main" id="{5B84D947-9A98-4073-8317-4F07B328020E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UA" noProof="0"/>
              <a:t>Образец подзаголовка</a:t>
            </a:r>
          </a:p>
        </p:txBody>
      </p:sp>
      <p:sp>
        <p:nvSpPr>
          <p:cNvPr id="25613" name="Rectangle 13">
            <a:extLst>
              <a:ext uri="{FF2B5EF4-FFF2-40B4-BE49-F238E27FC236}">
                <a16:creationId xmlns:a16="http://schemas.microsoft.com/office/drawing/2014/main" id="{A904E822-BC1E-43B6-8351-8A977EA24FD9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6B5CB225-A5F7-44A0-8616-19AEC7A58A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3EC3415E-3244-4204-B9E1-74CDB4A09B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126F5B1-D229-483D-8F83-EA2E2C790DCD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99726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168B6-1874-4138-80E5-1540E23AC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E9496-981A-43BD-9771-5BA2F5FD1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83F3B-57E8-49B4-93DB-6C08A2FF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0ADA1C-A066-4B70-B5F1-44523A724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CFD36D8-19EE-47EE-9708-A39821D90091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82F576-CBEB-469A-9E8F-4014B79C2F1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0578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03405-ACE4-4A91-9868-10B926F7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F4778F-DC43-4A06-90F9-7EF61B510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4BA4CA-B097-4B1B-B5F2-242A5486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B8D68B-8D88-4556-94C0-3C98F8B26D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8251A7-D178-4C6D-9CB1-E562C7831828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FEF612-9BF7-4155-A29F-B3DAD29C089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06409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10D21-CB4B-4AA1-84AB-DA0623608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0FF73A-D6E3-4903-916A-8E748F7E0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FB112D-65D0-42D7-A1E6-D9903A8C0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686918-718A-4D3A-8062-C9885377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4DBCCF-FC54-4FFD-911E-0B854E62ED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17233D-10D6-4AB0-8880-7D61C7737A87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481B8A7C-33C3-4FD7-B121-CA5F30590AB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06732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62501-752E-492A-965B-F074EBE93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898803-04E1-4088-A0B9-CEF9F34F1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BC1369-45FF-45F5-BD78-2880AA0BE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C40F91-D3FC-46AD-9495-CB4641416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0A63F9-B966-4377-B293-557CBC9BF5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039D31-38CB-48A6-B950-9B195784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8DEF8CC-DB60-44DA-8E5F-F1ADDF3E13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F951D7-A51C-4C18-A132-CE64DD64872B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306E3E1-5738-42CA-A31F-CB6F6D089C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20398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CB040-07A8-419A-8D7F-E70F237F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678C1A-F009-4E8D-B0D6-272A07EF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0737A7-12F2-4E9C-B791-83F995C07E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1EEC11-F135-40B8-B2C2-324E95BA2567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3AA857-2F9A-4525-AA8E-E80F5AF0C58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937861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2674DD-888D-4424-B612-6E601E7AB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E561345-A2B9-433A-9899-324F4C244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B52A95-83A9-465B-AF76-65617242F3DF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3EAB8C-F231-4693-A328-FFF47834405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17559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A3FB9-CCCC-435F-9429-ADBA02A0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4B3D36-A1FD-4913-BB71-C9E454132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070067-B591-4B8F-B179-CC3A62C92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8116FE-228F-46B7-B211-AE89955D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437D3-204D-4914-8519-29B6B58A1D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B4815FB-F4C3-42CF-A0D5-C06944BE6D8D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84CEAEAD-495E-409A-B7CC-F6B1847354C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39460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855E2-C980-4A58-BD0A-E0D7D0C53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F3C41F-F92E-49CA-8C86-4B6F91382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A705A5-C44E-4ABE-AFCE-25644BF24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DDC609-3390-40F8-9222-02F1E515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9FCB0B-955E-487C-89E2-4ADFA8840E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2C374E-4BF7-4DFD-8485-BF172614B117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FB9BB291-AD9F-426C-8AF2-FA85D72998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09590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B77AA-715B-4288-B7A9-E80C599C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A66AAB-9FFB-44BF-A808-9EE15F9BA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1B1233-29BA-4316-921A-C1AD88252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F52E64-9BBB-46A8-A1D3-19F7C8F489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3AF766-C160-4D5A-91F0-B07FFC76B72C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2B9DDD-92DD-446B-9634-B69393171B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0210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98E5634-EAE4-4627-9590-7EEAA059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99B354-C784-4924-965E-488AF6810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6A1FD-2151-4A5D-A1B2-9D51D7370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8789B2-FB4D-42B7-803D-A30E539481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91BFA5-D88F-4AF0-AEAB-2010468D575F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25E496-5E97-4559-93A4-9E105B5A4A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3939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B966F-E22B-4DAC-91EF-5CE589AF3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CEE6B9-D5E2-4776-A69F-681DB58DDD0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Мультимедиа 3">
            <a:extLst>
              <a:ext uri="{FF2B5EF4-FFF2-40B4-BE49-F238E27FC236}">
                <a16:creationId xmlns:a16="http://schemas.microsoft.com/office/drawing/2014/main" id="{D9C2349A-10BA-4EA5-A69A-38C72AD94638}"/>
              </a:ext>
            </a:extLst>
          </p:cNvPr>
          <p:cNvSpPr>
            <a:spLocks noGrp="1"/>
          </p:cNvSpPr>
          <p:nvPr>
            <p:ph type="media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ED6737-40D2-4F5F-922B-73EA4E55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CD5113-E148-4072-9F23-95F650C601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A786852-E0BD-4E69-9A88-5880779A736B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F64E7F8-757A-4D37-8AF7-17FBFA5BF9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980143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020E74-6EC3-4BA6-AC21-2AD150D8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ED14B0-FB7A-46CB-9BD1-41336B44A88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Место для изображения из Интернета 3">
            <a:extLst>
              <a:ext uri="{FF2B5EF4-FFF2-40B4-BE49-F238E27FC236}">
                <a16:creationId xmlns:a16="http://schemas.microsoft.com/office/drawing/2014/main" id="{E3DDDBCF-7652-45CA-9DE7-065777DADD65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88FB9F-07D2-4DF3-9A7E-D6D1E3D6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1BF243-BDC6-4CE4-8804-64D9248014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3BBF023-4F71-40A5-8EA6-144B54952AC6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278D1496-474E-424C-97EA-FD292CD2CF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26568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D5EAF-81FE-4F97-8A42-CDF81C75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Место для изображения из Интернета 2">
            <a:extLst>
              <a:ext uri="{FF2B5EF4-FFF2-40B4-BE49-F238E27FC236}">
                <a16:creationId xmlns:a16="http://schemas.microsoft.com/office/drawing/2014/main" id="{BF545532-46C4-4E39-9243-EFAE10A50AC1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823B4A-3252-4AE4-8938-C759F0C0F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803CC6-9680-4381-B8B3-79370ED0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9108BF-3CE5-4326-A402-61A008315B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405E3482-1E44-4D0A-9F9C-D3E85DC78A1B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22CF352A-DB7B-4173-98FF-97B2F112F4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138694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4D4F49-186E-4A73-A78C-1B8595C3ED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58AD28-3B22-489F-889D-CF8DAF237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88BE3C-6B67-4CAB-B6D9-EA6D8FC3D3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0EC3B-F30E-4B26-8065-AD8EA0C7A5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870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A98DAE-CD50-46B1-9F19-41949EE9CE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1C8601-BF91-4581-BA7F-02CCCB7AFB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32CD49-CD8E-40CD-952B-525408FA5B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6C180-22BC-40A5-BC15-D00288BD4A5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32120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F4C92B-6920-4B5A-AE0C-C08FD0FCF7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4618A0-117F-4330-B933-5EBB7AF871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38F2C3-DBE2-4BF8-94E6-A478922CE8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5116D-E037-4A8D-8A4F-6633247A8B3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19622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46CA87-B612-4C5D-B087-75232E7A5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BEB385-08D6-4396-A402-A559114774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994DBC-6DEA-4456-B83C-3C0304DA62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F89A8-F36B-4644-88C6-78D60F3AD91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51938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9BF85AD-AF12-476C-9CCA-533CDA883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6AF4B88-BDD2-47E9-9358-78425AB17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861EAE-D33C-4F10-871A-2E68CB96C5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0AAF3-602C-4462-AFFD-A7BB4720A41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19540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4D913D1-CBDE-4F27-A921-2118E48D5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4900DD-2D77-4178-8D32-3F0E69EA1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453C81-A424-48DB-8701-12E3668F79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AC405-5B81-46F6-90BD-794472F11F3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35684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96949FC-56E9-47B7-981E-9F8F76C3A5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69B7DC9-F562-421A-B8F3-61B8C3F7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2AAB5BC-ECD0-4A31-914B-86A833FD6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742AB-F851-4171-8A68-F0151F8CA43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44393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7B688D-A694-4878-97B2-D0BA60BF87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4DE00C-B478-4E5E-A12B-81537EC20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22EF88-FC45-4B36-9AE6-D6A45867F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EC2B1-FD44-40DD-A8D1-A2CD6FDE232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29340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E1033-2DBE-4769-9772-A01F514602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AE6895-D583-4B30-8AAB-BB3D9A14BD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50AE1-7B68-45A0-B431-40A0BAECEB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EB2F4-E897-4637-909D-C52C3CEA54E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29478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EC3FE9-0624-4E83-8189-0BF24F7CA8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840602-7765-4A5C-87A2-0882D9E5B3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1D7EC8-BD8E-48D0-9313-2051C8F84F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027C7-E544-4DF8-A3DF-BFE191E4513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78666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93F3B0-ACA6-4946-8839-1F89B4837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C7835D-66D6-49E2-AD75-420146790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4FB3AA-3EE5-40EA-8A4A-B860490928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CF159-013F-4765-9E65-381E7AD8BA8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14829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FD35AD-CEAA-440E-A3C1-3B4DFC1B0D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A37540-AE2D-4624-AD65-4627E1D72D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E2FEC2-5C47-4391-8E8E-5560DD018B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ED5BC-39D1-4532-B7F5-DBDF9B8B7BD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39668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F61838-3EA0-42E8-A6D0-4E717F02ED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7C9D83-33CE-4594-A55C-68A8119E8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A9D7A1-34C2-4C12-A321-43D4A7D70F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33CCD-3F7B-4CF8-A2EB-58BA61C6A2B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9796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FF12F8-1E4B-433E-8534-658154725F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45C40F-73B2-4565-B545-3235E5A951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C0D6DA-5CBF-4F98-957A-F5B2DB075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2F252-714A-422B-A544-8690014DBD7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80298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F7DF8B-29F8-4B92-83F0-DA8F1A2A24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9DCDA9-B553-428C-BFDB-DC626373DE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EEA106-2CDA-4577-831C-EDD36B7970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CACA9-825B-4D81-9A19-72BBBBCF571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13221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B13F8B-4900-4ACF-A8ED-F756E40B1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BD09AE-4A53-48AB-9F0B-14604DBDEB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92A8F4-4BB5-4645-A1D2-E73818F35F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C1492-62AB-4278-BA3C-C716EE9D7A7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08020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27DC00-A9B0-436E-B5D8-B36BD38C2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172E0B9-8A5E-463F-ACD1-96D4D0D813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A524C4-6B66-4CD4-8313-FA39536364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DA8AF-E762-4F4C-890F-B08CA6B60F7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01442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D59ABFE-2B10-4875-9F2F-DE431AD2D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6E77AB-6FFC-45EC-A2C1-FB99DCD3FE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D1064A-9934-44C6-A438-EA1C49D79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6F2B9-44BE-4E5E-B93C-7E07975B31B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35793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68FAA16-EC1F-4ACF-B147-4EF6E2E251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13C3C3-AE2D-4103-B12F-36E832EEB3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42108B2-A0C7-4430-8145-47F97C5D20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BD927-BF70-47DA-AB03-4911881FBE1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95316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6A06DD-34D4-4FAD-8E92-C0D3BE27E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41A5CF-2D1D-4049-8DFC-DB67C67A82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C19C41-C7AC-4146-AE1D-94D187BCE2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3CF6C-C5F7-4615-8127-277900435E6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05267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E0877F-20F3-45CB-972D-14B41D1D7F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B49785-6305-4E8B-8A4E-80599DBFFB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52CF8-7E2A-4718-84AB-D5C681FF7A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A7B69-72DE-4CC6-A30C-3F0E520739B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47612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1C6F23-1EF2-4821-B126-4D0751BC64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77342A-ACE7-40A7-9CE7-1144CA26C4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8CB498-3928-45C0-A939-17F2BA4148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0628B-C79F-454D-A6E9-D59C1FF376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21994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62F2BF-B213-4D34-96AA-54ADE37EED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AF5A7B-F236-4BF9-8E60-8ADD1825C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D8E734-37AC-462C-BEE7-A11FC1988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0C9BD-947F-434D-A8DA-B60C812DFE0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13341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241DE3-6764-45B4-A820-7D8D0FA69F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A30A7F-0364-4528-A949-500E104F78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FEA2C5-CBF8-49CE-904E-7138A2F45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68F39-98E2-4C2C-8DC0-35443AE34D0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88126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D5BF79D0-3722-4474-8044-24ACF622DADB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25603" name="Group 3">
              <a:extLst>
                <a:ext uri="{FF2B5EF4-FFF2-40B4-BE49-F238E27FC236}">
                  <a16:creationId xmlns:a16="http://schemas.microsoft.com/office/drawing/2014/main" id="{43B6CB6D-1E71-4A1D-8AAE-4AF3C5CA267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5604" name="Freeform 4">
                <a:extLst>
                  <a:ext uri="{FF2B5EF4-FFF2-40B4-BE49-F238E27FC236}">
                    <a16:creationId xmlns:a16="http://schemas.microsoft.com/office/drawing/2014/main" id="{5CC799C1-06CE-4533-AB2E-A7A1A6A3739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5" name="Freeform 5">
                <a:extLst>
                  <a:ext uri="{FF2B5EF4-FFF2-40B4-BE49-F238E27FC236}">
                    <a16:creationId xmlns:a16="http://schemas.microsoft.com/office/drawing/2014/main" id="{00686E6A-C524-4064-961B-45A84E439F3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6" name="Freeform 6">
                <a:extLst>
                  <a:ext uri="{FF2B5EF4-FFF2-40B4-BE49-F238E27FC236}">
                    <a16:creationId xmlns:a16="http://schemas.microsoft.com/office/drawing/2014/main" id="{167C0017-E32C-421C-9F53-98B86CA937D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7" name="Freeform 7">
                <a:extLst>
                  <a:ext uri="{FF2B5EF4-FFF2-40B4-BE49-F238E27FC236}">
                    <a16:creationId xmlns:a16="http://schemas.microsoft.com/office/drawing/2014/main" id="{3A42A853-101C-43B0-9474-04E8F316C15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5608" name="Freeform 8">
                <a:extLst>
                  <a:ext uri="{FF2B5EF4-FFF2-40B4-BE49-F238E27FC236}">
                    <a16:creationId xmlns:a16="http://schemas.microsoft.com/office/drawing/2014/main" id="{ED76B26A-327D-4D94-8731-2B22DA249BF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</p:grpSp>
        <p:sp>
          <p:nvSpPr>
            <p:cNvPr id="25609" name="Freeform 9">
              <a:extLst>
                <a:ext uri="{FF2B5EF4-FFF2-40B4-BE49-F238E27FC236}">
                  <a16:creationId xmlns:a16="http://schemas.microsoft.com/office/drawing/2014/main" id="{484A5619-5854-41D8-9C2A-CB4826C8924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  <p:sp>
          <p:nvSpPr>
            <p:cNvPr id="25610" name="Freeform 10">
              <a:extLst>
                <a:ext uri="{FF2B5EF4-FFF2-40B4-BE49-F238E27FC236}">
                  <a16:creationId xmlns:a16="http://schemas.microsoft.com/office/drawing/2014/main" id="{51B51301-7699-4AE3-BD87-25EF4BCB15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</p:grpSp>
      <p:sp>
        <p:nvSpPr>
          <p:cNvPr id="25611" name="Rectangle 11">
            <a:extLst>
              <a:ext uri="{FF2B5EF4-FFF2-40B4-BE49-F238E27FC236}">
                <a16:creationId xmlns:a16="http://schemas.microsoft.com/office/drawing/2014/main" id="{DCE2CA5D-94A7-468B-B613-736C99F4DD3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UA" noProof="0"/>
              <a:t>Образец заголовка</a:t>
            </a:r>
          </a:p>
        </p:txBody>
      </p:sp>
      <p:sp>
        <p:nvSpPr>
          <p:cNvPr id="25612" name="Rectangle 12">
            <a:extLst>
              <a:ext uri="{FF2B5EF4-FFF2-40B4-BE49-F238E27FC236}">
                <a16:creationId xmlns:a16="http://schemas.microsoft.com/office/drawing/2014/main" id="{ECC2C298-E05B-4DB8-8649-FE206BA7097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UA" noProof="0"/>
              <a:t>Образец подзаголовка</a:t>
            </a:r>
          </a:p>
        </p:txBody>
      </p:sp>
      <p:sp>
        <p:nvSpPr>
          <p:cNvPr id="25613" name="Rectangle 13">
            <a:extLst>
              <a:ext uri="{FF2B5EF4-FFF2-40B4-BE49-F238E27FC236}">
                <a16:creationId xmlns:a16="http://schemas.microsoft.com/office/drawing/2014/main" id="{045E2BE7-8ECF-4112-8BE1-8F3F8BD7D09F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5CD95B03-D907-45AF-8824-07F1EDE145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85B9771E-EE83-435A-94F1-5FC4BA2577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A5035E2-ED29-4735-B53C-C4082DE35A22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3138015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7C21C-62CA-4B3F-99E7-B36EA30C6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D9687-4D3C-469D-ADA9-48B108099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16866-EB12-4EDB-83EA-C8DFC9AB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B3340F-7121-4BF6-BC66-814A4DEA67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A3D0E7-9C40-435F-A4FA-E73D29863072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07CFFF-CCF9-4598-ADDE-1B0AA1DFBC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3963076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77A52-9C28-4697-A74F-2D401066D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B4EEA8-E2CF-4879-A7D8-D132FAF8B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CD2D1-8F36-4468-9553-CBD10D7B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D9E2224-09E3-47B4-B2DA-5F85248CCD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F577B6-4E0B-45FA-BD2D-1FDC4FC0A340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C0B483-654C-4A34-A12C-B7104D86075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363683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30E57-F2B6-4D50-8376-D856BA3F9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A5D71A-CA69-461C-B8E9-A7F3EC1164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20220A-91E4-475E-91B1-2383D14AD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2341BD-A278-4E44-BA3D-530AFF3E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037430-831C-4D80-8DB2-59245906A4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36FB17-092A-4A8D-AF51-4F7BC0AF1659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36DB1926-5C9B-4E83-AF85-AE750C9DDF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954191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98CD0-6F98-42C3-9D6D-0D54AF3E7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A6E56-016F-401B-B738-E765DF566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476F2D-BCB8-4DC2-BECD-E5CB849AF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B2A0E45-0755-4CA1-BD0B-562157408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EF73D3-054A-40BB-8186-88A09A408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E0CDFC-502E-4CC9-BFFC-55A3597C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D344204-09F0-49B6-83D6-F34A0B8CED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80DD6E-55EE-4F4A-8CC2-3D8E30D9C94C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F6B5E540-EFE7-4C29-BB6D-25FCCFB3035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87191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0475A-898D-401D-B683-50E79934E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CED3D0-2D50-4121-ABFB-F3426722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246F8A-B742-4E96-9405-7DAF0F6747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FAA268-C082-4E3C-BDEC-98E5F6942D9C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17AEFF-A04F-4EC6-AC03-05DDD5F797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0703715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D6FBC95-F978-418C-AD1C-33508988C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1E8EAA-D4D5-40D0-8B59-22E4EDAF11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8CE744-B699-4B25-A5A1-81E6499C664B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94CD13-8D38-4CFC-8B95-0F4F48CD8B5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5970836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4A9A2-A860-4012-8862-DA8FB8F0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1FD33-B957-48B5-A08A-BBF1D187F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84C861-D987-4CE5-80C7-6CFB9BDFA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049A06-71B2-473B-A873-395706C94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9F995-4DF5-41B3-90C3-7254BFD11E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898B22-7C62-4C60-BB8B-F4015E61E21D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64A9C0A-4EE7-4076-8BD6-A34613C0F9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979612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87B90-52CA-41D6-850C-16B49C73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AA7CAD-73E9-4246-82BE-0BAE09E00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9B6C8F-88EA-4A86-ADFA-DAF180227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9E7F17-66F8-4ECB-96B3-22A6981B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54A53-02CC-4773-9FFE-BC726392A1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67E40E-FCFF-42B1-954E-6CBA52857FF6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8F58CA0E-A94D-4990-B6F2-4BDC940D8D7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8659361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12E468-C0D8-4F1E-B333-640E49FEB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982EA0-3962-48F4-8180-AFA70C5FE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A680B-95B0-4145-A955-B470CB5BF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43D3D8-CC92-4E3E-AD75-E45BCE5E9F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4F90CB-4080-42E4-8016-1E5F01BB534D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AA1B10-91EC-48B9-9ADD-E2058AE64A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332656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B67245-6167-45F4-BFE3-1EC3A26C4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11DBAA-F249-4364-8C0B-F497AE7D2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F8EE64-C42D-4A47-AB46-5A29A85D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A43A0A-88DE-4C1C-966A-35D7CB0170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A1B211-43FC-464D-B9DB-46F4C2BC99B5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888BED-E74E-4350-8354-09E194FF6F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4429586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8173F-A4C0-43DD-B8CB-018980321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BC3C28-55FA-4F74-9938-B4253A07561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Мультимедиа 3">
            <a:extLst>
              <a:ext uri="{FF2B5EF4-FFF2-40B4-BE49-F238E27FC236}">
                <a16:creationId xmlns:a16="http://schemas.microsoft.com/office/drawing/2014/main" id="{0BDC1120-5D90-4E81-87E7-93CEA89BAB58}"/>
              </a:ext>
            </a:extLst>
          </p:cNvPr>
          <p:cNvSpPr>
            <a:spLocks noGrp="1"/>
          </p:cNvSpPr>
          <p:nvPr>
            <p:ph type="media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BEA826-3F1F-4E5F-AEA7-9A507263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20B9D2-9841-4EF3-A4B1-20E07F087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07F5990-F7E5-4651-B936-8302456F896E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864BBFD0-F107-4E9B-ABCF-60664B4178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3814579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0394F-52C6-48F5-8ED4-977E8570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790066-FB2E-4A31-A996-279557C4AE9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Место для изображения из Интернета 3">
            <a:extLst>
              <a:ext uri="{FF2B5EF4-FFF2-40B4-BE49-F238E27FC236}">
                <a16:creationId xmlns:a16="http://schemas.microsoft.com/office/drawing/2014/main" id="{65E8AA5E-B1AA-4E9E-8957-7230408E66A5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464018-7792-476D-88CC-73D9E5305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BB9013-A189-402E-812C-97BD137EA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03715C7-72BA-4EAA-9EC8-42523D669532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FB867D72-8A03-4956-89FB-D7F5717572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3308005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2B602-FD3A-46B4-8B1B-04750384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Место для изображения из Интернета 2">
            <a:extLst>
              <a:ext uri="{FF2B5EF4-FFF2-40B4-BE49-F238E27FC236}">
                <a16:creationId xmlns:a16="http://schemas.microsoft.com/office/drawing/2014/main" id="{60508FEE-21D4-49EB-A405-D057ED31B859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874FB4-4F4F-4D75-9368-93726BF3A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E66FC8-36EC-4703-A789-D1CF76D5DC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E6814D-FD79-4379-A631-A588607AF4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4515BF20-0A10-4A33-8EC2-0571EC8315E3}" type="slidenum">
              <a:rPr lang="ru-RU" altLang="ru-UA"/>
              <a:pPr/>
              <a:t>‹#›</a:t>
            </a:fld>
            <a:endParaRPr lang="ru-RU" altLang="ru-UA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1D1A04A-EC94-4388-8D97-8D87A27130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3155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A76805-5E84-4FEF-BC8C-D2BDFB75B6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UA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9DC9887-1FC2-4E15-9135-59E959D5842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A0484F3-1BAF-4593-B2F5-34973D10A9C2}" type="slidenum">
              <a:rPr lang="ru-RU" altLang="ru-UA"/>
              <a:pPr/>
              <a:t>‹#›</a:t>
            </a:fld>
            <a:endParaRPr lang="ru-RU" altLang="ru-UA"/>
          </a:p>
        </p:txBody>
      </p:sp>
      <p:grpSp>
        <p:nvGrpSpPr>
          <p:cNvPr id="24580" name="Group 4">
            <a:extLst>
              <a:ext uri="{FF2B5EF4-FFF2-40B4-BE49-F238E27FC236}">
                <a16:creationId xmlns:a16="http://schemas.microsoft.com/office/drawing/2014/main" id="{438E5623-0E48-4A64-B90F-6FCE88A9A19A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24581" name="Group 5">
              <a:extLst>
                <a:ext uri="{FF2B5EF4-FFF2-40B4-BE49-F238E27FC236}">
                  <a16:creationId xmlns:a16="http://schemas.microsoft.com/office/drawing/2014/main" id="{A3ACF559-28B6-44F3-8DE6-66AB5E5702C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4582" name="Freeform 6">
                <a:extLst>
                  <a:ext uri="{FF2B5EF4-FFF2-40B4-BE49-F238E27FC236}">
                    <a16:creationId xmlns:a16="http://schemas.microsoft.com/office/drawing/2014/main" id="{AF096200-5C77-4EDE-AFD7-490EAEA7967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3" name="Freeform 7">
                <a:extLst>
                  <a:ext uri="{FF2B5EF4-FFF2-40B4-BE49-F238E27FC236}">
                    <a16:creationId xmlns:a16="http://schemas.microsoft.com/office/drawing/2014/main" id="{BFFC7A77-44AD-41B7-B67E-2EB70CDC054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4" name="Freeform 8">
                <a:extLst>
                  <a:ext uri="{FF2B5EF4-FFF2-40B4-BE49-F238E27FC236}">
                    <a16:creationId xmlns:a16="http://schemas.microsoft.com/office/drawing/2014/main" id="{DA9B5052-0F0C-49A3-8B49-3F0822844EF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5" name="Freeform 9">
                <a:extLst>
                  <a:ext uri="{FF2B5EF4-FFF2-40B4-BE49-F238E27FC236}">
                    <a16:creationId xmlns:a16="http://schemas.microsoft.com/office/drawing/2014/main" id="{27C9650C-2BEE-4280-BF46-450121AB6B8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6" name="Freeform 10">
                <a:extLst>
                  <a:ext uri="{FF2B5EF4-FFF2-40B4-BE49-F238E27FC236}">
                    <a16:creationId xmlns:a16="http://schemas.microsoft.com/office/drawing/2014/main" id="{517E403B-751F-4B72-BCF2-4CE3666964C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</p:grpSp>
        <p:sp>
          <p:nvSpPr>
            <p:cNvPr id="24587" name="Freeform 11">
              <a:extLst>
                <a:ext uri="{FF2B5EF4-FFF2-40B4-BE49-F238E27FC236}">
                  <a16:creationId xmlns:a16="http://schemas.microsoft.com/office/drawing/2014/main" id="{8CE3C096-6740-42D1-BCCB-80C4D04A6A5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  <p:sp>
          <p:nvSpPr>
            <p:cNvPr id="24588" name="Freeform 12">
              <a:extLst>
                <a:ext uri="{FF2B5EF4-FFF2-40B4-BE49-F238E27FC236}">
                  <a16:creationId xmlns:a16="http://schemas.microsoft.com/office/drawing/2014/main" id="{652D11BC-2A63-4D9C-873E-3DBB5220AF5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</p:grp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B440AF73-94D2-483C-A7B0-5E4BFF8B5A3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заголовка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3CE439A0-D30C-4EBD-876A-5B98681B53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UA"/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1E35A346-EA6A-4913-84F2-FD4E3346A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82965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980ADC5-4301-4334-9B43-0C6414773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8CCC37F-5AB8-4E77-9E5C-3D388FEA7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8905F5-6CD5-4577-BA6E-70F63C5249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2CCF5E2-C4D0-4DA3-9BBC-8B69245C93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668804-AAAA-4F48-B0EE-7D3F128CC4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9DF2388-BAA9-485B-9831-1B5872CEF55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914662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D6F3D0F-38E5-4436-B30C-F05203F00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475CF2F-7F5F-429F-9095-044CD1CD3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8905F5-6CD5-4577-BA6E-70F63C5249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2CCF5E2-C4D0-4DA3-9BBC-8B69245C93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668804-AAAA-4F48-B0EE-7D3F128CC4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EDC8D75-5728-42F5-938F-785B45EFB28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983322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87E4625-B670-428B-966B-FE9DA8C70F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UA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DD898DA-118D-446D-A619-3ABCDE87F4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4C735BF-877B-4C69-AD65-9488CB2C224B}" type="slidenum">
              <a:rPr lang="ru-RU" altLang="ru-UA"/>
              <a:pPr/>
              <a:t>‹#›</a:t>
            </a:fld>
            <a:endParaRPr lang="ru-RU" altLang="ru-UA"/>
          </a:p>
        </p:txBody>
      </p:sp>
      <p:grpSp>
        <p:nvGrpSpPr>
          <p:cNvPr id="24580" name="Group 4">
            <a:extLst>
              <a:ext uri="{FF2B5EF4-FFF2-40B4-BE49-F238E27FC236}">
                <a16:creationId xmlns:a16="http://schemas.microsoft.com/office/drawing/2014/main" id="{FFB19C60-1D45-48DB-8175-FFDE68BD9A22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24581" name="Group 5">
              <a:extLst>
                <a:ext uri="{FF2B5EF4-FFF2-40B4-BE49-F238E27FC236}">
                  <a16:creationId xmlns:a16="http://schemas.microsoft.com/office/drawing/2014/main" id="{CD364EB8-FA0D-4159-8F28-A2540E0DAC0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4582" name="Freeform 6">
                <a:extLst>
                  <a:ext uri="{FF2B5EF4-FFF2-40B4-BE49-F238E27FC236}">
                    <a16:creationId xmlns:a16="http://schemas.microsoft.com/office/drawing/2014/main" id="{03607459-CE94-4789-873C-A5EC3266766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3" name="Freeform 7">
                <a:extLst>
                  <a:ext uri="{FF2B5EF4-FFF2-40B4-BE49-F238E27FC236}">
                    <a16:creationId xmlns:a16="http://schemas.microsoft.com/office/drawing/2014/main" id="{02DCCD1D-D579-41BC-9B19-1E5C5ED8B4C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4" name="Freeform 8">
                <a:extLst>
                  <a:ext uri="{FF2B5EF4-FFF2-40B4-BE49-F238E27FC236}">
                    <a16:creationId xmlns:a16="http://schemas.microsoft.com/office/drawing/2014/main" id="{0AD2F319-CDC7-4701-BAC7-F4471FADFD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5" name="Freeform 9">
                <a:extLst>
                  <a:ext uri="{FF2B5EF4-FFF2-40B4-BE49-F238E27FC236}">
                    <a16:creationId xmlns:a16="http://schemas.microsoft.com/office/drawing/2014/main" id="{095EDC78-B20F-46E0-8A10-7E331982728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  <p:sp>
            <p:nvSpPr>
              <p:cNvPr id="24586" name="Freeform 10">
                <a:extLst>
                  <a:ext uri="{FF2B5EF4-FFF2-40B4-BE49-F238E27FC236}">
                    <a16:creationId xmlns:a16="http://schemas.microsoft.com/office/drawing/2014/main" id="{5CF28A20-C73E-49BF-855B-9BF36E6BCC6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UA" sz="1800"/>
              </a:p>
            </p:txBody>
          </p:sp>
        </p:grpSp>
        <p:sp>
          <p:nvSpPr>
            <p:cNvPr id="24587" name="Freeform 11">
              <a:extLst>
                <a:ext uri="{FF2B5EF4-FFF2-40B4-BE49-F238E27FC236}">
                  <a16:creationId xmlns:a16="http://schemas.microsoft.com/office/drawing/2014/main" id="{10303AFF-C02A-4265-BEAB-A97E2F2A7B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  <p:sp>
          <p:nvSpPr>
            <p:cNvPr id="24588" name="Freeform 12">
              <a:extLst>
                <a:ext uri="{FF2B5EF4-FFF2-40B4-BE49-F238E27FC236}">
                  <a16:creationId xmlns:a16="http://schemas.microsoft.com/office/drawing/2014/main" id="{A2DFF09D-E027-41CE-8AC4-CE806FCF91F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UA" sz="1800"/>
            </a:p>
          </p:txBody>
        </p:sp>
      </p:grp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E78C2A83-ADA2-4E29-B4DC-E5AFBC3DA70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заголовка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59782FED-F752-4905-A5BD-85A2BA4AD1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UA"/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E5D8BDBE-C135-434F-94FC-3981A2BC2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060703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6F32A59-16AF-459A-91BF-9BAA9C2135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0"/>
            <a:ext cx="9144000" cy="1728788"/>
          </a:xfrm>
        </p:spPr>
        <p:txBody>
          <a:bodyPr/>
          <a:lstStyle/>
          <a:p>
            <a:r>
              <a:rPr lang="ru-RU" altLang="ru-UA" sz="5400"/>
              <a:t> 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D439001-F806-4721-BA4A-71C34B5D9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536" y="651570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Променеві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методи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дослідження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сечовидільної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системи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. Нормальна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променева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 </a:t>
            </a:r>
            <a:r>
              <a:rPr lang="ru-RU" altLang="ru-UA" sz="3200" b="1" i="1" dirty="0" err="1">
                <a:solidFill>
                  <a:srgbClr val="E5E5FF"/>
                </a:solidFill>
                <a:latin typeface="Garamond" panose="02020404030301010803" pitchFamily="18" charset="0"/>
              </a:rPr>
              <a:t>анатомія</a:t>
            </a:r>
            <a:r>
              <a:rPr lang="ru-RU" altLang="ru-UA" sz="3200" b="1" i="1" dirty="0">
                <a:solidFill>
                  <a:srgbClr val="E5E5FF"/>
                </a:solidFill>
                <a:latin typeface="Garamond" panose="02020404030301010803" pitchFamily="18" charset="0"/>
              </a:rPr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FFE4DB-8966-83DC-604E-284DD1886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" r="2370"/>
          <a:stretch/>
        </p:blipFill>
        <p:spPr>
          <a:xfrm>
            <a:off x="3268394" y="2066597"/>
            <a:ext cx="6314832" cy="41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14519-385F-25A1-1BDF-9F24E76C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00685"/>
          </a:xfrm>
        </p:spPr>
        <p:txBody>
          <a:bodyPr/>
          <a:lstStyle/>
          <a:p>
            <a:r>
              <a:rPr lang="uk-UA" sz="3600" dirty="0" err="1"/>
              <a:t>Візуалізуючі</a:t>
            </a:r>
            <a:r>
              <a:rPr lang="uk-UA" sz="3600" dirty="0"/>
              <a:t> променеві методи дослідження:</a:t>
            </a:r>
            <a:endParaRPr lang="ru-UA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65FCE1-0948-F304-27EF-5A2674B3D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7601"/>
            <a:ext cx="10972800" cy="560363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>
                <a:solidFill>
                  <a:srgbClr val="FF0000"/>
                </a:solidFill>
                <a:latin typeface="Arial Black" panose="020B0A04020102020204" pitchFamily="34" charset="0"/>
              </a:rPr>
              <a:t>In vivo</a:t>
            </a:r>
            <a:r>
              <a:rPr lang="uk-UA" sz="2000" i="1" dirty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uk-UA" sz="2000" dirty="0"/>
              <a:t>Первинні:</a:t>
            </a:r>
          </a:p>
          <a:p>
            <a:pPr marL="0" indent="0">
              <a:buNone/>
            </a:pPr>
            <a:r>
              <a:rPr lang="uk-UA" sz="2000" dirty="0"/>
              <a:t>- </a:t>
            </a:r>
            <a:r>
              <a:rPr lang="uk-UA" sz="2000" dirty="0" err="1"/>
              <a:t>трансабдомінальне</a:t>
            </a:r>
            <a:r>
              <a:rPr lang="uk-UA" sz="2000" dirty="0"/>
              <a:t> УЗД</a:t>
            </a:r>
          </a:p>
          <a:p>
            <a:pPr marL="0" indent="0">
              <a:buNone/>
            </a:pPr>
            <a:r>
              <a:rPr lang="uk-UA" sz="2000" dirty="0"/>
              <a:t>- класична рентгенодіагностика:</a:t>
            </a:r>
          </a:p>
          <a:p>
            <a:pPr marL="0" indent="0">
              <a:buNone/>
            </a:pPr>
            <a:r>
              <a:rPr lang="uk-UA" sz="2000" dirty="0"/>
              <a:t>    - оглядова рентгенографія органів черевної порожнини</a:t>
            </a:r>
          </a:p>
          <a:p>
            <a:pPr marL="0" indent="0">
              <a:buNone/>
            </a:pPr>
            <a:r>
              <a:rPr lang="uk-UA" sz="2000" dirty="0"/>
              <a:t>    - в/в екскреторна </a:t>
            </a:r>
            <a:r>
              <a:rPr lang="uk-UA" sz="2000" dirty="0" err="1"/>
              <a:t>урографія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    - </a:t>
            </a:r>
            <a:r>
              <a:rPr lang="uk-UA" sz="2000" dirty="0" err="1"/>
              <a:t>нисхідна</a:t>
            </a:r>
            <a:r>
              <a:rPr lang="uk-UA" sz="2000" dirty="0"/>
              <a:t> </a:t>
            </a:r>
            <a:r>
              <a:rPr lang="uk-UA" sz="2000" dirty="0" err="1"/>
              <a:t>цистографія</a:t>
            </a:r>
            <a:endParaRPr lang="uk-UA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uk-UA" sz="2000" dirty="0"/>
              <a:t>Додаткові:</a:t>
            </a:r>
          </a:p>
          <a:p>
            <a:pPr marL="0" indent="0">
              <a:buNone/>
            </a:pPr>
            <a:r>
              <a:rPr lang="uk-UA" sz="2000" dirty="0"/>
              <a:t>        Не інвазійні та мало інвазійні: </a:t>
            </a:r>
          </a:p>
          <a:p>
            <a:pPr marL="0" indent="0">
              <a:buNone/>
            </a:pPr>
            <a:r>
              <a:rPr lang="uk-UA" sz="2000" dirty="0"/>
              <a:t>                </a:t>
            </a:r>
            <a:r>
              <a:rPr lang="uk-UA" sz="2000" dirty="0" err="1"/>
              <a:t>інфузійна</a:t>
            </a:r>
            <a:r>
              <a:rPr lang="uk-UA" sz="2000" dirty="0"/>
              <a:t> екскреторна </a:t>
            </a:r>
            <a:r>
              <a:rPr lang="uk-UA" sz="2000" dirty="0" err="1"/>
              <a:t>урографія</a:t>
            </a:r>
            <a:r>
              <a:rPr lang="uk-UA" sz="2000" dirty="0"/>
              <a:t> з </a:t>
            </a:r>
            <a:r>
              <a:rPr lang="uk-UA" sz="2000" dirty="0" err="1"/>
              <a:t>нисхідною</a:t>
            </a:r>
            <a:r>
              <a:rPr lang="uk-UA" sz="2000" dirty="0"/>
              <a:t> </a:t>
            </a:r>
            <a:r>
              <a:rPr lang="uk-UA" sz="2000" dirty="0" err="1"/>
              <a:t>цистографією</a:t>
            </a:r>
            <a:r>
              <a:rPr lang="uk-UA" sz="2000" dirty="0"/>
              <a:t>; </a:t>
            </a:r>
          </a:p>
          <a:p>
            <a:pPr marL="0" indent="0">
              <a:buNone/>
            </a:pPr>
            <a:r>
              <a:rPr lang="uk-UA" sz="2000" dirty="0"/>
              <a:t>                </a:t>
            </a:r>
            <a:r>
              <a:rPr lang="uk-UA" sz="2000" dirty="0" err="1"/>
              <a:t>мікційна</a:t>
            </a:r>
            <a:r>
              <a:rPr lang="uk-UA" sz="2000" dirty="0"/>
              <a:t> </a:t>
            </a:r>
            <a:r>
              <a:rPr lang="uk-UA" sz="2000" dirty="0" err="1"/>
              <a:t>цистографія</a:t>
            </a:r>
            <a:r>
              <a:rPr lang="uk-UA" sz="2000" dirty="0"/>
              <a:t>; </a:t>
            </a:r>
          </a:p>
          <a:p>
            <a:pPr marL="0" indent="0">
              <a:buNone/>
            </a:pPr>
            <a:r>
              <a:rPr lang="uk-UA" sz="2000" dirty="0"/>
              <a:t>                </a:t>
            </a:r>
            <a:r>
              <a:rPr lang="uk-UA" sz="2000" dirty="0" err="1"/>
              <a:t>допплерографія</a:t>
            </a:r>
            <a:r>
              <a:rPr lang="uk-UA" sz="2000" dirty="0"/>
              <a:t>; </a:t>
            </a:r>
          </a:p>
          <a:p>
            <a:pPr marL="0" indent="0">
              <a:buNone/>
            </a:pPr>
            <a:r>
              <a:rPr lang="uk-UA" sz="2000" dirty="0"/>
              <a:t>                динамічна </a:t>
            </a:r>
            <a:r>
              <a:rPr lang="uk-UA" sz="2000" dirty="0" err="1"/>
              <a:t>сцинтіграфія</a:t>
            </a:r>
            <a:r>
              <a:rPr lang="uk-UA" sz="2000" dirty="0"/>
              <a:t>; </a:t>
            </a:r>
          </a:p>
          <a:p>
            <a:pPr marL="0" indent="0">
              <a:buNone/>
            </a:pPr>
            <a:r>
              <a:rPr lang="uk-UA" sz="2000" dirty="0"/>
              <a:t>                КТ; </a:t>
            </a:r>
          </a:p>
          <a:p>
            <a:pPr marL="0" indent="0">
              <a:buNone/>
            </a:pPr>
            <a:r>
              <a:rPr lang="uk-UA" sz="2000" dirty="0"/>
              <a:t>                МРТ.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3083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14519-385F-25A1-1BDF-9F24E76C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00685"/>
          </a:xfrm>
        </p:spPr>
        <p:txBody>
          <a:bodyPr/>
          <a:lstStyle/>
          <a:p>
            <a:r>
              <a:rPr lang="uk-UA" sz="3600" dirty="0" err="1"/>
              <a:t>Візуалізуючі</a:t>
            </a:r>
            <a:r>
              <a:rPr lang="uk-UA" sz="3600" dirty="0"/>
              <a:t> променеві методи дослідження:</a:t>
            </a:r>
            <a:endParaRPr lang="ru-UA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65FCE1-0948-F304-27EF-5A2674B3D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17601"/>
            <a:ext cx="11269785" cy="5603630"/>
          </a:xfrm>
        </p:spPr>
        <p:txBody>
          <a:bodyPr/>
          <a:lstStyle/>
          <a:p>
            <a:r>
              <a:rPr lang="ru-RU" sz="2000" dirty="0" err="1"/>
              <a:t>Інвазійні</a:t>
            </a:r>
            <a:r>
              <a:rPr lang="ru-RU" sz="2000" dirty="0"/>
              <a:t>: </a:t>
            </a:r>
          </a:p>
          <a:p>
            <a:pPr>
              <a:buFontTx/>
              <a:buChar char="-"/>
            </a:pPr>
            <a:r>
              <a:rPr lang="ru-RU" sz="2000" dirty="0" err="1"/>
              <a:t>трансуретральне</a:t>
            </a:r>
            <a:r>
              <a:rPr lang="ru-RU" sz="2000" dirty="0"/>
              <a:t> УЗД;</a:t>
            </a:r>
          </a:p>
          <a:p>
            <a:pPr>
              <a:buFontTx/>
              <a:buChar char="-"/>
            </a:pPr>
            <a:r>
              <a:rPr lang="ru-RU" sz="2000" dirty="0" err="1"/>
              <a:t>трансвагінальне</a:t>
            </a:r>
            <a:r>
              <a:rPr lang="ru-RU" sz="2000" dirty="0"/>
              <a:t> УЗД; </a:t>
            </a:r>
          </a:p>
          <a:p>
            <a:pPr>
              <a:buFontTx/>
              <a:buChar char="-"/>
            </a:pPr>
            <a:r>
              <a:rPr lang="ru-RU" sz="2000" dirty="0" err="1"/>
              <a:t>трансректальне</a:t>
            </a:r>
            <a:r>
              <a:rPr lang="ru-RU" sz="2000" dirty="0"/>
              <a:t> УЗД; </a:t>
            </a:r>
          </a:p>
          <a:p>
            <a:pPr>
              <a:buFontTx/>
              <a:buChar char="-"/>
            </a:pPr>
            <a:r>
              <a:rPr lang="ru-RU" sz="2000" dirty="0" err="1"/>
              <a:t>висхідна</a:t>
            </a:r>
            <a:r>
              <a:rPr lang="ru-RU" sz="2000" dirty="0"/>
              <a:t> та </a:t>
            </a:r>
            <a:r>
              <a:rPr lang="ru-RU" sz="2000" dirty="0" err="1"/>
              <a:t>нисхідна</a:t>
            </a:r>
            <a:r>
              <a:rPr lang="ru-RU" sz="2000" dirty="0"/>
              <a:t> </a:t>
            </a:r>
            <a:r>
              <a:rPr lang="ru-RU" sz="2000" dirty="0" err="1"/>
              <a:t>пієлографія</a:t>
            </a:r>
            <a:r>
              <a:rPr lang="ru-RU" sz="2000" dirty="0"/>
              <a:t>; </a:t>
            </a:r>
          </a:p>
          <a:p>
            <a:pPr>
              <a:buFontTx/>
              <a:buChar char="-"/>
            </a:pPr>
            <a:r>
              <a:rPr lang="ru-RU" sz="2000" dirty="0" err="1"/>
              <a:t>висхідна</a:t>
            </a:r>
            <a:r>
              <a:rPr lang="ru-RU" sz="2000" dirty="0"/>
              <a:t> </a:t>
            </a:r>
            <a:r>
              <a:rPr lang="ru-RU" sz="2000" dirty="0" err="1"/>
              <a:t>уретероцистографія</a:t>
            </a:r>
            <a:r>
              <a:rPr lang="ru-RU" sz="2000" dirty="0"/>
              <a:t>; </a:t>
            </a:r>
          </a:p>
          <a:p>
            <a:pPr>
              <a:buFontTx/>
              <a:buChar char="-"/>
            </a:pPr>
            <a:r>
              <a:rPr lang="ru-RU" sz="2000" dirty="0" err="1"/>
              <a:t>селективна</a:t>
            </a:r>
            <a:r>
              <a:rPr lang="ru-RU" sz="2000" dirty="0"/>
              <a:t> </a:t>
            </a:r>
            <a:r>
              <a:rPr lang="ru-RU" sz="2000" dirty="0" err="1"/>
              <a:t>ангіографія</a:t>
            </a:r>
            <a:r>
              <a:rPr lang="ru-RU" sz="2000" dirty="0"/>
              <a:t> </a:t>
            </a:r>
            <a:r>
              <a:rPr lang="ru-RU" sz="2000" dirty="0" err="1"/>
              <a:t>ниркової</a:t>
            </a:r>
            <a:r>
              <a:rPr lang="ru-RU" sz="2000" dirty="0"/>
              <a:t> </a:t>
            </a:r>
            <a:r>
              <a:rPr lang="ru-RU" sz="2000" dirty="0" err="1"/>
              <a:t>артерії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>
                <a:solidFill>
                  <a:srgbClr val="FF0000"/>
                </a:solidFill>
                <a:latin typeface="Arial Black" panose="020B0A04020102020204" pitchFamily="34" charset="0"/>
              </a:rPr>
              <a:t>In </a:t>
            </a:r>
            <a:r>
              <a:rPr lang="ru-RU" sz="2000" i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vitro</a:t>
            </a:r>
            <a:r>
              <a:rPr lang="ru-RU" sz="2000" i="1" dirty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2000" dirty="0" err="1"/>
              <a:t>Радіонуклідне</a:t>
            </a:r>
            <a:r>
              <a:rPr lang="ru-RU" sz="2000" dirty="0"/>
              <a:t>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</a:t>
            </a:r>
            <a:r>
              <a:rPr lang="ru-RU" sz="2000" dirty="0" err="1"/>
              <a:t>реніна</a:t>
            </a:r>
            <a:r>
              <a:rPr lang="ru-RU" sz="2000" dirty="0"/>
              <a:t> </a:t>
            </a:r>
            <a:r>
              <a:rPr lang="ru-RU" sz="2000" dirty="0" err="1"/>
              <a:t>плазми</a:t>
            </a:r>
            <a:r>
              <a:rPr lang="ru-RU" sz="2000" dirty="0"/>
              <a:t>.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</a:t>
            </a:r>
            <a:r>
              <a:rPr lang="ru-RU" sz="2000" dirty="0" err="1"/>
              <a:t>реніну</a:t>
            </a:r>
            <a:r>
              <a:rPr lang="ru-RU" sz="2000" dirty="0"/>
              <a:t> </a:t>
            </a:r>
            <a:r>
              <a:rPr lang="ru-RU" sz="2000" dirty="0" err="1"/>
              <a:t>плазми</a:t>
            </a:r>
            <a:r>
              <a:rPr lang="ru-RU" sz="2000" dirty="0"/>
              <a:t> </a:t>
            </a:r>
            <a:r>
              <a:rPr lang="ru-RU" sz="2000" dirty="0" err="1"/>
              <a:t>допомога</a:t>
            </a:r>
            <a:r>
              <a:rPr lang="ru-RU" sz="2000" dirty="0"/>
              <a:t> при </a:t>
            </a:r>
            <a:r>
              <a:rPr lang="ru-RU" sz="2000" dirty="0" err="1"/>
              <a:t>диференційній</a:t>
            </a:r>
            <a:r>
              <a:rPr lang="ru-RU" sz="2000" dirty="0"/>
              <a:t> </a:t>
            </a:r>
            <a:r>
              <a:rPr lang="ru-RU" sz="2000" dirty="0" err="1"/>
              <a:t>діагностиці</a:t>
            </a:r>
            <a:r>
              <a:rPr lang="ru-RU" sz="2000" dirty="0"/>
              <a:t> </a:t>
            </a:r>
            <a:r>
              <a:rPr lang="ru-RU" sz="2000" dirty="0" err="1"/>
              <a:t>артеріальній</a:t>
            </a:r>
            <a:r>
              <a:rPr lang="ru-RU" sz="2000" dirty="0"/>
              <a:t> </a:t>
            </a:r>
            <a:r>
              <a:rPr lang="ru-RU" sz="2000" dirty="0" err="1"/>
              <a:t>гіпертензії</a:t>
            </a:r>
            <a:r>
              <a:rPr lang="ru-RU" sz="2000" dirty="0"/>
              <a:t>, </a:t>
            </a:r>
            <a:r>
              <a:rPr lang="ru-RU" sz="2000" dirty="0" err="1"/>
              <a:t>первинного</a:t>
            </a:r>
            <a:r>
              <a:rPr lang="ru-RU" sz="2000" dirty="0"/>
              <a:t> і </a:t>
            </a:r>
            <a:r>
              <a:rPr lang="ru-RU" sz="2000" dirty="0" err="1"/>
              <a:t>вторинного</a:t>
            </a:r>
            <a:r>
              <a:rPr lang="ru-RU" sz="2000" dirty="0"/>
              <a:t> </a:t>
            </a:r>
            <a:r>
              <a:rPr lang="ru-RU" sz="2000" dirty="0" err="1"/>
              <a:t>гіперальдостеронізму</a:t>
            </a:r>
            <a:r>
              <a:rPr lang="ru-RU" sz="2000" dirty="0"/>
              <a:t>.  </a:t>
            </a:r>
          </a:p>
          <a:p>
            <a:pPr marL="0" indent="0">
              <a:buNone/>
            </a:pPr>
            <a:r>
              <a:rPr lang="ru-RU" sz="2000" dirty="0" err="1"/>
              <a:t>Звичайно</a:t>
            </a:r>
            <a:r>
              <a:rPr lang="ru-RU" sz="2000" dirty="0"/>
              <a:t>  </a:t>
            </a:r>
            <a:r>
              <a:rPr lang="ru-RU" sz="2000" dirty="0" err="1"/>
              <a:t>активність</a:t>
            </a:r>
            <a:r>
              <a:rPr lang="ru-RU" sz="2000" dirty="0"/>
              <a:t> </a:t>
            </a:r>
            <a:r>
              <a:rPr lang="ru-RU" sz="2000" dirty="0" err="1"/>
              <a:t>реніну</a:t>
            </a:r>
            <a:r>
              <a:rPr lang="ru-RU" sz="2000" dirty="0"/>
              <a:t> </a:t>
            </a:r>
            <a:r>
              <a:rPr lang="ru-RU" sz="2000" dirty="0" err="1"/>
              <a:t>визначають</a:t>
            </a:r>
            <a:r>
              <a:rPr lang="ru-RU" sz="2000" dirty="0"/>
              <a:t> в </a:t>
            </a:r>
            <a:r>
              <a:rPr lang="ru-RU" sz="2000" dirty="0" err="1"/>
              <a:t>плазмі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яка одержана з </a:t>
            </a:r>
            <a:r>
              <a:rPr lang="ru-RU" sz="2000" dirty="0" err="1"/>
              <a:t>кубітальної</a:t>
            </a:r>
            <a:r>
              <a:rPr lang="ru-RU" sz="2000" dirty="0"/>
              <a:t> вени і </a:t>
            </a:r>
            <a:r>
              <a:rPr lang="ru-RU" sz="2000" dirty="0" err="1"/>
              <a:t>дорівнює</a:t>
            </a:r>
            <a:r>
              <a:rPr lang="ru-RU" sz="2000" dirty="0"/>
              <a:t> 0,2-</a:t>
            </a:r>
          </a:p>
          <a:p>
            <a:pPr marL="0" indent="0">
              <a:buNone/>
            </a:pPr>
            <a:r>
              <a:rPr lang="ru-RU" sz="2000" dirty="0"/>
              <a:t>0,7 </a:t>
            </a:r>
            <a:r>
              <a:rPr lang="ru-RU" sz="2000" dirty="0" err="1"/>
              <a:t>нг</a:t>
            </a:r>
            <a:r>
              <a:rPr lang="ru-RU" sz="2000" dirty="0"/>
              <a:t>/мл/год - </a:t>
            </a:r>
            <a:r>
              <a:rPr lang="ru-RU" sz="2000" dirty="0" err="1"/>
              <a:t>лежачи</a:t>
            </a:r>
            <a:r>
              <a:rPr lang="ru-RU" sz="2000" dirty="0"/>
              <a:t> і 1,5-5,6 </a:t>
            </a:r>
            <a:r>
              <a:rPr lang="ru-RU" sz="2000" dirty="0" err="1"/>
              <a:t>нг</a:t>
            </a:r>
            <a:r>
              <a:rPr lang="ru-RU" sz="2000" dirty="0"/>
              <a:t>/мл/год - стоячи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11739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D6EEFD-9ED2-6362-6EC5-785A3BBC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386" y="125046"/>
            <a:ext cx="8706337" cy="6627446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FFC000"/>
                </a:solidFill>
              </a:rPr>
              <a:t>Кому і коли </a:t>
            </a:r>
            <a:r>
              <a:rPr lang="ru-RU" b="1" i="1" dirty="0" err="1">
                <a:solidFill>
                  <a:srgbClr val="FFC000"/>
                </a:solidFill>
              </a:rPr>
              <a:t>необхідно</a:t>
            </a:r>
            <a:r>
              <a:rPr lang="ru-RU" b="1" i="1" dirty="0">
                <a:solidFill>
                  <a:srgbClr val="FFC000"/>
                </a:solidFill>
              </a:rPr>
              <a:t> пройти УЗД </a:t>
            </a:r>
            <a:r>
              <a:rPr lang="ru-RU" b="1" i="1" dirty="0" err="1">
                <a:solidFill>
                  <a:srgbClr val="FFC000"/>
                </a:solidFill>
              </a:rPr>
              <a:t>нирок</a:t>
            </a:r>
            <a:r>
              <a:rPr lang="ru-RU" b="1" i="1" dirty="0">
                <a:solidFill>
                  <a:srgbClr val="FFC000"/>
                </a:solidFill>
              </a:rPr>
              <a:t> та </a:t>
            </a:r>
            <a:r>
              <a:rPr lang="ru-RU" b="1" i="1" dirty="0" err="1">
                <a:solidFill>
                  <a:srgbClr val="FFC000"/>
                </a:solidFill>
              </a:rPr>
              <a:t>сечовидільної</a:t>
            </a:r>
            <a:r>
              <a:rPr lang="ru-RU" b="1" i="1" dirty="0">
                <a:solidFill>
                  <a:srgbClr val="FFC000"/>
                </a:solidFill>
              </a:rPr>
              <a:t> </a:t>
            </a:r>
            <a:r>
              <a:rPr lang="ru-RU" b="1" i="1" dirty="0" err="1">
                <a:solidFill>
                  <a:srgbClr val="FFC000"/>
                </a:solidFill>
              </a:rPr>
              <a:t>системи</a:t>
            </a:r>
            <a:r>
              <a:rPr lang="ru-RU" b="1" i="1" dirty="0">
                <a:solidFill>
                  <a:srgbClr val="FFC000"/>
                </a:solidFill>
              </a:rPr>
              <a:t>?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sz="2400" dirty="0" err="1"/>
              <a:t>больових</a:t>
            </a:r>
            <a:r>
              <a:rPr lang="ru-RU" sz="2400" dirty="0"/>
              <a:t> </a:t>
            </a:r>
            <a:r>
              <a:rPr lang="ru-RU" sz="2400" dirty="0" err="1"/>
              <a:t>тягнучих</a:t>
            </a:r>
            <a:r>
              <a:rPr lang="ru-RU" sz="2400" dirty="0"/>
              <a:t> </a:t>
            </a:r>
            <a:r>
              <a:rPr lang="ru-RU" sz="2400" dirty="0" err="1"/>
              <a:t>відчуттів</a:t>
            </a:r>
            <a:r>
              <a:rPr lang="ru-RU" sz="2400" dirty="0"/>
              <a:t> в </a:t>
            </a:r>
            <a:r>
              <a:rPr lang="ru-RU" sz="2400" dirty="0" err="1"/>
              <a:t>області</a:t>
            </a:r>
            <a:r>
              <a:rPr lang="ru-RU" sz="2400" dirty="0"/>
              <a:t> </a:t>
            </a:r>
            <a:r>
              <a:rPr lang="ru-RU" sz="2400" dirty="0" err="1"/>
              <a:t>попереку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підвищення</a:t>
            </a:r>
            <a:r>
              <a:rPr lang="ru-RU" sz="2400" dirty="0"/>
              <a:t> </a:t>
            </a:r>
            <a:r>
              <a:rPr lang="ru-RU" sz="2400" dirty="0" err="1"/>
              <a:t>температури</a:t>
            </a:r>
            <a:r>
              <a:rPr lang="ru-RU" sz="2400" dirty="0"/>
              <a:t> </a:t>
            </a:r>
            <a:r>
              <a:rPr lang="ru-RU" sz="2400" dirty="0" err="1"/>
              <a:t>тіла</a:t>
            </a:r>
            <a:r>
              <a:rPr lang="ru-RU" sz="2400" dirty="0"/>
              <a:t> </a:t>
            </a:r>
            <a:r>
              <a:rPr lang="ru-RU" sz="2400" dirty="0" err="1"/>
              <a:t>вище</a:t>
            </a:r>
            <a:r>
              <a:rPr lang="ru-RU" sz="2400" dirty="0"/>
              <a:t> 37°С;</a:t>
            </a:r>
          </a:p>
          <a:p>
            <a:r>
              <a:rPr lang="ru-RU" sz="2400" dirty="0" err="1"/>
              <a:t>підозри</a:t>
            </a:r>
            <a:r>
              <a:rPr lang="ru-RU" sz="2400" dirty="0"/>
              <a:t> на </a:t>
            </a:r>
            <a:r>
              <a:rPr lang="ru-RU" sz="2400" dirty="0" err="1"/>
              <a:t>розвиток</a:t>
            </a:r>
            <a:r>
              <a:rPr lang="ru-RU" sz="2400" dirty="0"/>
              <a:t> </a:t>
            </a:r>
            <a:r>
              <a:rPr lang="ru-RU" sz="2400" dirty="0" err="1"/>
              <a:t>запалення</a:t>
            </a:r>
            <a:r>
              <a:rPr lang="ru-RU" sz="2400" dirty="0"/>
              <a:t> в </a:t>
            </a:r>
            <a:r>
              <a:rPr lang="ru-RU" sz="2400" dirty="0" err="1"/>
              <a:t>нирках</a:t>
            </a:r>
            <a:r>
              <a:rPr lang="ru-RU" sz="2400" dirty="0"/>
              <a:t>, </a:t>
            </a:r>
          </a:p>
          <a:p>
            <a:r>
              <a:rPr lang="ru-RU" sz="2400" dirty="0"/>
              <a:t>травм </a:t>
            </a:r>
            <a:r>
              <a:rPr lang="ru-RU" sz="2400" dirty="0" err="1"/>
              <a:t>спини</a:t>
            </a:r>
            <a:r>
              <a:rPr lang="ru-RU" sz="2400" dirty="0"/>
              <a:t> і </a:t>
            </a:r>
            <a:r>
              <a:rPr lang="ru-RU" sz="2400" dirty="0" err="1"/>
              <a:t>органів</a:t>
            </a:r>
            <a:r>
              <a:rPr lang="ru-RU" sz="2400" dirty="0"/>
              <a:t> </a:t>
            </a:r>
            <a:r>
              <a:rPr lang="ru-RU" sz="2400" dirty="0" err="1"/>
              <a:t>черевної</a:t>
            </a:r>
            <a:r>
              <a:rPr lang="ru-RU" sz="2400" dirty="0"/>
              <a:t> </a:t>
            </a:r>
            <a:r>
              <a:rPr lang="ru-RU" sz="2400" dirty="0" err="1"/>
              <a:t>порожнини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підозри</a:t>
            </a:r>
            <a:r>
              <a:rPr lang="ru-RU" sz="2400" dirty="0"/>
              <a:t> на </a:t>
            </a:r>
            <a:r>
              <a:rPr lang="ru-RU" sz="2400" dirty="0" err="1"/>
              <a:t>аномалії</a:t>
            </a:r>
            <a:r>
              <a:rPr lang="ru-RU" sz="2400" dirty="0"/>
              <a:t> в </a:t>
            </a:r>
            <a:r>
              <a:rPr lang="ru-RU" sz="2400" dirty="0" err="1"/>
              <a:t>анатомії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розташуванні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діагностики</a:t>
            </a:r>
            <a:r>
              <a:rPr lang="ru-RU" sz="2400" dirty="0"/>
              <a:t> </a:t>
            </a:r>
            <a:r>
              <a:rPr lang="ru-RU" sz="2400" dirty="0" err="1"/>
              <a:t>пухлинних</a:t>
            </a:r>
            <a:r>
              <a:rPr lang="ru-RU" sz="2400" dirty="0"/>
              <a:t> </a:t>
            </a:r>
            <a:r>
              <a:rPr lang="ru-RU" sz="2400" dirty="0" err="1"/>
              <a:t>новоутворень</a:t>
            </a:r>
            <a:r>
              <a:rPr lang="ru-RU" sz="2400" dirty="0"/>
              <a:t>, </a:t>
            </a:r>
            <a:r>
              <a:rPr lang="ru-RU" sz="2400" dirty="0" err="1"/>
              <a:t>каменів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кіст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загострення</a:t>
            </a:r>
            <a:r>
              <a:rPr lang="ru-RU" sz="2400" dirty="0"/>
              <a:t> </a:t>
            </a:r>
            <a:r>
              <a:rPr lang="ru-RU" sz="2400" dirty="0" err="1"/>
              <a:t>гіпертонічної</a:t>
            </a:r>
            <a:r>
              <a:rPr lang="ru-RU" sz="2400" dirty="0"/>
              <a:t> </a:t>
            </a:r>
            <a:r>
              <a:rPr lang="ru-RU" sz="2400" dirty="0" err="1"/>
              <a:t>хвороби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появи</a:t>
            </a:r>
            <a:r>
              <a:rPr lang="ru-RU" sz="2400" dirty="0"/>
              <a:t> </a:t>
            </a:r>
            <a:r>
              <a:rPr lang="ru-RU" sz="2400" dirty="0" err="1"/>
              <a:t>набряклості</a:t>
            </a:r>
            <a:r>
              <a:rPr lang="ru-RU" sz="2400" dirty="0"/>
              <a:t> рук і </a:t>
            </a:r>
            <a:r>
              <a:rPr lang="ru-RU" sz="2400" dirty="0" err="1"/>
              <a:t>обличчя</a:t>
            </a:r>
            <a:r>
              <a:rPr lang="ru-RU" sz="2400" dirty="0"/>
              <a:t>, особливо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пробудження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зовнішнього</a:t>
            </a:r>
            <a:r>
              <a:rPr lang="ru-RU" sz="2400" dirty="0"/>
              <a:t> </a:t>
            </a:r>
            <a:r>
              <a:rPr lang="ru-RU" sz="2400" dirty="0" err="1"/>
              <a:t>вигляду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: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фарбування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малої</a:t>
            </a:r>
            <a:r>
              <a:rPr lang="ru-RU" sz="2400" dirty="0"/>
              <a:t> </a:t>
            </a:r>
            <a:r>
              <a:rPr lang="ru-RU" sz="2400" dirty="0" err="1"/>
              <a:t>кількості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зміни</a:t>
            </a:r>
            <a:r>
              <a:rPr lang="ru-RU" sz="2400" dirty="0"/>
              <a:t> складу </a:t>
            </a:r>
            <a:r>
              <a:rPr lang="ru-RU" sz="2400" dirty="0" err="1"/>
              <a:t>сечі</a:t>
            </a:r>
            <a:r>
              <a:rPr lang="ru-RU" sz="2400" dirty="0"/>
              <a:t>, особливо </a:t>
            </a:r>
            <a:r>
              <a:rPr lang="ru-RU" sz="2400" dirty="0" err="1"/>
              <a:t>появі</a:t>
            </a:r>
            <a:r>
              <a:rPr lang="ru-RU" sz="2400" dirty="0"/>
              <a:t> в </a:t>
            </a:r>
            <a:r>
              <a:rPr lang="ru-RU" sz="2400" dirty="0" err="1"/>
              <a:t>ній</a:t>
            </a:r>
            <a:r>
              <a:rPr lang="ru-RU" sz="2400" dirty="0"/>
              <a:t> солей.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EFE0D3-7AD0-1AC0-126D-5B917792A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869" y="899990"/>
            <a:ext cx="3797223" cy="252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9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3EACC639-425A-04EA-7AC3-C2A220F85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93" y="437662"/>
            <a:ext cx="9237784" cy="6205415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діагностувати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УЗД </a:t>
            </a: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нирок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сечового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міхура</a:t>
            </a:r>
            <a:r>
              <a:rPr lang="ru-RU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ru-RU" sz="2000" i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своєю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простотою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легкістю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УЗД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нирок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визначити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досить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серйозні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і, часом, </a:t>
            </a:r>
          </a:p>
          <a:p>
            <a:pPr marL="0" indent="0">
              <a:buNone/>
            </a:pP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приховані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патології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20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органа. </a:t>
            </a:r>
          </a:p>
          <a:p>
            <a:pPr marL="0" indent="0">
              <a:buNone/>
            </a:pP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Методика </a:t>
            </a:r>
            <a:r>
              <a:rPr lang="ru-R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визначає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зміщення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нирки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зміну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величини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стан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паренхіми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нирки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товщину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щільність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контурні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обриси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органу;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товщину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стінок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сечового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міхура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наявність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залишкової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сечі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каменів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піску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присутність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пухлин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доброякісних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новоутворень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ступінь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циститу.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0C7A2D-2E9F-D399-14CF-300AC11C7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880" y="2430584"/>
            <a:ext cx="5836027" cy="33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9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0D327-305F-47EE-9DFF-55A35C84F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83" y="77017"/>
            <a:ext cx="10933723" cy="10238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UA" i="1" dirty="0" err="1">
                <a:solidFill>
                  <a:srgbClr val="FFC000"/>
                </a:solidFill>
              </a:rPr>
              <a:t>Етапи</a:t>
            </a:r>
            <a:r>
              <a:rPr lang="ru-RU" altLang="ru-UA" i="1" dirty="0">
                <a:solidFill>
                  <a:srgbClr val="FFC000"/>
                </a:solidFill>
              </a:rPr>
              <a:t> </a:t>
            </a:r>
            <a:r>
              <a:rPr lang="ru-RU" altLang="ru-UA" i="1" dirty="0" err="1">
                <a:solidFill>
                  <a:srgbClr val="FFC000"/>
                </a:solidFill>
              </a:rPr>
              <a:t>проведення</a:t>
            </a:r>
            <a:r>
              <a:rPr lang="ru-RU" altLang="ru-UA" i="1" dirty="0">
                <a:solidFill>
                  <a:srgbClr val="FFC000"/>
                </a:solidFill>
              </a:rPr>
              <a:t> УЗД </a:t>
            </a:r>
            <a:r>
              <a:rPr lang="ru-RU" altLang="ru-UA" i="1" dirty="0" err="1">
                <a:solidFill>
                  <a:srgbClr val="FFC000"/>
                </a:solidFill>
              </a:rPr>
              <a:t>нирок</a:t>
            </a:r>
            <a:r>
              <a:rPr lang="ru-RU" altLang="ru-UA" i="1" dirty="0">
                <a:solidFill>
                  <a:srgbClr val="FFC000"/>
                </a:solidFill>
              </a:rPr>
              <a:t>:</a:t>
            </a:r>
            <a:endParaRPr lang="ru-UA" i="1" dirty="0">
              <a:solidFill>
                <a:srgbClr val="FFC000"/>
              </a:solidFill>
            </a:endParaRPr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EF86BBF8-3D3F-4CA9-8FE4-5F4B72AB9E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482" y="672123"/>
            <a:ext cx="5549410" cy="618587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UA" sz="24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UA" sz="2400" dirty="0"/>
              <a:t> </a:t>
            </a:r>
            <a:r>
              <a:rPr lang="ru-RU" altLang="ru-UA" sz="2000" dirty="0"/>
              <a:t>Як у </a:t>
            </a:r>
            <a:r>
              <a:rPr lang="ru-RU" altLang="ru-UA" sz="2000" dirty="0" err="1"/>
              <a:t>чоловіків</a:t>
            </a:r>
            <a:r>
              <a:rPr lang="ru-RU" altLang="ru-UA" sz="2000" dirty="0"/>
              <a:t>, так і у </a:t>
            </a:r>
            <a:r>
              <a:rPr lang="ru-RU" altLang="ru-UA" sz="2000" dirty="0" err="1"/>
              <a:t>жінок</a:t>
            </a:r>
            <a:r>
              <a:rPr lang="ru-RU" altLang="ru-UA" sz="2000" dirty="0"/>
              <a:t> УЗД </a:t>
            </a:r>
            <a:r>
              <a:rPr lang="ru-RU" altLang="ru-UA" sz="2000" dirty="0" err="1"/>
              <a:t>нирок</a:t>
            </a:r>
            <a:r>
              <a:rPr lang="ru-RU" altLang="ru-UA" sz="2000" dirty="0"/>
              <a:t> проводиться </a:t>
            </a:r>
            <a:r>
              <a:rPr lang="ru-RU" altLang="ru-UA" sz="2000" dirty="0" err="1"/>
              <a:t>однаково</a:t>
            </a:r>
            <a:r>
              <a:rPr lang="ru-RU" altLang="ru-UA" sz="2000" dirty="0"/>
              <a:t> – </a:t>
            </a:r>
            <a:r>
              <a:rPr lang="ru-RU" altLang="ru-UA" sz="2000" dirty="0" err="1"/>
              <a:t>трансабдомінальним</a:t>
            </a:r>
            <a:r>
              <a:rPr lang="ru-RU" altLang="ru-UA" sz="2000" dirty="0"/>
              <a:t> способом.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 err="1"/>
              <a:t>Огляд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починається</a:t>
            </a:r>
            <a:r>
              <a:rPr lang="ru-RU" altLang="ru-UA" sz="2000" dirty="0"/>
              <a:t> з живота. Датчик </a:t>
            </a:r>
            <a:r>
              <a:rPr lang="ru-RU" altLang="ru-UA" sz="2000" dirty="0" err="1"/>
              <a:t>посилає</a:t>
            </a:r>
            <a:r>
              <a:rPr lang="ru-RU" altLang="ru-UA" sz="2000" dirty="0"/>
              <a:t> короткий </a:t>
            </a:r>
            <a:r>
              <a:rPr lang="ru-RU" altLang="ru-UA" sz="2000" dirty="0" err="1"/>
              <a:t>ультразвуковий</a:t>
            </a:r>
            <a:r>
              <a:rPr lang="ru-RU" altLang="ru-UA" sz="2000" dirty="0"/>
              <a:t> сигнал, </a:t>
            </a:r>
            <a:r>
              <a:rPr lang="ru-RU" altLang="ru-UA" sz="2000" dirty="0" err="1"/>
              <a:t>який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відбивається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від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внутрішніх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органів</a:t>
            </a:r>
            <a:r>
              <a:rPr lang="ru-RU" altLang="ru-UA" sz="2000" dirty="0"/>
              <a:t> і </a:t>
            </a:r>
            <a:r>
              <a:rPr lang="ru-RU" altLang="ru-UA" sz="2000" dirty="0" err="1"/>
              <a:t>створює</a:t>
            </a:r>
            <a:r>
              <a:rPr lang="ru-RU" altLang="ru-UA" sz="2000" dirty="0"/>
              <a:t> картинку на </a:t>
            </a:r>
            <a:r>
              <a:rPr lang="ru-RU" altLang="ru-UA" sz="2000" dirty="0" err="1"/>
              <a:t>моніторі</a:t>
            </a:r>
            <a:r>
              <a:rPr lang="ru-RU" altLang="ru-UA" sz="2000" dirty="0"/>
              <a:t> у </a:t>
            </a:r>
            <a:r>
              <a:rPr lang="ru-RU" altLang="ru-UA" sz="2000" dirty="0" err="1"/>
              <a:t>лікаря</a:t>
            </a:r>
            <a:r>
              <a:rPr lang="ru-RU" altLang="ru-UA" sz="20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/>
              <a:t> </a:t>
            </a:r>
            <a:r>
              <a:rPr lang="ru-RU" altLang="ru-UA" sz="2000" dirty="0" err="1"/>
              <a:t>Потім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пацієнт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лягає</a:t>
            </a:r>
            <a:r>
              <a:rPr lang="ru-RU" altLang="ru-UA" sz="2000" dirty="0"/>
              <a:t> на </a:t>
            </a:r>
            <a:r>
              <a:rPr lang="ru-RU" altLang="ru-UA" sz="2000" dirty="0" err="1"/>
              <a:t>бік</a:t>
            </a:r>
            <a:r>
              <a:rPr lang="ru-RU" altLang="ru-UA" sz="2000" dirty="0"/>
              <a:t> і на спину, і процедура </a:t>
            </a:r>
            <a:r>
              <a:rPr lang="ru-RU" altLang="ru-UA" sz="2000" dirty="0" err="1"/>
              <a:t>повторюється</a:t>
            </a:r>
            <a:r>
              <a:rPr lang="ru-RU" altLang="ru-UA" sz="20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 err="1"/>
              <a:t>Під</a:t>
            </a:r>
            <a:r>
              <a:rPr lang="ru-RU" altLang="ru-UA" sz="2000" dirty="0"/>
              <a:t> час </a:t>
            </a:r>
            <a:r>
              <a:rPr lang="ru-RU" altLang="ru-UA" sz="2000" dirty="0" err="1"/>
              <a:t>дослідження</a:t>
            </a:r>
            <a:r>
              <a:rPr lang="ru-RU" altLang="ru-UA" sz="2000" dirty="0"/>
              <a:t> хворому </a:t>
            </a:r>
            <a:r>
              <a:rPr lang="ru-RU" altLang="ru-UA" sz="2000" dirty="0" err="1"/>
              <a:t>дуже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важливо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дотримуватися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нерухомість</a:t>
            </a:r>
            <a:r>
              <a:rPr lang="ru-RU" altLang="ru-UA" sz="2000" dirty="0"/>
              <a:t>, так як будь-</a:t>
            </a:r>
            <a:r>
              <a:rPr lang="ru-RU" altLang="ru-UA" sz="2000" dirty="0" err="1"/>
              <a:t>який</a:t>
            </a:r>
            <a:r>
              <a:rPr lang="ru-RU" altLang="ru-UA" sz="2000" dirty="0"/>
              <a:t> рух </a:t>
            </a:r>
            <a:r>
              <a:rPr lang="ru-RU" altLang="ru-UA" sz="2000" dirty="0" err="1"/>
              <a:t>може</a:t>
            </a:r>
            <a:r>
              <a:rPr lang="ru-RU" altLang="ru-UA" sz="2000" dirty="0"/>
              <a:t> </a:t>
            </a:r>
            <a:r>
              <a:rPr lang="ru-RU" altLang="ru-UA" sz="2000" dirty="0" err="1"/>
              <a:t>спотворити</a:t>
            </a:r>
            <a:r>
              <a:rPr lang="ru-RU" altLang="ru-UA" sz="2000" dirty="0"/>
              <a:t> картинку. 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UA" sz="2000" dirty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UA" sz="2000" dirty="0" err="1"/>
              <a:t>Лікар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може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попросити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затримати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подих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або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зробити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глибокий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вдих</a:t>
            </a:r>
            <a:r>
              <a:rPr lang="ru-RU" altLang="ru-UA" sz="2000" dirty="0"/>
              <a:t>, </a:t>
            </a:r>
            <a:r>
              <a:rPr lang="ru-RU" altLang="ru-UA" sz="2000" dirty="0" err="1"/>
              <a:t>втягнути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або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надути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живіт</a:t>
            </a:r>
            <a:r>
              <a:rPr lang="ru-RU" altLang="ru-UA" sz="2000" dirty="0"/>
              <a:t>. </a:t>
            </a:r>
            <a:r>
              <a:rPr lang="ru-RU" altLang="ru-UA" sz="2000" dirty="0" err="1"/>
              <a:t>Це</a:t>
            </a:r>
            <a:r>
              <a:rPr lang="ru-RU" altLang="ru-UA" sz="2000" dirty="0"/>
              <a:t> робиться для того, </a:t>
            </a:r>
            <a:r>
              <a:rPr lang="ru-RU" altLang="ru-UA" sz="2000" dirty="0" err="1"/>
              <a:t>щоб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зрозуміти</a:t>
            </a:r>
            <a:r>
              <a:rPr lang="ru-RU" altLang="ru-UA" sz="2000" dirty="0"/>
              <a:t>, як </a:t>
            </a:r>
            <a:r>
              <a:rPr lang="ru-RU" altLang="ru-UA" sz="2000" dirty="0" err="1"/>
              <a:t>нирки</a:t>
            </a:r>
            <a:r>
              <a:rPr lang="ru-RU" altLang="ru-UA" sz="2000" dirty="0"/>
              <a:t> і </a:t>
            </a:r>
            <a:r>
              <a:rPr lang="ru-RU" altLang="ru-UA" sz="2000" dirty="0" err="1"/>
              <a:t>сечовий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міхур</a:t>
            </a:r>
            <a:r>
              <a:rPr lang="ru-RU" altLang="ru-UA" sz="2000" dirty="0"/>
              <a:t> </a:t>
            </a:r>
            <a:r>
              <a:rPr lang="ru-RU" altLang="ru-UA" sz="2000" dirty="0" err="1"/>
              <a:t>реагують</a:t>
            </a:r>
            <a:r>
              <a:rPr lang="ru-RU" altLang="ru-UA" sz="2000" dirty="0"/>
              <a:t> на рухи </a:t>
            </a:r>
            <a:r>
              <a:rPr lang="ru-RU" altLang="ru-UA" sz="2000" dirty="0" err="1"/>
              <a:t>діафрагми</a:t>
            </a:r>
            <a:r>
              <a:rPr lang="ru-RU" altLang="ru-UA" sz="2000" dirty="0"/>
              <a:t> – при </a:t>
            </a:r>
            <a:r>
              <a:rPr lang="ru-RU" altLang="ru-UA" sz="2000" dirty="0" err="1"/>
              <a:t>диханні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органи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можуть</a:t>
            </a:r>
            <a:r>
              <a:rPr lang="ru-RU" altLang="ru-UA" sz="2000" dirty="0"/>
              <a:t> </a:t>
            </a:r>
            <a:r>
              <a:rPr lang="ru-RU" altLang="ru-UA" sz="2000" dirty="0" err="1"/>
              <a:t>зрушуватися</a:t>
            </a:r>
            <a:r>
              <a:rPr lang="ru-RU" altLang="ru-UA" sz="2000" dirty="0"/>
              <a:t> не </a:t>
            </a:r>
            <a:r>
              <a:rPr lang="ru-RU" altLang="ru-UA" sz="2000" dirty="0" err="1"/>
              <a:t>більш</a:t>
            </a:r>
            <a:r>
              <a:rPr lang="ru-RU" altLang="ru-UA" sz="2000" dirty="0"/>
              <a:t>, </a:t>
            </a:r>
            <a:r>
              <a:rPr lang="ru-RU" altLang="ru-UA" sz="2000" dirty="0" err="1"/>
              <a:t>ніж</a:t>
            </a:r>
            <a:r>
              <a:rPr lang="ru-RU" altLang="ru-UA" sz="2000" dirty="0"/>
              <a:t> на 2-3 см.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AB0840-C3F1-0F93-197A-137DF65C1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680" y="1100831"/>
            <a:ext cx="6540594" cy="4377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666B90-7E41-97E1-EC2B-348AE3296F6E}"/>
              </a:ext>
            </a:extLst>
          </p:cNvPr>
          <p:cNvSpPr txBox="1"/>
          <p:nvPr/>
        </p:nvSpPr>
        <p:spPr>
          <a:xfrm>
            <a:off x="5981090" y="5620542"/>
            <a:ext cx="61451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UA" sz="2000" b="1" i="1" dirty="0">
                <a:solidFill>
                  <a:srgbClr val="FFC000"/>
                </a:solidFill>
              </a:rPr>
              <a:t>В </a:t>
            </a:r>
            <a:r>
              <a:rPr lang="ru-RU" altLang="ru-UA" sz="2000" b="1" i="1" dirty="0" err="1">
                <a:solidFill>
                  <a:srgbClr val="FFC000"/>
                </a:solidFill>
              </a:rPr>
              <a:t>середньому</a:t>
            </a:r>
            <a:r>
              <a:rPr lang="ru-RU" altLang="ru-UA" sz="2000" b="1" i="1" dirty="0">
                <a:solidFill>
                  <a:srgbClr val="FFC000"/>
                </a:solidFill>
              </a:rPr>
              <a:t> процедура </a:t>
            </a:r>
            <a:r>
              <a:rPr lang="ru-RU" altLang="ru-UA" sz="2000" b="1" i="1" dirty="0" err="1">
                <a:solidFill>
                  <a:srgbClr val="FFC000"/>
                </a:solidFill>
              </a:rPr>
              <a:t>дослідження</a:t>
            </a:r>
            <a:r>
              <a:rPr lang="ru-RU" altLang="ru-UA" sz="2000" b="1" i="1" dirty="0">
                <a:solidFill>
                  <a:srgbClr val="FFC000"/>
                </a:solidFill>
              </a:rPr>
              <a:t> </a:t>
            </a:r>
            <a:r>
              <a:rPr lang="ru-RU" altLang="ru-UA" sz="2000" b="1" i="1" dirty="0" err="1">
                <a:solidFill>
                  <a:srgbClr val="FFC000"/>
                </a:solidFill>
              </a:rPr>
              <a:t>триває</a:t>
            </a:r>
            <a:r>
              <a:rPr lang="ru-RU" altLang="ru-UA" sz="2000" b="1" i="1" dirty="0">
                <a:solidFill>
                  <a:srgbClr val="FFC000"/>
                </a:solidFill>
              </a:rPr>
              <a:t> </a:t>
            </a:r>
          </a:p>
          <a:p>
            <a:r>
              <a:rPr lang="ru-RU" altLang="ru-UA" sz="2000" b="1" i="1" dirty="0">
                <a:solidFill>
                  <a:srgbClr val="FFC000"/>
                </a:solidFill>
              </a:rPr>
              <a:t>                            </a:t>
            </a:r>
            <a:r>
              <a:rPr lang="ru-RU" altLang="ru-UA" sz="2000" b="1" i="1" dirty="0" err="1">
                <a:solidFill>
                  <a:srgbClr val="FFC000"/>
                </a:solidFill>
              </a:rPr>
              <a:t>близько</a:t>
            </a:r>
            <a:r>
              <a:rPr lang="ru-RU" altLang="ru-UA" sz="2000" b="1" i="1" dirty="0">
                <a:solidFill>
                  <a:srgbClr val="FFC000"/>
                </a:solidFill>
              </a:rPr>
              <a:t> 15-20 </a:t>
            </a:r>
            <a:r>
              <a:rPr lang="ru-RU" altLang="ru-UA" sz="2000" b="1" i="1" dirty="0" err="1">
                <a:solidFill>
                  <a:srgbClr val="FFC000"/>
                </a:solidFill>
              </a:rPr>
              <a:t>хвилин</a:t>
            </a:r>
            <a:r>
              <a:rPr lang="ru-RU" altLang="ru-UA" b="1" dirty="0">
                <a:solidFill>
                  <a:srgbClr val="FFC000"/>
                </a:solidFill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54928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6B5BB0E5-6BBB-4EA7-FD39-1DE003B03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5385" y="187569"/>
            <a:ext cx="6283569" cy="6611816"/>
          </a:xfrm>
        </p:spPr>
        <p:txBody>
          <a:bodyPr/>
          <a:lstStyle/>
          <a:p>
            <a:pPr eaLnBrk="1" hangingPunct="1"/>
            <a:r>
              <a:rPr lang="uk-UA" altLang="ru-RU" sz="1800" dirty="0"/>
              <a:t>Нормальна нирка </a:t>
            </a:r>
            <a:r>
              <a:rPr lang="uk-UA" altLang="ru-RU" sz="1800" dirty="0" err="1"/>
              <a:t>бобоподібної</a:t>
            </a:r>
            <a:r>
              <a:rPr lang="uk-UA" altLang="ru-RU" sz="1800" dirty="0"/>
              <a:t> форми,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розташована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заочеревинно</a:t>
            </a:r>
            <a:r>
              <a:rPr lang="ru-RU" altLang="ru-RU" sz="1800" dirty="0"/>
              <a:t> з </a:t>
            </a:r>
            <a:r>
              <a:rPr lang="ru-RU" altLang="ru-RU" sz="1800" dirty="0" err="1"/>
              <a:t>обох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боків</a:t>
            </a:r>
            <a:r>
              <a:rPr lang="ru-RU" altLang="ru-RU" sz="1800" dirty="0"/>
              <a:t> хребта на </a:t>
            </a:r>
            <a:r>
              <a:rPr lang="ru-RU" altLang="ru-RU" sz="1800" dirty="0" err="1"/>
              <a:t>рівні</a:t>
            </a:r>
            <a:r>
              <a:rPr lang="ru-RU" altLang="ru-RU" sz="1800" dirty="0"/>
              <a:t> </a:t>
            </a:r>
            <a:r>
              <a:rPr lang="ru-RU" altLang="ru-RU" sz="1800" dirty="0" err="1"/>
              <a:t>Th</a:t>
            </a:r>
            <a:r>
              <a:rPr lang="ru-RU" altLang="ru-RU" sz="1800" dirty="0"/>
              <a:t>-XII, L-II. Права </a:t>
            </a:r>
            <a:r>
              <a:rPr lang="ru-RU" altLang="ru-RU" sz="1800" dirty="0" err="1"/>
              <a:t>нирка</a:t>
            </a:r>
            <a:r>
              <a:rPr lang="ru-RU" altLang="ru-RU" sz="1800" dirty="0"/>
              <a:t> на ½ </a:t>
            </a:r>
            <a:r>
              <a:rPr lang="ru-RU" altLang="ru-RU" sz="1800" dirty="0" err="1"/>
              <a:t>хребця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розташована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нижче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лівої</a:t>
            </a:r>
            <a:r>
              <a:rPr lang="uk-UA" altLang="ru-RU" sz="1800" dirty="0"/>
              <a:t> ниркова.</a:t>
            </a:r>
          </a:p>
          <a:p>
            <a:pPr eaLnBrk="1" hangingPunct="1"/>
            <a:r>
              <a:rPr lang="uk-UA" altLang="ru-RU" sz="1800" dirty="0"/>
              <a:t> Капсула - яскрава </a:t>
            </a:r>
            <a:r>
              <a:rPr lang="uk-UA" altLang="ru-RU" sz="1800" dirty="0" err="1"/>
              <a:t>ехогенна</a:t>
            </a:r>
            <a:r>
              <a:rPr lang="uk-UA" altLang="ru-RU" sz="1800" dirty="0"/>
              <a:t> лінія 1-2 мм навколо нирки.</a:t>
            </a:r>
          </a:p>
          <a:p>
            <a:pPr eaLnBrk="1" hangingPunct="1"/>
            <a:endParaRPr lang="uk-UA" altLang="ru-RU" sz="1800" dirty="0"/>
          </a:p>
          <a:p>
            <a:pPr eaLnBrk="1" hangingPunct="1"/>
            <a:r>
              <a:rPr lang="uk-UA" altLang="ru-RU" sz="1800" dirty="0"/>
              <a:t>Далі йде шар ниркової паренхіми, представленої кірковим і медулярним шарами, середньої </a:t>
            </a:r>
            <a:r>
              <a:rPr lang="uk-UA" altLang="ru-RU" sz="1800" dirty="0" err="1"/>
              <a:t>ехогенності</a:t>
            </a:r>
            <a:r>
              <a:rPr lang="uk-UA" altLang="ru-RU" sz="1800" dirty="0"/>
              <a:t>. У корковий шар вдається мозкова речовина, представлене </a:t>
            </a:r>
            <a:r>
              <a:rPr lang="uk-UA" altLang="ru-RU" sz="1800" dirty="0" err="1"/>
              <a:t>гіпоехогенними</a:t>
            </a:r>
            <a:r>
              <a:rPr lang="uk-UA" altLang="ru-RU" sz="1800" dirty="0"/>
              <a:t> пірамідами.</a:t>
            </a:r>
          </a:p>
          <a:p>
            <a:pPr eaLnBrk="1" hangingPunct="1"/>
            <a:endParaRPr lang="uk-UA" altLang="ru-RU" sz="1800" dirty="0"/>
          </a:p>
          <a:p>
            <a:pPr eaLnBrk="1" hangingPunct="1"/>
            <a:r>
              <a:rPr lang="uk-UA" altLang="ru-RU" sz="1800" dirty="0"/>
              <a:t>Нирковий синус, що включає в себе жирову клітковину, збиральну систему і судини воріт нирки, виглядає як </a:t>
            </a:r>
            <a:r>
              <a:rPr lang="uk-UA" altLang="ru-RU" sz="1800" dirty="0" err="1"/>
              <a:t>гіперехогенне</a:t>
            </a:r>
            <a:r>
              <a:rPr lang="uk-UA" altLang="ru-RU" sz="1800" dirty="0"/>
              <a:t> утворення, що займає центральне положення.</a:t>
            </a:r>
          </a:p>
          <a:p>
            <a:pPr eaLnBrk="1" hangingPunct="1"/>
            <a:endParaRPr lang="uk-UA" altLang="ru-RU" sz="1800" dirty="0"/>
          </a:p>
          <a:p>
            <a:pPr marL="0" indent="0" eaLnBrk="1" hangingPunct="1">
              <a:buNone/>
            </a:pPr>
            <a:r>
              <a:rPr lang="uk-UA" altLang="ru-RU" sz="1800" dirty="0"/>
              <a:t>                    Сечовід в нормі не </a:t>
            </a:r>
            <a:r>
              <a:rPr lang="uk-UA" altLang="ru-RU" sz="1800" dirty="0" err="1"/>
              <a:t>візуалізується</a:t>
            </a:r>
            <a:r>
              <a:rPr lang="uk-UA" altLang="ru-RU" sz="1800" dirty="0"/>
              <a:t>.</a:t>
            </a:r>
          </a:p>
          <a:p>
            <a:pPr eaLnBrk="1" hangingPunct="1"/>
            <a:endParaRPr lang="uk-UA" altLang="ru-RU" sz="1800" dirty="0"/>
          </a:p>
          <a:p>
            <a:pPr eaLnBrk="1" hangingPunct="1"/>
            <a:r>
              <a:rPr lang="uk-UA" altLang="ru-RU" sz="1800" dirty="0"/>
              <a:t>Сечовий міхур, наповнений рідиною, виглядає як овальне утворення з дугоподібними чіткими контурами, позбавлене будь-яких внутрішніх структур. Товщина стінки міхура варіює залежно від ступеня наповнення, повинна бути однаковою у всіх відділах.</a:t>
            </a:r>
          </a:p>
          <a:p>
            <a:pPr eaLnBrk="1" hangingPunct="1"/>
            <a:r>
              <a:rPr lang="uk-UA" altLang="ru-RU" sz="1800" dirty="0"/>
              <a:t>Спорожнений сечовий міхур при УЗД не </a:t>
            </a:r>
            <a:r>
              <a:rPr lang="uk-UA" altLang="ru-RU" sz="1800" dirty="0" err="1"/>
              <a:t>візуалізується</a:t>
            </a:r>
            <a:r>
              <a:rPr lang="uk-UA" altLang="ru-RU" sz="1800" dirty="0"/>
              <a:t>.</a:t>
            </a:r>
          </a:p>
          <a:p>
            <a:pPr marL="0" indent="0">
              <a:buNone/>
            </a:pPr>
            <a:endParaRPr lang="ru-UA" sz="2000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1D85C88-DBEA-0721-6B9A-0E1E70F1B4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1815" y="187569"/>
            <a:ext cx="5384800" cy="30259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9D8092-6449-C845-4261-B200737CD1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682"/>
          <a:stretch/>
        </p:blipFill>
        <p:spPr>
          <a:xfrm>
            <a:off x="6611815" y="3278005"/>
            <a:ext cx="5384800" cy="352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7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50C98-F089-4E3D-39FD-5A67B32F8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>
                <a:solidFill>
                  <a:srgbClr val="FFC000"/>
                </a:solidFill>
              </a:rPr>
              <a:t>УЗД сечового міхура</a:t>
            </a:r>
            <a:endParaRPr lang="ru-UA" i="1" dirty="0">
              <a:solidFill>
                <a:srgbClr val="FFC000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54F5526-CA68-195D-0046-2E82ED6EF9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3750" y="2072604"/>
            <a:ext cx="4322477" cy="3241858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48F3BA2E-DD9A-31A0-DC7C-E2C3FF2D87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0625" y="1828801"/>
            <a:ext cx="5238750" cy="375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95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A19B9-2BAA-8A90-89EF-BFCE3E0D2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09" y="0"/>
            <a:ext cx="8542215" cy="1133836"/>
          </a:xfrm>
        </p:spPr>
        <p:txBody>
          <a:bodyPr/>
          <a:lstStyle/>
          <a:p>
            <a:r>
              <a:rPr lang="ru-RU" i="1" dirty="0" err="1">
                <a:solidFill>
                  <a:srgbClr val="FFC000"/>
                </a:solidFill>
              </a:rPr>
              <a:t>Оглядова</a:t>
            </a:r>
            <a:r>
              <a:rPr lang="ru-RU" i="1" dirty="0">
                <a:solidFill>
                  <a:srgbClr val="FFC000"/>
                </a:solidFill>
              </a:rPr>
              <a:t> </a:t>
            </a:r>
            <a:r>
              <a:rPr lang="ru-RU" i="1" dirty="0" err="1">
                <a:solidFill>
                  <a:srgbClr val="FFC000"/>
                </a:solidFill>
              </a:rPr>
              <a:t>урографія</a:t>
            </a:r>
            <a:endParaRPr lang="ru-UA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510128-AE81-FD26-F758-D8136FCA6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309" y="968391"/>
            <a:ext cx="7776306" cy="567468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</a:rPr>
              <a:t>     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rgbClr val="FF0000"/>
                </a:solidFill>
              </a:rPr>
              <a:t>Оглядова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урографія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дозволяє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визначити</a:t>
            </a:r>
            <a:r>
              <a:rPr lang="ru-RU" sz="2400" b="1" dirty="0">
                <a:solidFill>
                  <a:srgbClr val="FF0000"/>
                </a:solidFill>
              </a:rPr>
              <a:t>: </a:t>
            </a:r>
          </a:p>
          <a:p>
            <a:pPr marL="0" indent="0">
              <a:buNone/>
            </a:pPr>
            <a:r>
              <a:rPr lang="ru-RU" sz="2000" dirty="0"/>
              <a:t>а) структуру </a:t>
            </a:r>
            <a:r>
              <a:rPr lang="ru-RU" sz="2000" dirty="0" err="1"/>
              <a:t>кісткової</a:t>
            </a:r>
            <a:r>
              <a:rPr lang="ru-RU" sz="2000" dirty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 </a:t>
            </a:r>
            <a:r>
              <a:rPr lang="ru-RU" sz="2000" dirty="0" err="1"/>
              <a:t>видимих</a:t>
            </a:r>
            <a:r>
              <a:rPr lang="ru-RU" sz="2000" dirty="0"/>
              <a:t> </a:t>
            </a:r>
            <a:r>
              <a:rPr lang="ru-RU" sz="2000" dirty="0" err="1"/>
              <a:t>відділів</a:t>
            </a:r>
            <a:r>
              <a:rPr lang="ru-RU" sz="2000" dirty="0"/>
              <a:t> скелета (</a:t>
            </a:r>
            <a:r>
              <a:rPr lang="ru-RU" sz="2000" dirty="0" err="1"/>
              <a:t>нижніх</a:t>
            </a:r>
            <a:r>
              <a:rPr lang="ru-RU" sz="2000" dirty="0"/>
              <a:t> ребер, хребтового </a:t>
            </a:r>
            <a:r>
              <a:rPr lang="ru-RU" sz="2000" dirty="0" err="1"/>
              <a:t>стовпа</a:t>
            </a:r>
            <a:r>
              <a:rPr lang="ru-RU" sz="2000" dirty="0"/>
              <a:t>, таза, </a:t>
            </a:r>
            <a:r>
              <a:rPr lang="ru-RU" sz="2000" dirty="0" err="1"/>
              <a:t>кульшових</a:t>
            </a:r>
            <a:r>
              <a:rPr lang="ru-RU" sz="2000" dirty="0"/>
              <a:t> </a:t>
            </a:r>
            <a:r>
              <a:rPr lang="ru-RU" sz="2000" dirty="0" err="1"/>
              <a:t>суглобів</a:t>
            </a:r>
            <a:r>
              <a:rPr lang="ru-RU" sz="2000" dirty="0"/>
              <a:t>); </a:t>
            </a:r>
          </a:p>
          <a:p>
            <a:pPr marL="0" indent="0">
              <a:buNone/>
            </a:pPr>
            <a:r>
              <a:rPr lang="ru-RU" sz="2000" dirty="0"/>
              <a:t>б) </a:t>
            </a:r>
            <a:r>
              <a:rPr lang="ru-RU" sz="2000" dirty="0" err="1"/>
              <a:t>положення</a:t>
            </a:r>
            <a:r>
              <a:rPr lang="ru-RU" sz="2000" dirty="0"/>
              <a:t>, величину і форму </a:t>
            </a:r>
            <a:r>
              <a:rPr lang="ru-RU" sz="2000" dirty="0" err="1"/>
              <a:t>нирок</a:t>
            </a:r>
            <a:r>
              <a:rPr lang="ru-RU" sz="2000" dirty="0"/>
              <a:t>, </a:t>
            </a:r>
            <a:r>
              <a:rPr lang="ru-RU" sz="2000" dirty="0" err="1"/>
              <a:t>їхні</a:t>
            </a:r>
            <a:r>
              <a:rPr lang="ru-RU" sz="2000" dirty="0"/>
              <a:t> </a:t>
            </a:r>
            <a:r>
              <a:rPr lang="ru-RU" sz="2000" dirty="0" err="1"/>
              <a:t>контури</a:t>
            </a:r>
            <a:r>
              <a:rPr lang="ru-RU" sz="2000" dirty="0"/>
              <a:t> і структуру </a:t>
            </a:r>
            <a:r>
              <a:rPr lang="ru-RU" sz="2000" dirty="0" err="1"/>
              <a:t>тіні</a:t>
            </a:r>
            <a:r>
              <a:rPr lang="ru-RU" sz="2000" dirty="0"/>
              <a:t>; </a:t>
            </a:r>
          </a:p>
          <a:p>
            <a:pPr marL="0" indent="0">
              <a:buNone/>
            </a:pPr>
            <a:r>
              <a:rPr lang="ru-RU" sz="2000" dirty="0"/>
              <a:t>в) </a:t>
            </a:r>
            <a:r>
              <a:rPr lang="ru-RU" sz="2000" dirty="0" err="1"/>
              <a:t>чіткість</a:t>
            </a:r>
            <a:r>
              <a:rPr lang="ru-RU" sz="2000" dirty="0"/>
              <a:t> </a:t>
            </a:r>
            <a:r>
              <a:rPr lang="ru-RU" sz="2000" dirty="0" err="1"/>
              <a:t>контурів</a:t>
            </a:r>
            <a:r>
              <a:rPr lang="ru-RU" sz="2000" dirty="0"/>
              <a:t> </a:t>
            </a:r>
            <a:r>
              <a:rPr lang="ru-RU" sz="2000" dirty="0" err="1"/>
              <a:t>поперекових</a:t>
            </a:r>
            <a:r>
              <a:rPr lang="ru-RU" sz="2000" dirty="0"/>
              <a:t> </a:t>
            </a:r>
            <a:r>
              <a:rPr lang="ru-RU" sz="2000" dirty="0" err="1"/>
              <a:t>м'язів</a:t>
            </a:r>
            <a:r>
              <a:rPr lang="ru-RU" sz="2000" dirty="0"/>
              <a:t>; </a:t>
            </a:r>
          </a:p>
          <a:p>
            <a:pPr marL="0" indent="0">
              <a:buNone/>
            </a:pPr>
            <a:r>
              <a:rPr lang="ru-RU" sz="2000" dirty="0"/>
              <a:t>г)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тіней</a:t>
            </a:r>
            <a:r>
              <a:rPr lang="ru-RU" sz="2000" dirty="0"/>
              <a:t> </a:t>
            </a:r>
            <a:r>
              <a:rPr lang="ru-RU" sz="2000" dirty="0" err="1"/>
              <a:t>конкрементів</a:t>
            </a:r>
            <a:r>
              <a:rPr lang="ru-RU" sz="2000" dirty="0"/>
              <a:t> (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en-US" sz="2000" dirty="0"/>
              <a:t>Ro-</a:t>
            </a:r>
            <a:r>
              <a:rPr lang="uk-UA" sz="2000" dirty="0"/>
              <a:t>позитивних)</a:t>
            </a:r>
            <a:r>
              <a:rPr lang="ru-RU" sz="2000" dirty="0"/>
              <a:t> у </a:t>
            </a:r>
            <a:r>
              <a:rPr lang="ru-RU" sz="2000" dirty="0" err="1"/>
              <a:t>нирках</a:t>
            </a:r>
            <a:r>
              <a:rPr lang="ru-RU" sz="2000" dirty="0"/>
              <a:t> і </a:t>
            </a:r>
            <a:r>
              <a:rPr lang="ru-RU" sz="2000" dirty="0" err="1"/>
              <a:t>сечових</a:t>
            </a:r>
            <a:r>
              <a:rPr lang="ru-RU" sz="2000" dirty="0"/>
              <a:t> шляхах, </a:t>
            </a:r>
            <a:r>
              <a:rPr lang="ru-RU" sz="2000" dirty="0" err="1"/>
              <a:t>передміхуровій</a:t>
            </a:r>
            <a:r>
              <a:rPr lang="ru-RU" sz="2000" dirty="0"/>
              <a:t> </a:t>
            </a:r>
            <a:r>
              <a:rPr lang="ru-RU" sz="2000" dirty="0" err="1"/>
              <a:t>залозі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звапнень</a:t>
            </a:r>
            <a:r>
              <a:rPr lang="ru-RU" sz="2000" dirty="0"/>
              <a:t> в органах </a:t>
            </a:r>
            <a:r>
              <a:rPr lang="ru-RU" sz="2000" dirty="0" err="1"/>
              <a:t>черевної</a:t>
            </a:r>
            <a:r>
              <a:rPr lang="ru-RU" sz="2000" dirty="0"/>
              <a:t> </a:t>
            </a:r>
            <a:r>
              <a:rPr lang="ru-RU" sz="2000" dirty="0" err="1"/>
              <a:t>порожнини</a:t>
            </a:r>
            <a:r>
              <a:rPr lang="ru-RU" sz="2000" dirty="0"/>
              <a:t> і </a:t>
            </a:r>
            <a:r>
              <a:rPr lang="ru-RU" sz="2000" dirty="0" err="1"/>
              <a:t>заочеревинного</a:t>
            </a:r>
            <a:r>
              <a:rPr lang="ru-RU" sz="2000" dirty="0"/>
              <a:t> простору.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i="1" dirty="0"/>
              <a:t>  </a:t>
            </a:r>
            <a:r>
              <a:rPr lang="ru-RU" sz="2400" b="1" i="1" dirty="0" err="1">
                <a:solidFill>
                  <a:srgbClr val="FFFF00"/>
                </a:solidFill>
              </a:rPr>
              <a:t>Показання</a:t>
            </a:r>
            <a:r>
              <a:rPr lang="ru-RU" sz="2400" b="1" i="1" dirty="0">
                <a:solidFill>
                  <a:srgbClr val="FFFF00"/>
                </a:solidFill>
              </a:rPr>
              <a:t> до </a:t>
            </a:r>
            <a:r>
              <a:rPr lang="ru-RU" sz="2400" b="1" i="1" dirty="0" err="1">
                <a:solidFill>
                  <a:srgbClr val="FFFF00"/>
                </a:solidFill>
              </a:rPr>
              <a:t>проведення</a:t>
            </a:r>
            <a:r>
              <a:rPr lang="ru-RU" sz="2400" b="1" i="1" dirty="0">
                <a:solidFill>
                  <a:srgbClr val="FFFF0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400" dirty="0"/>
              <a:t>1) перший </a:t>
            </a:r>
            <a:r>
              <a:rPr lang="ru-RU" sz="2400" dirty="0" err="1"/>
              <a:t>етап</a:t>
            </a:r>
            <a:r>
              <a:rPr lang="ru-RU" sz="2400" dirty="0"/>
              <a:t> </a:t>
            </a:r>
            <a:r>
              <a:rPr lang="ru-RU" sz="2400" dirty="0" err="1"/>
              <a:t>рентгеноконтрастного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органів</a:t>
            </a:r>
            <a:r>
              <a:rPr lang="ru-RU" sz="2400" dirty="0"/>
              <a:t> </a:t>
            </a:r>
            <a:r>
              <a:rPr lang="ru-RU" sz="2400" dirty="0" err="1"/>
              <a:t>сечовиділення</a:t>
            </a:r>
            <a:r>
              <a:rPr lang="ru-RU" sz="2400" dirty="0"/>
              <a:t>;</a:t>
            </a:r>
          </a:p>
          <a:p>
            <a:pPr marL="0" indent="0">
              <a:buNone/>
            </a:pPr>
            <a:r>
              <a:rPr lang="ru-RU" sz="2400" dirty="0"/>
              <a:t>2) </a:t>
            </a:r>
            <a:r>
              <a:rPr lang="ru-RU" sz="2400" dirty="0" err="1"/>
              <a:t>виявлення</a:t>
            </a:r>
            <a:r>
              <a:rPr lang="ru-RU" sz="2400" dirty="0"/>
              <a:t> </a:t>
            </a:r>
            <a:r>
              <a:rPr lang="ru-RU" sz="2400" dirty="0" err="1"/>
              <a:t>рентгенпозитивних</a:t>
            </a:r>
            <a:r>
              <a:rPr lang="ru-RU" sz="2400" dirty="0"/>
              <a:t> </a:t>
            </a:r>
            <a:r>
              <a:rPr lang="ru-RU" sz="2400" dirty="0" err="1"/>
              <a:t>утворень</a:t>
            </a:r>
            <a:r>
              <a:rPr lang="ru-RU" sz="2400" dirty="0"/>
              <a:t> у </a:t>
            </a:r>
            <a:r>
              <a:rPr lang="ru-RU" sz="2400" dirty="0" err="1"/>
              <a:t>хворих</a:t>
            </a:r>
            <a:r>
              <a:rPr lang="ru-RU" sz="2400" dirty="0"/>
              <a:t> з </a:t>
            </a:r>
            <a:r>
              <a:rPr lang="ru-RU" sz="2400" dirty="0" err="1"/>
              <a:t>гострою</a:t>
            </a:r>
            <a:r>
              <a:rPr lang="ru-RU" sz="2400" dirty="0"/>
              <a:t> </a:t>
            </a:r>
            <a:r>
              <a:rPr lang="ru-RU" sz="2400" dirty="0" err="1"/>
              <a:t>нирковою</a:t>
            </a:r>
            <a:r>
              <a:rPr lang="ru-RU" sz="2400" dirty="0"/>
              <a:t> </a:t>
            </a:r>
            <a:r>
              <a:rPr lang="ru-RU" sz="2400" dirty="0" err="1"/>
              <a:t>колікою</a:t>
            </a:r>
            <a:r>
              <a:rPr lang="ru-RU" sz="2400" dirty="0"/>
              <a:t>.</a:t>
            </a:r>
            <a:endParaRPr lang="ru-UA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422B6F0-12C5-B928-DC3E-C596B0D31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18584" y="461107"/>
            <a:ext cx="3691793" cy="27652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24A62A-A990-64B9-51F0-0920AC5AD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044" y="3429000"/>
            <a:ext cx="3691793" cy="308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5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A19B9-2BAA-8A90-89EF-BFCE3E0D2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43" y="124441"/>
            <a:ext cx="8542215" cy="843949"/>
          </a:xfrm>
        </p:spPr>
        <p:txBody>
          <a:bodyPr/>
          <a:lstStyle/>
          <a:p>
            <a:r>
              <a:rPr lang="ru-RU" i="1" dirty="0" err="1">
                <a:solidFill>
                  <a:srgbClr val="FFC000"/>
                </a:solidFill>
              </a:rPr>
              <a:t>Оглядова</a:t>
            </a:r>
            <a:r>
              <a:rPr lang="ru-RU" i="1" dirty="0">
                <a:solidFill>
                  <a:srgbClr val="FFC000"/>
                </a:solidFill>
              </a:rPr>
              <a:t>  </a:t>
            </a:r>
            <a:r>
              <a:rPr lang="ru-RU" i="1" dirty="0" err="1">
                <a:solidFill>
                  <a:srgbClr val="FFC000"/>
                </a:solidFill>
              </a:rPr>
              <a:t>урографія</a:t>
            </a:r>
            <a:endParaRPr lang="ru-UA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510128-AE81-FD26-F758-D8136FCA6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177" y="702668"/>
            <a:ext cx="7070237" cy="5674686"/>
          </a:xfrm>
        </p:spPr>
        <p:txBody>
          <a:bodyPr/>
          <a:lstStyle/>
          <a:p>
            <a:endParaRPr lang="ru-RU" sz="2000" dirty="0"/>
          </a:p>
          <a:p>
            <a:pPr marL="0" indent="0">
              <a:buNone/>
            </a:pPr>
            <a:r>
              <a:rPr lang="ru-RU" sz="2400" b="1" dirty="0"/>
              <a:t>           </a:t>
            </a:r>
            <a:endParaRPr lang="ru-UA" sz="2400" i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FA10C4-B0FF-8E1C-10B8-B8EDE1BCF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302" y="1391743"/>
            <a:ext cx="6434624" cy="534181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           </a:t>
            </a:r>
            <a:r>
              <a:rPr lang="ru-RU" sz="2800" dirty="0" err="1"/>
              <a:t>Підготовка</a:t>
            </a:r>
            <a:r>
              <a:rPr lang="ru-RU" sz="2800" dirty="0"/>
              <a:t> до </a:t>
            </a:r>
            <a:r>
              <a:rPr lang="ru-RU" sz="2800" dirty="0" err="1"/>
              <a:t>процедури</a:t>
            </a:r>
            <a:r>
              <a:rPr lang="ru-RU" sz="2800" dirty="0"/>
              <a:t>:</a:t>
            </a:r>
          </a:p>
          <a:p>
            <a:pPr marL="0" indent="0">
              <a:buNone/>
            </a:pPr>
            <a:r>
              <a:rPr lang="ru-RU" sz="2800" dirty="0" err="1"/>
              <a:t>Підготовка</a:t>
            </a:r>
            <a:r>
              <a:rPr lang="ru-RU" sz="2800" dirty="0"/>
              <a:t> до </a:t>
            </a:r>
            <a:r>
              <a:rPr lang="ru-RU" sz="2800" dirty="0" err="1"/>
              <a:t>оглядової</a:t>
            </a:r>
            <a:r>
              <a:rPr lang="ru-RU" sz="2800" dirty="0"/>
              <a:t> </a:t>
            </a:r>
            <a:r>
              <a:rPr lang="ru-RU" sz="2800" dirty="0" err="1"/>
              <a:t>урографії</a:t>
            </a:r>
            <a:r>
              <a:rPr lang="ru-RU" sz="2800" dirty="0"/>
              <a:t> нескладна. </a:t>
            </a:r>
            <a:r>
              <a:rPr lang="ru-RU" sz="2800" dirty="0" err="1"/>
              <a:t>Потрібно</a:t>
            </a:r>
            <a:r>
              <a:rPr lang="ru-RU" sz="2800" dirty="0"/>
              <a:t> за 3 </a:t>
            </a:r>
            <a:r>
              <a:rPr lang="ru-RU" sz="2800" dirty="0" err="1"/>
              <a:t>дні</a:t>
            </a:r>
            <a:r>
              <a:rPr lang="ru-RU" sz="2800" dirty="0"/>
              <a:t> до </a:t>
            </a:r>
            <a:r>
              <a:rPr lang="ru-RU" sz="2800" dirty="0" err="1"/>
              <a:t>дослідження</a:t>
            </a:r>
            <a:r>
              <a:rPr lang="ru-RU" sz="2800" dirty="0"/>
              <a:t> </a:t>
            </a:r>
            <a:r>
              <a:rPr lang="ru-RU" sz="2800" dirty="0" err="1"/>
              <a:t>відмовитися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їжі</a:t>
            </a:r>
            <a:r>
              <a:rPr lang="ru-RU" sz="2800" dirty="0"/>
              <a:t>, </a:t>
            </a:r>
          </a:p>
          <a:p>
            <a:pPr marL="0" indent="0">
              <a:buNone/>
            </a:pP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підвищує</a:t>
            </a:r>
            <a:r>
              <a:rPr lang="ru-RU" sz="2800" dirty="0"/>
              <a:t> </a:t>
            </a:r>
            <a:r>
              <a:rPr lang="ru-RU" sz="2800" dirty="0" err="1"/>
              <a:t>газоутворення</a:t>
            </a:r>
            <a:r>
              <a:rPr lang="ru-RU" sz="2800" dirty="0"/>
              <a:t> (капуста, </a:t>
            </a:r>
          </a:p>
          <a:p>
            <a:pPr marL="0" indent="0">
              <a:buNone/>
            </a:pPr>
            <a:r>
              <a:rPr lang="ru-RU" sz="2800" dirty="0" err="1"/>
              <a:t>бобові</a:t>
            </a:r>
            <a:r>
              <a:rPr lang="ru-RU" sz="2800" dirty="0"/>
              <a:t>, молоко). </a:t>
            </a:r>
          </a:p>
          <a:p>
            <a:pPr marL="0" indent="0">
              <a:buNone/>
            </a:pPr>
            <a:r>
              <a:rPr lang="ru-RU" sz="2800" dirty="0"/>
              <a:t>Кишечник треба </a:t>
            </a:r>
            <a:r>
              <a:rPr lang="ru-RU" sz="2800" dirty="0" err="1"/>
              <a:t>очистити</a:t>
            </a:r>
            <a:r>
              <a:rPr lang="ru-RU" sz="2800" dirty="0"/>
              <a:t> за </a:t>
            </a:r>
            <a:r>
              <a:rPr lang="ru-RU" sz="2800" dirty="0" err="1"/>
              <a:t>допомогою</a:t>
            </a:r>
            <a:r>
              <a:rPr lang="ru-RU" sz="2800" dirty="0"/>
              <a:t> </a:t>
            </a:r>
            <a:r>
              <a:rPr lang="ru-RU" sz="2800" dirty="0" err="1"/>
              <a:t>сорбентів</a:t>
            </a:r>
            <a:r>
              <a:rPr lang="ru-RU" sz="2800" dirty="0"/>
              <a:t>, а </a:t>
            </a:r>
            <a:r>
              <a:rPr lang="ru-RU" sz="2800" dirty="0" err="1"/>
              <a:t>ввечері</a:t>
            </a:r>
            <a:r>
              <a:rPr lang="ru-RU" sz="2800" dirty="0"/>
              <a:t> </a:t>
            </a:r>
            <a:r>
              <a:rPr lang="ru-RU" sz="2800" dirty="0" err="1"/>
              <a:t>напередодні</a:t>
            </a:r>
            <a:r>
              <a:rPr lang="ru-RU" sz="2800" dirty="0"/>
              <a:t> і </a:t>
            </a:r>
            <a:r>
              <a:rPr lang="ru-RU" sz="2800" dirty="0" err="1"/>
              <a:t>вранці</a:t>
            </a:r>
            <a:r>
              <a:rPr lang="ru-RU" sz="2800" dirty="0"/>
              <a:t> в день </a:t>
            </a:r>
            <a:r>
              <a:rPr lang="ru-RU" sz="2800" dirty="0" err="1"/>
              <a:t>процедури</a:t>
            </a:r>
            <a:r>
              <a:rPr lang="ru-RU" sz="2800" dirty="0"/>
              <a:t> </a:t>
            </a:r>
            <a:r>
              <a:rPr lang="ru-RU" sz="2800" dirty="0" err="1"/>
              <a:t>відмовитися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прийому</a:t>
            </a:r>
            <a:r>
              <a:rPr lang="ru-RU" sz="2800" dirty="0"/>
              <a:t> </a:t>
            </a:r>
            <a:r>
              <a:rPr lang="ru-RU" sz="2800" dirty="0" err="1"/>
              <a:t>їжі</a:t>
            </a:r>
            <a:r>
              <a:rPr lang="ru-RU" sz="2800" dirty="0"/>
              <a:t>. </a:t>
            </a:r>
          </a:p>
          <a:p>
            <a:pPr marL="0" indent="0">
              <a:buNone/>
            </a:pPr>
            <a:r>
              <a:rPr lang="ru-RU" sz="2800" dirty="0" err="1"/>
              <a:t>Пити</a:t>
            </a:r>
            <a:r>
              <a:rPr lang="ru-RU" sz="2800" dirty="0"/>
              <a:t> на </a:t>
            </a:r>
            <a:r>
              <a:rPr lang="ru-RU" sz="2800" dirty="0" err="1"/>
              <a:t>сніданок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, але не </a:t>
            </a:r>
            <a:r>
              <a:rPr lang="ru-RU" sz="2800" dirty="0" err="1"/>
              <a:t>багато</a:t>
            </a:r>
            <a:r>
              <a:rPr lang="ru-RU" sz="2800" dirty="0"/>
              <a:t>.</a:t>
            </a:r>
            <a:endParaRPr lang="ru-UA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561CDE-9328-CF4A-281C-870A952C7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68390"/>
            <a:ext cx="2845423" cy="35215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294BF2-E6AB-3E87-989E-7ADE96A5D3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98" b="1108"/>
          <a:stretch/>
        </p:blipFill>
        <p:spPr>
          <a:xfrm>
            <a:off x="8941423" y="2613606"/>
            <a:ext cx="3251516" cy="424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85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A19B9-2BAA-8A90-89EF-BFCE3E0D2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5" y="0"/>
            <a:ext cx="8542215" cy="843949"/>
          </a:xfrm>
        </p:spPr>
        <p:txBody>
          <a:bodyPr/>
          <a:lstStyle/>
          <a:p>
            <a:r>
              <a:rPr lang="ru-RU" i="1" dirty="0" err="1">
                <a:solidFill>
                  <a:srgbClr val="FFC000"/>
                </a:solidFill>
              </a:rPr>
              <a:t>Оглядова</a:t>
            </a:r>
            <a:r>
              <a:rPr lang="ru-RU" i="1" dirty="0">
                <a:solidFill>
                  <a:srgbClr val="FFC000"/>
                </a:solidFill>
              </a:rPr>
              <a:t> </a:t>
            </a:r>
            <a:r>
              <a:rPr lang="ru-RU" i="1" dirty="0" err="1">
                <a:solidFill>
                  <a:srgbClr val="FFC000"/>
                </a:solidFill>
              </a:rPr>
              <a:t>урографія</a:t>
            </a:r>
            <a:endParaRPr lang="ru-UA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510128-AE81-FD26-F758-D8136FCA6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124" y="591657"/>
            <a:ext cx="5236306" cy="5674686"/>
          </a:xfrm>
        </p:spPr>
        <p:txBody>
          <a:bodyPr/>
          <a:lstStyle/>
          <a:p>
            <a:endParaRPr lang="ru-RU" sz="2000" dirty="0"/>
          </a:p>
          <a:p>
            <a:pPr marL="0" indent="0">
              <a:buNone/>
            </a:pPr>
            <a:r>
              <a:rPr lang="ru-RU" sz="2400" b="1" dirty="0"/>
              <a:t>На </a:t>
            </a:r>
            <a:r>
              <a:rPr lang="ru-RU" sz="2400" b="1" dirty="0" err="1"/>
              <a:t>оглядовій</a:t>
            </a:r>
            <a:r>
              <a:rPr lang="ru-RU" sz="2400" b="1" dirty="0"/>
              <a:t> </a:t>
            </a:r>
            <a:r>
              <a:rPr lang="ru-RU" sz="2400" b="1" dirty="0" err="1"/>
              <a:t>рентгенограмі</a:t>
            </a:r>
            <a:r>
              <a:rPr lang="ru-RU" sz="2400" b="1" dirty="0"/>
              <a:t> </a:t>
            </a:r>
            <a:r>
              <a:rPr lang="ru-RU" sz="2400" b="1" dirty="0" err="1"/>
              <a:t>сечової</a:t>
            </a:r>
            <a:r>
              <a:rPr lang="ru-RU" sz="2400" b="1" dirty="0"/>
              <a:t> </a:t>
            </a:r>
            <a:r>
              <a:rPr lang="ru-RU" sz="2400" b="1" dirty="0" err="1"/>
              <a:t>системи</a:t>
            </a:r>
            <a:r>
              <a:rPr lang="ru-RU" sz="2400" b="1" dirty="0"/>
              <a:t> </a:t>
            </a:r>
            <a:r>
              <a:rPr lang="ru-RU" sz="2400" b="1" dirty="0" err="1"/>
              <a:t>тіні</a:t>
            </a:r>
            <a:r>
              <a:rPr lang="ru-RU" sz="2400" b="1" dirty="0"/>
              <a:t> </a:t>
            </a:r>
            <a:r>
              <a:rPr lang="ru-RU" sz="2400" b="1" dirty="0" err="1"/>
              <a:t>нирок</a:t>
            </a:r>
            <a:r>
              <a:rPr lang="ru-RU" sz="2400" b="1" dirty="0"/>
              <a:t> </a:t>
            </a:r>
            <a:r>
              <a:rPr lang="ru-RU" sz="2400" b="1" dirty="0" err="1"/>
              <a:t>визначаються</a:t>
            </a:r>
            <a:r>
              <a:rPr lang="ru-RU" sz="2400" b="1" dirty="0"/>
              <a:t> з </a:t>
            </a:r>
            <a:r>
              <a:rPr lang="ru-RU" sz="2400" b="1" dirty="0" err="1"/>
              <a:t>обох</a:t>
            </a:r>
            <a:r>
              <a:rPr lang="ru-RU" sz="2400" b="1" dirty="0"/>
              <a:t> </a:t>
            </a:r>
            <a:r>
              <a:rPr lang="ru-RU" sz="2400" b="1" dirty="0" err="1"/>
              <a:t>боків</a:t>
            </a:r>
            <a:r>
              <a:rPr lang="ru-RU" sz="2400" b="1" dirty="0"/>
              <a:t> </a:t>
            </a:r>
            <a:r>
              <a:rPr lang="ru-RU" sz="2400" b="1" dirty="0" err="1"/>
              <a:t>від</a:t>
            </a:r>
            <a:r>
              <a:rPr lang="ru-RU" sz="2400" b="1" dirty="0"/>
              <a:t> хребта.</a:t>
            </a:r>
          </a:p>
          <a:p>
            <a:pPr marL="0" indent="0">
              <a:buNone/>
            </a:pPr>
            <a:r>
              <a:rPr lang="ru-RU" sz="2400" b="1" dirty="0"/>
              <a:t> </a:t>
            </a:r>
          </a:p>
          <a:p>
            <a:pPr marL="0" indent="0">
              <a:buNone/>
            </a:pPr>
            <a:r>
              <a:rPr lang="ru-RU" sz="2400" b="1" dirty="0"/>
              <a:t>Права </a:t>
            </a:r>
            <a:r>
              <a:rPr lang="ru-RU" sz="2400" b="1" dirty="0" err="1"/>
              <a:t>нирка</a:t>
            </a:r>
            <a:r>
              <a:rPr lang="ru-RU" sz="2400" b="1" dirty="0"/>
              <a:t> </a:t>
            </a:r>
            <a:r>
              <a:rPr lang="ru-RU" sz="2400" b="1" dirty="0" err="1"/>
              <a:t>зазвичай</a:t>
            </a:r>
            <a:r>
              <a:rPr lang="ru-RU" sz="2400" b="1" dirty="0"/>
              <a:t> </a:t>
            </a:r>
            <a:r>
              <a:rPr lang="ru-RU" sz="2400" b="1" dirty="0" err="1"/>
              <a:t>розміщена</a:t>
            </a:r>
            <a:r>
              <a:rPr lang="ru-RU" sz="2400" b="1" dirty="0"/>
              <a:t> </a:t>
            </a:r>
            <a:r>
              <a:rPr lang="ru-RU" sz="2400" b="1" dirty="0" err="1"/>
              <a:t>дещо</a:t>
            </a:r>
            <a:r>
              <a:rPr lang="ru-RU" sz="2400" b="1" dirty="0"/>
              <a:t> </a:t>
            </a:r>
            <a:r>
              <a:rPr lang="ru-RU" sz="2400" b="1" dirty="0" err="1"/>
              <a:t>нижче</a:t>
            </a:r>
            <a:r>
              <a:rPr lang="ru-RU" sz="2400" b="1" dirty="0"/>
              <a:t> </a:t>
            </a:r>
            <a:r>
              <a:rPr lang="ru-RU" sz="2400" b="1" dirty="0" err="1"/>
              <a:t>лівої</a:t>
            </a:r>
            <a:r>
              <a:rPr lang="ru-RU" sz="2400" b="1" dirty="0"/>
              <a:t>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 err="1"/>
              <a:t>Розміри</a:t>
            </a:r>
            <a:r>
              <a:rPr lang="ru-RU" sz="2400" b="1" dirty="0"/>
              <a:t> </a:t>
            </a:r>
            <a:r>
              <a:rPr lang="ru-RU" sz="2400" b="1" dirty="0" err="1"/>
              <a:t>нирок</a:t>
            </a:r>
            <a:r>
              <a:rPr lang="ru-RU" sz="2400" b="1" dirty="0"/>
              <a:t> </a:t>
            </a:r>
            <a:r>
              <a:rPr lang="ru-RU" sz="2400" b="1" dirty="0" err="1"/>
              <a:t>приблизно</a:t>
            </a:r>
            <a:r>
              <a:rPr lang="ru-RU" sz="2400" b="1" dirty="0"/>
              <a:t> </a:t>
            </a:r>
            <a:r>
              <a:rPr lang="ru-RU" sz="2400" b="1" dirty="0" err="1"/>
              <a:t>однакові</a:t>
            </a:r>
            <a:r>
              <a:rPr lang="ru-RU" sz="2400" b="1" dirty="0"/>
              <a:t>, </a:t>
            </a:r>
            <a:r>
              <a:rPr lang="ru-RU" sz="2400" b="1" dirty="0" err="1"/>
              <a:t>верхні</a:t>
            </a:r>
            <a:r>
              <a:rPr lang="ru-RU" sz="2400" b="1" dirty="0"/>
              <a:t> </a:t>
            </a:r>
            <a:r>
              <a:rPr lang="ru-RU" sz="2400" b="1" dirty="0" err="1"/>
              <a:t>полюси</a:t>
            </a:r>
            <a:r>
              <a:rPr lang="ru-RU" sz="2400" b="1" dirty="0"/>
              <a:t> </a:t>
            </a:r>
            <a:r>
              <a:rPr lang="ru-RU" sz="2400" b="1" dirty="0" err="1"/>
              <a:t>нахилені</a:t>
            </a:r>
            <a:r>
              <a:rPr lang="ru-RU" sz="2400" b="1" dirty="0"/>
              <a:t> до хребта. 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 err="1"/>
              <a:t>Поздовжні</a:t>
            </a:r>
            <a:r>
              <a:rPr lang="ru-RU" sz="2400" b="1" dirty="0"/>
              <a:t> </a:t>
            </a:r>
            <a:r>
              <a:rPr lang="ru-RU" sz="2400" b="1" dirty="0" err="1"/>
              <a:t>осі</a:t>
            </a:r>
            <a:r>
              <a:rPr lang="ru-RU" sz="2400" b="1" dirty="0"/>
              <a:t> </a:t>
            </a:r>
            <a:r>
              <a:rPr lang="ru-RU" sz="2400" b="1" dirty="0" err="1"/>
              <a:t>нирок</a:t>
            </a:r>
            <a:r>
              <a:rPr lang="ru-RU" sz="2400" b="1" dirty="0"/>
              <a:t> </a:t>
            </a:r>
            <a:r>
              <a:rPr lang="ru-RU" sz="2400" b="1" dirty="0" err="1"/>
              <a:t>розташовані</a:t>
            </a:r>
            <a:r>
              <a:rPr lang="ru-RU" sz="2400" b="1" dirty="0"/>
              <a:t> </a:t>
            </a:r>
            <a:r>
              <a:rPr lang="ru-RU" sz="2400" b="1" dirty="0" err="1"/>
              <a:t>паралельно</a:t>
            </a:r>
            <a:r>
              <a:rPr lang="ru-RU" sz="2400" b="1" dirty="0"/>
              <a:t> краям </a:t>
            </a:r>
            <a:r>
              <a:rPr lang="ru-RU" sz="2400" b="1" dirty="0" err="1"/>
              <a:t>поперекових</a:t>
            </a:r>
            <a:r>
              <a:rPr lang="ru-RU" sz="2400" b="1" dirty="0"/>
              <a:t> </a:t>
            </a:r>
            <a:r>
              <a:rPr lang="ru-RU" sz="2400" b="1" dirty="0" err="1"/>
              <a:t>м'язів</a:t>
            </a:r>
            <a:r>
              <a:rPr lang="ru-RU" sz="2400" b="1" dirty="0"/>
              <a:t> . </a:t>
            </a:r>
            <a:endParaRPr lang="ru-UA" sz="2400" i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222FC8-2395-F6F1-6FB2-55910F5EB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586" y="1320800"/>
            <a:ext cx="3638878" cy="52812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ADA40A-50B4-9BEA-4699-C1D575FC95C2}"/>
              </a:ext>
            </a:extLst>
          </p:cNvPr>
          <p:cNvSpPr txBox="1"/>
          <p:nvPr/>
        </p:nvSpPr>
        <p:spPr>
          <a:xfrm>
            <a:off x="9132274" y="4426960"/>
            <a:ext cx="3008923" cy="195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Контури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нирок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визначаються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у 60 %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пацієнтів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. У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інших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цьому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заважають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надмірна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жирова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клітковина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,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значна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розвиненість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м'язової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ru-RU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тканини</a:t>
            </a:r>
            <a:r>
              <a:rPr kumimoji="0" lang="ru-RU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. </a:t>
            </a:r>
            <a:endParaRPr kumimoji="0" lang="ru-UA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4AC1CEB-343A-6E2A-22D8-3E750DED19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809507" y="421974"/>
            <a:ext cx="3331689" cy="42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7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A19B9-2BAA-8A90-89EF-BFCE3E0D2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43" y="124441"/>
            <a:ext cx="8542215" cy="843949"/>
          </a:xfrm>
        </p:spPr>
        <p:txBody>
          <a:bodyPr/>
          <a:lstStyle/>
          <a:p>
            <a:r>
              <a:rPr lang="ru-RU" i="1" dirty="0" err="1">
                <a:solidFill>
                  <a:srgbClr val="FFC000"/>
                </a:solidFill>
              </a:rPr>
              <a:t>Оглядова</a:t>
            </a:r>
            <a:r>
              <a:rPr lang="ru-RU" i="1" dirty="0">
                <a:solidFill>
                  <a:srgbClr val="FFC000"/>
                </a:solidFill>
              </a:rPr>
              <a:t>  </a:t>
            </a:r>
            <a:r>
              <a:rPr lang="ru-RU" i="1" dirty="0" err="1">
                <a:solidFill>
                  <a:srgbClr val="FFC000"/>
                </a:solidFill>
              </a:rPr>
              <a:t>урографія</a:t>
            </a:r>
            <a:endParaRPr lang="ru-UA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510128-AE81-FD26-F758-D8136FCA6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309" y="968391"/>
            <a:ext cx="5939691" cy="5674686"/>
          </a:xfrm>
        </p:spPr>
        <p:txBody>
          <a:bodyPr/>
          <a:lstStyle/>
          <a:p>
            <a:endParaRPr lang="ru-RU" sz="2000" dirty="0"/>
          </a:p>
          <a:p>
            <a:pPr marL="0" indent="0">
              <a:buNone/>
            </a:pPr>
            <a:r>
              <a:rPr lang="ru-RU" sz="2400" i="1" dirty="0" err="1"/>
              <a:t>Краї</a:t>
            </a:r>
            <a:r>
              <a:rPr lang="ru-RU" sz="2400" i="1" dirty="0"/>
              <a:t> </a:t>
            </a:r>
            <a:r>
              <a:rPr lang="ru-RU" sz="2400" i="1" dirty="0" err="1"/>
              <a:t>поперекових</a:t>
            </a:r>
            <a:r>
              <a:rPr lang="ru-RU" sz="2400" i="1" dirty="0"/>
              <a:t> </a:t>
            </a:r>
            <a:r>
              <a:rPr lang="ru-RU" sz="2400" i="1" dirty="0" err="1"/>
              <a:t>м'язів</a:t>
            </a:r>
            <a:r>
              <a:rPr lang="ru-RU" sz="2400" i="1" dirty="0"/>
              <a:t> у </a:t>
            </a:r>
            <a:r>
              <a:rPr lang="ru-RU" sz="2400" i="1" dirty="0" err="1"/>
              <a:t>нормі</a:t>
            </a:r>
            <a:r>
              <a:rPr lang="ru-RU" sz="2400" i="1" dirty="0"/>
              <a:t> </a:t>
            </a:r>
            <a:r>
              <a:rPr lang="ru-RU" sz="2400" i="1" dirty="0" err="1"/>
              <a:t>мають</a:t>
            </a:r>
            <a:r>
              <a:rPr lang="ru-RU" sz="2400" i="1" dirty="0"/>
              <a:t> </a:t>
            </a:r>
            <a:r>
              <a:rPr lang="ru-RU" sz="2400" i="1" dirty="0" err="1"/>
              <a:t>вигляд</a:t>
            </a:r>
            <a:r>
              <a:rPr lang="ru-RU" sz="2400" i="1" dirty="0"/>
              <a:t> </a:t>
            </a:r>
            <a:r>
              <a:rPr lang="ru-RU" sz="2400" i="1" dirty="0" err="1"/>
              <a:t>смуги</a:t>
            </a:r>
            <a:r>
              <a:rPr lang="ru-RU" sz="2400" i="1" dirty="0"/>
              <a:t> з </a:t>
            </a:r>
            <a:r>
              <a:rPr lang="ru-RU" sz="2400" i="1" dirty="0" err="1"/>
              <a:t>чіткими</a:t>
            </a:r>
            <a:r>
              <a:rPr lang="ru-RU" sz="2400" i="1" dirty="0"/>
              <a:t> контурами, яка </a:t>
            </a:r>
            <a:r>
              <a:rPr lang="ru-RU" sz="2400" i="1" dirty="0" err="1"/>
              <a:t>йде</a:t>
            </a:r>
            <a:r>
              <a:rPr lang="ru-RU" sz="2400" i="1" dirty="0"/>
              <a:t> </a:t>
            </a:r>
            <a:r>
              <a:rPr lang="ru-RU" sz="2400" i="1" dirty="0" err="1"/>
              <a:t>від</a:t>
            </a:r>
            <a:r>
              <a:rPr lang="ru-RU" sz="2400" i="1" dirty="0"/>
              <a:t> І </a:t>
            </a:r>
            <a:r>
              <a:rPr lang="ru-RU" sz="2400" i="1" dirty="0" err="1"/>
              <a:t>поперекового</a:t>
            </a:r>
            <a:r>
              <a:rPr lang="ru-RU" sz="2400" i="1" dirty="0"/>
              <a:t> </a:t>
            </a:r>
            <a:r>
              <a:rPr lang="ru-RU" sz="2400" i="1" dirty="0" err="1"/>
              <a:t>хребця</a:t>
            </a:r>
            <a:r>
              <a:rPr lang="ru-RU" sz="2400" i="1" dirty="0"/>
              <a:t> до таза. </a:t>
            </a:r>
            <a:r>
              <a:rPr lang="ru-RU" sz="2400" i="1" dirty="0" err="1"/>
              <a:t>Відсутність</a:t>
            </a:r>
            <a:r>
              <a:rPr lang="ru-RU" sz="2400" i="1" dirty="0"/>
              <a:t> </a:t>
            </a:r>
            <a:r>
              <a:rPr lang="ru-RU" sz="2400" i="1" dirty="0" err="1"/>
              <a:t>чи</a:t>
            </a:r>
            <a:r>
              <a:rPr lang="ru-RU" sz="2400" i="1" dirty="0"/>
              <a:t> </a:t>
            </a:r>
            <a:r>
              <a:rPr lang="ru-RU" sz="2400" i="1" dirty="0" err="1"/>
              <a:t>змазаність</a:t>
            </a:r>
            <a:r>
              <a:rPr lang="ru-RU" sz="2400" i="1" dirty="0"/>
              <a:t> </a:t>
            </a:r>
            <a:r>
              <a:rPr lang="ru-RU" sz="2400" i="1" dirty="0" err="1"/>
              <a:t>обрисів</a:t>
            </a:r>
            <a:r>
              <a:rPr lang="ru-RU" sz="2400" i="1" dirty="0"/>
              <a:t> </a:t>
            </a:r>
            <a:r>
              <a:rPr lang="ru-RU" sz="2400" i="1" dirty="0" err="1"/>
              <a:t>цього</a:t>
            </a:r>
            <a:r>
              <a:rPr lang="ru-RU" sz="2400" i="1" dirty="0"/>
              <a:t> </a:t>
            </a:r>
            <a:r>
              <a:rPr lang="ru-RU" sz="2400" i="1" dirty="0" err="1"/>
              <a:t>м'яза</a:t>
            </a:r>
            <a:r>
              <a:rPr lang="ru-RU" sz="2400" i="1" dirty="0"/>
              <a:t> з одного боку </a:t>
            </a:r>
            <a:r>
              <a:rPr lang="ru-RU" sz="2400" i="1" dirty="0" err="1"/>
              <a:t>може</a:t>
            </a:r>
            <a:r>
              <a:rPr lang="ru-RU" sz="2400" i="1" dirty="0"/>
              <a:t> </a:t>
            </a:r>
            <a:r>
              <a:rPr lang="ru-RU" sz="2400" i="1" dirty="0" err="1"/>
              <a:t>свідчити</a:t>
            </a:r>
            <a:r>
              <a:rPr lang="ru-RU" sz="2400" i="1" dirty="0"/>
              <a:t> про </a:t>
            </a:r>
            <a:r>
              <a:rPr lang="ru-RU" sz="2400" i="1" dirty="0" err="1"/>
              <a:t>наявність</a:t>
            </a:r>
            <a:r>
              <a:rPr lang="ru-RU" sz="2400" i="1" dirty="0"/>
              <a:t> </a:t>
            </a:r>
            <a:r>
              <a:rPr lang="ru-RU" sz="2400" i="1" dirty="0" err="1"/>
              <a:t>рідини</a:t>
            </a:r>
            <a:r>
              <a:rPr lang="ru-RU" sz="2400" i="1" dirty="0"/>
              <a:t> в </a:t>
            </a:r>
            <a:r>
              <a:rPr lang="ru-RU" sz="2400" i="1" dirty="0" err="1"/>
              <a:t>заочеревинному</a:t>
            </a:r>
            <a:r>
              <a:rPr lang="ru-RU" sz="2400" i="1" dirty="0"/>
              <a:t> </a:t>
            </a:r>
            <a:r>
              <a:rPr lang="ru-RU" sz="2400" i="1" dirty="0" err="1"/>
              <a:t>просторі</a:t>
            </a:r>
            <a:r>
              <a:rPr lang="ru-RU" sz="2400" i="1" dirty="0"/>
              <a:t>, </a:t>
            </a:r>
            <a:r>
              <a:rPr lang="ru-RU" sz="2400" i="1" dirty="0" err="1"/>
              <a:t>зумовлену</a:t>
            </a:r>
            <a:r>
              <a:rPr lang="ru-RU" sz="2400" i="1" dirty="0"/>
              <a:t> </a:t>
            </a:r>
            <a:r>
              <a:rPr lang="ru-RU" sz="2400" i="1" dirty="0" err="1"/>
              <a:t>запальним</a:t>
            </a:r>
            <a:r>
              <a:rPr lang="ru-RU" sz="2400" i="1" dirty="0"/>
              <a:t> </a:t>
            </a:r>
            <a:r>
              <a:rPr lang="ru-RU" sz="2400" i="1" dirty="0" err="1"/>
              <a:t>процесом</a:t>
            </a:r>
            <a:r>
              <a:rPr lang="ru-RU" sz="2400" i="1" dirty="0"/>
              <a:t> </a:t>
            </a:r>
            <a:r>
              <a:rPr lang="ru-RU" sz="2400" i="1" dirty="0" err="1"/>
              <a:t>або</a:t>
            </a:r>
            <a:r>
              <a:rPr lang="ru-RU" sz="2400" i="1" dirty="0"/>
              <a:t> травмою</a:t>
            </a:r>
          </a:p>
          <a:p>
            <a:pPr marL="0" indent="0">
              <a:buNone/>
            </a:pPr>
            <a:r>
              <a:rPr lang="ru-RU" sz="2400" i="1" dirty="0" err="1"/>
              <a:t>Якщо</a:t>
            </a:r>
            <a:r>
              <a:rPr lang="ru-RU" sz="2400" i="1" dirty="0"/>
              <a:t> </a:t>
            </a:r>
            <a:r>
              <a:rPr lang="ru-RU" sz="2400" i="1" dirty="0" err="1"/>
              <a:t>сечоводи</a:t>
            </a:r>
            <a:r>
              <a:rPr lang="ru-RU" sz="2400" i="1" dirty="0"/>
              <a:t> на </a:t>
            </a:r>
            <a:r>
              <a:rPr lang="ru-RU" sz="2400" i="1" dirty="0" err="1"/>
              <a:t>оглядовій</a:t>
            </a:r>
            <a:r>
              <a:rPr lang="ru-RU" sz="2400" i="1" dirty="0"/>
              <a:t> </a:t>
            </a:r>
            <a:r>
              <a:rPr lang="ru-RU" sz="2400" i="1" dirty="0" err="1"/>
              <a:t>урограмі</a:t>
            </a:r>
            <a:r>
              <a:rPr lang="ru-RU" sz="2400" i="1" dirty="0"/>
              <a:t> в </a:t>
            </a:r>
            <a:r>
              <a:rPr lang="ru-RU" sz="2400" i="1" dirty="0" err="1"/>
              <a:t>нормі</a:t>
            </a:r>
            <a:r>
              <a:rPr lang="ru-RU" sz="2400" i="1" dirty="0"/>
              <a:t> </a:t>
            </a:r>
            <a:r>
              <a:rPr lang="ru-RU" sz="2400" i="1" dirty="0" err="1"/>
              <a:t>непомітні</a:t>
            </a:r>
            <a:r>
              <a:rPr lang="ru-RU" sz="2400" i="1" dirty="0"/>
              <a:t>, то </a:t>
            </a:r>
            <a:r>
              <a:rPr lang="ru-RU" sz="2400" i="1" dirty="0" err="1"/>
              <a:t>контури</a:t>
            </a:r>
            <a:r>
              <a:rPr lang="ru-RU" sz="2400" i="1" dirty="0"/>
              <a:t> </a:t>
            </a:r>
            <a:r>
              <a:rPr lang="ru-RU" sz="2400" i="1" dirty="0" err="1"/>
              <a:t>сечового</a:t>
            </a:r>
            <a:r>
              <a:rPr lang="ru-RU" sz="2400" i="1" dirty="0"/>
              <a:t> </a:t>
            </a:r>
            <a:r>
              <a:rPr lang="ru-RU" sz="2400" i="1" dirty="0" err="1"/>
              <a:t>міхура</a:t>
            </a:r>
            <a:r>
              <a:rPr lang="ru-RU" sz="2400" i="1" dirty="0"/>
              <a:t> </a:t>
            </a:r>
            <a:r>
              <a:rPr lang="ru-RU" sz="2400" i="1" dirty="0" err="1"/>
              <a:t>можуть</a:t>
            </a:r>
            <a:r>
              <a:rPr lang="ru-RU" sz="2400" i="1" dirty="0"/>
              <a:t> </a:t>
            </a:r>
            <a:r>
              <a:rPr lang="ru-RU" sz="2400" i="1" dirty="0" err="1"/>
              <a:t>визначатись</a:t>
            </a:r>
            <a:r>
              <a:rPr lang="ru-RU" sz="2400" i="1" dirty="0"/>
              <a:t> при </a:t>
            </a:r>
            <a:r>
              <a:rPr lang="ru-RU" sz="2400" i="1" dirty="0" err="1"/>
              <a:t>наповненні</a:t>
            </a:r>
            <a:r>
              <a:rPr lang="ru-RU" sz="2400" i="1" dirty="0"/>
              <a:t> </a:t>
            </a:r>
            <a:r>
              <a:rPr lang="ru-RU" sz="2400" i="1" dirty="0" err="1"/>
              <a:t>його</a:t>
            </a:r>
            <a:r>
              <a:rPr lang="ru-RU" sz="2400" i="1" dirty="0"/>
              <a:t> </a:t>
            </a:r>
            <a:r>
              <a:rPr lang="ru-RU" sz="2400" i="1" dirty="0" err="1"/>
              <a:t>концентрованою</a:t>
            </a:r>
            <a:r>
              <a:rPr lang="ru-RU" sz="2400" i="1" dirty="0"/>
              <a:t> сечею. На </a:t>
            </a:r>
            <a:r>
              <a:rPr lang="ru-RU" sz="2400" i="1" dirty="0" err="1"/>
              <a:t>оглядовій</a:t>
            </a:r>
            <a:r>
              <a:rPr lang="ru-RU" sz="2400" i="1" dirty="0"/>
              <a:t> </a:t>
            </a:r>
            <a:r>
              <a:rPr lang="ru-RU" sz="2400" i="1" dirty="0" err="1"/>
              <a:t>урограмі</a:t>
            </a:r>
            <a:r>
              <a:rPr lang="ru-RU" sz="2400" i="1" dirty="0"/>
              <a:t> в </a:t>
            </a:r>
            <a:r>
              <a:rPr lang="ru-RU" sz="2400" i="1" dirty="0" err="1"/>
              <a:t>сечовому</a:t>
            </a:r>
            <a:r>
              <a:rPr lang="ru-RU" sz="2400" i="1" dirty="0"/>
              <a:t> </a:t>
            </a:r>
            <a:r>
              <a:rPr lang="ru-RU" sz="2400" i="1" dirty="0" err="1"/>
              <a:t>міхурі</a:t>
            </a:r>
            <a:r>
              <a:rPr lang="ru-RU" sz="2400" i="1" dirty="0"/>
              <a:t> </a:t>
            </a:r>
            <a:r>
              <a:rPr lang="ru-RU" sz="2400" i="1" dirty="0" err="1"/>
              <a:t>можуть</a:t>
            </a:r>
            <a:r>
              <a:rPr lang="ru-RU" sz="2400" i="1" dirty="0"/>
              <a:t> бути </a:t>
            </a:r>
            <a:r>
              <a:rPr lang="ru-RU" sz="2400" i="1" dirty="0" err="1"/>
              <a:t>виявлені</a:t>
            </a:r>
            <a:r>
              <a:rPr lang="ru-RU" sz="2400" i="1" dirty="0"/>
              <a:t> </a:t>
            </a:r>
            <a:r>
              <a:rPr lang="ru-RU" sz="2400" i="1" dirty="0" err="1"/>
              <a:t>камені</a:t>
            </a:r>
            <a:r>
              <a:rPr lang="ru-RU" sz="2400" i="1" dirty="0"/>
              <a:t> </a:t>
            </a:r>
            <a:r>
              <a:rPr lang="ru-RU" sz="2400" i="1" dirty="0" err="1"/>
              <a:t>або</a:t>
            </a:r>
            <a:r>
              <a:rPr lang="ru-RU" sz="2400" i="1" dirty="0"/>
              <a:t> </a:t>
            </a:r>
            <a:r>
              <a:rPr lang="ru-RU" sz="2400" i="1" dirty="0" err="1"/>
              <a:t>сторонні</a:t>
            </a:r>
            <a:r>
              <a:rPr lang="ru-RU" sz="2400" i="1" dirty="0"/>
              <a:t> </a:t>
            </a:r>
            <a:r>
              <a:rPr lang="ru-RU" sz="2400" i="1" dirty="0" err="1"/>
              <a:t>тіла</a:t>
            </a:r>
            <a:r>
              <a:rPr lang="ru-RU" sz="2400" i="1" dirty="0"/>
              <a:t>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потрапили</a:t>
            </a:r>
            <a:r>
              <a:rPr lang="ru-RU" sz="2400" i="1" dirty="0"/>
              <a:t> </a:t>
            </a:r>
            <a:r>
              <a:rPr lang="ru-RU" sz="2400" i="1" dirty="0" err="1"/>
              <a:t>туди</a:t>
            </a:r>
            <a:r>
              <a:rPr lang="ru-RU" sz="2400" i="1" dirty="0"/>
              <a:t> через </a:t>
            </a:r>
            <a:r>
              <a:rPr lang="ru-RU" sz="2400" i="1" dirty="0" err="1"/>
              <a:t>просвіт</a:t>
            </a:r>
            <a:r>
              <a:rPr lang="ru-RU" sz="2400" i="1" dirty="0"/>
              <a:t> </a:t>
            </a:r>
            <a:r>
              <a:rPr lang="ru-RU" sz="2400" i="1" dirty="0" err="1"/>
              <a:t>сечівника</a:t>
            </a:r>
            <a:r>
              <a:rPr lang="ru-RU" sz="2400" i="1" dirty="0"/>
              <a:t>.</a:t>
            </a:r>
            <a:endParaRPr lang="ru-UA" sz="2400" i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995022-449B-8C90-0CE7-A98514C8B9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938151" y="295500"/>
            <a:ext cx="2747272" cy="33621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406A56-B6DD-FE02-5DBE-71DD17FEB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817" y="3251194"/>
            <a:ext cx="2773040" cy="339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3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0677"/>
            <a:ext cx="7784123" cy="820615"/>
          </a:xfrm>
        </p:spPr>
        <p:txBody>
          <a:bodyPr/>
          <a:lstStyle/>
          <a:p>
            <a:r>
              <a:rPr lang="uk-UA" dirty="0"/>
              <a:t>Екскреторна  </a:t>
            </a:r>
            <a:r>
              <a:rPr lang="uk-UA" dirty="0" err="1"/>
              <a:t>урографія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2" y="1261330"/>
            <a:ext cx="10941539" cy="5165724"/>
          </a:xfrm>
        </p:spPr>
        <p:txBody>
          <a:bodyPr/>
          <a:lstStyle/>
          <a:p>
            <a:r>
              <a:rPr lang="ru-RU" sz="2400" dirty="0" err="1"/>
              <a:t>Екскреторна</a:t>
            </a:r>
            <a:r>
              <a:rPr lang="ru-RU" sz="2400" dirty="0"/>
              <a:t> (</a:t>
            </a:r>
            <a:r>
              <a:rPr lang="ru-RU" sz="2400" dirty="0" err="1"/>
              <a:t>видільна</a:t>
            </a:r>
            <a:r>
              <a:rPr lang="ru-RU" sz="2400" dirty="0"/>
              <a:t>) </a:t>
            </a:r>
            <a:r>
              <a:rPr lang="ru-RU" sz="2400" dirty="0" err="1"/>
              <a:t>урографія</a:t>
            </a:r>
            <a:r>
              <a:rPr lang="ru-RU" sz="2400" dirty="0"/>
              <a:t> </a:t>
            </a:r>
            <a:r>
              <a:rPr lang="ru-RU" sz="2400" dirty="0" err="1"/>
              <a:t>ґрунтується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 на </a:t>
            </a:r>
            <a:r>
              <a:rPr lang="ru-RU" sz="2400" dirty="0" err="1"/>
              <a:t>здатності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</a:t>
            </a:r>
            <a:r>
              <a:rPr lang="ru-RU" sz="2400" dirty="0" err="1"/>
              <a:t>захоплювати</a:t>
            </a:r>
            <a:r>
              <a:rPr lang="ru-RU" sz="2400" dirty="0"/>
              <a:t> </a:t>
            </a:r>
            <a:r>
              <a:rPr lang="ru-RU" sz="2400" dirty="0" err="1"/>
              <a:t>йодовмісні</a:t>
            </a:r>
            <a:r>
              <a:rPr lang="ru-RU" sz="2400" dirty="0"/>
              <a:t> </a:t>
            </a:r>
          </a:p>
          <a:p>
            <a:pPr marL="0" indent="0">
              <a:buNone/>
            </a:pPr>
            <a:r>
              <a:rPr lang="ru-RU" sz="2400" dirty="0" err="1"/>
              <a:t>контрастні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з </a:t>
            </a:r>
            <a:r>
              <a:rPr lang="ru-RU" sz="2400" dirty="0" err="1"/>
              <a:t>крові</a:t>
            </a:r>
            <a:r>
              <a:rPr lang="ru-RU" sz="2400" dirty="0"/>
              <a:t>, </a:t>
            </a:r>
            <a:r>
              <a:rPr lang="ru-RU" sz="2400" dirty="0" err="1"/>
              <a:t>накопичувати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, </a:t>
            </a:r>
          </a:p>
          <a:p>
            <a:pPr marL="0" indent="0">
              <a:buNone/>
            </a:pPr>
            <a:r>
              <a:rPr lang="ru-RU" sz="2400" dirty="0" err="1"/>
              <a:t>виділяти</a:t>
            </a:r>
            <a:r>
              <a:rPr lang="ru-RU" sz="2400" dirty="0"/>
              <a:t> шляхом </a:t>
            </a:r>
            <a:r>
              <a:rPr lang="ru-RU" sz="2400" dirty="0" err="1"/>
              <a:t>клубочкової</a:t>
            </a:r>
            <a:r>
              <a:rPr lang="ru-RU" sz="2400" dirty="0"/>
              <a:t> </a:t>
            </a:r>
            <a:r>
              <a:rPr lang="ru-RU" sz="2400" dirty="0" err="1"/>
              <a:t>фільтрації</a:t>
            </a:r>
            <a:r>
              <a:rPr lang="ru-RU" sz="2400" dirty="0"/>
              <a:t>, </a:t>
            </a:r>
          </a:p>
          <a:p>
            <a:pPr marL="0" indent="0">
              <a:buNone/>
            </a:pPr>
            <a:r>
              <a:rPr lang="ru-RU" sz="2400" dirty="0" err="1"/>
              <a:t>заповнюючи</a:t>
            </a:r>
            <a:r>
              <a:rPr lang="ru-RU" sz="2400" dirty="0"/>
              <a:t> чашки, миски, </a:t>
            </a:r>
            <a:r>
              <a:rPr lang="ru-RU" sz="2400" dirty="0" err="1"/>
              <a:t>сечоводи</a:t>
            </a:r>
            <a:r>
              <a:rPr lang="ru-RU" sz="2400" dirty="0"/>
              <a:t> та </a:t>
            </a:r>
          </a:p>
          <a:p>
            <a:pPr marL="0" indent="0">
              <a:buNone/>
            </a:pPr>
            <a:r>
              <a:rPr lang="ru-RU" sz="2400" dirty="0" err="1"/>
              <a:t>виводити</a:t>
            </a:r>
            <a:r>
              <a:rPr lang="ru-RU" sz="2400" dirty="0"/>
              <a:t> з сечею.</a:t>
            </a:r>
          </a:p>
          <a:p>
            <a:pPr marL="0" indent="0">
              <a:buNone/>
            </a:pPr>
            <a:r>
              <a:rPr lang="ru-RU" sz="2400" dirty="0"/>
              <a:t> </a:t>
            </a:r>
          </a:p>
          <a:p>
            <a:r>
              <a:rPr lang="ru-RU" sz="2400" dirty="0"/>
              <a:t>Суть методики </a:t>
            </a:r>
            <a:r>
              <a:rPr lang="ru-RU" sz="2400" dirty="0" err="1"/>
              <a:t>зводиться</a:t>
            </a:r>
            <a:r>
              <a:rPr lang="ru-RU" sz="2400" dirty="0"/>
              <a:t> до </a:t>
            </a:r>
            <a:r>
              <a:rPr lang="ru-RU" sz="2400" dirty="0" err="1"/>
              <a:t>введення</a:t>
            </a:r>
            <a:r>
              <a:rPr lang="ru-RU" sz="2400" dirty="0"/>
              <a:t> в </a:t>
            </a:r>
            <a:r>
              <a:rPr lang="ru-RU" sz="2400" dirty="0" err="1"/>
              <a:t>кровоносну</a:t>
            </a:r>
            <a:r>
              <a:rPr lang="ru-RU" sz="2400" dirty="0"/>
              <a:t> систему </a:t>
            </a:r>
            <a:r>
              <a:rPr lang="ru-RU" sz="2400" dirty="0" err="1"/>
              <a:t>контрастної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і </a:t>
            </a:r>
            <a:r>
              <a:rPr lang="ru-RU" sz="2400" dirty="0" err="1"/>
              <a:t>виконання</a:t>
            </a:r>
            <a:r>
              <a:rPr lang="ru-RU" sz="2400" dirty="0"/>
              <a:t> </a:t>
            </a:r>
            <a:r>
              <a:rPr lang="ru-RU" sz="2400" dirty="0" err="1"/>
              <a:t>серії</a:t>
            </a:r>
            <a:r>
              <a:rPr lang="ru-RU" sz="2400" dirty="0"/>
              <a:t> </a:t>
            </a:r>
            <a:r>
              <a:rPr lang="ru-RU" sz="2400" dirty="0" err="1"/>
              <a:t>рентгенограм</a:t>
            </a:r>
            <a:r>
              <a:rPr lang="ru-RU" sz="2400" dirty="0"/>
              <a:t>,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чого</a:t>
            </a:r>
            <a:r>
              <a:rPr lang="ru-RU" sz="2400" dirty="0"/>
              <a:t> на </a:t>
            </a:r>
            <a:r>
              <a:rPr lang="ru-RU" sz="2400" dirty="0" err="1"/>
              <a:t>екрані</a:t>
            </a:r>
            <a:r>
              <a:rPr lang="ru-RU" sz="2400" dirty="0"/>
              <a:t> і </a:t>
            </a:r>
            <a:r>
              <a:rPr lang="ru-RU" sz="2400" dirty="0" err="1"/>
              <a:t>друкованих</a:t>
            </a:r>
            <a:r>
              <a:rPr lang="ru-RU" sz="2400" dirty="0"/>
              <a:t> </a:t>
            </a:r>
            <a:r>
              <a:rPr lang="ru-RU" sz="2400" dirty="0" err="1"/>
              <a:t>зображеннях</a:t>
            </a:r>
            <a:r>
              <a:rPr lang="ru-RU" sz="2400" dirty="0"/>
              <a:t> </a:t>
            </a:r>
            <a:r>
              <a:rPr lang="ru-RU" sz="2400" dirty="0" err="1"/>
              <a:t>будуть</a:t>
            </a:r>
            <a:r>
              <a:rPr lang="ru-RU" sz="2400" dirty="0"/>
              <a:t> </a:t>
            </a:r>
            <a:r>
              <a:rPr lang="ru-RU" sz="2400" dirty="0" err="1"/>
              <a:t>чітко</a:t>
            </a:r>
            <a:r>
              <a:rPr lang="ru-RU" sz="2400" dirty="0"/>
              <a:t> </a:t>
            </a:r>
            <a:r>
              <a:rPr lang="ru-RU" sz="2400" dirty="0" err="1"/>
              <a:t>відображені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відхилення</a:t>
            </a:r>
            <a:r>
              <a:rPr lang="ru-RU" sz="2400" dirty="0"/>
              <a:t> у </a:t>
            </a:r>
            <a:r>
              <a:rPr lang="ru-RU" sz="2400" dirty="0" err="1"/>
              <a:t>функції</a:t>
            </a:r>
            <a:r>
              <a:rPr lang="ru-RU" sz="2400" dirty="0"/>
              <a:t> </a:t>
            </a:r>
            <a:r>
              <a:rPr lang="ru-RU" sz="2400" dirty="0" err="1"/>
              <a:t>ниркових</a:t>
            </a:r>
            <a:r>
              <a:rPr lang="ru-RU" sz="2400" dirty="0"/>
              <a:t> структур.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A47FD0-B9D0-C28C-3AEB-D9860C7E7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833" y="1234342"/>
            <a:ext cx="463867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3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Екскреторна </a:t>
            </a:r>
            <a:r>
              <a:rPr lang="uk-UA" dirty="0" err="1"/>
              <a:t>урографія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62" y="1242647"/>
            <a:ext cx="7448061" cy="5486400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ru-RU" sz="2400" dirty="0" err="1"/>
              <a:t>Урографія</a:t>
            </a:r>
            <a:r>
              <a:rPr lang="ru-RU" sz="2400" dirty="0"/>
              <a:t> </a:t>
            </a:r>
            <a:r>
              <a:rPr lang="ru-RU" sz="2400" dirty="0" err="1"/>
              <a:t>покаже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характеристики </a:t>
            </a:r>
            <a:r>
              <a:rPr lang="ru-RU" sz="2400" dirty="0" err="1"/>
              <a:t>нирок</a:t>
            </a:r>
            <a:r>
              <a:rPr lang="ru-RU" sz="2400" dirty="0"/>
              <a:t> та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органів</a:t>
            </a:r>
            <a:r>
              <a:rPr lang="ru-RU" sz="2400" dirty="0"/>
              <a:t> </a:t>
            </a:r>
            <a:r>
              <a:rPr lang="ru-RU" sz="2400" dirty="0" err="1"/>
              <a:t>сечовидільної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як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контур;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розміри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розташування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точна форма;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функціональний</a:t>
            </a:r>
            <a:r>
              <a:rPr lang="ru-RU" sz="2400" dirty="0"/>
              <a:t> стан.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i="1" dirty="0" err="1"/>
              <a:t>Також</a:t>
            </a:r>
            <a:r>
              <a:rPr lang="ru-RU" sz="2400" i="1" dirty="0"/>
              <a:t> при </a:t>
            </a:r>
            <a:r>
              <a:rPr lang="ru-RU" sz="2400" i="1" dirty="0" err="1"/>
              <a:t>проведенні</a:t>
            </a:r>
            <a:r>
              <a:rPr lang="ru-RU" sz="2400" i="1" dirty="0"/>
              <a:t> </a:t>
            </a:r>
            <a:r>
              <a:rPr lang="ru-RU" sz="2400" i="1" dirty="0" err="1"/>
              <a:t>урографії</a:t>
            </a:r>
            <a:r>
              <a:rPr lang="ru-RU" sz="2400" i="1" dirty="0"/>
              <a:t> </a:t>
            </a:r>
            <a:r>
              <a:rPr lang="ru-RU" sz="2400" i="1" dirty="0" err="1"/>
              <a:t>лікарю</a:t>
            </a:r>
            <a:r>
              <a:rPr lang="ru-RU" sz="2400" i="1" dirty="0"/>
              <a:t> </a:t>
            </a:r>
            <a:r>
              <a:rPr lang="ru-RU" sz="2400" i="1" dirty="0" err="1"/>
              <a:t>будуть</a:t>
            </a:r>
            <a:r>
              <a:rPr lang="ru-RU" sz="2400" i="1" dirty="0"/>
              <a:t> </a:t>
            </a:r>
            <a:r>
              <a:rPr lang="ru-RU" sz="2400" i="1" dirty="0" err="1"/>
              <a:t>помітні</a:t>
            </a:r>
            <a:r>
              <a:rPr lang="ru-RU" sz="2400" i="1" dirty="0"/>
              <a:t> </a:t>
            </a:r>
            <a:r>
              <a:rPr lang="ru-RU" sz="2400" i="1" dirty="0" err="1"/>
              <a:t>інші</a:t>
            </a:r>
            <a:r>
              <a:rPr lang="ru-RU" sz="2400" i="1" dirty="0"/>
              <a:t> </a:t>
            </a:r>
            <a:r>
              <a:rPr lang="ru-RU" sz="2400" i="1" dirty="0" err="1"/>
              <a:t>органи</a:t>
            </a:r>
            <a:r>
              <a:rPr lang="ru-RU" sz="2400" i="1" dirty="0"/>
              <a:t> </a:t>
            </a:r>
            <a:r>
              <a:rPr lang="ru-RU" sz="2400" i="1" dirty="0" err="1"/>
              <a:t>черевної</a:t>
            </a:r>
            <a:r>
              <a:rPr lang="ru-RU" sz="2400" i="1" dirty="0"/>
              <a:t> </a:t>
            </a:r>
            <a:r>
              <a:rPr lang="ru-RU" sz="2400" i="1" dirty="0" err="1"/>
              <a:t>порожнини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може</a:t>
            </a:r>
            <a:r>
              <a:rPr lang="ru-RU" sz="2400" i="1" dirty="0"/>
              <a:t> бути </a:t>
            </a:r>
            <a:r>
              <a:rPr lang="ru-RU" sz="2400" i="1" dirty="0" err="1"/>
              <a:t>важливо</a:t>
            </a:r>
            <a:r>
              <a:rPr lang="ru-RU" sz="2400" i="1" dirty="0"/>
              <a:t> в </a:t>
            </a:r>
            <a:r>
              <a:rPr lang="ru-RU" sz="2400" i="1" dirty="0" err="1"/>
              <a:t>діагностиці</a:t>
            </a:r>
            <a:r>
              <a:rPr lang="ru-RU" sz="2400" i="1" dirty="0"/>
              <a:t> </a:t>
            </a:r>
            <a:r>
              <a:rPr lang="ru-RU" sz="2400" i="1" dirty="0" err="1"/>
              <a:t>суміжних</a:t>
            </a:r>
            <a:r>
              <a:rPr lang="ru-RU" sz="2400" i="1" dirty="0"/>
              <a:t> і </a:t>
            </a:r>
            <a:r>
              <a:rPr lang="ru-RU" sz="2400" i="1" dirty="0" err="1"/>
              <a:t>супутніх</a:t>
            </a:r>
            <a:r>
              <a:rPr lang="ru-RU" sz="2400" i="1" dirty="0"/>
              <a:t> </a:t>
            </a:r>
            <a:r>
              <a:rPr lang="ru-RU" sz="2400" i="1" dirty="0" err="1"/>
              <a:t>патологій</a:t>
            </a:r>
            <a:r>
              <a:rPr lang="ru-RU" sz="2400" i="1" dirty="0"/>
              <a:t>.</a:t>
            </a:r>
            <a:endParaRPr lang="ru-UA" sz="2400" i="1" dirty="0"/>
          </a:p>
          <a:p>
            <a:pPr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018881-A202-E484-8D48-5CB151687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649" y="1501511"/>
            <a:ext cx="3773751" cy="49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26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6" y="110515"/>
            <a:ext cx="10972800" cy="694470"/>
          </a:xfrm>
        </p:spPr>
        <p:txBody>
          <a:bodyPr/>
          <a:lstStyle/>
          <a:p>
            <a:r>
              <a:rPr lang="uk-UA" sz="3600" dirty="0"/>
              <a:t>Екскреторна </a:t>
            </a:r>
            <a:r>
              <a:rPr lang="uk-UA" sz="3600" dirty="0" err="1"/>
              <a:t>урографія</a:t>
            </a:r>
            <a:endParaRPr lang="ru-UA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45662"/>
            <a:ext cx="10730523" cy="570522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/>
              <a:t>Показання</a:t>
            </a:r>
            <a:r>
              <a:rPr lang="ru-RU" sz="2400" dirty="0"/>
              <a:t> для </a:t>
            </a:r>
            <a:r>
              <a:rPr lang="ru-RU" sz="2400" dirty="0" err="1"/>
              <a:t>проведення</a:t>
            </a:r>
            <a:r>
              <a:rPr lang="ru-RU" sz="2400" dirty="0"/>
              <a:t>:</a:t>
            </a:r>
          </a:p>
          <a:p>
            <a:r>
              <a:rPr lang="ru-RU" sz="1800" dirty="0" err="1"/>
              <a:t>аномалії</a:t>
            </a:r>
            <a:r>
              <a:rPr lang="ru-RU" sz="1800" dirty="0"/>
              <a:t> </a:t>
            </a:r>
            <a:r>
              <a:rPr lang="ru-RU" sz="1800" dirty="0" err="1"/>
              <a:t>будови</a:t>
            </a:r>
            <a:r>
              <a:rPr lang="ru-RU" sz="1800" dirty="0"/>
              <a:t> </a:t>
            </a:r>
            <a:r>
              <a:rPr lang="ru-RU" sz="1800" dirty="0" err="1"/>
              <a:t>органів</a:t>
            </a:r>
            <a:r>
              <a:rPr lang="ru-RU" sz="1800" dirty="0"/>
              <a:t> </a:t>
            </a:r>
            <a:r>
              <a:rPr lang="ru-RU" sz="1800" dirty="0" err="1"/>
              <a:t>системи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пієлонефрит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хронічний</a:t>
            </a:r>
            <a:r>
              <a:rPr lang="ru-RU" sz="1800" dirty="0"/>
              <a:t> гломерулонефрит;</a:t>
            </a:r>
          </a:p>
          <a:p>
            <a:r>
              <a:rPr lang="ru-RU" sz="1800" dirty="0" err="1"/>
              <a:t>туберкульоз</a:t>
            </a:r>
            <a:r>
              <a:rPr lang="ru-RU" sz="1800" dirty="0"/>
              <a:t> </a:t>
            </a:r>
            <a:r>
              <a:rPr lang="ru-RU" sz="1800" dirty="0" err="1"/>
              <a:t>нирок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гідронефроз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нефрогенна</a:t>
            </a:r>
            <a:r>
              <a:rPr lang="ru-RU" sz="1800" dirty="0"/>
              <a:t> </a:t>
            </a:r>
            <a:r>
              <a:rPr lang="ru-RU" sz="1800" dirty="0" err="1"/>
              <a:t>гіпертензія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кісти</a:t>
            </a:r>
            <a:r>
              <a:rPr lang="ru-RU" sz="1800" dirty="0"/>
              <a:t>, </a:t>
            </a:r>
            <a:r>
              <a:rPr lang="ru-RU" sz="1800" dirty="0" err="1"/>
              <a:t>аденоми</a:t>
            </a:r>
            <a:r>
              <a:rPr lang="ru-RU" sz="1800" dirty="0"/>
              <a:t>, </a:t>
            </a:r>
            <a:r>
              <a:rPr lang="ru-RU" sz="1800" dirty="0" err="1"/>
              <a:t>гемангіоми</a:t>
            </a:r>
            <a:r>
              <a:rPr lang="ru-RU" sz="1800" dirty="0"/>
              <a:t>;</a:t>
            </a:r>
          </a:p>
          <a:p>
            <a:r>
              <a:rPr lang="ru-RU" sz="1800" dirty="0"/>
              <a:t>рак </a:t>
            </a:r>
            <a:r>
              <a:rPr lang="ru-RU" sz="1800" dirty="0" err="1"/>
              <a:t>нирки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наслідки</a:t>
            </a:r>
            <a:r>
              <a:rPr lang="ru-RU" sz="1800" dirty="0"/>
              <a:t> </a:t>
            </a:r>
            <a:r>
              <a:rPr lang="ru-RU" sz="1800" dirty="0" err="1"/>
              <a:t>травмування</a:t>
            </a:r>
            <a:r>
              <a:rPr lang="ru-RU" sz="1800" dirty="0"/>
              <a:t> </a:t>
            </a:r>
            <a:r>
              <a:rPr lang="ru-RU" sz="1800" dirty="0" err="1"/>
              <a:t>нирок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Нефролог </a:t>
            </a:r>
            <a:r>
              <a:rPr lang="ru-RU" sz="1800" dirty="0" err="1"/>
              <a:t>або</a:t>
            </a:r>
            <a:r>
              <a:rPr lang="ru-RU" sz="1800" dirty="0"/>
              <a:t> уролог </a:t>
            </a:r>
            <a:r>
              <a:rPr lang="ru-RU" sz="1800" dirty="0" err="1"/>
              <a:t>може</a:t>
            </a:r>
            <a:r>
              <a:rPr lang="ru-RU" sz="1800" dirty="0"/>
              <a:t> </a:t>
            </a:r>
            <a:r>
              <a:rPr lang="ru-RU" sz="1800" dirty="0" err="1"/>
              <a:t>рекомендувати</a:t>
            </a:r>
            <a:r>
              <a:rPr lang="ru-RU" sz="1800" dirty="0"/>
              <a:t> даний вид </a:t>
            </a:r>
            <a:r>
              <a:rPr lang="ru-RU" sz="1800" dirty="0" err="1"/>
              <a:t>обстеження</a:t>
            </a:r>
            <a:r>
              <a:rPr lang="ru-RU" sz="1800" dirty="0"/>
              <a:t>, </a:t>
            </a:r>
            <a:r>
              <a:rPr lang="ru-RU" sz="1800" dirty="0" err="1"/>
              <a:t>якщо</a:t>
            </a:r>
            <a:r>
              <a:rPr lang="ru-RU" sz="1800" dirty="0"/>
              <a:t> </a:t>
            </a:r>
            <a:r>
              <a:rPr lang="ru-RU" sz="1800" dirty="0" err="1"/>
              <a:t>пацієнт</a:t>
            </a:r>
            <a:r>
              <a:rPr lang="ru-RU" sz="1800" dirty="0"/>
              <a:t> </a:t>
            </a:r>
            <a:r>
              <a:rPr lang="ru-RU" sz="1800" dirty="0" err="1"/>
              <a:t>звернувся</a:t>
            </a:r>
            <a:r>
              <a:rPr lang="ru-RU" sz="1800" dirty="0"/>
              <a:t> до </a:t>
            </a:r>
            <a:r>
              <a:rPr lang="ru-RU" sz="1800" dirty="0" err="1"/>
              <a:t>нього</a:t>
            </a:r>
            <a:r>
              <a:rPr lang="ru-RU" sz="1800" dirty="0"/>
              <a:t> з такими симптомами:</a:t>
            </a:r>
          </a:p>
          <a:p>
            <a:r>
              <a:rPr lang="ru-RU" sz="1800" dirty="0" err="1"/>
              <a:t>гематурія</a:t>
            </a:r>
            <a:r>
              <a:rPr lang="ru-RU" sz="1800" dirty="0"/>
              <a:t> (</a:t>
            </a:r>
            <a:r>
              <a:rPr lang="ru-RU" sz="1800" dirty="0" err="1"/>
              <a:t>виділення</a:t>
            </a:r>
            <a:r>
              <a:rPr lang="ru-RU" sz="1800" dirty="0"/>
              <a:t> </a:t>
            </a:r>
            <a:r>
              <a:rPr lang="ru-RU" sz="1800" dirty="0" err="1"/>
              <a:t>крові</a:t>
            </a:r>
            <a:r>
              <a:rPr lang="ru-RU" sz="1800" dirty="0"/>
              <a:t> з сечею) </a:t>
            </a:r>
            <a:r>
              <a:rPr lang="ru-RU" sz="1800" dirty="0" err="1"/>
              <a:t>невстановленого</a:t>
            </a:r>
            <a:r>
              <a:rPr lang="ru-RU" sz="1800" dirty="0"/>
              <a:t> генезу;</a:t>
            </a:r>
          </a:p>
          <a:p>
            <a:r>
              <a:rPr lang="ru-RU" sz="1800" dirty="0" err="1"/>
              <a:t>ниркові</a:t>
            </a:r>
            <a:r>
              <a:rPr lang="ru-RU" sz="1800" dirty="0"/>
              <a:t> </a:t>
            </a:r>
            <a:r>
              <a:rPr lang="ru-RU" sz="1800" dirty="0" err="1"/>
              <a:t>кольки</a:t>
            </a:r>
            <a:r>
              <a:rPr lang="ru-RU" sz="1800" dirty="0"/>
              <a:t>;</a:t>
            </a:r>
          </a:p>
          <a:p>
            <a:r>
              <a:rPr lang="ru-RU" sz="1800" dirty="0" err="1"/>
              <a:t>біль</a:t>
            </a:r>
            <a:r>
              <a:rPr lang="ru-RU" sz="1800" dirty="0"/>
              <a:t> в </a:t>
            </a:r>
            <a:r>
              <a:rPr lang="ru-RU" sz="1800" dirty="0" err="1"/>
              <a:t>області</a:t>
            </a:r>
            <a:r>
              <a:rPr lang="ru-RU" sz="1800" dirty="0"/>
              <a:t> </a:t>
            </a:r>
            <a:r>
              <a:rPr lang="ru-RU" sz="1800" dirty="0" err="1"/>
              <a:t>нирок</a:t>
            </a:r>
            <a:r>
              <a:rPr lang="ru-RU" sz="1800" dirty="0"/>
              <a:t> в </a:t>
            </a:r>
            <a:r>
              <a:rPr lang="ru-RU" sz="1800" dirty="0" err="1"/>
              <a:t>поєднанні</a:t>
            </a:r>
            <a:r>
              <a:rPr lang="ru-RU" sz="1800" dirty="0"/>
              <a:t> з </a:t>
            </a:r>
            <a:r>
              <a:rPr lang="ru-RU" sz="1800" dirty="0" err="1"/>
              <a:t>високою</a:t>
            </a:r>
            <a:r>
              <a:rPr lang="ru-RU" sz="1800" dirty="0"/>
              <a:t> температурою.</a:t>
            </a:r>
            <a:endParaRPr lang="ru-UA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E23259-393E-E46B-2BA2-882D4551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934" y="1180123"/>
            <a:ext cx="5675188" cy="305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60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7" y="59838"/>
            <a:ext cx="6885356" cy="1143000"/>
          </a:xfrm>
        </p:spPr>
        <p:txBody>
          <a:bodyPr/>
          <a:lstStyle/>
          <a:p>
            <a:r>
              <a:rPr lang="uk-UA" dirty="0">
                <a:latin typeface="Book Antiqua" panose="02040602050305030304" pitchFamily="18" charset="0"/>
              </a:rPr>
              <a:t>Екскреторна </a:t>
            </a:r>
            <a:r>
              <a:rPr lang="uk-UA" dirty="0" err="1">
                <a:latin typeface="Book Antiqua" panose="02040602050305030304" pitchFamily="18" charset="0"/>
              </a:rPr>
              <a:t>урографія</a:t>
            </a:r>
            <a:endParaRPr lang="ru-UA" dirty="0">
              <a:latin typeface="Book Antiqua" panose="020406020503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06" y="1305168"/>
            <a:ext cx="6807201" cy="517378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800" i="1" dirty="0" err="1">
                <a:solidFill>
                  <a:srgbClr val="FF0000"/>
                </a:solidFill>
              </a:rPr>
              <a:t>Протипоказаннями</a:t>
            </a:r>
            <a:r>
              <a:rPr lang="ru-RU" sz="2800" i="1" dirty="0">
                <a:solidFill>
                  <a:srgbClr val="FF0000"/>
                </a:solidFill>
              </a:rPr>
              <a:t> до </a:t>
            </a:r>
            <a:r>
              <a:rPr lang="ru-RU" sz="2800" i="1" dirty="0" err="1">
                <a:solidFill>
                  <a:srgbClr val="FF0000"/>
                </a:solidFill>
              </a:rPr>
              <a:t>рентгенографії</a:t>
            </a:r>
            <a:r>
              <a:rPr lang="ru-RU" sz="2800" i="1" dirty="0">
                <a:solidFill>
                  <a:srgbClr val="FF0000"/>
                </a:solidFill>
              </a:rPr>
              <a:t> з контрастом :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/>
              <a:t>тяжка </a:t>
            </a:r>
            <a:r>
              <a:rPr lang="ru-RU" sz="2400" dirty="0" err="1"/>
              <a:t>ниркова</a:t>
            </a:r>
            <a:r>
              <a:rPr lang="ru-RU" sz="2400" dirty="0"/>
              <a:t> </a:t>
            </a:r>
            <a:r>
              <a:rPr lang="ru-RU" sz="2400" dirty="0" err="1"/>
              <a:t>недостатність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печінкова</a:t>
            </a:r>
            <a:r>
              <a:rPr lang="ru-RU" sz="2400" dirty="0"/>
              <a:t> </a:t>
            </a:r>
            <a:r>
              <a:rPr lang="ru-RU" sz="2400" dirty="0" err="1"/>
              <a:t>недостатність</a:t>
            </a:r>
            <a:r>
              <a:rPr lang="ru-RU" sz="2400" dirty="0"/>
              <a:t>;</a:t>
            </a:r>
          </a:p>
          <a:p>
            <a:r>
              <a:rPr lang="ru-RU" sz="2400" dirty="0"/>
              <a:t>перенесений </a:t>
            </a:r>
            <a:r>
              <a:rPr lang="ru-RU" sz="2400" dirty="0" err="1"/>
              <a:t>інсульт</a:t>
            </a:r>
            <a:r>
              <a:rPr lang="ru-RU" sz="2400" dirty="0"/>
              <a:t>, </a:t>
            </a:r>
            <a:r>
              <a:rPr lang="ru-RU" sz="2400" dirty="0" err="1"/>
              <a:t>інфаркт</a:t>
            </a:r>
            <a:r>
              <a:rPr lang="ru-RU" sz="2400" dirty="0"/>
              <a:t> </a:t>
            </a:r>
            <a:r>
              <a:rPr lang="ru-RU" sz="2400" dirty="0" err="1"/>
              <a:t>міокарда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гіпертиреоз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гострий</a:t>
            </a:r>
            <a:r>
              <a:rPr lang="ru-RU" sz="2400" dirty="0"/>
              <a:t> гломерулонефрит;</a:t>
            </a:r>
          </a:p>
          <a:p>
            <a:r>
              <a:rPr lang="ru-RU" sz="2400" dirty="0" err="1"/>
              <a:t>декомпенсований</a:t>
            </a:r>
            <a:r>
              <a:rPr lang="ru-RU" sz="2400" dirty="0"/>
              <a:t> </a:t>
            </a:r>
            <a:r>
              <a:rPr lang="ru-RU" sz="2400" dirty="0" err="1"/>
              <a:t>цукровий</a:t>
            </a:r>
            <a:r>
              <a:rPr lang="ru-RU" sz="2400" dirty="0"/>
              <a:t> </a:t>
            </a:r>
            <a:r>
              <a:rPr lang="ru-RU" sz="2400" dirty="0" err="1"/>
              <a:t>діабет</a:t>
            </a:r>
            <a:r>
              <a:rPr lang="ru-RU" sz="2400" dirty="0"/>
              <a:t>;</a:t>
            </a:r>
          </a:p>
          <a:p>
            <a:r>
              <a:rPr lang="uk-UA" sz="2400" dirty="0"/>
              <a:t>вагітність (перша половина);</a:t>
            </a:r>
          </a:p>
          <a:p>
            <a:r>
              <a:rPr lang="ru-RU" sz="2400" dirty="0" err="1"/>
              <a:t>підвищена</a:t>
            </a:r>
            <a:r>
              <a:rPr lang="ru-RU" sz="2400" dirty="0"/>
              <a:t> </a:t>
            </a:r>
            <a:r>
              <a:rPr lang="ru-RU" sz="2400" dirty="0" err="1"/>
              <a:t>чутливість</a:t>
            </a:r>
            <a:r>
              <a:rPr lang="ru-RU" sz="2400" dirty="0"/>
              <a:t> до </a:t>
            </a:r>
            <a:r>
              <a:rPr lang="ru-RU" sz="2400" dirty="0" err="1"/>
              <a:t>препаратів</a:t>
            </a:r>
            <a:r>
              <a:rPr lang="ru-RU" sz="2400" dirty="0"/>
              <a:t> йоду</a:t>
            </a:r>
            <a:endParaRPr lang="ru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12C9F1-10F4-9F29-34B5-520659787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925" y="187875"/>
            <a:ext cx="3682664" cy="20843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A375B3-AE4F-DE28-4020-55AE0DAF43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08"/>
          <a:stretch/>
        </p:blipFill>
        <p:spPr>
          <a:xfrm>
            <a:off x="6705598" y="2694781"/>
            <a:ext cx="5374956" cy="346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74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08"/>
            <a:ext cx="10972800" cy="677128"/>
          </a:xfrm>
        </p:spPr>
        <p:txBody>
          <a:bodyPr/>
          <a:lstStyle/>
          <a:p>
            <a:r>
              <a:rPr lang="uk-UA" sz="3600" dirty="0"/>
              <a:t>Екскреторна </a:t>
            </a:r>
            <a:r>
              <a:rPr lang="uk-UA" sz="3600" dirty="0" err="1"/>
              <a:t>урографія</a:t>
            </a:r>
            <a:endParaRPr lang="ru-UA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8" y="731836"/>
            <a:ext cx="11290851" cy="5472482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Підготовка до процедури: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за 3-4 дні необхідно виключити з раціону продукти, що </a:t>
            </a:r>
          </a:p>
          <a:p>
            <a:pPr marL="0" indent="0">
              <a:buNone/>
            </a:pPr>
            <a:r>
              <a:rPr lang="uk-UA" sz="2000" b="1" dirty="0">
                <a:latin typeface="Book Antiqua" panose="02040602050305030304" pitchFamily="18" charset="0"/>
              </a:rPr>
              <a:t>сприяють утворенню кишкових газів (бобові, капуста), </a:t>
            </a:r>
          </a:p>
          <a:p>
            <a:pPr marL="0" indent="0">
              <a:buNone/>
            </a:pPr>
            <a:r>
              <a:rPr lang="uk-UA" sz="2000" b="1" dirty="0">
                <a:latin typeface="Book Antiqua" panose="02040602050305030304" pitchFamily="18" charset="0"/>
              </a:rPr>
              <a:t>потенційно алергену їжу (цитрусові, шоколад), а також </a:t>
            </a:r>
          </a:p>
          <a:p>
            <a:pPr marL="0" indent="0">
              <a:buNone/>
            </a:pPr>
            <a:r>
              <a:rPr lang="uk-UA" sz="2000" b="1" dirty="0">
                <a:latin typeface="Book Antiqua" panose="02040602050305030304" pitchFamily="18" charset="0"/>
              </a:rPr>
              <a:t>відмовитися від вживання спиртного;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напередодні процедури вечеря повинна бути легкою;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ввечері напередодні обстеження роблять очисну клізму, </a:t>
            </a:r>
          </a:p>
          <a:p>
            <a:pPr marL="0" indent="0">
              <a:buNone/>
            </a:pPr>
            <a:r>
              <a:rPr lang="uk-UA" sz="2000" b="1" dirty="0">
                <a:latin typeface="Book Antiqua" panose="02040602050305030304" pitchFamily="18" charset="0"/>
              </a:rPr>
              <a:t>попередньо прийнявши проносне, при необхідності ця процедура повторюється вранці;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за день до обстеження пацієнту слід скоротити вживання рідини, щоб сеча була більш концентрованою;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в день проведення обстеження не можна пити, якщо мучить спрага, можна зробити невеликий ковток чистої води;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 Antiqua" panose="02040602050305030304" pitchFamily="18" charset="0"/>
              </a:rPr>
              <a:t>від сніданку перед процедурою краще утриматися.</a:t>
            </a:r>
          </a:p>
          <a:p>
            <a:pPr marL="0" indent="0">
              <a:buNone/>
            </a:pPr>
            <a:endParaRPr lang="uk-UA" sz="2000" b="1" i="1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uk-UA" sz="1800" b="1" i="1" dirty="0">
                <a:latin typeface="Book Antiqua" panose="02040602050305030304" pitchFamily="18" charset="0"/>
              </a:rPr>
              <a:t>Для виключення можливих негативних реакцій на введення контрасту перед процедурою пацієнтові роблять тест: вводять невелику кількість контрастної речовини.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1DFBE3-B4AA-0231-E48F-242E8516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640" y="828426"/>
            <a:ext cx="3731812" cy="245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79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21139"/>
            <a:ext cx="7455877" cy="851877"/>
          </a:xfrm>
        </p:spPr>
        <p:txBody>
          <a:bodyPr/>
          <a:lstStyle/>
          <a:p>
            <a:r>
              <a:rPr lang="uk-UA" dirty="0"/>
              <a:t>Екскреторна </a:t>
            </a:r>
            <a:r>
              <a:rPr lang="uk-UA" dirty="0" err="1"/>
              <a:t>урографія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86339"/>
            <a:ext cx="11879385" cy="5650522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Як проводиться ?</a:t>
            </a:r>
          </a:p>
          <a:p>
            <a:pPr marL="0" indent="0">
              <a:buNone/>
            </a:pPr>
            <a:r>
              <a:rPr lang="ru-RU" sz="2000" dirty="0">
                <a:latin typeface="Book Antiqua" panose="02040602050305030304" pitchFamily="18" charset="0"/>
              </a:rPr>
              <a:t>Перед </a:t>
            </a:r>
            <a:r>
              <a:rPr lang="ru-RU" sz="2000" dirty="0" err="1">
                <a:latin typeface="Book Antiqua" panose="02040602050305030304" pitchFamily="18" charset="0"/>
              </a:rPr>
              <a:t>введенням</a:t>
            </a:r>
            <a:r>
              <a:rPr lang="ru-RU" sz="2000" dirty="0">
                <a:latin typeface="Book Antiqua" panose="02040602050305030304" pitchFamily="18" charset="0"/>
              </a:rPr>
              <a:t> препарату, </a:t>
            </a:r>
            <a:r>
              <a:rPr lang="ru-RU" sz="2000" dirty="0" err="1">
                <a:latin typeface="Book Antiqua" panose="02040602050305030304" pitchFamily="18" charset="0"/>
              </a:rPr>
              <a:t>що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містить</a:t>
            </a:r>
            <a:r>
              <a:rPr lang="ru-RU" sz="2000" dirty="0">
                <a:latin typeface="Book Antiqua" panose="02040602050305030304" pitchFamily="18" charset="0"/>
              </a:rPr>
              <a:t> йод, </a:t>
            </a:r>
          </a:p>
          <a:p>
            <a:pPr marL="0" indent="0">
              <a:buNone/>
            </a:pPr>
            <a:r>
              <a:rPr lang="ru-RU" sz="2000" dirty="0" err="1">
                <a:latin typeface="Book Antiqua" panose="02040602050305030304" pitchFamily="18" charset="0"/>
              </a:rPr>
              <a:t>необхідно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упевнитися</a:t>
            </a:r>
            <a:r>
              <a:rPr lang="ru-RU" sz="2000" dirty="0">
                <a:latin typeface="Book Antiqua" panose="02040602050305030304" pitchFamily="18" charset="0"/>
              </a:rPr>
              <a:t> в </a:t>
            </a:r>
            <a:r>
              <a:rPr lang="ru-RU" sz="2000" dirty="0" err="1">
                <a:latin typeface="Book Antiqua" panose="02040602050305030304" pitchFamily="18" charset="0"/>
              </a:rPr>
              <a:t>індивідуальній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err="1">
                <a:latin typeface="Book Antiqua" panose="02040602050305030304" pitchFamily="18" charset="0"/>
              </a:rPr>
              <a:t>переносимості</a:t>
            </a:r>
            <a:r>
              <a:rPr lang="ru-RU" sz="2000" dirty="0"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</a:rPr>
              <a:t>відсутності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алергії</a:t>
            </a:r>
            <a:r>
              <a:rPr lang="ru-RU" sz="2000" dirty="0">
                <a:latin typeface="Book Antiqua" panose="02040602050305030304" pitchFamily="18" charset="0"/>
              </a:rPr>
              <a:t> у </a:t>
            </a:r>
            <a:r>
              <a:rPr lang="ru-RU" sz="2000" dirty="0" err="1">
                <a:latin typeface="Book Antiqua" panose="02040602050305030304" pitchFamily="18" charset="0"/>
              </a:rPr>
              <a:t>пацієнта</a:t>
            </a:r>
            <a:r>
              <a:rPr lang="ru-RU" sz="2000" dirty="0">
                <a:latin typeface="Book Antiqua" panose="02040602050305030304" pitchFamily="18" charset="0"/>
              </a:rPr>
              <a:t> на </a:t>
            </a:r>
          </a:p>
          <a:p>
            <a:pPr marL="0" indent="0">
              <a:buNone/>
            </a:pPr>
            <a:r>
              <a:rPr lang="ru-RU" sz="2000" dirty="0" err="1">
                <a:latin typeface="Book Antiqua" panose="02040602050305030304" pitchFamily="18" charset="0"/>
              </a:rPr>
              <a:t>компоненти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контрасної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речовини</a:t>
            </a:r>
            <a:r>
              <a:rPr lang="ru-RU" sz="2000" dirty="0">
                <a:latin typeface="Book Antiqua" panose="0204060205030503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err="1">
                <a:latin typeface="Book Antiqua" panose="02040602050305030304" pitchFamily="18" charset="0"/>
              </a:rPr>
              <a:t>Напередодні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ввечері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потрібно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зробити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алергопробу</a:t>
            </a:r>
            <a:endParaRPr lang="ru-RU" sz="20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Book Antiqua" panose="02040602050305030304" pitchFamily="18" charset="0"/>
              </a:rPr>
              <a:t> (</a:t>
            </a:r>
            <a:r>
              <a:rPr lang="ru-RU" sz="2000" dirty="0" err="1">
                <a:latin typeface="Book Antiqua" panose="02040602050305030304" pitchFamily="18" charset="0"/>
              </a:rPr>
              <a:t>шкірну</a:t>
            </a:r>
            <a:r>
              <a:rPr lang="ru-RU" sz="2000" dirty="0">
                <a:latin typeface="Book Antiqua" panose="02040602050305030304" pitchFamily="18" charset="0"/>
              </a:rPr>
              <a:t>), </a:t>
            </a:r>
            <a:r>
              <a:rPr lang="ru-RU" sz="2000" dirty="0" err="1">
                <a:latin typeface="Book Antiqua" panose="02040602050305030304" pitchFamily="18" charset="0"/>
              </a:rPr>
              <a:t>або</a:t>
            </a:r>
            <a:r>
              <a:rPr lang="ru-RU" sz="2000" dirty="0">
                <a:latin typeface="Book Antiqua" panose="02040602050305030304" pitchFamily="18" charset="0"/>
              </a:rPr>
              <a:t> ж ввести </a:t>
            </a:r>
            <a:r>
              <a:rPr lang="ru-RU" sz="2000" dirty="0" err="1">
                <a:latin typeface="Book Antiqua" panose="02040602050305030304" pitchFamily="18" charset="0"/>
              </a:rPr>
              <a:t>підшкірно</a:t>
            </a:r>
            <a:r>
              <a:rPr lang="ru-RU" sz="2000" dirty="0">
                <a:latin typeface="Book Antiqua" panose="02040602050305030304" pitchFamily="18" charset="0"/>
              </a:rPr>
              <a:t> до 3 мл препарату.</a:t>
            </a:r>
          </a:p>
          <a:p>
            <a:pPr marL="0" indent="0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Book Antiqua" panose="02040602050305030304" pitchFamily="18" charset="0"/>
              </a:rPr>
              <a:t>Процедура проводиться в </a:t>
            </a:r>
            <a:r>
              <a:rPr lang="ru-RU" sz="2000" dirty="0" err="1">
                <a:latin typeface="Book Antiqua" panose="02040602050305030304" pitchFamily="18" charset="0"/>
              </a:rPr>
              <a:t>положенні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лежачи</a:t>
            </a:r>
            <a:r>
              <a:rPr lang="ru-RU" sz="2000" dirty="0">
                <a:latin typeface="Book Antiqua" panose="02040602050305030304" pitchFamily="18" charset="0"/>
              </a:rPr>
              <a:t> на</a:t>
            </a:r>
          </a:p>
          <a:p>
            <a:pPr marL="0" indent="0">
              <a:buNone/>
            </a:pP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спині</a:t>
            </a:r>
            <a:r>
              <a:rPr lang="ru-RU" sz="2000" dirty="0">
                <a:latin typeface="Book Antiqua" panose="02040602050305030304" pitchFamily="18" charset="0"/>
              </a:rPr>
              <a:t>. </a:t>
            </a:r>
            <a:r>
              <a:rPr lang="ru-RU" sz="2000" dirty="0" err="1">
                <a:latin typeface="Book Antiqua" panose="02040602050305030304" pitchFamily="18" charset="0"/>
              </a:rPr>
              <a:t>Пацієнту</a:t>
            </a:r>
            <a:r>
              <a:rPr lang="ru-RU" sz="2000" dirty="0"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</a:rPr>
              <a:t>який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лежить</a:t>
            </a:r>
            <a:r>
              <a:rPr lang="ru-RU" sz="2000" dirty="0">
                <a:latin typeface="Book Antiqua" panose="02040602050305030304" pitchFamily="18" charset="0"/>
              </a:rPr>
              <a:t> на </a:t>
            </a:r>
            <a:r>
              <a:rPr lang="ru-RU" sz="2000" dirty="0" err="1">
                <a:latin typeface="Book Antiqua" panose="02040602050305030304" pitchFamily="18" charset="0"/>
              </a:rPr>
              <a:t>кушетці</a:t>
            </a:r>
            <a:r>
              <a:rPr lang="ru-RU" sz="2000" dirty="0"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</a:rPr>
              <a:t>вводять</a:t>
            </a:r>
            <a:r>
              <a:rPr lang="ru-RU" sz="2000" dirty="0">
                <a:latin typeface="Book Antiqua" panose="02040602050305030304" pitchFamily="18" charset="0"/>
              </a:rPr>
              <a:t> до 30 мл </a:t>
            </a:r>
            <a:r>
              <a:rPr lang="ru-RU" sz="2000" dirty="0" err="1">
                <a:latin typeface="Book Antiqua" panose="02040602050305030304" pitchFamily="18" charset="0"/>
              </a:rPr>
              <a:t>контрастної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речовини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внутрішньовенно</a:t>
            </a:r>
            <a:r>
              <a:rPr lang="ru-RU" sz="2000" dirty="0">
                <a:latin typeface="Book Antiqua" panose="0204060205030503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err="1">
                <a:latin typeface="Book Antiqua" panose="02040602050305030304" pitchFamily="18" charset="0"/>
              </a:rPr>
              <a:t>Важливо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вводити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засіб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повільно</a:t>
            </a:r>
            <a:r>
              <a:rPr lang="ru-RU" sz="2000" dirty="0">
                <a:latin typeface="Book Antiqua" panose="02040602050305030304" pitchFamily="18" charset="0"/>
              </a:rPr>
              <a:t>, 2-3 </a:t>
            </a:r>
            <a:r>
              <a:rPr lang="ru-RU" sz="2000" dirty="0" err="1">
                <a:latin typeface="Book Antiqua" panose="02040602050305030304" pitchFamily="18" charset="0"/>
              </a:rPr>
              <a:t>хвилини</a:t>
            </a:r>
            <a:r>
              <a:rPr lang="ru-RU" sz="2000" dirty="0">
                <a:latin typeface="Book Antiqua" panose="02040602050305030304" pitchFamily="18" charset="0"/>
              </a:rPr>
              <a:t> і в </a:t>
            </a:r>
            <a:r>
              <a:rPr lang="ru-RU" sz="2000" dirty="0" err="1">
                <a:latin typeface="Book Antiqua" panose="02040602050305030304" pitchFamily="18" charset="0"/>
              </a:rPr>
              <a:t>цей</a:t>
            </a:r>
            <a:r>
              <a:rPr lang="ru-RU" sz="2000" dirty="0">
                <a:latin typeface="Book Antiqua" panose="02040602050305030304" pitchFamily="18" charset="0"/>
              </a:rPr>
              <a:t> час </a:t>
            </a:r>
            <a:r>
              <a:rPr lang="ru-RU" sz="2000" dirty="0" err="1">
                <a:latin typeface="Book Antiqua" panose="02040602050305030304" pitchFamily="18" charset="0"/>
              </a:rPr>
              <a:t>спостерігати</a:t>
            </a:r>
            <a:r>
              <a:rPr lang="ru-RU" sz="2000" dirty="0">
                <a:latin typeface="Book Antiqua" panose="02040602050305030304" pitchFamily="18" charset="0"/>
              </a:rPr>
              <a:t> за </a:t>
            </a:r>
            <a:r>
              <a:rPr lang="ru-RU" sz="2000" dirty="0" err="1">
                <a:latin typeface="Book Antiqua" panose="02040602050305030304" pitchFamily="18" charset="0"/>
              </a:rPr>
              <a:t>самопочуттям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пацієнта</a:t>
            </a:r>
            <a:r>
              <a:rPr lang="ru-RU" sz="2000" dirty="0">
                <a:latin typeface="Book Antiqua" panose="02040602050305030304" pitchFamily="18" charset="0"/>
              </a:rPr>
              <a:t>. </a:t>
            </a:r>
            <a:r>
              <a:rPr lang="ru-RU" sz="2000" dirty="0" err="1">
                <a:latin typeface="Book Antiqua" panose="02040602050305030304" pitchFamily="18" charset="0"/>
              </a:rPr>
              <a:t>Особливої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уваги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потребують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пацієнти</a:t>
            </a:r>
            <a:r>
              <a:rPr lang="ru-RU" sz="2000" dirty="0">
                <a:latin typeface="Book Antiqua" panose="02040602050305030304" pitchFamily="18" charset="0"/>
              </a:rPr>
              <a:t> з </a:t>
            </a:r>
            <a:r>
              <a:rPr lang="ru-RU" sz="2000" dirty="0" err="1">
                <a:latin typeface="Book Antiqua" panose="02040602050305030304" pitchFamily="18" charset="0"/>
              </a:rPr>
              <a:t>кардіологічними</a:t>
            </a:r>
            <a:r>
              <a:rPr lang="ru-RU" sz="2000" dirty="0"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</a:rPr>
              <a:t>судинними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патологіями</a:t>
            </a:r>
            <a:r>
              <a:rPr lang="ru-RU" sz="2000" dirty="0">
                <a:latin typeface="Book Antiqua" panose="02040602050305030304" pitchFamily="18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</a:rPr>
              <a:t>атеросклеротичними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змінами</a:t>
            </a:r>
            <a:r>
              <a:rPr lang="ru-RU" sz="2000" dirty="0">
                <a:latin typeface="Book Antiqua" panose="02040602050305030304" pitchFamily="18" charset="0"/>
              </a:rPr>
              <a:t> і люди </a:t>
            </a:r>
            <a:r>
              <a:rPr lang="ru-RU" sz="2000" dirty="0" err="1">
                <a:latin typeface="Book Antiqua" panose="02040602050305030304" pitchFamily="18" charset="0"/>
              </a:rPr>
              <a:t>старшої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вікової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групи</a:t>
            </a:r>
            <a:r>
              <a:rPr lang="ru-RU" sz="2000" dirty="0">
                <a:latin typeface="Book Antiqua" panose="0204060205030503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Book Antiqua" panose="02040602050305030304" pitchFamily="18" charset="0"/>
              </a:rPr>
              <a:t>Препарат </a:t>
            </a:r>
            <a:r>
              <a:rPr lang="ru-RU" sz="2000" dirty="0" err="1">
                <a:latin typeface="Book Antiqua" panose="02040602050305030304" pitchFamily="18" charset="0"/>
              </a:rPr>
              <a:t>вводять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повільно</a:t>
            </a:r>
            <a:r>
              <a:rPr lang="ru-RU" sz="2000" dirty="0">
                <a:latin typeface="Book Antiqua" panose="02040602050305030304" pitchFamily="18" charset="0"/>
              </a:rPr>
              <a:t> для </a:t>
            </a:r>
            <a:r>
              <a:rPr lang="ru-RU" sz="2000" dirty="0" err="1">
                <a:latin typeface="Book Antiqua" panose="02040602050305030304" pitchFamily="18" charset="0"/>
              </a:rPr>
              <a:t>запобігання</a:t>
            </a:r>
            <a:r>
              <a:rPr lang="ru-RU" sz="2000" dirty="0"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latin typeface="Book Antiqua" panose="02040602050305030304" pitchFamily="18" charset="0"/>
              </a:rPr>
              <a:t>анафілактичного</a:t>
            </a:r>
            <a:r>
              <a:rPr lang="ru-RU" sz="2000" dirty="0">
                <a:latin typeface="Book Antiqua" panose="02040602050305030304" pitchFamily="18" charset="0"/>
              </a:rPr>
              <a:t> шоку.</a:t>
            </a:r>
            <a:endParaRPr lang="ru-UA" sz="2000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567A4D-8695-084A-1CFF-FD663382D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480" y="859693"/>
            <a:ext cx="5505920" cy="366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08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7232"/>
            <a:ext cx="10972800" cy="789354"/>
          </a:xfrm>
        </p:spPr>
        <p:txBody>
          <a:bodyPr/>
          <a:lstStyle/>
          <a:p>
            <a:r>
              <a:rPr lang="uk-UA" dirty="0"/>
              <a:t>Екскреторна </a:t>
            </a:r>
            <a:r>
              <a:rPr lang="uk-UA" dirty="0" err="1"/>
              <a:t>урографія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804985"/>
            <a:ext cx="11863754" cy="586935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sz="2400" dirty="0"/>
              <a:t>Через 1-2 хв після внутрішньовенного введення препарату спостерігається насичення всієї паренхіми нирок. На рентгенівському знімку, виконаному в цей час – </a:t>
            </a:r>
            <a:r>
              <a:rPr lang="uk-UA" sz="2400" dirty="0" err="1"/>
              <a:t>нефрограмі</a:t>
            </a:r>
            <a:r>
              <a:rPr lang="uk-UA" sz="2400" dirty="0"/>
              <a:t> – відображається </a:t>
            </a:r>
            <a:r>
              <a:rPr lang="uk-UA" sz="2400" dirty="0" err="1"/>
              <a:t>контрастована</a:t>
            </a:r>
            <a:r>
              <a:rPr lang="uk-UA" sz="2400" dirty="0"/>
              <a:t> паренхіма нирки. </a:t>
            </a:r>
          </a:p>
          <a:p>
            <a:pPr marL="0" indent="0">
              <a:buNone/>
            </a:pPr>
            <a:r>
              <a:rPr lang="uk-UA" sz="2400" dirty="0" err="1"/>
              <a:t>Чашково</a:t>
            </a:r>
            <a:r>
              <a:rPr lang="uk-UA" sz="2400" dirty="0"/>
              <a:t>-мискова система і верхні сечові шляхи при задовільній функції нирок починають виявлятися через 5-10 хв. </a:t>
            </a:r>
          </a:p>
          <a:p>
            <a:r>
              <a:rPr lang="uk-UA" sz="2400" dirty="0"/>
              <a:t>перший знімок роблять через 7-10 хв після введення контрасту,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/>
              <a:t>другий – через 15-20 хв,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/>
              <a:t>останній – через 25-30 хв.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/>
              <a:t>при порушенні функції нирок виконують відстрочені знімки – через 40-60 хв, 1,5-2 год.</a:t>
            </a:r>
          </a:p>
          <a:p>
            <a:pPr marL="0" indent="0">
              <a:buNone/>
            </a:pPr>
            <a:r>
              <a:rPr lang="uk-UA" sz="2400" i="1" dirty="0"/>
              <a:t> </a:t>
            </a:r>
          </a:p>
          <a:p>
            <a:pPr marL="0" indent="0">
              <a:buNone/>
            </a:pPr>
            <a:r>
              <a:rPr lang="uk-UA" sz="2400" i="1" dirty="0"/>
              <a:t>Один із знімків виконують у вертикальному положенні, щоб уточнити ступінь рухомості нирок.</a:t>
            </a:r>
            <a:endParaRPr lang="ru-UA" sz="24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97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F37DE-710E-29B4-356B-BDDCBB6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78696"/>
            <a:ext cx="6772728" cy="1143000"/>
          </a:xfrm>
        </p:spPr>
        <p:txBody>
          <a:bodyPr/>
          <a:lstStyle/>
          <a:p>
            <a:r>
              <a:rPr lang="uk-UA" dirty="0"/>
              <a:t>Екскреторна </a:t>
            </a:r>
            <a:r>
              <a:rPr lang="uk-UA" dirty="0" err="1"/>
              <a:t>урографія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C8048-A82B-41FD-9C7D-E3C58F28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1" y="1077687"/>
            <a:ext cx="7042150" cy="5625192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sz="2800" dirty="0"/>
              <a:t>При інтерпретації </a:t>
            </a:r>
            <a:r>
              <a:rPr lang="uk-UA" sz="2800" dirty="0" err="1"/>
              <a:t>урограм</a:t>
            </a:r>
            <a:r>
              <a:rPr lang="uk-UA" sz="2800" dirty="0"/>
              <a:t> визначають насиченість </a:t>
            </a:r>
            <a:r>
              <a:rPr lang="uk-UA" sz="2800" dirty="0" err="1"/>
              <a:t>рентгенконтрастною</a:t>
            </a:r>
            <a:r>
              <a:rPr lang="uk-UA" sz="2800" dirty="0"/>
              <a:t> рідиною паренхіми нирок, їх величину, форму, положення, контури; час та інтенсивність заповнення контрастною рідиною </a:t>
            </a:r>
            <a:r>
              <a:rPr lang="uk-UA" sz="2800" dirty="0" err="1"/>
              <a:t>чашково</a:t>
            </a:r>
            <a:r>
              <a:rPr lang="uk-UA" sz="2800" dirty="0"/>
              <a:t>-мискової системи, сечоводів, сечового міхура в динаміці, стан верхніх сечових шляхів. Час, чіткість появи зображення і швидкість евакуації </a:t>
            </a:r>
            <a:r>
              <a:rPr lang="uk-UA" sz="2800" dirty="0" err="1"/>
              <a:t>рентгенконтрастної</a:t>
            </a:r>
            <a:r>
              <a:rPr lang="uk-UA" sz="2800" dirty="0"/>
              <a:t> речовини дають змогу визначити функціональні порушення, різні деформації – органічні дефекти </a:t>
            </a:r>
            <a:endParaRPr lang="ru-UA" sz="2800" b="1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A7CEDC-56FC-D9E0-9FD8-760BD2871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465" y="217490"/>
            <a:ext cx="5121933" cy="381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25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C7299-61A2-7FD9-1B0B-A3EB5847B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71024"/>
          </a:xfrm>
        </p:spPr>
        <p:txBody>
          <a:bodyPr/>
          <a:lstStyle/>
          <a:p>
            <a:r>
              <a:rPr lang="uk-UA" sz="2800" dirty="0"/>
              <a:t>знімок через 7-10 хв після введення контрасту</a:t>
            </a:r>
            <a:endParaRPr lang="ru-UA" sz="2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723AC54-9810-58DF-7625-3E329B46C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615" y="991391"/>
            <a:ext cx="4423508" cy="580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38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FD225-DBC0-004B-D67B-A1AC3FED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/>
              <a:t>через 15-20 хв,</a:t>
            </a:r>
            <a:r>
              <a:rPr lang="ru-RU" altLang="ru-UA" sz="4400" dirty="0"/>
              <a:t> </a:t>
            </a:r>
            <a:r>
              <a:rPr lang="ru-RU" altLang="ru-UA" sz="1800" dirty="0" err="1"/>
              <a:t>заповнення</a:t>
            </a:r>
            <a:r>
              <a:rPr lang="ru-RU" altLang="ru-UA" sz="1800" dirty="0"/>
              <a:t> мисок, та </a:t>
            </a:r>
            <a:r>
              <a:rPr lang="ru-RU" altLang="ru-UA" sz="1800" dirty="0" err="1"/>
              <a:t>частково</a:t>
            </a:r>
            <a:r>
              <a:rPr lang="ru-RU" altLang="ru-UA" sz="1800" dirty="0"/>
              <a:t> </a:t>
            </a:r>
            <a:r>
              <a:rPr lang="ru-RU" altLang="ru-UA" sz="1800" dirty="0" err="1"/>
              <a:t>сечоводів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4DEAE41-D7A4-6210-6BB0-81BE2660F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0694" y="1951892"/>
            <a:ext cx="340556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26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A8B8B-1030-D088-0F34-91DD8E22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30 хвилин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D2FB1B3-45C1-F641-FE6B-43B25CE4A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4843" y="240294"/>
            <a:ext cx="6179119" cy="634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81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3079C-6D0B-8D1E-54CA-82953CB2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82AA6A-3BA0-FC6F-D7BD-702529FA5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214" y="2016579"/>
            <a:ext cx="10281515" cy="367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14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A2712-FE2C-4D95-931C-474FB60C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64" y="621147"/>
            <a:ext cx="4648200" cy="781804"/>
          </a:xfrm>
        </p:spPr>
        <p:txBody>
          <a:bodyPr/>
          <a:lstStyle/>
          <a:p>
            <a:r>
              <a:rPr lang="ru-RU" dirty="0"/>
              <a:t>Методика </a:t>
            </a:r>
            <a:r>
              <a:rPr lang="en-US" dirty="0"/>
              <a:t>:</a:t>
            </a:r>
            <a:r>
              <a:rPr lang="ru-RU" dirty="0"/>
              <a:t> 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056E07-8343-4B2F-8317-43EEF6A3B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902279"/>
            <a:ext cx="4900204" cy="3551464"/>
          </a:xfrm>
        </p:spPr>
        <p:txBody>
          <a:bodyPr/>
          <a:lstStyle/>
          <a:p>
            <a:r>
              <a:rPr lang="ru-RU" sz="2400" dirty="0"/>
              <a:t>На </a:t>
            </a:r>
            <a:r>
              <a:rPr lang="ru-RU" sz="2400" dirty="0" err="1"/>
              <a:t>знімках</a:t>
            </a:r>
            <a:r>
              <a:rPr lang="ru-RU" sz="2400" dirty="0"/>
              <a:t>, </a:t>
            </a:r>
            <a:r>
              <a:rPr lang="ru-RU" sz="2400" dirty="0" err="1"/>
              <a:t>виконаних</a:t>
            </a:r>
            <a:r>
              <a:rPr lang="ru-RU" sz="2400" dirty="0"/>
              <a:t> на </a:t>
            </a:r>
            <a:r>
              <a:rPr lang="ru-RU" sz="2400" dirty="0" err="1"/>
              <a:t>пізніших</a:t>
            </a:r>
            <a:r>
              <a:rPr lang="ru-RU" sz="2400" dirty="0"/>
              <a:t> </a:t>
            </a:r>
            <a:r>
              <a:rPr lang="ru-RU" sz="2400" dirty="0" err="1"/>
              <a:t>хвилинах</a:t>
            </a:r>
            <a:r>
              <a:rPr lang="ru-RU" sz="2400" dirty="0"/>
              <a:t>,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отримати</a:t>
            </a:r>
            <a:r>
              <a:rPr lang="ru-RU" sz="2400" dirty="0"/>
              <a:t> </a:t>
            </a:r>
            <a:r>
              <a:rPr lang="ru-RU" sz="2400" dirty="0" err="1"/>
              <a:t>зображення</a:t>
            </a:r>
            <a:r>
              <a:rPr lang="ru-RU" sz="2400" dirty="0"/>
              <a:t> </a:t>
            </a:r>
            <a:r>
              <a:rPr lang="ru-RU" sz="2400" dirty="0" err="1"/>
              <a:t>сечового</a:t>
            </a:r>
            <a:r>
              <a:rPr lang="ru-RU" sz="2400" dirty="0"/>
              <a:t> </a:t>
            </a:r>
            <a:r>
              <a:rPr lang="ru-RU" sz="2400" dirty="0" err="1"/>
              <a:t>міхура</a:t>
            </a:r>
            <a:r>
              <a:rPr lang="ru-RU" sz="2400" dirty="0"/>
              <a:t> (</a:t>
            </a:r>
            <a:r>
              <a:rPr lang="ru-RU" sz="2400" dirty="0" err="1"/>
              <a:t>низхідна</a:t>
            </a:r>
            <a:r>
              <a:rPr lang="ru-RU" sz="2400" dirty="0"/>
              <a:t> </a:t>
            </a:r>
            <a:r>
              <a:rPr lang="ru-RU" sz="2400" dirty="0" err="1"/>
              <a:t>цистограма</a:t>
            </a:r>
            <a:r>
              <a:rPr lang="ru-RU" sz="2400" dirty="0"/>
              <a:t>) та </a:t>
            </a:r>
            <a:r>
              <a:rPr lang="ru-RU" sz="2400" dirty="0" err="1"/>
              <a:t>виявити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в </a:t>
            </a:r>
            <a:r>
              <a:rPr lang="ru-RU" sz="2400" dirty="0" err="1"/>
              <a:t>нижніх</a:t>
            </a:r>
            <a:r>
              <a:rPr lang="ru-RU" sz="2400" dirty="0"/>
              <a:t> </a:t>
            </a:r>
            <a:r>
              <a:rPr lang="ru-RU" sz="2400" dirty="0" err="1"/>
              <a:t>сечових</a:t>
            </a:r>
            <a:r>
              <a:rPr lang="ru-RU" sz="2400" dirty="0"/>
              <a:t> шляхах.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B08F01-4B8A-CC78-2511-BCCCFB6D6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005" y="121158"/>
            <a:ext cx="5227523" cy="648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27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E8C47-B36F-5450-5459-81A31D6F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49177"/>
          </a:xfrm>
        </p:spPr>
        <p:txBody>
          <a:bodyPr/>
          <a:lstStyle/>
          <a:p>
            <a:r>
              <a:rPr lang="ru-RU" dirty="0" err="1"/>
              <a:t>Інфузійна</a:t>
            </a:r>
            <a:r>
              <a:rPr lang="ru-RU" dirty="0"/>
              <a:t>  </a:t>
            </a:r>
            <a:r>
              <a:rPr lang="ru-RU" dirty="0" err="1"/>
              <a:t>урографія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090CC4-60FF-A640-E3F3-14ED91095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7601"/>
            <a:ext cx="10972800" cy="5008564"/>
          </a:xfrm>
        </p:spPr>
        <p:txBody>
          <a:bodyPr/>
          <a:lstStyle/>
          <a:p>
            <a:r>
              <a:rPr lang="ru-RU" sz="2400" dirty="0"/>
              <a:t>показана при </a:t>
            </a:r>
            <a:r>
              <a:rPr lang="ru-RU" sz="2400" dirty="0" err="1"/>
              <a:t>обстеженні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 на </a:t>
            </a:r>
            <a:r>
              <a:rPr lang="ru-RU" sz="2400" dirty="0" err="1"/>
              <a:t>ранніх</a:t>
            </a:r>
            <a:r>
              <a:rPr lang="ru-RU" sz="2400" dirty="0"/>
              <a:t> </a:t>
            </a:r>
            <a:r>
              <a:rPr lang="ru-RU" sz="2400" dirty="0" err="1"/>
              <a:t>стадіях</a:t>
            </a:r>
            <a:r>
              <a:rPr lang="ru-RU" sz="2400" dirty="0"/>
              <a:t> </a:t>
            </a:r>
            <a:r>
              <a:rPr lang="ru-RU" sz="2400" dirty="0" err="1"/>
              <a:t>ниркової</a:t>
            </a:r>
            <a:r>
              <a:rPr lang="ru-RU" sz="2400" dirty="0"/>
              <a:t> </a:t>
            </a:r>
            <a:r>
              <a:rPr lang="ru-RU" sz="2400" dirty="0" err="1"/>
              <a:t>недостатності</a:t>
            </a:r>
            <a:r>
              <a:rPr lang="ru-RU" sz="2400" dirty="0"/>
              <a:t>, при </a:t>
            </a:r>
            <a:r>
              <a:rPr lang="ru-RU" sz="2400" dirty="0" err="1"/>
              <a:t>малій</a:t>
            </a:r>
            <a:r>
              <a:rPr lang="ru-RU" sz="2400" dirty="0"/>
              <a:t> </a:t>
            </a:r>
            <a:r>
              <a:rPr lang="ru-RU" sz="2400" dirty="0" err="1"/>
              <a:t>інформативності</a:t>
            </a:r>
            <a:r>
              <a:rPr lang="ru-RU" sz="2400" dirty="0"/>
              <a:t> </a:t>
            </a:r>
            <a:r>
              <a:rPr lang="ru-RU" sz="2400" dirty="0" err="1"/>
              <a:t>екскреторної</a:t>
            </a:r>
            <a:r>
              <a:rPr lang="ru-RU" sz="2400" dirty="0"/>
              <a:t> </a:t>
            </a:r>
            <a:r>
              <a:rPr lang="ru-RU" sz="2400" dirty="0" err="1"/>
              <a:t>урографії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dirty="0" err="1"/>
              <a:t>Рентгеноконтрастну</a:t>
            </a:r>
            <a:r>
              <a:rPr lang="ru-RU" sz="2400" dirty="0"/>
              <a:t> </a:t>
            </a:r>
            <a:r>
              <a:rPr lang="ru-RU" sz="2400" dirty="0" err="1"/>
              <a:t>рідину</a:t>
            </a:r>
            <a:r>
              <a:rPr lang="ru-RU" sz="2400" dirty="0"/>
              <a:t> </a:t>
            </a:r>
            <a:r>
              <a:rPr lang="ru-RU" sz="2400" dirty="0" err="1"/>
              <a:t>розводять</a:t>
            </a:r>
            <a:r>
              <a:rPr lang="ru-RU" sz="2400" dirty="0"/>
              <a:t> до 35 % </a:t>
            </a:r>
            <a:r>
              <a:rPr lang="ru-RU" sz="2400" dirty="0" err="1"/>
              <a:t>концентрації</a:t>
            </a:r>
            <a:r>
              <a:rPr lang="ru-RU" sz="2400" dirty="0"/>
              <a:t> 5 % </a:t>
            </a:r>
            <a:r>
              <a:rPr lang="ru-RU" sz="2400" dirty="0" err="1"/>
              <a:t>розчином</a:t>
            </a:r>
            <a:r>
              <a:rPr lang="ru-RU" sz="2400" dirty="0"/>
              <a:t> </a:t>
            </a:r>
            <a:r>
              <a:rPr lang="ru-RU" sz="2400" dirty="0" err="1"/>
              <a:t>глюкози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ізотонічним</a:t>
            </a:r>
            <a:r>
              <a:rPr lang="ru-RU" sz="2400" dirty="0"/>
              <a:t> </a:t>
            </a:r>
            <a:r>
              <a:rPr lang="ru-RU" sz="2400" dirty="0" err="1"/>
              <a:t>розчином</a:t>
            </a:r>
            <a:r>
              <a:rPr lang="ru-RU" sz="2400" dirty="0"/>
              <a:t> </a:t>
            </a:r>
            <a:r>
              <a:rPr lang="ru-RU" sz="2400" dirty="0" err="1"/>
              <a:t>натрію</a:t>
            </a:r>
            <a:r>
              <a:rPr lang="ru-RU" sz="2400" dirty="0"/>
              <a:t> хлориду. </a:t>
            </a:r>
            <a:r>
              <a:rPr lang="ru-RU" sz="2400" dirty="0" err="1"/>
              <a:t>Вводять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внутрішньовенно</a:t>
            </a:r>
            <a:r>
              <a:rPr lang="ru-RU" sz="2400" dirty="0"/>
              <a:t> </a:t>
            </a:r>
            <a:r>
              <a:rPr lang="ru-RU" sz="2400" dirty="0" err="1"/>
              <a:t>крапельно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5-30 </a:t>
            </a:r>
            <a:r>
              <a:rPr lang="ru-RU" sz="2400" dirty="0" err="1"/>
              <a:t>хв</a:t>
            </a:r>
            <a:r>
              <a:rPr lang="ru-RU" sz="2400" dirty="0"/>
              <a:t>. Доза для </a:t>
            </a:r>
            <a:r>
              <a:rPr lang="ru-RU" sz="2400" dirty="0" err="1"/>
              <a:t>дорослої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– 60-80 мл. У </a:t>
            </a:r>
            <a:r>
              <a:rPr lang="ru-RU" sz="2400" dirty="0" err="1"/>
              <a:t>дітей</a:t>
            </a:r>
            <a:r>
              <a:rPr lang="ru-RU" sz="2400" dirty="0"/>
              <a:t> </a:t>
            </a:r>
            <a:r>
              <a:rPr lang="ru-RU" sz="2400" dirty="0" err="1"/>
              <a:t>віком</a:t>
            </a:r>
            <a:r>
              <a:rPr lang="ru-RU" sz="2400" dirty="0"/>
              <a:t> до 1 року дозу </a:t>
            </a:r>
            <a:r>
              <a:rPr lang="ru-RU" sz="2400" dirty="0" err="1"/>
              <a:t>визначають</a:t>
            </a:r>
            <a:r>
              <a:rPr lang="ru-RU" sz="2400" dirty="0"/>
              <a:t> з </a:t>
            </a:r>
            <a:r>
              <a:rPr lang="ru-RU" sz="2400" dirty="0" err="1"/>
              <a:t>розрахунку</a:t>
            </a:r>
            <a:r>
              <a:rPr lang="ru-RU" sz="2400" dirty="0"/>
              <a:t> 5 мл на 1 кг </a:t>
            </a:r>
            <a:r>
              <a:rPr lang="ru-RU" sz="2400" dirty="0" err="1"/>
              <a:t>маси</a:t>
            </a:r>
            <a:r>
              <a:rPr lang="ru-RU" sz="2400" dirty="0"/>
              <a:t> </a:t>
            </a:r>
            <a:r>
              <a:rPr lang="ru-RU" sz="2400" dirty="0" err="1"/>
              <a:t>тіла</a:t>
            </a:r>
            <a:r>
              <a:rPr lang="ru-RU" sz="2400" dirty="0"/>
              <a:t>, 3-5 </a:t>
            </a:r>
            <a:r>
              <a:rPr lang="ru-RU" sz="2400" dirty="0" err="1"/>
              <a:t>років</a:t>
            </a:r>
            <a:r>
              <a:rPr lang="ru-RU" sz="2400" dirty="0"/>
              <a:t> – 2-3 мл/кг, 7-14 </a:t>
            </a:r>
            <a:r>
              <a:rPr lang="ru-RU" sz="2400" dirty="0" err="1"/>
              <a:t>років</a:t>
            </a:r>
            <a:r>
              <a:rPr lang="ru-RU" sz="2400" dirty="0"/>
              <a:t> – 1-1,5 мл/кг.</a:t>
            </a:r>
          </a:p>
          <a:p>
            <a:endParaRPr lang="ru-RU" sz="2400" dirty="0"/>
          </a:p>
          <a:p>
            <a:r>
              <a:rPr lang="ru-RU" sz="2400" dirty="0" err="1"/>
              <a:t>Урограми</a:t>
            </a:r>
            <a:r>
              <a:rPr lang="ru-RU" sz="2400" dirty="0"/>
              <a:t> </a:t>
            </a:r>
            <a:r>
              <a:rPr lang="ru-RU" sz="2400" dirty="0" err="1"/>
              <a:t>виконують</a:t>
            </a:r>
            <a:r>
              <a:rPr lang="ru-RU" sz="2400" dirty="0"/>
              <a:t> через 1,10 і 20 </a:t>
            </a:r>
            <a:r>
              <a:rPr lang="ru-RU" sz="2400" dirty="0" err="1"/>
              <a:t>хв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введення</a:t>
            </a:r>
            <a:r>
              <a:rPr lang="ru-RU" sz="2400" dirty="0"/>
              <a:t> </a:t>
            </a:r>
            <a:r>
              <a:rPr lang="ru-RU" sz="2400" dirty="0" err="1"/>
              <a:t>рентгеноконтрастної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, а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потрібно</a:t>
            </a:r>
            <a:r>
              <a:rPr lang="ru-RU" sz="2400" dirty="0"/>
              <a:t>, </a:t>
            </a:r>
            <a:r>
              <a:rPr lang="ru-RU" sz="2400" dirty="0" err="1"/>
              <a:t>роблять</a:t>
            </a:r>
            <a:r>
              <a:rPr lang="ru-RU" sz="2400" dirty="0"/>
              <a:t> </a:t>
            </a:r>
            <a:r>
              <a:rPr lang="ru-RU" sz="2400" dirty="0" err="1"/>
              <a:t>відстрочені</a:t>
            </a:r>
            <a:r>
              <a:rPr lang="ru-RU" sz="2400" dirty="0"/>
              <a:t> </a:t>
            </a:r>
            <a:r>
              <a:rPr lang="ru-RU" sz="2400" dirty="0" err="1"/>
              <a:t>знімки</a:t>
            </a:r>
            <a:r>
              <a:rPr lang="ru-RU" sz="2400" dirty="0"/>
              <a:t>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3129522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F2E2F-D65C-5C18-E693-09CD49E3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F5B4B9-6B61-AF8C-0DFF-23D97E33D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Екскреторна</a:t>
            </a:r>
            <a:r>
              <a:rPr lang="ru-RU" dirty="0"/>
              <a:t> (</a:t>
            </a:r>
            <a:r>
              <a:rPr lang="ru-RU" dirty="0" err="1"/>
              <a:t>інфузійна</a:t>
            </a:r>
            <a:r>
              <a:rPr lang="ru-RU" dirty="0"/>
              <a:t>) </a:t>
            </a:r>
            <a:r>
              <a:rPr lang="ru-RU" dirty="0" err="1"/>
              <a:t>урографія</a:t>
            </a:r>
            <a:r>
              <a:rPr lang="ru-RU" dirty="0"/>
              <a:t> є </a:t>
            </a:r>
            <a:r>
              <a:rPr lang="ru-RU" dirty="0" err="1"/>
              <a:t>функціональним</a:t>
            </a:r>
            <a:r>
              <a:rPr lang="ru-RU" dirty="0"/>
              <a:t> тестом, і при </a:t>
            </a:r>
            <a:r>
              <a:rPr lang="ru-RU" dirty="0" err="1"/>
              <a:t>хорошій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на 3-й </a:t>
            </a:r>
            <a:r>
              <a:rPr lang="ru-RU" dirty="0" err="1"/>
              <a:t>хвилині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контрастуються</a:t>
            </a:r>
            <a:r>
              <a:rPr lang="ru-RU" dirty="0"/>
              <a:t> </a:t>
            </a:r>
            <a:r>
              <a:rPr lang="ru-RU" dirty="0" err="1"/>
              <a:t>ниркові</a:t>
            </a:r>
            <a:r>
              <a:rPr lang="ru-RU" dirty="0"/>
              <a:t> чашечки і миски, а на 5-7-й – </a:t>
            </a:r>
            <a:r>
              <a:rPr lang="ru-RU" dirty="0" err="1"/>
              <a:t>сечовий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. </a:t>
            </a:r>
            <a:r>
              <a:rPr lang="ru-RU" dirty="0" err="1"/>
              <a:t>Сповільнене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рентгеноконтрастної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)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картина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спостерігатись</a:t>
            </a:r>
            <a:r>
              <a:rPr lang="ru-RU" dirty="0"/>
              <a:t> при </a:t>
            </a:r>
            <a:r>
              <a:rPr lang="ru-RU" dirty="0" err="1"/>
              <a:t>нирковій</a:t>
            </a:r>
            <a:r>
              <a:rPr lang="ru-RU" dirty="0"/>
              <a:t> </a:t>
            </a:r>
            <a:r>
              <a:rPr lang="ru-RU" dirty="0" err="1"/>
              <a:t>кольці</a:t>
            </a:r>
            <a:r>
              <a:rPr lang="ru-RU" dirty="0"/>
              <a:t> і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(у </a:t>
            </a:r>
            <a:r>
              <a:rPr lang="ru-RU" dirty="0" err="1"/>
              <a:t>цей</a:t>
            </a:r>
            <a:r>
              <a:rPr lang="ru-RU" dirty="0"/>
              <a:t> момент) уро- і </a:t>
            </a:r>
            <a:r>
              <a:rPr lang="ru-RU" dirty="0" err="1"/>
              <a:t>гемодинаміки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2366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рентгенологічний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при </a:t>
            </a:r>
            <a:r>
              <a:rPr lang="ru-RU" dirty="0" err="1"/>
              <a:t>якому</a:t>
            </a:r>
            <a:r>
              <a:rPr lang="ru-RU" dirty="0"/>
              <a:t> орган </a:t>
            </a:r>
            <a:r>
              <a:rPr lang="ru-RU" dirty="0" err="1"/>
              <a:t>заповнюється</a:t>
            </a:r>
            <a:r>
              <a:rPr lang="ru-RU" dirty="0"/>
              <a:t> контрастною </a:t>
            </a:r>
            <a:r>
              <a:rPr lang="ru-RU" dirty="0" err="1"/>
              <a:t>речовиною</a:t>
            </a:r>
            <a:r>
              <a:rPr lang="ru-RU" dirty="0"/>
              <a:t>, яка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на </a:t>
            </a:r>
            <a:r>
              <a:rPr lang="ru-RU" dirty="0" err="1"/>
              <a:t>рентгенівському</a:t>
            </a:r>
            <a:r>
              <a:rPr lang="ru-RU" dirty="0"/>
              <a:t> </a:t>
            </a:r>
            <a:r>
              <a:rPr lang="ru-RU" dirty="0" err="1"/>
              <a:t>знімку</a:t>
            </a:r>
            <a:r>
              <a:rPr lang="ru-RU" dirty="0"/>
              <a:t>. </a:t>
            </a:r>
          </a:p>
          <a:p>
            <a:r>
              <a:rPr lang="ru-RU" dirty="0" err="1"/>
              <a:t>Такий</a:t>
            </a:r>
            <a:r>
              <a:rPr lang="ru-RU" dirty="0"/>
              <a:t> метод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форму і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, </a:t>
            </a:r>
            <a:r>
              <a:rPr lang="ru-RU" dirty="0" err="1"/>
              <a:t>розриви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13366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36661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err="1">
                <a:solidFill>
                  <a:srgbClr val="FFC000"/>
                </a:solidFill>
              </a:rPr>
              <a:t>Показання</a:t>
            </a:r>
            <a:r>
              <a:rPr lang="ru-RU" b="1" i="1" dirty="0">
                <a:solidFill>
                  <a:srgbClr val="FFC000"/>
                </a:solidFill>
              </a:rPr>
              <a:t>:</a:t>
            </a:r>
          </a:p>
          <a:p>
            <a:r>
              <a:rPr lang="ru-RU" sz="2800" dirty="0" err="1"/>
              <a:t>визначення</a:t>
            </a:r>
            <a:r>
              <a:rPr lang="ru-RU" sz="2800" dirty="0"/>
              <a:t> </a:t>
            </a:r>
            <a:r>
              <a:rPr lang="ru-RU" sz="2800" dirty="0" err="1"/>
              <a:t>вроджених</a:t>
            </a:r>
            <a:r>
              <a:rPr lang="ru-RU" sz="2800" dirty="0"/>
              <a:t> </a:t>
            </a:r>
            <a:r>
              <a:rPr lang="ru-RU" sz="2800" dirty="0" err="1"/>
              <a:t>вад</a:t>
            </a:r>
            <a:r>
              <a:rPr lang="ru-RU" sz="2800" dirty="0"/>
              <a:t> </a:t>
            </a:r>
            <a:r>
              <a:rPr lang="ru-RU" sz="2800" dirty="0" err="1"/>
              <a:t>сечового</a:t>
            </a:r>
            <a:r>
              <a:rPr lang="ru-RU" sz="2800" dirty="0"/>
              <a:t> </a:t>
            </a:r>
            <a:r>
              <a:rPr lang="ru-RU" sz="2800" dirty="0" err="1"/>
              <a:t>міхура</a:t>
            </a:r>
            <a:r>
              <a:rPr lang="ru-RU" sz="2800" dirty="0"/>
              <a:t> у </a:t>
            </a:r>
            <a:r>
              <a:rPr lang="ru-RU" sz="2800" dirty="0" err="1"/>
              <a:t>дітей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енурез</a:t>
            </a:r>
            <a:r>
              <a:rPr lang="ru-RU" sz="2800" dirty="0"/>
              <a:t> – </a:t>
            </a:r>
            <a:r>
              <a:rPr lang="ru-RU" sz="2800" dirty="0" err="1"/>
              <a:t>нездатність</a:t>
            </a:r>
            <a:r>
              <a:rPr lang="ru-RU" sz="2800" dirty="0"/>
              <a:t> </a:t>
            </a:r>
            <a:r>
              <a:rPr lang="ru-RU" sz="2800" dirty="0" err="1"/>
              <a:t>утримувати</a:t>
            </a:r>
            <a:r>
              <a:rPr lang="ru-RU" sz="2800" dirty="0"/>
              <a:t> сечу;</a:t>
            </a:r>
          </a:p>
          <a:p>
            <a:r>
              <a:rPr lang="ru-RU" sz="2800" dirty="0" err="1"/>
              <a:t>ймовірність</a:t>
            </a:r>
            <a:r>
              <a:rPr lang="ru-RU" sz="2800" dirty="0"/>
              <a:t> </a:t>
            </a:r>
            <a:r>
              <a:rPr lang="ru-RU" sz="2800" dirty="0" err="1"/>
              <a:t>розривів</a:t>
            </a:r>
            <a:r>
              <a:rPr lang="ru-RU" sz="2800" dirty="0"/>
              <a:t> і </a:t>
            </a:r>
            <a:r>
              <a:rPr lang="ru-RU" sz="2800" dirty="0" err="1"/>
              <a:t>пошкоджень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підозра</a:t>
            </a:r>
            <a:r>
              <a:rPr lang="ru-RU" sz="2800" dirty="0"/>
              <a:t> на </a:t>
            </a:r>
            <a:r>
              <a:rPr lang="ru-RU" sz="2800" dirty="0" err="1"/>
              <a:t>появу</a:t>
            </a:r>
            <a:r>
              <a:rPr lang="ru-RU" sz="2800" dirty="0"/>
              <a:t> </a:t>
            </a:r>
            <a:r>
              <a:rPr lang="ru-RU" sz="2800" dirty="0" err="1"/>
              <a:t>пухлини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сечокам’яна</a:t>
            </a:r>
            <a:r>
              <a:rPr lang="ru-RU" sz="2800" dirty="0"/>
              <a:t> хвороба у </a:t>
            </a:r>
            <a:r>
              <a:rPr lang="ru-RU" sz="2800" dirty="0" err="1"/>
              <a:t>дітей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нефротичний</a:t>
            </a:r>
            <a:r>
              <a:rPr lang="ru-RU" sz="2800" dirty="0"/>
              <a:t> синдром з </a:t>
            </a:r>
            <a:r>
              <a:rPr lang="ru-RU" sz="2800" dirty="0" err="1"/>
              <a:t>ураженням</a:t>
            </a:r>
            <a:r>
              <a:rPr lang="ru-RU" sz="2800" dirty="0"/>
              <a:t> </a:t>
            </a:r>
            <a:r>
              <a:rPr lang="ru-RU" sz="2800" dirty="0" err="1"/>
              <a:t>нирок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туберкульоз</a:t>
            </a:r>
            <a:r>
              <a:rPr lang="ru-RU" sz="2800" dirty="0"/>
              <a:t> </a:t>
            </a:r>
            <a:r>
              <a:rPr lang="ru-RU" sz="2800" dirty="0" err="1"/>
              <a:t>сечового</a:t>
            </a:r>
            <a:r>
              <a:rPr lang="ru-RU" sz="2800" dirty="0"/>
              <a:t> </a:t>
            </a:r>
            <a:r>
              <a:rPr lang="ru-RU" sz="2800" dirty="0" err="1"/>
              <a:t>міхура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ускладнення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виникли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</a:t>
            </a:r>
            <a:r>
              <a:rPr lang="ru-RU" sz="2800" dirty="0" err="1"/>
              <a:t>перенесених</a:t>
            </a:r>
            <a:r>
              <a:rPr lang="ru-RU" sz="2800" dirty="0"/>
              <a:t> </a:t>
            </a:r>
            <a:r>
              <a:rPr lang="ru-RU" sz="2800" dirty="0" err="1"/>
              <a:t>захворювань</a:t>
            </a:r>
            <a:r>
              <a:rPr lang="ru-RU" sz="2800" dirty="0"/>
              <a:t>.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3384999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169" y="1600201"/>
            <a:ext cx="11293231" cy="4910014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err="1">
                <a:solidFill>
                  <a:srgbClr val="FF0000"/>
                </a:solidFill>
              </a:rPr>
              <a:t>Протипоказання</a:t>
            </a:r>
            <a:r>
              <a:rPr lang="ru-RU" b="1" i="1" dirty="0">
                <a:solidFill>
                  <a:srgbClr val="FF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гостра</a:t>
            </a:r>
            <a:r>
              <a:rPr lang="ru-RU" sz="2400" dirty="0"/>
              <a:t> </a:t>
            </a:r>
            <a:r>
              <a:rPr lang="ru-RU" sz="2400" dirty="0" err="1"/>
              <a:t>стадія</a:t>
            </a:r>
            <a:r>
              <a:rPr lang="ru-RU" sz="2400" dirty="0"/>
              <a:t> </a:t>
            </a:r>
            <a:r>
              <a:rPr lang="ru-RU" sz="2400" dirty="0" err="1"/>
              <a:t>запалення</a:t>
            </a:r>
            <a:r>
              <a:rPr lang="ru-RU" sz="2400" dirty="0"/>
              <a:t> </a:t>
            </a:r>
            <a:r>
              <a:rPr lang="ru-RU" sz="2400" dirty="0" err="1"/>
              <a:t>сечового</a:t>
            </a:r>
            <a:r>
              <a:rPr lang="ru-RU" sz="2400" dirty="0"/>
              <a:t> </a:t>
            </a:r>
            <a:r>
              <a:rPr lang="ru-RU" sz="2400" dirty="0" err="1"/>
              <a:t>міхура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гематурія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потрапляння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в сечу, </a:t>
            </a:r>
            <a:r>
              <a:rPr lang="ru-RU" sz="2400" dirty="0" err="1"/>
              <a:t>викликане</a:t>
            </a:r>
            <a:r>
              <a:rPr lang="ru-RU" sz="2400" dirty="0"/>
              <a:t> хворобою </a:t>
            </a:r>
            <a:r>
              <a:rPr lang="ru-RU" sz="2400" dirty="0" err="1"/>
              <a:t>нирок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механічні</a:t>
            </a:r>
            <a:r>
              <a:rPr lang="ru-RU" sz="2400" dirty="0"/>
              <a:t> </a:t>
            </a:r>
            <a:r>
              <a:rPr lang="ru-RU" sz="2400" dirty="0" err="1"/>
              <a:t>пошкодження</a:t>
            </a:r>
            <a:r>
              <a:rPr lang="ru-RU" sz="2400" dirty="0"/>
              <a:t> і </a:t>
            </a:r>
            <a:r>
              <a:rPr lang="ru-RU" sz="2400" dirty="0" err="1"/>
              <a:t>розриви</a:t>
            </a:r>
            <a:r>
              <a:rPr lang="ru-RU" sz="2400" dirty="0"/>
              <a:t> </a:t>
            </a:r>
            <a:r>
              <a:rPr lang="ru-RU" sz="2400" dirty="0" err="1"/>
              <a:t>уретри</a:t>
            </a:r>
            <a:r>
              <a:rPr lang="ru-RU" sz="2400" dirty="0"/>
              <a:t>, </a:t>
            </a:r>
            <a:r>
              <a:rPr lang="ru-RU" sz="2400" dirty="0" err="1"/>
              <a:t>непрохідність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алергія</a:t>
            </a:r>
            <a:r>
              <a:rPr lang="ru-RU" sz="2400" dirty="0"/>
              <a:t> на </a:t>
            </a:r>
            <a:r>
              <a:rPr lang="ru-RU" sz="2400" dirty="0" err="1"/>
              <a:t>речовину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використовується</a:t>
            </a:r>
            <a:r>
              <a:rPr lang="ru-RU" sz="2400" dirty="0"/>
              <a:t> для контрастного </a:t>
            </a:r>
            <a:r>
              <a:rPr lang="ru-RU" sz="2400" dirty="0" err="1"/>
              <a:t>наповнення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активна </a:t>
            </a:r>
            <a:r>
              <a:rPr lang="ru-RU" sz="2400" dirty="0" err="1"/>
              <a:t>стадія</a:t>
            </a:r>
            <a:r>
              <a:rPr lang="ru-RU" sz="2400" dirty="0"/>
              <a:t> </a:t>
            </a:r>
            <a:r>
              <a:rPr lang="ru-RU" sz="2400" dirty="0" err="1"/>
              <a:t>туберкульозу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Для </a:t>
            </a:r>
            <a:r>
              <a:rPr lang="ru-RU" sz="2400" dirty="0" err="1"/>
              <a:t>дорослих</a:t>
            </a:r>
            <a:r>
              <a:rPr lang="ru-RU" sz="2400" dirty="0"/>
              <a:t> </a:t>
            </a:r>
            <a:r>
              <a:rPr lang="ru-RU" sz="2400" dirty="0" err="1"/>
              <a:t>додатковими</a:t>
            </a:r>
            <a:r>
              <a:rPr lang="ru-RU" sz="2400" dirty="0"/>
              <a:t> </a:t>
            </a:r>
            <a:r>
              <a:rPr lang="ru-RU" sz="2400" dirty="0" err="1"/>
              <a:t>протипоказаннями</a:t>
            </a:r>
            <a:r>
              <a:rPr lang="ru-RU" sz="2400" dirty="0"/>
              <a:t> є: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аденома </a:t>
            </a:r>
            <a:r>
              <a:rPr lang="ru-RU" sz="2400" dirty="0" err="1"/>
              <a:t>простати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вагітність</a:t>
            </a:r>
            <a:r>
              <a:rPr lang="ru-RU" sz="24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грудне</a:t>
            </a:r>
            <a:r>
              <a:rPr lang="ru-RU" sz="2400" dirty="0"/>
              <a:t> </a:t>
            </a:r>
            <a:r>
              <a:rPr lang="ru-RU" sz="2400" dirty="0" err="1"/>
              <a:t>вигодовування</a:t>
            </a:r>
            <a:r>
              <a:rPr lang="ru-RU" sz="2400" dirty="0"/>
              <a:t> 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4172149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b="1" i="1" dirty="0" err="1">
                <a:solidFill>
                  <a:srgbClr val="FFC000"/>
                </a:solidFill>
              </a:rPr>
              <a:t>висхідна</a:t>
            </a:r>
            <a:endParaRPr lang="ru-UA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61" y="1600201"/>
            <a:ext cx="10855569" cy="4983161"/>
          </a:xfrm>
        </p:spPr>
        <p:txBody>
          <a:bodyPr/>
          <a:lstStyle/>
          <a:p>
            <a:r>
              <a:rPr lang="ru-RU" sz="2800" dirty="0" err="1"/>
              <a:t>наповнення</a:t>
            </a:r>
            <a:r>
              <a:rPr lang="ru-RU" sz="2800" dirty="0"/>
              <a:t> органу робиться </a:t>
            </a:r>
          </a:p>
          <a:p>
            <a:pPr marL="0" indent="0">
              <a:buNone/>
            </a:pPr>
            <a:r>
              <a:rPr lang="ru-RU" sz="2800" dirty="0"/>
              <a:t>   через катетер, </a:t>
            </a:r>
            <a:r>
              <a:rPr lang="ru-RU" sz="2800" dirty="0" err="1"/>
              <a:t>вставлений</a:t>
            </a:r>
            <a:r>
              <a:rPr lang="ru-RU" sz="2800" dirty="0"/>
              <a:t> в</a:t>
            </a:r>
          </a:p>
          <a:p>
            <a:pPr marL="0" indent="0">
              <a:buNone/>
            </a:pPr>
            <a:r>
              <a:rPr lang="ru-RU" sz="2800" dirty="0"/>
              <a:t>   уретру.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Для </a:t>
            </a:r>
            <a:r>
              <a:rPr lang="ru-RU" sz="2800" dirty="0" err="1"/>
              <a:t>дорослих</a:t>
            </a:r>
            <a:r>
              <a:rPr lang="ru-RU" sz="2800" dirty="0"/>
              <a:t> </a:t>
            </a:r>
            <a:r>
              <a:rPr lang="ru-RU" sz="2800" dirty="0" err="1"/>
              <a:t>об’єм</a:t>
            </a:r>
            <a:r>
              <a:rPr lang="ru-RU" sz="2800" dirty="0"/>
              <a:t> </a:t>
            </a:r>
            <a:r>
              <a:rPr lang="ru-RU" sz="2800" dirty="0" err="1"/>
              <a:t>речовини</a:t>
            </a: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ru-RU" sz="2800" dirty="0"/>
              <a:t>становить 150-200 мл.</a:t>
            </a:r>
            <a:endParaRPr lang="ru-UA" sz="2800" dirty="0"/>
          </a:p>
          <a:p>
            <a:pPr marL="0" indent="0">
              <a:buNone/>
            </a:pPr>
            <a:endParaRPr lang="ru-RU" sz="2800" i="1" dirty="0"/>
          </a:p>
          <a:p>
            <a:pPr marL="0" indent="0">
              <a:buNone/>
            </a:pPr>
            <a:r>
              <a:rPr lang="ru-RU" sz="2800" i="1" dirty="0" err="1"/>
              <a:t>Дітям</a:t>
            </a:r>
            <a:r>
              <a:rPr lang="ru-RU" sz="2800" i="1" dirty="0"/>
              <a:t> вводиться 100 мл 10-30% </a:t>
            </a:r>
            <a:r>
              <a:rPr lang="ru-RU" sz="2800" i="1" dirty="0" err="1"/>
              <a:t>розчину</a:t>
            </a:r>
            <a:r>
              <a:rPr lang="ru-RU" sz="2800" i="1" dirty="0"/>
              <a:t> </a:t>
            </a:r>
            <a:r>
              <a:rPr lang="ru-RU" sz="2800" i="1" dirty="0" err="1"/>
              <a:t>рідкої</a:t>
            </a:r>
            <a:r>
              <a:rPr lang="ru-RU" sz="2800" i="1" dirty="0"/>
              <a:t> </a:t>
            </a:r>
            <a:r>
              <a:rPr lang="ru-RU" sz="2800" i="1" dirty="0" err="1"/>
              <a:t>рентгеноконтрастної</a:t>
            </a:r>
            <a:r>
              <a:rPr lang="ru-RU" sz="2800" i="1" dirty="0"/>
              <a:t> </a:t>
            </a:r>
            <a:r>
              <a:rPr lang="ru-RU" sz="2800" i="1" dirty="0" err="1"/>
              <a:t>речовини</a:t>
            </a:r>
            <a:r>
              <a:rPr lang="ru-RU" sz="2800" i="1" dirty="0"/>
              <a:t>.</a:t>
            </a:r>
          </a:p>
          <a:p>
            <a:pPr marL="0" indent="0">
              <a:buNone/>
            </a:pPr>
            <a:endParaRPr lang="ru-RU" sz="2800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992DD6-901E-E290-89B0-E285A32388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2" t="3561" r="3466"/>
          <a:stretch/>
        </p:blipFill>
        <p:spPr>
          <a:xfrm>
            <a:off x="5994398" y="1867382"/>
            <a:ext cx="5963140" cy="312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28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b="1" i="1" dirty="0" err="1">
                <a:solidFill>
                  <a:srgbClr val="FFC000"/>
                </a:solidFill>
              </a:rPr>
              <a:t>висхідна</a:t>
            </a:r>
            <a:endParaRPr lang="ru-UA" b="1" i="1" dirty="0">
              <a:solidFill>
                <a:srgbClr val="FFC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FC0D2AD-285B-B3AA-3BA8-2117B03FE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81" t="24819" r="51474" b="20601"/>
          <a:stretch/>
        </p:blipFill>
        <p:spPr>
          <a:xfrm>
            <a:off x="609600" y="1813170"/>
            <a:ext cx="4273714" cy="38529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45C135-120E-913C-0836-6ED2F9E78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24842" r="2455" b="20571"/>
          <a:stretch/>
        </p:blipFill>
        <p:spPr>
          <a:xfrm>
            <a:off x="6908799" y="1703754"/>
            <a:ext cx="4607635" cy="396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E0BA5-6FC7-3F94-79CD-5EE254CDF0AD}"/>
              </a:ext>
            </a:extLst>
          </p:cNvPr>
          <p:cNvSpPr txBox="1"/>
          <p:nvPr/>
        </p:nvSpPr>
        <p:spPr>
          <a:xfrm>
            <a:off x="1516186" y="5775569"/>
            <a:ext cx="286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Висхідна </a:t>
            </a:r>
            <a:r>
              <a:rPr lang="uk-UA" dirty="0" err="1"/>
              <a:t>цистограма</a:t>
            </a:r>
            <a:endParaRPr lang="ru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458E03-8C8F-65B4-A865-80E1D8A11B93}"/>
              </a:ext>
            </a:extLst>
          </p:cNvPr>
          <p:cNvSpPr txBox="1"/>
          <p:nvPr/>
        </p:nvSpPr>
        <p:spPr>
          <a:xfrm>
            <a:off x="8417168" y="5775569"/>
            <a:ext cx="264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/>
              <a:t>пневмоцистограма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94807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b="1" i="1" dirty="0" err="1">
                <a:solidFill>
                  <a:srgbClr val="FFC000"/>
                </a:solidFill>
              </a:rPr>
              <a:t>мікційна</a:t>
            </a:r>
            <a:endParaRPr lang="ru-UA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600201"/>
            <a:ext cx="114808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у 3 </a:t>
            </a:r>
            <a:r>
              <a:rPr lang="ru-RU" dirty="0" err="1"/>
              <a:t>етапи</a:t>
            </a:r>
            <a:r>
              <a:rPr lang="ru-RU" dirty="0"/>
              <a:t>. </a:t>
            </a:r>
          </a:p>
          <a:p>
            <a:r>
              <a:rPr lang="ru-RU" sz="2800" dirty="0" err="1"/>
              <a:t>первинно</a:t>
            </a:r>
            <a:r>
              <a:rPr lang="ru-RU" sz="2800" dirty="0"/>
              <a:t> вводиться контраст через </a:t>
            </a:r>
            <a:r>
              <a:rPr lang="ru-RU" sz="2800" dirty="0" err="1"/>
              <a:t>сечовипускальний</a:t>
            </a:r>
            <a:r>
              <a:rPr lang="ru-RU" sz="2800" dirty="0"/>
              <a:t> канал, як при </a:t>
            </a:r>
            <a:r>
              <a:rPr lang="ru-RU" sz="2800" dirty="0" err="1"/>
              <a:t>висхідному</a:t>
            </a:r>
            <a:r>
              <a:rPr lang="ru-RU" sz="2800" dirty="0"/>
              <a:t> </a:t>
            </a:r>
            <a:r>
              <a:rPr lang="ru-RU" sz="2800" dirty="0" err="1"/>
              <a:t>варіанті</a:t>
            </a:r>
            <a:r>
              <a:rPr lang="ru-RU" sz="2800" dirty="0"/>
              <a:t> </a:t>
            </a:r>
            <a:r>
              <a:rPr lang="ru-RU" sz="2800" dirty="0" err="1"/>
              <a:t>ендоскопії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рентгенографію</a:t>
            </a:r>
            <a:r>
              <a:rPr lang="ru-RU" sz="2800" dirty="0"/>
              <a:t> </a:t>
            </a:r>
            <a:r>
              <a:rPr lang="ru-RU" sz="2800" dirty="0" err="1"/>
              <a:t>роблять</a:t>
            </a:r>
            <a:r>
              <a:rPr lang="ru-RU" sz="2800" dirty="0"/>
              <a:t> в </a:t>
            </a:r>
            <a:r>
              <a:rPr lang="ru-RU" sz="2800" dirty="0" err="1"/>
              <a:t>процесі</a:t>
            </a:r>
            <a:r>
              <a:rPr lang="ru-RU" sz="2800" dirty="0"/>
              <a:t> </a:t>
            </a:r>
            <a:r>
              <a:rPr lang="ru-RU" sz="2800" dirty="0" err="1"/>
              <a:t>спорожнення</a:t>
            </a:r>
            <a:r>
              <a:rPr lang="ru-RU" sz="2800" dirty="0"/>
              <a:t> </a:t>
            </a:r>
            <a:r>
              <a:rPr lang="ru-RU" sz="2800" dirty="0" err="1"/>
              <a:t>сечового</a:t>
            </a:r>
            <a:r>
              <a:rPr lang="ru-RU" sz="2800" dirty="0"/>
              <a:t> </a:t>
            </a:r>
            <a:r>
              <a:rPr lang="ru-RU" sz="2800" dirty="0" err="1"/>
              <a:t>міхура</a:t>
            </a:r>
            <a:r>
              <a:rPr lang="ru-RU" sz="2800" dirty="0"/>
              <a:t>,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дозволяє</a:t>
            </a:r>
            <a:r>
              <a:rPr lang="ru-RU" sz="2800" dirty="0"/>
              <a:t> </a:t>
            </a:r>
            <a:r>
              <a:rPr lang="ru-RU" sz="2800" dirty="0" err="1"/>
              <a:t>оцінити</a:t>
            </a:r>
            <a:r>
              <a:rPr lang="ru-RU" sz="2800" dirty="0"/>
              <a:t> </a:t>
            </a:r>
            <a:r>
              <a:rPr lang="ru-RU" sz="2800" dirty="0" err="1"/>
              <a:t>працездатність</a:t>
            </a:r>
            <a:r>
              <a:rPr lang="ru-RU" sz="2800" dirty="0"/>
              <a:t> органу. </a:t>
            </a:r>
          </a:p>
          <a:p>
            <a:r>
              <a:rPr lang="ru-RU" sz="2800" dirty="0" err="1"/>
              <a:t>наприкінці</a:t>
            </a:r>
            <a:r>
              <a:rPr lang="ru-RU" sz="2800" dirty="0"/>
              <a:t> </a:t>
            </a:r>
            <a:r>
              <a:rPr lang="ru-RU" sz="2800" dirty="0" err="1"/>
              <a:t>виконується</a:t>
            </a:r>
            <a:r>
              <a:rPr lang="ru-RU" sz="2800" dirty="0"/>
              <a:t> </a:t>
            </a:r>
            <a:r>
              <a:rPr lang="ru-RU" sz="2800" dirty="0" err="1"/>
              <a:t>контрольний</a:t>
            </a:r>
            <a:r>
              <a:rPr lang="ru-RU" sz="2800" dirty="0"/>
              <a:t> </a:t>
            </a:r>
            <a:r>
              <a:rPr lang="ru-RU" sz="2800" dirty="0" err="1"/>
              <a:t>знімок</a:t>
            </a:r>
            <a:r>
              <a:rPr lang="ru-RU" sz="2800" dirty="0"/>
              <a:t> </a:t>
            </a:r>
            <a:r>
              <a:rPr lang="ru-RU" sz="2800" dirty="0" err="1"/>
              <a:t>порожнього</a:t>
            </a:r>
            <a:r>
              <a:rPr lang="ru-RU" sz="2800" dirty="0"/>
              <a:t> </a:t>
            </a:r>
            <a:r>
              <a:rPr lang="ru-RU" sz="2800" dirty="0" err="1"/>
              <a:t>сечового</a:t>
            </a:r>
            <a:r>
              <a:rPr lang="ru-RU" sz="2800" dirty="0"/>
              <a:t> </a:t>
            </a:r>
            <a:r>
              <a:rPr lang="ru-RU" sz="2800" dirty="0" err="1"/>
              <a:t>міхура</a:t>
            </a:r>
            <a:r>
              <a:rPr lang="ru-RU" sz="2800" dirty="0"/>
              <a:t>. </a:t>
            </a:r>
          </a:p>
          <a:p>
            <a:pPr marL="0" indent="0">
              <a:buNone/>
            </a:pPr>
            <a:r>
              <a:rPr lang="ru-RU" sz="2800" i="1" dirty="0" err="1"/>
              <a:t>Техніка</a:t>
            </a:r>
            <a:r>
              <a:rPr lang="ru-RU" sz="2800" i="1" dirty="0"/>
              <a:t> </a:t>
            </a:r>
            <a:r>
              <a:rPr lang="ru-RU" sz="2800" i="1" dirty="0" err="1"/>
              <a:t>мікційних</a:t>
            </a:r>
            <a:r>
              <a:rPr lang="ru-RU" sz="2800" i="1" dirty="0"/>
              <a:t> </a:t>
            </a:r>
            <a:r>
              <a:rPr lang="ru-RU" sz="2800" i="1" dirty="0" err="1"/>
              <a:t>цистографій</a:t>
            </a:r>
            <a:r>
              <a:rPr lang="ru-RU" sz="2800" i="1" dirty="0"/>
              <a:t> є ​​</a:t>
            </a:r>
            <a:r>
              <a:rPr lang="ru-RU" sz="2800" i="1" dirty="0" err="1"/>
              <a:t>найбільш</a:t>
            </a:r>
            <a:r>
              <a:rPr lang="ru-RU" sz="2800" i="1" dirty="0"/>
              <a:t> складною, але </a:t>
            </a:r>
            <a:r>
              <a:rPr lang="ru-RU" sz="2800" i="1" dirty="0" err="1"/>
              <a:t>дозволяє</a:t>
            </a:r>
            <a:r>
              <a:rPr lang="ru-RU" sz="2800" i="1" dirty="0"/>
              <a:t> </a:t>
            </a:r>
            <a:r>
              <a:rPr lang="ru-RU" sz="2800" i="1" dirty="0" err="1"/>
              <a:t>встановити</a:t>
            </a:r>
            <a:r>
              <a:rPr lang="ru-RU" sz="2800" i="1" dirty="0"/>
              <a:t> </a:t>
            </a:r>
            <a:r>
              <a:rPr lang="ru-RU" sz="2800" i="1" dirty="0" err="1"/>
              <a:t>патологічні</a:t>
            </a:r>
            <a:r>
              <a:rPr lang="ru-RU" sz="2800" i="1" dirty="0"/>
              <a:t> </a:t>
            </a:r>
            <a:r>
              <a:rPr lang="ru-RU" sz="2800" i="1" dirty="0" err="1"/>
              <a:t>зміни</a:t>
            </a:r>
            <a:r>
              <a:rPr lang="ru-RU" sz="2800" i="1" dirty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86137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b="1" i="1" dirty="0" err="1">
                <a:solidFill>
                  <a:srgbClr val="FFC000"/>
                </a:solidFill>
              </a:rPr>
              <a:t>мікційна</a:t>
            </a:r>
            <a:endParaRPr lang="ru-UA" b="1" i="1" dirty="0">
              <a:solidFill>
                <a:srgbClr val="FFC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5ED6C5D-A421-0DCF-21A3-275E4C031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872" y="2392667"/>
            <a:ext cx="5119456" cy="2468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11C2F3-515A-F503-FAC3-3C5E20542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674" y="1522047"/>
            <a:ext cx="43815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65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8240486" cy="1143000"/>
          </a:xfrm>
        </p:spPr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sz="3600" b="1" i="1" dirty="0" err="1">
                <a:solidFill>
                  <a:srgbClr val="FFC000"/>
                </a:solidFill>
              </a:rPr>
              <a:t>нисхідна</a:t>
            </a:r>
            <a:endParaRPr lang="ru-UA" sz="3600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600201"/>
            <a:ext cx="6721231" cy="518432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рентгеноконтрастна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 вводиться </a:t>
            </a:r>
            <a:r>
              <a:rPr lang="ru-RU" dirty="0" err="1"/>
              <a:t>внутрішньовенно</a:t>
            </a:r>
            <a:r>
              <a:rPr lang="ru-RU" dirty="0"/>
              <a:t>, </a:t>
            </a:r>
            <a:r>
              <a:rPr lang="ru-RU" dirty="0" err="1"/>
              <a:t>знімки</a:t>
            </a:r>
            <a:r>
              <a:rPr lang="ru-RU" dirty="0"/>
              <a:t> </a:t>
            </a:r>
            <a:r>
              <a:rPr lang="ru-RU" dirty="0" err="1"/>
              <a:t>робляться</a:t>
            </a:r>
            <a:r>
              <a:rPr lang="ru-RU" dirty="0"/>
              <a:t> через </a:t>
            </a:r>
            <a:r>
              <a:rPr lang="ru-RU" dirty="0" err="1"/>
              <a:t>деякий</a:t>
            </a:r>
            <a:r>
              <a:rPr lang="ru-RU" dirty="0"/>
              <a:t> час, коли препарат </a:t>
            </a:r>
            <a:r>
              <a:rPr lang="ru-RU" dirty="0" err="1"/>
              <a:t>потрапить</a:t>
            </a:r>
            <a:r>
              <a:rPr lang="ru-RU" dirty="0"/>
              <a:t> в </a:t>
            </a:r>
            <a:r>
              <a:rPr lang="ru-RU" dirty="0" err="1"/>
              <a:t>сечовий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Рентген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одному </a:t>
            </a:r>
            <a:r>
              <a:rPr lang="ru-RU" dirty="0" err="1"/>
              <a:t>положенні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Подібний</a:t>
            </a:r>
            <a:r>
              <a:rPr lang="ru-RU" dirty="0"/>
              <a:t> метод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межі</a:t>
            </a:r>
            <a:r>
              <a:rPr lang="ru-RU" dirty="0"/>
              <a:t> і форму </a:t>
            </a:r>
            <a:r>
              <a:rPr lang="ru-RU" dirty="0" err="1"/>
              <a:t>сечового</a:t>
            </a:r>
            <a:r>
              <a:rPr lang="ru-RU" dirty="0"/>
              <a:t> органу.</a:t>
            </a:r>
          </a:p>
          <a:p>
            <a:pPr marL="0" indent="0">
              <a:buNone/>
            </a:pPr>
            <a:endParaRPr lang="ru-RU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D800BA-FE2A-A1D1-2F3D-B9E9DAB03A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0" t="20671" r="50000" b="5983"/>
          <a:stretch/>
        </p:blipFill>
        <p:spPr>
          <a:xfrm>
            <a:off x="7534031" y="969821"/>
            <a:ext cx="4360985" cy="5613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5F214B-F8BF-F0D1-4924-BBDA9C1F46F9}"/>
              </a:ext>
            </a:extLst>
          </p:cNvPr>
          <p:cNvSpPr txBox="1"/>
          <p:nvPr/>
        </p:nvSpPr>
        <p:spPr>
          <a:xfrm>
            <a:off x="7534031" y="61261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60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39015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sz="3200" b="1" i="1" dirty="0" err="1">
                <a:solidFill>
                  <a:srgbClr val="FFC000"/>
                </a:solidFill>
              </a:rPr>
              <a:t>Підсумки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дослідження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endParaRPr lang="ru-UA" sz="3200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600201"/>
            <a:ext cx="11480800" cy="4983161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Segoe Print" panose="02000600000000000000" pitchFamily="2" charset="0"/>
              </a:rPr>
              <a:t>При </a:t>
            </a:r>
            <a:r>
              <a:rPr lang="ru-RU" sz="2800" dirty="0" err="1">
                <a:latin typeface="Segoe Print" panose="02000600000000000000" pitchFamily="2" charset="0"/>
              </a:rPr>
              <a:t>оцінці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зробленого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знімка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лікар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може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отримати</a:t>
            </a:r>
            <a:r>
              <a:rPr lang="ru-RU" sz="2800" dirty="0">
                <a:latin typeface="Segoe Print" panose="02000600000000000000" pitchFamily="2" charset="0"/>
              </a:rPr>
              <a:t> </a:t>
            </a:r>
            <a:r>
              <a:rPr lang="ru-RU" sz="2800" dirty="0" err="1">
                <a:latin typeface="Segoe Print" panose="02000600000000000000" pitchFamily="2" charset="0"/>
              </a:rPr>
              <a:t>інформацію</a:t>
            </a:r>
            <a:r>
              <a:rPr lang="ru-RU" sz="2800" dirty="0">
                <a:latin typeface="Segoe Print" panose="02000600000000000000" pitchFamily="2" charset="0"/>
              </a:rPr>
              <a:t> про: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розташування</a:t>
            </a:r>
            <a:r>
              <a:rPr lang="ru-RU" sz="2400" dirty="0"/>
              <a:t> органу,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варіантах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і </a:t>
            </a:r>
            <a:r>
              <a:rPr lang="ru-RU" sz="2400" dirty="0" err="1"/>
              <a:t>розмірів</a:t>
            </a:r>
            <a:r>
              <a:rPr lang="ru-RU" sz="24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виявити</a:t>
            </a:r>
            <a:r>
              <a:rPr lang="ru-RU" sz="2400" dirty="0"/>
              <a:t> </a:t>
            </a:r>
            <a:r>
              <a:rPr lang="ru-RU" sz="2400" dirty="0" err="1"/>
              <a:t>потовщення</a:t>
            </a:r>
            <a:r>
              <a:rPr lang="ru-RU" sz="2400" dirty="0"/>
              <a:t> </a:t>
            </a:r>
            <a:r>
              <a:rPr lang="ru-RU" sz="2400" dirty="0" err="1"/>
              <a:t>стінок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розрив</a:t>
            </a:r>
            <a:r>
              <a:rPr lang="ru-RU" sz="24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виявити</a:t>
            </a:r>
            <a:r>
              <a:rPr lang="ru-RU" sz="2400" dirty="0"/>
              <a:t> </a:t>
            </a:r>
            <a:r>
              <a:rPr lang="ru-RU" sz="2400" dirty="0" err="1"/>
              <a:t>дефекти</a:t>
            </a:r>
            <a:r>
              <a:rPr lang="ru-RU" sz="2400" dirty="0"/>
              <a:t> </a:t>
            </a:r>
            <a:r>
              <a:rPr lang="ru-RU" sz="2400" dirty="0" err="1"/>
              <a:t>заповнення</a:t>
            </a:r>
            <a:r>
              <a:rPr lang="ru-RU" sz="2400" dirty="0"/>
              <a:t> органу </a:t>
            </a:r>
            <a:r>
              <a:rPr lang="ru-RU" sz="2400" dirty="0" err="1"/>
              <a:t>рентгеноконтрастом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свідчити</a:t>
            </a: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про </a:t>
            </a:r>
            <a:r>
              <a:rPr lang="ru-RU" sz="2400" dirty="0" err="1"/>
              <a:t>розвиток</a:t>
            </a:r>
            <a:r>
              <a:rPr lang="ru-RU" sz="2400" dirty="0"/>
              <a:t> </a:t>
            </a:r>
            <a:r>
              <a:rPr lang="ru-RU" sz="2400" dirty="0" err="1"/>
              <a:t>пухлинного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також</a:t>
            </a:r>
            <a:r>
              <a:rPr lang="ru-RU" sz="2400" dirty="0"/>
              <a:t> при </a:t>
            </a:r>
            <a:r>
              <a:rPr lang="ru-RU" sz="2400" dirty="0" err="1"/>
              <a:t>оцінці</a:t>
            </a:r>
            <a:r>
              <a:rPr lang="ru-RU" sz="2400" dirty="0"/>
              <a:t> </a:t>
            </a:r>
            <a:r>
              <a:rPr lang="ru-RU" sz="2400" dirty="0" err="1"/>
              <a:t>отриманої</a:t>
            </a:r>
            <a:r>
              <a:rPr lang="ru-RU" sz="2400" dirty="0"/>
              <a:t> </a:t>
            </a:r>
            <a:r>
              <a:rPr lang="ru-RU" sz="2400" dirty="0" err="1"/>
              <a:t>рентгенограми</a:t>
            </a:r>
            <a:r>
              <a:rPr lang="ru-RU" sz="2400" dirty="0"/>
              <a:t> </a:t>
            </a:r>
            <a:r>
              <a:rPr lang="ru-RU" sz="2400" dirty="0" err="1"/>
              <a:t>фахівець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підтвердити</a:t>
            </a:r>
            <a:r>
              <a:rPr lang="ru-RU" sz="2400" dirty="0"/>
              <a:t> </a:t>
            </a:r>
            <a:r>
              <a:rPr lang="ru-RU" sz="2400" dirty="0" err="1"/>
              <a:t>підозру</a:t>
            </a:r>
            <a:r>
              <a:rPr lang="ru-RU" sz="2400" dirty="0"/>
              <a:t> на </a:t>
            </a:r>
            <a:r>
              <a:rPr lang="ru-RU" sz="2400" dirty="0" err="1"/>
              <a:t>наявний</a:t>
            </a:r>
            <a:r>
              <a:rPr lang="ru-RU" sz="2400" dirty="0"/>
              <a:t> </a:t>
            </a:r>
            <a:r>
              <a:rPr lang="ru-RU" sz="2400" dirty="0" err="1"/>
              <a:t>міхурово-сечовідний</a:t>
            </a:r>
            <a:r>
              <a:rPr lang="ru-RU" sz="2400" dirty="0"/>
              <a:t> рефлюкс </a:t>
            </a:r>
            <a:r>
              <a:rPr lang="ru-RU" sz="2400" dirty="0" err="1"/>
              <a:t>або</a:t>
            </a:r>
            <a:r>
              <a:rPr lang="ru-RU" sz="2400" dirty="0"/>
              <a:t> свищ (</a:t>
            </a:r>
            <a:r>
              <a:rPr lang="ru-RU" sz="2400" dirty="0" err="1"/>
              <a:t>патологічне</a:t>
            </a:r>
            <a:r>
              <a:rPr lang="ru-RU" sz="2400" dirty="0"/>
              <a:t> </a:t>
            </a:r>
            <a:r>
              <a:rPr lang="ru-RU" sz="2400" dirty="0" err="1"/>
              <a:t>отвір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з’єднує</a:t>
            </a:r>
            <a:r>
              <a:rPr lang="ru-RU" sz="2400" dirty="0"/>
              <a:t> </a:t>
            </a:r>
            <a:r>
              <a:rPr lang="ru-RU" sz="2400" dirty="0" err="1"/>
              <a:t>сечоміхуреві</a:t>
            </a:r>
            <a:r>
              <a:rPr lang="ru-RU" sz="2400" dirty="0"/>
              <a:t> </a:t>
            </a:r>
            <a:r>
              <a:rPr lang="ru-RU" sz="2400" dirty="0" err="1"/>
              <a:t>стінку</a:t>
            </a:r>
            <a:r>
              <a:rPr lang="ru-RU" sz="2400" dirty="0"/>
              <a:t> з </a:t>
            </a:r>
            <a:r>
              <a:rPr lang="ru-RU" sz="2400" dirty="0" err="1"/>
              <a:t>іншим</a:t>
            </a:r>
            <a:r>
              <a:rPr lang="ru-RU" sz="2400" dirty="0"/>
              <a:t> органом),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виявити</a:t>
            </a:r>
            <a:r>
              <a:rPr lang="ru-RU" sz="2400" dirty="0"/>
              <a:t> в </a:t>
            </a:r>
            <a:r>
              <a:rPr lang="ru-RU" sz="2400" dirty="0" err="1"/>
              <a:t>сечовому</a:t>
            </a:r>
            <a:r>
              <a:rPr lang="ru-RU" sz="2400" dirty="0"/>
              <a:t> </a:t>
            </a:r>
            <a:r>
              <a:rPr lang="ru-RU" sz="2400" dirty="0" err="1"/>
              <a:t>міхурі</a:t>
            </a:r>
            <a:r>
              <a:rPr lang="ru-RU" sz="2400" dirty="0"/>
              <a:t> </a:t>
            </a:r>
            <a:r>
              <a:rPr lang="ru-RU" sz="2400" dirty="0" err="1"/>
              <a:t>рентгеноконтрастні</a:t>
            </a:r>
            <a:r>
              <a:rPr lang="ru-RU" sz="2400" dirty="0"/>
              <a:t> </a:t>
            </a:r>
            <a:r>
              <a:rPr lang="ru-RU" sz="2400" dirty="0" err="1"/>
              <a:t>камені</a:t>
            </a:r>
            <a:r>
              <a:rPr lang="ru-RU" sz="2400" dirty="0"/>
              <a:t> і </a:t>
            </a:r>
            <a:r>
              <a:rPr lang="ru-RU" sz="2400" dirty="0" err="1"/>
              <a:t>пісок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18257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Цистографія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br>
              <a:rPr lang="ru-RU" dirty="0"/>
            </a:br>
            <a:r>
              <a:rPr lang="ru-RU" sz="3200" b="1" i="1" dirty="0" err="1">
                <a:solidFill>
                  <a:srgbClr val="FFC000"/>
                </a:solidFill>
              </a:rPr>
              <a:t>Результати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дослідження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endParaRPr lang="ru-UA" sz="3200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F633BA-C0C1-C9DE-06E8-EA4FDA4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600201"/>
            <a:ext cx="11480800" cy="498316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i="1" dirty="0"/>
              <a:t>В </a:t>
            </a:r>
            <a:r>
              <a:rPr lang="ru-RU" sz="2800" i="1" dirty="0" err="1"/>
              <a:t>нормі</a:t>
            </a:r>
            <a:r>
              <a:rPr lang="ru-RU" sz="2800" i="1" dirty="0"/>
              <a:t> </a:t>
            </a:r>
            <a:r>
              <a:rPr lang="ru-RU" sz="2800" i="1" dirty="0" err="1"/>
              <a:t>сечовий</a:t>
            </a:r>
            <a:r>
              <a:rPr lang="ru-RU" sz="2800" i="1" dirty="0"/>
              <a:t> </a:t>
            </a:r>
            <a:r>
              <a:rPr lang="ru-RU" sz="2800" i="1" dirty="0" err="1"/>
              <a:t>міхур</a:t>
            </a:r>
            <a:r>
              <a:rPr lang="ru-RU" sz="2800" i="1" dirty="0"/>
              <a:t> </a:t>
            </a:r>
            <a:r>
              <a:rPr lang="ru-RU" sz="2800" i="1" dirty="0" err="1"/>
              <a:t>круглястої</a:t>
            </a:r>
            <a:r>
              <a:rPr lang="ru-RU" sz="2800" i="1" dirty="0"/>
              <a:t> </a:t>
            </a:r>
            <a:r>
              <a:rPr lang="ru-RU" sz="2800" i="1" dirty="0" err="1"/>
              <a:t>форми</a:t>
            </a:r>
            <a:r>
              <a:rPr lang="ru-RU" sz="2800" i="1" dirty="0"/>
              <a:t> з </a:t>
            </a:r>
            <a:r>
              <a:rPr lang="ru-RU" sz="2800" i="1" dirty="0" err="1"/>
              <a:t>чіткими</a:t>
            </a:r>
            <a:r>
              <a:rPr lang="ru-RU" sz="2800" i="1" dirty="0"/>
              <a:t> та </a:t>
            </a:r>
            <a:r>
              <a:rPr lang="ru-RU" sz="2800" i="1" dirty="0" err="1"/>
              <a:t>рівними</a:t>
            </a:r>
            <a:r>
              <a:rPr lang="ru-RU" sz="2800" i="1" dirty="0"/>
              <a:t> контурами. </a:t>
            </a:r>
            <a:r>
              <a:rPr lang="ru-RU" sz="2800" i="1" dirty="0" err="1"/>
              <a:t>Щільність</a:t>
            </a:r>
            <a:r>
              <a:rPr lang="ru-RU" sz="2800" i="1" dirty="0"/>
              <a:t> </a:t>
            </a:r>
            <a:r>
              <a:rPr lang="ru-RU" sz="2800" i="1" dirty="0" err="1"/>
              <a:t>контрасної</a:t>
            </a:r>
            <a:r>
              <a:rPr lang="ru-RU" sz="2800" i="1" dirty="0"/>
              <a:t> </a:t>
            </a:r>
            <a:r>
              <a:rPr lang="ru-RU" sz="2800" i="1" dirty="0" err="1"/>
              <a:t>речовини</a:t>
            </a:r>
            <a:r>
              <a:rPr lang="ru-RU" sz="2800" i="1" dirty="0"/>
              <a:t> </a:t>
            </a:r>
            <a:r>
              <a:rPr lang="ru-RU" sz="2800" i="1" dirty="0" err="1"/>
              <a:t>однакова</a:t>
            </a:r>
            <a:endParaRPr lang="ru-RU" sz="2800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50A58-8CCB-7B6C-47DD-7814672CA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526079"/>
            <a:ext cx="3995575" cy="42398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76C8C4-C76D-1AD4-9BF2-76819C54D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733" y="2526079"/>
            <a:ext cx="3638381" cy="42438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A89038-5BAE-4F61-0AF7-851962F70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672" y="2526079"/>
            <a:ext cx="4121253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23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B2FF0-29DB-B4EE-F099-9EDABA98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Уретрографія</a:t>
            </a:r>
            <a:r>
              <a:rPr lang="ru-RU" dirty="0"/>
              <a:t> </a:t>
            </a:r>
            <a:r>
              <a:rPr lang="ru-RU" dirty="0" err="1"/>
              <a:t>висхідна</a:t>
            </a:r>
            <a:r>
              <a:rPr lang="ru-RU" dirty="0"/>
              <a:t> (ретроградна)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0DC82B-D765-B25D-7C47-F660822CF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" y="1600201"/>
            <a:ext cx="12135853" cy="4525963"/>
          </a:xfrm>
        </p:spPr>
        <p:txBody>
          <a:bodyPr/>
          <a:lstStyle/>
          <a:p>
            <a:r>
              <a:rPr lang="ru-RU" dirty="0"/>
              <a:t>– </a:t>
            </a:r>
            <a:r>
              <a:rPr lang="ru-RU" dirty="0" err="1"/>
              <a:t>знімки</a:t>
            </a:r>
            <a:r>
              <a:rPr lang="ru-RU" dirty="0"/>
              <a:t> </a:t>
            </a:r>
            <a:r>
              <a:rPr lang="ru-RU" dirty="0" err="1"/>
              <a:t>уретри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ретроградного </a:t>
            </a:r>
            <a:r>
              <a:rPr lang="ru-RU" dirty="0" err="1"/>
              <a:t>заповнення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60-70%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урографіну</a:t>
            </a:r>
            <a:r>
              <a:rPr lang="ru-RU" dirty="0"/>
              <a:t> (за </a:t>
            </a:r>
            <a:r>
              <a:rPr lang="ru-RU" dirty="0" err="1"/>
              <a:t>допомогою</a:t>
            </a:r>
            <a:r>
              <a:rPr lang="ru-RU" dirty="0"/>
              <a:t> шприца Жане).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в уретру </a:t>
            </a:r>
            <a:r>
              <a:rPr lang="ru-RU" dirty="0" err="1"/>
              <a:t>вводять</a:t>
            </a:r>
            <a:r>
              <a:rPr lang="ru-RU" dirty="0"/>
              <a:t> газ (</a:t>
            </a:r>
            <a:r>
              <a:rPr lang="ru-RU" dirty="0" err="1"/>
              <a:t>кисень</a:t>
            </a:r>
            <a:r>
              <a:rPr lang="ru-RU" dirty="0"/>
              <a:t>, закис азоту, </a:t>
            </a:r>
            <a:r>
              <a:rPr lang="ru-RU" dirty="0" err="1"/>
              <a:t>вуглекислий</a:t>
            </a:r>
            <a:r>
              <a:rPr lang="ru-RU" dirty="0"/>
              <a:t> газ), то метод </a:t>
            </a:r>
            <a:r>
              <a:rPr lang="ru-RU" dirty="0" err="1"/>
              <a:t>називається</a:t>
            </a:r>
            <a:r>
              <a:rPr lang="ru-RU" b="1" i="1" dirty="0">
                <a:solidFill>
                  <a:srgbClr val="FFC000"/>
                </a:solidFill>
              </a:rPr>
              <a:t> </a:t>
            </a:r>
            <a:r>
              <a:rPr lang="ru-RU" b="1" i="1" dirty="0" err="1">
                <a:solidFill>
                  <a:srgbClr val="FFC000"/>
                </a:solidFill>
              </a:rPr>
              <a:t>пневмоуретрографією</a:t>
            </a:r>
            <a:r>
              <a:rPr lang="ru-RU" dirty="0"/>
              <a:t>, а при </a:t>
            </a:r>
            <a:r>
              <a:rPr lang="ru-RU" dirty="0" err="1"/>
              <a:t>отриманні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й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– </a:t>
            </a:r>
            <a:r>
              <a:rPr lang="ru-RU" b="1" i="1" dirty="0" err="1">
                <a:solidFill>
                  <a:srgbClr val="FFC000"/>
                </a:solidFill>
              </a:rPr>
              <a:t>уретроцистографією</a:t>
            </a:r>
            <a:endParaRPr lang="ru-UA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04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5780F-360A-2FAF-EC50-1EE4A404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44036"/>
          </a:xfrm>
        </p:spPr>
        <p:txBody>
          <a:bodyPr/>
          <a:lstStyle/>
          <a:p>
            <a:r>
              <a:rPr lang="ru-RU" sz="3200" b="1" dirty="0" err="1">
                <a:solidFill>
                  <a:schemeClr val="accent1"/>
                </a:solidFill>
              </a:rPr>
              <a:t>Уретрографія</a:t>
            </a:r>
            <a:r>
              <a:rPr lang="ru-RU" sz="3200" b="1" dirty="0">
                <a:solidFill>
                  <a:schemeClr val="accent1"/>
                </a:solidFill>
              </a:rPr>
              <a:t> </a:t>
            </a:r>
            <a:r>
              <a:rPr lang="ru-RU" sz="3200" b="1" dirty="0" err="1">
                <a:solidFill>
                  <a:schemeClr val="accent1"/>
                </a:solidFill>
              </a:rPr>
              <a:t>висхідна</a:t>
            </a:r>
            <a:r>
              <a:rPr lang="ru-RU" sz="3200" b="1" dirty="0">
                <a:solidFill>
                  <a:schemeClr val="accent1"/>
                </a:solidFill>
              </a:rPr>
              <a:t> (ретроградна)</a:t>
            </a:r>
            <a:endParaRPr lang="ru-UA" sz="3200" b="1" dirty="0">
              <a:solidFill>
                <a:schemeClr val="accent1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E55F708-5D68-32DC-6CBE-98212EFFE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319" y="1209090"/>
            <a:ext cx="3832857" cy="30662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4057AE-B676-0D1D-4455-32F923926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747" y="1391704"/>
            <a:ext cx="6344653" cy="2426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74BFA5-F6CE-7F1E-2D5C-638FCF701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35" y="4303602"/>
            <a:ext cx="2857500" cy="23717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D1D5F9-1C55-5B8E-705B-C7ECE23E8DA3}"/>
              </a:ext>
            </a:extLst>
          </p:cNvPr>
          <p:cNvSpPr txBox="1"/>
          <p:nvPr/>
        </p:nvSpPr>
        <p:spPr>
          <a:xfrm>
            <a:off x="3842085" y="517098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 — pars pendula </a:t>
            </a:r>
            <a:r>
              <a:rPr lang="en-US" dirty="0" err="1">
                <a:solidFill>
                  <a:schemeClr val="bg2"/>
                </a:solidFill>
              </a:rPr>
              <a:t>urcthrae</a:t>
            </a:r>
            <a:r>
              <a:rPr lang="en-US" dirty="0">
                <a:solidFill>
                  <a:schemeClr val="bg2"/>
                </a:solidFill>
              </a:rPr>
              <a:t> (cavernosa); 2 — pars bulbosa; 3 —pars </a:t>
            </a:r>
            <a:r>
              <a:rPr lang="en-US" dirty="0" err="1">
                <a:solidFill>
                  <a:schemeClr val="bg2"/>
                </a:solidFill>
              </a:rPr>
              <a:t>membranacea</a:t>
            </a:r>
            <a:r>
              <a:rPr lang="en-US" dirty="0">
                <a:solidFill>
                  <a:schemeClr val="bg2"/>
                </a:solidFill>
              </a:rPr>
              <a:t>; 4 —pars </a:t>
            </a:r>
            <a:r>
              <a:rPr lang="en-US" dirty="0" err="1">
                <a:solidFill>
                  <a:schemeClr val="bg2"/>
                </a:solidFill>
              </a:rPr>
              <a:t>prostatica</a:t>
            </a:r>
            <a:r>
              <a:rPr lang="ru-RU" dirty="0">
                <a:solidFill>
                  <a:schemeClr val="bg2"/>
                </a:solidFill>
              </a:rPr>
              <a:t>; 5 — </a:t>
            </a:r>
            <a:r>
              <a:rPr lang="ru-RU" dirty="0" err="1">
                <a:solidFill>
                  <a:schemeClr val="bg2"/>
                </a:solidFill>
              </a:rPr>
              <a:t>шийка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сечового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пухиря</a:t>
            </a:r>
            <a:r>
              <a:rPr lang="ru-RU" dirty="0">
                <a:solidFill>
                  <a:schemeClr val="bg2"/>
                </a:solidFill>
              </a:rPr>
              <a:t>.</a:t>
            </a:r>
            <a:endParaRPr lang="ru-UA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F5E79-1905-5383-83F9-4FE904E97218}"/>
              </a:ext>
            </a:extLst>
          </p:cNvPr>
          <p:cNvSpPr txBox="1"/>
          <p:nvPr/>
        </p:nvSpPr>
        <p:spPr>
          <a:xfrm>
            <a:off x="3569369" y="48016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Схема </a:t>
            </a:r>
            <a:r>
              <a:rPr lang="ru-RU" dirty="0" err="1">
                <a:solidFill>
                  <a:schemeClr val="bg2"/>
                </a:solidFill>
              </a:rPr>
              <a:t>уретрограми</a:t>
            </a:r>
            <a:r>
              <a:rPr lang="ru-RU" dirty="0">
                <a:solidFill>
                  <a:schemeClr val="bg2"/>
                </a:solidFill>
              </a:rPr>
              <a:t>.</a:t>
            </a:r>
            <a:endParaRPr lang="ru-UA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4914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CFAF5-E31C-1F6F-AA8B-A33491AD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Уретрографія</a:t>
            </a:r>
            <a:r>
              <a:rPr lang="uk-UA" b="1" i="1" dirty="0">
                <a:solidFill>
                  <a:schemeClr val="accent1"/>
                </a:solidFill>
              </a:rPr>
              <a:t> </a:t>
            </a:r>
            <a:endParaRPr lang="ru-UA" b="1" i="1" dirty="0">
              <a:solidFill>
                <a:schemeClr val="accent1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E1DC3DC-21C2-6C44-206A-7AB662DD2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16" t="7710" r="48434" b="1907"/>
          <a:stretch/>
        </p:blipFill>
        <p:spPr>
          <a:xfrm>
            <a:off x="681789" y="2037348"/>
            <a:ext cx="2895600" cy="4090737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CFB965D-A321-6898-9DE8-F6B876A6CD0D}"/>
              </a:ext>
            </a:extLst>
          </p:cNvPr>
          <p:cNvCxnSpPr/>
          <p:nvPr/>
        </p:nvCxnSpPr>
        <p:spPr>
          <a:xfrm>
            <a:off x="3561347" y="4772526"/>
            <a:ext cx="1058779" cy="208548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23396B2-DD87-58C3-5885-53CF187FFA9A}"/>
              </a:ext>
            </a:extLst>
          </p:cNvPr>
          <p:cNvSpPr txBox="1"/>
          <p:nvPr/>
        </p:nvSpPr>
        <p:spPr>
          <a:xfrm>
            <a:off x="4684294" y="4796408"/>
            <a:ext cx="334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Розширення задньої уретри</a:t>
            </a:r>
            <a:endParaRPr lang="ru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1DBC31-DB98-31E4-D186-02797497E9DC}"/>
              </a:ext>
            </a:extLst>
          </p:cNvPr>
          <p:cNvSpPr txBox="1"/>
          <p:nvPr/>
        </p:nvSpPr>
        <p:spPr>
          <a:xfrm>
            <a:off x="4231104" y="2022794"/>
            <a:ext cx="6902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/>
              <a:t>Цистограма</a:t>
            </a:r>
            <a:r>
              <a:rPr lang="uk-UA" sz="2800" dirty="0"/>
              <a:t> виконана на сечовипусканні</a:t>
            </a:r>
            <a:endParaRPr lang="ru-UA" sz="280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7142E02-79FF-CE15-40DB-96345FF41674}"/>
              </a:ext>
            </a:extLst>
          </p:cNvPr>
          <p:cNvCxnSpPr>
            <a:cxnSpLocks/>
          </p:cNvCxnSpPr>
          <p:nvPr/>
        </p:nvCxnSpPr>
        <p:spPr>
          <a:xfrm>
            <a:off x="3577389" y="3579060"/>
            <a:ext cx="513347" cy="287087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864DDA3-BA36-B7B3-F263-31D5B6EA4108}"/>
              </a:ext>
            </a:extLst>
          </p:cNvPr>
          <p:cNvSpPr txBox="1"/>
          <p:nvPr/>
        </p:nvSpPr>
        <p:spPr>
          <a:xfrm>
            <a:off x="4186987" y="3722603"/>
            <a:ext cx="7615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Лівобічний </a:t>
            </a:r>
            <a:r>
              <a:rPr lang="uk-UA" dirty="0" err="1"/>
              <a:t>мегауретер</a:t>
            </a:r>
            <a:r>
              <a:rPr lang="uk-UA" dirty="0"/>
              <a:t>, </a:t>
            </a:r>
            <a:r>
              <a:rPr lang="uk-UA" dirty="0" err="1"/>
              <a:t>рефлюкс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9776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"/>
            <a:ext cx="10972800" cy="746760"/>
          </a:xfrm>
        </p:spPr>
        <p:txBody>
          <a:bodyPr/>
          <a:lstStyle/>
          <a:p>
            <a:r>
              <a:rPr lang="ru-RU" dirty="0" err="1"/>
              <a:t>Пієлографія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53441"/>
            <a:ext cx="10972800" cy="5272724"/>
          </a:xfrm>
        </p:spPr>
        <p:txBody>
          <a:bodyPr/>
          <a:lstStyle/>
          <a:p>
            <a:r>
              <a:rPr lang="ru-RU" sz="2400" b="1" dirty="0" err="1"/>
              <a:t>рентгенологічне</a:t>
            </a:r>
            <a:r>
              <a:rPr lang="ru-RU" sz="2400" b="1" dirty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 </a:t>
            </a:r>
            <a:r>
              <a:rPr lang="ru-RU" sz="2400" b="1" dirty="0" err="1"/>
              <a:t>нирки</a:t>
            </a:r>
            <a:r>
              <a:rPr lang="ru-RU" sz="2400" b="1" dirty="0"/>
              <a:t> </a:t>
            </a:r>
            <a:r>
              <a:rPr lang="ru-RU" sz="2400" b="1" dirty="0" err="1"/>
              <a:t>після</a:t>
            </a:r>
            <a:r>
              <a:rPr lang="ru-RU" sz="2400" b="1" dirty="0"/>
              <a:t> </a:t>
            </a:r>
            <a:r>
              <a:rPr lang="ru-RU" sz="2400" b="1" dirty="0" err="1"/>
              <a:t>заповнення</a:t>
            </a:r>
            <a:r>
              <a:rPr lang="ru-RU" sz="2400" b="1" dirty="0"/>
              <a:t> чашечно-</a:t>
            </a:r>
            <a:r>
              <a:rPr lang="ru-RU" sz="2400" b="1" dirty="0" err="1"/>
              <a:t>мискової</a:t>
            </a:r>
            <a:r>
              <a:rPr lang="ru-RU" sz="2400" b="1" dirty="0"/>
              <a:t> </a:t>
            </a:r>
            <a:r>
              <a:rPr lang="ru-RU" sz="2400" b="1" dirty="0" err="1"/>
              <a:t>системи</a:t>
            </a:r>
            <a:r>
              <a:rPr lang="ru-RU" sz="2400" b="1" dirty="0"/>
              <a:t> </a:t>
            </a:r>
            <a:r>
              <a:rPr lang="ru-RU" sz="2400" b="1" dirty="0" err="1"/>
              <a:t>рентгеноконтрастною</a:t>
            </a:r>
            <a:r>
              <a:rPr lang="ru-RU" sz="2400" b="1" dirty="0"/>
              <a:t> </a:t>
            </a:r>
            <a:r>
              <a:rPr lang="ru-RU" sz="2400" b="1" dirty="0" err="1"/>
              <a:t>речовиною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 err="1"/>
              <a:t>Показання</a:t>
            </a:r>
            <a:r>
              <a:rPr lang="ru-RU" sz="2400" dirty="0"/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значне</a:t>
            </a:r>
            <a:r>
              <a:rPr lang="ru-RU" sz="2400" dirty="0"/>
              <a:t> </a:t>
            </a:r>
            <a:r>
              <a:rPr lang="ru-RU" sz="2400" dirty="0" err="1"/>
              <a:t>зниження</a:t>
            </a:r>
            <a:r>
              <a:rPr lang="ru-RU" sz="2400" dirty="0"/>
              <a:t> </a:t>
            </a:r>
            <a:r>
              <a:rPr lang="ru-RU" sz="2400" dirty="0" err="1"/>
              <a:t>функції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(так звана </a:t>
            </a:r>
            <a:r>
              <a:rPr lang="ru-RU" sz="2400" dirty="0" err="1"/>
              <a:t>німа</a:t>
            </a:r>
            <a:r>
              <a:rPr lang="ru-RU" sz="2400" dirty="0"/>
              <a:t> </a:t>
            </a:r>
            <a:r>
              <a:rPr lang="ru-RU" sz="2400" dirty="0" err="1"/>
              <a:t>нирка</a:t>
            </a:r>
            <a:r>
              <a:rPr lang="ru-RU" sz="2400" dirty="0"/>
              <a:t>),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 при </a:t>
            </a:r>
            <a:r>
              <a:rPr lang="ru-RU" sz="2400" dirty="0" err="1"/>
              <a:t>незадовільних</a:t>
            </a:r>
            <a:r>
              <a:rPr lang="ru-RU" sz="2400" dirty="0"/>
              <a:t> результатах </a:t>
            </a:r>
            <a:r>
              <a:rPr lang="ru-RU" sz="2400" dirty="0" err="1"/>
              <a:t>екскреторної</a:t>
            </a:r>
            <a:r>
              <a:rPr lang="ru-RU" sz="2400" dirty="0"/>
              <a:t> </a:t>
            </a:r>
            <a:r>
              <a:rPr lang="ru-RU" sz="2400" dirty="0" err="1"/>
              <a:t>урографії</a:t>
            </a:r>
            <a:r>
              <a:rPr lang="ru-RU" sz="2400" dirty="0"/>
              <a:t>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Надає</a:t>
            </a:r>
            <a:r>
              <a:rPr lang="ru-RU" sz="2400" dirty="0"/>
              <a:t> </a:t>
            </a:r>
            <a:r>
              <a:rPr lang="ru-RU" sz="2400" dirty="0" err="1"/>
              <a:t>уявлення</a:t>
            </a:r>
            <a:r>
              <a:rPr lang="ru-RU" sz="2400" dirty="0"/>
              <a:t> про анатомо-</a:t>
            </a:r>
            <a:r>
              <a:rPr lang="ru-RU" sz="2400" dirty="0" err="1"/>
              <a:t>морфологічні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збиральної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, а при </a:t>
            </a:r>
            <a:r>
              <a:rPr lang="ru-RU" sz="2400" dirty="0" err="1"/>
              <a:t>одночасному</a:t>
            </a:r>
            <a:r>
              <a:rPr lang="ru-RU" sz="2400" dirty="0"/>
              <a:t> </a:t>
            </a:r>
            <a:r>
              <a:rPr lang="ru-RU" sz="2400" dirty="0" err="1"/>
              <a:t>контрастуванні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і </a:t>
            </a:r>
            <a:r>
              <a:rPr lang="ru-RU" sz="2400" dirty="0" err="1"/>
              <a:t>сечоводу</a:t>
            </a:r>
            <a:r>
              <a:rPr lang="ru-RU" sz="2400" dirty="0"/>
              <a:t> - про </a:t>
            </a:r>
            <a:r>
              <a:rPr lang="ru-RU" sz="2400" dirty="0" err="1"/>
              <a:t>верхні</a:t>
            </a:r>
            <a:r>
              <a:rPr lang="ru-RU" sz="2400" dirty="0"/>
              <a:t> </a:t>
            </a:r>
            <a:r>
              <a:rPr lang="ru-RU" sz="2400" dirty="0" err="1"/>
              <a:t>сечові</a:t>
            </a:r>
            <a:r>
              <a:rPr lang="ru-RU" sz="2400" dirty="0"/>
              <a:t> шляхи в </a:t>
            </a:r>
            <a:r>
              <a:rPr lang="ru-RU" sz="2400" dirty="0" err="1"/>
              <a:t>цілому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/>
              <a:t>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пієлографії</a:t>
            </a:r>
            <a:r>
              <a:rPr lang="ru-RU" sz="2400" dirty="0"/>
              <a:t> </a:t>
            </a:r>
            <a:r>
              <a:rPr lang="ru-RU" sz="2400" dirty="0" err="1"/>
              <a:t>визначають</a:t>
            </a:r>
            <a:r>
              <a:rPr lang="ru-RU" sz="2400" dirty="0"/>
              <a:t> форму, величину, </a:t>
            </a:r>
            <a:r>
              <a:rPr lang="ru-RU" sz="2400" dirty="0" err="1"/>
              <a:t>положення</a:t>
            </a:r>
            <a:r>
              <a:rPr lang="ru-RU" sz="2400" dirty="0"/>
              <a:t> миски та </a:t>
            </a:r>
            <a:r>
              <a:rPr lang="ru-RU" sz="2400" dirty="0" err="1"/>
              <a:t>чашок</a:t>
            </a:r>
            <a:r>
              <a:rPr lang="ru-RU" sz="2400" dirty="0"/>
              <a:t>,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кількість</a:t>
            </a:r>
            <a:r>
              <a:rPr lang="ru-RU" sz="2400" dirty="0"/>
              <a:t>, </a:t>
            </a:r>
            <a:r>
              <a:rPr lang="ru-RU" sz="2400" dirty="0" err="1"/>
              <a:t>взаємне</a:t>
            </a:r>
            <a:r>
              <a:rPr lang="ru-RU" sz="2400" dirty="0"/>
              <a:t> </a:t>
            </a:r>
            <a:r>
              <a:rPr lang="ru-RU" sz="2400" dirty="0" err="1"/>
              <a:t>розташування</a:t>
            </a:r>
            <a:r>
              <a:rPr lang="ru-RU" sz="2400" dirty="0"/>
              <a:t>,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відсутність</a:t>
            </a:r>
            <a:r>
              <a:rPr lang="ru-RU" sz="2400" dirty="0"/>
              <a:t>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змін</a:t>
            </a:r>
            <a:r>
              <a:rPr lang="ru-RU" sz="2400" dirty="0"/>
              <a:t>. При </a:t>
            </a:r>
            <a:r>
              <a:rPr lang="ru-RU" sz="2400" dirty="0" err="1"/>
              <a:t>цьому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виявлені</a:t>
            </a:r>
            <a:r>
              <a:rPr lang="ru-RU" sz="2400" dirty="0"/>
              <a:t>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dirty="0" err="1"/>
              <a:t>незначні</a:t>
            </a:r>
            <a:r>
              <a:rPr lang="ru-RU" sz="2400" dirty="0"/>
              <a:t> </a:t>
            </a:r>
            <a:r>
              <a:rPr lang="ru-RU" sz="2400" dirty="0" err="1"/>
              <a:t>деструктивні</a:t>
            </a:r>
            <a:r>
              <a:rPr lang="ru-RU" sz="2400" dirty="0"/>
              <a:t> </a:t>
            </a:r>
            <a:r>
              <a:rPr lang="ru-RU" sz="2400" dirty="0" err="1"/>
              <a:t>процеси</a:t>
            </a:r>
            <a:r>
              <a:rPr lang="ru-RU" sz="2400" dirty="0"/>
              <a:t> в </a:t>
            </a:r>
            <a:r>
              <a:rPr lang="ru-RU" sz="2400" dirty="0" err="1"/>
              <a:t>ниркових</a:t>
            </a:r>
            <a:r>
              <a:rPr lang="ru-RU" sz="2400" dirty="0"/>
              <a:t> сосочках і чашечках.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2512206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43509"/>
          </a:xfrm>
        </p:spPr>
        <p:txBody>
          <a:bodyPr/>
          <a:lstStyle/>
          <a:p>
            <a:r>
              <a:rPr lang="ru-RU" dirty="0" err="1"/>
              <a:t>Пієлографія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914400"/>
            <a:ext cx="11216640" cy="5807241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err="1">
                <a:solidFill>
                  <a:srgbClr val="FF0000"/>
                </a:solidFill>
              </a:rPr>
              <a:t>Протипоказання</a:t>
            </a:r>
            <a:r>
              <a:rPr lang="ru-RU" b="1" i="1" dirty="0">
                <a:solidFill>
                  <a:srgbClr val="FF0000"/>
                </a:solidFill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підвищена</a:t>
            </a:r>
            <a:r>
              <a:rPr lang="ru-RU" sz="2000" dirty="0"/>
              <a:t> </a:t>
            </a:r>
            <a:r>
              <a:rPr lang="ru-RU" sz="2000" dirty="0" err="1"/>
              <a:t>чутливість</a:t>
            </a:r>
            <a:r>
              <a:rPr lang="ru-RU" sz="2000" dirty="0"/>
              <a:t> до </a:t>
            </a:r>
            <a:r>
              <a:rPr lang="ru-RU" sz="2000" dirty="0" err="1"/>
              <a:t>препаратів</a:t>
            </a:r>
            <a:r>
              <a:rPr lang="ru-RU" sz="2000" dirty="0"/>
              <a:t> йоду,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вагітность</a:t>
            </a:r>
            <a:r>
              <a:rPr lang="ru-RU" sz="20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Підвищена</a:t>
            </a:r>
            <a:r>
              <a:rPr lang="ru-RU" sz="2000" dirty="0"/>
              <a:t> температура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загострення</a:t>
            </a:r>
            <a:r>
              <a:rPr lang="ru-RU" sz="2000" dirty="0"/>
              <a:t> будь-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наявних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гіпертиреозі</a:t>
            </a:r>
            <a:r>
              <a:rPr lang="ru-RU" sz="2000" dirty="0"/>
              <a:t> і </a:t>
            </a:r>
            <a:r>
              <a:rPr lang="ru-RU" sz="2000" dirty="0" err="1"/>
              <a:t>тиреотоксикозі</a:t>
            </a:r>
            <a:r>
              <a:rPr lang="ru-RU" sz="2000" dirty="0"/>
              <a:t>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err="1"/>
              <a:t>гостра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 </a:t>
            </a:r>
            <a:r>
              <a:rPr lang="ru-RU" sz="2000" dirty="0" err="1"/>
              <a:t>хронічна</a:t>
            </a:r>
            <a:r>
              <a:rPr lang="ru-RU" sz="2000" dirty="0"/>
              <a:t> </a:t>
            </a:r>
            <a:r>
              <a:rPr lang="ru-RU" sz="2000" dirty="0" err="1"/>
              <a:t>ниркова</a:t>
            </a:r>
            <a:r>
              <a:rPr lang="ru-RU" sz="2000" dirty="0"/>
              <a:t> </a:t>
            </a:r>
            <a:r>
              <a:rPr lang="ru-RU" sz="2000" dirty="0" err="1"/>
              <a:t>недостатність</a:t>
            </a:r>
            <a:r>
              <a:rPr lang="ru-RU" sz="2000" dirty="0"/>
              <a:t>  (в тому </a:t>
            </a:r>
            <a:r>
              <a:rPr lang="ru-RU" sz="2000" dirty="0" err="1"/>
              <a:t>числі</a:t>
            </a:r>
            <a:r>
              <a:rPr lang="ru-RU" sz="2000" dirty="0"/>
              <a:t>, </a:t>
            </a:r>
            <a:r>
              <a:rPr lang="ru-RU" sz="2000" dirty="0" err="1"/>
              <a:t>хронічній</a:t>
            </a:r>
            <a:r>
              <a:rPr lang="ru-RU" sz="2000" dirty="0"/>
              <a:t> </a:t>
            </a:r>
            <a:r>
              <a:rPr lang="ru-RU" sz="2000" dirty="0" err="1"/>
              <a:t>формі</a:t>
            </a:r>
            <a:r>
              <a:rPr lang="ru-RU" sz="2000" dirty="0"/>
              <a:t> </a:t>
            </a:r>
            <a:r>
              <a:rPr lang="ru-RU" sz="2000" dirty="0" err="1"/>
              <a:t>діабетичної</a:t>
            </a:r>
            <a:r>
              <a:rPr lang="ru-RU" sz="2000" dirty="0"/>
              <a:t> </a:t>
            </a:r>
            <a:r>
              <a:rPr lang="ru-RU" sz="2000" dirty="0" err="1"/>
              <a:t>нефропатії</a:t>
            </a:r>
            <a:r>
              <a:rPr lang="ru-RU" sz="2000" dirty="0"/>
              <a:t>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 ретроградна - при </a:t>
            </a:r>
            <a:r>
              <a:rPr lang="ru-RU" sz="2000" dirty="0" err="1"/>
              <a:t>гематурії</a:t>
            </a:r>
            <a:r>
              <a:rPr lang="ru-RU" sz="2000" dirty="0"/>
              <a:t>, </a:t>
            </a:r>
            <a:r>
              <a:rPr lang="ru-RU" sz="2000" dirty="0" err="1"/>
              <a:t>звуженні</a:t>
            </a:r>
            <a:r>
              <a:rPr lang="ru-RU" sz="2000" dirty="0"/>
              <a:t> і </a:t>
            </a:r>
            <a:r>
              <a:rPr lang="ru-RU" sz="2000" dirty="0" err="1"/>
              <a:t>непрохідності</a:t>
            </a:r>
            <a:r>
              <a:rPr lang="ru-RU" sz="2000" dirty="0"/>
              <a:t> </a:t>
            </a:r>
            <a:r>
              <a:rPr lang="ru-RU" sz="2000" dirty="0" err="1"/>
              <a:t>сечових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, </a:t>
            </a:r>
            <a:r>
              <a:rPr lang="ru-RU" sz="2000" dirty="0" err="1"/>
              <a:t>малої</a:t>
            </a:r>
            <a:r>
              <a:rPr lang="ru-RU" sz="2000" dirty="0"/>
              <a:t> </a:t>
            </a:r>
            <a:r>
              <a:rPr lang="ru-RU" sz="2000" dirty="0" err="1"/>
              <a:t>ємності</a:t>
            </a:r>
            <a:r>
              <a:rPr lang="ru-RU" sz="2000" dirty="0"/>
              <a:t> </a:t>
            </a:r>
            <a:r>
              <a:rPr lang="ru-RU" sz="2000" dirty="0" err="1"/>
              <a:t>сечового</a:t>
            </a:r>
            <a:r>
              <a:rPr lang="ru-RU" sz="2000" dirty="0"/>
              <a:t> </a:t>
            </a:r>
            <a:r>
              <a:rPr lang="ru-RU" sz="2000" dirty="0" err="1"/>
              <a:t>міхура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800" b="1" i="1" dirty="0" err="1">
                <a:solidFill>
                  <a:srgbClr val="FF0000"/>
                </a:solidFill>
              </a:rPr>
              <a:t>Ускладнення</a:t>
            </a:r>
            <a:r>
              <a:rPr lang="ru-RU" sz="2800" b="1" i="1" dirty="0">
                <a:solidFill>
                  <a:srgbClr val="FF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err="1"/>
              <a:t>травми</a:t>
            </a:r>
            <a:r>
              <a:rPr lang="ru-RU" sz="1800" dirty="0"/>
              <a:t> </a:t>
            </a:r>
            <a:r>
              <a:rPr lang="ru-RU" sz="1800" dirty="0" err="1"/>
              <a:t>сечовипускального</a:t>
            </a:r>
            <a:r>
              <a:rPr lang="ru-RU" sz="1800" dirty="0"/>
              <a:t> каналу і </a:t>
            </a:r>
            <a:r>
              <a:rPr lang="ru-RU" sz="1800" dirty="0" err="1"/>
              <a:t>сечоводу</a:t>
            </a:r>
            <a:r>
              <a:rPr lang="ru-RU" sz="1800" dirty="0"/>
              <a:t>, </a:t>
            </a:r>
            <a:r>
              <a:rPr lang="ru-RU" sz="1800" dirty="0" err="1"/>
              <a:t>кровотечі</a:t>
            </a:r>
            <a:r>
              <a:rPr lang="ru-RU" sz="1800" dirty="0"/>
              <a:t>, рефлекторна </a:t>
            </a:r>
            <a:r>
              <a:rPr lang="ru-RU" sz="1800" dirty="0" err="1"/>
              <a:t>анурія</a:t>
            </a:r>
            <a:r>
              <a:rPr lang="ru-RU" sz="1800" dirty="0"/>
              <a:t> і </a:t>
            </a:r>
            <a:r>
              <a:rPr lang="ru-RU" sz="1800" dirty="0" err="1"/>
              <a:t>ін</a:t>
            </a:r>
            <a:r>
              <a:rPr lang="ru-RU" sz="1800" dirty="0"/>
              <a:t>., </a:t>
            </a:r>
            <a:r>
              <a:rPr lang="ru-RU" sz="1800" dirty="0" err="1"/>
              <a:t>що</a:t>
            </a:r>
            <a:r>
              <a:rPr lang="ru-RU" sz="1800" dirty="0"/>
              <a:t>  </a:t>
            </a:r>
            <a:r>
              <a:rPr lang="ru-RU" sz="1800" dirty="0" err="1"/>
              <a:t>можуть</a:t>
            </a:r>
            <a:r>
              <a:rPr lang="ru-RU" sz="1800" dirty="0"/>
              <a:t> бути </a:t>
            </a:r>
            <a:r>
              <a:rPr lang="ru-RU" sz="1800" dirty="0" err="1"/>
              <a:t>пов'язані</a:t>
            </a:r>
            <a:r>
              <a:rPr lang="ru-RU" sz="1800" dirty="0"/>
              <a:t> з </a:t>
            </a:r>
            <a:r>
              <a:rPr lang="ru-RU" sz="1800" dirty="0" err="1"/>
              <a:t>цистоскопією</a:t>
            </a:r>
            <a:r>
              <a:rPr lang="ru-RU" sz="1800" dirty="0"/>
              <a:t>, </a:t>
            </a:r>
            <a:r>
              <a:rPr lang="ru-RU" sz="1800" dirty="0" err="1"/>
              <a:t>катетеризацією</a:t>
            </a:r>
            <a:r>
              <a:rPr lang="ru-RU" sz="1800" dirty="0"/>
              <a:t> </a:t>
            </a:r>
            <a:r>
              <a:rPr lang="ru-RU" sz="1800" dirty="0" err="1"/>
              <a:t>сечоводу</a:t>
            </a:r>
            <a:r>
              <a:rPr lang="ru-RU" sz="1800" dirty="0"/>
              <a:t>, </a:t>
            </a:r>
            <a:r>
              <a:rPr lang="ru-RU" sz="1800" dirty="0" err="1"/>
              <a:t>ретроградним</a:t>
            </a:r>
            <a:r>
              <a:rPr lang="ru-RU" sz="1800" dirty="0"/>
              <a:t> </a:t>
            </a:r>
            <a:r>
              <a:rPr lang="ru-RU" sz="1800" dirty="0" err="1"/>
              <a:t>введенням</a:t>
            </a:r>
            <a:r>
              <a:rPr lang="ru-RU" sz="1800" dirty="0"/>
              <a:t> </a:t>
            </a:r>
            <a:r>
              <a:rPr lang="ru-RU" sz="1800" dirty="0" err="1"/>
              <a:t>рентгеноконтрастної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35647405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56673"/>
            <a:ext cx="10972800" cy="1556887"/>
          </a:xfrm>
        </p:spPr>
        <p:txBody>
          <a:bodyPr/>
          <a:lstStyle/>
          <a:p>
            <a:r>
              <a:rPr lang="ru-RU" dirty="0" err="1"/>
              <a:t>Пієлографія</a:t>
            </a:r>
            <a:br>
              <a:rPr lang="ru-RU" dirty="0"/>
            </a:br>
            <a:r>
              <a:rPr lang="ru-RU" sz="3200" b="1" i="1" dirty="0" err="1">
                <a:solidFill>
                  <a:srgbClr val="FFC000"/>
                </a:solidFill>
              </a:rPr>
              <a:t>Підготовка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249681"/>
            <a:ext cx="11315700" cy="4861244"/>
          </a:xfrm>
        </p:spPr>
        <p:txBody>
          <a:bodyPr/>
          <a:lstStyle/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err="1"/>
              <a:t>Підготовка</a:t>
            </a:r>
            <a:r>
              <a:rPr lang="ru-RU" sz="2800" dirty="0"/>
              <a:t> до </a:t>
            </a:r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обстеження</a:t>
            </a:r>
            <a:r>
              <a:rPr lang="ru-RU" sz="2800" dirty="0"/>
              <a:t> </a:t>
            </a:r>
            <a:r>
              <a:rPr lang="ru-RU" sz="2800" dirty="0" err="1"/>
              <a:t>нирок</a:t>
            </a:r>
            <a:r>
              <a:rPr lang="ru-RU" sz="2800" dirty="0"/>
              <a:t> </a:t>
            </a:r>
            <a:r>
              <a:rPr lang="ru-RU" sz="2800" dirty="0" err="1"/>
              <a:t>включає</a:t>
            </a:r>
            <a:r>
              <a:rPr lang="ru-RU" sz="2800" dirty="0"/>
              <a:t> </a:t>
            </a:r>
            <a:r>
              <a:rPr lang="ru-RU" sz="2800" dirty="0" err="1"/>
              <a:t>припинення</a:t>
            </a:r>
            <a:r>
              <a:rPr lang="ru-RU" sz="2800" dirty="0"/>
              <a:t> </a:t>
            </a:r>
            <a:r>
              <a:rPr lang="ru-RU" sz="2800" dirty="0" err="1"/>
              <a:t>прийому</a:t>
            </a:r>
            <a:r>
              <a:rPr lang="ru-RU" sz="2800" dirty="0"/>
              <a:t> (за </a:t>
            </a:r>
            <a:r>
              <a:rPr lang="ru-RU" sz="2800" dirty="0" err="1"/>
              <a:t>кілька</a:t>
            </a:r>
            <a:r>
              <a:rPr lang="ru-RU" sz="2800" dirty="0"/>
              <a:t> </a:t>
            </a:r>
            <a:r>
              <a:rPr lang="ru-RU" sz="2800" dirty="0" err="1"/>
              <a:t>днів</a:t>
            </a:r>
            <a:r>
              <a:rPr lang="ru-RU" sz="2800" dirty="0"/>
              <a:t>) </a:t>
            </a:r>
            <a:r>
              <a:rPr lang="ru-RU" sz="2800" dirty="0" err="1"/>
              <a:t>анальгетиків</a:t>
            </a:r>
            <a:r>
              <a:rPr lang="ru-RU" sz="2800" dirty="0"/>
              <a:t>, </a:t>
            </a:r>
            <a:r>
              <a:rPr lang="ru-RU" sz="2800" dirty="0" err="1"/>
              <a:t>нейролептиків</a:t>
            </a:r>
            <a:r>
              <a:rPr lang="ru-RU" sz="2800" dirty="0"/>
              <a:t>, </a:t>
            </a:r>
            <a:r>
              <a:rPr lang="ru-RU" sz="2800" dirty="0" err="1"/>
              <a:t>антидепресантів</a:t>
            </a:r>
            <a:r>
              <a:rPr lang="ru-RU" sz="2800" dirty="0"/>
              <a:t>, бета-</a:t>
            </a:r>
            <a:r>
              <a:rPr lang="ru-RU" sz="2800" dirty="0" err="1"/>
              <a:t>блокаторів</a:t>
            </a:r>
            <a:r>
              <a:rPr lang="ru-RU" sz="2800" dirty="0"/>
              <a:t>; </a:t>
            </a:r>
          </a:p>
          <a:p>
            <a:r>
              <a:rPr lang="ru-RU" sz="2800" dirty="0" err="1"/>
              <a:t>ввечері</a:t>
            </a:r>
            <a:r>
              <a:rPr lang="ru-RU" sz="2800" dirty="0"/>
              <a:t> </a:t>
            </a:r>
            <a:r>
              <a:rPr lang="ru-RU" sz="2800" dirty="0" err="1"/>
              <a:t>напередодні</a:t>
            </a:r>
            <a:r>
              <a:rPr lang="ru-RU" sz="2800" dirty="0"/>
              <a:t> </a:t>
            </a:r>
            <a:r>
              <a:rPr lang="ru-RU" sz="2800" dirty="0" err="1"/>
              <a:t>процедури</a:t>
            </a:r>
            <a:r>
              <a:rPr lang="ru-RU" sz="2800" dirty="0"/>
              <a:t> - </a:t>
            </a:r>
            <a:r>
              <a:rPr lang="ru-RU" sz="2800" dirty="0" err="1"/>
              <a:t>припинення</a:t>
            </a:r>
            <a:r>
              <a:rPr lang="ru-RU" sz="2800" dirty="0"/>
              <a:t> </a:t>
            </a:r>
            <a:r>
              <a:rPr lang="ru-RU" sz="2800" dirty="0" err="1"/>
              <a:t>прийому</a:t>
            </a:r>
            <a:r>
              <a:rPr lang="ru-RU" sz="2800" dirty="0"/>
              <a:t> </a:t>
            </a:r>
            <a:r>
              <a:rPr lang="ru-RU" sz="2800" dirty="0" err="1"/>
              <a:t>їжі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18-19 годин і </a:t>
            </a:r>
            <a:r>
              <a:rPr lang="ru-RU" sz="2800" dirty="0" err="1"/>
              <a:t>очищення</a:t>
            </a:r>
            <a:r>
              <a:rPr lang="ru-RU" sz="2800" dirty="0"/>
              <a:t> кишечника за </a:t>
            </a:r>
            <a:r>
              <a:rPr lang="ru-RU" sz="2800" dirty="0" err="1"/>
              <a:t>допомогою</a:t>
            </a:r>
            <a:r>
              <a:rPr lang="ru-RU" sz="2800" dirty="0"/>
              <a:t> проносного.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У день </a:t>
            </a:r>
            <a:r>
              <a:rPr lang="ru-RU" sz="2800" dirty="0" err="1"/>
              <a:t>дослідження</a:t>
            </a:r>
            <a:r>
              <a:rPr lang="ru-RU" sz="2800" dirty="0"/>
              <a:t> з ранку </a:t>
            </a:r>
            <a:r>
              <a:rPr lang="ru-RU" sz="2800" dirty="0" err="1"/>
              <a:t>також</a:t>
            </a:r>
            <a:r>
              <a:rPr lang="ru-RU" sz="2800" dirty="0"/>
              <a:t> не </a:t>
            </a:r>
            <a:r>
              <a:rPr lang="ru-RU" sz="2800" dirty="0" err="1"/>
              <a:t>приймають</a:t>
            </a:r>
            <a:r>
              <a:rPr lang="ru-RU" sz="2800" dirty="0"/>
              <a:t> </a:t>
            </a:r>
            <a:r>
              <a:rPr lang="ru-RU" sz="2800" dirty="0" err="1"/>
              <a:t>їжу</a:t>
            </a:r>
            <a:r>
              <a:rPr lang="ru-RU" sz="2800" dirty="0"/>
              <a:t> (і не </a:t>
            </a:r>
            <a:r>
              <a:rPr lang="ru-RU" sz="2800" dirty="0" err="1"/>
              <a:t>п'ють</a:t>
            </a:r>
            <a:r>
              <a:rPr lang="ru-RU" sz="2800" dirty="0"/>
              <a:t> </a:t>
            </a:r>
            <a:r>
              <a:rPr lang="ru-RU" sz="2800" dirty="0" err="1"/>
              <a:t>рідину</a:t>
            </a:r>
            <a:r>
              <a:rPr lang="ru-RU" sz="2800" dirty="0"/>
              <a:t>) і повторно </a:t>
            </a:r>
            <a:r>
              <a:rPr lang="ru-RU" sz="2800" dirty="0" err="1"/>
              <a:t>очищують</a:t>
            </a:r>
            <a:r>
              <a:rPr lang="ru-RU" sz="2800" dirty="0"/>
              <a:t> кишечник, </a:t>
            </a:r>
            <a:r>
              <a:rPr lang="ru-RU" sz="2800" dirty="0" err="1"/>
              <a:t>роблячи</a:t>
            </a:r>
            <a:r>
              <a:rPr lang="ru-RU" sz="2800" dirty="0"/>
              <a:t> </a:t>
            </a:r>
            <a:r>
              <a:rPr lang="ru-RU" sz="2800" dirty="0" err="1"/>
              <a:t>клізму</a:t>
            </a:r>
            <a:r>
              <a:rPr lang="ru-RU" sz="2800" dirty="0"/>
              <a:t>.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498968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Пієлографія</a:t>
            </a:r>
            <a:br>
              <a:rPr lang="ru-RU" dirty="0"/>
            </a:br>
            <a:r>
              <a:rPr lang="ru-RU" b="1" i="1" dirty="0" err="1">
                <a:solidFill>
                  <a:srgbClr val="FFC000"/>
                </a:solidFill>
              </a:rPr>
              <a:t>види</a:t>
            </a:r>
            <a:endParaRPr lang="ru-UA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00201"/>
            <a:ext cx="1162812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шляху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рентгеноконтрастної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err="1"/>
              <a:t>ретроградну</a:t>
            </a:r>
            <a:r>
              <a:rPr lang="ru-RU" dirty="0"/>
              <a:t> (</a:t>
            </a:r>
            <a:r>
              <a:rPr lang="ru-RU" dirty="0" err="1"/>
              <a:t>висхідну</a:t>
            </a:r>
            <a:r>
              <a:rPr lang="ru-RU" dirty="0"/>
              <a:t>) - </a:t>
            </a:r>
            <a:r>
              <a:rPr lang="ru-RU" dirty="0" err="1"/>
              <a:t>рентгеноконтрастні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заповнюють</a:t>
            </a:r>
            <a:r>
              <a:rPr lang="ru-RU" dirty="0"/>
              <a:t> </a:t>
            </a:r>
            <a:r>
              <a:rPr lang="ru-RU" dirty="0" err="1"/>
              <a:t>балію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сечовід</a:t>
            </a:r>
            <a:r>
              <a:rPr lang="ru-RU" dirty="0"/>
              <a:t> через </a:t>
            </a:r>
            <a:r>
              <a:rPr lang="ru-RU" dirty="0" err="1"/>
              <a:t>сечові</a:t>
            </a:r>
            <a:r>
              <a:rPr lang="ru-RU" dirty="0"/>
              <a:t> шляхи.  </a:t>
            </a:r>
          </a:p>
          <a:p>
            <a:pPr marL="0" indent="0">
              <a:buNone/>
            </a:pPr>
            <a:r>
              <a:rPr lang="ru-RU" dirty="0" err="1"/>
              <a:t>антеградну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2079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Пієлографія</a:t>
            </a:r>
            <a:br>
              <a:rPr lang="ru-RU" dirty="0"/>
            </a:br>
            <a:r>
              <a:rPr lang="ru-RU" sz="3200" b="1" i="1" dirty="0">
                <a:solidFill>
                  <a:srgbClr val="FFC000"/>
                </a:solidFill>
              </a:rPr>
              <a:t>ретроградна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896980"/>
            <a:ext cx="6416843" cy="4525963"/>
          </a:xfrm>
        </p:spPr>
        <p:txBody>
          <a:bodyPr/>
          <a:lstStyle/>
          <a:p>
            <a:r>
              <a:rPr lang="ru-RU" sz="2800" dirty="0"/>
              <a:t>Ретроградна </a:t>
            </a:r>
            <a:r>
              <a:rPr lang="ru-RU" sz="2800" dirty="0" err="1"/>
              <a:t>пієлографія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висхідна</a:t>
            </a:r>
            <a:r>
              <a:rPr lang="ru-RU" sz="2800" dirty="0"/>
              <a:t> </a:t>
            </a:r>
            <a:r>
              <a:rPr lang="ru-RU" sz="2800" dirty="0" err="1"/>
              <a:t>пієлографія</a:t>
            </a:r>
            <a:r>
              <a:rPr lang="ru-RU" sz="2800" dirty="0"/>
              <a:t> </a:t>
            </a:r>
            <a:r>
              <a:rPr lang="ru-RU" sz="2800" dirty="0" err="1"/>
              <a:t>передбачає</a:t>
            </a:r>
            <a:r>
              <a:rPr lang="ru-RU" sz="2800" dirty="0"/>
              <a:t> </a:t>
            </a:r>
            <a:r>
              <a:rPr lang="ru-RU" sz="2800" dirty="0" err="1"/>
              <a:t>введення</a:t>
            </a:r>
            <a:r>
              <a:rPr lang="ru-RU" sz="2800" dirty="0"/>
              <a:t> препарату для </a:t>
            </a:r>
            <a:r>
              <a:rPr lang="ru-RU" sz="2800" dirty="0" err="1"/>
              <a:t>контрастування</a:t>
            </a:r>
            <a:r>
              <a:rPr lang="ru-RU" sz="2800" dirty="0"/>
              <a:t> в </a:t>
            </a:r>
            <a:r>
              <a:rPr lang="ru-RU" sz="2800" dirty="0" err="1"/>
              <a:t>гирлі</a:t>
            </a:r>
            <a:r>
              <a:rPr lang="ru-RU" sz="2800" dirty="0"/>
              <a:t> </a:t>
            </a:r>
            <a:r>
              <a:rPr lang="ru-RU" sz="2800" dirty="0" err="1"/>
              <a:t>відповідного</a:t>
            </a:r>
            <a:r>
              <a:rPr lang="ru-RU" sz="2800" dirty="0"/>
              <a:t> </a:t>
            </a:r>
            <a:r>
              <a:rPr lang="ru-RU" sz="2800" dirty="0" err="1"/>
              <a:t>сечоводу</a:t>
            </a:r>
            <a:r>
              <a:rPr lang="ru-RU" sz="2800" dirty="0"/>
              <a:t> через уретру за </a:t>
            </a:r>
            <a:r>
              <a:rPr lang="ru-RU" sz="2800" dirty="0" err="1"/>
              <a:t>допомогою</a:t>
            </a:r>
            <a:r>
              <a:rPr lang="ru-RU" sz="2800" dirty="0"/>
              <a:t> цистоскопу, через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вводять</a:t>
            </a:r>
            <a:r>
              <a:rPr lang="ru-RU" sz="2800" dirty="0"/>
              <a:t> катетер, а по </a:t>
            </a:r>
            <a:r>
              <a:rPr lang="ru-RU" sz="2800" dirty="0" err="1"/>
              <a:t>ньому</a:t>
            </a:r>
            <a:r>
              <a:rPr lang="ru-RU" sz="2800" dirty="0"/>
              <a:t> - </a:t>
            </a:r>
            <a:r>
              <a:rPr lang="ru-RU" sz="2800" dirty="0" err="1"/>
              <a:t>контрастну</a:t>
            </a:r>
            <a:r>
              <a:rPr lang="ru-RU" sz="2800" dirty="0"/>
              <a:t> </a:t>
            </a:r>
            <a:r>
              <a:rPr lang="ru-RU" sz="2800" dirty="0" err="1"/>
              <a:t>речовину</a:t>
            </a:r>
            <a:r>
              <a:rPr lang="ru-RU" sz="2800" dirty="0"/>
              <a:t>.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Процедура </a:t>
            </a:r>
            <a:r>
              <a:rPr lang="ru-RU" sz="2400" dirty="0" err="1"/>
              <a:t>вимагає</a:t>
            </a:r>
            <a:r>
              <a:rPr lang="ru-RU" sz="2400" dirty="0"/>
              <a:t> </a:t>
            </a:r>
            <a:r>
              <a:rPr lang="ru-RU" sz="2400" dirty="0" err="1"/>
              <a:t>епідуральної</a:t>
            </a:r>
            <a:r>
              <a:rPr lang="ru-RU" sz="2400" dirty="0"/>
              <a:t> </a:t>
            </a:r>
            <a:r>
              <a:rPr lang="ru-RU" sz="2400" dirty="0" err="1"/>
              <a:t>анестезії</a:t>
            </a:r>
            <a:endParaRPr lang="ru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214546-9F94-E37C-9E7B-41ED472F2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899" y="1671391"/>
            <a:ext cx="3664014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52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Пієлографія</a:t>
            </a:r>
            <a:br>
              <a:rPr lang="ru-RU" dirty="0"/>
            </a:br>
            <a:r>
              <a:rPr lang="ru-RU" sz="3200" b="1" i="1" dirty="0" err="1">
                <a:solidFill>
                  <a:srgbClr val="FFC000"/>
                </a:solidFill>
              </a:rPr>
              <a:t>антеградна</a:t>
            </a:r>
            <a:endParaRPr lang="ru-UA" sz="3200" b="1" i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96000" cy="4525963"/>
          </a:xfrm>
        </p:spPr>
        <p:txBody>
          <a:bodyPr/>
          <a:lstStyle/>
          <a:p>
            <a:r>
              <a:rPr lang="ru-RU" sz="2400" dirty="0" err="1"/>
              <a:t>пієлографія</a:t>
            </a:r>
            <a:r>
              <a:rPr lang="ru-RU" sz="2400" dirty="0"/>
              <a:t>, яка </a:t>
            </a:r>
            <a:r>
              <a:rPr lang="ru-RU" sz="2400" dirty="0" err="1"/>
              <a:t>частіше</a:t>
            </a:r>
            <a:r>
              <a:rPr lang="ru-RU" sz="2400" dirty="0"/>
              <a:t> </a:t>
            </a:r>
            <a:r>
              <a:rPr lang="ru-RU" sz="2400" dirty="0" err="1"/>
              <a:t>використовується</a:t>
            </a:r>
            <a:r>
              <a:rPr lang="ru-RU" sz="2400" dirty="0"/>
              <a:t> при </a:t>
            </a:r>
            <a:r>
              <a:rPr lang="ru-RU" sz="2400" dirty="0" err="1"/>
              <a:t>підозрі</a:t>
            </a:r>
            <a:r>
              <a:rPr lang="ru-RU" sz="2400" dirty="0"/>
              <a:t> на </a:t>
            </a:r>
            <a:r>
              <a:rPr lang="ru-RU" sz="2400" dirty="0" err="1"/>
              <a:t>обструкцію</a:t>
            </a:r>
            <a:r>
              <a:rPr lang="ru-RU" sz="2400" dirty="0"/>
              <a:t> </a:t>
            </a:r>
            <a:r>
              <a:rPr lang="ru-RU" sz="2400" dirty="0" err="1"/>
              <a:t>верхніх</a:t>
            </a:r>
            <a:r>
              <a:rPr lang="ru-RU" sz="2400" dirty="0"/>
              <a:t> </a:t>
            </a:r>
            <a:r>
              <a:rPr lang="ru-RU" sz="2400" dirty="0" err="1"/>
              <a:t>сечових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, проводиться з </a:t>
            </a:r>
            <a:r>
              <a:rPr lang="ru-RU" sz="2400" dirty="0" err="1"/>
              <a:t>введенням</a:t>
            </a:r>
            <a:r>
              <a:rPr lang="ru-RU" sz="2400" dirty="0"/>
              <a:t> </a:t>
            </a:r>
            <a:r>
              <a:rPr lang="ru-RU" sz="2400" dirty="0" err="1"/>
              <a:t>контрастної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через </a:t>
            </a:r>
            <a:r>
              <a:rPr lang="ru-RU" sz="2400" dirty="0" err="1"/>
              <a:t>шкірну</a:t>
            </a:r>
            <a:r>
              <a:rPr lang="ru-RU" sz="2400" dirty="0"/>
              <a:t> </a:t>
            </a:r>
            <a:r>
              <a:rPr lang="ru-RU" sz="2400" dirty="0" err="1"/>
              <a:t>пункцію</a:t>
            </a:r>
            <a:r>
              <a:rPr lang="ru-RU" sz="2400" dirty="0"/>
              <a:t> (прокол </a:t>
            </a:r>
            <a:r>
              <a:rPr lang="ru-RU" sz="2400" dirty="0" err="1"/>
              <a:t>голкою</a:t>
            </a:r>
            <a:r>
              <a:rPr lang="ru-RU" sz="2400" dirty="0"/>
              <a:t>) в </a:t>
            </a:r>
            <a:r>
              <a:rPr lang="ru-RU" sz="2400" dirty="0" err="1"/>
              <a:t>бічну</a:t>
            </a:r>
            <a:r>
              <a:rPr lang="ru-RU" sz="2400" dirty="0"/>
              <a:t> область </a:t>
            </a:r>
            <a:r>
              <a:rPr lang="ru-RU" sz="2400" dirty="0" err="1"/>
              <a:t>спини</a:t>
            </a:r>
            <a:r>
              <a:rPr lang="ru-RU" sz="2400" dirty="0"/>
              <a:t> - </a:t>
            </a:r>
            <a:r>
              <a:rPr lang="ru-RU" sz="2400" dirty="0" err="1"/>
              <a:t>безпосередньо</a:t>
            </a:r>
            <a:r>
              <a:rPr lang="ru-RU" sz="2400" dirty="0"/>
              <a:t> в </a:t>
            </a:r>
            <a:r>
              <a:rPr lang="ru-RU" sz="2400" dirty="0" err="1"/>
              <a:t>балію</a:t>
            </a:r>
            <a:r>
              <a:rPr lang="ru-RU" sz="2400" dirty="0"/>
              <a:t> </a:t>
            </a:r>
            <a:r>
              <a:rPr lang="ru-RU" sz="2400" dirty="0" err="1"/>
              <a:t>нирки</a:t>
            </a:r>
            <a:r>
              <a:rPr lang="ru-RU" sz="2400" dirty="0"/>
              <a:t>. При </a:t>
            </a:r>
            <a:r>
              <a:rPr lang="ru-RU" sz="2400" dirty="0" err="1"/>
              <a:t>цьому</a:t>
            </a:r>
            <a:r>
              <a:rPr lang="ru-RU" sz="2400" dirty="0"/>
              <a:t> </a:t>
            </a:r>
            <a:r>
              <a:rPr lang="ru-RU" sz="2400" dirty="0" err="1"/>
              <a:t>точність</a:t>
            </a:r>
            <a:r>
              <a:rPr lang="ru-RU" sz="2400" dirty="0"/>
              <a:t> проколу і </a:t>
            </a:r>
            <a:r>
              <a:rPr lang="ru-RU" sz="2400" dirty="0" err="1"/>
              <a:t>переміщення</a:t>
            </a:r>
            <a:r>
              <a:rPr lang="ru-RU" sz="2400" dirty="0"/>
              <a:t> препарату, </a:t>
            </a:r>
            <a:r>
              <a:rPr lang="ru-RU" sz="2400" dirty="0" err="1"/>
              <a:t>що</a:t>
            </a:r>
            <a:r>
              <a:rPr lang="ru-RU" sz="2400" dirty="0"/>
              <a:t> вводиться з </a:t>
            </a:r>
            <a:r>
              <a:rPr lang="ru-RU" sz="2400" dirty="0" err="1"/>
              <a:t>нирки</a:t>
            </a:r>
            <a:r>
              <a:rPr lang="ru-RU" sz="2400" dirty="0"/>
              <a:t> в </a:t>
            </a:r>
            <a:r>
              <a:rPr lang="ru-RU" sz="2400" dirty="0" err="1"/>
              <a:t>сечовід</a:t>
            </a:r>
            <a:r>
              <a:rPr lang="ru-RU" sz="2400" dirty="0"/>
              <a:t> і </a:t>
            </a:r>
            <a:r>
              <a:rPr lang="ru-RU" sz="2400" dirty="0" err="1"/>
              <a:t>сечовий</a:t>
            </a:r>
            <a:r>
              <a:rPr lang="ru-RU" sz="2400" dirty="0"/>
              <a:t> </a:t>
            </a:r>
            <a:r>
              <a:rPr lang="ru-RU" sz="2400" dirty="0" err="1"/>
              <a:t>міхур</a:t>
            </a:r>
            <a:r>
              <a:rPr lang="ru-RU" sz="2400" dirty="0"/>
              <a:t> </a:t>
            </a:r>
            <a:r>
              <a:rPr lang="ru-RU" sz="2400" dirty="0" err="1"/>
              <a:t>відстежується</a:t>
            </a:r>
            <a:r>
              <a:rPr lang="ru-RU" sz="2400" dirty="0"/>
              <a:t> </a:t>
            </a:r>
            <a:r>
              <a:rPr lang="ru-RU" sz="2400" dirty="0" err="1"/>
              <a:t>рентгеноскопічно</a:t>
            </a:r>
            <a:r>
              <a:rPr lang="ru-RU" sz="2400" dirty="0"/>
              <a:t>. Процедура </a:t>
            </a:r>
            <a:r>
              <a:rPr lang="ru-RU" sz="2400" dirty="0" err="1"/>
              <a:t>знеболюється</a:t>
            </a:r>
            <a:r>
              <a:rPr lang="ru-RU" sz="2400" dirty="0"/>
              <a:t> </a:t>
            </a:r>
            <a:r>
              <a:rPr lang="ru-RU" sz="2400" dirty="0" err="1"/>
              <a:t>місцевим</a:t>
            </a:r>
            <a:r>
              <a:rPr lang="ru-RU" sz="2400" dirty="0"/>
              <a:t> анестетиком.</a:t>
            </a:r>
            <a:endParaRPr lang="ru-UA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476C17-CD8A-99B0-0003-CA717CE87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170" y="1462882"/>
            <a:ext cx="38290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8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2764"/>
            <a:ext cx="10972800" cy="1143000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 err="1"/>
              <a:t>Ангіографія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br>
              <a:rPr lang="ru-RU" dirty="0"/>
            </a:br>
            <a:r>
              <a:rPr lang="ru-RU" sz="3600" b="1" i="1" dirty="0" err="1">
                <a:solidFill>
                  <a:srgbClr val="FFC000"/>
                </a:solidFill>
              </a:rPr>
              <a:t>цілі</a:t>
            </a:r>
            <a:r>
              <a:rPr lang="ru-RU" sz="3600" b="1" i="1" dirty="0">
                <a:solidFill>
                  <a:srgbClr val="FFC000"/>
                </a:solidFill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</a:rPr>
              <a:t>ангіографії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813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Оцінити</a:t>
            </a:r>
            <a:r>
              <a:rPr lang="ru-RU" sz="2400" dirty="0"/>
              <a:t> </a:t>
            </a:r>
            <a:r>
              <a:rPr lang="ru-RU" sz="2400" dirty="0" err="1"/>
              <a:t>будову</a:t>
            </a:r>
            <a:r>
              <a:rPr lang="ru-RU" sz="2400" dirty="0"/>
              <a:t> і </a:t>
            </a:r>
            <a:r>
              <a:rPr lang="ru-RU" sz="2400" dirty="0" err="1"/>
              <a:t>хід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 та вен перед </a:t>
            </a:r>
            <a:r>
              <a:rPr lang="ru-RU" sz="2400" dirty="0" err="1"/>
              <a:t>операцією</a:t>
            </a:r>
            <a:r>
              <a:rPr lang="ru-RU" sz="2400" dirty="0"/>
              <a:t> (</a:t>
            </a:r>
            <a:r>
              <a:rPr lang="ru-RU" sz="2400" dirty="0" err="1"/>
              <a:t>аномалії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у </a:t>
            </a:r>
            <a:r>
              <a:rPr lang="ru-RU" sz="2400" dirty="0" err="1"/>
              <a:t>вигляді</a:t>
            </a:r>
            <a:r>
              <a:rPr lang="ru-RU" sz="2400" dirty="0"/>
              <a:t> аневризм,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тромбів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емболів</a:t>
            </a:r>
            <a:r>
              <a:rPr lang="ru-RU" sz="2400" dirty="0"/>
              <a:t>, стеноз, </a:t>
            </a:r>
            <a:r>
              <a:rPr lang="ru-RU" sz="2400" dirty="0" err="1"/>
              <a:t>діаметр</a:t>
            </a:r>
            <a:r>
              <a:rPr lang="ru-RU" sz="2400" dirty="0"/>
              <a:t>, контур).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Виявити</a:t>
            </a:r>
            <a:r>
              <a:rPr lang="ru-RU" sz="2400" dirty="0"/>
              <a:t> причину </a:t>
            </a:r>
            <a:r>
              <a:rPr lang="ru-RU" sz="2400" dirty="0" err="1"/>
              <a:t>артеріальної</a:t>
            </a:r>
            <a:r>
              <a:rPr lang="ru-RU" sz="2400" dirty="0"/>
              <a:t> </a:t>
            </a:r>
            <a:r>
              <a:rPr lang="ru-RU" sz="2400" dirty="0" err="1"/>
              <a:t>гіпертензії</a:t>
            </a:r>
            <a:r>
              <a:rPr lang="ru-RU" sz="2400" dirty="0"/>
              <a:t>, </a:t>
            </a:r>
            <a:r>
              <a:rPr lang="ru-RU" sz="2400" dirty="0" err="1"/>
              <a:t>ниркової</a:t>
            </a:r>
            <a:r>
              <a:rPr lang="ru-RU" sz="2400" dirty="0"/>
              <a:t> </a:t>
            </a:r>
            <a:r>
              <a:rPr lang="ru-RU" sz="2400" dirty="0" err="1"/>
              <a:t>недостатності</a:t>
            </a:r>
            <a:r>
              <a:rPr lang="ru-RU" sz="2400" dirty="0"/>
              <a:t> та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Диференціювати</a:t>
            </a:r>
            <a:r>
              <a:rPr lang="ru-RU" sz="2400" dirty="0"/>
              <a:t> </a:t>
            </a:r>
            <a:r>
              <a:rPr lang="ru-RU" sz="2400" dirty="0" err="1"/>
              <a:t>новоутворення</a:t>
            </a:r>
            <a:r>
              <a:rPr lang="ru-RU" sz="2400" dirty="0"/>
              <a:t> один </a:t>
            </a:r>
            <a:r>
              <a:rPr lang="ru-RU" sz="2400" dirty="0" err="1"/>
              <a:t>від</a:t>
            </a:r>
            <a:r>
              <a:rPr lang="ru-RU" sz="2400" dirty="0"/>
              <a:t> одного (</a:t>
            </a:r>
            <a:r>
              <a:rPr lang="ru-RU" sz="2400" dirty="0" err="1"/>
              <a:t>пухлини</a:t>
            </a:r>
            <a:r>
              <a:rPr lang="ru-RU" sz="2400" dirty="0"/>
              <a:t>, </a:t>
            </a:r>
            <a:r>
              <a:rPr lang="ru-RU" sz="2400" dirty="0" err="1"/>
              <a:t>кісти</a:t>
            </a:r>
            <a:r>
              <a:rPr lang="ru-RU" sz="2400" dirty="0"/>
              <a:t>, </a:t>
            </a:r>
            <a:r>
              <a:rPr lang="ru-RU" sz="2400" dirty="0" err="1"/>
              <a:t>гемангіоми</a:t>
            </a:r>
            <a:r>
              <a:rPr lang="ru-RU" sz="2400" dirty="0"/>
              <a:t>, </a:t>
            </a:r>
            <a:r>
              <a:rPr lang="ru-RU" sz="2400" dirty="0" err="1"/>
              <a:t>ліпоми</a:t>
            </a:r>
            <a:r>
              <a:rPr lang="ru-RU" sz="2400" dirty="0"/>
              <a:t>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Зробити</a:t>
            </a:r>
            <a:r>
              <a:rPr lang="ru-RU" sz="2400" dirty="0"/>
              <a:t> </a:t>
            </a:r>
            <a:r>
              <a:rPr lang="ru-RU" sz="2400" dirty="0" err="1"/>
              <a:t>контрольне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пересадки </a:t>
            </a:r>
            <a:r>
              <a:rPr lang="ru-RU" sz="2400" dirty="0" err="1"/>
              <a:t>нирки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Провести </a:t>
            </a:r>
            <a:r>
              <a:rPr lang="ru-RU" sz="2400" dirty="0" err="1"/>
              <a:t>діагностику</a:t>
            </a:r>
            <a:r>
              <a:rPr lang="ru-RU" sz="2400" dirty="0"/>
              <a:t> </a:t>
            </a:r>
            <a:r>
              <a:rPr lang="ru-RU" sz="2400" dirty="0" err="1"/>
              <a:t>ушкодження</a:t>
            </a:r>
            <a:r>
              <a:rPr lang="ru-RU" sz="2400" dirty="0"/>
              <a:t> </a:t>
            </a:r>
            <a:r>
              <a:rPr lang="ru-RU" sz="2400" dirty="0" err="1"/>
              <a:t>паренхіми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судин</a:t>
            </a:r>
            <a:r>
              <a:rPr lang="ru-RU" sz="2400" dirty="0"/>
              <a:t> при травмах.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Оцінити</a:t>
            </a:r>
            <a:r>
              <a:rPr lang="ru-RU" sz="2400" dirty="0"/>
              <a:t> </a:t>
            </a:r>
            <a:r>
              <a:rPr lang="ru-RU" sz="2400" dirty="0" err="1"/>
              <a:t>наявність</a:t>
            </a:r>
            <a:r>
              <a:rPr lang="ru-RU" sz="2400" dirty="0"/>
              <a:t> та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в </a:t>
            </a:r>
            <a:r>
              <a:rPr lang="ru-RU" sz="2400" dirty="0" err="1"/>
              <a:t>черевній</a:t>
            </a:r>
            <a:r>
              <a:rPr lang="ru-RU" sz="2400" dirty="0"/>
              <a:t> </a:t>
            </a:r>
            <a:r>
              <a:rPr lang="ru-RU" sz="2400" dirty="0" err="1"/>
              <a:t>порожнині</a:t>
            </a:r>
            <a:r>
              <a:rPr lang="ru-RU" sz="2400" dirty="0"/>
              <a:t>,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розміри</a:t>
            </a:r>
            <a:r>
              <a:rPr lang="ru-RU" sz="2400" dirty="0"/>
              <a:t>, </a:t>
            </a:r>
            <a:r>
              <a:rPr lang="ru-RU" sz="2400" dirty="0" err="1"/>
              <a:t>контури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45933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2764"/>
            <a:ext cx="10972800" cy="1143000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200" b="1" i="1" dirty="0" err="1">
                <a:solidFill>
                  <a:srgbClr val="FFC000"/>
                </a:solidFill>
              </a:rPr>
              <a:t>Чому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потрібне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проведення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ангіографії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ниркових</a:t>
            </a:r>
            <a:r>
              <a:rPr lang="ru-RU" sz="3200" b="1" i="1" dirty="0">
                <a:solidFill>
                  <a:srgbClr val="FFC000"/>
                </a:solidFill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</a:rPr>
              <a:t>артерій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813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проводять</a:t>
            </a:r>
            <a:r>
              <a:rPr lang="ru-RU" sz="2400" dirty="0"/>
              <a:t> для </a:t>
            </a:r>
            <a:r>
              <a:rPr lang="ru-RU" sz="2400" dirty="0" err="1"/>
              <a:t>визначення</a:t>
            </a:r>
            <a:r>
              <a:rPr lang="ru-RU" sz="2400" dirty="0"/>
              <a:t> стану </a:t>
            </a:r>
            <a:r>
              <a:rPr lang="ru-RU" sz="2400" dirty="0" err="1"/>
              <a:t>ниркових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, </a:t>
            </a:r>
            <a:r>
              <a:rPr lang="ru-RU" sz="2400" dirty="0" err="1"/>
              <a:t>тобто</a:t>
            </a:r>
            <a:r>
              <a:rPr lang="ru-RU" sz="2400" dirty="0"/>
              <a:t> </a:t>
            </a:r>
            <a:r>
              <a:rPr lang="ru-RU" sz="2400" dirty="0" err="1"/>
              <a:t>основних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кровопостачають</a:t>
            </a:r>
            <a:r>
              <a:rPr lang="ru-RU" sz="2400" dirty="0"/>
              <a:t> </a:t>
            </a:r>
            <a:r>
              <a:rPr lang="ru-RU" sz="2400" dirty="0" err="1"/>
              <a:t>нирки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 err="1"/>
              <a:t>Ангіографія</a:t>
            </a:r>
            <a:r>
              <a:rPr lang="ru-RU" sz="2400" dirty="0"/>
              <a:t> </a:t>
            </a:r>
            <a:r>
              <a:rPr lang="ru-RU" sz="2400" dirty="0" err="1"/>
              <a:t>ниркових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показати</a:t>
            </a:r>
            <a:r>
              <a:rPr lang="ru-RU" sz="2400" dirty="0"/>
              <a:t> </a:t>
            </a:r>
            <a:r>
              <a:rPr lang="ru-RU" sz="2400" dirty="0" err="1"/>
              <a:t>наявність</a:t>
            </a:r>
            <a:r>
              <a:rPr lang="ru-RU" sz="2400" dirty="0"/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аневризми</a:t>
            </a:r>
            <a:r>
              <a:rPr lang="ru-RU" sz="2400" dirty="0"/>
              <a:t> (</a:t>
            </a:r>
            <a:r>
              <a:rPr lang="ru-RU" sz="2400" dirty="0" err="1"/>
              <a:t>розширення</a:t>
            </a:r>
            <a:r>
              <a:rPr lang="ru-RU" sz="2400" dirty="0"/>
              <a:t> вени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артерії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ніж</a:t>
            </a:r>
            <a:r>
              <a:rPr lang="ru-RU" sz="2400" dirty="0"/>
              <a:t> на 50%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належного</a:t>
            </a:r>
            <a:r>
              <a:rPr lang="ru-RU" sz="2400" dirty="0"/>
              <a:t> </a:t>
            </a:r>
            <a:r>
              <a:rPr lang="ru-RU" sz="2400" dirty="0" err="1"/>
              <a:t>діаметру</a:t>
            </a:r>
            <a:r>
              <a:rPr lang="ru-RU" sz="2400" dirty="0"/>
              <a:t>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аномальних</a:t>
            </a:r>
            <a:r>
              <a:rPr lang="ru-RU" sz="2400" dirty="0"/>
              <a:t> </a:t>
            </a:r>
            <a:r>
              <a:rPr lang="ru-RU" sz="2400" dirty="0" err="1"/>
              <a:t>зв’язків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артерією</a:t>
            </a:r>
            <a:r>
              <a:rPr lang="ru-RU" sz="2400" dirty="0"/>
              <a:t> і веною (</a:t>
            </a:r>
            <a:r>
              <a:rPr lang="ru-RU" sz="2400" dirty="0" err="1"/>
              <a:t>фістула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свищ);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тромбів</a:t>
            </a:r>
            <a:r>
              <a:rPr lang="ru-RU" sz="2400" dirty="0"/>
              <a:t> (</a:t>
            </a:r>
            <a:r>
              <a:rPr lang="ru-RU" sz="2400" dirty="0" err="1"/>
              <a:t>згустки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) в </a:t>
            </a:r>
            <a:r>
              <a:rPr lang="ru-RU" sz="2400" dirty="0" err="1"/>
              <a:t>просвіті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; </a:t>
            </a:r>
            <a:r>
              <a:rPr lang="ru-RU" sz="2400" dirty="0" err="1"/>
              <a:t>звуження</a:t>
            </a:r>
            <a:r>
              <a:rPr lang="ru-RU" sz="2400" dirty="0"/>
              <a:t> </a:t>
            </a:r>
            <a:r>
              <a:rPr lang="ru-RU" sz="2400" dirty="0" err="1"/>
              <a:t>кровоносних</a:t>
            </a:r>
            <a:r>
              <a:rPr lang="ru-RU" sz="2400" dirty="0"/>
              <a:t> </a:t>
            </a:r>
            <a:r>
              <a:rPr lang="ru-RU" sz="2400" dirty="0" err="1"/>
              <a:t>судин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(</a:t>
            </a:r>
            <a:r>
              <a:rPr lang="ru-RU" sz="2400" dirty="0" err="1"/>
              <a:t>нирковий</a:t>
            </a:r>
            <a:r>
              <a:rPr lang="ru-RU" sz="2400" dirty="0"/>
              <a:t> стеноз);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доброякісних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злоякісних</a:t>
            </a:r>
            <a:r>
              <a:rPr lang="ru-RU" sz="2400" dirty="0"/>
              <a:t> </a:t>
            </a:r>
            <a:r>
              <a:rPr lang="ru-RU" sz="2400" dirty="0" err="1"/>
              <a:t>пухлин</a:t>
            </a:r>
            <a:r>
              <a:rPr lang="ru-RU" sz="2400" dirty="0"/>
              <a:t>; </a:t>
            </a:r>
            <a:r>
              <a:rPr lang="ru-RU" sz="2400" dirty="0" err="1"/>
              <a:t>активної</a:t>
            </a:r>
            <a:r>
              <a:rPr lang="ru-RU" sz="2400" dirty="0"/>
              <a:t> </a:t>
            </a:r>
            <a:r>
              <a:rPr lang="ru-RU" sz="2400" dirty="0" err="1"/>
              <a:t>кровотечі</a:t>
            </a:r>
            <a:r>
              <a:rPr lang="ru-RU" sz="2400" dirty="0"/>
              <a:t> з </a:t>
            </a:r>
            <a:r>
              <a:rPr lang="ru-RU" sz="2400" dirty="0" err="1"/>
              <a:t>нирки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Ниркова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ангіографія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також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використовується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вивчення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донорів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пацієнтів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перед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операцією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трансплантації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нирки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для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кількості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артерій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вен в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кожній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нирці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51283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2764"/>
            <a:ext cx="10972800" cy="703932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dirty="0"/>
              <a:t>КТ </a:t>
            </a:r>
            <a:r>
              <a:rPr lang="ru-RU" sz="3600" dirty="0" err="1"/>
              <a:t>ниркових</a:t>
            </a:r>
            <a:r>
              <a:rPr lang="ru-RU" sz="3600" dirty="0"/>
              <a:t> </a:t>
            </a:r>
            <a:r>
              <a:rPr lang="ru-RU" sz="3600" dirty="0" err="1"/>
              <a:t>артерій</a:t>
            </a:r>
            <a:r>
              <a:rPr lang="ru-RU" sz="3600" dirty="0"/>
              <a:t> з </a:t>
            </a:r>
            <a:r>
              <a:rPr lang="ru-RU" sz="3600" dirty="0" err="1"/>
              <a:t>контрастуванням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813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Ангіографію</a:t>
            </a:r>
            <a:r>
              <a:rPr lang="ru-RU" sz="2400" dirty="0"/>
              <a:t> </a:t>
            </a:r>
            <a:r>
              <a:rPr lang="ru-RU" sz="2400" dirty="0" err="1"/>
              <a:t>судин</a:t>
            </a:r>
            <a:r>
              <a:rPr lang="ru-RU" sz="2400" dirty="0"/>
              <a:t> </a:t>
            </a:r>
            <a:r>
              <a:rPr lang="ru-RU" sz="2400" dirty="0" err="1"/>
              <a:t>виконують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застосуванням</a:t>
            </a:r>
            <a:r>
              <a:rPr lang="ru-RU" sz="2400" dirty="0"/>
              <a:t> </a:t>
            </a:r>
            <a:r>
              <a:rPr lang="ru-RU" sz="2400" dirty="0" err="1"/>
              <a:t>йодовміщуючого</a:t>
            </a:r>
            <a:r>
              <a:rPr lang="ru-RU" sz="2400" dirty="0"/>
              <a:t> </a:t>
            </a:r>
            <a:r>
              <a:rPr lang="ru-RU" sz="2400" dirty="0" err="1"/>
              <a:t>барвника</a:t>
            </a:r>
            <a:r>
              <a:rPr lang="ru-RU" sz="2400" dirty="0"/>
              <a:t>. Контраст вводиться в вену </a:t>
            </a:r>
            <a:r>
              <a:rPr lang="ru-RU" sz="2400" dirty="0" err="1"/>
              <a:t>болюсним</a:t>
            </a:r>
            <a:r>
              <a:rPr lang="ru-RU" sz="2400" dirty="0"/>
              <a:t> методом за </a:t>
            </a:r>
            <a:r>
              <a:rPr lang="ru-RU" sz="2400" dirty="0" err="1"/>
              <a:t>допомогою</a:t>
            </a:r>
            <a:r>
              <a:rPr lang="ru-RU" sz="2400" dirty="0"/>
              <a:t> автоматичного </a:t>
            </a:r>
            <a:r>
              <a:rPr lang="ru-RU" sz="2400" dirty="0" err="1"/>
              <a:t>шприця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Перед КТ </a:t>
            </a:r>
            <a:r>
              <a:rPr lang="ru-RU" sz="2400" dirty="0" err="1"/>
              <a:t>ниркових</a:t>
            </a:r>
            <a:r>
              <a:rPr lang="ru-RU" sz="2400" dirty="0"/>
              <a:t> </a:t>
            </a:r>
            <a:r>
              <a:rPr lang="ru-RU" sz="2400" dirty="0" err="1"/>
              <a:t>артерій</a:t>
            </a:r>
            <a:r>
              <a:rPr lang="ru-RU" sz="2400" dirty="0"/>
              <a:t> </a:t>
            </a:r>
            <a:r>
              <a:rPr lang="ru-RU" sz="2400" dirty="0" err="1"/>
              <a:t>пацієнт</a:t>
            </a:r>
            <a:r>
              <a:rPr lang="ru-RU" sz="2400" dirty="0"/>
              <a:t> повинен </a:t>
            </a:r>
            <a:r>
              <a:rPr lang="ru-RU" sz="2400" dirty="0" err="1"/>
              <a:t>здати</a:t>
            </a:r>
            <a:r>
              <a:rPr lang="ru-RU" sz="2400" dirty="0"/>
              <a:t> кров на </a:t>
            </a:r>
            <a:r>
              <a:rPr lang="ru-RU" sz="2400" dirty="0" err="1"/>
              <a:t>аналіз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</a:t>
            </a:r>
            <a:r>
              <a:rPr lang="ru-RU" sz="2400" dirty="0" err="1"/>
              <a:t>креатиніну</a:t>
            </a:r>
            <a:r>
              <a:rPr lang="ru-RU" sz="2400" dirty="0"/>
              <a:t>. При </a:t>
            </a:r>
            <a:r>
              <a:rPr lang="ru-RU" sz="2400" dirty="0" err="1"/>
              <a:t>підвищених</a:t>
            </a:r>
            <a:r>
              <a:rPr lang="ru-RU" sz="2400" dirty="0"/>
              <a:t> </a:t>
            </a:r>
            <a:r>
              <a:rPr lang="ru-RU" sz="2400" dirty="0" err="1"/>
              <a:t>показниках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 заборонено, так як є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виникнення</a:t>
            </a:r>
            <a:r>
              <a:rPr lang="ru-RU" sz="2400" dirty="0"/>
              <a:t> проблем з </a:t>
            </a:r>
            <a:r>
              <a:rPr lang="ru-RU" sz="2400" dirty="0" err="1"/>
              <a:t>виведенням</a:t>
            </a:r>
            <a:r>
              <a:rPr lang="ru-RU" sz="2400" dirty="0"/>
              <a:t> препарату з </a:t>
            </a:r>
            <a:r>
              <a:rPr lang="ru-RU" sz="2400" dirty="0" err="1"/>
              <a:t>організму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err="1"/>
              <a:t>Інші</a:t>
            </a:r>
            <a:r>
              <a:rPr lang="ru-RU" sz="2400" dirty="0"/>
              <a:t> </a:t>
            </a:r>
            <a:r>
              <a:rPr lang="ru-RU" sz="2400" dirty="0" err="1"/>
              <a:t>протипоказання</a:t>
            </a:r>
            <a:r>
              <a:rPr lang="ru-RU" sz="2400" dirty="0"/>
              <a:t> до </a:t>
            </a:r>
            <a:r>
              <a:rPr lang="ru-RU" sz="2400" dirty="0" err="1"/>
              <a:t>ангіографії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вагітність</a:t>
            </a:r>
            <a:r>
              <a:rPr lang="ru-RU" sz="2400" dirty="0"/>
              <a:t> на будь-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терміні</a:t>
            </a:r>
            <a:r>
              <a:rPr lang="ru-RU" sz="2400" dirty="0"/>
              <a:t>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непереносимість</a:t>
            </a:r>
            <a:r>
              <a:rPr lang="ru-RU" sz="2400" dirty="0"/>
              <a:t> йоду;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важка</a:t>
            </a:r>
            <a:r>
              <a:rPr lang="ru-RU" sz="2400" dirty="0"/>
              <a:t> форма </a:t>
            </a:r>
            <a:r>
              <a:rPr lang="ru-RU" sz="2400" dirty="0" err="1"/>
              <a:t>ниркової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печінкової</a:t>
            </a:r>
            <a:r>
              <a:rPr lang="ru-RU" sz="2400" dirty="0"/>
              <a:t> </a:t>
            </a:r>
            <a:r>
              <a:rPr lang="ru-RU" sz="2400" dirty="0" err="1"/>
              <a:t>недостатності</a:t>
            </a:r>
            <a:r>
              <a:rPr lang="ru-RU" sz="2400" dirty="0"/>
              <a:t>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різко</a:t>
            </a:r>
            <a:r>
              <a:rPr lang="ru-RU" sz="2400" dirty="0"/>
              <a:t> </a:t>
            </a:r>
            <a:r>
              <a:rPr lang="ru-RU" sz="2400" dirty="0" err="1"/>
              <a:t>виражений</a:t>
            </a:r>
            <a:r>
              <a:rPr lang="ru-RU" sz="2400" dirty="0"/>
              <a:t> тиреотоксикоз.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474490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2764"/>
            <a:ext cx="10972800" cy="1143000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dirty="0" err="1"/>
              <a:t>Етапи</a:t>
            </a:r>
            <a:r>
              <a:rPr lang="ru-RU" sz="3600" dirty="0"/>
              <a:t> </a:t>
            </a:r>
            <a:r>
              <a:rPr lang="ru-RU" sz="3600" dirty="0" err="1"/>
              <a:t>проведення</a:t>
            </a:r>
            <a:r>
              <a:rPr lang="ru-RU" sz="3600" dirty="0"/>
              <a:t> </a:t>
            </a:r>
            <a:r>
              <a:rPr lang="ru-RU" sz="3600" dirty="0" err="1"/>
              <a:t>ангіографії</a:t>
            </a:r>
            <a:r>
              <a:rPr lang="ru-RU" sz="3600" dirty="0"/>
              <a:t> </a:t>
            </a:r>
            <a:r>
              <a:rPr lang="ru-RU" sz="3600" dirty="0" err="1"/>
              <a:t>ниркової</a:t>
            </a:r>
            <a:r>
              <a:rPr lang="ru-RU" sz="3600" dirty="0"/>
              <a:t> </a:t>
            </a:r>
            <a:r>
              <a:rPr lang="ru-RU" sz="3600" dirty="0" err="1"/>
              <a:t>тканини</a:t>
            </a:r>
            <a:br>
              <a:rPr lang="ru-RU" sz="3600" dirty="0"/>
            </a:br>
            <a:r>
              <a:rPr lang="ru-RU" sz="3600" b="1" i="1" dirty="0" err="1">
                <a:solidFill>
                  <a:srgbClr val="FFC000"/>
                </a:solidFill>
              </a:rPr>
              <a:t>транслюмбальна</a:t>
            </a:r>
            <a:r>
              <a:rPr lang="ru-RU" sz="3600" b="1" i="1" dirty="0">
                <a:solidFill>
                  <a:srgbClr val="FFC000"/>
                </a:solidFill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</a:rPr>
              <a:t>аортографія</a:t>
            </a:r>
            <a:br>
              <a:rPr lang="ru-RU" sz="3600" dirty="0"/>
            </a:br>
            <a:br>
              <a:rPr lang="ru-RU" sz="3600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00201"/>
            <a:ext cx="7491662" cy="50813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За 25 </a:t>
            </a:r>
            <a:r>
              <a:rPr lang="ru-RU" sz="2400" dirty="0" err="1"/>
              <a:t>хв</a:t>
            </a:r>
            <a:r>
              <a:rPr lang="ru-RU" sz="2400" dirty="0"/>
              <a:t> до </a:t>
            </a:r>
            <a:r>
              <a:rPr lang="ru-RU" sz="2400" dirty="0" err="1"/>
              <a:t>введення</a:t>
            </a:r>
            <a:r>
              <a:rPr lang="ru-RU" sz="2400" dirty="0"/>
              <a:t> реагенту </a:t>
            </a:r>
            <a:r>
              <a:rPr lang="ru-RU" sz="2400" dirty="0" err="1"/>
              <a:t>пацієнтові</a:t>
            </a:r>
            <a:r>
              <a:rPr lang="ru-RU" sz="2400" dirty="0"/>
              <a:t> </a:t>
            </a:r>
            <a:r>
              <a:rPr lang="ru-RU" sz="2400" dirty="0" err="1"/>
              <a:t>вводять</a:t>
            </a:r>
            <a:r>
              <a:rPr lang="ru-RU" sz="2400" dirty="0"/>
              <a:t> </a:t>
            </a:r>
            <a:r>
              <a:rPr lang="ru-RU" sz="2400" dirty="0" err="1"/>
              <a:t>знеболюючу</a:t>
            </a:r>
            <a:r>
              <a:rPr lang="ru-RU" sz="2400" dirty="0"/>
              <a:t> </a:t>
            </a:r>
            <a:r>
              <a:rPr lang="ru-RU" sz="2400" dirty="0" err="1"/>
              <a:t>анестезію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/>
              <a:t>Далі</a:t>
            </a:r>
            <a:r>
              <a:rPr lang="ru-RU" sz="2400" dirty="0"/>
              <a:t>, хворого </a:t>
            </a:r>
            <a:r>
              <a:rPr lang="ru-RU" sz="2400" dirty="0" err="1"/>
              <a:t>укладають</a:t>
            </a:r>
            <a:r>
              <a:rPr lang="ru-RU" sz="2400" dirty="0"/>
              <a:t> на </a:t>
            </a:r>
            <a:r>
              <a:rPr lang="ru-RU" sz="2400" dirty="0" err="1"/>
              <a:t>живіт</a:t>
            </a:r>
            <a:r>
              <a:rPr lang="ru-RU" sz="2400" dirty="0"/>
              <a:t>, </a:t>
            </a:r>
            <a:r>
              <a:rPr lang="ru-RU" sz="2400" dirty="0" err="1"/>
              <a:t>проводять</a:t>
            </a:r>
            <a:r>
              <a:rPr lang="ru-RU" sz="2400" dirty="0"/>
              <a:t> </a:t>
            </a:r>
            <a:r>
              <a:rPr lang="ru-RU" sz="2400" dirty="0" err="1"/>
              <a:t>місцеву</a:t>
            </a:r>
            <a:r>
              <a:rPr lang="ru-RU" sz="2400" dirty="0"/>
              <a:t> </a:t>
            </a:r>
            <a:r>
              <a:rPr lang="ru-RU" sz="2400" dirty="0" err="1"/>
              <a:t>анестезію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Коли </a:t>
            </a:r>
            <a:r>
              <a:rPr lang="ru-RU" sz="2400" dirty="0" err="1"/>
              <a:t>лікарський</a:t>
            </a:r>
            <a:r>
              <a:rPr lang="ru-RU" sz="2400" dirty="0"/>
              <a:t> анестетик </a:t>
            </a:r>
            <a:r>
              <a:rPr lang="ru-RU" sz="2400" dirty="0" err="1"/>
              <a:t>подіє</a:t>
            </a:r>
            <a:r>
              <a:rPr lang="ru-RU" sz="2400" dirty="0"/>
              <a:t>, </a:t>
            </a:r>
            <a:r>
              <a:rPr lang="ru-RU" sz="2400" dirty="0" err="1"/>
              <a:t>починають</a:t>
            </a:r>
            <a:r>
              <a:rPr lang="ru-RU" sz="2400" dirty="0"/>
              <a:t> </a:t>
            </a:r>
            <a:r>
              <a:rPr lang="ru-RU" sz="2400" dirty="0" err="1"/>
              <a:t>вводити</a:t>
            </a:r>
            <a:r>
              <a:rPr lang="ru-RU" sz="2400" dirty="0"/>
              <a:t> контраст.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У </a:t>
            </a:r>
            <a:r>
              <a:rPr lang="ru-RU" sz="2400" dirty="0" err="1"/>
              <a:t>перші</a:t>
            </a:r>
            <a:r>
              <a:rPr lang="ru-RU" sz="2400" dirty="0"/>
              <a:t> 2 </a:t>
            </a:r>
            <a:r>
              <a:rPr lang="ru-RU" sz="2400" dirty="0" err="1"/>
              <a:t>хв</a:t>
            </a:r>
            <a:r>
              <a:rPr lang="ru-RU" sz="2400" dirty="0"/>
              <a:t> </a:t>
            </a:r>
            <a:r>
              <a:rPr lang="ru-RU" sz="2400" dirty="0" err="1"/>
              <a:t>проводять</a:t>
            </a:r>
            <a:r>
              <a:rPr lang="ru-RU" sz="2400" dirty="0"/>
              <a:t> </a:t>
            </a:r>
            <a:r>
              <a:rPr lang="ru-RU" sz="2400" dirty="0" err="1"/>
              <a:t>нефрограмму</a:t>
            </a:r>
            <a:r>
              <a:rPr lang="ru-RU" sz="2400" dirty="0"/>
              <a:t> і </a:t>
            </a:r>
            <a:r>
              <a:rPr lang="ru-RU" sz="2400" dirty="0" err="1"/>
              <a:t>артеріограмми</a:t>
            </a: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 По </a:t>
            </a:r>
            <a:r>
              <a:rPr lang="ru-RU" sz="2400" dirty="0" err="1"/>
              <a:t>закінченню</a:t>
            </a:r>
            <a:r>
              <a:rPr lang="ru-RU" sz="2400" dirty="0"/>
              <a:t> </a:t>
            </a:r>
            <a:r>
              <a:rPr lang="ru-RU" sz="2400" dirty="0" err="1"/>
              <a:t>процедури</a:t>
            </a:r>
            <a:r>
              <a:rPr lang="ru-RU" sz="2400" dirty="0"/>
              <a:t> </a:t>
            </a:r>
            <a:r>
              <a:rPr lang="ru-RU" sz="2400" dirty="0" err="1"/>
              <a:t>роблять</a:t>
            </a:r>
            <a:r>
              <a:rPr lang="ru-RU" sz="2400" dirty="0"/>
              <a:t> </a:t>
            </a:r>
            <a:r>
              <a:rPr lang="ru-RU" sz="2400" dirty="0" err="1"/>
              <a:t>венограмму</a:t>
            </a:r>
            <a:r>
              <a:rPr lang="ru-RU" sz="2400" dirty="0"/>
              <a:t> </a:t>
            </a:r>
            <a:r>
              <a:rPr lang="ru-RU" sz="2400" dirty="0" err="1"/>
              <a:t>венозної</a:t>
            </a:r>
            <a:r>
              <a:rPr lang="ru-RU" sz="2400" dirty="0"/>
              <a:t> </a:t>
            </a:r>
            <a:r>
              <a:rPr lang="ru-RU" sz="2400" dirty="0" err="1"/>
              <a:t>мережі</a:t>
            </a:r>
            <a:r>
              <a:rPr lang="ru-RU" sz="24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Через 6 </a:t>
            </a:r>
            <a:r>
              <a:rPr lang="ru-RU" sz="2400" dirty="0" err="1"/>
              <a:t>хв</a:t>
            </a:r>
            <a:r>
              <a:rPr lang="ru-RU" sz="2400" dirty="0"/>
              <a:t> </a:t>
            </a:r>
            <a:r>
              <a:rPr lang="ru-RU" sz="2400" dirty="0" err="1"/>
              <a:t>проводять</a:t>
            </a:r>
            <a:r>
              <a:rPr lang="ru-RU" sz="2400" dirty="0"/>
              <a:t> </a:t>
            </a:r>
            <a:r>
              <a:rPr lang="ru-RU" sz="2400" dirty="0" err="1"/>
              <a:t>повторну</a:t>
            </a:r>
            <a:r>
              <a:rPr lang="ru-RU" sz="2400" dirty="0"/>
              <a:t> </a:t>
            </a:r>
            <a:r>
              <a:rPr lang="ru-RU" sz="2400" dirty="0" err="1"/>
              <a:t>рентгенограму</a:t>
            </a:r>
            <a:r>
              <a:rPr lang="ru-RU" sz="2400" dirty="0"/>
              <a:t> і </a:t>
            </a:r>
            <a:r>
              <a:rPr lang="ru-RU" sz="2400" dirty="0" err="1"/>
              <a:t>екскреторну</a:t>
            </a:r>
            <a:r>
              <a:rPr lang="ru-RU" sz="2400" dirty="0"/>
              <a:t> </a:t>
            </a:r>
            <a:r>
              <a:rPr lang="ru-RU" sz="2400" dirty="0" err="1"/>
              <a:t>угорамму</a:t>
            </a:r>
            <a:r>
              <a:rPr lang="ru-RU" sz="2400" dirty="0"/>
              <a:t>. </a:t>
            </a:r>
            <a:r>
              <a:rPr lang="ru-RU" sz="2400" dirty="0" err="1"/>
              <a:t>Далі</a:t>
            </a:r>
            <a:r>
              <a:rPr lang="ru-RU" sz="2400" dirty="0"/>
              <a:t>, </a:t>
            </a:r>
            <a:r>
              <a:rPr lang="ru-RU" sz="2400" dirty="0" err="1"/>
              <a:t>починають</a:t>
            </a:r>
            <a:r>
              <a:rPr lang="ru-RU" sz="2400" dirty="0"/>
              <a:t> </a:t>
            </a:r>
            <a:r>
              <a:rPr lang="ru-RU" sz="2400" dirty="0" err="1"/>
              <a:t>вводити</a:t>
            </a:r>
            <a:r>
              <a:rPr lang="ru-RU" sz="2400" dirty="0"/>
              <a:t> препарат,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запобігає</a:t>
            </a:r>
            <a:r>
              <a:rPr lang="ru-RU" sz="2400" dirty="0"/>
              <a:t> </a:t>
            </a:r>
            <a:r>
              <a:rPr lang="ru-RU" sz="2400" dirty="0" err="1"/>
              <a:t>тромбоутворення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50FC06-616A-7460-D41D-BA3D9B495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805" y="1673744"/>
            <a:ext cx="3996742" cy="493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331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2764"/>
            <a:ext cx="10972800" cy="1143000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dirty="0" err="1"/>
              <a:t>Етапи</a:t>
            </a:r>
            <a:r>
              <a:rPr lang="ru-RU" sz="3600" dirty="0"/>
              <a:t> </a:t>
            </a:r>
            <a:r>
              <a:rPr lang="ru-RU" sz="3600" dirty="0" err="1"/>
              <a:t>проведення</a:t>
            </a:r>
            <a:r>
              <a:rPr lang="ru-RU" sz="3600" dirty="0"/>
              <a:t> </a:t>
            </a:r>
            <a:r>
              <a:rPr lang="ru-RU" sz="3600" dirty="0" err="1"/>
              <a:t>ангіографії</a:t>
            </a:r>
            <a:r>
              <a:rPr lang="ru-RU" sz="3600" dirty="0"/>
              <a:t> </a:t>
            </a:r>
            <a:r>
              <a:rPr lang="ru-RU" sz="3600" dirty="0" err="1"/>
              <a:t>ниркової</a:t>
            </a:r>
            <a:r>
              <a:rPr lang="ru-RU" sz="3600" dirty="0"/>
              <a:t> </a:t>
            </a:r>
            <a:r>
              <a:rPr lang="ru-RU" sz="3600" dirty="0" err="1"/>
              <a:t>тканини</a:t>
            </a:r>
            <a:br>
              <a:rPr lang="ru-RU" sz="3600" dirty="0"/>
            </a:br>
            <a:r>
              <a:rPr lang="ru-RU" sz="2800" b="1" i="1" dirty="0" err="1">
                <a:solidFill>
                  <a:srgbClr val="FFC000"/>
                </a:solidFill>
              </a:rPr>
              <a:t>Трансфеморальна</a:t>
            </a:r>
            <a:r>
              <a:rPr lang="ru-RU" sz="2800" b="1" i="1" dirty="0">
                <a:solidFill>
                  <a:srgbClr val="FFC000"/>
                </a:solidFill>
              </a:rPr>
              <a:t> </a:t>
            </a:r>
            <a:r>
              <a:rPr lang="ru-RU" sz="2800" b="1" i="1" dirty="0" err="1">
                <a:solidFill>
                  <a:srgbClr val="FFC000"/>
                </a:solidFill>
              </a:rPr>
              <a:t>ангіографія</a:t>
            </a:r>
            <a:r>
              <a:rPr lang="ru-RU" sz="2800" b="1" i="1" dirty="0">
                <a:solidFill>
                  <a:srgbClr val="FFC000"/>
                </a:solidFill>
              </a:rPr>
              <a:t> по </a:t>
            </a:r>
            <a:r>
              <a:rPr lang="ru-RU" sz="2800" b="1" i="1" dirty="0" err="1">
                <a:solidFill>
                  <a:srgbClr val="FFC000"/>
                </a:solidFill>
              </a:rPr>
              <a:t>Сельдингеру</a:t>
            </a:r>
            <a:br>
              <a:rPr lang="ru-RU" sz="2800" b="1" i="1" dirty="0">
                <a:solidFill>
                  <a:srgbClr val="FFC000"/>
                </a:solidFill>
              </a:rPr>
            </a:br>
            <a:br>
              <a:rPr lang="ru-RU" sz="2800" b="1" i="1" dirty="0">
                <a:solidFill>
                  <a:srgbClr val="FFC000"/>
                </a:solidFill>
              </a:rPr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20653" cy="508133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Для </a:t>
            </a:r>
            <a:r>
              <a:rPr lang="ru-RU" sz="2400" dirty="0" err="1"/>
              <a:t>цього</a:t>
            </a:r>
            <a:r>
              <a:rPr lang="ru-RU" sz="2400" dirty="0"/>
              <a:t> скальпелем </a:t>
            </a:r>
            <a:r>
              <a:rPr lang="ru-RU" sz="2400" dirty="0" err="1"/>
              <a:t>оголюють</a:t>
            </a:r>
            <a:r>
              <a:rPr lang="ru-RU" sz="2400" dirty="0"/>
              <a:t> </a:t>
            </a:r>
            <a:r>
              <a:rPr lang="ru-RU" sz="2400" dirty="0" err="1"/>
              <a:t>стегнову</a:t>
            </a:r>
            <a:r>
              <a:rPr lang="ru-RU" sz="2400" dirty="0"/>
              <a:t> </a:t>
            </a:r>
            <a:r>
              <a:rPr lang="ru-RU" sz="2400" dirty="0" err="1"/>
              <a:t>артерію</a:t>
            </a:r>
            <a:r>
              <a:rPr lang="ru-RU" sz="2400" dirty="0"/>
              <a:t>, </a:t>
            </a:r>
            <a:r>
              <a:rPr lang="ru-RU" sz="2400" dirty="0" err="1"/>
              <a:t>потім</a:t>
            </a:r>
            <a:r>
              <a:rPr lang="ru-RU" sz="2400" dirty="0"/>
              <a:t> пунктируют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голкою</a:t>
            </a:r>
            <a:r>
              <a:rPr lang="ru-RU" sz="2400" dirty="0"/>
              <a:t> і </a:t>
            </a:r>
            <a:r>
              <a:rPr lang="ru-RU" sz="2400" dirty="0" err="1"/>
              <a:t>ведуть</a:t>
            </a:r>
            <a:r>
              <a:rPr lang="ru-RU" sz="2400" dirty="0"/>
              <a:t> катетер до 1 </a:t>
            </a:r>
            <a:r>
              <a:rPr lang="ru-RU" sz="2400" dirty="0" err="1"/>
              <a:t>поперекового</a:t>
            </a:r>
            <a:r>
              <a:rPr lang="ru-RU" sz="2400" dirty="0"/>
              <a:t> </a:t>
            </a:r>
            <a:r>
              <a:rPr lang="ru-RU" sz="2400" dirty="0" err="1"/>
              <a:t>хребця</a:t>
            </a:r>
            <a:r>
              <a:rPr lang="ru-RU" sz="2400" dirty="0"/>
              <a:t>, </a:t>
            </a:r>
            <a:r>
              <a:rPr lang="ru-RU" sz="2400" dirty="0" err="1"/>
              <a:t>вводять</a:t>
            </a:r>
            <a:r>
              <a:rPr lang="ru-RU" sz="2400" dirty="0"/>
              <a:t> контраст з </a:t>
            </a:r>
            <a:r>
              <a:rPr lang="ru-RU" sz="2400" dirty="0" err="1"/>
              <a:t>подальшими</a:t>
            </a:r>
            <a:r>
              <a:rPr lang="ru-RU" sz="2400" dirty="0"/>
              <a:t> </a:t>
            </a:r>
            <a:r>
              <a:rPr lang="ru-RU" sz="2400" dirty="0" err="1"/>
              <a:t>знімками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/>
              <a:t>Як </a:t>
            </a:r>
            <a:r>
              <a:rPr lang="ru-RU" sz="2400" dirty="0" err="1"/>
              <a:t>різновид</a:t>
            </a:r>
            <a:r>
              <a:rPr lang="ru-RU" sz="2400" dirty="0"/>
              <a:t> одного з </a:t>
            </a:r>
            <a:r>
              <a:rPr lang="ru-RU" sz="2400" dirty="0" err="1"/>
              <a:t>обстежень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виконана</a:t>
            </a:r>
            <a:r>
              <a:rPr lang="ru-RU" sz="2400" dirty="0"/>
              <a:t> </a:t>
            </a:r>
            <a:r>
              <a:rPr lang="ru-RU" sz="2400" dirty="0" err="1"/>
              <a:t>селективна</a:t>
            </a:r>
            <a:r>
              <a:rPr lang="ru-RU" sz="2400" dirty="0"/>
              <a:t> </a:t>
            </a:r>
            <a:r>
              <a:rPr lang="ru-RU" sz="2400" dirty="0" err="1"/>
              <a:t>ниркова</a:t>
            </a:r>
            <a:r>
              <a:rPr lang="ru-RU" sz="2400" dirty="0"/>
              <a:t> </a:t>
            </a:r>
            <a:r>
              <a:rPr lang="ru-RU" sz="2400" dirty="0" err="1"/>
              <a:t>ангіографія</a:t>
            </a:r>
            <a:r>
              <a:rPr lang="ru-RU" sz="2400" dirty="0"/>
              <a:t>, коли </a:t>
            </a:r>
            <a:r>
              <a:rPr lang="ru-RU" sz="2400" dirty="0" err="1"/>
              <a:t>контрастну</a:t>
            </a:r>
            <a:r>
              <a:rPr lang="ru-RU" sz="2400" dirty="0"/>
              <a:t> </a:t>
            </a:r>
            <a:r>
              <a:rPr lang="ru-RU" sz="2400" dirty="0" err="1"/>
              <a:t>речовину</a:t>
            </a:r>
            <a:r>
              <a:rPr lang="ru-RU" sz="2400" dirty="0"/>
              <a:t> </a:t>
            </a:r>
            <a:r>
              <a:rPr lang="ru-RU" sz="2400" dirty="0" err="1"/>
              <a:t>вводять</a:t>
            </a:r>
            <a:r>
              <a:rPr lang="ru-RU" sz="2400" dirty="0"/>
              <a:t> </a:t>
            </a:r>
            <a:r>
              <a:rPr lang="ru-RU" sz="2400" dirty="0" err="1"/>
              <a:t>безпосередньо</a:t>
            </a:r>
            <a:r>
              <a:rPr lang="ru-RU" sz="2400" dirty="0"/>
              <a:t> в саму </a:t>
            </a:r>
            <a:r>
              <a:rPr lang="ru-RU" sz="2400" dirty="0" err="1"/>
              <a:t>артерію</a:t>
            </a:r>
            <a:r>
              <a:rPr lang="ru-RU" sz="2400" dirty="0"/>
              <a:t> </a:t>
            </a:r>
            <a:r>
              <a:rPr lang="ru-RU" sz="2400" dirty="0" err="1"/>
              <a:t>нирки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60688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C05B3-E525-69BA-4ABB-711C0595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3663" y="218490"/>
            <a:ext cx="7748337" cy="1143000"/>
          </a:xfrm>
        </p:spPr>
        <p:txBody>
          <a:bodyPr/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  </a:t>
            </a:r>
            <a:r>
              <a:rPr lang="ru-RU" dirty="0" err="1"/>
              <a:t>Ангіографія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6F92-89F9-0460-9790-139E96E7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1" y="88232"/>
            <a:ext cx="3826331" cy="659330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ru-RU" sz="16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I фаза - </a:t>
            </a:r>
            <a:r>
              <a:rPr lang="ru-RU" sz="1600" dirty="0" err="1"/>
              <a:t>рання</a:t>
            </a:r>
            <a:r>
              <a:rPr lang="ru-RU" sz="1600" dirty="0"/>
              <a:t> </a:t>
            </a:r>
            <a:r>
              <a:rPr lang="ru-RU" sz="1600" dirty="0" err="1"/>
              <a:t>артеріальна</a:t>
            </a:r>
            <a:r>
              <a:rPr lang="ru-RU" sz="1600" dirty="0"/>
              <a:t>. Добре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магістральні</a:t>
            </a:r>
            <a:r>
              <a:rPr lang="ru-RU" sz="1600" dirty="0"/>
              <a:t> </a:t>
            </a:r>
            <a:r>
              <a:rPr lang="ru-RU" sz="1600" dirty="0" err="1"/>
              <a:t>ниркові</a:t>
            </a:r>
            <a:r>
              <a:rPr lang="ru-RU" sz="1600" dirty="0"/>
              <a:t> </a:t>
            </a:r>
            <a:r>
              <a:rPr lang="ru-RU" sz="1600" dirty="0" err="1"/>
              <a:t>артерії</a:t>
            </a:r>
            <a:r>
              <a:rPr lang="ru-RU" sz="1600" dirty="0"/>
              <a:t> та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гілки</a:t>
            </a:r>
            <a:r>
              <a:rPr lang="ru-RU" sz="1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6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600" dirty="0"/>
              <a:t>II фаза - </a:t>
            </a:r>
            <a:r>
              <a:rPr lang="ru-RU" sz="1600" dirty="0" err="1"/>
              <a:t>пізня</a:t>
            </a:r>
            <a:r>
              <a:rPr lang="ru-RU" sz="1600" dirty="0"/>
              <a:t> </a:t>
            </a:r>
            <a:r>
              <a:rPr lang="ru-RU" sz="1600" dirty="0" err="1"/>
              <a:t>артеріальна</a:t>
            </a:r>
            <a:r>
              <a:rPr lang="ru-RU" sz="1600" dirty="0"/>
              <a:t> з </a:t>
            </a:r>
            <a:r>
              <a:rPr lang="ru-RU" sz="1600" dirty="0" err="1"/>
              <a:t>контрастуванням</a:t>
            </a:r>
            <a:r>
              <a:rPr lang="ru-RU" sz="1600" dirty="0"/>
              <a:t> </a:t>
            </a:r>
            <a:r>
              <a:rPr lang="ru-RU" sz="1600" dirty="0" err="1"/>
              <a:t>дрібних</a:t>
            </a:r>
            <a:r>
              <a:rPr lang="ru-RU" sz="1600" dirty="0"/>
              <a:t> </a:t>
            </a:r>
            <a:r>
              <a:rPr lang="ru-RU" sz="1600" dirty="0" err="1"/>
              <a:t>розгалужень</a:t>
            </a:r>
            <a:r>
              <a:rPr lang="ru-RU" sz="1600" dirty="0"/>
              <a:t> </a:t>
            </a:r>
            <a:r>
              <a:rPr lang="ru-RU" sz="1600" dirty="0" err="1"/>
              <a:t>внутрішньониркових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III </a:t>
            </a:r>
            <a:r>
              <a:rPr lang="ru-RU" sz="1600" dirty="0"/>
              <a:t>фаза - </a:t>
            </a:r>
            <a:r>
              <a:rPr lang="ru-RU" sz="1600" dirty="0" err="1"/>
              <a:t>нефрографічна</a:t>
            </a:r>
            <a:r>
              <a:rPr lang="ru-RU" sz="1600" dirty="0"/>
              <a:t>. У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фазі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 </a:t>
            </a:r>
            <a:r>
              <a:rPr lang="ru-RU" sz="1600" dirty="0" err="1"/>
              <a:t>відсутнє</a:t>
            </a:r>
            <a:r>
              <a:rPr lang="ru-RU" sz="1600" dirty="0"/>
              <a:t>, але </a:t>
            </a:r>
            <a:r>
              <a:rPr lang="ru-RU" sz="1600" dirty="0" err="1"/>
              <a:t>відзначається</a:t>
            </a:r>
            <a:r>
              <a:rPr lang="ru-RU" sz="1600" dirty="0"/>
              <a:t> </a:t>
            </a:r>
            <a:r>
              <a:rPr lang="ru-RU" sz="1600" dirty="0" err="1"/>
              <a:t>значне</a:t>
            </a:r>
            <a:r>
              <a:rPr lang="ru-RU" sz="1600" dirty="0"/>
              <a:t> </a:t>
            </a:r>
            <a:r>
              <a:rPr lang="ru-RU" sz="1600" dirty="0" err="1"/>
              <a:t>підвищення</a:t>
            </a:r>
            <a:r>
              <a:rPr lang="ru-RU" sz="1600" dirty="0"/>
              <a:t> </a:t>
            </a:r>
            <a:r>
              <a:rPr lang="ru-RU" sz="1600" dirty="0" err="1"/>
              <a:t>інтенсивності</a:t>
            </a:r>
            <a:r>
              <a:rPr lang="ru-RU" sz="1600" dirty="0"/>
              <a:t> </a:t>
            </a:r>
            <a:r>
              <a:rPr lang="ru-RU" sz="1600" dirty="0" err="1"/>
              <a:t>тіні</a:t>
            </a:r>
            <a:r>
              <a:rPr lang="ru-RU" sz="1600" dirty="0"/>
              <a:t> </a:t>
            </a:r>
            <a:r>
              <a:rPr lang="ru-RU" sz="1600" dirty="0" err="1"/>
              <a:t>паренхіми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</a:t>
            </a:r>
            <a:r>
              <a:rPr lang="ru-RU" sz="1600" dirty="0" err="1"/>
              <a:t>зумовлене</a:t>
            </a:r>
            <a:r>
              <a:rPr lang="ru-RU" sz="1600" dirty="0"/>
              <a:t> </a:t>
            </a:r>
            <a:r>
              <a:rPr lang="ru-RU" sz="1600" dirty="0" err="1"/>
              <a:t>скупченням</a:t>
            </a:r>
            <a:r>
              <a:rPr lang="ru-RU" sz="1600" dirty="0"/>
              <a:t> РКС у </a:t>
            </a:r>
            <a:r>
              <a:rPr lang="ru-RU" sz="1600" dirty="0" err="1"/>
              <a:t>капілярах</a:t>
            </a:r>
            <a:r>
              <a:rPr lang="ru-RU" sz="1600" dirty="0"/>
              <a:t> та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канальцях</a:t>
            </a:r>
            <a:r>
              <a:rPr lang="ru-RU" sz="16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IV </a:t>
            </a:r>
            <a:r>
              <a:rPr lang="ru-RU" sz="1600" dirty="0"/>
              <a:t>фаза - </a:t>
            </a:r>
            <a:r>
              <a:rPr lang="ru-RU" sz="1600" dirty="0" err="1"/>
              <a:t>урографічна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настає</a:t>
            </a:r>
            <a:r>
              <a:rPr lang="ru-RU" sz="1600" dirty="0"/>
              <a:t> </a:t>
            </a:r>
            <a:r>
              <a:rPr lang="ru-RU" sz="1600" dirty="0" err="1"/>
              <a:t>тоді</a:t>
            </a:r>
            <a:r>
              <a:rPr lang="ru-RU" sz="1600" dirty="0"/>
              <a:t>, коли контрастна </a:t>
            </a:r>
            <a:r>
              <a:rPr lang="ru-RU" sz="1600" dirty="0" err="1"/>
              <a:t>речовина</a:t>
            </a:r>
            <a:r>
              <a:rPr lang="ru-RU" sz="1600" dirty="0"/>
              <a:t> </a:t>
            </a:r>
            <a:r>
              <a:rPr lang="ru-RU" sz="1600" dirty="0" err="1"/>
              <a:t>починає</a:t>
            </a:r>
            <a:r>
              <a:rPr lang="ru-RU" sz="1600" dirty="0"/>
              <a:t> </a:t>
            </a:r>
            <a:r>
              <a:rPr lang="ru-RU" sz="1600" dirty="0" err="1"/>
              <a:t>виділятися</a:t>
            </a:r>
            <a:r>
              <a:rPr lang="ru-RU" sz="1600" dirty="0"/>
              <a:t> з сечею і </a:t>
            </a:r>
            <a:r>
              <a:rPr lang="ru-RU" sz="1600" dirty="0" err="1"/>
              <a:t>з'являється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</a:t>
            </a:r>
            <a:r>
              <a:rPr lang="ru-RU" sz="1600" dirty="0" err="1"/>
              <a:t>чашково-мискового</a:t>
            </a:r>
            <a:r>
              <a:rPr lang="ru-RU" sz="1600" dirty="0"/>
              <a:t> комплексу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C8664F-493F-0329-C249-7CE1B3499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542" y="1066650"/>
            <a:ext cx="8132769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493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989D5DE-7790-7797-5529-1668398F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 НИРОК І СЕЧОВИВІДНИХ ШЛЯХІВ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AC174B-1B70-426F-FAF1-C2F6EA335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4885" y="1600200"/>
            <a:ext cx="680223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652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ПОКАЗАННЯ ДО ПРОВЕДЕННЯ КТ НИРОК І СЕЧОВИВІДНИХ ШЛЯХІВ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/>
              <a:t>болі</a:t>
            </a:r>
            <a:r>
              <a:rPr lang="ru-RU" sz="2400" dirty="0"/>
              <a:t> у </a:t>
            </a:r>
            <a:r>
              <a:rPr lang="ru-RU" sz="2400" dirty="0" err="1"/>
              <a:t>нижній</a:t>
            </a:r>
            <a:r>
              <a:rPr lang="ru-RU" sz="2400" dirty="0"/>
              <a:t> </a:t>
            </a:r>
            <a:r>
              <a:rPr lang="ru-RU" sz="2400" dirty="0" err="1"/>
              <a:t>частині</a:t>
            </a:r>
            <a:r>
              <a:rPr lang="ru-RU" sz="2400" dirty="0"/>
              <a:t> </a:t>
            </a:r>
            <a:r>
              <a:rPr lang="ru-RU" sz="2400" dirty="0" err="1"/>
              <a:t>спини</a:t>
            </a:r>
            <a:r>
              <a:rPr lang="ru-RU" sz="2400" dirty="0"/>
              <a:t> </a:t>
            </a:r>
            <a:r>
              <a:rPr lang="ru-RU" sz="2400" dirty="0" err="1"/>
              <a:t>незрозумілого</a:t>
            </a:r>
            <a:r>
              <a:rPr lang="ru-RU" sz="2400" dirty="0"/>
              <a:t> </a:t>
            </a:r>
            <a:r>
              <a:rPr lang="ru-RU" sz="2400" dirty="0" err="1"/>
              <a:t>походження</a:t>
            </a:r>
            <a:r>
              <a:rPr lang="ru-RU" sz="2400" dirty="0"/>
              <a:t>;</a:t>
            </a:r>
          </a:p>
          <a:p>
            <a:r>
              <a:rPr lang="ru-RU" sz="2400" dirty="0"/>
              <a:t>кров у </a:t>
            </a:r>
            <a:r>
              <a:rPr lang="ru-RU" sz="2400" dirty="0" err="1"/>
              <a:t>сечі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підвищення</a:t>
            </a:r>
            <a:r>
              <a:rPr lang="ru-RU" sz="2400" dirty="0"/>
              <a:t> </a:t>
            </a:r>
            <a:r>
              <a:rPr lang="ru-RU" sz="2400" dirty="0" err="1"/>
              <a:t>температури</a:t>
            </a:r>
            <a:r>
              <a:rPr lang="ru-RU" sz="2400" dirty="0"/>
              <a:t> у </a:t>
            </a:r>
            <a:r>
              <a:rPr lang="ru-RU" sz="2400" dirty="0" err="1"/>
              <a:t>поєднанні</a:t>
            </a:r>
            <a:r>
              <a:rPr lang="ru-RU" sz="2400" dirty="0"/>
              <a:t> з болями у </a:t>
            </a:r>
            <a:r>
              <a:rPr lang="ru-RU" sz="2400" dirty="0" err="1"/>
              <a:t>спині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утруднене</a:t>
            </a:r>
            <a:r>
              <a:rPr lang="ru-RU" sz="2400" dirty="0"/>
              <a:t> </a:t>
            </a:r>
            <a:r>
              <a:rPr lang="ru-RU" sz="2400" dirty="0" err="1"/>
              <a:t>сечовипускання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сечокам'яної</a:t>
            </a:r>
            <a:r>
              <a:rPr lang="ru-RU" sz="2400" dirty="0"/>
              <a:t> </a:t>
            </a:r>
            <a:r>
              <a:rPr lang="ru-RU" sz="2400" dirty="0" err="1"/>
              <a:t>хвороби</a:t>
            </a:r>
            <a:r>
              <a:rPr lang="ru-RU" sz="2400" dirty="0"/>
              <a:t>, </a:t>
            </a:r>
            <a:r>
              <a:rPr lang="ru-RU" sz="2400" dirty="0" err="1"/>
              <a:t>пієлонефриту</a:t>
            </a:r>
            <a:r>
              <a:rPr lang="ru-RU" sz="2400" dirty="0"/>
              <a:t>, </a:t>
            </a:r>
            <a:r>
              <a:rPr lang="ru-RU" sz="2400" dirty="0" err="1"/>
              <a:t>полікістозу</a:t>
            </a:r>
            <a:r>
              <a:rPr lang="ru-RU" sz="2400" dirty="0"/>
              <a:t> та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інфекційні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та </a:t>
            </a:r>
            <a:r>
              <a:rPr lang="ru-RU" sz="2400" dirty="0" err="1"/>
              <a:t>сечовивідних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запальні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підозра</a:t>
            </a:r>
            <a:r>
              <a:rPr lang="ru-RU" sz="2400" dirty="0"/>
              <a:t> на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вже</a:t>
            </a:r>
            <a:r>
              <a:rPr lang="ru-RU" sz="2400" dirty="0"/>
              <a:t> </a:t>
            </a:r>
            <a:r>
              <a:rPr lang="ru-RU" sz="2400" dirty="0" err="1"/>
              <a:t>діагностовані</a:t>
            </a:r>
            <a:r>
              <a:rPr lang="ru-RU" sz="2400" dirty="0"/>
              <a:t> </a:t>
            </a:r>
            <a:r>
              <a:rPr lang="ru-RU" sz="2400" dirty="0" err="1"/>
              <a:t>пухлинні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вроджені</a:t>
            </a:r>
            <a:r>
              <a:rPr lang="ru-RU" sz="2400" dirty="0"/>
              <a:t> </a:t>
            </a:r>
            <a:r>
              <a:rPr lang="ru-RU" sz="2400" dirty="0" err="1"/>
              <a:t>аномалії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 та </a:t>
            </a:r>
            <a:r>
              <a:rPr lang="ru-RU" sz="2400" dirty="0" err="1"/>
              <a:t>інші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4022523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39C68-893D-05DC-3018-A46F23C3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 </a:t>
            </a:r>
            <a:r>
              <a:rPr lang="ru-RU" dirty="0" err="1"/>
              <a:t>нирок</a:t>
            </a:r>
            <a:r>
              <a:rPr lang="ru-RU" dirty="0"/>
              <a:t> та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6B5B0-801E-9A52-61AE-26ADB95A3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КТ </a:t>
            </a:r>
            <a:r>
              <a:rPr lang="ru-RU" dirty="0" err="1"/>
              <a:t>нирок</a:t>
            </a:r>
            <a:r>
              <a:rPr lang="ru-RU" dirty="0"/>
              <a:t> та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:</a:t>
            </a:r>
          </a:p>
          <a:p>
            <a:r>
              <a:rPr lang="ru-RU" dirty="0"/>
              <a:t> форму та </a:t>
            </a:r>
            <a:r>
              <a:rPr lang="ru-RU" dirty="0" err="1"/>
              <a:t>локалізацію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</a:p>
          <a:p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будови</a:t>
            </a:r>
            <a:r>
              <a:rPr lang="ru-RU" dirty="0"/>
              <a:t>, </a:t>
            </a:r>
          </a:p>
          <a:p>
            <a:r>
              <a:rPr lang="ru-RU" dirty="0" err="1"/>
              <a:t>визначити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є </a:t>
            </a:r>
            <a:r>
              <a:rPr lang="ru-RU" dirty="0" err="1"/>
              <a:t>вроджені</a:t>
            </a:r>
            <a:r>
              <a:rPr lang="ru-RU" dirty="0"/>
              <a:t> </a:t>
            </a:r>
            <a:r>
              <a:rPr lang="ru-RU" dirty="0" err="1"/>
              <a:t>аномалії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err="1"/>
              <a:t>томограмі</a:t>
            </a:r>
            <a:r>
              <a:rPr lang="ru-RU" dirty="0"/>
              <a:t> видно </a:t>
            </a:r>
            <a:r>
              <a:rPr lang="ru-RU" dirty="0" err="1"/>
              <a:t>запалення</a:t>
            </a:r>
            <a:r>
              <a:rPr lang="ru-RU" dirty="0"/>
              <a:t>,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каміння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хворобливі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нирках</a:t>
            </a:r>
            <a:r>
              <a:rPr lang="ru-RU" dirty="0"/>
              <a:t> та </a:t>
            </a:r>
            <a:r>
              <a:rPr lang="ru-RU" dirty="0" err="1"/>
              <a:t>сечовивідних</a:t>
            </a:r>
            <a:r>
              <a:rPr lang="ru-RU" dirty="0"/>
              <a:t> шляхах.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240764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CFCFA-2896-BE9E-5DEF-1C8AB313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87888"/>
          </a:xfrm>
        </p:spPr>
        <p:txBody>
          <a:bodyPr/>
          <a:lstStyle/>
          <a:p>
            <a:r>
              <a:rPr lang="ru-RU" sz="3200" dirty="0"/>
              <a:t>КТ </a:t>
            </a:r>
            <a:r>
              <a:rPr lang="ru-RU" sz="3200" dirty="0" err="1"/>
              <a:t>нирок</a:t>
            </a:r>
            <a:r>
              <a:rPr lang="ru-RU" sz="3200" dirty="0"/>
              <a:t> та </a:t>
            </a:r>
            <a:r>
              <a:rPr lang="ru-RU" sz="3200" dirty="0" err="1"/>
              <a:t>сечовивідних</a:t>
            </a:r>
            <a:r>
              <a:rPr lang="ru-RU" sz="3200" dirty="0"/>
              <a:t> </a:t>
            </a:r>
            <a:r>
              <a:rPr lang="ru-RU" sz="3200" dirty="0" err="1"/>
              <a:t>шляхів</a:t>
            </a:r>
            <a:r>
              <a:rPr lang="ru-RU" sz="3200" dirty="0"/>
              <a:t> </a:t>
            </a:r>
            <a:endParaRPr lang="ru-UA" sz="32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B4E8712-45E7-6E2B-535F-AB4BAFC17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2127" y="962526"/>
            <a:ext cx="3499407" cy="24751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D1DC7E-F901-D135-B1FF-BBD8B4155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843" y="3550811"/>
            <a:ext cx="8230313" cy="24995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922F7-B8AB-5233-1C4F-D117B2287CAA}"/>
              </a:ext>
            </a:extLst>
          </p:cNvPr>
          <p:cNvSpPr txBox="1"/>
          <p:nvPr/>
        </p:nvSpPr>
        <p:spPr>
          <a:xfrm>
            <a:off x="8341895" y="1467853"/>
            <a:ext cx="2390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Нативна комп’ютерна томограма нирок в аксіальній проекції</a:t>
            </a:r>
            <a:endParaRPr lang="ru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DBBDA2-0F26-E5B5-814C-B6B0CA02A564}"/>
              </a:ext>
            </a:extLst>
          </p:cNvPr>
          <p:cNvSpPr txBox="1"/>
          <p:nvPr/>
        </p:nvSpPr>
        <p:spPr>
          <a:xfrm>
            <a:off x="2326105" y="6163482"/>
            <a:ext cx="7748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Комп’ютерні томограми нирок з </a:t>
            </a:r>
            <a:r>
              <a:rPr lang="uk-UA" sz="1600" dirty="0" err="1"/>
              <a:t>контрасним</a:t>
            </a:r>
            <a:r>
              <a:rPr lang="uk-UA" sz="1600" dirty="0"/>
              <a:t> посиленням в аксіальній (а) та фронтальній (б) площині</a:t>
            </a: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9036090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2E59BE85-33AC-4881-96BB-309DDA739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54177" y="176985"/>
            <a:ext cx="6418262" cy="58737"/>
          </a:xfrm>
        </p:spPr>
        <p:txBody>
          <a:bodyPr/>
          <a:lstStyle/>
          <a:p>
            <a:endParaRPr lang="ru-RU" altLang="ru-UA" dirty="0"/>
          </a:p>
        </p:txBody>
      </p:sp>
      <p:pic>
        <p:nvPicPr>
          <p:cNvPr id="23555" name="Объект 3">
            <a:extLst>
              <a:ext uri="{FF2B5EF4-FFF2-40B4-BE49-F238E27FC236}">
                <a16:creationId xmlns:a16="http://schemas.microsoft.com/office/drawing/2014/main" id="{C5F31618-E12E-46FB-AB96-C29E51BEFF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4492" y="701676"/>
            <a:ext cx="3405679" cy="2428875"/>
          </a:xfrm>
        </p:spPr>
      </p:pic>
      <p:pic>
        <p:nvPicPr>
          <p:cNvPr id="23556" name="Рисунок 4">
            <a:extLst>
              <a:ext uri="{FF2B5EF4-FFF2-40B4-BE49-F238E27FC236}">
                <a16:creationId xmlns:a16="http://schemas.microsoft.com/office/drawing/2014/main" id="{0EBAC7E2-6148-4711-A7DC-CC1BC7174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492" y="3130549"/>
            <a:ext cx="6984859" cy="330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Рисунок 5">
            <a:extLst>
              <a:ext uri="{FF2B5EF4-FFF2-40B4-BE49-F238E27FC236}">
                <a16:creationId xmlns:a16="http://schemas.microsoft.com/office/drawing/2014/main" id="{B3BFFB07-9863-4CFC-9980-DD2A27B1E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71" y="701676"/>
            <a:ext cx="357918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949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85F36B9-E313-379B-761F-625E97409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8" y="190830"/>
            <a:ext cx="10972800" cy="6432606"/>
          </a:xfrm>
        </p:spPr>
        <p:txBody>
          <a:bodyPr/>
          <a:lstStyle/>
          <a:p>
            <a:pPr eaLnBrk="1" hangingPunct="1"/>
            <a:r>
              <a:rPr lang="uk-UA" altLang="ru-UA" sz="2000" dirty="0"/>
              <a:t>Нирка має форму неправильного кола з рівними та чіткими контурами. Оточена </a:t>
            </a:r>
            <a:r>
              <a:rPr lang="uk-UA" altLang="ru-UA" sz="2000" dirty="0" err="1"/>
              <a:t>гиподенсивною</a:t>
            </a:r>
            <a:r>
              <a:rPr lang="uk-UA" altLang="ru-UA" sz="2000" dirty="0"/>
              <a:t> жировою </a:t>
            </a:r>
            <a:r>
              <a:rPr lang="uk-UA" altLang="ru-UA" sz="2000" dirty="0" err="1"/>
              <a:t>клітчаткою</a:t>
            </a:r>
            <a:r>
              <a:rPr lang="uk-UA" altLang="ru-UA" sz="2000" dirty="0"/>
              <a:t>. </a:t>
            </a:r>
            <a:r>
              <a:rPr lang="uk-UA" altLang="ru-UA" sz="2000" dirty="0" err="1"/>
              <a:t>Перинефральна</a:t>
            </a:r>
            <a:r>
              <a:rPr lang="uk-UA" altLang="ru-UA" sz="2000" dirty="0"/>
              <a:t> фасція не </a:t>
            </a:r>
            <a:r>
              <a:rPr lang="uk-UA" altLang="ru-UA" sz="2000" dirty="0" err="1"/>
              <a:t>візуалізується</a:t>
            </a:r>
            <a:r>
              <a:rPr lang="uk-UA" altLang="ru-UA" sz="2000" dirty="0"/>
              <a:t>. Відокремлюють рівні верхнього полюсу, воріт та нижнього полюсу нирки. </a:t>
            </a:r>
          </a:p>
          <a:p>
            <a:pPr eaLnBrk="1" hangingPunct="1"/>
            <a:r>
              <a:rPr lang="uk-UA" altLang="ru-UA" sz="2000" dirty="0"/>
              <a:t>Права нирка знаходиться </a:t>
            </a:r>
          </a:p>
          <a:p>
            <a:pPr eaLnBrk="1" hangingPunct="1"/>
            <a:r>
              <a:rPr lang="uk-UA" altLang="ru-UA" sz="2000" dirty="0" err="1"/>
              <a:t>дистальніше</a:t>
            </a:r>
            <a:r>
              <a:rPr lang="uk-UA" altLang="ru-UA" sz="2000" dirty="0"/>
              <a:t> нижньої поверхні </a:t>
            </a:r>
          </a:p>
          <a:p>
            <a:pPr eaLnBrk="1" hangingPunct="1"/>
            <a:r>
              <a:rPr lang="uk-UA" altLang="ru-UA" sz="2000" dirty="0"/>
              <a:t>правої частки печінки. </a:t>
            </a:r>
            <a:r>
              <a:rPr lang="uk-UA" altLang="ru-UA" sz="2000" dirty="0" err="1"/>
              <a:t>Допереду</a:t>
            </a:r>
            <a:r>
              <a:rPr lang="uk-UA" altLang="ru-UA" sz="2000" dirty="0"/>
              <a:t>  від </a:t>
            </a:r>
          </a:p>
          <a:p>
            <a:pPr eaLnBrk="1" hangingPunct="1"/>
            <a:r>
              <a:rPr lang="uk-UA" altLang="ru-UA" sz="2000" dirty="0"/>
              <a:t>правої нирки </a:t>
            </a:r>
            <a:r>
              <a:rPr lang="uk-UA" altLang="ru-UA" sz="2000" dirty="0" err="1"/>
              <a:t>проходе</a:t>
            </a:r>
            <a:r>
              <a:rPr lang="uk-UA" altLang="ru-UA" sz="2000" dirty="0"/>
              <a:t> висхідна-</a:t>
            </a:r>
          </a:p>
          <a:p>
            <a:pPr eaLnBrk="1" hangingPunct="1"/>
            <a:r>
              <a:rPr lang="uk-UA" altLang="ru-UA" sz="2000" dirty="0"/>
              <a:t>кишка. Ліва нирка розташована</a:t>
            </a:r>
          </a:p>
          <a:p>
            <a:pPr eaLnBrk="1" hangingPunct="1"/>
            <a:r>
              <a:rPr lang="uk-UA" altLang="ru-UA" sz="2000" dirty="0"/>
              <a:t> нижче селезінки та </a:t>
            </a:r>
            <a:r>
              <a:rPr lang="uk-UA" altLang="ru-UA" sz="2000" dirty="0" err="1"/>
              <a:t>похзаду</a:t>
            </a:r>
            <a:endParaRPr lang="uk-UA" altLang="ru-UA" sz="2000" dirty="0"/>
          </a:p>
          <a:p>
            <a:pPr eaLnBrk="1" hangingPunct="1"/>
            <a:r>
              <a:rPr lang="uk-UA" altLang="ru-UA" sz="2000" dirty="0"/>
              <a:t>підшлункової залози. </a:t>
            </a:r>
          </a:p>
          <a:p>
            <a:pPr eaLnBrk="1" hangingPunct="1"/>
            <a:r>
              <a:rPr lang="uk-UA" altLang="ru-UA" sz="2000" dirty="0"/>
              <a:t>У  </a:t>
            </a:r>
            <a:r>
              <a:rPr lang="uk-UA" altLang="ru-UA" sz="2000" dirty="0" err="1"/>
              <a:t>передньомедіальному</a:t>
            </a:r>
            <a:r>
              <a:rPr lang="uk-UA" altLang="ru-UA" sz="2000" dirty="0"/>
              <a:t> відділі на </a:t>
            </a:r>
          </a:p>
          <a:p>
            <a:pPr eaLnBrk="1" hangingPunct="1"/>
            <a:r>
              <a:rPr lang="uk-UA" altLang="ru-UA" sz="2000" dirty="0"/>
              <a:t>рівні L2 -  нирковий </a:t>
            </a:r>
          </a:p>
          <a:p>
            <a:pPr eaLnBrk="1" hangingPunct="1"/>
            <a:r>
              <a:rPr lang="uk-UA" altLang="ru-UA" sz="2000" dirty="0"/>
              <a:t>синус (ворота нирки) у вигляді </a:t>
            </a:r>
          </a:p>
          <a:p>
            <a:pPr eaLnBrk="1" hangingPunct="1"/>
            <a:r>
              <a:rPr lang="uk-UA" altLang="ru-UA" sz="2000" dirty="0" err="1"/>
              <a:t>гиподенсивної</a:t>
            </a:r>
            <a:r>
              <a:rPr lang="uk-UA" altLang="ru-UA" sz="2000" dirty="0"/>
              <a:t> </a:t>
            </a:r>
          </a:p>
          <a:p>
            <a:pPr eaLnBrk="1" hangingPunct="1"/>
            <a:endParaRPr lang="uk-UA" altLang="ru-UA" sz="2000" dirty="0"/>
          </a:p>
          <a:p>
            <a:pPr eaLnBrk="1" hangingPunct="1"/>
            <a:r>
              <a:rPr lang="uk-UA" altLang="ru-UA" sz="2000" dirty="0"/>
              <a:t>зони неправильної форми. Від  воріт нирки </a:t>
            </a:r>
            <a:r>
              <a:rPr lang="uk-UA" altLang="ru-UA" sz="2000" dirty="0" err="1"/>
              <a:t>медіально</a:t>
            </a:r>
            <a:r>
              <a:rPr lang="uk-UA" altLang="ru-UA" sz="2000" dirty="0"/>
              <a:t> відходять </a:t>
            </a:r>
            <a:r>
              <a:rPr lang="uk-UA" altLang="ru-UA" sz="2000" dirty="0" err="1"/>
              <a:t>ножки</a:t>
            </a:r>
            <a:r>
              <a:rPr lang="uk-UA" altLang="ru-UA" sz="2000" dirty="0"/>
              <a:t> нирок, що мають у складі ниркові артерію, вену та сечовід. Судини не </a:t>
            </a:r>
            <a:r>
              <a:rPr lang="uk-UA" altLang="ru-UA" sz="2000" dirty="0" err="1"/>
              <a:t>диференцюються</a:t>
            </a:r>
            <a:r>
              <a:rPr lang="uk-UA" altLang="ru-UA" sz="2000" dirty="0"/>
              <a:t> без додаткового контрастування.</a:t>
            </a:r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CDC9C6-89B0-CBCA-AD12-A75BAAEAD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88590"/>
            <a:ext cx="4365114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19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6404E-99D2-5115-83D0-EE17DF52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МРТ </a:t>
            </a:r>
            <a:r>
              <a:rPr lang="uk-UA" sz="3600" dirty="0">
                <a:solidFill>
                  <a:schemeClr val="tx1"/>
                </a:solidFill>
              </a:rPr>
              <a:t>дослідження</a:t>
            </a:r>
            <a:r>
              <a:rPr lang="uk-UA" dirty="0">
                <a:solidFill>
                  <a:schemeClr val="tx1"/>
                </a:solidFill>
              </a:rPr>
              <a:t> нирок та СВС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020EB2-5E32-844A-3052-C29E3A704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Показання тільки для МРТ: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1)   оцінка перфузії нирок;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оцінка концентраційної та видільної функції нирок ;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дифдіагностика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первинно та вторинно  зморщеної нирки;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5)   уточнення природи невеликих об’ємних утворень, не уточнених на КТ;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6)  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Втановлення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 розповсюдження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пухлиних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мас на ниркову 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     нижню порожисту вени: тромби - «дефекти наповнення»;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7) встановлення стадії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неопластичного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процесу при відсутності променевого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     навантаження;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9)   проведення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неінвазивної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ангіографії без використання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йодмісних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+mn-ea"/>
                <a:cs typeface="Arial" charset="0"/>
              </a:rPr>
              <a:t>  КР.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421589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E83F2-7A14-2293-6E0C-2395B684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ru-UA" sz="4400" b="1" i="0" u="none" strike="noStrike" kern="1200" cap="none" spc="0" normalizeH="0" baseline="0" noProof="0" dirty="0">
                <a:ln>
                  <a:noFill/>
                </a:ln>
                <a:solidFill>
                  <a:srgbClr val="E5E5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M</a:t>
            </a:r>
            <a:r>
              <a:rPr kumimoji="0" lang="ru-RU" altLang="ru-UA" sz="4400" b="1" i="0" u="none" strike="noStrike" kern="1200" cap="none" spc="0" normalizeH="0" baseline="0" noProof="0" dirty="0">
                <a:ln>
                  <a:noFill/>
                </a:ln>
                <a:solidFill>
                  <a:srgbClr val="E5E5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РТ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3AEAE55-8830-5C7B-16C7-98A373A41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819" y="1738929"/>
            <a:ext cx="5114987" cy="44870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EB494D-5CDB-6EF9-24D8-833015CA8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13" y="1853387"/>
            <a:ext cx="5114987" cy="44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68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526E8908-923E-40E1-93E3-E5F05A9C7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Радіонуклідні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методи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дослідження</a:t>
            </a:r>
            <a:endParaRPr lang="ru-RU" sz="3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2670D4EC-0372-419E-918A-30DED862F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063" y="711201"/>
            <a:ext cx="914400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UA" sz="2000" dirty="0"/>
              <a:t>1.	</a:t>
            </a:r>
            <a:r>
              <a:rPr lang="uk-UA" altLang="ru-UA" sz="28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невізуалізуючі</a:t>
            </a:r>
            <a:r>
              <a:rPr lang="uk-UA" altLang="ru-UA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:</a:t>
            </a:r>
          </a:p>
          <a:p>
            <a:pPr eaLnBrk="1" hangingPunct="1"/>
            <a:r>
              <a:rPr lang="uk-UA" altLang="ru-UA" sz="2800" dirty="0"/>
              <a:t>—	</a:t>
            </a:r>
            <a:r>
              <a:rPr lang="uk-UA" altLang="ru-UA" sz="2800" dirty="0" err="1"/>
              <a:t>ренографія</a:t>
            </a:r>
            <a:r>
              <a:rPr lang="uk-UA" altLang="ru-UA" sz="2800" dirty="0"/>
              <a:t>;</a:t>
            </a:r>
          </a:p>
          <a:p>
            <a:pPr eaLnBrk="1" hangingPunct="1"/>
            <a:r>
              <a:rPr lang="uk-UA" altLang="ru-UA" sz="2800" dirty="0"/>
              <a:t>2.	</a:t>
            </a:r>
            <a:r>
              <a:rPr lang="uk-UA" altLang="ru-UA" sz="28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Візуалізуючі</a:t>
            </a:r>
            <a:r>
              <a:rPr lang="uk-UA" altLang="ru-UA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:</a:t>
            </a:r>
          </a:p>
          <a:p>
            <a:pPr eaLnBrk="1" hangingPunct="1"/>
            <a:r>
              <a:rPr lang="uk-UA" altLang="ru-UA" sz="2800" dirty="0"/>
              <a:t>—	</a:t>
            </a:r>
            <a:r>
              <a:rPr lang="uk-UA" altLang="ru-UA" sz="2800" dirty="0" err="1"/>
              <a:t>динамична</a:t>
            </a:r>
            <a:r>
              <a:rPr lang="uk-UA" altLang="ru-UA" sz="2800" dirty="0"/>
              <a:t> </a:t>
            </a:r>
            <a:r>
              <a:rPr lang="uk-UA" altLang="ru-UA" sz="2800" dirty="0" err="1"/>
              <a:t>сцинтіграфія</a:t>
            </a:r>
            <a:r>
              <a:rPr lang="uk-UA" altLang="ru-UA" sz="2800" dirty="0"/>
              <a:t> нирок,</a:t>
            </a:r>
          </a:p>
          <a:p>
            <a:pPr eaLnBrk="1" hangingPunct="1"/>
            <a:r>
              <a:rPr lang="uk-UA" altLang="ru-UA" sz="2800" dirty="0"/>
              <a:t>—	статична </a:t>
            </a:r>
            <a:r>
              <a:rPr lang="uk-UA" altLang="ru-UA" sz="2800" dirty="0" err="1"/>
              <a:t>сцинтіграфія</a:t>
            </a:r>
            <a:r>
              <a:rPr lang="uk-UA" altLang="ru-UA" sz="2800" dirty="0"/>
              <a:t> нирок - для оцінки анатомо-топографічних особливостей стану нирок,</a:t>
            </a:r>
          </a:p>
          <a:p>
            <a:pPr eaLnBrk="1" hangingPunct="1"/>
            <a:r>
              <a:rPr lang="uk-UA" altLang="ru-UA" sz="2800" dirty="0"/>
              <a:t>—	радіонуклідна ангіографія нирок.</a:t>
            </a:r>
          </a:p>
        </p:txBody>
      </p:sp>
      <p:sp>
        <p:nvSpPr>
          <p:cNvPr id="35844" name="Прямоугольник 3">
            <a:extLst>
              <a:ext uri="{FF2B5EF4-FFF2-40B4-BE49-F238E27FC236}">
                <a16:creationId xmlns:a16="http://schemas.microsoft.com/office/drawing/2014/main" id="{D35F66BB-D121-4D02-B814-595735ADE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063" y="4456113"/>
            <a:ext cx="9144001" cy="2216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      !!! Насьогодні </a:t>
            </a:r>
            <a:r>
              <a:rPr lang="uk-UA" sz="2400" dirty="0" err="1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ренографія</a:t>
            </a: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 втратила своє значення у зв’язку з появою </a:t>
            </a:r>
            <a:r>
              <a:rPr lang="uk-UA" sz="2400" dirty="0" err="1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динамічной</a:t>
            </a: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uk-UA" sz="2400" dirty="0" err="1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нефросцинтіграфії,яка</a:t>
            </a: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 надає і графічну оцінку функції </a:t>
            </a:r>
            <a:r>
              <a:rPr lang="uk-UA" sz="2400" dirty="0" err="1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нирокк</a:t>
            </a: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, а статична </a:t>
            </a:r>
            <a:r>
              <a:rPr lang="uk-UA" sz="2400" dirty="0" err="1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нефросцинтіграфія</a:t>
            </a:r>
            <a:r>
              <a:rPr lang="uk-UA" sz="2400" dirty="0">
                <a:solidFill>
                  <a:schemeClr val="accent5"/>
                </a:solidFill>
                <a:latin typeface="Comic Sans MS" pitchFamily="66" charset="0"/>
                <a:cs typeface="Arial" charset="0"/>
              </a:rPr>
              <a:t> втратила свою значимість у зв’язку з наявністю КТ, УЗД, МРТ. </a:t>
            </a:r>
          </a:p>
          <a:p>
            <a:pPr>
              <a:defRPr/>
            </a:pPr>
            <a:endParaRPr lang="uk-UA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839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3">
            <a:extLst>
              <a:ext uri="{FF2B5EF4-FFF2-40B4-BE49-F238E27FC236}">
                <a16:creationId xmlns:a16="http://schemas.microsoft.com/office/drawing/2014/main" id="{1D0EF33E-1B80-4936-8465-AE14F62A9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1962613" cy="50475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ru-RU" sz="3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Радіонуклідні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методи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дослідження</a:t>
            </a:r>
            <a:r>
              <a:rPr lang="en-US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:</a:t>
            </a:r>
            <a:endParaRPr lang="ru-RU" sz="3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Динамічна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сцинтіграфія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нирок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uk-UA" sz="2800" dirty="0">
                <a:cs typeface="Arial" charset="0"/>
              </a:rPr>
              <a:t>Ціль дослідження - вивчення роздільної і сумарної функціональної активності нирок, </a:t>
            </a:r>
            <a:r>
              <a:rPr lang="uk-UA" sz="2800" dirty="0" err="1">
                <a:cs typeface="Arial" charset="0"/>
              </a:rPr>
              <a:t>уродинаміки</a:t>
            </a:r>
            <a:r>
              <a:rPr lang="uk-UA" sz="2800" dirty="0">
                <a:cs typeface="Arial" charset="0"/>
              </a:rPr>
              <a:t> верхніх сечових шляхів та анатомо-топографічних особливостей нирок. 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Показання</a:t>
            </a:r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виявлення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порушень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функції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нирок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початкових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стадіях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91980ED-E6FC-49D3-92B0-32B8263C6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7" y="5675313"/>
            <a:ext cx="933608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РФП: «99mТс- 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Пентатех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», 99mТс – «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Технемаг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», 99mTc-ДТПА</a:t>
            </a:r>
          </a:p>
        </p:txBody>
      </p:sp>
    </p:spTree>
    <p:extLst>
      <p:ext uri="{BB962C8B-B14F-4D97-AF65-F5344CB8AC3E}">
        <p14:creationId xmlns:p14="http://schemas.microsoft.com/office/powerpoint/2010/main" val="10717676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3">
            <a:extLst>
              <a:ext uri="{FF2B5EF4-FFF2-40B4-BE49-F238E27FC236}">
                <a16:creationId xmlns:a16="http://schemas.microsoft.com/office/drawing/2014/main" id="{5271B712-A7EF-46E1-83B2-5260AE381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Динамічна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сцинтіграфія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нирок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3795" name="Picture 6">
            <a:extLst>
              <a:ext uri="{FF2B5EF4-FFF2-40B4-BE49-F238E27FC236}">
                <a16:creationId xmlns:a16="http://schemas.microsoft.com/office/drawing/2014/main" id="{4D8E0F6F-65F0-4665-A808-5BB8160C1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21"/>
          <a:stretch>
            <a:fillRect/>
          </a:stretch>
        </p:blipFill>
        <p:spPr bwMode="auto">
          <a:xfrm>
            <a:off x="7665313" y="1389856"/>
            <a:ext cx="3854450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Прямоугольник 2">
            <a:extLst>
              <a:ext uri="{FF2B5EF4-FFF2-40B4-BE49-F238E27FC236}">
                <a16:creationId xmlns:a16="http://schemas.microsoft.com/office/drawing/2014/main" id="{730444EA-1F5F-4575-9376-AF1E63747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76" y="523876"/>
            <a:ext cx="6847149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UA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Показання :</a:t>
            </a:r>
          </a:p>
          <a:p>
            <a:pPr eaLnBrk="1" hangingPunct="1"/>
            <a:r>
              <a:rPr lang="uk-UA" altLang="ru-UA" sz="2400" dirty="0"/>
              <a:t>1)  оцінка секреторної та екскреторної функції норок;</a:t>
            </a:r>
          </a:p>
          <a:p>
            <a:pPr eaLnBrk="1" hangingPunct="1"/>
            <a:r>
              <a:rPr lang="uk-UA" altLang="ru-UA" sz="2400" dirty="0"/>
              <a:t>2)  виявлення вроджених аномалій та </a:t>
            </a:r>
            <a:r>
              <a:rPr lang="uk-UA" altLang="ru-UA" sz="2400" dirty="0" err="1"/>
              <a:t>ектопічно</a:t>
            </a:r>
            <a:r>
              <a:rPr lang="uk-UA" altLang="ru-UA" sz="2400" dirty="0"/>
              <a:t> </a:t>
            </a:r>
            <a:r>
              <a:rPr lang="uk-UA" altLang="ru-UA" sz="2400" dirty="0" err="1"/>
              <a:t>розташованної</a:t>
            </a:r>
            <a:r>
              <a:rPr lang="uk-UA" altLang="ru-UA" sz="2400" dirty="0"/>
              <a:t> ниркової тканини;</a:t>
            </a:r>
          </a:p>
          <a:p>
            <a:pPr eaLnBrk="1" hangingPunct="1"/>
            <a:r>
              <a:rPr lang="uk-UA" altLang="ru-UA" sz="2400" dirty="0"/>
              <a:t>3) діагностика </a:t>
            </a:r>
            <a:r>
              <a:rPr lang="uk-UA" altLang="ru-UA" sz="2400" dirty="0" err="1"/>
              <a:t>вазоренальної</a:t>
            </a:r>
            <a:r>
              <a:rPr lang="uk-UA" altLang="ru-UA" sz="2400" dirty="0"/>
              <a:t> гіпертензії;</a:t>
            </a:r>
          </a:p>
          <a:p>
            <a:pPr eaLnBrk="1" hangingPunct="1"/>
            <a:r>
              <a:rPr lang="uk-UA" altLang="ru-UA" sz="2400" dirty="0"/>
              <a:t>4) гостра і хронічна ниркова недостатність;</a:t>
            </a:r>
          </a:p>
          <a:p>
            <a:pPr eaLnBrk="1" hangingPunct="1"/>
            <a:r>
              <a:rPr lang="uk-UA" altLang="ru-UA" sz="2400" dirty="0"/>
              <a:t>5) дослідження функції нирок (встановлення порушення екскреторної та секреторної функції нирок) у хворих </a:t>
            </a:r>
            <a:r>
              <a:rPr lang="uk-UA" altLang="ru-UA" sz="2400" dirty="0" err="1"/>
              <a:t>сна</a:t>
            </a:r>
            <a:r>
              <a:rPr lang="uk-UA" altLang="ru-UA" sz="2400" dirty="0"/>
              <a:t> інфекцію СВС;</a:t>
            </a:r>
          </a:p>
          <a:p>
            <a:pPr eaLnBrk="1" hangingPunct="1"/>
            <a:endParaRPr lang="uk-UA" altLang="ru-UA" dirty="0"/>
          </a:p>
        </p:txBody>
      </p:sp>
      <p:sp>
        <p:nvSpPr>
          <p:cNvPr id="33797" name="Прямоугольник 3">
            <a:extLst>
              <a:ext uri="{FF2B5EF4-FFF2-40B4-BE49-F238E27FC236}">
                <a16:creationId xmlns:a16="http://schemas.microsoft.com/office/drawing/2014/main" id="{A1B87413-3048-4662-825D-955EC4E68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76" y="4919664"/>
            <a:ext cx="587969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UA" sz="2400" dirty="0"/>
              <a:t>6) виявлення </a:t>
            </a:r>
            <a:r>
              <a:rPr lang="uk-UA" altLang="ru-UA" sz="2400" dirty="0" err="1"/>
              <a:t>пухирно</a:t>
            </a:r>
            <a:r>
              <a:rPr lang="uk-UA" altLang="ru-UA" sz="2400" dirty="0"/>
              <a:t>-сечовідного </a:t>
            </a:r>
            <a:r>
              <a:rPr lang="uk-UA" altLang="ru-UA" sz="2400" dirty="0" err="1"/>
              <a:t>рефлюксу</a:t>
            </a:r>
            <a:r>
              <a:rPr lang="uk-UA" altLang="ru-UA" sz="2400" dirty="0"/>
              <a:t>;</a:t>
            </a:r>
          </a:p>
          <a:p>
            <a:pPr eaLnBrk="1" hangingPunct="1"/>
            <a:r>
              <a:rPr lang="uk-UA" altLang="ru-UA" sz="2400" dirty="0"/>
              <a:t>7) Контроль стану трансплантату при пересадці нирки.</a:t>
            </a:r>
          </a:p>
        </p:txBody>
      </p:sp>
    </p:spTree>
    <p:extLst>
      <p:ext uri="{BB962C8B-B14F-4D97-AF65-F5344CB8AC3E}">
        <p14:creationId xmlns:p14="http://schemas.microsoft.com/office/powerpoint/2010/main" val="24199700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2567</TotalTime>
  <Words>3789</Words>
  <Application>Microsoft Office PowerPoint</Application>
  <PresentationFormat>Широкоэкранный</PresentationFormat>
  <Paragraphs>428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63</vt:i4>
      </vt:variant>
    </vt:vector>
  </HeadingPairs>
  <TitlesOfParts>
    <vt:vector size="76" baseType="lpstr">
      <vt:lpstr>Arial</vt:lpstr>
      <vt:lpstr>Arial Black</vt:lpstr>
      <vt:lpstr>Book Antiqua</vt:lpstr>
      <vt:lpstr>Calibri</vt:lpstr>
      <vt:lpstr>Comic Sans MS</vt:lpstr>
      <vt:lpstr>Garamond</vt:lpstr>
      <vt:lpstr>Segoe Print</vt:lpstr>
      <vt:lpstr>Trebuchet MS</vt:lpstr>
      <vt:lpstr>Wingdings</vt:lpstr>
      <vt:lpstr>Течение</vt:lpstr>
      <vt:lpstr>Оформление по умолчанию</vt:lpstr>
      <vt:lpstr>1_Оформление по умолчанию</vt:lpstr>
      <vt:lpstr>2_Течение</vt:lpstr>
      <vt:lpstr> </vt:lpstr>
      <vt:lpstr>Візуалізуючі променеві методи дослідження:</vt:lpstr>
      <vt:lpstr>Візуалізуючі променеві методи дослідження:</vt:lpstr>
      <vt:lpstr>Презентация PowerPoint</vt:lpstr>
      <vt:lpstr>Презентация PowerPoint</vt:lpstr>
      <vt:lpstr>Етапи проведення УЗД нирок:</vt:lpstr>
      <vt:lpstr>Презентация PowerPoint</vt:lpstr>
      <vt:lpstr>УЗД сечового міхура</vt:lpstr>
      <vt:lpstr>Оглядова урографія</vt:lpstr>
      <vt:lpstr>Оглядова  урографія</vt:lpstr>
      <vt:lpstr>Оглядова урографія</vt:lpstr>
      <vt:lpstr>Оглядова  урографія</vt:lpstr>
      <vt:lpstr>Екскреторна  урографія</vt:lpstr>
      <vt:lpstr>Екскреторна урографія</vt:lpstr>
      <vt:lpstr>Екскреторна урографія</vt:lpstr>
      <vt:lpstr>Екскреторна урографія</vt:lpstr>
      <vt:lpstr>Екскреторна урографія</vt:lpstr>
      <vt:lpstr>Екскреторна урографія</vt:lpstr>
      <vt:lpstr>Екскреторна урографія</vt:lpstr>
      <vt:lpstr>Екскреторна урографія</vt:lpstr>
      <vt:lpstr>знімок через 7-10 хв після введення контрасту</vt:lpstr>
      <vt:lpstr>через 15-20 хв, заповнення мисок, та частково сечоводів</vt:lpstr>
      <vt:lpstr>30 хвилин</vt:lpstr>
      <vt:lpstr>Презентация PowerPoint</vt:lpstr>
      <vt:lpstr>Методика :  </vt:lpstr>
      <vt:lpstr>Інфузійна  урографія </vt:lpstr>
      <vt:lpstr>Презентация PowerPoint</vt:lpstr>
      <vt:lpstr>Цистографія сечового міхура</vt:lpstr>
      <vt:lpstr>Цистографія сечового міхура</vt:lpstr>
      <vt:lpstr>Цистографія сечового міхура</vt:lpstr>
      <vt:lpstr>Цистографія сечового міхура висхідна</vt:lpstr>
      <vt:lpstr>Цистографія сечового міхура висхідна</vt:lpstr>
      <vt:lpstr>Цистографія сечового міхура мікційна</vt:lpstr>
      <vt:lpstr>Цистографія сечового міхура мікційна</vt:lpstr>
      <vt:lpstr>Цистографія сечового міхура нисхідна</vt:lpstr>
      <vt:lpstr>Цистографія сечового міхура Підсумки дослідження </vt:lpstr>
      <vt:lpstr>Цистографія сечового міхура Результати дослідження </vt:lpstr>
      <vt:lpstr>Уретрографія висхідна (ретроградна) </vt:lpstr>
      <vt:lpstr>Уретрографія висхідна (ретроградна)</vt:lpstr>
      <vt:lpstr>Уретрографія </vt:lpstr>
      <vt:lpstr>Пієлографія</vt:lpstr>
      <vt:lpstr>Пієлографія</vt:lpstr>
      <vt:lpstr>Пієлографія Підготовка </vt:lpstr>
      <vt:lpstr>Пієлографія види</vt:lpstr>
      <vt:lpstr>Пієлографія ретроградна </vt:lpstr>
      <vt:lpstr>Пієлографія антеградна</vt:lpstr>
      <vt:lpstr>   Ангіографія нирок цілі ангіографії   </vt:lpstr>
      <vt:lpstr>     Чому потрібне проведення ангіографії ниркових артерій     </vt:lpstr>
      <vt:lpstr>     КТ ниркових артерій з контрастуванням     </vt:lpstr>
      <vt:lpstr>      Етапи проведення ангіографії ниркової тканини транслюмбальна аортографія      </vt:lpstr>
      <vt:lpstr>     Етапи проведення ангіографії ниркової тканини Трансфеморальна ангіографія по Сельдингеру      </vt:lpstr>
      <vt:lpstr>      Ангіографія нирок    </vt:lpstr>
      <vt:lpstr>КТ НИРОК І СЕЧОВИВІДНИХ ШЛЯХІВ</vt:lpstr>
      <vt:lpstr>ПОКАЗАННЯ ДО ПРОВЕДЕННЯ КТ НИРОК І СЕЧОВИВІДНИХ ШЛЯХІВ</vt:lpstr>
      <vt:lpstr>КТ нирок та сечовивідних шляхів </vt:lpstr>
      <vt:lpstr>КТ нирок та сечовивідних шляхів </vt:lpstr>
      <vt:lpstr>Презентация PowerPoint</vt:lpstr>
      <vt:lpstr>Презентация PowerPoint</vt:lpstr>
      <vt:lpstr>МРТ дослідження нирок та СВС</vt:lpstr>
      <vt:lpstr>MРТ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Олеся Слюсаренко</dc:creator>
  <cp:lastModifiedBy>Олеся Дмитріївна Слюсаренко</cp:lastModifiedBy>
  <cp:revision>78</cp:revision>
  <dcterms:created xsi:type="dcterms:W3CDTF">2017-12-19T11:27:01Z</dcterms:created>
  <dcterms:modified xsi:type="dcterms:W3CDTF">2023-02-14T10:12:00Z</dcterms:modified>
</cp:coreProperties>
</file>