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3" r:id="rId2"/>
    <p:sldId id="385" r:id="rId3"/>
    <p:sldId id="384" r:id="rId4"/>
    <p:sldId id="383" r:id="rId5"/>
    <p:sldId id="386" r:id="rId6"/>
    <p:sldId id="387" r:id="rId7"/>
    <p:sldId id="393" r:id="rId8"/>
    <p:sldId id="395" r:id="rId9"/>
    <p:sldId id="396" r:id="rId10"/>
    <p:sldId id="382" r:id="rId11"/>
    <p:sldId id="397" r:id="rId12"/>
    <p:sldId id="399" r:id="rId13"/>
    <p:sldId id="398" r:id="rId14"/>
    <p:sldId id="400" r:id="rId15"/>
    <p:sldId id="401" r:id="rId16"/>
    <p:sldId id="402" r:id="rId17"/>
    <p:sldId id="403" r:id="rId18"/>
    <p:sldId id="404" r:id="rId19"/>
    <p:sldId id="405" r:id="rId20"/>
    <p:sldId id="406" r:id="rId21"/>
    <p:sldId id="407" r:id="rId22"/>
    <p:sldId id="408" r:id="rId23"/>
    <p:sldId id="388" r:id="rId24"/>
    <p:sldId id="389" r:id="rId25"/>
    <p:sldId id="430" r:id="rId26"/>
    <p:sldId id="431" r:id="rId27"/>
    <p:sldId id="424" r:id="rId28"/>
    <p:sldId id="425" r:id="rId29"/>
    <p:sldId id="411" r:id="rId30"/>
    <p:sldId id="423" r:id="rId31"/>
    <p:sldId id="391" r:id="rId32"/>
    <p:sldId id="421" r:id="rId33"/>
    <p:sldId id="427" r:id="rId34"/>
    <p:sldId id="428" r:id="rId35"/>
    <p:sldId id="433" r:id="rId36"/>
    <p:sldId id="434" r:id="rId37"/>
    <p:sldId id="426" r:id="rId38"/>
    <p:sldId id="412" r:id="rId39"/>
    <p:sldId id="413" r:id="rId40"/>
    <p:sldId id="415" r:id="rId41"/>
    <p:sldId id="448" r:id="rId42"/>
    <p:sldId id="449" r:id="rId43"/>
    <p:sldId id="450" r:id="rId44"/>
    <p:sldId id="417" r:id="rId45"/>
    <p:sldId id="418" r:id="rId46"/>
    <p:sldId id="420" r:id="rId47"/>
    <p:sldId id="422" r:id="rId48"/>
    <p:sldId id="419" r:id="rId49"/>
    <p:sldId id="435" r:id="rId50"/>
    <p:sldId id="436" r:id="rId51"/>
    <p:sldId id="437" r:id="rId52"/>
    <p:sldId id="438" r:id="rId53"/>
    <p:sldId id="439" r:id="rId54"/>
    <p:sldId id="441" r:id="rId55"/>
    <p:sldId id="442" r:id="rId56"/>
    <p:sldId id="443" r:id="rId57"/>
    <p:sldId id="444" r:id="rId58"/>
    <p:sldId id="445" r:id="rId59"/>
    <p:sldId id="446" r:id="rId60"/>
    <p:sldId id="447" r:id="rId61"/>
    <p:sldId id="451" r:id="rId62"/>
    <p:sldId id="452" r:id="rId63"/>
    <p:sldId id="453" r:id="rId64"/>
    <p:sldId id="414" r:id="rId65"/>
    <p:sldId id="410" r:id="rId66"/>
    <p:sldId id="330" r:id="rId6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86" autoAdjust="0"/>
  </p:normalViewPr>
  <p:slideViewPr>
    <p:cSldViewPr>
      <p:cViewPr varScale="1">
        <p:scale>
          <a:sx n="95" d="100"/>
          <a:sy n="95" d="100"/>
        </p:scale>
        <p:origin x="1056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3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557338"/>
            <a:ext cx="4038600" cy="45259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59313" y="1557338"/>
            <a:ext cx="4038600" cy="45259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2116008-F9FD-48C1-814C-2C199C0D49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8313" y="1557338"/>
            <a:ext cx="4038600" cy="21859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59313" y="1557338"/>
            <a:ext cx="4038600" cy="21859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8313" y="3895725"/>
            <a:ext cx="8229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86ED065-A612-4958-B5BD-6560DDEEC94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44;&#1086;&#1084;\Desktop\&#1088;&#1072;&#1073;&#1086;&#1090;&#1072;%20&#1070;&#1083;&#1103;\&#1084;&#1077;&#1076;&#1080;&#1085;\&#1084;&#1086;&#1103;%20&#1087;&#1088;&#1072;&#1082;&#1090;&#1080;&#1082;&#1072;\&#1101;&#1093;&#1086;%20&#1087;&#1086;&#1095;&#1082;&#1080;.wmv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7.png"/><Relationship Id="rId4" Type="http://schemas.openxmlformats.org/officeDocument/2006/relationships/image" Target="../media/image106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7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Рентгеноанатомія</a:t>
            </a:r>
            <a:r>
              <a:rPr lang="ru-RU" dirty="0">
                <a:solidFill>
                  <a:srgbClr val="FFFF00"/>
                </a:solidFill>
              </a:rPr>
              <a:t>, променева </a:t>
            </a:r>
            <a:r>
              <a:rPr lang="ru-RU" dirty="0" err="1">
                <a:solidFill>
                  <a:srgbClr val="FFFF00"/>
                </a:solidFill>
              </a:rPr>
              <a:t>діагностика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патології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сечовивідної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системи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7584" y="5733256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Кафедра  </a:t>
            </a:r>
            <a:r>
              <a:rPr lang="ru-RU" dirty="0" err="1"/>
              <a:t>променевої</a:t>
            </a:r>
            <a:r>
              <a:rPr lang="ru-RU" dirty="0"/>
              <a:t> діагностики, терапії та </a:t>
            </a:r>
            <a:r>
              <a:rPr lang="ru-RU" dirty="0" err="1"/>
              <a:t>радіационої</a:t>
            </a:r>
            <a:r>
              <a:rPr lang="ru-RU" dirty="0"/>
              <a:t> </a:t>
            </a:r>
            <a:r>
              <a:rPr lang="ru-RU" dirty="0" err="1"/>
              <a:t>медицини</a:t>
            </a:r>
            <a:r>
              <a:rPr lang="ru-RU" dirty="0"/>
              <a:t>  </a:t>
            </a:r>
            <a:r>
              <a:rPr lang="ru-RU"/>
              <a:t>ОНМедУ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140968"/>
            <a:ext cx="3620475" cy="24482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radiographia.info/content/presentation/206/571e35b085ea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80728"/>
            <a:ext cx="7488832" cy="4824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2659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914762"/>
            <a:ext cx="3454729" cy="29026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39552" y="188640"/>
            <a:ext cx="835292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-</a:t>
            </a:r>
            <a:r>
              <a:rPr lang="uk-UA" dirty="0">
                <a:solidFill>
                  <a:srgbClr val="FFFF00"/>
                </a:solidFill>
              </a:rPr>
              <a:t>Паренхіма нирки </a:t>
            </a:r>
            <a:r>
              <a:rPr lang="uk-UA" dirty="0"/>
              <a:t>складається з коркового (</a:t>
            </a:r>
            <a:r>
              <a:rPr lang="en-US" dirty="0"/>
              <a:t>cortex) </a:t>
            </a:r>
            <a:r>
              <a:rPr lang="uk-UA" dirty="0"/>
              <a:t>і мозкового (</a:t>
            </a:r>
            <a:r>
              <a:rPr lang="en-US" dirty="0"/>
              <a:t>medulla) </a:t>
            </a:r>
            <a:r>
              <a:rPr lang="uk-UA" dirty="0"/>
              <a:t>речовини. </a:t>
            </a:r>
          </a:p>
          <a:p>
            <a:r>
              <a:rPr lang="uk-UA" dirty="0"/>
              <a:t>-</a:t>
            </a:r>
            <a:r>
              <a:rPr lang="uk-UA" dirty="0" err="1">
                <a:solidFill>
                  <a:srgbClr val="FFFF00"/>
                </a:solidFill>
              </a:rPr>
              <a:t>Корковое</a:t>
            </a:r>
            <a:r>
              <a:rPr lang="uk-UA" dirty="0">
                <a:solidFill>
                  <a:srgbClr val="FFFF00"/>
                </a:solidFill>
              </a:rPr>
              <a:t> речовина </a:t>
            </a:r>
            <a:r>
              <a:rPr lang="uk-UA" dirty="0"/>
              <a:t>розташована по периферії і між пірамідами (</a:t>
            </a:r>
            <a:r>
              <a:rPr lang="uk-UA" dirty="0" err="1"/>
              <a:t>коллони</a:t>
            </a:r>
            <a:r>
              <a:rPr lang="uk-UA" dirty="0"/>
              <a:t> </a:t>
            </a:r>
            <a:r>
              <a:rPr lang="en-US" dirty="0" err="1"/>
              <a:t>Bertinni</a:t>
            </a:r>
            <a:r>
              <a:rPr lang="en-US" dirty="0"/>
              <a:t>). </a:t>
            </a:r>
            <a:endParaRPr lang="uk-UA" dirty="0"/>
          </a:p>
          <a:p>
            <a:r>
              <a:rPr lang="en-US" dirty="0"/>
              <a:t>-</a:t>
            </a:r>
            <a:r>
              <a:rPr lang="uk-UA" dirty="0">
                <a:solidFill>
                  <a:srgbClr val="FFFF00"/>
                </a:solidFill>
              </a:rPr>
              <a:t>Мозковий речовина </a:t>
            </a:r>
            <a:r>
              <a:rPr lang="uk-UA" dirty="0"/>
              <a:t>розташована в центрі і представлено пірамідами (</a:t>
            </a:r>
            <a:r>
              <a:rPr lang="en-US" dirty="0"/>
              <a:t>p. </a:t>
            </a:r>
            <a:r>
              <a:rPr lang="en-US" dirty="0" err="1"/>
              <a:t>Malpigii</a:t>
            </a:r>
            <a:r>
              <a:rPr lang="en-US" dirty="0"/>
              <a:t>). </a:t>
            </a:r>
            <a:endParaRPr lang="uk-UA" dirty="0"/>
          </a:p>
          <a:p>
            <a:r>
              <a:rPr lang="en-US" dirty="0"/>
              <a:t>-</a:t>
            </a:r>
            <a:r>
              <a:rPr lang="uk-UA" dirty="0">
                <a:solidFill>
                  <a:srgbClr val="FFFF00"/>
                </a:solidFill>
              </a:rPr>
              <a:t>Кровопостачання</a:t>
            </a:r>
            <a:r>
              <a:rPr lang="uk-UA" dirty="0"/>
              <a:t> нирки здійснюється ниркової артерією, яка ділиться на сегментарні гілки, </a:t>
            </a:r>
            <a:r>
              <a:rPr lang="uk-UA" dirty="0" err="1"/>
              <a:t>междолевие</a:t>
            </a:r>
            <a:r>
              <a:rPr lang="uk-UA" dirty="0"/>
              <a:t>, дугоподібні і </a:t>
            </a:r>
            <a:r>
              <a:rPr lang="uk-UA" dirty="0" err="1"/>
              <a:t>междольковие</a:t>
            </a:r>
            <a:r>
              <a:rPr lang="uk-UA" dirty="0"/>
              <a:t> гілки.</a:t>
            </a:r>
          </a:p>
          <a:p>
            <a:r>
              <a:rPr lang="uk-UA" dirty="0"/>
              <a:t> -Від кожної </a:t>
            </a:r>
            <a:r>
              <a:rPr lang="uk-UA" dirty="0" err="1"/>
              <a:t>міждолькової</a:t>
            </a:r>
            <a:r>
              <a:rPr lang="uk-UA" dirty="0"/>
              <a:t> відходить приносить судину, що розпадається на клубок звивистих капілярів, оточений початком ниркового канальця, капсулою клубочка. </a:t>
            </a:r>
          </a:p>
          <a:p>
            <a:pPr marL="285750" indent="-285750">
              <a:buFontTx/>
              <a:buChar char="-"/>
            </a:pPr>
            <a:r>
              <a:rPr lang="uk-UA" dirty="0" err="1">
                <a:solidFill>
                  <a:srgbClr val="FFFF00"/>
                </a:solidFill>
              </a:rPr>
              <a:t>Виносяча</a:t>
            </a:r>
            <a:r>
              <a:rPr lang="uk-UA" dirty="0">
                <a:solidFill>
                  <a:srgbClr val="FFFF00"/>
                </a:solidFill>
              </a:rPr>
              <a:t> артерія</a:t>
            </a:r>
            <a:r>
              <a:rPr lang="uk-UA" dirty="0"/>
              <a:t>, яка виходить з клубочка, вдруге розпадається на капіляри, що обплітають ниркові канальці і тільки потім переходять у вени. </a:t>
            </a:r>
          </a:p>
          <a:p>
            <a:pPr marL="285750" indent="-285750">
              <a:buFontTx/>
              <a:buChar char="-"/>
            </a:pPr>
            <a:r>
              <a:rPr lang="uk-UA" dirty="0" err="1">
                <a:solidFill>
                  <a:srgbClr val="FFFF00"/>
                </a:solidFill>
              </a:rPr>
              <a:t>Оттік</a:t>
            </a:r>
            <a:r>
              <a:rPr lang="uk-UA" dirty="0">
                <a:solidFill>
                  <a:srgbClr val="FFFF00"/>
                </a:solidFill>
              </a:rPr>
              <a:t> венозної крові </a:t>
            </a:r>
            <a:r>
              <a:rPr lang="uk-UA" dirty="0"/>
              <a:t>проходить по однойменних венах в ниркову і НПВ.</a:t>
            </a:r>
            <a:endParaRPr lang="ru-RU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2134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C:\Users\Дом\Desktop\работа Юля\медин\Почка_человека_(hudeika.ru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908720"/>
            <a:ext cx="3491896" cy="432048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283968" y="1412776"/>
            <a:ext cx="460851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uk-UA" dirty="0">
                <a:solidFill>
                  <a:srgbClr val="FFFF00"/>
                </a:solidFill>
              </a:rPr>
              <a:t>Мозкова речовина </a:t>
            </a:r>
            <a:r>
              <a:rPr lang="uk-UA" dirty="0"/>
              <a:t>складається з ниркових пірамід, підстава яких широкою основою звернена до поверхні органу, а верхівкою -до синусу нирки. </a:t>
            </a: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rgbClr val="FFFF00"/>
                </a:solidFill>
              </a:rPr>
              <a:t>Верхівки пірамід </a:t>
            </a:r>
            <a:r>
              <a:rPr lang="uk-UA" dirty="0"/>
              <a:t>з'єднуються по дві і більше в закруглені піднесення, вони звуться сосочків, рідше одного верхівці відповідає один сосочок. </a:t>
            </a:r>
          </a:p>
          <a:p>
            <a:pPr marL="285750" indent="-285750">
              <a:buFontTx/>
              <a:buChar char="-"/>
            </a:pPr>
            <a:r>
              <a:rPr lang="uk-UA" dirty="0"/>
              <a:t>В середньому сосочків 12 і кожен з них усіяний маленькими отворами (</a:t>
            </a:r>
            <a:r>
              <a:rPr lang="en-US" dirty="0"/>
              <a:t>foramina </a:t>
            </a:r>
            <a:r>
              <a:rPr lang="en-US" dirty="0" err="1"/>
              <a:t>pappilaria</a:t>
            </a:r>
            <a:r>
              <a:rPr lang="en-US" dirty="0"/>
              <a:t>), </a:t>
            </a:r>
            <a:r>
              <a:rPr lang="uk-UA" dirty="0"/>
              <a:t>через які сеча виділяється в чашечки (початкова частина сечових шляхів).</a:t>
            </a:r>
            <a:endParaRPr lang="ru-RU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7169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rot="10800000" flipV="1">
            <a:off x="467544" y="3679686"/>
            <a:ext cx="8568952" cy="3061682"/>
          </a:xfrm>
        </p:spPr>
        <p:txBody>
          <a:bodyPr/>
          <a:lstStyle/>
          <a:p>
            <a:br>
              <a:rPr lang="ru-RU" sz="1500" dirty="0"/>
            </a:br>
            <a:endParaRPr lang="uk-UA" sz="15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807" y="109510"/>
            <a:ext cx="5364597" cy="436016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10800000" flipV="1">
            <a:off x="6912261" y="3869508"/>
            <a:ext cx="20162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А.Я.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Питель</a:t>
            </a:r>
            <a:endParaRPr lang="ru-RU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Ю.А. </a:t>
            </a:r>
            <a:r>
              <a:rPr lang="ru-RU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Питель</a:t>
            </a:r>
            <a:endParaRPr lang="ru-RU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ru-RU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4581127"/>
            <a:ext cx="74888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uk-UA" dirty="0">
                <a:solidFill>
                  <a:srgbClr val="FFFF00"/>
                </a:solidFill>
              </a:rPr>
              <a:t>Збірна система нирки</a:t>
            </a:r>
          </a:p>
          <a:p>
            <a:r>
              <a:rPr lang="uk-UA" dirty="0">
                <a:solidFill>
                  <a:srgbClr val="FFFF00"/>
                </a:solidFill>
              </a:rPr>
              <a:t> </a:t>
            </a:r>
            <a:r>
              <a:rPr lang="uk-UA" dirty="0"/>
              <a:t>- З сосочків через </a:t>
            </a:r>
            <a:r>
              <a:rPr lang="en-US" dirty="0"/>
              <a:t>foramina </a:t>
            </a:r>
            <a:r>
              <a:rPr lang="en-US" dirty="0" err="1"/>
              <a:t>pappilaria</a:t>
            </a:r>
            <a:r>
              <a:rPr lang="en-US" dirty="0"/>
              <a:t> </a:t>
            </a:r>
            <a:r>
              <a:rPr lang="uk-UA" dirty="0"/>
              <a:t>сеча надходить в малі чашки.</a:t>
            </a:r>
          </a:p>
          <a:p>
            <a:r>
              <a:rPr lang="uk-UA" dirty="0"/>
              <a:t> - Число малих чашок коливається між 7 і 13. </a:t>
            </a:r>
          </a:p>
          <a:p>
            <a:r>
              <a:rPr lang="uk-UA" dirty="0"/>
              <a:t>Кожна охоплює від одного до трьох сосочків. </a:t>
            </a:r>
          </a:p>
          <a:p>
            <a:r>
              <a:rPr lang="uk-UA" dirty="0"/>
              <a:t>Малі чашки об'єднуються в 2-3 великі чашки.</a:t>
            </a:r>
          </a:p>
          <a:p>
            <a:r>
              <a:rPr lang="ru-RU" dirty="0" err="1"/>
              <a:t>Великі</a:t>
            </a:r>
            <a:r>
              <a:rPr lang="ru-RU" dirty="0"/>
              <a:t> чашки </a:t>
            </a:r>
            <a:r>
              <a:rPr lang="ru-RU" dirty="0" err="1"/>
              <a:t>з'єднуючись</a:t>
            </a:r>
            <a:r>
              <a:rPr lang="ru-RU" dirty="0"/>
              <a:t> </a:t>
            </a:r>
            <a:r>
              <a:rPr lang="ru-RU" dirty="0" err="1"/>
              <a:t>утворюють</a:t>
            </a:r>
            <a:r>
              <a:rPr lang="ru-RU" dirty="0"/>
              <a:t> </a:t>
            </a:r>
            <a:r>
              <a:rPr lang="ru-RU" dirty="0" err="1"/>
              <a:t>ниркову</a:t>
            </a:r>
            <a:r>
              <a:rPr lang="ru-RU" dirty="0"/>
              <a:t> миску.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06814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88641"/>
            <a:ext cx="4463694" cy="29200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3108740"/>
            <a:ext cx="84969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uk-UA" dirty="0"/>
              <a:t>Балія триває в сечовід через </a:t>
            </a:r>
            <a:r>
              <a:rPr lang="uk-UA" dirty="0" err="1">
                <a:solidFill>
                  <a:srgbClr val="FFFF00"/>
                </a:solidFill>
              </a:rPr>
              <a:t>лоханочно-сечоводо</a:t>
            </a:r>
            <a:r>
              <a:rPr lang="uk-UA" dirty="0">
                <a:solidFill>
                  <a:srgbClr val="FFFF00"/>
                </a:solidFill>
              </a:rPr>
              <a:t> сполучення </a:t>
            </a:r>
            <a:r>
              <a:rPr lang="uk-UA" dirty="0"/>
              <a:t>(</a:t>
            </a:r>
            <a:r>
              <a:rPr lang="uk-UA" dirty="0" err="1"/>
              <a:t>лоханочносечовідний</a:t>
            </a:r>
            <a:r>
              <a:rPr lang="uk-UA" dirty="0"/>
              <a:t> сегмент).</a:t>
            </a:r>
          </a:p>
          <a:p>
            <a:pPr marL="285750" indent="-285750">
              <a:buFontTx/>
              <a:buChar char="-"/>
            </a:pPr>
            <a:r>
              <a:rPr lang="uk-UA" dirty="0"/>
              <a:t> - Від балії сечовід відходить </a:t>
            </a:r>
            <a:r>
              <a:rPr lang="uk-UA" dirty="0" err="1"/>
              <a:t>медіально</a:t>
            </a:r>
            <a:r>
              <a:rPr lang="uk-UA" dirty="0"/>
              <a:t>, з легким вигином йде уздовж </a:t>
            </a:r>
            <a:r>
              <a:rPr lang="en-US" dirty="0"/>
              <a:t>m. psoas, </a:t>
            </a:r>
            <a:r>
              <a:rPr lang="uk-UA" dirty="0"/>
              <a:t>потім майже паралельно і впритул до хребта до перехрещення з клубових судинами, далі.</a:t>
            </a:r>
          </a:p>
          <a:p>
            <a:pPr marL="285750" indent="-285750">
              <a:buFontTx/>
              <a:buChar char="-"/>
            </a:pPr>
            <a:r>
              <a:rPr lang="uk-UA" dirty="0"/>
              <a:t>Внутрішній стінці малого таза, вигинаючись </a:t>
            </a:r>
            <a:r>
              <a:rPr lang="uk-UA" dirty="0" err="1"/>
              <a:t>латерально</a:t>
            </a:r>
            <a:r>
              <a:rPr lang="uk-UA" dirty="0"/>
              <a:t>. Потім-</a:t>
            </a:r>
            <a:r>
              <a:rPr lang="uk-UA" dirty="0" err="1"/>
              <a:t>медіально</a:t>
            </a:r>
            <a:r>
              <a:rPr lang="uk-UA" dirty="0"/>
              <a:t> на дно сечового міхура, в який впадає майже під прямим кутом. </a:t>
            </a:r>
          </a:p>
          <a:p>
            <a:pPr marL="285750" indent="-285750">
              <a:buFontTx/>
              <a:buChar char="-"/>
            </a:pPr>
            <a:r>
              <a:rPr lang="uk-UA" dirty="0"/>
              <a:t>- Анатомічно виділяють </a:t>
            </a:r>
            <a:r>
              <a:rPr lang="uk-UA" dirty="0">
                <a:solidFill>
                  <a:srgbClr val="FFFF00"/>
                </a:solidFill>
              </a:rPr>
              <a:t>3 сегмента сечоводу: </a:t>
            </a:r>
            <a:r>
              <a:rPr lang="uk-UA" dirty="0"/>
              <a:t>абдомінальний, клубової і тазовий; </a:t>
            </a:r>
            <a:r>
              <a:rPr lang="uk-UA" dirty="0" err="1"/>
              <a:t>рентгенологічно</a:t>
            </a:r>
            <a:r>
              <a:rPr lang="uk-UA" dirty="0"/>
              <a:t> і урологічні-верхню, середню і нижні третини сечоводу. </a:t>
            </a:r>
          </a:p>
          <a:p>
            <a:pPr marL="285750" indent="-285750">
              <a:buFontTx/>
              <a:buChar char="-"/>
            </a:pPr>
            <a:r>
              <a:rPr lang="uk-UA" dirty="0"/>
              <a:t> Окремо виділяють </a:t>
            </a:r>
            <a:r>
              <a:rPr lang="uk-UA" dirty="0" err="1">
                <a:solidFill>
                  <a:srgbClr val="FFFF00"/>
                </a:solidFill>
              </a:rPr>
              <a:t>інтрамуральний</a:t>
            </a:r>
            <a:r>
              <a:rPr lang="uk-UA" dirty="0">
                <a:solidFill>
                  <a:srgbClr val="FFFF00"/>
                </a:solidFill>
              </a:rPr>
              <a:t> (</a:t>
            </a:r>
            <a:r>
              <a:rPr lang="uk-UA" dirty="0" err="1">
                <a:solidFill>
                  <a:srgbClr val="FFFF00"/>
                </a:solidFill>
              </a:rPr>
              <a:t>внутріпузирного</a:t>
            </a:r>
            <a:r>
              <a:rPr lang="uk-UA" dirty="0">
                <a:solidFill>
                  <a:srgbClr val="FFFF00"/>
                </a:solidFill>
              </a:rPr>
              <a:t>) відділ сечоводу</a:t>
            </a:r>
            <a:r>
              <a:rPr lang="uk-UA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19155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665" y="487368"/>
            <a:ext cx="4463694" cy="2920099"/>
          </a:xfrm>
          <a:prstGeom prst="rect">
            <a:avLst/>
          </a:prstGeom>
        </p:spPr>
      </p:pic>
      <p:pic>
        <p:nvPicPr>
          <p:cNvPr id="4" name="Picture 2" descr="Ivu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501" y="476672"/>
            <a:ext cx="4286280" cy="5633396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A392A6-F20A-4BD3-84D0-D7B47F2B441E}"/>
              </a:ext>
            </a:extLst>
          </p:cNvPr>
          <p:cNvSpPr txBox="1"/>
          <p:nvPr/>
        </p:nvSpPr>
        <p:spPr>
          <a:xfrm>
            <a:off x="4788024" y="3789040"/>
            <a:ext cx="41544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-</a:t>
            </a:r>
            <a:r>
              <a:rPr lang="uk-UA" dirty="0">
                <a:solidFill>
                  <a:srgbClr val="FFFF00"/>
                </a:solidFill>
              </a:rPr>
              <a:t>Сечовід має 3 ділянки звуження: </a:t>
            </a:r>
          </a:p>
          <a:p>
            <a:r>
              <a:rPr lang="uk-UA" dirty="0">
                <a:solidFill>
                  <a:srgbClr val="FFFF00"/>
                </a:solidFill>
              </a:rPr>
              <a:t>-</a:t>
            </a:r>
            <a:r>
              <a:rPr lang="uk-UA" dirty="0"/>
              <a:t>в </a:t>
            </a:r>
            <a:r>
              <a:rPr lang="uk-UA" dirty="0" err="1"/>
              <a:t>лоханочно</a:t>
            </a:r>
            <a:r>
              <a:rPr lang="uk-UA" dirty="0"/>
              <a:t>-сечовідного сегменті, </a:t>
            </a:r>
          </a:p>
          <a:p>
            <a:r>
              <a:rPr lang="uk-UA" dirty="0"/>
              <a:t>-в місці перетину клубових судин </a:t>
            </a:r>
          </a:p>
          <a:p>
            <a:r>
              <a:rPr lang="uk-UA" dirty="0"/>
              <a:t>- в </a:t>
            </a:r>
            <a:r>
              <a:rPr lang="uk-UA" dirty="0" err="1"/>
              <a:t>міхурово</a:t>
            </a:r>
            <a:r>
              <a:rPr lang="uk-UA" dirty="0"/>
              <a:t>-сечовідного сегменті.</a:t>
            </a:r>
          </a:p>
        </p:txBody>
      </p:sp>
    </p:spTree>
    <p:extLst>
      <p:ext uri="{BB962C8B-B14F-4D97-AF65-F5344CB8AC3E}">
        <p14:creationId xmlns:p14="http://schemas.microsoft.com/office/powerpoint/2010/main" val="1314405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3500438"/>
            <a:ext cx="2928958" cy="3216381"/>
          </a:xfrm>
          <a:prstGeom prst="rect">
            <a:avLst/>
          </a:prstGeom>
          <a:noFill/>
        </p:spPr>
      </p:pic>
      <p:pic>
        <p:nvPicPr>
          <p:cNvPr id="22532" name="Picture 4" descr="Картинки по запросу почки анатомия человека синельнико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357166"/>
            <a:ext cx="3786214" cy="2838266"/>
          </a:xfrm>
          <a:prstGeom prst="rect">
            <a:avLst/>
          </a:prstGeom>
          <a:noFill/>
        </p:spPr>
      </p:pic>
      <p:sp>
        <p:nvSpPr>
          <p:cNvPr id="22534" name="AutoShape 6" descr="Картинки по запросу почки анатомия человека синельников"/>
          <p:cNvSpPr>
            <a:spLocks noChangeAspect="1" noChangeArrowheads="1"/>
          </p:cNvSpPr>
          <p:nvPr/>
        </p:nvSpPr>
        <p:spPr bwMode="auto">
          <a:xfrm>
            <a:off x="155575" y="-2324100"/>
            <a:ext cx="5238750" cy="48482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6" name="Picture 8" descr="Картинки по запросу почки анатомия человека синельников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3500438"/>
            <a:ext cx="2286016" cy="3119460"/>
          </a:xfrm>
          <a:prstGeom prst="rect">
            <a:avLst/>
          </a:prstGeom>
          <a:noFill/>
        </p:spPr>
      </p:pic>
      <p:pic>
        <p:nvPicPr>
          <p:cNvPr id="22538" name="Picture 10" descr="Картинки по запросу цистография фото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98" y="785794"/>
            <a:ext cx="2428892" cy="24288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5484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Картинки по запросу мочеиспускательный канал человека синельник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857232"/>
            <a:ext cx="2581275" cy="4848225"/>
          </a:xfrm>
          <a:prstGeom prst="rect">
            <a:avLst/>
          </a:prstGeom>
          <a:noFill/>
        </p:spPr>
      </p:pic>
      <p:sp>
        <p:nvSpPr>
          <p:cNvPr id="23556" name="AutoShape 4" descr="Картинки по запросу уретрография мужчины рент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286248" y="857232"/>
            <a:ext cx="4538666" cy="3548074"/>
          </a:xfrm>
          <a:prstGeom prst="rect">
            <a:avLst/>
          </a:prstGeom>
          <a:solidFill>
            <a:schemeClr val="tx2"/>
          </a:solidFill>
          <a:ln w="9525">
            <a:solidFill>
              <a:srgbClr val="00FF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9" descr="084"/>
          <p:cNvPicPr>
            <a:picLocks noChangeAspect="1" noChangeArrowheads="1"/>
          </p:cNvPicPr>
          <p:nvPr/>
        </p:nvPicPr>
        <p:blipFill>
          <a:blip r:embed="rId3">
            <a:grayscl/>
            <a:biLevel thresh="50000"/>
          </a:blip>
          <a:srcRect/>
          <a:stretch>
            <a:fillRect/>
          </a:stretch>
        </p:blipFill>
        <p:spPr bwMode="auto">
          <a:xfrm>
            <a:off x="4357686" y="905810"/>
            <a:ext cx="4286280" cy="355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286248" y="4643446"/>
            <a:ext cx="435771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rial" charset="0"/>
              </a:rPr>
              <a:t>Схема </a:t>
            </a:r>
            <a:r>
              <a:rPr lang="ru-RU" sz="1600" dirty="0" err="1">
                <a:latin typeface="Arial" charset="0"/>
              </a:rPr>
              <a:t>уретрограммы</a:t>
            </a:r>
            <a:r>
              <a:rPr lang="ru-RU" sz="1600" dirty="0">
                <a:latin typeface="Arial" charset="0"/>
              </a:rPr>
              <a:t>.</a:t>
            </a:r>
          </a:p>
          <a:p>
            <a:r>
              <a:rPr lang="ru-RU" sz="1600" dirty="0">
                <a:latin typeface="Arial" charset="0"/>
              </a:rPr>
              <a:t>1 — </a:t>
            </a:r>
            <a:r>
              <a:rPr lang="ru-RU" sz="1600" dirty="0" err="1">
                <a:latin typeface="Arial" charset="0"/>
              </a:rPr>
              <a:t>pars</a:t>
            </a:r>
            <a:r>
              <a:rPr lang="ru-RU" sz="1600" dirty="0">
                <a:latin typeface="Arial" charset="0"/>
              </a:rPr>
              <a:t> </a:t>
            </a:r>
            <a:r>
              <a:rPr lang="ru-RU" sz="1600" dirty="0" err="1">
                <a:latin typeface="Arial" charset="0"/>
              </a:rPr>
              <a:t>pendula</a:t>
            </a:r>
            <a:r>
              <a:rPr lang="ru-RU" sz="1600" dirty="0">
                <a:latin typeface="Arial" charset="0"/>
              </a:rPr>
              <a:t> </a:t>
            </a:r>
            <a:r>
              <a:rPr lang="ru-RU" sz="1600" dirty="0" err="1">
                <a:latin typeface="Arial" charset="0"/>
              </a:rPr>
              <a:t>urеthrae</a:t>
            </a:r>
            <a:r>
              <a:rPr lang="ru-RU" sz="1600" dirty="0">
                <a:latin typeface="Arial" charset="0"/>
              </a:rPr>
              <a:t> (</a:t>
            </a:r>
            <a:r>
              <a:rPr lang="en-US" dirty="0" err="1"/>
              <a:t>spongiosa</a:t>
            </a:r>
            <a:r>
              <a:rPr lang="ru-RU" sz="1600" dirty="0">
                <a:latin typeface="Arial" charset="0"/>
              </a:rPr>
              <a:t>); </a:t>
            </a:r>
          </a:p>
          <a:p>
            <a:r>
              <a:rPr lang="ru-RU" sz="1600" dirty="0">
                <a:latin typeface="Arial" charset="0"/>
              </a:rPr>
              <a:t>2 — </a:t>
            </a:r>
            <a:r>
              <a:rPr lang="ru-RU" sz="1600" dirty="0" err="1">
                <a:latin typeface="Arial" charset="0"/>
              </a:rPr>
              <a:t>pars</a:t>
            </a:r>
            <a:r>
              <a:rPr lang="ru-RU" sz="1600" dirty="0">
                <a:latin typeface="Arial" charset="0"/>
              </a:rPr>
              <a:t> </a:t>
            </a:r>
            <a:r>
              <a:rPr lang="ru-RU" sz="1600" dirty="0" err="1">
                <a:latin typeface="Arial" charset="0"/>
              </a:rPr>
              <a:t>bulbosa</a:t>
            </a:r>
            <a:r>
              <a:rPr lang="ru-RU" sz="1600" dirty="0">
                <a:latin typeface="Arial" charset="0"/>
              </a:rPr>
              <a:t>; </a:t>
            </a:r>
          </a:p>
          <a:p>
            <a:r>
              <a:rPr lang="ru-RU" sz="1600" dirty="0">
                <a:latin typeface="Arial" charset="0"/>
              </a:rPr>
              <a:t>3 —</a:t>
            </a:r>
            <a:r>
              <a:rPr lang="ru-RU" sz="1600" dirty="0" err="1">
                <a:latin typeface="Arial" charset="0"/>
              </a:rPr>
              <a:t>pars</a:t>
            </a:r>
            <a:r>
              <a:rPr lang="ru-RU" sz="1600" dirty="0">
                <a:latin typeface="Arial" charset="0"/>
              </a:rPr>
              <a:t> </a:t>
            </a:r>
            <a:r>
              <a:rPr lang="ru-RU" sz="1600" dirty="0" err="1">
                <a:latin typeface="Arial" charset="0"/>
              </a:rPr>
              <a:t>membranacea</a:t>
            </a:r>
            <a:r>
              <a:rPr lang="ru-RU" sz="1600" dirty="0">
                <a:latin typeface="Arial" charset="0"/>
              </a:rPr>
              <a:t>; </a:t>
            </a:r>
          </a:p>
          <a:p>
            <a:r>
              <a:rPr lang="ru-RU" sz="1600" dirty="0">
                <a:latin typeface="Arial" charset="0"/>
              </a:rPr>
              <a:t>4 —</a:t>
            </a:r>
            <a:r>
              <a:rPr lang="ru-RU" sz="1600" dirty="0" err="1">
                <a:latin typeface="Arial" charset="0"/>
              </a:rPr>
              <a:t>pars</a:t>
            </a:r>
            <a:r>
              <a:rPr lang="ru-RU" sz="1600" dirty="0">
                <a:latin typeface="Arial" charset="0"/>
              </a:rPr>
              <a:t> </a:t>
            </a:r>
            <a:r>
              <a:rPr lang="ru-RU" sz="1600" dirty="0" err="1">
                <a:latin typeface="Arial" charset="0"/>
              </a:rPr>
              <a:t>prostatica</a:t>
            </a:r>
            <a:r>
              <a:rPr lang="ru-RU" sz="1600" dirty="0">
                <a:latin typeface="Arial" charset="0"/>
              </a:rPr>
              <a:t> (в центре семенной бугорок); </a:t>
            </a:r>
          </a:p>
          <a:p>
            <a:r>
              <a:rPr lang="ru-RU" sz="1600" dirty="0">
                <a:latin typeface="Arial" charset="0"/>
              </a:rPr>
              <a:t>5 — шейка мочевого пузыря.</a:t>
            </a:r>
          </a:p>
        </p:txBody>
      </p:sp>
    </p:spTree>
    <p:extLst>
      <p:ext uri="{BB962C8B-B14F-4D97-AF65-F5344CB8AC3E}">
        <p14:creationId xmlns:p14="http://schemas.microsoft.com/office/powerpoint/2010/main" val="341852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14290"/>
            <a:ext cx="864399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/>
              <a:t>Відповідно до фізичним принципом отримання зображення візуалізують методи дослідження можна розділити на: </a:t>
            </a:r>
          </a:p>
          <a:p>
            <a:pPr marL="342900" indent="-342900">
              <a:buAutoNum type="arabicPeriod"/>
            </a:pPr>
            <a:r>
              <a:rPr lang="uk-UA" sz="1600" dirty="0">
                <a:solidFill>
                  <a:srgbClr val="FFFF00"/>
                </a:solidFill>
              </a:rPr>
              <a:t>ультразвукові </a:t>
            </a:r>
          </a:p>
          <a:p>
            <a:r>
              <a:rPr lang="uk-UA" sz="1600" dirty="0"/>
              <a:t>       -</a:t>
            </a:r>
            <a:r>
              <a:rPr lang="uk-UA" sz="1600" dirty="0" err="1"/>
              <a:t>ультразвуковое</a:t>
            </a:r>
            <a:r>
              <a:rPr lang="uk-UA" sz="1600" dirty="0"/>
              <a:t> дослідження нирок і сечових шляхів, </a:t>
            </a:r>
          </a:p>
          <a:p>
            <a:r>
              <a:rPr lang="uk-UA" sz="1600" dirty="0">
                <a:solidFill>
                  <a:srgbClr val="FFFF00"/>
                </a:solidFill>
              </a:rPr>
              <a:t>       </a:t>
            </a:r>
            <a:r>
              <a:rPr lang="uk-UA" sz="1600" dirty="0"/>
              <a:t>-УЗДГ судин нирок і сечових шляхів, </a:t>
            </a:r>
          </a:p>
          <a:p>
            <a:r>
              <a:rPr lang="uk-UA" sz="1600" dirty="0"/>
              <a:t>      -</a:t>
            </a:r>
            <a:r>
              <a:rPr lang="uk-UA" sz="1600" dirty="0" err="1"/>
              <a:t>дуплексное</a:t>
            </a:r>
            <a:r>
              <a:rPr lang="uk-UA" sz="1600" dirty="0"/>
              <a:t> і </a:t>
            </a:r>
            <a:r>
              <a:rPr lang="uk-UA" sz="1600" dirty="0" err="1"/>
              <a:t>триплексное</a:t>
            </a:r>
            <a:r>
              <a:rPr lang="uk-UA" sz="1600" dirty="0"/>
              <a:t> сканування. </a:t>
            </a:r>
          </a:p>
          <a:p>
            <a:pPr marL="342900" indent="-342900">
              <a:buAutoNum type="arabicPeriod" startAt="2"/>
            </a:pPr>
            <a:r>
              <a:rPr lang="uk-UA" sz="1600" dirty="0">
                <a:solidFill>
                  <a:srgbClr val="FFFF00"/>
                </a:solidFill>
              </a:rPr>
              <a:t>Рентгенівські</a:t>
            </a:r>
          </a:p>
          <a:p>
            <a:r>
              <a:rPr lang="uk-UA" sz="1600" dirty="0">
                <a:solidFill>
                  <a:srgbClr val="FFFF00"/>
                </a:solidFill>
              </a:rPr>
              <a:t>       - </a:t>
            </a:r>
            <a:r>
              <a:rPr lang="uk-UA" sz="1600" dirty="0"/>
              <a:t>оглядова рентгенографія органів сечової системи,</a:t>
            </a:r>
          </a:p>
          <a:p>
            <a:r>
              <a:rPr lang="uk-UA" sz="1600" dirty="0"/>
              <a:t>       - </a:t>
            </a:r>
            <a:r>
              <a:rPr lang="uk-UA" sz="1600" dirty="0" err="1"/>
              <a:t>екскреторная</a:t>
            </a:r>
            <a:r>
              <a:rPr lang="uk-UA" sz="1600" dirty="0"/>
              <a:t> і </a:t>
            </a:r>
            <a:r>
              <a:rPr lang="uk-UA" sz="1600" dirty="0" err="1"/>
              <a:t>інфузійна</a:t>
            </a:r>
            <a:r>
              <a:rPr lang="uk-UA" sz="1600" dirty="0"/>
              <a:t> урографія, </a:t>
            </a:r>
          </a:p>
          <a:p>
            <a:r>
              <a:rPr lang="uk-UA" sz="1600" dirty="0"/>
              <a:t>        -</a:t>
            </a:r>
            <a:r>
              <a:rPr lang="uk-UA" sz="1600" dirty="0" err="1"/>
              <a:t>ретроградная</a:t>
            </a:r>
            <a:r>
              <a:rPr lang="uk-UA" sz="1600" dirty="0"/>
              <a:t> пієлографія,</a:t>
            </a:r>
          </a:p>
          <a:p>
            <a:r>
              <a:rPr lang="uk-UA" sz="1600" dirty="0"/>
              <a:t>        -</a:t>
            </a:r>
            <a:r>
              <a:rPr lang="uk-UA" sz="1600" dirty="0" err="1"/>
              <a:t>антеградная</a:t>
            </a:r>
            <a:r>
              <a:rPr lang="uk-UA" sz="1600" dirty="0"/>
              <a:t> пієлографія,</a:t>
            </a:r>
          </a:p>
          <a:p>
            <a:r>
              <a:rPr lang="uk-UA" sz="1600" dirty="0"/>
              <a:t>         -ангіографія нирок (селективна ангіографія),</a:t>
            </a:r>
          </a:p>
          <a:p>
            <a:r>
              <a:rPr lang="uk-UA" sz="1600" dirty="0"/>
              <a:t>         -</a:t>
            </a:r>
            <a:r>
              <a:rPr lang="uk-UA" sz="1600" dirty="0" err="1"/>
              <a:t>венографія</a:t>
            </a:r>
            <a:r>
              <a:rPr lang="uk-UA" sz="1600" dirty="0"/>
              <a:t>,</a:t>
            </a:r>
          </a:p>
          <a:p>
            <a:r>
              <a:rPr lang="uk-UA" sz="1600" dirty="0"/>
              <a:t>        -  ДСА (</a:t>
            </a:r>
            <a:r>
              <a:rPr lang="uk-UA" sz="1600" dirty="0" err="1"/>
              <a:t>дігітальна</a:t>
            </a:r>
            <a:r>
              <a:rPr lang="uk-UA" sz="1600" dirty="0"/>
              <a:t> </a:t>
            </a:r>
            <a:r>
              <a:rPr lang="uk-UA" sz="1600" dirty="0" err="1"/>
              <a:t>субтракційна</a:t>
            </a:r>
            <a:r>
              <a:rPr lang="uk-UA" sz="1600" dirty="0"/>
              <a:t> ангіографія),</a:t>
            </a:r>
          </a:p>
          <a:p>
            <a:r>
              <a:rPr lang="uk-UA" sz="1600" dirty="0"/>
              <a:t>        -  </a:t>
            </a:r>
            <a:r>
              <a:rPr lang="uk-UA" sz="1600" dirty="0" err="1"/>
              <a:t>цистографія</a:t>
            </a:r>
            <a:r>
              <a:rPr lang="uk-UA" sz="1600" dirty="0"/>
              <a:t> (ретроградна, екскреторна, </a:t>
            </a:r>
            <a:r>
              <a:rPr lang="uk-UA" sz="1600" dirty="0" err="1"/>
              <a:t>мікційна</a:t>
            </a:r>
            <a:r>
              <a:rPr lang="uk-UA" sz="1600" dirty="0"/>
              <a:t>), </a:t>
            </a:r>
          </a:p>
          <a:p>
            <a:r>
              <a:rPr lang="uk-UA" sz="1600" dirty="0"/>
              <a:t>        -  </a:t>
            </a:r>
            <a:r>
              <a:rPr lang="uk-UA" sz="1600" dirty="0" err="1"/>
              <a:t>уретрографія</a:t>
            </a:r>
            <a:r>
              <a:rPr lang="uk-UA" sz="1600" dirty="0"/>
              <a:t>, КТ.</a:t>
            </a:r>
          </a:p>
          <a:p>
            <a:r>
              <a:rPr lang="uk-UA" sz="1600" dirty="0"/>
              <a:t> 3.    </a:t>
            </a:r>
            <a:r>
              <a:rPr lang="uk-UA" sz="1600" dirty="0">
                <a:solidFill>
                  <a:srgbClr val="FFFF00"/>
                </a:solidFill>
              </a:rPr>
              <a:t>Магнітно-резонансні</a:t>
            </a:r>
            <a:r>
              <a:rPr lang="uk-UA" sz="1600" dirty="0"/>
              <a:t> (МРТ </a:t>
            </a:r>
            <a:r>
              <a:rPr lang="uk-UA" sz="1600" dirty="0" err="1"/>
              <a:t>безконтрастна</a:t>
            </a:r>
            <a:r>
              <a:rPr lang="uk-UA" sz="1600" dirty="0"/>
              <a:t>, з контрастуванням);.</a:t>
            </a:r>
          </a:p>
          <a:p>
            <a:r>
              <a:rPr lang="uk-UA" sz="1600" dirty="0"/>
              <a:t>4.    </a:t>
            </a:r>
            <a:r>
              <a:rPr lang="uk-UA" sz="1600" dirty="0" err="1">
                <a:solidFill>
                  <a:srgbClr val="FFFF00"/>
                </a:solidFill>
              </a:rPr>
              <a:t>Радіоізотопние</a:t>
            </a:r>
            <a:r>
              <a:rPr lang="uk-UA" sz="1600" dirty="0"/>
              <a:t> (</a:t>
            </a:r>
            <a:r>
              <a:rPr lang="uk-UA" sz="1600" dirty="0" err="1"/>
              <a:t>ренографія</a:t>
            </a:r>
            <a:r>
              <a:rPr lang="uk-UA" sz="1600" dirty="0"/>
              <a:t>, динамічна сцинтіграфія нирок, ОФЕКТ).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64724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1604" y="785794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 descr="http://vmede.org/sait/content/Urologiya_komyakov_2012/6_files/mb4_03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786322"/>
            <a:ext cx="1857388" cy="159095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85720" y="6088559"/>
            <a:ext cx="250033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uk-UA" sz="1100" dirty="0"/>
              <a:t>Гідронефроз: 1 - виражене розширення балії і чашок із згладжуванням їх контурів; 2 - різке стоншення паренхіми нирки.</a:t>
            </a:r>
            <a:endParaRPr lang="ru-RU" sz="1100" dirty="0"/>
          </a:p>
        </p:txBody>
      </p:sp>
      <p:pic>
        <p:nvPicPr>
          <p:cNvPr id="1028" name="Picture 4" descr="http://vmede.org/sait/content/Urologiya_komyakov_2012/6_files/mb4_02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571744"/>
            <a:ext cx="1928826" cy="1563698"/>
          </a:xfrm>
          <a:prstGeom prst="rect">
            <a:avLst/>
          </a:prstGeom>
          <a:noFill/>
        </p:spPr>
      </p:pic>
      <p:pic>
        <p:nvPicPr>
          <p:cNvPr id="1030" name="Picture 6" descr="http://vmede.org/sait/content/Urologiya_komyakov_2012/6_files/mb4_026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500042"/>
            <a:ext cx="2428892" cy="185271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57158" y="2071678"/>
            <a:ext cx="23574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Нормальна </a:t>
            </a:r>
            <a:r>
              <a:rPr lang="ru-RU" sz="1100" dirty="0" err="1"/>
              <a:t>будова</a:t>
            </a:r>
            <a:r>
              <a:rPr lang="ru-RU" sz="1100" dirty="0"/>
              <a:t>  </a:t>
            </a:r>
            <a:r>
              <a:rPr lang="ru-RU" sz="1100" dirty="0" err="1"/>
              <a:t>нирки</a:t>
            </a:r>
            <a:endParaRPr lang="ru-RU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285720" y="4071942"/>
            <a:ext cx="2428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err="1"/>
              <a:t>Солитарна</a:t>
            </a:r>
            <a:r>
              <a:rPr lang="ru-RU" sz="1100" dirty="0"/>
              <a:t> </a:t>
            </a:r>
            <a:r>
              <a:rPr lang="ru-RU" sz="1100" dirty="0" err="1"/>
              <a:t>кіста</a:t>
            </a:r>
            <a:r>
              <a:rPr lang="ru-RU" sz="1100" dirty="0"/>
              <a:t> </a:t>
            </a:r>
            <a:r>
              <a:rPr lang="ru-RU" sz="1100" dirty="0" err="1"/>
              <a:t>нирки</a:t>
            </a:r>
            <a:r>
              <a:rPr lang="ru-RU" sz="1100" dirty="0"/>
              <a:t> :</a:t>
            </a:r>
          </a:p>
          <a:p>
            <a:r>
              <a:rPr lang="ru-RU" sz="1100" dirty="0"/>
              <a:t>1 – нормальна ткана </a:t>
            </a:r>
            <a:r>
              <a:rPr lang="ru-RU" sz="1100" dirty="0" err="1"/>
              <a:t>нирки</a:t>
            </a:r>
            <a:r>
              <a:rPr lang="ru-RU" sz="1100" dirty="0"/>
              <a:t>; 2 - </a:t>
            </a:r>
            <a:r>
              <a:rPr lang="ru-RU" sz="1100" dirty="0" err="1"/>
              <a:t>кіста</a:t>
            </a:r>
            <a:endParaRPr lang="ru-RU" sz="1100" dirty="0"/>
          </a:p>
          <a:p>
            <a:endParaRPr lang="ru-RU" dirty="0"/>
          </a:p>
        </p:txBody>
      </p:sp>
      <p:pic>
        <p:nvPicPr>
          <p:cNvPr id="1032" name="Picture 8" descr="Допплерография сосудов почек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9058" y="785794"/>
            <a:ext cx="2500330" cy="187524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072066" y="6357958"/>
            <a:ext cx="3000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Доплерографія</a:t>
            </a:r>
            <a:r>
              <a:rPr lang="ru-RU" sz="1200" dirty="0"/>
              <a:t> </a:t>
            </a:r>
            <a:r>
              <a:rPr lang="ru-RU" sz="1200" dirty="0" err="1"/>
              <a:t>судин</a:t>
            </a:r>
            <a:r>
              <a:rPr lang="ru-RU" sz="1200" dirty="0"/>
              <a:t> </a:t>
            </a:r>
            <a:r>
              <a:rPr lang="ru-RU" sz="1200" dirty="0" err="1"/>
              <a:t>нирок</a:t>
            </a:r>
            <a:endParaRPr lang="ru-RU" sz="1200" dirty="0"/>
          </a:p>
        </p:txBody>
      </p:sp>
      <p:pic>
        <p:nvPicPr>
          <p:cNvPr id="1034" name="Picture 10" descr="УЗИ в Полтаве - сосудистая архитектоника почки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72264" y="785794"/>
            <a:ext cx="2286016" cy="1709669"/>
          </a:xfrm>
          <a:prstGeom prst="rect">
            <a:avLst/>
          </a:prstGeom>
          <a:noFill/>
        </p:spPr>
      </p:pic>
      <p:pic>
        <p:nvPicPr>
          <p:cNvPr id="1036" name="Picture 12" descr="Картинки по запросу допплер сосудов почек принцип работы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86248" y="3643314"/>
            <a:ext cx="3643338" cy="2731162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429124" y="2714620"/>
            <a:ext cx="4000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Дуплексна</a:t>
            </a:r>
            <a:r>
              <a:rPr lang="ru-RU" sz="1200" dirty="0"/>
              <a:t> </a:t>
            </a:r>
            <a:r>
              <a:rPr lang="ru-RU" sz="1200" dirty="0" err="1"/>
              <a:t>сонографія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006263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эхо почки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28662" y="357166"/>
            <a:ext cx="7429552" cy="557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44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642918"/>
            <a:ext cx="45720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Візуалізація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dirty="0"/>
              <a:t> </a:t>
            </a:r>
            <a:r>
              <a:rPr lang="ru-RU" dirty="0" err="1"/>
              <a:t>можлива</a:t>
            </a:r>
            <a:r>
              <a:rPr lang="ru-RU" dirty="0"/>
              <a:t> </a:t>
            </a:r>
            <a:r>
              <a:rPr lang="ru-RU" dirty="0" err="1"/>
              <a:t>трансабдо-мінальним</a:t>
            </a:r>
            <a:r>
              <a:rPr lang="ru-RU" dirty="0"/>
              <a:t>, </a:t>
            </a:r>
            <a:r>
              <a:rPr lang="ru-RU" dirty="0" err="1"/>
              <a:t>трансректальним</a:t>
            </a:r>
            <a:r>
              <a:rPr lang="ru-RU" dirty="0"/>
              <a:t> і </a:t>
            </a:r>
            <a:r>
              <a:rPr lang="ru-RU" dirty="0" err="1"/>
              <a:t>трансвагінальним</a:t>
            </a:r>
            <a:r>
              <a:rPr lang="ru-RU" dirty="0"/>
              <a:t> доступами.</a:t>
            </a:r>
          </a:p>
        </p:txBody>
      </p:sp>
      <p:pic>
        <p:nvPicPr>
          <p:cNvPr id="16386" name="Picture 2" descr="http://vmede.org/sait/content/Urologiya_komyakov_2012/6_files/mb4_040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285992"/>
            <a:ext cx="2474498" cy="2143140"/>
          </a:xfrm>
          <a:prstGeom prst="rect">
            <a:avLst/>
          </a:prstGeom>
          <a:noFill/>
        </p:spPr>
      </p:pic>
      <p:pic>
        <p:nvPicPr>
          <p:cNvPr id="16388" name="Picture 4" descr="http://vmede.org/sait/content/Urologiya_komyakov_2012/6_files/mb4_016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1500174"/>
            <a:ext cx="3000396" cy="2469462"/>
          </a:xfrm>
          <a:prstGeom prst="rect">
            <a:avLst/>
          </a:prstGeom>
          <a:noFill/>
        </p:spPr>
      </p:pic>
      <p:pic>
        <p:nvPicPr>
          <p:cNvPr id="16390" name="Picture 6" descr="http://vmede.org/sait/content/Urologiya_komyakov_2012/6_files/mb4_024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9058" y="4714884"/>
            <a:ext cx="2834303" cy="164307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000892" y="4500570"/>
            <a:ext cx="20002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err="1"/>
              <a:t>Трансректальная</a:t>
            </a:r>
            <a:r>
              <a:rPr lang="uk-UA" sz="1400" dirty="0"/>
              <a:t> </a:t>
            </a:r>
            <a:r>
              <a:rPr lang="uk-UA" sz="1400" dirty="0" err="1"/>
              <a:t>сонограмма</a:t>
            </a:r>
            <a:r>
              <a:rPr lang="uk-UA" sz="1400" dirty="0"/>
              <a:t> </a:t>
            </a:r>
            <a:r>
              <a:rPr lang="uk-UA" sz="1400" dirty="0" err="1"/>
              <a:t>міхурово</a:t>
            </a:r>
            <a:r>
              <a:rPr lang="uk-UA" sz="1400" dirty="0"/>
              <a:t>-сечовідного сегмента в нормі: 1 - сечовий міхур; 2 - гирло сечоводу; 3 - </a:t>
            </a:r>
            <a:r>
              <a:rPr lang="uk-UA" sz="1400" dirty="0" err="1"/>
              <a:t>інтрамуральний</a:t>
            </a:r>
            <a:r>
              <a:rPr lang="uk-UA" sz="1400" dirty="0"/>
              <a:t> відділ сечоводу; 4 - </a:t>
            </a:r>
            <a:r>
              <a:rPr lang="uk-UA" sz="1400" dirty="0" err="1"/>
              <a:t>юкставезикальном</a:t>
            </a:r>
            <a:r>
              <a:rPr lang="uk-UA" sz="1400" dirty="0"/>
              <a:t> відділ сечоводу.</a:t>
            </a:r>
            <a:endParaRPr lang="ru-RU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7143768" y="1500174"/>
            <a:ext cx="16430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Трансректальна</a:t>
            </a:r>
            <a:r>
              <a:rPr lang="ru-RU" sz="1400" dirty="0"/>
              <a:t> </a:t>
            </a:r>
            <a:r>
              <a:rPr lang="ru-RU" sz="1400" dirty="0" err="1"/>
              <a:t>сонограма</a:t>
            </a:r>
            <a:r>
              <a:rPr lang="ru-RU" sz="1400" dirty="0"/>
              <a:t> </a:t>
            </a:r>
            <a:r>
              <a:rPr lang="ru-RU" sz="1400" dirty="0" err="1"/>
              <a:t>сечового</a:t>
            </a:r>
            <a:r>
              <a:rPr lang="ru-RU" sz="1400" dirty="0"/>
              <a:t> </a:t>
            </a:r>
            <a:r>
              <a:rPr lang="ru-RU" sz="1400" dirty="0" err="1"/>
              <a:t>міхура</a:t>
            </a:r>
            <a:r>
              <a:rPr lang="ru-RU" sz="1400" dirty="0"/>
              <a:t> в </a:t>
            </a:r>
            <a:r>
              <a:rPr lang="ru-RU" sz="1400" dirty="0" err="1"/>
              <a:t>нормі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357158" y="4429132"/>
            <a:ext cx="24288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Трансабдомінальна</a:t>
            </a:r>
            <a:r>
              <a:rPr lang="ru-RU" sz="1400" dirty="0"/>
              <a:t> </a:t>
            </a:r>
            <a:r>
              <a:rPr lang="ru-RU" sz="1400" dirty="0" err="1"/>
              <a:t>сонограмма</a:t>
            </a:r>
            <a:r>
              <a:rPr lang="ru-RU" sz="1400" dirty="0"/>
              <a:t> </a:t>
            </a:r>
            <a:r>
              <a:rPr lang="ru-RU" sz="1400" dirty="0" err="1"/>
              <a:t>сечового</a:t>
            </a:r>
            <a:r>
              <a:rPr lang="ru-RU" sz="1400" dirty="0"/>
              <a:t> </a:t>
            </a:r>
            <a:r>
              <a:rPr lang="ru-RU" sz="1400" dirty="0" err="1"/>
              <a:t>міхура</a:t>
            </a:r>
            <a:r>
              <a:rPr lang="ru-RU" sz="1400" dirty="0"/>
              <a:t> в </a:t>
            </a:r>
            <a:r>
              <a:rPr lang="ru-RU" sz="1400" dirty="0" err="1"/>
              <a:t>нормі</a:t>
            </a:r>
            <a:r>
              <a:rPr lang="ru-RU" sz="1400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4348" y="142852"/>
            <a:ext cx="4143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УЗД </a:t>
            </a:r>
            <a:r>
              <a:rPr lang="ru-RU" b="1" dirty="0" err="1">
                <a:solidFill>
                  <a:srgbClr val="FFFF00"/>
                </a:solidFill>
              </a:rPr>
              <a:t>сечового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міхура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</a:p>
          <a:p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31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vmede.org/sait/content/Urologiya_komyakov_2012/6_files/mb4_00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428736"/>
            <a:ext cx="2879252" cy="371477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57224" y="5143512"/>
            <a:ext cx="295069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/>
              <a:t>Оглядова рентгенограма нирок і сечовивідних шляхів. Каміння лівої нирки (стрілка).</a:t>
            </a:r>
            <a:endParaRPr lang="ru-RU" sz="2000" dirty="0"/>
          </a:p>
        </p:txBody>
      </p:sp>
      <p:pic>
        <p:nvPicPr>
          <p:cNvPr id="17412" name="Picture 4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1428736"/>
            <a:ext cx="2857520" cy="3682222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3F32A8-EC4C-4AF8-90F4-12F8E52CCDC4}"/>
              </a:ext>
            </a:extLst>
          </p:cNvPr>
          <p:cNvSpPr txBox="1"/>
          <p:nvPr/>
        </p:nvSpPr>
        <p:spPr>
          <a:xfrm>
            <a:off x="5148064" y="530120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Порівняйте. Норма.</a:t>
            </a:r>
          </a:p>
        </p:txBody>
      </p:sp>
    </p:spTree>
    <p:extLst>
      <p:ext uri="{BB962C8B-B14F-4D97-AF65-F5344CB8AC3E}">
        <p14:creationId xmlns:p14="http://schemas.microsoft.com/office/powerpoint/2010/main" val="192406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vmede.org/sait/content/Urologiya_komyakov_2012/6_files/mb4_00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00108"/>
            <a:ext cx="2484800" cy="321471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0034" y="4286256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/>
              <a:t>Екскреторна </a:t>
            </a:r>
            <a:r>
              <a:rPr lang="uk-UA" sz="1400" dirty="0" err="1"/>
              <a:t>урограма</a:t>
            </a:r>
            <a:r>
              <a:rPr lang="uk-UA" sz="1400" dirty="0"/>
              <a:t> в нормі.</a:t>
            </a:r>
            <a:endParaRPr lang="ru-RU" sz="1400" dirty="0"/>
          </a:p>
        </p:txBody>
      </p:sp>
      <p:pic>
        <p:nvPicPr>
          <p:cNvPr id="18436" name="Picture 4" descr="http://vmede.org/sait/content/Urologiya_komyakov_2012/6_files/mb4_03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1000108"/>
            <a:ext cx="2500330" cy="332354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643306" y="4357694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Ретроградна </a:t>
            </a:r>
            <a:r>
              <a:rPr lang="ru-RU" sz="1200" dirty="0" err="1"/>
              <a:t>селективна</a:t>
            </a:r>
            <a:r>
              <a:rPr lang="ru-RU" sz="1200" dirty="0"/>
              <a:t> </a:t>
            </a:r>
            <a:r>
              <a:rPr lang="ru-RU" sz="1200" dirty="0" err="1"/>
              <a:t>уретеропіелограма</a:t>
            </a:r>
            <a:r>
              <a:rPr lang="ru-RU" sz="1200" dirty="0"/>
              <a:t> </a:t>
            </a:r>
            <a:r>
              <a:rPr lang="ru-RU" sz="1200" dirty="0" err="1"/>
              <a:t>лівої</a:t>
            </a:r>
            <a:r>
              <a:rPr lang="ru-RU" sz="1200" dirty="0"/>
              <a:t> </a:t>
            </a:r>
            <a:r>
              <a:rPr lang="ru-RU" sz="1200" dirty="0" err="1"/>
              <a:t>нирки</a:t>
            </a:r>
            <a:r>
              <a:rPr lang="ru-RU" sz="1200" dirty="0"/>
              <a:t>. </a:t>
            </a:r>
            <a:r>
              <a:rPr lang="ru-RU" sz="1200" dirty="0" err="1"/>
              <a:t>Поширення</a:t>
            </a:r>
            <a:r>
              <a:rPr lang="ru-RU" sz="1200" dirty="0"/>
              <a:t> </a:t>
            </a:r>
            <a:r>
              <a:rPr lang="ru-RU" sz="1200" dirty="0" err="1"/>
              <a:t>лівої</a:t>
            </a:r>
            <a:r>
              <a:rPr lang="ru-RU" sz="1200" dirty="0"/>
              <a:t> миски.</a:t>
            </a:r>
          </a:p>
        </p:txBody>
      </p:sp>
      <p:pic>
        <p:nvPicPr>
          <p:cNvPr id="18438" name="Picture 6" descr="http://vmede.org/sait/content/Urologiya_komyakov_2012/6_files/mb4_046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54" y="857232"/>
            <a:ext cx="1479385" cy="400050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858016" y="5000636"/>
            <a:ext cx="18573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Антеградна</a:t>
            </a:r>
            <a:r>
              <a:rPr lang="ru-RU" sz="1200" dirty="0"/>
              <a:t> </a:t>
            </a:r>
            <a:r>
              <a:rPr lang="ru-RU" sz="1200" dirty="0" err="1"/>
              <a:t>піелоуретерограмма</a:t>
            </a:r>
            <a:r>
              <a:rPr lang="ru-RU" sz="1200" dirty="0"/>
              <a:t> </a:t>
            </a:r>
            <a:r>
              <a:rPr lang="ru-RU" sz="1200" dirty="0" err="1"/>
              <a:t>зліва</a:t>
            </a:r>
            <a:r>
              <a:rPr lang="ru-RU" sz="1200" dirty="0"/>
              <a:t>. Стриктура тазового </a:t>
            </a:r>
            <a:r>
              <a:rPr lang="ru-RU" sz="1200" dirty="0" err="1"/>
              <a:t>відділу</a:t>
            </a:r>
            <a:r>
              <a:rPr lang="ru-RU" sz="1200" dirty="0"/>
              <a:t> </a:t>
            </a:r>
            <a:r>
              <a:rPr lang="ru-RU" sz="1200" dirty="0" err="1"/>
              <a:t>сечоводу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81319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vmede.org/sait/content/Urologiya_komyakov_2012/6_files/mb4_01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3" y="785794"/>
            <a:ext cx="2958820" cy="221457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2844" y="3143248"/>
            <a:ext cx="3571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/>
              <a:t>Ретроградна </a:t>
            </a:r>
            <a:r>
              <a:rPr lang="uk-UA" sz="1200" dirty="0" err="1"/>
              <a:t>цистограма</a:t>
            </a:r>
            <a:r>
              <a:rPr lang="uk-UA" sz="1200" dirty="0"/>
              <a:t> в нормі.</a:t>
            </a:r>
            <a:endParaRPr lang="ru-RU" sz="1200" dirty="0"/>
          </a:p>
        </p:txBody>
      </p:sp>
      <p:pic>
        <p:nvPicPr>
          <p:cNvPr id="19460" name="Picture 4" descr="http://vmede.org/sait/content/Urologiya_komyakov_2012/6_files/mb4_045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1357298"/>
            <a:ext cx="3072826" cy="407196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86116" y="5429264"/>
            <a:ext cx="3214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Екскреторна</a:t>
            </a:r>
            <a:r>
              <a:rPr lang="ru-RU" sz="1200" dirty="0"/>
              <a:t> </a:t>
            </a:r>
            <a:r>
              <a:rPr lang="ru-RU" sz="1200" dirty="0" err="1"/>
              <a:t>урограма</a:t>
            </a:r>
            <a:r>
              <a:rPr lang="ru-RU" sz="1200" dirty="0"/>
              <a:t> з </a:t>
            </a:r>
            <a:r>
              <a:rPr lang="ru-RU" sz="1200" dirty="0" err="1"/>
              <a:t>низхідною</a:t>
            </a:r>
            <a:r>
              <a:rPr lang="ru-RU" sz="1200" dirty="0"/>
              <a:t> </a:t>
            </a:r>
            <a:r>
              <a:rPr lang="ru-RU" sz="1200" dirty="0" err="1"/>
              <a:t>цистограмою</a:t>
            </a:r>
            <a:r>
              <a:rPr lang="ru-RU" sz="1200" dirty="0"/>
              <a:t>. </a:t>
            </a:r>
            <a:r>
              <a:rPr lang="ru-RU" sz="1200" dirty="0" err="1"/>
              <a:t>Визначається</a:t>
            </a:r>
            <a:r>
              <a:rPr lang="ru-RU" sz="1200" dirty="0"/>
              <a:t> великий </a:t>
            </a:r>
            <a:r>
              <a:rPr lang="ru-RU" sz="1200" dirty="0" err="1"/>
              <a:t>округлий</a:t>
            </a:r>
            <a:r>
              <a:rPr lang="ru-RU" sz="1200" dirty="0"/>
              <a:t> дефект </a:t>
            </a:r>
            <a:r>
              <a:rPr lang="ru-RU" sz="1200" dirty="0" err="1"/>
              <a:t>наповнення</a:t>
            </a:r>
            <a:r>
              <a:rPr lang="ru-RU" sz="1200" dirty="0"/>
              <a:t> по </a:t>
            </a:r>
            <a:r>
              <a:rPr lang="ru-RU" sz="1200" dirty="0" err="1"/>
              <a:t>нижньому</a:t>
            </a:r>
            <a:r>
              <a:rPr lang="ru-RU" sz="1200" dirty="0"/>
              <a:t> контуру </a:t>
            </a:r>
            <a:r>
              <a:rPr lang="ru-RU" sz="1200" dirty="0" err="1"/>
              <a:t>сечового</a:t>
            </a:r>
            <a:r>
              <a:rPr lang="ru-RU" sz="1200" dirty="0"/>
              <a:t> </a:t>
            </a:r>
            <a:r>
              <a:rPr lang="ru-RU" sz="1200" dirty="0" err="1"/>
              <a:t>міхура</a:t>
            </a:r>
            <a:r>
              <a:rPr lang="ru-RU" sz="1200" dirty="0"/>
              <a:t>, </a:t>
            </a:r>
            <a:r>
              <a:rPr lang="ru-RU" sz="1200" dirty="0" err="1"/>
              <a:t>обумовлений</a:t>
            </a:r>
            <a:r>
              <a:rPr lang="ru-RU" sz="1200" dirty="0"/>
              <a:t> </a:t>
            </a:r>
            <a:r>
              <a:rPr lang="ru-RU" sz="1200" dirty="0" err="1"/>
              <a:t>доброякісну</a:t>
            </a:r>
            <a:r>
              <a:rPr lang="ru-RU" sz="1200" dirty="0"/>
              <a:t> </a:t>
            </a:r>
            <a:r>
              <a:rPr lang="ru-RU" sz="1200" dirty="0" err="1"/>
              <a:t>гіперплазію</a:t>
            </a:r>
            <a:r>
              <a:rPr lang="ru-RU" sz="1200" dirty="0"/>
              <a:t> </a:t>
            </a:r>
            <a:r>
              <a:rPr lang="ru-RU" sz="1200" dirty="0" err="1"/>
              <a:t>передміхурової</a:t>
            </a:r>
            <a:r>
              <a:rPr lang="ru-RU" sz="1200" dirty="0"/>
              <a:t> залози.</a:t>
            </a:r>
          </a:p>
        </p:txBody>
      </p:sp>
      <p:pic>
        <p:nvPicPr>
          <p:cNvPr id="19462" name="Picture 6" descr="http://vmede.org/sait/content/Urologiya_komyakov_2012/6_files/mb4_036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714356"/>
            <a:ext cx="2483302" cy="185738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500826" y="2643182"/>
            <a:ext cx="24288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Мікційна</a:t>
            </a:r>
            <a:r>
              <a:rPr lang="ru-RU" sz="1200" dirty="0"/>
              <a:t> </a:t>
            </a:r>
            <a:r>
              <a:rPr lang="ru-RU" sz="1200" dirty="0" err="1"/>
              <a:t>цістограма</a:t>
            </a:r>
            <a:r>
              <a:rPr lang="ru-RU" sz="1200" dirty="0"/>
              <a:t>. У момент </a:t>
            </a:r>
            <a:r>
              <a:rPr lang="ru-RU" sz="1200" dirty="0" err="1"/>
              <a:t>сечовипускання</a:t>
            </a:r>
            <a:r>
              <a:rPr lang="ru-RU" sz="1200" dirty="0"/>
              <a:t> </a:t>
            </a:r>
            <a:r>
              <a:rPr lang="ru-RU" sz="1200" dirty="0" err="1"/>
              <a:t>контрастуєтся</a:t>
            </a:r>
            <a:r>
              <a:rPr lang="ru-RU" sz="1200" dirty="0"/>
              <a:t> </a:t>
            </a:r>
            <a:r>
              <a:rPr lang="ru-RU" sz="1200" dirty="0" err="1"/>
              <a:t>задня</a:t>
            </a:r>
            <a:r>
              <a:rPr lang="ru-RU" sz="1200" dirty="0"/>
              <a:t> уретра (1), </a:t>
            </a:r>
            <a:r>
              <a:rPr lang="ru-RU" sz="1200" dirty="0" err="1"/>
              <a:t>визначається</a:t>
            </a:r>
            <a:r>
              <a:rPr lang="ru-RU" sz="1200" dirty="0"/>
              <a:t> </a:t>
            </a:r>
            <a:r>
              <a:rPr lang="ru-RU" sz="1200" dirty="0" err="1"/>
              <a:t>правобічний</a:t>
            </a:r>
            <a:r>
              <a:rPr lang="ru-RU" sz="1200" dirty="0"/>
              <a:t> </a:t>
            </a:r>
            <a:r>
              <a:rPr lang="ru-RU" sz="1200" dirty="0" err="1"/>
              <a:t>міхурово-сечовідний</a:t>
            </a:r>
            <a:r>
              <a:rPr lang="ru-RU" sz="1200" dirty="0"/>
              <a:t> рефлюкс (2).</a:t>
            </a:r>
          </a:p>
        </p:txBody>
      </p:sp>
    </p:spTree>
    <p:extLst>
      <p:ext uri="{BB962C8B-B14F-4D97-AF65-F5344CB8AC3E}">
        <p14:creationId xmlns:p14="http://schemas.microsoft.com/office/powerpoint/2010/main" val="4012787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vmede.org/sait/content/Urologiya_komyakov_2012/6_files/mb4_05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785794"/>
            <a:ext cx="3429024" cy="361952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28596" y="4429132"/>
            <a:ext cx="35004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/>
              <a:t>Ретроградна </a:t>
            </a:r>
            <a:r>
              <a:rPr lang="uk-UA" sz="1200" dirty="0" err="1"/>
              <a:t>уретрограма</a:t>
            </a:r>
            <a:r>
              <a:rPr lang="uk-UA" sz="1200" dirty="0"/>
              <a:t> в нормі.</a:t>
            </a:r>
            <a:endParaRPr lang="ru-RU" sz="1200" dirty="0"/>
          </a:p>
        </p:txBody>
      </p:sp>
      <p:pic>
        <p:nvPicPr>
          <p:cNvPr id="2050" name="Picture 2" descr="Картинки по запросу стриктура уретры рентге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714356"/>
            <a:ext cx="4762500" cy="3648076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8C3B8D-8DF2-4782-9921-8D19A16183E4}"/>
              </a:ext>
            </a:extLst>
          </p:cNvPr>
          <p:cNvSpPr txBox="1"/>
          <p:nvPr/>
        </p:nvSpPr>
        <p:spPr>
          <a:xfrm>
            <a:off x="4211960" y="4581128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/>
              <a:t>Стріктура</a:t>
            </a:r>
            <a:r>
              <a:rPr lang="uk-UA" dirty="0"/>
              <a:t> уретри (червоні стрілки)</a:t>
            </a:r>
          </a:p>
        </p:txBody>
      </p:sp>
    </p:spTree>
    <p:extLst>
      <p:ext uri="{BB962C8B-B14F-4D97-AF65-F5344CB8AC3E}">
        <p14:creationId xmlns:p14="http://schemas.microsoft.com/office/powerpoint/2010/main" val="2828521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vmede.org/sait/content/Onkilogiya_trufanov_t1_2010/img/156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857232"/>
            <a:ext cx="5057775" cy="394335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428860" y="142852"/>
            <a:ext cx="4857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solidFill>
                  <a:srgbClr val="FFFF00"/>
                </a:solidFill>
              </a:rPr>
              <a:t>Селективна ниркова ангіографія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3728" y="4941168"/>
            <a:ext cx="58058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Фази</a:t>
            </a:r>
            <a:r>
              <a:rPr lang="ru-RU" dirty="0">
                <a:solidFill>
                  <a:srgbClr val="FFFF00"/>
                </a:solidFill>
              </a:rPr>
              <a:t>:</a:t>
            </a:r>
          </a:p>
          <a:p>
            <a:r>
              <a:rPr lang="ru-RU" dirty="0"/>
              <a:t> а) </a:t>
            </a:r>
            <a:r>
              <a:rPr lang="ru-RU" dirty="0" err="1"/>
              <a:t>рання</a:t>
            </a:r>
            <a:r>
              <a:rPr lang="ru-RU" dirty="0"/>
              <a:t> </a:t>
            </a:r>
            <a:r>
              <a:rPr lang="ru-RU" dirty="0" err="1"/>
              <a:t>артеріальна</a:t>
            </a:r>
            <a:r>
              <a:rPr lang="ru-RU" dirty="0"/>
              <a:t> фаза;</a:t>
            </a:r>
          </a:p>
          <a:p>
            <a:r>
              <a:rPr lang="ru-RU" dirty="0"/>
              <a:t> б) </a:t>
            </a:r>
            <a:r>
              <a:rPr lang="ru-RU" dirty="0" err="1"/>
              <a:t>пізня</a:t>
            </a:r>
            <a:r>
              <a:rPr lang="ru-RU" dirty="0"/>
              <a:t> </a:t>
            </a:r>
            <a:r>
              <a:rPr lang="ru-RU" dirty="0" err="1"/>
              <a:t>артеріальна</a:t>
            </a:r>
            <a:r>
              <a:rPr lang="ru-RU" dirty="0"/>
              <a:t> фаза;</a:t>
            </a:r>
          </a:p>
          <a:p>
            <a:r>
              <a:rPr lang="ru-RU" dirty="0"/>
              <a:t> в) </a:t>
            </a:r>
            <a:r>
              <a:rPr lang="ru-RU" dirty="0" err="1"/>
              <a:t>нефрографічна</a:t>
            </a:r>
            <a:r>
              <a:rPr lang="ru-RU" dirty="0"/>
              <a:t> фаза; </a:t>
            </a:r>
          </a:p>
          <a:p>
            <a:r>
              <a:rPr lang="ru-RU" dirty="0"/>
              <a:t>г) </a:t>
            </a:r>
            <a:r>
              <a:rPr lang="ru-RU" dirty="0" err="1"/>
              <a:t>урографічна</a:t>
            </a:r>
            <a:r>
              <a:rPr lang="ru-RU" dirty="0"/>
              <a:t> фаза.</a:t>
            </a:r>
          </a:p>
        </p:txBody>
      </p:sp>
    </p:spTree>
    <p:extLst>
      <p:ext uri="{BB962C8B-B14F-4D97-AF65-F5344CB8AC3E}">
        <p14:creationId xmlns:p14="http://schemas.microsoft.com/office/powerpoint/2010/main" val="467607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40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uk-UA" sz="2800" dirty="0" err="1">
                <a:solidFill>
                  <a:srgbClr val="FFFF00"/>
                </a:solidFill>
              </a:rPr>
              <a:t>Транслюмбальна</a:t>
            </a:r>
            <a:r>
              <a:rPr lang="uk-UA" sz="2800" dirty="0">
                <a:solidFill>
                  <a:srgbClr val="FFFF00"/>
                </a:solidFill>
              </a:rPr>
              <a:t> </a:t>
            </a:r>
            <a:r>
              <a:rPr lang="uk-UA" sz="2800" dirty="0" err="1">
                <a:solidFill>
                  <a:srgbClr val="FFFF00"/>
                </a:solidFill>
              </a:rPr>
              <a:t>аортограма</a:t>
            </a:r>
            <a:r>
              <a:rPr lang="uk-UA" sz="2800" dirty="0">
                <a:solidFill>
                  <a:srgbClr val="FFFF00"/>
                </a:solidFill>
              </a:rPr>
              <a:t>.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19354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571736" y="5500702"/>
            <a:ext cx="4038600" cy="596896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uk-UA" sz="1600" dirty="0"/>
              <a:t>Чоловік 22 років. Аплазія лівої нирки.</a:t>
            </a:r>
            <a:endParaRPr lang="ru-RU" sz="1600" dirty="0"/>
          </a:p>
        </p:txBody>
      </p:sp>
      <p:pic>
        <p:nvPicPr>
          <p:cNvPr id="37892" name="Picture 8" descr="096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214422"/>
            <a:ext cx="6330951" cy="4099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86713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vmede.org/sait/content/Onkilogiya_trufanov_t1_2010/img/156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642918"/>
            <a:ext cx="3500462" cy="2470138"/>
          </a:xfrm>
          <a:prstGeom prst="rect">
            <a:avLst/>
          </a:prstGeom>
          <a:noFill/>
        </p:spPr>
      </p:pic>
      <p:pic>
        <p:nvPicPr>
          <p:cNvPr id="33796" name="Picture 4" descr="http://vmede.org/sait/content/Onkilogiya_trufanov_t1_2010/img/156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357562"/>
            <a:ext cx="8230894" cy="250033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571868" y="142852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КТ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29388" y="642918"/>
            <a:ext cx="2286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 Нативна </a:t>
            </a:r>
            <a:r>
              <a:rPr lang="ru-RU" sz="1600" dirty="0" err="1"/>
              <a:t>комп'ютерна</a:t>
            </a:r>
            <a:r>
              <a:rPr lang="ru-RU" sz="1600" dirty="0"/>
              <a:t>   </a:t>
            </a:r>
            <a:r>
              <a:rPr lang="ru-RU" sz="1600" dirty="0" err="1"/>
              <a:t>томограма</a:t>
            </a:r>
            <a:r>
              <a:rPr lang="ru-RU" sz="1600" dirty="0"/>
              <a:t> </a:t>
            </a:r>
            <a:r>
              <a:rPr lang="ru-RU" sz="1600" dirty="0" err="1"/>
              <a:t>нирок</a:t>
            </a:r>
            <a:r>
              <a:rPr lang="ru-RU" sz="1600" dirty="0"/>
              <a:t> в </a:t>
            </a:r>
            <a:r>
              <a:rPr lang="ru-RU" sz="1600" dirty="0" err="1"/>
              <a:t>аксіальній</a:t>
            </a:r>
            <a:r>
              <a:rPr lang="ru-RU" sz="1600" dirty="0"/>
              <a:t> </a:t>
            </a:r>
            <a:r>
              <a:rPr lang="ru-RU" sz="1600" dirty="0" err="1"/>
              <a:t>площині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23528" y="5948509"/>
            <a:ext cx="8286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Комп'ютерні</a:t>
            </a:r>
            <a:r>
              <a:rPr lang="ru-RU" sz="1400" dirty="0"/>
              <a:t> </a:t>
            </a:r>
            <a:r>
              <a:rPr lang="ru-RU" sz="1400" dirty="0" err="1"/>
              <a:t>томограми</a:t>
            </a:r>
            <a:r>
              <a:rPr lang="ru-RU" sz="1400" dirty="0"/>
              <a:t> </a:t>
            </a:r>
            <a:r>
              <a:rPr lang="ru-RU" sz="1400" dirty="0" err="1"/>
              <a:t>нирок</a:t>
            </a:r>
            <a:r>
              <a:rPr lang="ru-RU" sz="1400" dirty="0"/>
              <a:t> з </a:t>
            </a:r>
            <a:r>
              <a:rPr lang="ru-RU" sz="1400" dirty="0" err="1"/>
              <a:t>контрастним</a:t>
            </a:r>
            <a:r>
              <a:rPr lang="ru-RU" sz="1400" dirty="0"/>
              <a:t> </a:t>
            </a:r>
            <a:r>
              <a:rPr lang="ru-RU" sz="1400" dirty="0" err="1"/>
              <a:t>посиленням</a:t>
            </a:r>
            <a:r>
              <a:rPr lang="ru-RU" sz="1400" dirty="0"/>
              <a:t> в </a:t>
            </a:r>
            <a:r>
              <a:rPr lang="ru-RU" sz="1400" dirty="0" err="1"/>
              <a:t>аксіальній</a:t>
            </a:r>
            <a:r>
              <a:rPr lang="ru-RU" sz="1400" dirty="0"/>
              <a:t> (а) і фронтальною (б) </a:t>
            </a:r>
            <a:r>
              <a:rPr lang="ru-RU" sz="1400" dirty="0" err="1"/>
              <a:t>площинах</a:t>
            </a:r>
            <a:r>
              <a:rPr lang="ru-RU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27749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vmede.org/sait/content/Onkilogiya_trufanov_t1_2010/img/156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000108"/>
            <a:ext cx="7507146" cy="328614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428992" y="214290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МРТ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4414" y="4500570"/>
            <a:ext cx="7572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МР-</a:t>
            </a:r>
            <a:r>
              <a:rPr lang="ru-RU" sz="1600" dirty="0" err="1"/>
              <a:t>томограми</a:t>
            </a:r>
            <a:r>
              <a:rPr lang="ru-RU" sz="1600" dirty="0"/>
              <a:t> </a:t>
            </a:r>
            <a:r>
              <a:rPr lang="ru-RU" sz="1600" dirty="0" err="1"/>
              <a:t>нирок</a:t>
            </a:r>
            <a:r>
              <a:rPr lang="ru-RU" sz="1600" dirty="0"/>
              <a:t> у </a:t>
            </a:r>
            <a:r>
              <a:rPr lang="ru-RU" sz="1600" dirty="0" err="1"/>
              <a:t>фронтальній</a:t>
            </a:r>
            <a:r>
              <a:rPr lang="ru-RU" sz="1600" dirty="0"/>
              <a:t> </a:t>
            </a:r>
            <a:r>
              <a:rPr lang="ru-RU" sz="1600" dirty="0" err="1"/>
              <a:t>площині</a:t>
            </a:r>
            <a:r>
              <a:rPr lang="ru-RU" sz="1600" dirty="0"/>
              <a:t>: а) в </a:t>
            </a:r>
            <a:r>
              <a:rPr lang="ru-RU" sz="1600" dirty="0" err="1"/>
              <a:t>режимі</a:t>
            </a:r>
            <a:r>
              <a:rPr lang="ru-RU" sz="1600" dirty="0"/>
              <a:t> Т1; б) Т2-ВІ</a:t>
            </a:r>
          </a:p>
        </p:txBody>
      </p:sp>
    </p:spTree>
    <p:extLst>
      <p:ext uri="{BB962C8B-B14F-4D97-AF65-F5344CB8AC3E}">
        <p14:creationId xmlns:p14="http://schemas.microsoft.com/office/powerpoint/2010/main" val="558771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Дом\Desktop\работа Юля\медин\1497941316_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04"/>
            <a:ext cx="8583470" cy="2717812"/>
          </a:xfrm>
          <a:prstGeom prst="rect">
            <a:avLst/>
          </a:prstGeom>
          <a:noFill/>
        </p:spPr>
      </p:pic>
      <p:pic>
        <p:nvPicPr>
          <p:cNvPr id="38916" name="Picture 4" descr="http://isra.ucoz.ru/_pu/9/s178679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357562"/>
            <a:ext cx="3849924" cy="321468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286248" y="5357826"/>
            <a:ext cx="257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ПЕТ </a:t>
            </a:r>
            <a:r>
              <a:rPr lang="ru-RU" dirty="0" err="1"/>
              <a:t>сканування</a:t>
            </a:r>
            <a:r>
              <a:rPr lang="ru-RU" dirty="0"/>
              <a:t> - </a:t>
            </a:r>
            <a:r>
              <a:rPr lang="ru-RU" dirty="0" err="1"/>
              <a:t>приклади</a:t>
            </a:r>
            <a:r>
              <a:rPr lang="ru-RU" dirty="0"/>
              <a:t>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метастатичного</a:t>
            </a:r>
            <a:r>
              <a:rPr lang="ru-RU" dirty="0"/>
              <a:t> раку.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66D43E-F538-4687-9C44-75ED8F736DD4}"/>
              </a:ext>
            </a:extLst>
          </p:cNvPr>
          <p:cNvSpPr txBox="1"/>
          <p:nvPr/>
        </p:nvSpPr>
        <p:spPr>
          <a:xfrm>
            <a:off x="2555776" y="11663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Сцинтіграфія нирок</a:t>
            </a:r>
          </a:p>
        </p:txBody>
      </p:sp>
    </p:spTree>
    <p:extLst>
      <p:ext uri="{BB962C8B-B14F-4D97-AF65-F5344CB8AC3E}">
        <p14:creationId xmlns:p14="http://schemas.microsoft.com/office/powerpoint/2010/main" val="2388770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3" y="188640"/>
            <a:ext cx="2573468" cy="48965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501" y="2924944"/>
            <a:ext cx="6477396" cy="337453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131840" y="476672"/>
            <a:ext cx="4176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 err="1">
                <a:solidFill>
                  <a:srgbClr val="FFFF00"/>
                </a:solidFill>
              </a:rPr>
              <a:t>Эмбриогенез</a:t>
            </a:r>
            <a:r>
              <a:rPr lang="uk-UA" sz="3600" dirty="0">
                <a:solidFill>
                  <a:srgbClr val="FFFF00"/>
                </a:solidFill>
              </a:rPr>
              <a:t> МВС 6-9 тиждень</a:t>
            </a:r>
          </a:p>
        </p:txBody>
      </p:sp>
    </p:spTree>
    <p:extLst>
      <p:ext uri="{BB962C8B-B14F-4D97-AF65-F5344CB8AC3E}">
        <p14:creationId xmlns:p14="http://schemas.microsoft.com/office/powerpoint/2010/main" val="2087004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15616" y="512064"/>
            <a:ext cx="7571184" cy="914400"/>
          </a:xfrm>
        </p:spPr>
        <p:txBody>
          <a:bodyPr/>
          <a:lstStyle/>
          <a:p>
            <a:r>
              <a:rPr lang="uk-UA" dirty="0">
                <a:solidFill>
                  <a:srgbClr val="FFFF00"/>
                </a:solidFill>
              </a:rPr>
              <a:t>АНОМАЛІЇ РОЗВИТКУ СВС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АГЕНЕЗІЯ; </a:t>
            </a:r>
          </a:p>
          <a:p>
            <a:r>
              <a:rPr lang="uk-UA" dirty="0"/>
              <a:t>ГІПОПЛАЗІЯ;</a:t>
            </a:r>
          </a:p>
          <a:p>
            <a:r>
              <a:rPr lang="uk-UA" dirty="0"/>
              <a:t> МУЛЬТІКІСТОЗНА ДИСПЛАСТИЧНА НИРКА;</a:t>
            </a:r>
          </a:p>
          <a:p>
            <a:r>
              <a:rPr lang="uk-UA" dirty="0"/>
              <a:t> ПОЛІКІСТОЗ; </a:t>
            </a:r>
          </a:p>
          <a:p>
            <a:r>
              <a:rPr lang="uk-UA" dirty="0"/>
              <a:t>ДІСТОПІЯ; </a:t>
            </a:r>
          </a:p>
          <a:p>
            <a:r>
              <a:rPr lang="uk-UA" dirty="0"/>
              <a:t> МАЛЬРОТАЦІЯ;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381152" cy="4525963"/>
          </a:xfrm>
        </p:spPr>
        <p:txBody>
          <a:bodyPr>
            <a:normAutofit lnSpcReduction="10000"/>
          </a:bodyPr>
          <a:lstStyle/>
          <a:p>
            <a:r>
              <a:rPr lang="uk-UA" sz="2400" dirty="0"/>
              <a:t>АНОМАЛІЯ РОЗПОДІЛУ НИРОК (ПІДКОВОПОДІБНА НИРКА);</a:t>
            </a:r>
          </a:p>
          <a:p>
            <a:r>
              <a:rPr lang="uk-UA" sz="2400" dirty="0"/>
              <a:t> ДІВЕРТИКУЛИ ЧАШЕЧКИ; </a:t>
            </a:r>
          </a:p>
          <a:p>
            <a:r>
              <a:rPr lang="uk-UA" sz="2400" dirty="0"/>
              <a:t> ПОДВОЄННЯ ЗБІРНОЇ СИСТЕМИ;</a:t>
            </a:r>
          </a:p>
          <a:p>
            <a:r>
              <a:rPr lang="uk-UA" sz="2400" dirty="0"/>
              <a:t> ОБСТРУКЦІЯ МОЧЕТОЧНІКОВО-МІХУРОВОГО СПОЛУЧЕННЯ; </a:t>
            </a:r>
          </a:p>
          <a:p>
            <a:r>
              <a:rPr lang="uk-UA" sz="2400" dirty="0"/>
              <a:t> ЕКТОПІЇ СЕЧОВОДУ; </a:t>
            </a:r>
          </a:p>
          <a:p>
            <a:r>
              <a:rPr lang="uk-UA" sz="2400" dirty="0"/>
              <a:t>УРЕТЕРОЦЕЛЛЄ.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658283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0"/>
            <a:ext cx="617843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>
                <a:solidFill>
                  <a:srgbClr val="FFFF00"/>
                </a:solidFill>
              </a:rPr>
              <a:t>Аномалії структури нирки: </a:t>
            </a:r>
          </a:p>
          <a:p>
            <a:pPr marL="342900" indent="-342900">
              <a:buAutoNum type="arabicPeriod"/>
              <a:defRPr/>
            </a:pPr>
            <a:r>
              <a:rPr lang="uk-UA" dirty="0"/>
              <a:t>Дисплазія нирки: </a:t>
            </a:r>
          </a:p>
          <a:p>
            <a:pPr>
              <a:defRPr/>
            </a:pPr>
            <a:r>
              <a:rPr lang="uk-UA" dirty="0"/>
              <a:t>         а) рудиментарна; </a:t>
            </a:r>
          </a:p>
          <a:p>
            <a:pPr>
              <a:defRPr/>
            </a:pPr>
            <a:r>
              <a:rPr lang="uk-UA" dirty="0"/>
              <a:t>         б) карликова. </a:t>
            </a:r>
          </a:p>
          <a:p>
            <a:pPr>
              <a:defRPr/>
            </a:pPr>
            <a:r>
              <a:rPr lang="uk-UA" dirty="0"/>
              <a:t>                                 2. </a:t>
            </a:r>
            <a:r>
              <a:rPr lang="uk-UA" dirty="0" err="1"/>
              <a:t>Кістозні</a:t>
            </a:r>
            <a:r>
              <a:rPr lang="uk-UA" dirty="0"/>
              <a:t> захворювання: </a:t>
            </a:r>
          </a:p>
          <a:p>
            <a:pPr>
              <a:defRPr/>
            </a:pPr>
            <a:r>
              <a:rPr lang="uk-UA" dirty="0"/>
              <a:t>                                      а) </a:t>
            </a:r>
            <a:r>
              <a:rPr lang="uk-UA" dirty="0" err="1"/>
              <a:t>мультікістоз</a:t>
            </a:r>
            <a:r>
              <a:rPr lang="uk-UA" dirty="0"/>
              <a:t>; </a:t>
            </a:r>
          </a:p>
          <a:p>
            <a:pPr>
              <a:defRPr/>
            </a:pPr>
            <a:r>
              <a:rPr lang="uk-UA" dirty="0"/>
              <a:t>                                                б) полікістоз; </a:t>
            </a:r>
          </a:p>
          <a:p>
            <a:pPr>
              <a:defRPr/>
            </a:pPr>
            <a:r>
              <a:rPr lang="uk-UA" dirty="0"/>
              <a:t>                                                        в) прості кісти:</a:t>
            </a:r>
          </a:p>
          <a:p>
            <a:pPr>
              <a:defRPr/>
            </a:pPr>
            <a:r>
              <a:rPr lang="uk-UA" dirty="0"/>
              <a:t>                                                         - </a:t>
            </a:r>
            <a:r>
              <a:rPr lang="uk-UA" dirty="0" err="1"/>
              <a:t>солітарні</a:t>
            </a:r>
            <a:r>
              <a:rPr lang="uk-UA" dirty="0"/>
              <a:t>,</a:t>
            </a:r>
          </a:p>
          <a:p>
            <a:pPr>
              <a:defRPr/>
            </a:pPr>
            <a:r>
              <a:rPr lang="uk-UA" dirty="0"/>
              <a:t>                                                          - </a:t>
            </a:r>
            <a:r>
              <a:rPr lang="uk-UA" dirty="0" err="1"/>
              <a:t>мультилокулярні</a:t>
            </a:r>
            <a:r>
              <a:rPr lang="uk-UA" dirty="0"/>
              <a:t>,</a:t>
            </a:r>
          </a:p>
          <a:p>
            <a:pPr>
              <a:defRPr/>
            </a:pPr>
            <a:r>
              <a:rPr lang="uk-UA" dirty="0"/>
              <a:t>                                                           - </a:t>
            </a:r>
            <a:r>
              <a:rPr lang="uk-UA" dirty="0" err="1"/>
              <a:t>дермоїдні</a:t>
            </a:r>
            <a:r>
              <a:rPr lang="uk-UA" dirty="0"/>
              <a:t>.</a:t>
            </a:r>
            <a:endParaRPr lang="ru-RU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0" name="Picture 4" descr="C:\Users\Дом\Desktop\работа Юля\медин\index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752" y="3170099"/>
            <a:ext cx="6408712" cy="35438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765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D MRI of polycystic kidney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075" y="634770"/>
            <a:ext cx="8224341" cy="485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0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466" y="476672"/>
            <a:ext cx="5620534" cy="448690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flipH="1">
            <a:off x="611560" y="404664"/>
            <a:ext cx="31315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ГИПОПЛАЗІЯ    НИРКИ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15" y="846004"/>
            <a:ext cx="3784416" cy="33207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238775"/>
            <a:ext cx="2355919" cy="228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6328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6673"/>
            <a:ext cx="2664296" cy="30317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7584" y="3140968"/>
            <a:ext cx="2016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ПОЛИКІСТОЗ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510300"/>
            <a:ext cx="3618884" cy="321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8028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32656"/>
            <a:ext cx="6192688" cy="63827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020272" y="3140968"/>
            <a:ext cx="20162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Полікістоз + ХВОРОБА Каролі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1210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142844" y="857232"/>
            <a:ext cx="4143404" cy="4643470"/>
          </a:xfrm>
        </p:spPr>
        <p:txBody>
          <a:bodyPr/>
          <a:lstStyle/>
          <a:p>
            <a:pPr>
              <a:defRPr/>
            </a:pPr>
            <a:br>
              <a:rPr lang="ru-RU" sz="2000" dirty="0">
                <a:solidFill>
                  <a:schemeClr val="tx1"/>
                </a:solidFill>
              </a:rPr>
            </a:br>
            <a:r>
              <a:rPr lang="uk-UA" sz="2000" dirty="0">
                <a:solidFill>
                  <a:srgbClr val="FFFF00"/>
                </a:solidFill>
              </a:rPr>
              <a:t>Аномалія розташування нирки: </a:t>
            </a:r>
            <a:br>
              <a:rPr lang="uk-UA" sz="2000" dirty="0">
                <a:solidFill>
                  <a:srgbClr val="FFFF00"/>
                </a:solidFill>
              </a:rPr>
            </a:br>
            <a:r>
              <a:rPr lang="uk-UA" sz="2000" dirty="0"/>
              <a:t>1. Грудна </a:t>
            </a:r>
            <a:r>
              <a:rPr lang="uk-UA" sz="2000" dirty="0" err="1"/>
              <a:t>дістопія</a:t>
            </a:r>
            <a:r>
              <a:rPr lang="uk-UA" sz="2000" dirty="0"/>
              <a:t> </a:t>
            </a:r>
            <a:br>
              <a:rPr lang="uk-UA" sz="2000" dirty="0"/>
            </a:br>
            <a:r>
              <a:rPr lang="uk-UA" sz="2000" dirty="0"/>
              <a:t>2. Поперекова </a:t>
            </a:r>
            <a:r>
              <a:rPr lang="uk-UA" sz="2000" dirty="0" err="1"/>
              <a:t>дистопія</a:t>
            </a:r>
            <a:r>
              <a:rPr lang="uk-UA" sz="2000" dirty="0"/>
              <a:t> </a:t>
            </a:r>
            <a:br>
              <a:rPr lang="uk-UA" sz="2000" dirty="0"/>
            </a:br>
            <a:r>
              <a:rPr lang="uk-UA" sz="2000" dirty="0"/>
              <a:t>3. </a:t>
            </a:r>
            <a:r>
              <a:rPr lang="uk-UA" sz="2000" dirty="0" err="1"/>
              <a:t>Підвздошна</a:t>
            </a:r>
            <a:r>
              <a:rPr lang="uk-UA" sz="2000" dirty="0"/>
              <a:t> </a:t>
            </a:r>
            <a:r>
              <a:rPr lang="uk-UA" sz="2000" dirty="0" err="1"/>
              <a:t>дістопія</a:t>
            </a:r>
            <a:br>
              <a:rPr lang="uk-UA" sz="2000" dirty="0"/>
            </a:br>
            <a:r>
              <a:rPr lang="uk-UA" sz="2000" dirty="0"/>
              <a:t>4. Тазова </a:t>
            </a:r>
            <a:r>
              <a:rPr lang="uk-UA" sz="2000" dirty="0" err="1"/>
              <a:t>дістопія</a:t>
            </a:r>
            <a:r>
              <a:rPr lang="uk-UA" sz="2000" dirty="0"/>
              <a:t> </a:t>
            </a:r>
            <a:br>
              <a:rPr lang="uk-UA" sz="2000" dirty="0"/>
            </a:br>
            <a:r>
              <a:rPr lang="uk-UA" sz="2000" dirty="0"/>
              <a:t>5. Перехресна </a:t>
            </a:r>
            <a:r>
              <a:rPr lang="uk-UA" sz="2000" dirty="0" err="1"/>
              <a:t>дістопія</a:t>
            </a:r>
            <a:br>
              <a:rPr lang="ru-RU" sz="2000" dirty="0">
                <a:solidFill>
                  <a:schemeClr val="tx1"/>
                </a:solidFill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25089" y="297470"/>
            <a:ext cx="4746017" cy="6155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904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9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04664"/>
            <a:ext cx="5441426" cy="547260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588224" y="4997497"/>
            <a:ext cx="20882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ПІДВЗДОШНА ДІСТОПІЯ</a:t>
            </a:r>
          </a:p>
        </p:txBody>
      </p:sp>
    </p:spTree>
    <p:extLst>
      <p:ext uri="{BB962C8B-B14F-4D97-AF65-F5344CB8AC3E}">
        <p14:creationId xmlns:p14="http://schemas.microsoft.com/office/powerpoint/2010/main" val="24814261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35077"/>
            <a:ext cx="2714066" cy="316835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860032" y="5916180"/>
            <a:ext cx="3960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ПОДВОЄННЯ ЗБИРАЮЧОЇ СИСТЕМИ</a:t>
            </a:r>
          </a:p>
          <a:p>
            <a:r>
              <a:rPr lang="ru-RU" dirty="0">
                <a:solidFill>
                  <a:srgbClr val="FFFF00"/>
                </a:solidFill>
              </a:rPr>
              <a:t>НИРКИ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16632"/>
            <a:ext cx="4277123" cy="565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0186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840" y="2054288"/>
            <a:ext cx="2376264" cy="277563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26960"/>
            <a:ext cx="2935536" cy="28919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914" y="66529"/>
            <a:ext cx="3203717" cy="32128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5520" y="3118942"/>
            <a:ext cx="29355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Стеноз </a:t>
            </a:r>
            <a:r>
              <a:rPr lang="uk-UA" dirty="0" err="1">
                <a:solidFill>
                  <a:srgbClr val="FFFF00"/>
                </a:solidFill>
              </a:rPr>
              <a:t>мисково</a:t>
            </a:r>
            <a:r>
              <a:rPr lang="uk-UA" dirty="0">
                <a:solidFill>
                  <a:srgbClr val="FFFF00"/>
                </a:solidFill>
              </a:rPr>
              <a:t>-сечового сегменту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08938" y="3212976"/>
            <a:ext cx="33715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ВАЗОРЕНАЛЬНИЙ КОНФЛІКТ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49" y="3709716"/>
            <a:ext cx="2743583" cy="275996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rot="10800000" flipV="1">
            <a:off x="227446" y="6363491"/>
            <a:ext cx="28323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ДИВЕРТИКУЛ  ЧАШЕЧКИ</a:t>
            </a:r>
          </a:p>
        </p:txBody>
      </p:sp>
    </p:spTree>
    <p:extLst>
      <p:ext uri="{BB962C8B-B14F-4D97-AF65-F5344CB8AC3E}">
        <p14:creationId xmlns:p14="http://schemas.microsoft.com/office/powerpoint/2010/main" val="16811546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8615"/>
            <a:ext cx="2592288" cy="30157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970" y="72964"/>
            <a:ext cx="3624532" cy="33455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10800000" flipV="1">
            <a:off x="3923928" y="3539832"/>
            <a:ext cx="4235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УРЕТЕРОЦЕЛЕ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56992"/>
            <a:ext cx="3229426" cy="32770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507106"/>
            <a:ext cx="3286584" cy="321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03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Аномалии мочевого пузыр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285728"/>
            <a:ext cx="4071946" cy="207669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572000" y="2500306"/>
            <a:ext cx="435771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1. </a:t>
            </a:r>
            <a:r>
              <a:rPr lang="ru-RU" sz="1400" dirty="0" err="1"/>
              <a:t>Схематичне</a:t>
            </a:r>
            <a:r>
              <a:rPr lang="ru-RU" sz="1400" dirty="0"/>
              <a:t> </a:t>
            </a:r>
            <a:r>
              <a:rPr lang="ru-RU" sz="1400" dirty="0" err="1"/>
              <a:t>зображення</a:t>
            </a:r>
            <a:r>
              <a:rPr lang="ru-RU" sz="1400" dirty="0"/>
              <a:t> </a:t>
            </a:r>
            <a:r>
              <a:rPr lang="ru-RU" sz="1400" dirty="0" err="1"/>
              <a:t>повного</a:t>
            </a:r>
            <a:r>
              <a:rPr lang="ru-RU" sz="1400" dirty="0"/>
              <a:t> </a:t>
            </a:r>
            <a:r>
              <a:rPr lang="ru-RU" sz="1400" dirty="0" err="1"/>
              <a:t>незарощення</a:t>
            </a:r>
            <a:r>
              <a:rPr lang="ru-RU" sz="1400" dirty="0"/>
              <a:t> </a:t>
            </a:r>
            <a:r>
              <a:rPr lang="ru-RU" sz="1400" dirty="0" err="1"/>
              <a:t>урахуса</a:t>
            </a:r>
            <a:r>
              <a:rPr lang="ru-RU" sz="1400" dirty="0"/>
              <a:t> (</a:t>
            </a:r>
            <a:r>
              <a:rPr lang="ru-RU" sz="1400" dirty="0" err="1"/>
              <a:t>пупочнийсечовий</a:t>
            </a:r>
            <a:r>
              <a:rPr lang="ru-RU" sz="1400" dirty="0"/>
              <a:t> </a:t>
            </a:r>
            <a:r>
              <a:rPr lang="ru-RU" sz="1400" dirty="0" err="1"/>
              <a:t>свіщ</a:t>
            </a:r>
            <a:r>
              <a:rPr lang="ru-RU" sz="1400" dirty="0"/>
              <a:t>).</a:t>
            </a:r>
          </a:p>
          <a:p>
            <a:r>
              <a:rPr lang="ru-RU" sz="1400" dirty="0"/>
              <a:t> 2. </a:t>
            </a:r>
            <a:r>
              <a:rPr lang="ru-RU" sz="1400" dirty="0" err="1"/>
              <a:t>Схематичне</a:t>
            </a:r>
            <a:r>
              <a:rPr lang="ru-RU" sz="1400" dirty="0"/>
              <a:t> </a:t>
            </a:r>
            <a:r>
              <a:rPr lang="ru-RU" sz="1400" dirty="0" err="1"/>
              <a:t>зображення</a:t>
            </a:r>
            <a:r>
              <a:rPr lang="ru-RU" sz="1400" dirty="0"/>
              <a:t> </a:t>
            </a:r>
            <a:r>
              <a:rPr lang="ru-RU" sz="1400" dirty="0" err="1"/>
              <a:t>повного</a:t>
            </a:r>
            <a:r>
              <a:rPr lang="ru-RU" sz="1400" dirty="0"/>
              <a:t> </a:t>
            </a:r>
            <a:r>
              <a:rPr lang="ru-RU" sz="1400" dirty="0" err="1"/>
              <a:t>незарощення</a:t>
            </a:r>
            <a:r>
              <a:rPr lang="ru-RU" sz="1400" dirty="0"/>
              <a:t> </a:t>
            </a:r>
            <a:r>
              <a:rPr lang="ru-RU" sz="1400" dirty="0" err="1"/>
              <a:t>верхнього</a:t>
            </a:r>
            <a:r>
              <a:rPr lang="ru-RU" sz="1400" dirty="0"/>
              <a:t> </a:t>
            </a:r>
            <a:r>
              <a:rPr lang="ru-RU" sz="1400" dirty="0" err="1"/>
              <a:t>відділу</a:t>
            </a:r>
            <a:r>
              <a:rPr lang="ru-RU" sz="1400" dirty="0"/>
              <a:t> </a:t>
            </a:r>
            <a:r>
              <a:rPr lang="ru-RU" sz="1400" dirty="0" err="1"/>
              <a:t>урахуса</a:t>
            </a:r>
            <a:r>
              <a:rPr lang="ru-RU" sz="1400" dirty="0"/>
              <a:t> (</a:t>
            </a:r>
            <a:r>
              <a:rPr lang="ru-RU" sz="1400" dirty="0" err="1"/>
              <a:t>пупочний</a:t>
            </a:r>
            <a:r>
              <a:rPr lang="ru-RU" sz="1400" dirty="0"/>
              <a:t> </a:t>
            </a:r>
            <a:r>
              <a:rPr lang="ru-RU" sz="1400" dirty="0" err="1"/>
              <a:t>свіщ</a:t>
            </a:r>
            <a:r>
              <a:rPr lang="ru-RU" sz="1400" dirty="0"/>
              <a:t>).</a:t>
            </a:r>
          </a:p>
          <a:p>
            <a:r>
              <a:rPr lang="ru-RU" sz="1400" dirty="0"/>
              <a:t> 3. </a:t>
            </a:r>
            <a:r>
              <a:rPr lang="ru-RU" sz="1400" dirty="0" err="1"/>
              <a:t>Схематичне</a:t>
            </a:r>
            <a:r>
              <a:rPr lang="ru-RU" sz="1400" dirty="0"/>
              <a:t> </a:t>
            </a:r>
            <a:r>
              <a:rPr lang="ru-RU" sz="1400" dirty="0" err="1"/>
              <a:t>зображення</a:t>
            </a:r>
            <a:r>
              <a:rPr lang="ru-RU" sz="1400" dirty="0"/>
              <a:t> </a:t>
            </a:r>
            <a:r>
              <a:rPr lang="ru-RU" sz="1400" dirty="0" err="1"/>
              <a:t>повного</a:t>
            </a:r>
            <a:r>
              <a:rPr lang="ru-RU" sz="1400" dirty="0"/>
              <a:t> </a:t>
            </a:r>
            <a:r>
              <a:rPr lang="ru-RU" sz="1400" dirty="0" err="1"/>
              <a:t>незарощення</a:t>
            </a:r>
            <a:r>
              <a:rPr lang="ru-RU" sz="1400" dirty="0"/>
              <a:t> </a:t>
            </a:r>
            <a:r>
              <a:rPr lang="ru-RU" sz="1400" dirty="0" err="1"/>
              <a:t>середнього</a:t>
            </a:r>
            <a:r>
              <a:rPr lang="ru-RU" sz="1400" dirty="0"/>
              <a:t> </a:t>
            </a:r>
            <a:r>
              <a:rPr lang="ru-RU" sz="1400" dirty="0" err="1"/>
              <a:t>відділу</a:t>
            </a:r>
            <a:r>
              <a:rPr lang="ru-RU" sz="1400" dirty="0"/>
              <a:t> </a:t>
            </a:r>
            <a:r>
              <a:rPr lang="ru-RU" sz="1400" dirty="0" err="1"/>
              <a:t>урахуса</a:t>
            </a:r>
            <a:r>
              <a:rPr lang="ru-RU" sz="1400" dirty="0"/>
              <a:t> (</a:t>
            </a:r>
            <a:r>
              <a:rPr lang="ru-RU" sz="1400" dirty="0" err="1"/>
              <a:t>кіста</a:t>
            </a:r>
            <a:r>
              <a:rPr lang="ru-RU" sz="1400" dirty="0"/>
              <a:t> </a:t>
            </a:r>
            <a:r>
              <a:rPr lang="ru-RU" sz="1400" dirty="0" err="1"/>
              <a:t>урахуса</a:t>
            </a:r>
            <a:r>
              <a:rPr lang="ru-RU" sz="1400" dirty="0"/>
              <a:t>).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714876" y="207167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29388" y="2071678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15272" y="2071678"/>
            <a:ext cx="3571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348" y="571480"/>
            <a:ext cx="28575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Аномалії розвитку сечового міхура </a:t>
            </a:r>
            <a:r>
              <a:rPr lang="uk-UA" dirty="0"/>
              <a:t>:</a:t>
            </a:r>
          </a:p>
          <a:p>
            <a:r>
              <a:rPr lang="uk-UA" dirty="0"/>
              <a:t> -</a:t>
            </a:r>
            <a:r>
              <a:rPr lang="uk-UA" dirty="0" err="1"/>
              <a:t>екстрофія</a:t>
            </a:r>
            <a:r>
              <a:rPr lang="uk-UA" dirty="0"/>
              <a:t> сечового міхура, -аномалії </a:t>
            </a:r>
            <a:r>
              <a:rPr lang="uk-UA" dirty="0" err="1"/>
              <a:t>урахуса</a:t>
            </a:r>
            <a:r>
              <a:rPr lang="uk-UA" dirty="0"/>
              <a:t>,</a:t>
            </a:r>
          </a:p>
          <a:p>
            <a:r>
              <a:rPr lang="uk-UA" dirty="0"/>
              <a:t> -агенезія,</a:t>
            </a:r>
          </a:p>
          <a:p>
            <a:r>
              <a:rPr lang="uk-UA" dirty="0"/>
              <a:t> -подвоєння сечового міхура, </a:t>
            </a:r>
          </a:p>
          <a:p>
            <a:r>
              <a:rPr lang="uk-UA" dirty="0"/>
              <a:t>-</a:t>
            </a:r>
            <a:r>
              <a:rPr lang="uk-UA" dirty="0" err="1"/>
              <a:t>дівертікули</a:t>
            </a:r>
            <a:r>
              <a:rPr lang="uk-UA" dirty="0"/>
              <a:t> сечового міхура, </a:t>
            </a:r>
          </a:p>
          <a:p>
            <a:r>
              <a:rPr lang="uk-UA" dirty="0"/>
              <a:t>-вроджені контрактура шийки сечового міхура (хвороба </a:t>
            </a:r>
            <a:r>
              <a:rPr lang="uk-UA" dirty="0" err="1"/>
              <a:t>Маріона</a:t>
            </a:r>
            <a:r>
              <a:rPr lang="uk-UA" dirty="0"/>
              <a:t>).</a:t>
            </a:r>
            <a:endParaRPr lang="ru-RU" dirty="0"/>
          </a:p>
        </p:txBody>
      </p:sp>
      <p:pic>
        <p:nvPicPr>
          <p:cNvPr id="72708" name="Picture 4" descr="https://studfiles.net/html/2706/673/html_XyoAXiFech.Sy9u/img-X2NbS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4357694"/>
            <a:ext cx="2091670" cy="23479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9" name="TextBox 8"/>
          <p:cNvSpPr txBox="1"/>
          <p:nvPr/>
        </p:nvSpPr>
        <p:spPr>
          <a:xfrm>
            <a:off x="3779912" y="4378660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solidFill>
                  <a:srgbClr val="FFFF00"/>
                </a:solidFill>
              </a:rPr>
              <a:t>Схеми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повного</a:t>
            </a:r>
            <a:r>
              <a:rPr lang="ru-RU" sz="1600" dirty="0">
                <a:solidFill>
                  <a:srgbClr val="FFFF00"/>
                </a:solidFill>
              </a:rPr>
              <a:t> і </a:t>
            </a:r>
            <a:r>
              <a:rPr lang="ru-RU" sz="1600" dirty="0" err="1">
                <a:solidFill>
                  <a:srgbClr val="FFFF00"/>
                </a:solidFill>
              </a:rPr>
              <a:t>неповного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подвоєння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сечового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міхура</a:t>
            </a:r>
            <a:r>
              <a:rPr lang="ru-RU" sz="1600" dirty="0"/>
              <a:t>.</a:t>
            </a:r>
            <a:endParaRPr lang="ru-RU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779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ом\Desktop\работа Юля\медин\диверти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428604"/>
            <a:ext cx="2621215" cy="185738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071934" y="3357562"/>
            <a:ext cx="3143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err="1">
                <a:solidFill>
                  <a:srgbClr val="FFFF00"/>
                </a:solidFill>
              </a:rPr>
              <a:t>дівертікули</a:t>
            </a:r>
            <a:r>
              <a:rPr lang="uk-UA" sz="1400" dirty="0">
                <a:solidFill>
                  <a:srgbClr val="FFFF00"/>
                </a:solidFill>
              </a:rPr>
              <a:t> сечового міхура</a:t>
            </a:r>
            <a:endParaRPr lang="ru-RU" sz="1400" dirty="0">
              <a:solidFill>
                <a:srgbClr val="FFFF00"/>
              </a:solidFill>
            </a:endParaRPr>
          </a:p>
        </p:txBody>
      </p:sp>
      <p:pic>
        <p:nvPicPr>
          <p:cNvPr id="1028" name="Picture 4" descr="http://www.krasotaimedicina.ru/upload/iblock/080/080fbb338bc7596eaef53dd7be92a66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4286256"/>
            <a:ext cx="2335349" cy="193834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857884" y="6143644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>
                <a:solidFill>
                  <a:srgbClr val="FFFF00"/>
                </a:solidFill>
              </a:rPr>
              <a:t>Ектопія сечового міхура</a:t>
            </a:r>
            <a:endParaRPr lang="ru-RU" sz="1400" dirty="0">
              <a:solidFill>
                <a:srgbClr val="FFFF00"/>
              </a:solidFill>
            </a:endParaRPr>
          </a:p>
        </p:txBody>
      </p:sp>
      <p:pic>
        <p:nvPicPr>
          <p:cNvPr id="1030" name="Picture 6" descr="Инфравезикальная обструкция: удвоение уретры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571480"/>
            <a:ext cx="2143140" cy="275311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42910" y="3357562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Подвоєння уретри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032" name="Picture 8" descr="Инфравезикальная обструкция: стриктура уретры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4214818"/>
            <a:ext cx="3857646" cy="1928826"/>
          </a:xfrm>
          <a:prstGeom prst="rect">
            <a:avLst/>
          </a:prstGeom>
          <a:noFill/>
        </p:spPr>
      </p:pic>
      <p:pic>
        <p:nvPicPr>
          <p:cNvPr id="43010" name="Picture 2" descr="http://vmede.org/sait/content/Onkilogiya_ternova_2010/12_files/mb4_010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29322" y="642918"/>
            <a:ext cx="2714644" cy="27146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549117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32656"/>
            <a:ext cx="4717913" cy="46085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6632"/>
            <a:ext cx="2664296" cy="305513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067944" y="5461477"/>
            <a:ext cx="47899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АНОМАЛІЇ РОЗПОДІЛУ НИРОК (ПІДКОВОПОДІБНА НИРКА)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66" y="3331218"/>
            <a:ext cx="3229426" cy="321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6900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01" y="115496"/>
            <a:ext cx="3096344" cy="35505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012" y="115496"/>
            <a:ext cx="4442580" cy="604286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0800000" flipV="1">
            <a:off x="1043608" y="3701352"/>
            <a:ext cx="2520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МАЛЬРОТАЦІЯ</a:t>
            </a:r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4540012" y="6254232"/>
            <a:ext cx="48565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ДИСТОПІЯ </a:t>
            </a:r>
          </a:p>
          <a:p>
            <a:r>
              <a:rPr lang="ru-RU" dirty="0">
                <a:solidFill>
                  <a:srgbClr val="FFFF00"/>
                </a:solidFill>
              </a:rPr>
              <a:t>ЭКТОПІЯ </a:t>
            </a:r>
            <a:r>
              <a:rPr lang="uk-UA" dirty="0">
                <a:solidFill>
                  <a:srgbClr val="FFFF00"/>
                </a:solidFill>
              </a:rPr>
              <a:t>СЕЧОВОДУ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105980"/>
            <a:ext cx="4398458" cy="275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328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831"/>
            <a:ext cx="2016224" cy="231199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0831"/>
            <a:ext cx="4355572" cy="60787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473114"/>
            <a:ext cx="3141885" cy="438488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0800000" flipV="1">
            <a:off x="4067943" y="6185415"/>
            <a:ext cx="5184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МАЛЬРОТАЦІЯ, </a:t>
            </a:r>
            <a:r>
              <a:rPr lang="uk-UA" dirty="0">
                <a:solidFill>
                  <a:srgbClr val="FFFF00"/>
                </a:solidFill>
              </a:rPr>
              <a:t>ПОДВОЄННЯ ЗБІРНОЇ СИСТЕМИ НИРОК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5788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2736304" cy="32777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541769"/>
            <a:ext cx="5087060" cy="58491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573016"/>
            <a:ext cx="2669409" cy="31128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CFF04B-4C26-40B4-9BD7-CD37CA4ACFF9}"/>
              </a:ext>
            </a:extLst>
          </p:cNvPr>
          <p:cNvSpPr txBox="1"/>
          <p:nvPr/>
        </p:nvSpPr>
        <p:spPr>
          <a:xfrm>
            <a:off x="3275856" y="188640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СЕЧООКАМ'ЯНА  ХВОРОБА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2DB987D5-CFFF-4B1D-B794-F9AA671A4B9C}"/>
              </a:ext>
            </a:extLst>
          </p:cNvPr>
          <p:cNvCxnSpPr/>
          <p:nvPr/>
        </p:nvCxnSpPr>
        <p:spPr>
          <a:xfrm>
            <a:off x="467544" y="1484784"/>
            <a:ext cx="576064" cy="72008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48988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7784" y="357166"/>
            <a:ext cx="54446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solidFill>
                  <a:srgbClr val="FFFF00"/>
                </a:solidFill>
              </a:rPr>
              <a:t>СЕЧОКАМ'ЯНА  ХВОРОБА</a:t>
            </a:r>
          </a:p>
        </p:txBody>
      </p:sp>
      <p:pic>
        <p:nvPicPr>
          <p:cNvPr id="57346" name="Picture 2" descr="C:\Users\Дом\Desktop\работа Юля\медин\камень-в-почке-УЗИ-300x2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3211" y="757276"/>
            <a:ext cx="4429146" cy="332186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14348" y="4143380"/>
            <a:ext cx="371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Камені</a:t>
            </a:r>
            <a:r>
              <a:rPr lang="ru-RU" sz="1600" dirty="0"/>
              <a:t> в </a:t>
            </a:r>
            <a:r>
              <a:rPr lang="ru-RU" sz="1600" dirty="0" err="1"/>
              <a:t>нирках</a:t>
            </a:r>
            <a:r>
              <a:rPr lang="ru-RU" sz="1600" dirty="0"/>
              <a:t> на УЗД. Видно </a:t>
            </a:r>
            <a:r>
              <a:rPr lang="ru-RU" sz="1600" dirty="0" err="1"/>
              <a:t>щільний</a:t>
            </a:r>
            <a:r>
              <a:rPr lang="ru-RU" sz="1600" dirty="0"/>
              <a:t> </a:t>
            </a:r>
            <a:r>
              <a:rPr lang="ru-RU" sz="1600" dirty="0" err="1"/>
              <a:t>гіперехогенний</a:t>
            </a:r>
            <a:r>
              <a:rPr lang="ru-RU" sz="1600" dirty="0"/>
              <a:t> </a:t>
            </a:r>
            <a:r>
              <a:rPr lang="ru-RU" sz="1600" dirty="0" err="1"/>
              <a:t>кальцинат</a:t>
            </a:r>
            <a:r>
              <a:rPr lang="ru-RU" sz="1600" dirty="0"/>
              <a:t> в </a:t>
            </a:r>
            <a:r>
              <a:rPr lang="ru-RU" sz="1600" dirty="0" err="1"/>
              <a:t>нирковій</a:t>
            </a:r>
            <a:r>
              <a:rPr lang="ru-RU" sz="1600" dirty="0"/>
              <a:t> </a:t>
            </a:r>
            <a:r>
              <a:rPr lang="ru-RU" sz="1600" dirty="0" err="1"/>
              <a:t>мисці</a:t>
            </a:r>
            <a:r>
              <a:rPr lang="ru-RU" sz="1600" dirty="0"/>
              <a:t> з </a:t>
            </a:r>
            <a:r>
              <a:rPr lang="ru-RU" sz="1600" dirty="0" err="1"/>
              <a:t>акустичною</a:t>
            </a:r>
            <a:r>
              <a:rPr lang="ru-RU" sz="1600" dirty="0"/>
              <a:t> </a:t>
            </a:r>
            <a:r>
              <a:rPr lang="ru-RU" sz="1600" dirty="0" err="1"/>
              <a:t>тінню</a:t>
            </a:r>
            <a:endParaRPr lang="ru-RU" sz="1600" dirty="0"/>
          </a:p>
        </p:txBody>
      </p:sp>
      <p:pic>
        <p:nvPicPr>
          <p:cNvPr id="57348" name="Picture 4" descr="http://vmede.org/sait/content/Onkilogiya_ternova_2010/12_files/mb4_006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1857364"/>
            <a:ext cx="2830205" cy="321468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572132" y="5286388"/>
            <a:ext cx="26432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Оглядовий</a:t>
            </a:r>
            <a:r>
              <a:rPr lang="ru-RU" sz="1600" dirty="0"/>
              <a:t> </a:t>
            </a:r>
            <a:r>
              <a:rPr lang="ru-RU" sz="1600" dirty="0" err="1"/>
              <a:t>знімок</a:t>
            </a:r>
            <a:r>
              <a:rPr lang="ru-RU" sz="1600" dirty="0"/>
              <a:t> </a:t>
            </a:r>
            <a:r>
              <a:rPr lang="ru-RU" sz="1600" dirty="0" err="1"/>
              <a:t>черевної</a:t>
            </a:r>
            <a:r>
              <a:rPr lang="ru-RU" sz="1600" dirty="0"/>
              <a:t> </a:t>
            </a:r>
            <a:r>
              <a:rPr lang="ru-RU" sz="1600" dirty="0" err="1"/>
              <a:t>порожнини</a:t>
            </a:r>
            <a:r>
              <a:rPr lang="ru-RU" sz="1600" dirty="0"/>
              <a:t>. Великий </a:t>
            </a:r>
            <a:r>
              <a:rPr lang="ru-RU" sz="1600" dirty="0" err="1"/>
              <a:t>коралоподібні</a:t>
            </a:r>
            <a:r>
              <a:rPr lang="ru-RU" sz="1600" dirty="0"/>
              <a:t> </a:t>
            </a:r>
            <a:r>
              <a:rPr lang="ru-RU" sz="1600" dirty="0" err="1"/>
              <a:t>камінь</a:t>
            </a:r>
            <a:r>
              <a:rPr lang="ru-RU" sz="1600" dirty="0"/>
              <a:t> </a:t>
            </a:r>
            <a:r>
              <a:rPr lang="ru-RU" sz="1600" dirty="0" err="1"/>
              <a:t>лівої</a:t>
            </a:r>
            <a:r>
              <a:rPr lang="ru-RU" sz="1600" dirty="0"/>
              <a:t> </a:t>
            </a:r>
            <a:r>
              <a:rPr lang="ru-RU" sz="1600" dirty="0" err="1"/>
              <a:t>нирки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1424345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Картинки по запросу цистит узи призна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000108"/>
            <a:ext cx="6584147" cy="3571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29901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КАМЕНЬ_МОЧЕВОГО_ПУЗЫРЯ_РЕНТГЕ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3357586" cy="3240800"/>
          </a:xfrm>
          <a:prstGeom prst="rect">
            <a:avLst/>
          </a:prstGeom>
          <a:noFill/>
        </p:spPr>
      </p:pic>
      <p:pic>
        <p:nvPicPr>
          <p:cNvPr id="60420" name="Picture 4" descr="КАМЕНЬ_МП_КТ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428604"/>
            <a:ext cx="4361882" cy="3286148"/>
          </a:xfrm>
          <a:prstGeom prst="rect">
            <a:avLst/>
          </a:prstGeom>
          <a:noFill/>
        </p:spPr>
      </p:pic>
      <p:pic>
        <p:nvPicPr>
          <p:cNvPr id="60422" name="Picture 6" descr="КАМЕНЬ_МП_ОПЕРАЦИЯ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000504"/>
            <a:ext cx="2714625" cy="21145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00430" y="4000504"/>
            <a:ext cx="53578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Великий камінь в порожнині сечового міхура, виявлений при рентгенівському дослідженні тазостегнових суглобів (як випадкова знахідка). На зображеннях в верхньому ряду - рентгенограма тазу і аксіальний зріз (КТ малого тазу), видно щільну тінь у вигляді «яйця» розмірами 8х6 см. На зображенні внизу - той же камінь після оперативного втручання. Добре видно його шарувата структура.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46487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58699"/>
            <a:ext cx="3816424" cy="49856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83298"/>
            <a:ext cx="4248472" cy="566462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10800000" flipH="1" flipV="1">
            <a:off x="323528" y="5444354"/>
            <a:ext cx="3600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ЛІВОСТОРОННІЙ  МІХУРОВО-СЕЧОВИЙ РЕФЛЮКС 4 СТ.</a:t>
            </a:r>
            <a:endParaRPr lang="uk-UA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4788023" y="5927419"/>
            <a:ext cx="40622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ДВУБІЧНИЙ МІХУРОВО-СЕЧОВИЙ РЕФЛЮКС  5 СТ.</a:t>
            </a:r>
            <a:endParaRPr lang="uk-UA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0728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563" y="485964"/>
            <a:ext cx="3744416" cy="49925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4320480" cy="54478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1F118B-5564-498E-9C09-EB47A7B7B532}"/>
              </a:ext>
            </a:extLst>
          </p:cNvPr>
          <p:cNvSpPr txBox="1"/>
          <p:nvPr/>
        </p:nvSpPr>
        <p:spPr>
          <a:xfrm>
            <a:off x="288032" y="116632"/>
            <a:ext cx="5148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КТ НИРОК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86653E-F450-40E1-8FDC-1662A39D1BA1}"/>
              </a:ext>
            </a:extLst>
          </p:cNvPr>
          <p:cNvSpPr txBox="1"/>
          <p:nvPr/>
        </p:nvSpPr>
        <p:spPr>
          <a:xfrm>
            <a:off x="0" y="5661248"/>
            <a:ext cx="51480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Лівосторонній</a:t>
            </a:r>
            <a:r>
              <a:rPr lang="ru-RU" dirty="0"/>
              <a:t>  </a:t>
            </a:r>
            <a:r>
              <a:rPr lang="ru-RU" dirty="0" err="1"/>
              <a:t>міхурово-сечовий</a:t>
            </a:r>
            <a:r>
              <a:rPr lang="ru-RU" dirty="0"/>
              <a:t> рефлюкс 5 ст.</a:t>
            </a:r>
          </a:p>
          <a:p>
            <a:r>
              <a:rPr lang="ru-RU" dirty="0" err="1"/>
              <a:t>Правосторонній</a:t>
            </a:r>
            <a:r>
              <a:rPr lang="ru-RU" dirty="0"/>
              <a:t>  </a:t>
            </a:r>
            <a:r>
              <a:rPr lang="ru-RU" dirty="0" err="1"/>
              <a:t>міхурово-сечовий</a:t>
            </a:r>
            <a:r>
              <a:rPr lang="ru-RU" dirty="0"/>
              <a:t> рефлюкс 5 ст.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порушенням</a:t>
            </a:r>
            <a:r>
              <a:rPr lang="ru-RU" dirty="0"/>
              <a:t> </a:t>
            </a:r>
            <a:r>
              <a:rPr lang="ru-RU" dirty="0" err="1"/>
              <a:t>контцетраційної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нирки</a:t>
            </a:r>
            <a:endParaRPr lang="uk-UA" dirty="0"/>
          </a:p>
          <a:p>
            <a:endParaRPr lang="ru-RU" dirty="0">
              <a:solidFill>
                <a:srgbClr val="FFFF00"/>
              </a:solidFill>
            </a:endParaRPr>
          </a:p>
          <a:p>
            <a:endParaRPr lang="uk-UA" dirty="0">
              <a:solidFill>
                <a:srgbClr val="FFFF00"/>
              </a:solidFill>
            </a:endParaRPr>
          </a:p>
          <a:p>
            <a:endParaRPr lang="uk-U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EFBDDA-711C-4415-9268-D09E242E83E3}"/>
              </a:ext>
            </a:extLst>
          </p:cNvPr>
          <p:cNvSpPr txBox="1"/>
          <p:nvPr/>
        </p:nvSpPr>
        <p:spPr>
          <a:xfrm>
            <a:off x="5256563" y="0"/>
            <a:ext cx="3599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>
                <a:solidFill>
                  <a:srgbClr val="FFFF00"/>
                </a:solidFill>
              </a:rPr>
              <a:t>Внутрішньовенная</a:t>
            </a:r>
            <a:r>
              <a:rPr lang="uk-UA" dirty="0">
                <a:solidFill>
                  <a:srgbClr val="FFFF00"/>
                </a:solidFill>
              </a:rPr>
              <a:t> екскреторна урографія.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8E8DC4-6AF3-4181-9C0B-6766002F7D86}"/>
              </a:ext>
            </a:extLst>
          </p:cNvPr>
          <p:cNvSpPr txBox="1"/>
          <p:nvPr/>
        </p:nvSpPr>
        <p:spPr>
          <a:xfrm>
            <a:off x="5256563" y="5661248"/>
            <a:ext cx="37444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Лівосторонній</a:t>
            </a:r>
            <a:r>
              <a:rPr lang="ru-RU" dirty="0"/>
              <a:t>  </a:t>
            </a:r>
            <a:r>
              <a:rPr lang="ru-RU" dirty="0" err="1"/>
              <a:t>міхурово-сечовий</a:t>
            </a:r>
            <a:r>
              <a:rPr lang="ru-RU" dirty="0"/>
              <a:t> рефлюкс 5 ст. </a:t>
            </a:r>
            <a:r>
              <a:rPr lang="ru-RU" dirty="0" err="1"/>
              <a:t>Гідронефротична</a:t>
            </a:r>
            <a:r>
              <a:rPr lang="ru-RU" dirty="0"/>
              <a:t> </a:t>
            </a:r>
            <a:r>
              <a:rPr lang="ru-RU" dirty="0" err="1"/>
              <a:t>трансформація</a:t>
            </a:r>
            <a:r>
              <a:rPr lang="ru-RU" dirty="0"/>
              <a:t> </a:t>
            </a:r>
            <a:r>
              <a:rPr lang="ru-RU" dirty="0" err="1"/>
              <a:t>нирки</a:t>
            </a:r>
            <a:r>
              <a:rPr lang="ru-RU" dirty="0"/>
              <a:t>.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хронічного</a:t>
            </a:r>
            <a:r>
              <a:rPr lang="ru-RU" dirty="0"/>
              <a:t> </a:t>
            </a:r>
            <a:r>
              <a:rPr lang="ru-RU" dirty="0" err="1"/>
              <a:t>цистіту</a:t>
            </a:r>
            <a:r>
              <a:rPr lang="ru-RU" dirty="0"/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568570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548680"/>
            <a:ext cx="2885517" cy="51298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38FB26-12B5-4C44-B1DC-23D016E1EE1E}"/>
              </a:ext>
            </a:extLst>
          </p:cNvPr>
          <p:cNvSpPr txBox="1"/>
          <p:nvPr/>
        </p:nvSpPr>
        <p:spPr>
          <a:xfrm>
            <a:off x="755576" y="5678488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КТ  </a:t>
            </a:r>
            <a:r>
              <a:rPr lang="ru-RU" dirty="0" err="1">
                <a:solidFill>
                  <a:srgbClr val="FFFF00"/>
                </a:solidFill>
              </a:rPr>
              <a:t>нирок</a:t>
            </a:r>
            <a:r>
              <a:rPr lang="ru-RU" dirty="0">
                <a:solidFill>
                  <a:srgbClr val="FFFF00"/>
                </a:solidFill>
              </a:rPr>
              <a:t>  з </a:t>
            </a:r>
            <a:r>
              <a:rPr lang="ru-RU" dirty="0" err="1">
                <a:solidFill>
                  <a:srgbClr val="FFFF00"/>
                </a:solidFill>
              </a:rPr>
              <a:t>контрастуванням</a:t>
            </a:r>
            <a:r>
              <a:rPr lang="ru-RU" dirty="0">
                <a:solidFill>
                  <a:srgbClr val="FFFF00"/>
                </a:solidFill>
              </a:rPr>
              <a:t>.</a:t>
            </a:r>
            <a:r>
              <a:rPr lang="uk-UA" dirty="0">
                <a:solidFill>
                  <a:srgbClr val="FFFF00"/>
                </a:solidFill>
              </a:rPr>
              <a:t> Екскреторна фаза. Значне розширення  сечоводу і збиральної системи нирки.</a:t>
            </a:r>
            <a:r>
              <a:rPr lang="ru-RU" dirty="0">
                <a:solidFill>
                  <a:srgbClr val="FFFF00"/>
                </a:solidFill>
              </a:rPr>
              <a:t> </a:t>
            </a:r>
          </a:p>
          <a:p>
            <a:r>
              <a:rPr lang="ru-RU" dirty="0" err="1">
                <a:solidFill>
                  <a:srgbClr val="FFFF00"/>
                </a:solidFill>
              </a:rPr>
              <a:t>Ознаки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хронічного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цистіту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91225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565" y="115562"/>
            <a:ext cx="3703500" cy="608116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48" y="26579"/>
            <a:ext cx="4392488" cy="608770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10800000" flipV="1">
            <a:off x="323528" y="6147013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ВНУТРІШНЬОВЕННА УРОГРАФІЯ. ЗНИЖЕННЯ КОНЦЕНТРАЦІЙНОЇ ФУНКЦІЇ ЗЛІВА, ГІДРОНЕФРОТИЧНА ТРАНСФОРМАЦІЯ МИСКИ СПРАВА.</a:t>
            </a:r>
            <a:endParaRPr lang="uk-UA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143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64704"/>
            <a:ext cx="8604448" cy="529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6212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43108" y="142852"/>
            <a:ext cx="607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Травматичне пошкодження нирок</a:t>
            </a:r>
            <a:r>
              <a:rPr lang="uk-UA" dirty="0"/>
              <a:t>.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00364" y="928670"/>
            <a:ext cx="59293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 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71472" y="428604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FFFF00"/>
                </a:solidFill>
              </a:rPr>
              <a:t>http://www.radiologyassistant.nl/en/p466181ff61073/acute-abdomen-role-of-ct-in-trauma.html</a:t>
            </a:r>
            <a:endParaRPr lang="ru-RU" sz="900" dirty="0">
              <a:solidFill>
                <a:srgbClr val="FFFF00"/>
              </a:solidFill>
            </a:endParaRPr>
          </a:p>
        </p:txBody>
      </p:sp>
      <p:pic>
        <p:nvPicPr>
          <p:cNvPr id="1027" name="Picture 3" descr="C:\Users\Дом\Desktop\работа Юля\медин\моя практика\стомат\a5097977b569af_TEK-renal-trauma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4787800" cy="378621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857752" y="785794"/>
            <a:ext cx="414340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dirty="0">
                <a:solidFill>
                  <a:srgbClr val="FFFF00"/>
                </a:solidFill>
              </a:rPr>
              <a:t>Легка травма:</a:t>
            </a:r>
            <a:r>
              <a:rPr lang="uk-UA" dirty="0"/>
              <a:t> </a:t>
            </a:r>
          </a:p>
          <a:p>
            <a:pPr lvl="0"/>
            <a:r>
              <a:rPr lang="uk-UA" dirty="0"/>
              <a:t> - забій нирки, </a:t>
            </a:r>
          </a:p>
          <a:p>
            <a:pPr marL="285750" lvl="0" indent="-285750">
              <a:buFontTx/>
              <a:buChar char="-"/>
            </a:pPr>
            <a:r>
              <a:rPr lang="uk-UA" dirty="0" err="1"/>
              <a:t>інтраренального</a:t>
            </a:r>
            <a:r>
              <a:rPr lang="uk-UA" dirty="0"/>
              <a:t> і </a:t>
            </a:r>
            <a:r>
              <a:rPr lang="uk-UA" dirty="0" err="1"/>
              <a:t>субкапсулярна</a:t>
            </a:r>
            <a:r>
              <a:rPr lang="uk-UA" dirty="0"/>
              <a:t> гематоми, </a:t>
            </a:r>
          </a:p>
          <a:p>
            <a:pPr marL="285750" lvl="0" indent="-285750">
              <a:buFontTx/>
              <a:buChar char="-"/>
            </a:pPr>
            <a:r>
              <a:rPr lang="uk-UA" dirty="0"/>
              <a:t>- незначні розриви з обмеженою </a:t>
            </a:r>
            <a:r>
              <a:rPr lang="uk-UA" dirty="0" err="1"/>
              <a:t>паранефральной</a:t>
            </a:r>
            <a:r>
              <a:rPr lang="uk-UA" dirty="0"/>
              <a:t> гематомою без розширення ЧЛС або мозкової речовини, </a:t>
            </a:r>
          </a:p>
          <a:p>
            <a:pPr marL="285750" lvl="0" indent="-285750">
              <a:buFontTx/>
              <a:buChar char="-"/>
            </a:pPr>
            <a:r>
              <a:rPr lang="uk-UA" dirty="0"/>
              <a:t>- невеликий </a:t>
            </a:r>
            <a:r>
              <a:rPr lang="uk-UA" dirty="0" err="1"/>
              <a:t>субсегментарного</a:t>
            </a:r>
            <a:r>
              <a:rPr lang="uk-UA" dirty="0"/>
              <a:t> інфаркт.</a:t>
            </a:r>
            <a:endParaRPr lang="ru-RU" dirty="0"/>
          </a:p>
          <a:p>
            <a:pPr lvl="0"/>
            <a:r>
              <a:rPr lang="uk-UA" dirty="0"/>
              <a:t>2. </a:t>
            </a:r>
            <a:r>
              <a:rPr lang="uk-UA" dirty="0">
                <a:solidFill>
                  <a:srgbClr val="FFFF00"/>
                </a:solidFill>
              </a:rPr>
              <a:t>Масивна травма: </a:t>
            </a:r>
          </a:p>
          <a:p>
            <a:pPr lvl="0"/>
            <a:r>
              <a:rPr lang="uk-UA" dirty="0"/>
              <a:t>-розрив фіброзної капсули і паренхіми нирки з поширенням його на миску або чашечки, настільки масивне пошкодження веде до крововиливу і затекло сечі в </a:t>
            </a:r>
            <a:r>
              <a:rPr lang="uk-UA" dirty="0" err="1"/>
              <a:t>паранефральную</a:t>
            </a:r>
            <a:r>
              <a:rPr lang="uk-UA" dirty="0"/>
              <a:t> клітковину з формуванням </a:t>
            </a:r>
            <a:r>
              <a:rPr lang="uk-UA" dirty="0" err="1"/>
              <a:t>урогематоми</a:t>
            </a:r>
            <a:r>
              <a:rPr lang="uk-UA" dirty="0"/>
              <a:t>, </a:t>
            </a:r>
          </a:p>
          <a:p>
            <a:pPr lvl="0"/>
            <a:r>
              <a:rPr lang="uk-UA" dirty="0"/>
              <a:t>- сегментарний інфаркт.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539F77-AB73-45B9-BFC6-71B90CC15694}"/>
              </a:ext>
            </a:extLst>
          </p:cNvPr>
          <p:cNvSpPr txBox="1"/>
          <p:nvPr/>
        </p:nvSpPr>
        <p:spPr>
          <a:xfrm>
            <a:off x="323528" y="5589240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Шкала ниркової травми відповідно до класифікації травматизму органів Американської асоціації хірургії травми (</a:t>
            </a:r>
            <a:r>
              <a:rPr lang="en-US" dirty="0"/>
              <a:t>AAST)</a:t>
            </a:r>
            <a:r>
              <a:rPr lang="uk-U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18440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43174" y="1857364"/>
            <a:ext cx="65008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071670" y="142852"/>
            <a:ext cx="4786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Травматичне пошкодження нирок</a:t>
            </a:r>
            <a:r>
              <a:rPr lang="uk-UA" dirty="0"/>
              <a:t>. 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2050" name="Picture 2" descr="C:\Users\Дом\Desktop\работа Юля\медин\моя практика\стомат\a5097977b569af_TEK-renal-traumaт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3687" y="459837"/>
            <a:ext cx="5549900" cy="24130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286248" y="2857496"/>
            <a:ext cx="471490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dirty="0"/>
              <a:t>3. </a:t>
            </a:r>
            <a:r>
              <a:rPr lang="uk-UA" dirty="0">
                <a:solidFill>
                  <a:srgbClr val="FFFF00"/>
                </a:solidFill>
              </a:rPr>
              <a:t>Катастрофічна травма: </a:t>
            </a:r>
          </a:p>
          <a:p>
            <a:pPr marL="285750" lvl="0" indent="-285750">
              <a:buFontTx/>
              <a:buChar char="-"/>
            </a:pPr>
            <a:r>
              <a:rPr lang="uk-UA" dirty="0"/>
              <a:t>розтрощення нирки (подібні травми нерідко супроводжуються пошкодженням і інших органів, зокрема органів черевної порожнини), </a:t>
            </a:r>
          </a:p>
          <a:p>
            <a:pPr marL="285750" lvl="0" indent="-285750">
              <a:buFontTx/>
              <a:buChar char="-"/>
            </a:pPr>
            <a:r>
              <a:rPr lang="uk-UA" dirty="0"/>
              <a:t> загальна </a:t>
            </a:r>
            <a:r>
              <a:rPr lang="uk-UA" dirty="0" err="1"/>
              <a:t>деваскулярізація</a:t>
            </a:r>
            <a:r>
              <a:rPr lang="uk-UA" dirty="0"/>
              <a:t> обумовлена артеріальною оклюзією</a:t>
            </a:r>
            <a:r>
              <a:rPr lang="ru-RU" dirty="0"/>
              <a:t> .  </a:t>
            </a:r>
          </a:p>
          <a:p>
            <a:r>
              <a:rPr lang="uk-UA" dirty="0"/>
              <a:t>4. </a:t>
            </a:r>
            <a:r>
              <a:rPr lang="uk-UA" dirty="0">
                <a:solidFill>
                  <a:srgbClr val="FFFF00"/>
                </a:solidFill>
              </a:rPr>
              <a:t>Відрив нирки від ниркової ніжки, </a:t>
            </a:r>
            <a:r>
              <a:rPr lang="uk-UA" dirty="0"/>
              <a:t>а також ізольоване ушкодження ниркових судин із збереженням цілості самої нирки, що супроводжуються інтенсивним </a:t>
            </a:r>
            <a:r>
              <a:rPr lang="uk-UA" dirty="0" err="1"/>
              <a:t>кровотечею</a:t>
            </a:r>
            <a:r>
              <a:rPr lang="uk-UA" dirty="0"/>
              <a:t> з можливим летальним результатом.</a:t>
            </a:r>
            <a:r>
              <a:rPr lang="ru-RU" dirty="0"/>
              <a:t> </a:t>
            </a:r>
          </a:p>
          <a:p>
            <a:r>
              <a:rPr lang="ru-RU" dirty="0"/>
              <a:t>   </a:t>
            </a:r>
          </a:p>
        </p:txBody>
      </p:sp>
      <p:pic>
        <p:nvPicPr>
          <p:cNvPr id="2053" name="Picture 5" descr="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527" y="3246216"/>
            <a:ext cx="3851920" cy="2223609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85720" y="5857892"/>
            <a:ext cx="37147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/>
              <a:t>Шкала ниркової травми відповідно до класифікації травматизму органів Американської асоціації хірургії травми (</a:t>
            </a:r>
            <a:r>
              <a:rPr lang="en-US" sz="1400" dirty="0"/>
              <a:t>AAST)</a:t>
            </a:r>
            <a:r>
              <a:rPr lang="uk-UA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33351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vmede.org/sait/content/Urologiya_komyakov_2012/17_files/mb4_00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85794"/>
            <a:ext cx="3000364" cy="387956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3108" y="142852"/>
            <a:ext cx="4572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Травматичне пошкодження нирок</a:t>
            </a:r>
            <a:r>
              <a:rPr lang="uk-UA" dirty="0"/>
              <a:t>.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34" y="4786322"/>
            <a:ext cx="30718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solidFill>
                  <a:srgbClr val="FFFF00"/>
                </a:solidFill>
              </a:rPr>
              <a:t>Екскреторна</a:t>
            </a:r>
            <a:r>
              <a:rPr lang="ru-RU" sz="1400" dirty="0">
                <a:solidFill>
                  <a:srgbClr val="FFFF00"/>
                </a:solidFill>
              </a:rPr>
              <a:t> </a:t>
            </a:r>
            <a:r>
              <a:rPr lang="ru-RU" sz="1400" dirty="0" err="1">
                <a:solidFill>
                  <a:srgbClr val="FFFF00"/>
                </a:solidFill>
              </a:rPr>
              <a:t>урограма</a:t>
            </a:r>
            <a:r>
              <a:rPr lang="ru-RU" sz="1400" dirty="0">
                <a:solidFill>
                  <a:srgbClr val="FFFF00"/>
                </a:solidFill>
              </a:rPr>
              <a:t>. </a:t>
            </a:r>
            <a:r>
              <a:rPr lang="ru-RU" sz="1400" dirty="0" err="1"/>
              <a:t>Затік</a:t>
            </a:r>
            <a:r>
              <a:rPr lang="ru-RU" sz="1400" dirty="0"/>
              <a:t> </a:t>
            </a:r>
            <a:r>
              <a:rPr lang="ru-RU" sz="1400" dirty="0" err="1"/>
              <a:t>контрастної</a:t>
            </a:r>
            <a:r>
              <a:rPr lang="ru-RU" sz="1400" dirty="0"/>
              <a:t> </a:t>
            </a:r>
            <a:r>
              <a:rPr lang="ru-RU" sz="1400" dirty="0" err="1"/>
              <a:t>речовини</a:t>
            </a:r>
            <a:r>
              <a:rPr lang="ru-RU" sz="1400" dirty="0"/>
              <a:t> (</a:t>
            </a:r>
            <a:r>
              <a:rPr lang="ru-RU" sz="1400" dirty="0" err="1"/>
              <a:t>стрілка</a:t>
            </a:r>
            <a:r>
              <a:rPr lang="ru-RU" sz="1400" dirty="0"/>
              <a:t>) в </a:t>
            </a:r>
            <a:r>
              <a:rPr lang="ru-RU" sz="1400" dirty="0" err="1"/>
              <a:t>результаті</a:t>
            </a:r>
            <a:r>
              <a:rPr lang="ru-RU" sz="1400" dirty="0"/>
              <a:t> </a:t>
            </a:r>
            <a:r>
              <a:rPr lang="ru-RU" sz="1400" dirty="0" err="1"/>
              <a:t>розриву</a:t>
            </a:r>
            <a:r>
              <a:rPr lang="ru-RU" sz="1400" dirty="0"/>
              <a:t> </a:t>
            </a:r>
            <a:r>
              <a:rPr lang="ru-RU" sz="1400" dirty="0" err="1"/>
              <a:t>правої</a:t>
            </a:r>
            <a:r>
              <a:rPr lang="ru-RU" sz="1400" dirty="0"/>
              <a:t> </a:t>
            </a:r>
            <a:r>
              <a:rPr lang="ru-RU" sz="1400" dirty="0" err="1"/>
              <a:t>нирки</a:t>
            </a:r>
            <a:endParaRPr lang="ru-RU" sz="1400" dirty="0"/>
          </a:p>
        </p:txBody>
      </p:sp>
      <p:pic>
        <p:nvPicPr>
          <p:cNvPr id="35842" name="Picture 2" descr="http://radiographia.ru/sites/default/files2/images/1382816049_42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857232"/>
            <a:ext cx="4323879" cy="35719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286248" y="4786322"/>
            <a:ext cx="42862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1600" dirty="0" err="1"/>
              <a:t>Розрив</a:t>
            </a:r>
            <a:r>
              <a:rPr lang="ru-RU" sz="1600" dirty="0"/>
              <a:t> </a:t>
            </a:r>
            <a:r>
              <a:rPr lang="ru-RU" sz="1600" dirty="0" err="1"/>
              <a:t>правої</a:t>
            </a:r>
            <a:r>
              <a:rPr lang="ru-RU" sz="1600" dirty="0"/>
              <a:t> </a:t>
            </a:r>
            <a:r>
              <a:rPr lang="ru-RU" sz="1600" dirty="0" err="1"/>
              <a:t>нирки</a:t>
            </a:r>
            <a:r>
              <a:rPr lang="ru-RU" sz="1600" dirty="0"/>
              <a:t>, пере- і пара-ренальная гематома, </a:t>
            </a:r>
            <a:r>
              <a:rPr lang="ru-RU" sz="1600" dirty="0" err="1"/>
              <a:t>повітря</a:t>
            </a:r>
            <a:r>
              <a:rPr lang="ru-RU" sz="1600" dirty="0"/>
              <a:t> в </a:t>
            </a:r>
            <a:r>
              <a:rPr lang="ru-RU" sz="1600" dirty="0" err="1"/>
              <a:t>задньому</a:t>
            </a:r>
            <a:r>
              <a:rPr lang="ru-RU" sz="1600" dirty="0"/>
              <a:t> </a:t>
            </a:r>
            <a:r>
              <a:rPr lang="ru-RU" sz="1600" dirty="0" err="1"/>
              <a:t>параренальному</a:t>
            </a:r>
            <a:r>
              <a:rPr lang="ru-RU" sz="1600" dirty="0"/>
              <a:t> </a:t>
            </a:r>
            <a:r>
              <a:rPr lang="ru-RU" sz="1600" dirty="0" err="1"/>
              <a:t>просторі</a:t>
            </a:r>
            <a:r>
              <a:rPr lang="ru-RU" sz="1600" dirty="0"/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25065020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vmede.org/sait/content/Onkilogiya_ternova_2010/12_files/mb4_017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4031089" cy="278608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3108" y="214290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Травматичне пошкодження нирок</a:t>
            </a:r>
            <a:r>
              <a:rPr lang="uk-UA" dirty="0"/>
              <a:t>.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34" y="4500570"/>
            <a:ext cx="40005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/>
              <a:t>КТ з контрастуванням при травмі нирки. Ліва нирка збільшена в розмірах, зовнішній контур її нерівний, під капсулою нирки видно скупчення крові (гематома) </a:t>
            </a:r>
            <a:r>
              <a:rPr lang="uk-UA" sz="1600" dirty="0" err="1"/>
              <a:t>півмісяцевої</a:t>
            </a:r>
            <a:r>
              <a:rPr lang="uk-UA" sz="1600" dirty="0"/>
              <a:t> форми.</a:t>
            </a:r>
            <a:endParaRPr lang="ru-RU" sz="1600" dirty="0"/>
          </a:p>
        </p:txBody>
      </p:sp>
      <p:pic>
        <p:nvPicPr>
          <p:cNvPr id="46084" name="Picture 4" descr="https://www.moroz-uro.ru/accel/content/pic/481_3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571612"/>
            <a:ext cx="4124310" cy="295847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643438" y="4572008"/>
            <a:ext cx="4143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УЗД </a:t>
            </a:r>
            <a:r>
              <a:rPr lang="ru-RU" sz="1600" dirty="0" err="1"/>
              <a:t>нирок</a:t>
            </a:r>
            <a:r>
              <a:rPr lang="ru-RU" sz="1600" dirty="0"/>
              <a:t> в </a:t>
            </a:r>
            <a:r>
              <a:rPr lang="ru-RU" sz="1600" dirty="0" err="1"/>
              <a:t>Врежимі</a:t>
            </a:r>
            <a:r>
              <a:rPr lang="ru-RU" sz="1600" dirty="0"/>
              <a:t>. Напружена </a:t>
            </a:r>
            <a:r>
              <a:rPr lang="ru-RU" sz="1600" dirty="0" err="1"/>
              <a:t>плащовідна</a:t>
            </a:r>
            <a:r>
              <a:rPr lang="ru-RU" sz="1600" dirty="0"/>
              <a:t> </a:t>
            </a:r>
            <a:r>
              <a:rPr lang="ru-RU" sz="1600" dirty="0" err="1"/>
              <a:t>підкапсульна</a:t>
            </a:r>
            <a:r>
              <a:rPr lang="ru-RU" sz="1600" dirty="0"/>
              <a:t> гематома </a:t>
            </a:r>
            <a:r>
              <a:rPr lang="ru-RU" sz="1600" dirty="0" err="1"/>
              <a:t>нирки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21447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vmede.org/sait/content/Urologiya_komyakov_2012/17_files/mb4_010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785794"/>
            <a:ext cx="4143404" cy="528728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00298" y="214290"/>
            <a:ext cx="4786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Травматичне пошкодження нирок</a:t>
            </a:r>
            <a:r>
              <a:rPr lang="uk-UA" dirty="0"/>
              <a:t>.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5101F3-EA80-4397-B118-6897843FFA33}"/>
              </a:ext>
            </a:extLst>
          </p:cNvPr>
          <p:cNvSpPr txBox="1"/>
          <p:nvPr/>
        </p:nvSpPr>
        <p:spPr>
          <a:xfrm>
            <a:off x="1763688" y="6165304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Травматичне ушкодження сечоводу.</a:t>
            </a:r>
          </a:p>
        </p:txBody>
      </p:sp>
    </p:spTree>
    <p:extLst>
      <p:ext uri="{BB962C8B-B14F-4D97-AF65-F5344CB8AC3E}">
        <p14:creationId xmlns:p14="http://schemas.microsoft.com/office/powerpoint/2010/main" val="18544178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5857892"/>
            <a:ext cx="3857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Ретроградна </a:t>
            </a:r>
            <a:r>
              <a:rPr lang="ru-RU" dirty="0" err="1"/>
              <a:t>цістограма</a:t>
            </a:r>
            <a:r>
              <a:rPr lang="ru-RU" dirty="0"/>
              <a:t>. </a:t>
            </a:r>
            <a:r>
              <a:rPr lang="ru-RU" dirty="0" err="1"/>
              <a:t>Внутрішньо</a:t>
            </a:r>
            <a:r>
              <a:rPr lang="ru-RU" dirty="0"/>
              <a:t> </a:t>
            </a:r>
            <a:r>
              <a:rPr lang="ru-RU" dirty="0" err="1"/>
              <a:t>черевно</a:t>
            </a:r>
            <a:r>
              <a:rPr lang="ru-RU" dirty="0"/>
              <a:t> </a:t>
            </a:r>
            <a:r>
              <a:rPr lang="ru-RU" dirty="0" err="1"/>
              <a:t>розрив</a:t>
            </a:r>
            <a:r>
              <a:rPr lang="ru-RU" dirty="0"/>
              <a:t> </a:t>
            </a:r>
            <a:r>
              <a:rPr lang="ru-RU" dirty="0" err="1"/>
              <a:t>сечового</a:t>
            </a:r>
            <a:r>
              <a:rPr lang="ru-RU" dirty="0"/>
              <a:t> </a:t>
            </a:r>
            <a:r>
              <a:rPr lang="ru-RU" dirty="0" err="1"/>
              <a:t>міхура</a:t>
            </a:r>
            <a:r>
              <a:rPr lang="ru-RU" sz="1400" dirty="0"/>
              <a:t>.</a:t>
            </a:r>
            <a:endParaRPr lang="ru-RU" sz="1400" dirty="0"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71604" y="285728"/>
            <a:ext cx="600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>
                <a:solidFill>
                  <a:srgbClr val="FFFF00"/>
                </a:solidFill>
              </a:rPr>
              <a:t>Пошкодження сечового міхура</a:t>
            </a:r>
            <a:endParaRPr lang="ru-RU" sz="2400" dirty="0">
              <a:solidFill>
                <a:srgbClr val="FFFF00"/>
              </a:solidFill>
            </a:endParaRPr>
          </a:p>
        </p:txBody>
      </p:sp>
      <p:pic>
        <p:nvPicPr>
          <p:cNvPr id="6" name="Picture 6" descr="P12102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785794"/>
            <a:ext cx="2711882" cy="2571768"/>
          </a:xfrm>
          <a:prstGeom prst="rect">
            <a:avLst/>
          </a:prstGeom>
          <a:noFill/>
        </p:spPr>
      </p:pic>
      <p:pic>
        <p:nvPicPr>
          <p:cNvPr id="7" name="Picture 7" descr="разрыв моч пузыр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429000"/>
            <a:ext cx="3214710" cy="239056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500694" y="5857892"/>
            <a:ext cx="2643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/>
              <a:t>Ретроградна </a:t>
            </a:r>
            <a:r>
              <a:rPr lang="ru-RU" sz="1600" dirty="0" err="1"/>
              <a:t>цистограма</a:t>
            </a:r>
            <a:r>
              <a:rPr lang="ru-RU" sz="1600" dirty="0"/>
              <a:t>. </a:t>
            </a:r>
            <a:r>
              <a:rPr lang="ru-RU" sz="1600" dirty="0" err="1"/>
              <a:t>Зовнішньо</a:t>
            </a:r>
            <a:r>
              <a:rPr lang="ru-RU" sz="1600" dirty="0"/>
              <a:t> </a:t>
            </a:r>
            <a:r>
              <a:rPr lang="ru-RU" sz="1600" dirty="0" err="1"/>
              <a:t>чревний</a:t>
            </a:r>
            <a:r>
              <a:rPr lang="ru-RU" sz="1600" dirty="0"/>
              <a:t> </a:t>
            </a:r>
            <a:r>
              <a:rPr lang="ru-RU" sz="1600" dirty="0" err="1"/>
              <a:t>розрив</a:t>
            </a:r>
            <a:r>
              <a:rPr lang="ru-RU" sz="1600" dirty="0"/>
              <a:t> </a:t>
            </a:r>
            <a:r>
              <a:rPr lang="ru-RU" sz="1600" dirty="0" err="1"/>
              <a:t>сечового</a:t>
            </a:r>
            <a:r>
              <a:rPr lang="ru-RU" sz="1600" dirty="0"/>
              <a:t> </a:t>
            </a:r>
            <a:r>
              <a:rPr lang="ru-RU" sz="1600" dirty="0" err="1"/>
              <a:t>міхура</a:t>
            </a:r>
            <a:r>
              <a:rPr lang="ru-RU" sz="1600" dirty="0"/>
              <a:t>.</a:t>
            </a:r>
            <a:endParaRPr lang="ru-RU" sz="1600" dirty="0">
              <a:latin typeface="Arial" charset="0"/>
            </a:endParaRPr>
          </a:p>
        </p:txBody>
      </p:sp>
      <p:pic>
        <p:nvPicPr>
          <p:cNvPr id="30722" name="Picture 2" descr="http://vmede.org/sait/content/Onkilogiya_trufanov_t1_2010/img/1564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714356"/>
            <a:ext cx="2868926" cy="2571768"/>
          </a:xfrm>
          <a:prstGeom prst="rect">
            <a:avLst/>
          </a:prstGeom>
          <a:noFill/>
        </p:spPr>
      </p:pic>
      <p:pic>
        <p:nvPicPr>
          <p:cNvPr id="30724" name="Picture 4" descr="Картинки по запросу разрыв почек кт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4414" y="3286124"/>
            <a:ext cx="2595554" cy="26020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19965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214414" y="214290"/>
            <a:ext cx="7772400" cy="914400"/>
          </a:xfrm>
        </p:spPr>
        <p:txBody>
          <a:bodyPr/>
          <a:lstStyle/>
          <a:p>
            <a:pPr algn="ctr"/>
            <a:r>
              <a:rPr lang="uk-UA" sz="2400" dirty="0">
                <a:solidFill>
                  <a:srgbClr val="FFFF00"/>
                </a:solidFill>
              </a:rPr>
              <a:t>Пошкодження сечового міхура</a:t>
            </a:r>
            <a:endParaRPr lang="ru-RU" sz="2400" dirty="0">
              <a:solidFill>
                <a:srgbClr val="FFFF00"/>
              </a:solidFill>
            </a:endParaRPr>
          </a:p>
        </p:txBody>
      </p:sp>
      <p:pic>
        <p:nvPicPr>
          <p:cNvPr id="97287" name="Picture 7" descr="мп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3286124"/>
            <a:ext cx="2154238" cy="2392363"/>
          </a:xfrm>
          <a:prstGeom prst="rect">
            <a:avLst/>
          </a:prstGeom>
          <a:noFill/>
        </p:spPr>
      </p:pic>
      <p:sp>
        <p:nvSpPr>
          <p:cNvPr id="97288" name="Text Box 8"/>
          <p:cNvSpPr txBox="1">
            <a:spLocks noChangeArrowheads="1"/>
          </p:cNvSpPr>
          <p:nvPr/>
        </p:nvSpPr>
        <p:spPr bwMode="auto">
          <a:xfrm>
            <a:off x="3131840" y="5715016"/>
            <a:ext cx="352839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 err="1"/>
              <a:t>Травматичне</a:t>
            </a:r>
            <a:r>
              <a:rPr lang="ru-RU" sz="1600" dirty="0"/>
              <a:t> </a:t>
            </a:r>
            <a:r>
              <a:rPr lang="ru-RU" sz="1600" dirty="0" err="1"/>
              <a:t>ушкодження</a:t>
            </a:r>
            <a:r>
              <a:rPr lang="ru-RU" sz="1600" dirty="0"/>
              <a:t> </a:t>
            </a:r>
            <a:r>
              <a:rPr lang="ru-RU" sz="1600" dirty="0" err="1"/>
              <a:t>сечового</a:t>
            </a:r>
            <a:r>
              <a:rPr lang="ru-RU" sz="1600" dirty="0"/>
              <a:t> </a:t>
            </a:r>
            <a:r>
              <a:rPr lang="ru-RU" sz="1600" dirty="0" err="1"/>
              <a:t>міхура</a:t>
            </a:r>
            <a:r>
              <a:rPr lang="ru-RU" sz="1600" dirty="0"/>
              <a:t> з </a:t>
            </a:r>
            <a:r>
              <a:rPr lang="ru-RU" sz="1600" dirty="0" err="1"/>
              <a:t>інтрамуральної</a:t>
            </a:r>
            <a:r>
              <a:rPr lang="ru-RU" sz="1600" dirty="0"/>
              <a:t> (головки </a:t>
            </a:r>
            <a:r>
              <a:rPr lang="ru-RU" sz="1600" dirty="0" err="1"/>
              <a:t>стрілок</a:t>
            </a:r>
            <a:r>
              <a:rPr lang="ru-RU" sz="1600" dirty="0"/>
              <a:t>) і </a:t>
            </a:r>
            <a:r>
              <a:rPr lang="ru-RU" sz="1600" dirty="0" err="1"/>
              <a:t>суправезікальной</a:t>
            </a:r>
            <a:r>
              <a:rPr lang="ru-RU" sz="1600" dirty="0"/>
              <a:t> (</a:t>
            </a:r>
            <a:r>
              <a:rPr lang="ru-RU" sz="1600" dirty="0" err="1"/>
              <a:t>стрілка</a:t>
            </a:r>
            <a:r>
              <a:rPr lang="ru-RU" sz="1600" dirty="0"/>
              <a:t>) гематомами.</a:t>
            </a:r>
            <a:endParaRPr lang="ru-RU" sz="1600" dirty="0">
              <a:latin typeface="Arial" charset="0"/>
            </a:endParaRPr>
          </a:p>
        </p:txBody>
      </p:sp>
      <p:pic>
        <p:nvPicPr>
          <p:cNvPr id="97289" name="Picture 9" descr="мп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1500174"/>
            <a:ext cx="2151063" cy="2386013"/>
          </a:xfrm>
          <a:prstGeom prst="rect">
            <a:avLst/>
          </a:prstGeom>
          <a:noFill/>
        </p:spPr>
      </p:pic>
      <p:sp>
        <p:nvSpPr>
          <p:cNvPr id="97290" name="Text Box 10"/>
          <p:cNvSpPr txBox="1">
            <a:spLocks noChangeArrowheads="1"/>
          </p:cNvSpPr>
          <p:nvPr/>
        </p:nvSpPr>
        <p:spPr bwMode="auto">
          <a:xfrm>
            <a:off x="6477000" y="4071942"/>
            <a:ext cx="2667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dirty="0"/>
              <a:t>Травматична тампонада </a:t>
            </a:r>
            <a:r>
              <a:rPr lang="ru-RU" sz="1400" dirty="0" err="1"/>
              <a:t>сечового</a:t>
            </a:r>
            <a:r>
              <a:rPr lang="ru-RU" sz="1400" dirty="0"/>
              <a:t> </a:t>
            </a:r>
            <a:r>
              <a:rPr lang="ru-RU" sz="1400" dirty="0" err="1"/>
              <a:t>міхура</a:t>
            </a:r>
            <a:r>
              <a:rPr lang="ru-RU" sz="1400" dirty="0"/>
              <a:t> з </a:t>
            </a:r>
            <a:r>
              <a:rPr lang="ru-RU" sz="1400" dirty="0" err="1"/>
              <a:t>різко</a:t>
            </a:r>
            <a:r>
              <a:rPr lang="ru-RU" sz="1400" dirty="0"/>
              <a:t> </a:t>
            </a:r>
            <a:r>
              <a:rPr lang="ru-RU" sz="1400" dirty="0" err="1"/>
              <a:t>окресленими</a:t>
            </a:r>
            <a:r>
              <a:rPr lang="ru-RU" sz="1400" dirty="0"/>
              <a:t> дефектами </a:t>
            </a:r>
            <a:r>
              <a:rPr lang="ru-RU" sz="1400" dirty="0" err="1"/>
              <a:t>наповнення</a:t>
            </a:r>
            <a:r>
              <a:rPr lang="ru-RU" sz="1400" dirty="0"/>
              <a:t> (</a:t>
            </a:r>
            <a:r>
              <a:rPr lang="ru-RU" sz="1400" dirty="0" err="1"/>
              <a:t>згустки</a:t>
            </a:r>
            <a:r>
              <a:rPr lang="ru-RU" sz="1400" dirty="0"/>
              <a:t> </a:t>
            </a:r>
            <a:r>
              <a:rPr lang="ru-RU" sz="1400" dirty="0" err="1"/>
              <a:t>крові</a:t>
            </a:r>
            <a:r>
              <a:rPr lang="ru-RU" sz="1400" dirty="0"/>
              <a:t>). </a:t>
            </a:r>
            <a:r>
              <a:rPr lang="ru-RU" sz="1400" dirty="0" err="1"/>
              <a:t>Роздута</a:t>
            </a:r>
            <a:r>
              <a:rPr lang="ru-RU" sz="1400" dirty="0"/>
              <a:t> вершина катетера Фолєя.</a:t>
            </a:r>
            <a:endParaRPr lang="ru-RU" sz="1400" dirty="0">
              <a:latin typeface="Arial" charset="0"/>
            </a:endParaRPr>
          </a:p>
        </p:txBody>
      </p:sp>
      <p:pic>
        <p:nvPicPr>
          <p:cNvPr id="97291" name="Picture 11" descr="P121026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1428736"/>
            <a:ext cx="2590800" cy="2224088"/>
          </a:xfrm>
          <a:prstGeom prst="rect">
            <a:avLst/>
          </a:prstGeom>
          <a:noFill/>
        </p:spPr>
      </p:pic>
      <p:sp>
        <p:nvSpPr>
          <p:cNvPr id="97292" name="Text Box 12"/>
          <p:cNvSpPr txBox="1">
            <a:spLocks noChangeArrowheads="1"/>
          </p:cNvSpPr>
          <p:nvPr/>
        </p:nvSpPr>
        <p:spPr bwMode="auto">
          <a:xfrm>
            <a:off x="642910" y="3714752"/>
            <a:ext cx="28194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600" dirty="0" err="1"/>
              <a:t>Навколопузирна</a:t>
            </a:r>
            <a:r>
              <a:rPr lang="ru-RU" sz="1600" dirty="0"/>
              <a:t> гематома </a:t>
            </a:r>
            <a:r>
              <a:rPr lang="ru-RU" sz="1600" dirty="0" err="1"/>
              <a:t>може</a:t>
            </a:r>
            <a:r>
              <a:rPr lang="ru-RU" sz="1600" dirty="0"/>
              <a:t> </a:t>
            </a:r>
            <a:r>
              <a:rPr lang="ru-RU" sz="1600" dirty="0" err="1"/>
              <a:t>викликати</a:t>
            </a:r>
            <a:r>
              <a:rPr lang="ru-RU" sz="1600" dirty="0"/>
              <a:t> </a:t>
            </a:r>
            <a:r>
              <a:rPr lang="ru-RU" sz="1600" dirty="0" err="1"/>
              <a:t>деформацію</a:t>
            </a:r>
            <a:r>
              <a:rPr lang="ru-RU" sz="1600" dirty="0"/>
              <a:t> </a:t>
            </a:r>
            <a:r>
              <a:rPr lang="ru-RU" sz="1600" dirty="0" err="1"/>
              <a:t>сечового</a:t>
            </a:r>
            <a:r>
              <a:rPr lang="ru-RU" sz="1600" dirty="0"/>
              <a:t> </a:t>
            </a:r>
            <a:r>
              <a:rPr lang="ru-RU" sz="1600" dirty="0" err="1"/>
              <a:t>міхура</a:t>
            </a:r>
            <a:r>
              <a:rPr lang="ru-RU" sz="1600" dirty="0"/>
              <a:t> на </a:t>
            </a:r>
            <a:r>
              <a:rPr lang="ru-RU" sz="1600" dirty="0" err="1"/>
              <a:t>цистограмі</a:t>
            </a:r>
            <a:r>
              <a:rPr lang="ru-RU" sz="1600" dirty="0"/>
              <a:t>.</a:t>
            </a:r>
            <a:endParaRPr lang="ru-RU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2308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714348" y="357166"/>
            <a:ext cx="7772400" cy="914400"/>
          </a:xfrm>
        </p:spPr>
        <p:txBody>
          <a:bodyPr/>
          <a:lstStyle/>
          <a:p>
            <a:pPr algn="ctr"/>
            <a:r>
              <a:rPr lang="uk-UA" sz="2800" dirty="0">
                <a:solidFill>
                  <a:srgbClr val="FFFF00"/>
                </a:solidFill>
              </a:rPr>
              <a:t>Розриви уретри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95237" name="Picture 5" descr="3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00200"/>
            <a:ext cx="2398713" cy="2514600"/>
          </a:xfrm>
          <a:prstGeom prst="rect">
            <a:avLst/>
          </a:prstGeom>
          <a:noFill/>
        </p:spPr>
      </p:pic>
      <p:pic>
        <p:nvPicPr>
          <p:cNvPr id="95238" name="Picture 6" descr="3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419600"/>
            <a:ext cx="2819400" cy="2085975"/>
          </a:xfrm>
          <a:prstGeom prst="rect">
            <a:avLst/>
          </a:prstGeom>
          <a:noFill/>
        </p:spPr>
      </p:pic>
      <p:pic>
        <p:nvPicPr>
          <p:cNvPr id="95239" name="Picture 7" descr="лож ход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2160" y="1627888"/>
            <a:ext cx="1663700" cy="2162175"/>
          </a:xfrm>
          <a:prstGeom prst="rect">
            <a:avLst/>
          </a:prstGeom>
          <a:noFill/>
        </p:spPr>
      </p:pic>
      <p:pic>
        <p:nvPicPr>
          <p:cNvPr id="95240" name="Picture 8" descr="лож ход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6446" y="4429132"/>
            <a:ext cx="1624013" cy="2057400"/>
          </a:xfrm>
          <a:prstGeom prst="rect">
            <a:avLst/>
          </a:prstGeom>
          <a:noFill/>
        </p:spPr>
      </p:pic>
      <p:sp>
        <p:nvSpPr>
          <p:cNvPr id="95241" name="Text Box 9"/>
          <p:cNvSpPr txBox="1">
            <a:spLocks noChangeArrowheads="1"/>
          </p:cNvSpPr>
          <p:nvPr/>
        </p:nvSpPr>
        <p:spPr bwMode="auto">
          <a:xfrm>
            <a:off x="3429000" y="2133600"/>
            <a:ext cx="152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dirty="0" err="1"/>
              <a:t>Розрив</a:t>
            </a:r>
            <a:r>
              <a:rPr lang="ru-RU" sz="1400" dirty="0"/>
              <a:t> </a:t>
            </a:r>
            <a:r>
              <a:rPr lang="ru-RU" sz="1400" dirty="0" err="1"/>
              <a:t>перетинчастої</a:t>
            </a:r>
            <a:r>
              <a:rPr lang="ru-RU" sz="1400" dirty="0"/>
              <a:t> </a:t>
            </a:r>
            <a:r>
              <a:rPr lang="ru-RU" sz="1400" dirty="0" err="1"/>
              <a:t>частини</a:t>
            </a:r>
            <a:r>
              <a:rPr lang="ru-RU" sz="1400" dirty="0"/>
              <a:t> </a:t>
            </a:r>
            <a:r>
              <a:rPr lang="ru-RU" sz="1400" dirty="0" err="1"/>
              <a:t>уретри</a:t>
            </a:r>
            <a:r>
              <a:rPr lang="ru-RU" sz="1400" dirty="0"/>
              <a:t>. </a:t>
            </a:r>
            <a:r>
              <a:rPr lang="ru-RU" sz="1400" dirty="0" err="1"/>
              <a:t>Епіцистостоми</a:t>
            </a:r>
            <a:r>
              <a:rPr lang="ru-RU" sz="1400" dirty="0"/>
              <a:t>.</a:t>
            </a:r>
            <a:endParaRPr lang="ru-RU" sz="1400" dirty="0">
              <a:latin typeface="Arial" charset="0"/>
            </a:endParaRPr>
          </a:p>
        </p:txBody>
      </p:sp>
      <p:sp>
        <p:nvSpPr>
          <p:cNvPr id="95242" name="Text Box 10"/>
          <p:cNvSpPr txBox="1">
            <a:spLocks noChangeArrowheads="1"/>
          </p:cNvSpPr>
          <p:nvPr/>
        </p:nvSpPr>
        <p:spPr bwMode="auto">
          <a:xfrm>
            <a:off x="3505200" y="4572000"/>
            <a:ext cx="19812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dirty="0" err="1"/>
              <a:t>Посттравматична</a:t>
            </a:r>
            <a:r>
              <a:rPr lang="ru-RU" sz="1400" dirty="0"/>
              <a:t> </a:t>
            </a:r>
            <a:r>
              <a:rPr lang="ru-RU" sz="1400" dirty="0" err="1"/>
              <a:t>стріктура</a:t>
            </a:r>
            <a:r>
              <a:rPr lang="ru-RU" sz="1400" dirty="0"/>
              <a:t> </a:t>
            </a:r>
            <a:r>
              <a:rPr lang="ru-RU" sz="1400" dirty="0" err="1"/>
              <a:t>перетинчастої</a:t>
            </a:r>
            <a:r>
              <a:rPr lang="ru-RU" sz="1400" dirty="0"/>
              <a:t> </a:t>
            </a:r>
            <a:r>
              <a:rPr lang="ru-RU" sz="1400" dirty="0" err="1"/>
              <a:t>частини</a:t>
            </a:r>
            <a:r>
              <a:rPr lang="ru-RU" sz="1400" dirty="0"/>
              <a:t> </a:t>
            </a:r>
            <a:r>
              <a:rPr lang="ru-RU" sz="1400" dirty="0" err="1"/>
              <a:t>уретри</a:t>
            </a:r>
            <a:r>
              <a:rPr lang="ru-RU" sz="1400" dirty="0"/>
              <a:t>. У </a:t>
            </a:r>
            <a:r>
              <a:rPr lang="ru-RU" sz="1400" dirty="0" err="1"/>
              <a:t>задній</a:t>
            </a:r>
            <a:r>
              <a:rPr lang="ru-RU" sz="1400" dirty="0"/>
              <a:t> </a:t>
            </a:r>
            <a:r>
              <a:rPr lang="ru-RU" sz="1400" dirty="0" err="1"/>
              <a:t>уретрі</a:t>
            </a:r>
            <a:r>
              <a:rPr lang="ru-RU" sz="1400" dirty="0"/>
              <a:t> над стриктурою - </a:t>
            </a:r>
            <a:r>
              <a:rPr lang="ru-RU" sz="1400" dirty="0" err="1"/>
              <a:t>камінь</a:t>
            </a:r>
            <a:r>
              <a:rPr lang="ru-RU" sz="1400" dirty="0"/>
              <a:t>.</a:t>
            </a:r>
            <a:r>
              <a:rPr lang="ru-RU" sz="1400" dirty="0">
                <a:latin typeface="Arial" charset="0"/>
              </a:rPr>
              <a:t>.</a:t>
            </a:r>
          </a:p>
        </p:txBody>
      </p:sp>
      <p:sp>
        <p:nvSpPr>
          <p:cNvPr id="95243" name="Text Box 11"/>
          <p:cNvSpPr txBox="1">
            <a:spLocks noChangeArrowheads="1"/>
          </p:cNvSpPr>
          <p:nvPr/>
        </p:nvSpPr>
        <p:spPr bwMode="auto">
          <a:xfrm>
            <a:off x="5257800" y="3810000"/>
            <a:ext cx="3657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 err="1"/>
              <a:t>Посттравматична</a:t>
            </a:r>
            <a:r>
              <a:rPr lang="ru-RU" sz="1600" dirty="0"/>
              <a:t> </a:t>
            </a:r>
            <a:r>
              <a:rPr lang="ru-RU" sz="1600" dirty="0" err="1"/>
              <a:t>стріктура</a:t>
            </a:r>
            <a:r>
              <a:rPr lang="ru-RU" sz="1600" dirty="0"/>
              <a:t> в </a:t>
            </a:r>
            <a:r>
              <a:rPr lang="ru-RU" sz="1600" dirty="0" err="1"/>
              <a:t>задній</a:t>
            </a:r>
            <a:r>
              <a:rPr lang="ru-RU" sz="1600" dirty="0"/>
              <a:t> </a:t>
            </a:r>
            <a:r>
              <a:rPr lang="ru-RU" sz="1600" dirty="0" err="1"/>
              <a:t>частині</a:t>
            </a:r>
            <a:r>
              <a:rPr lang="ru-RU" sz="1600" dirty="0"/>
              <a:t> </a:t>
            </a:r>
            <a:r>
              <a:rPr lang="ru-RU" sz="1600" dirty="0" err="1"/>
              <a:t>уретри</a:t>
            </a:r>
            <a:r>
              <a:rPr lang="ru-RU" sz="1600" dirty="0"/>
              <a:t>.</a:t>
            </a:r>
            <a:endParaRPr lang="ru-RU" sz="1600" dirty="0">
              <a:latin typeface="Arial" charset="0"/>
            </a:endParaRPr>
          </a:p>
        </p:txBody>
      </p:sp>
      <p:sp>
        <p:nvSpPr>
          <p:cNvPr id="95244" name="Text Box 12"/>
          <p:cNvSpPr txBox="1">
            <a:spLocks noChangeArrowheads="1"/>
          </p:cNvSpPr>
          <p:nvPr/>
        </p:nvSpPr>
        <p:spPr bwMode="auto">
          <a:xfrm>
            <a:off x="7500958" y="1676400"/>
            <a:ext cx="164304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dirty="0"/>
              <a:t>До </a:t>
            </a:r>
            <a:r>
              <a:rPr lang="ru-RU" sz="1400" dirty="0" err="1"/>
              <a:t>операції</a:t>
            </a:r>
            <a:r>
              <a:rPr lang="ru-RU" sz="1400" dirty="0"/>
              <a:t>. </a:t>
            </a:r>
            <a:r>
              <a:rPr lang="ru-RU" sz="1400" dirty="0" err="1"/>
              <a:t>Помилковий</a:t>
            </a:r>
            <a:r>
              <a:rPr lang="ru-RU" sz="1400" dirty="0"/>
              <a:t> </a:t>
            </a:r>
            <a:r>
              <a:rPr lang="ru-RU" sz="1400" dirty="0" err="1"/>
              <a:t>хід</a:t>
            </a:r>
            <a:r>
              <a:rPr lang="ru-RU" sz="1400" dirty="0"/>
              <a:t> в </a:t>
            </a:r>
            <a:r>
              <a:rPr lang="ru-RU" sz="1400" dirty="0" err="1"/>
              <a:t>області</a:t>
            </a:r>
            <a:r>
              <a:rPr lang="ru-RU" sz="1400" dirty="0"/>
              <a:t> </a:t>
            </a:r>
            <a:r>
              <a:rPr lang="ru-RU" sz="1400" dirty="0" err="1"/>
              <a:t>задньої</a:t>
            </a:r>
            <a:r>
              <a:rPr lang="ru-RU" sz="1400" dirty="0"/>
              <a:t> </a:t>
            </a:r>
            <a:r>
              <a:rPr lang="ru-RU" sz="1400" dirty="0" err="1"/>
              <a:t>уретри</a:t>
            </a:r>
            <a:r>
              <a:rPr lang="ru-RU" sz="1400" dirty="0"/>
              <a:t>.</a:t>
            </a:r>
            <a:endParaRPr lang="ru-RU" sz="1400" dirty="0">
              <a:latin typeface="Arial" charset="0"/>
            </a:endParaRPr>
          </a:p>
        </p:txBody>
      </p:sp>
      <p:sp>
        <p:nvSpPr>
          <p:cNvPr id="95245" name="Text Box 13"/>
          <p:cNvSpPr txBox="1">
            <a:spLocks noChangeArrowheads="1"/>
          </p:cNvSpPr>
          <p:nvPr/>
        </p:nvSpPr>
        <p:spPr bwMode="auto">
          <a:xfrm>
            <a:off x="7500958" y="4643446"/>
            <a:ext cx="1066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dirty="0" err="1">
                <a:latin typeface="Arial" charset="0"/>
              </a:rPr>
              <a:t>Після</a:t>
            </a:r>
            <a:r>
              <a:rPr lang="ru-RU" sz="1400" dirty="0">
                <a:latin typeface="Arial" charset="0"/>
              </a:rPr>
              <a:t> </a:t>
            </a:r>
            <a:r>
              <a:rPr lang="ru-RU" sz="1400" dirty="0" err="1">
                <a:latin typeface="Arial" charset="0"/>
              </a:rPr>
              <a:t>операції</a:t>
            </a:r>
            <a:r>
              <a:rPr lang="ru-RU" sz="1400" dirty="0">
                <a:latin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25109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646835"/>
            <a:ext cx="9036496" cy="2376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err="1"/>
              <a:t>серозний</a:t>
            </a:r>
            <a:r>
              <a:rPr lang="ru-RU" dirty="0"/>
              <a:t>,</a:t>
            </a:r>
          </a:p>
          <a:p>
            <a:pPr marL="285750" indent="-285750">
              <a:buFontTx/>
              <a:buChar char="-"/>
            </a:pPr>
            <a:r>
              <a:rPr lang="ru-RU" dirty="0" err="1"/>
              <a:t>деструктивний</a:t>
            </a:r>
            <a:r>
              <a:rPr lang="ru-RU" dirty="0"/>
              <a:t> (</a:t>
            </a:r>
            <a:r>
              <a:rPr lang="ru-RU" dirty="0" err="1"/>
              <a:t>гнійний</a:t>
            </a:r>
            <a:r>
              <a:rPr lang="ru-RU" dirty="0"/>
              <a:t>): </a:t>
            </a:r>
          </a:p>
          <a:p>
            <a:r>
              <a:rPr lang="ru-RU" dirty="0"/>
              <a:t>             - </a:t>
            </a:r>
            <a:r>
              <a:rPr lang="ru-RU" dirty="0" err="1"/>
              <a:t>апостематозний</a:t>
            </a:r>
            <a:r>
              <a:rPr lang="ru-RU" dirty="0"/>
              <a:t> </a:t>
            </a:r>
            <a:r>
              <a:rPr lang="ru-RU" dirty="0" err="1"/>
              <a:t>пієлонефрит</a:t>
            </a:r>
            <a:r>
              <a:rPr lang="ru-RU" dirty="0"/>
              <a:t>,</a:t>
            </a:r>
          </a:p>
          <a:p>
            <a:r>
              <a:rPr lang="ru-RU" dirty="0"/>
              <a:t>            - карбункул, </a:t>
            </a:r>
          </a:p>
          <a:p>
            <a:r>
              <a:rPr lang="ru-RU" dirty="0"/>
              <a:t>            -</a:t>
            </a:r>
            <a:r>
              <a:rPr lang="ru-RU" dirty="0" err="1"/>
              <a:t>абсцес</a:t>
            </a:r>
            <a:r>
              <a:rPr lang="ru-RU" dirty="0"/>
              <a:t> </a:t>
            </a:r>
            <a:r>
              <a:rPr lang="ru-RU" dirty="0" err="1"/>
              <a:t>нирки</a:t>
            </a:r>
            <a:r>
              <a:rPr lang="ru-RU" dirty="0"/>
              <a:t>, </a:t>
            </a:r>
          </a:p>
          <a:p>
            <a:r>
              <a:rPr lang="ru-RU" dirty="0"/>
              <a:t>            - </a:t>
            </a:r>
            <a:r>
              <a:rPr lang="ru-RU" dirty="0" err="1"/>
              <a:t>некротичний</a:t>
            </a:r>
            <a:r>
              <a:rPr lang="ru-RU" dirty="0"/>
              <a:t> </a:t>
            </a:r>
            <a:r>
              <a:rPr lang="ru-RU" dirty="0" err="1"/>
              <a:t>папіліт</a:t>
            </a:r>
            <a:r>
              <a:rPr lang="ru-RU" dirty="0"/>
              <a:t>.</a:t>
            </a:r>
          </a:p>
          <a:p>
            <a:r>
              <a:rPr lang="uk-UA" dirty="0"/>
              <a:t>Іноді зустрічаються такі рідкісні форми захворювання, як емфізематозний пієлонефрит і </a:t>
            </a:r>
            <a:r>
              <a:rPr lang="uk-UA" dirty="0" err="1"/>
              <a:t>ксантогранулематозний</a:t>
            </a:r>
            <a:r>
              <a:rPr lang="uk-UA" dirty="0"/>
              <a:t> пієлонефрит.</a:t>
            </a:r>
            <a:endParaRPr lang="ru-RU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2714612" y="214290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ЗАПАЛЬНІ ХВОРОБИ НИРОК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48" y="571480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err="1"/>
              <a:t>Класификація</a:t>
            </a:r>
            <a:r>
              <a:rPr lang="ru-RU" i="1" dirty="0"/>
              <a:t>. 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85786" y="857232"/>
            <a:ext cx="5214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За </a:t>
            </a:r>
            <a:r>
              <a:rPr lang="ru-RU" dirty="0" err="1">
                <a:solidFill>
                  <a:srgbClr val="FFFF00"/>
                </a:solidFill>
              </a:rPr>
              <a:t>кліничним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розвитком</a:t>
            </a:r>
            <a:r>
              <a:rPr lang="ru-RU" dirty="0">
                <a:solidFill>
                  <a:srgbClr val="FFFF00"/>
                </a:solidFill>
              </a:rPr>
              <a:t>: 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14348" y="2143116"/>
            <a:ext cx="8143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З причин виникнення і станом </a:t>
            </a:r>
            <a:r>
              <a:rPr lang="ru-RU" dirty="0" err="1">
                <a:solidFill>
                  <a:srgbClr val="FFFF00"/>
                </a:solidFill>
              </a:rPr>
              <a:t>прохідності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сечових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шляхів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виділяють</a:t>
            </a:r>
            <a:r>
              <a:rPr lang="ru-RU" dirty="0">
                <a:solidFill>
                  <a:srgbClr val="FFFF00"/>
                </a:solidFill>
              </a:rPr>
              <a:t>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2910" y="2643182"/>
            <a:ext cx="7572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err="1"/>
              <a:t>первинний</a:t>
            </a:r>
            <a:r>
              <a:rPr lang="ru-RU" dirty="0"/>
              <a:t> (без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обструкції</a:t>
            </a:r>
            <a:r>
              <a:rPr lang="ru-RU" dirty="0"/>
              <a:t>), </a:t>
            </a:r>
          </a:p>
          <a:p>
            <a:pPr marL="285750" indent="-285750">
              <a:buFontTx/>
              <a:buChar char="-"/>
            </a:pPr>
            <a:r>
              <a:rPr lang="ru-RU" dirty="0"/>
              <a:t> </a:t>
            </a:r>
            <a:r>
              <a:rPr lang="ru-RU" dirty="0" err="1"/>
              <a:t>вторинний</a:t>
            </a:r>
            <a:r>
              <a:rPr lang="ru-RU" dirty="0"/>
              <a:t> (</a:t>
            </a:r>
            <a:r>
              <a:rPr lang="ru-RU" dirty="0" err="1"/>
              <a:t>обструктивний</a:t>
            </a:r>
            <a:r>
              <a:rPr lang="ru-RU" dirty="0"/>
              <a:t>) </a:t>
            </a:r>
            <a:r>
              <a:rPr lang="ru-RU" dirty="0" err="1"/>
              <a:t>пієлонефрит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зустрічається</a:t>
            </a:r>
            <a:r>
              <a:rPr lang="ru-RU" dirty="0"/>
              <a:t>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частіше</a:t>
            </a:r>
            <a:r>
              <a:rPr lang="ru-RU" dirty="0"/>
              <a:t>, в 80-85% </a:t>
            </a:r>
            <a:r>
              <a:rPr lang="ru-RU" dirty="0" err="1"/>
              <a:t>випадків</a:t>
            </a:r>
            <a:r>
              <a:rPr lang="ru-RU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1505" y="1130842"/>
            <a:ext cx="4000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uk-UA" dirty="0"/>
              <a:t>-гострий,</a:t>
            </a:r>
          </a:p>
          <a:p>
            <a:pPr marL="342900" indent="-342900"/>
            <a:r>
              <a:rPr lang="uk-UA" dirty="0"/>
              <a:t> -хронічний ,</a:t>
            </a:r>
          </a:p>
          <a:p>
            <a:pPr marL="342900" indent="-342900"/>
            <a:r>
              <a:rPr lang="uk-UA" dirty="0"/>
              <a:t> -</a:t>
            </a:r>
            <a:r>
              <a:rPr lang="uk-UA" dirty="0" err="1"/>
              <a:t>рецидуючий</a:t>
            </a:r>
            <a:r>
              <a:rPr lang="uk-UA" dirty="0"/>
              <a:t> пієлонефрит.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42910" y="3571876"/>
            <a:ext cx="3786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За кількістю уражених нирок: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4348" y="3786190"/>
            <a:ext cx="3857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uk-UA" dirty="0"/>
              <a:t>-односторонній,</a:t>
            </a:r>
          </a:p>
          <a:p>
            <a:pPr marL="285750" indent="-285750">
              <a:buFontTx/>
              <a:buChar char="-"/>
            </a:pPr>
            <a:r>
              <a:rPr lang="uk-UA" dirty="0"/>
              <a:t>-двосторонній.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42910" y="4432521"/>
            <a:ext cx="4721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За анатомо-морфологічної формі</a:t>
            </a:r>
            <a:r>
              <a:rPr lang="uk-UA" dirty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2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1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:\Users\Дом\Desktop\работа Юля\медин\абс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571479"/>
            <a:ext cx="4071966" cy="4213527"/>
          </a:xfrm>
          <a:prstGeom prst="rect">
            <a:avLst/>
          </a:prstGeom>
          <a:noFill/>
        </p:spPr>
      </p:pic>
      <p:pic>
        <p:nvPicPr>
          <p:cNvPr id="55299" name="Picture 3" descr="C:\Users\Дом\Desktop\работа Юля\медин\абс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571876"/>
            <a:ext cx="4292608" cy="289058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364088" y="594405"/>
            <a:ext cx="2857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ГОСТРИЙ ПІЄЛОНЕФРИТ З ФОРМУВАННЯМ АБСЦЕСУ</a:t>
            </a:r>
          </a:p>
        </p:txBody>
      </p:sp>
    </p:spTree>
    <p:extLst>
      <p:ext uri="{BB962C8B-B14F-4D97-AF65-F5344CB8AC3E}">
        <p14:creationId xmlns:p14="http://schemas.microsoft.com/office/powerpoint/2010/main" val="6152323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4786322"/>
            <a:ext cx="56436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>
                <a:solidFill>
                  <a:srgbClr val="FFFF00"/>
                </a:solidFill>
              </a:rPr>
              <a:t>Ксантогранулематозний</a:t>
            </a:r>
            <a:r>
              <a:rPr lang="uk-UA" dirty="0">
                <a:solidFill>
                  <a:srgbClr val="FFFF00"/>
                </a:solidFill>
              </a:rPr>
              <a:t> пієлонефрит (КП) </a:t>
            </a:r>
            <a:r>
              <a:rPr lang="uk-UA" dirty="0"/>
              <a:t>- це агресивна форма </a:t>
            </a:r>
            <a:r>
              <a:rPr lang="uk-UA" dirty="0" err="1"/>
              <a:t>інтерстиціального</a:t>
            </a:r>
            <a:r>
              <a:rPr lang="uk-UA" dirty="0"/>
              <a:t> нефриту, що включає гнійно-деструктивний і </a:t>
            </a:r>
            <a:r>
              <a:rPr lang="uk-UA" dirty="0" err="1"/>
              <a:t>проліферативний</a:t>
            </a:r>
            <a:r>
              <a:rPr lang="uk-UA" dirty="0"/>
              <a:t> процеси в нирці з утворенням </a:t>
            </a:r>
            <a:r>
              <a:rPr lang="uk-UA" dirty="0" err="1"/>
              <a:t>гранулематозної</a:t>
            </a:r>
            <a:r>
              <a:rPr lang="uk-UA" dirty="0"/>
              <a:t> тканини.</a:t>
            </a:r>
            <a:endParaRPr lang="ru-RU" dirty="0"/>
          </a:p>
        </p:txBody>
      </p:sp>
      <p:pic>
        <p:nvPicPr>
          <p:cNvPr id="24578" name="Picture 2" descr="Разрезанная почка с околопочечной жировой тканью. Почечная лоханка расширена и была заполнена большим количеством гнойного материала. После промывки выяснилось, что стенки чашечек и лоханки были утолщены за счет нескольких желтых узелков.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4071918"/>
            <a:ext cx="2786082" cy="2786082"/>
          </a:xfrm>
          <a:prstGeom prst="rect">
            <a:avLst/>
          </a:prstGeom>
          <a:noFill/>
        </p:spPr>
      </p:pic>
      <p:pic>
        <p:nvPicPr>
          <p:cNvPr id="24580" name="Picture 4" descr="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786314" y="285728"/>
            <a:ext cx="4214841" cy="278608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72066" y="3143248"/>
            <a:ext cx="39290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/>
              <a:t>У пацієнта деструкція правої нирки, множинні конкременти і проліферація фіброзної і жирової тканини. Дана КТ дуже нагадує </a:t>
            </a:r>
            <a:r>
              <a:rPr lang="uk-UA" sz="1400" dirty="0" err="1"/>
              <a:t>ліпосаркому</a:t>
            </a:r>
            <a:r>
              <a:rPr lang="uk-UA" sz="1400" dirty="0"/>
              <a:t>.</a:t>
            </a:r>
            <a:endParaRPr lang="ru-RU" sz="1400" dirty="0"/>
          </a:p>
        </p:txBody>
      </p:sp>
      <p:pic>
        <p:nvPicPr>
          <p:cNvPr id="24582" name="Picture 6" descr="https://screenshotscdn.firefoxusercontent.com/images/22a527fe-533c-4330-9b2a-93883fb4ce4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214290"/>
            <a:ext cx="4550520" cy="328614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14282" y="3571876"/>
            <a:ext cx="45720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/>
              <a:t>У паренхімі на тлі дифузних змін візуалізуються гіпоехогенні ділянки </a:t>
            </a:r>
            <a:r>
              <a:rPr lang="uk-UA" sz="1400" dirty="0" err="1"/>
              <a:t>гранулематоза</a:t>
            </a:r>
            <a:r>
              <a:rPr lang="uk-UA" sz="1400" dirty="0"/>
              <a:t>, центрально - </a:t>
            </a:r>
            <a:r>
              <a:rPr lang="uk-UA" sz="1400" dirty="0" err="1"/>
              <a:t>гіперехогенний</a:t>
            </a:r>
            <a:r>
              <a:rPr lang="uk-UA" sz="1400" dirty="0"/>
              <a:t> сигнали з </a:t>
            </a:r>
            <a:r>
              <a:rPr lang="uk-UA" sz="1400" dirty="0" err="1"/>
              <a:t>ехотенями</a:t>
            </a:r>
            <a:r>
              <a:rPr lang="uk-UA" sz="1400" dirty="0"/>
              <a:t> від кораловидного </a:t>
            </a:r>
            <a:r>
              <a:rPr lang="uk-UA" sz="1400" dirty="0" err="1"/>
              <a:t>конкремента</a:t>
            </a:r>
            <a:r>
              <a:rPr lang="uk-UA" sz="1400" dirty="0"/>
              <a:t>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9897522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http://vmede.org/sait/content/Urologiya_komyakov_2012/11_files/mb4_004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71480"/>
            <a:ext cx="4667250" cy="343852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0034" y="4143380"/>
            <a:ext cx="46434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КТ с контрастированием, аксиальная проекция. Определяется левосторонний пионефроз больших размеров (стрелка)</a:t>
            </a:r>
          </a:p>
        </p:txBody>
      </p:sp>
      <p:pic>
        <p:nvPicPr>
          <p:cNvPr id="73732" name="Picture 4" descr="http://vmede.org/sait/content/Urologiya_komyakov_2012/11_files/mb4_005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2643182"/>
            <a:ext cx="3371841" cy="27581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500694" y="5500702"/>
            <a:ext cx="31432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Сонограмма</a:t>
            </a:r>
            <a:r>
              <a:rPr lang="ru-RU" sz="1600" dirty="0"/>
              <a:t>. Пионефроз: определяется уровень гнойной мочи в расширенной полостной системе почки (стрелка)</a:t>
            </a:r>
          </a:p>
        </p:txBody>
      </p:sp>
    </p:spTree>
    <p:extLst>
      <p:ext uri="{BB962C8B-B14F-4D97-AF65-F5344CB8AC3E}">
        <p14:creationId xmlns:p14="http://schemas.microsoft.com/office/powerpoint/2010/main" val="42626025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728" y="428604"/>
            <a:ext cx="6643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РЕНАЛЬНА  ГІПЕРТЕНЗІЯ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61442" name="Picture 2" descr="http://vmede.org/sait/content/Onkilogiya_ternova_2010/12_files/mb4_007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928670"/>
            <a:ext cx="5057775" cy="4572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57158" y="5572140"/>
            <a:ext cx="507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solidFill>
                  <a:srgbClr val="FFFF00"/>
                </a:solidFill>
              </a:rPr>
              <a:t>Вазоренальна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гіпертензія</a:t>
            </a:r>
            <a:r>
              <a:rPr lang="ru-RU" sz="1600" dirty="0"/>
              <a:t>. </a:t>
            </a:r>
            <a:r>
              <a:rPr lang="ru-RU" sz="1600" dirty="0" err="1"/>
              <a:t>Двосторонні</a:t>
            </a:r>
            <a:r>
              <a:rPr lang="ru-RU" sz="1600" dirty="0"/>
              <a:t> </a:t>
            </a:r>
            <a:r>
              <a:rPr lang="ru-RU" sz="1600" dirty="0" err="1"/>
              <a:t>стенози</a:t>
            </a:r>
            <a:r>
              <a:rPr lang="ru-RU" sz="1600" dirty="0"/>
              <a:t> </a:t>
            </a:r>
            <a:r>
              <a:rPr lang="ru-RU" sz="1600" dirty="0" err="1"/>
              <a:t>ниркових</a:t>
            </a:r>
            <a:r>
              <a:rPr lang="ru-RU" sz="1600" dirty="0"/>
              <a:t> </a:t>
            </a:r>
            <a:r>
              <a:rPr lang="ru-RU" sz="1600" dirty="0" err="1"/>
              <a:t>артерій</a:t>
            </a:r>
            <a:r>
              <a:rPr lang="ru-RU" sz="1600" dirty="0"/>
              <a:t>, </a:t>
            </a:r>
            <a:r>
              <a:rPr lang="ru-RU" sz="1600" dirty="0" err="1"/>
              <a:t>виявлення</a:t>
            </a:r>
            <a:r>
              <a:rPr lang="ru-RU" sz="1600" dirty="0"/>
              <a:t> за </a:t>
            </a:r>
            <a:r>
              <a:rPr lang="ru-RU" sz="1600" dirty="0" err="1"/>
              <a:t>допомогою</a:t>
            </a:r>
            <a:r>
              <a:rPr lang="ru-RU" sz="1600" dirty="0"/>
              <a:t> МСКТ-</a:t>
            </a:r>
            <a:r>
              <a:rPr lang="ru-RU" sz="1600" dirty="0" err="1"/>
              <a:t>ангіографії</a:t>
            </a:r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5429256" y="785794"/>
            <a:ext cx="35719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uk-UA" sz="1600" dirty="0" err="1">
                <a:solidFill>
                  <a:srgbClr val="FFFF00"/>
                </a:solidFill>
              </a:rPr>
              <a:t>паренхиматозна</a:t>
            </a:r>
            <a:r>
              <a:rPr lang="uk-UA" sz="1600" dirty="0"/>
              <a:t> (при дифузному ураженні ниркової тканини: нефропатія вагітних, пієлонефрит, діабетичний </a:t>
            </a:r>
            <a:r>
              <a:rPr lang="uk-UA" sz="1600" dirty="0" err="1"/>
              <a:t>гломерулосклероз</a:t>
            </a:r>
            <a:r>
              <a:rPr lang="uk-UA" sz="1600" dirty="0"/>
              <a:t>, </a:t>
            </a:r>
            <a:r>
              <a:rPr lang="uk-UA" sz="1600" dirty="0" err="1"/>
              <a:t>гломерулонефрит</a:t>
            </a:r>
            <a:r>
              <a:rPr lang="uk-UA" sz="1600" dirty="0"/>
              <a:t>, амілоїдоз);</a:t>
            </a:r>
          </a:p>
          <a:p>
            <a:pPr marL="342900" indent="-342900">
              <a:buAutoNum type="arabicPeriod"/>
            </a:pPr>
            <a:r>
              <a:rPr lang="uk-UA" sz="1600" dirty="0" err="1">
                <a:solidFill>
                  <a:srgbClr val="FFFF00"/>
                </a:solidFill>
              </a:rPr>
              <a:t>реноваскулярна</a:t>
            </a:r>
            <a:r>
              <a:rPr lang="uk-UA" sz="1600" dirty="0">
                <a:solidFill>
                  <a:srgbClr val="FFFF00"/>
                </a:solidFill>
              </a:rPr>
              <a:t> (</a:t>
            </a:r>
            <a:r>
              <a:rPr lang="uk-UA" sz="1600" dirty="0" err="1">
                <a:solidFill>
                  <a:srgbClr val="FFFF00"/>
                </a:solidFill>
              </a:rPr>
              <a:t>вазоренальна</a:t>
            </a:r>
            <a:r>
              <a:rPr lang="uk-UA" sz="1600" dirty="0">
                <a:solidFill>
                  <a:srgbClr val="FFFF00"/>
                </a:solidFill>
              </a:rPr>
              <a:t>) </a:t>
            </a:r>
            <a:r>
              <a:rPr lang="uk-UA" sz="1600" dirty="0"/>
              <a:t>- первинно ураження ниркових артерій: атеросклероз ниркової артерії, </a:t>
            </a:r>
            <a:r>
              <a:rPr lang="uk-UA" sz="1600" dirty="0" err="1"/>
              <a:t>фіброзно</a:t>
            </a:r>
            <a:r>
              <a:rPr lang="uk-UA" sz="1600" dirty="0"/>
              <a:t>-м'язова дисплазія ниркових артерій, неспецифічний аорто-артеріїт (хвороба </a:t>
            </a:r>
            <a:r>
              <a:rPr lang="uk-UA" sz="1600" dirty="0" err="1"/>
              <a:t>Такаясу</a:t>
            </a:r>
            <a:r>
              <a:rPr lang="uk-UA" sz="1600" dirty="0"/>
              <a:t>). тромбози і емболії ниркових артерій, вроджені стенози ниркових артерій;</a:t>
            </a:r>
          </a:p>
          <a:p>
            <a:pPr marL="342900" indent="-342900">
              <a:buAutoNum type="arabicPeriod"/>
            </a:pPr>
            <a:r>
              <a:rPr lang="ru-RU" sz="1600" dirty="0" err="1">
                <a:solidFill>
                  <a:srgbClr val="FFFF00"/>
                </a:solidFill>
              </a:rPr>
              <a:t>мішанна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ниркова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 err="1">
                <a:solidFill>
                  <a:srgbClr val="FFFF00"/>
                </a:solidFill>
              </a:rPr>
              <a:t>гіпертензія</a:t>
            </a:r>
            <a:r>
              <a:rPr lang="ru-RU" sz="1600" dirty="0">
                <a:solidFill>
                  <a:srgbClr val="FFFF00"/>
                </a:solidFill>
              </a:rPr>
              <a:t> </a:t>
            </a:r>
            <a:r>
              <a:rPr lang="ru-RU" sz="1600" dirty="0"/>
              <a:t>(</a:t>
            </a:r>
            <a:r>
              <a:rPr lang="ru-RU" sz="1600" dirty="0" err="1"/>
              <a:t>поєднаня</a:t>
            </a:r>
            <a:r>
              <a:rPr lang="ru-RU" sz="1600" dirty="0"/>
              <a:t> </a:t>
            </a:r>
            <a:r>
              <a:rPr lang="ru-RU" sz="1600" dirty="0" err="1"/>
              <a:t>ураження</a:t>
            </a:r>
            <a:r>
              <a:rPr lang="ru-RU" sz="1600" dirty="0"/>
              <a:t> при </a:t>
            </a:r>
            <a:r>
              <a:rPr lang="ru-RU" sz="1600" dirty="0" err="1"/>
              <a:t>пухлинах</a:t>
            </a:r>
            <a:r>
              <a:rPr lang="ru-RU" sz="1600" dirty="0"/>
              <a:t>, нефроптозу, </a:t>
            </a:r>
            <a:r>
              <a:rPr lang="ru-RU" sz="1600" dirty="0" err="1"/>
              <a:t>кіст</a:t>
            </a:r>
            <a:r>
              <a:rPr lang="ru-RU" sz="1600" dirty="0"/>
              <a:t>, </a:t>
            </a:r>
            <a:r>
              <a:rPr lang="ru-RU" sz="1600" dirty="0" err="1"/>
              <a:t>вроджених</a:t>
            </a:r>
            <a:r>
              <a:rPr lang="ru-RU" sz="1600" dirty="0"/>
              <a:t> </a:t>
            </a:r>
            <a:r>
              <a:rPr lang="ru-RU" sz="1600" dirty="0" err="1"/>
              <a:t>аномалій</a:t>
            </a:r>
            <a:r>
              <a:rPr lang="ru-RU" sz="1600" dirty="0"/>
              <a:t> </a:t>
            </a:r>
            <a:r>
              <a:rPr lang="ru-RU" sz="1600" dirty="0" err="1"/>
              <a:t>нирок</a:t>
            </a:r>
            <a:r>
              <a:rPr lang="ru-RU" sz="1600" dirty="0"/>
              <a:t>).  </a:t>
            </a:r>
          </a:p>
        </p:txBody>
      </p:sp>
    </p:spTree>
    <p:extLst>
      <p:ext uri="{BB962C8B-B14F-4D97-AF65-F5344CB8AC3E}">
        <p14:creationId xmlns:p14="http://schemas.microsoft.com/office/powerpoint/2010/main" val="195971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E07C8A-C0C2-412B-A311-BE86232CEBE2}"/>
              </a:ext>
            </a:extLst>
          </p:cNvPr>
          <p:cNvSpPr txBox="1"/>
          <p:nvPr/>
        </p:nvSpPr>
        <p:spPr>
          <a:xfrm>
            <a:off x="976521" y="394051"/>
            <a:ext cx="698477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400" dirty="0"/>
              <a:t>У нирках виникають як </a:t>
            </a:r>
            <a:r>
              <a:rPr lang="uk-UA" sz="2400" dirty="0">
                <a:solidFill>
                  <a:srgbClr val="FFFF00"/>
                </a:solidFill>
              </a:rPr>
              <a:t>доброякісні</a:t>
            </a:r>
            <a:r>
              <a:rPr lang="uk-UA" sz="2400" dirty="0"/>
              <a:t>, та к </a:t>
            </a:r>
            <a:r>
              <a:rPr lang="uk-UA" sz="2400" dirty="0">
                <a:solidFill>
                  <a:srgbClr val="FFFF00"/>
                </a:solidFill>
              </a:rPr>
              <a:t>злоякісні пухлини</a:t>
            </a:r>
            <a:r>
              <a:rPr lang="uk-UA" sz="24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400" dirty="0"/>
              <a:t> Доброякісні пухлини становлять менше ніж 5 %.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400" dirty="0"/>
              <a:t>Доброякісні пухлини нирки (фіброма, аденома, ліпома, ангіома, онкоцитома) здебільшого розвиваються в нирковій </a:t>
            </a:r>
            <a:r>
              <a:rPr lang="uk-UA" sz="2400" dirty="0" err="1"/>
              <a:t>паренхім</a:t>
            </a:r>
            <a:r>
              <a:rPr lang="uk-UA" sz="2400" dirty="0"/>
              <a:t> і не досягають значних розмірів.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400" dirty="0"/>
              <a:t>Клінічні ознаки відсутні, чи виникає гематурія.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400" dirty="0"/>
              <a:t>Тому пухлина нирки може випадково визначитись під час профілактичного УЗ обстеження, чи у разі променевого дослідження (УЗ, КТ, МРТ), що виконується з іншого приводу. Унаслідок того, що деформація ниркових порожнин не наступає, ці  пухлини не розпізнаються за допомогою </a:t>
            </a:r>
            <a:r>
              <a:rPr lang="uk-UA" sz="2400" dirty="0" err="1"/>
              <a:t>рентгеноконтрастних</a:t>
            </a:r>
            <a:r>
              <a:rPr lang="uk-UA" sz="2400" dirty="0"/>
              <a:t> методик дослідження.</a:t>
            </a:r>
          </a:p>
        </p:txBody>
      </p:sp>
    </p:spTree>
    <p:extLst>
      <p:ext uri="{BB962C8B-B14F-4D97-AF65-F5344CB8AC3E}">
        <p14:creationId xmlns:p14="http://schemas.microsoft.com/office/powerpoint/2010/main" val="140790827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832D8D-BC14-426B-82D7-5856927DAE45}"/>
              </a:ext>
            </a:extLst>
          </p:cNvPr>
          <p:cNvSpPr txBox="1"/>
          <p:nvPr/>
        </p:nvSpPr>
        <p:spPr>
          <a:xfrm>
            <a:off x="971600" y="548680"/>
            <a:ext cx="70567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/>
              <a:t>Під час КТ, УЗД та МРТ доброякісні пухлини визначають у тому разі, коли їх оптична та акустична щільність чи інтенсивність сигналу відрізняється від такої паренхіми, а також у разі чіткого відмежування пухлинного вузла і деформації зовнішнього </a:t>
            </a:r>
            <a:r>
              <a:rPr lang="uk-UA" dirty="0" err="1"/>
              <a:t>контура</a:t>
            </a:r>
            <a:r>
              <a:rPr lang="uk-UA" dirty="0"/>
              <a:t> нирки.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8082817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356992"/>
            <a:ext cx="4104456" cy="30783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4717025" cy="364718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580112" y="548680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ПУХЛИНА ВІЛЬМСА</a:t>
            </a: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D98BD7-4CCE-4FCA-9E37-705CCCC74107}"/>
              </a:ext>
            </a:extLst>
          </p:cNvPr>
          <p:cNvSpPr txBox="1"/>
          <p:nvPr/>
        </p:nvSpPr>
        <p:spPr>
          <a:xfrm>
            <a:off x="323528" y="4365104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ОГП норма (відсутні метастази)</a:t>
            </a:r>
          </a:p>
        </p:txBody>
      </p:sp>
    </p:spTree>
    <p:extLst>
      <p:ext uri="{BB962C8B-B14F-4D97-AF65-F5344CB8AC3E}">
        <p14:creationId xmlns:p14="http://schemas.microsoft.com/office/powerpoint/2010/main" val="39877514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5972"/>
            <a:ext cx="8136904" cy="37687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738047"/>
            <a:ext cx="4287130" cy="31199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0" y="211949"/>
            <a:ext cx="4824536" cy="542667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23529" y="5694313"/>
            <a:ext cx="2520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ПУХЛИНА ВІЛЬМСА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46680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908720"/>
            <a:ext cx="4687416" cy="585927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47664" y="260648"/>
            <a:ext cx="56886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err="1">
                <a:solidFill>
                  <a:srgbClr val="FFFF00"/>
                </a:solidFill>
              </a:rPr>
              <a:t>Дякую</a:t>
            </a:r>
            <a:r>
              <a:rPr lang="ru-RU" sz="4000" dirty="0">
                <a:solidFill>
                  <a:srgbClr val="FFFF00"/>
                </a:solidFill>
              </a:rPr>
              <a:t> за </a:t>
            </a:r>
            <a:r>
              <a:rPr lang="ru-RU" sz="4000" dirty="0" err="1">
                <a:solidFill>
                  <a:srgbClr val="FFFF00"/>
                </a:solidFill>
              </a:rPr>
              <a:t>увагу</a:t>
            </a:r>
            <a:r>
              <a:rPr lang="ru-RU" sz="4000" dirty="0">
                <a:solidFill>
                  <a:srgbClr val="FFFF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387716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3362</TotalTime>
  <Words>2137</Words>
  <Application>Microsoft Office PowerPoint</Application>
  <PresentationFormat>Экран (4:3)</PresentationFormat>
  <Paragraphs>249</Paragraphs>
  <Slides>66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66</vt:i4>
      </vt:variant>
    </vt:vector>
  </HeadingPairs>
  <TitlesOfParts>
    <vt:vector size="73" baseType="lpstr">
      <vt:lpstr>Arial</vt:lpstr>
      <vt:lpstr>Consolas</vt:lpstr>
      <vt:lpstr>Corbel</vt:lpstr>
      <vt:lpstr>Wingdings</vt:lpstr>
      <vt:lpstr>Wingdings 2</vt:lpstr>
      <vt:lpstr>Wingdings 3</vt:lpstr>
      <vt:lpstr>Метро</vt:lpstr>
      <vt:lpstr>Рентгеноанатомія, променева діагностика патології сечовивідної системи.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Транслюмбальна аортограма.</vt:lpstr>
      <vt:lpstr>Презентация PowerPoint</vt:lpstr>
      <vt:lpstr>Презентация PowerPoint</vt:lpstr>
      <vt:lpstr>Презентация PowerPoint</vt:lpstr>
      <vt:lpstr>Презентация PowerPoint</vt:lpstr>
      <vt:lpstr>АНОМАЛІЇ РОЗВИТКУ СВС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Аномалія розташування нирки:  1. Грудна дістопія  2. Поперекова дистопія  3. Підвздошна дістопія 4. Тазова дістопія  5. Перехресна дістопія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Пошкодження сечового міхура</vt:lpstr>
      <vt:lpstr>Розриви уретри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Олеся Дмитріївна Слюсаренко</cp:lastModifiedBy>
  <cp:revision>267</cp:revision>
  <dcterms:created xsi:type="dcterms:W3CDTF">2017-11-14T18:09:22Z</dcterms:created>
  <dcterms:modified xsi:type="dcterms:W3CDTF">2023-11-18T16:06:39Z</dcterms:modified>
</cp:coreProperties>
</file>