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0">
  <p:sldMasterIdLst>
    <p:sldMasterId id="2147483649" r:id="rId1"/>
    <p:sldMasterId id="2147483672" r:id="rId2"/>
  </p:sldMasterIdLst>
  <p:notesMasterIdLst>
    <p:notesMasterId r:id="rId8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Lst>
  <p:sldSz cx="9144000" cy="6858000" type="screen4x3"/>
  <p:notesSz cx="6858000" cy="9144000"/>
  <p:defaultTextStyle>
    <a:lvl1pPr marL="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1pPr>
    <a:lvl2pPr marL="4572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2pPr>
    <a:lvl3pPr marL="9144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3pPr>
    <a:lvl4pPr marL="13716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4pPr>
    <a:lvl5pPr marL="18288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5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1" autoAdjust="0"/>
    <p:restoredTop sz="93325" autoAdjust="0"/>
  </p:normalViewPr>
  <p:slideViewPr>
    <p:cSldViewPr>
      <p:cViewPr varScale="1">
        <p:scale>
          <a:sx n="94" d="100"/>
          <a:sy n="94" d="100"/>
        </p:scale>
        <p:origin x="141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19" name="Верхний колонтитул 1"/>
          <p:cNvSpPr>
            <a:spLocks noGrp="1"/>
          </p:cNvSpPr>
          <p:nvPr>
            <p:ph type="hdr" sz="quarter"/>
          </p:nvPr>
        </p:nvSpPr>
        <p:spPr>
          <a:xfrm>
            <a:off x="0" y="0"/>
            <a:ext cx="2971800" cy="458787"/>
          </a:xfrm>
          <a:prstGeom prst="rect">
            <a:avLst/>
          </a:prstGeom>
          <a:noFill/>
          <a:ln>
            <a:noFill/>
          </a:ln>
        </p:spPr>
        <p:txBody>
          <a:bodyPr vert="horz" lIns="91440" tIns="45720" rIns="91440" bIns="45720" anchor="t"/>
          <a:lstStyle/>
          <a:p>
            <a:pPr lvl="0" eaLnBrk="1" latinLnBrk="1" hangingPunct="1"/>
            <a:endParaRPr lang="uk-UA" altLang="en-US" sz="1200"/>
          </a:p>
        </p:txBody>
      </p:sp>
      <p:sp>
        <p:nvSpPr>
          <p:cNvPr id="1048920" name="Дата 2"/>
          <p:cNvSpPr>
            <a:spLocks noGrp="1"/>
          </p:cNvSpPr>
          <p:nvPr>
            <p:ph type="dt" idx="1"/>
          </p:nvPr>
        </p:nvSpPr>
        <p:spPr>
          <a:xfrm>
            <a:off x="3884612" y="0"/>
            <a:ext cx="2971800" cy="458787"/>
          </a:xfrm>
          <a:prstGeom prst="rect">
            <a:avLst/>
          </a:prstGeom>
          <a:noFill/>
          <a:ln>
            <a:noFill/>
          </a:ln>
        </p:spPr>
        <p:txBody>
          <a:bodyPr vert="horz" lIns="91440" tIns="45720" rIns="91440" bIns="45720" anchor="t"/>
          <a:lstStyle/>
          <a:p>
            <a:pPr lvl="0" algn="r" eaLnBrk="1" latinLnBrk="1" hangingPunct="1"/>
            <a:fld id="{566ABCEB-ACFC-4714-9973-3DA970169C29}" type="datetime1">
              <a:rPr lang="uk-UA" altLang="en-US" sz="1200"/>
              <a:pPr lvl="0" algn="r" eaLnBrk="1" latinLnBrk="1" hangingPunct="1"/>
              <a:t>14.02.2023</a:t>
            </a:fld>
            <a:endParaRPr lang="uk-UA" altLang="en-US" sz="1200"/>
          </a:p>
        </p:txBody>
      </p:sp>
      <p:sp>
        <p:nvSpPr>
          <p:cNvPr id="1048921" name="Образ слайда 3"/>
          <p:cNvSpPr>
            <a:spLocks noGrp="1" noRot="1" noChangeAspect="1"/>
          </p:cNvSpPr>
          <p:nvPr>
            <p:ph type="sldImg" idx="2"/>
          </p:nvPr>
        </p:nvSpPr>
        <p:spPr>
          <a:xfrm>
            <a:off x="1371600" y="1143000"/>
            <a:ext cx="4114800" cy="3086100"/>
          </a:xfrm>
          <a:prstGeom prst="rect">
            <a:avLst/>
          </a:prstGeom>
          <a:noFill/>
          <a:ln w="12700" cap="flat" cmpd="sng">
            <a:solidFill>
              <a:srgbClr val="000000">
                <a:alpha val="100000"/>
              </a:srgbClr>
            </a:solidFill>
            <a:prstDash val="solid"/>
            <a:round/>
          </a:ln>
        </p:spPr>
        <p:txBody>
          <a:bodyPr vert="horz" lIns="91440" tIns="45720" rIns="91440" bIns="45720" anchor="ctr"/>
          <a:lstStyle/>
          <a:p>
            <a:endParaRPr/>
          </a:p>
        </p:txBody>
      </p:sp>
      <p:sp>
        <p:nvSpPr>
          <p:cNvPr id="1048922" name="Заметки 4"/>
          <p:cNvSpPr>
            <a:spLocks noGrp="1"/>
          </p:cNvSpPr>
          <p:nvPr>
            <p:ph type="body" sz="quarter" idx="3"/>
          </p:nvPr>
        </p:nvSpPr>
        <p:spPr>
          <a:xfrm>
            <a:off x="685800" y="4400550"/>
            <a:ext cx="5486400" cy="3600450"/>
          </a:xfrm>
          <a:prstGeom prst="rect">
            <a:avLst/>
          </a:prstGeom>
          <a:noFill/>
          <a:ln>
            <a:noFill/>
          </a:ln>
        </p:spPr>
        <p:txBody>
          <a:bodyPr vert="horz" lIns="91440" tIns="45720" rIns="91440" bIns="45720" anchor="t"/>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1048923" name="Нижний колонтитул 5"/>
          <p:cNvSpPr>
            <a:spLocks noGrp="1"/>
          </p:cNvSpPr>
          <p:nvPr>
            <p:ph type="ftr" sz="quarter" idx="4"/>
          </p:nvPr>
        </p:nvSpPr>
        <p:spPr>
          <a:xfrm>
            <a:off x="0" y="8685212"/>
            <a:ext cx="2971800" cy="458787"/>
          </a:xfrm>
          <a:prstGeom prst="rect">
            <a:avLst/>
          </a:prstGeom>
          <a:noFill/>
          <a:ln>
            <a:noFill/>
          </a:ln>
        </p:spPr>
        <p:txBody>
          <a:bodyPr vert="horz" lIns="91440" tIns="45720" rIns="91440" bIns="45720" anchor="b"/>
          <a:lstStyle/>
          <a:p>
            <a:pPr lvl="0" eaLnBrk="1" latinLnBrk="1" hangingPunct="1"/>
            <a:endParaRPr lang="uk-UA" altLang="en-US" sz="1200"/>
          </a:p>
        </p:txBody>
      </p:sp>
      <p:sp>
        <p:nvSpPr>
          <p:cNvPr id="1048924" name="Номер слайда 6"/>
          <p:cNvSpPr>
            <a:spLocks noGrp="1"/>
          </p:cNvSpPr>
          <p:nvPr>
            <p:ph type="sldNum" sz="quarter" idx="5"/>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en-US" sz="1200"/>
              <a:pPr lvl="0" algn="r" eaLnBrk="1" latinLnBrk="1" hangingPunct="1"/>
              <a:t>‹#›</a:t>
            </a:fld>
            <a:endParaRPr lang="uk-UA" altLang="en-US" sz="1200"/>
          </a:p>
        </p:txBody>
      </p:sp>
    </p:spTree>
  </p:cSld>
  <p:clrMap bg1="dk1" tx1="dk1" bg2="dk1" tx2="dk1" accent1="dk1" accent2="dk1" accent3="dk1" accent4="dk1" accent5="dk1" accent6="dk1" hlink="dk1" folHlink="dk1"/>
  <p:notesStyle>
    <a:lvl1pPr marL="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1pPr>
    <a:lvl2pPr marL="4572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2pPr>
    <a:lvl3pPr marL="9144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3pPr>
    <a:lvl4pPr marL="13716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4pPr>
    <a:lvl5pPr marL="18288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5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44"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45"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r>
              <a:rPr lang="uk-UA" altLang="uk-UA"/>
              <a:t>Гленогумеральний суглоб має наступні опорні структури:</a:t>
            </a:r>
          </a:p>
          <a:p>
            <a:pPr lvl="0" eaLnBrk="1" latinLnBrk="1" hangingPunct="1"/>
            <a:r>
              <a:rPr lang="uk-UA" altLang="uk-UA"/>
              <a:t>Зверху:</a:t>
            </a:r>
          </a:p>
          <a:p>
            <a:pPr lvl="0" eaLnBrk="1" latinLnBrk="1" hangingPunct="1"/>
            <a:r>
              <a:rPr lang="uk-UA" altLang="uk-UA"/>
              <a:t>- coracoacromial arch і coracoacromial ligament</a:t>
            </a:r>
          </a:p>
          <a:p>
            <a:pPr lvl="0" eaLnBrk="1" latinLnBrk="1" hangingPunct="1"/>
            <a:r>
              <a:rPr lang="uk-UA" altLang="uk-UA"/>
              <a:t>- довга голівка сухожилля біцепса</a:t>
            </a:r>
          </a:p>
          <a:p>
            <a:pPr lvl="0" eaLnBrk="1" latinLnBrk="1" hangingPunct="1"/>
            <a:r>
              <a:rPr lang="uk-UA" altLang="uk-UA"/>
              <a:t>- сухожилля супраспінального м'яза</a:t>
            </a:r>
          </a:p>
          <a:p>
            <a:pPr lvl="0" eaLnBrk="1" latinLnBrk="1" hangingPunct="1"/>
            <a:r>
              <a:rPr lang="uk-UA" altLang="uk-UA"/>
              <a:t>Спереду:</a:t>
            </a:r>
          </a:p>
          <a:p>
            <a:pPr lvl="0" eaLnBrk="1" latinLnBrk="1" hangingPunct="1"/>
            <a:r>
              <a:rPr lang="uk-UA" altLang="uk-UA"/>
              <a:t>- передня губа</a:t>
            </a:r>
          </a:p>
          <a:p>
            <a:pPr lvl="0" eaLnBrk="1" latinLnBrk="1" hangingPunct="1"/>
            <a:r>
              <a:rPr lang="uk-UA" altLang="uk-UA"/>
              <a:t>- гленогумеральні зв'язки - SGHL, MGHL, IGHL (передня смуга)</a:t>
            </a:r>
          </a:p>
          <a:p>
            <a:pPr lvl="0" eaLnBrk="1" latinLnBrk="1" hangingPunct="1"/>
            <a:r>
              <a:rPr lang="uk-UA" altLang="uk-UA"/>
              <a:t>- сухожилля субаткалюса</a:t>
            </a:r>
          </a:p>
          <a:p>
            <a:pPr lvl="0" eaLnBrk="1" latinLnBrk="1" hangingPunct="1"/>
            <a:r>
              <a:rPr lang="uk-UA" altLang="uk-UA"/>
              <a:t>Ззаду:</a:t>
            </a:r>
          </a:p>
          <a:p>
            <a:pPr lvl="0" eaLnBrk="1" latinLnBrk="1" hangingPunct="1"/>
            <a:r>
              <a:rPr lang="uk-UA" altLang="uk-UA"/>
              <a:t>- задня губа</a:t>
            </a:r>
          </a:p>
          <a:p>
            <a:pPr lvl="0" eaLnBrk="1" latinLnBrk="1" hangingPunct="1"/>
            <a:r>
              <a:rPr lang="uk-UA" altLang="uk-UA"/>
              <a:t>- задня смуга IGHL</a:t>
            </a:r>
          </a:p>
          <a:p>
            <a:pPr lvl="0" eaLnBrk="1" latinLnBrk="1" hangingPunct="1"/>
            <a:r>
              <a:rPr lang="uk-UA" altLang="uk-UA"/>
              <a:t>- infraspinatus і teres</a:t>
            </a:r>
          </a:p>
          <a:p>
            <a:pPr lvl="0" eaLnBrk="1" latinLnBrk="1" hangingPunct="1"/>
            <a:r>
              <a:rPr lang="uk-UA" altLang="uk-UA"/>
              <a:t>Передня графіка плеча. Сухожилля м'язів subscapularis прикріплюється як до малого, так і до великого горбка плечової кістки, що дає опору довгій головці біцепса в бороздчатій канавці. Вивих (дислокація) довгої головки біцепса неминуче призведе до розриву частини субскапулярного сухожилля. Манжета ротатора складається з сухожиль subscapularis, supraspinatus, infraspinatus і частково minor muscle. </a:t>
            </a:r>
          </a:p>
          <a:p>
            <a:pPr lvl="0" eaLnBrk="1" latinLnBrk="1" hangingPunct="1"/>
            <a:endParaRPr lang="uk-UA" altLang="uk-UA"/>
          </a:p>
          <a:p>
            <a:pPr lvl="0" eaLnBrk="1" latinLnBrk="1" hangingPunct="1"/>
            <a:endParaRPr lang="uk-UA" altLang="uk-UA"/>
          </a:p>
        </p:txBody>
      </p:sp>
      <p:sp>
        <p:nvSpPr>
          <p:cNvPr id="1048646"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14</a:t>
            </a:fld>
            <a:endParaRPr lang="uk-UA" altLang="uk-UA"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86"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87"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spcBef>
                <a:spcPct val="0"/>
              </a:spcBef>
            </a:pPr>
            <a:r>
              <a:rPr lang="ru-RU" altLang="uk-UA"/>
              <a:t>Травма ліктьового суглоба зазвичай є результатом гіперекстензії або крайнього вальгуса через падіння на витягнуту руку. Внутрішньосуглобовий крововилив (гемартроз) призведе до зміщення переднього жирового відкладення вгору і заднього жиру назад.</a:t>
            </a:r>
          </a:p>
        </p:txBody>
      </p:sp>
      <p:sp>
        <p:nvSpPr>
          <p:cNvPr id="1048688"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31</a:t>
            </a:fld>
            <a:endParaRPr lang="uk-UA" altLang="uk-UA"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91"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92"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spcBef>
                <a:spcPct val="0"/>
              </a:spcBef>
            </a:pPr>
            <a:r>
              <a:rPr lang="uk-UA" altLang="uk-UA"/>
              <a:t>Іншим важливим механізмом травми є Extreme valgus. У нормі лікоть вже має вальгусную позицію, при падінні на витягнуту руку можливо Extreme valgus, по латеральній поверхні це призводить до дислокації і фрактурі променевої кістки з (або) без залучення олекранона. Якщо сила прикладена максимально до плечової кістки, то еxtreme valgus призведе до відриву медіального надвиростка плечової кістки. Іноді медіальний надвиросток може потрапляти під внутрішньосуглобову пастку. Через вальгусного положення неушкодженого ліктьового суглоба рух латерального надвиростка буде незвичайним. </a:t>
            </a:r>
          </a:p>
        </p:txBody>
      </p:sp>
      <p:sp>
        <p:nvSpPr>
          <p:cNvPr id="1048693"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32</a:t>
            </a:fld>
            <a:endParaRPr lang="uk-UA" altLang="uk-UA"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48819" name="Title 1"/>
          <p:cNvSpPr>
            <a:spLocks noGrp="1"/>
          </p:cNvSpPr>
          <p:nvPr>
            <p:ph type="ctrTitle"/>
          </p:nvPr>
        </p:nvSpPr>
        <p:spPr>
          <a:xfrm>
            <a:off x="1143000" y="1122363"/>
            <a:ext cx="6858000" cy="2387600"/>
          </a:xfrm>
        </p:spPr>
        <p:txBody>
          <a:bodyPr anchor="b"/>
          <a:lstStyle>
            <a:lvl1pPr>
              <a:defRPr sz="6000"/>
            </a:lvl1pPr>
          </a:lstStyle>
          <a:p>
            <a:r>
              <a:rPr lang="en-US" altLang="zh-CN"/>
              <a:t>Образец заголовка</a:t>
            </a:r>
            <a:endParaRPr lang="zh-CN" altLang="en-US"/>
          </a:p>
        </p:txBody>
      </p:sp>
      <p:sp>
        <p:nvSpPr>
          <p:cNvPr id="1048820"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Образец подзаголовка</a:t>
            </a:r>
            <a:endParaRPr lang="zh-CN" altLang="en-US"/>
          </a:p>
        </p:txBody>
      </p:sp>
      <p:sp>
        <p:nvSpPr>
          <p:cNvPr id="1048821"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2"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3"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48814" name="Title 1"/>
          <p:cNvSpPr>
            <a:spLocks noGrp="1"/>
          </p:cNvSpPr>
          <p:nvPr>
            <p:ph type="title"/>
          </p:nvPr>
        </p:nvSpPr>
        <p:spPr/>
        <p:txBody>
          <a:bodyPr/>
          <a:lstStyle/>
          <a:p>
            <a:r>
              <a:rPr lang="en-US" altLang="zh-CN"/>
              <a:t>Образец заголовка</a:t>
            </a:r>
            <a:endParaRPr lang="zh-CN" altLang="en-US"/>
          </a:p>
        </p:txBody>
      </p:sp>
      <p:sp>
        <p:nvSpPr>
          <p:cNvPr id="1048815" name="Content Placeholder 2"/>
          <p:cNvSpPr>
            <a:spLocks noGrp="1"/>
          </p:cNvSpPr>
          <p:nvPr>
            <p:ph idx="1"/>
          </p:nvPr>
        </p:nvSpPr>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16"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7"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8"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048846" name="Title 1"/>
          <p:cNvSpPr>
            <a:spLocks noGrp="1"/>
          </p:cNvSpPr>
          <p:nvPr>
            <p:ph type="title"/>
          </p:nvPr>
        </p:nvSpPr>
        <p:spPr>
          <a:xfrm>
            <a:off x="623887" y="1709738"/>
            <a:ext cx="7886700" cy="2852737"/>
          </a:xfrm>
        </p:spPr>
        <p:txBody>
          <a:bodyPr anchor="b"/>
          <a:lstStyle>
            <a:lvl1pPr>
              <a:defRPr sz="6000"/>
            </a:lvl1pPr>
          </a:lstStyle>
          <a:p>
            <a:r>
              <a:rPr lang="en-US" altLang="zh-CN"/>
              <a:t>Образец заголовка</a:t>
            </a:r>
            <a:endParaRPr lang="zh-CN" altLang="en-US"/>
          </a:p>
        </p:txBody>
      </p:sp>
      <p:sp>
        <p:nvSpPr>
          <p:cNvPr id="1048847" name="Text Placeholder 2"/>
          <p:cNvSpPr>
            <a:spLocks noGrp="1"/>
          </p:cNvSpPr>
          <p:nvPr>
            <p:ph type="body" idx="1"/>
          </p:nvPr>
        </p:nvSpPr>
        <p:spPr>
          <a:xfrm>
            <a:off x="623887"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zh-CN"/>
              <a:t>Образец текста</a:t>
            </a:r>
          </a:p>
        </p:txBody>
      </p:sp>
      <p:sp>
        <p:nvSpPr>
          <p:cNvPr id="104884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9"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0"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48840" name="Title 1"/>
          <p:cNvSpPr>
            <a:spLocks noGrp="1"/>
          </p:cNvSpPr>
          <p:nvPr>
            <p:ph type="title"/>
          </p:nvPr>
        </p:nvSpPr>
        <p:spPr/>
        <p:txBody>
          <a:bodyPr/>
          <a:lstStyle/>
          <a:p>
            <a:r>
              <a:rPr lang="en-US" altLang="zh-CN"/>
              <a:t>Образец заголовка</a:t>
            </a:r>
            <a:endParaRPr lang="zh-CN" altLang="en-US"/>
          </a:p>
        </p:txBody>
      </p:sp>
      <p:sp>
        <p:nvSpPr>
          <p:cNvPr id="1048841" name="Content Placeholder 2"/>
          <p:cNvSpPr>
            <a:spLocks noGrp="1"/>
          </p:cNvSpPr>
          <p:nvPr>
            <p:ph sz="half" idx="1"/>
          </p:nvPr>
        </p:nvSpPr>
        <p:spPr>
          <a:xfrm>
            <a:off x="628650" y="1825625"/>
            <a:ext cx="3886200" cy="435133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42" name="Content Placeholder 3"/>
          <p:cNvSpPr>
            <a:spLocks noGrp="1"/>
          </p:cNvSpPr>
          <p:nvPr>
            <p:ph sz="half" idx="2"/>
          </p:nvPr>
        </p:nvSpPr>
        <p:spPr>
          <a:xfrm>
            <a:off x="4629150" y="1825625"/>
            <a:ext cx="3886200" cy="435133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43"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4"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5"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48861" name="Title 1"/>
          <p:cNvSpPr>
            <a:spLocks noGrp="1"/>
          </p:cNvSpPr>
          <p:nvPr>
            <p:ph type="title"/>
          </p:nvPr>
        </p:nvSpPr>
        <p:spPr>
          <a:xfrm>
            <a:off x="629841" y="365125"/>
            <a:ext cx="7886700" cy="1325563"/>
          </a:xfrm>
        </p:spPr>
        <p:txBody>
          <a:bodyPr/>
          <a:lstStyle/>
          <a:p>
            <a:r>
              <a:rPr lang="en-US" altLang="zh-CN"/>
              <a:t>Образец заголовка</a:t>
            </a:r>
            <a:endParaRPr lang="zh-CN" altLang="en-US"/>
          </a:p>
        </p:txBody>
      </p:sp>
      <p:sp>
        <p:nvSpPr>
          <p:cNvPr id="1048862"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Образец текста</a:t>
            </a:r>
          </a:p>
        </p:txBody>
      </p:sp>
      <p:sp>
        <p:nvSpPr>
          <p:cNvPr id="1048863" name="Content Placeholder 3"/>
          <p:cNvSpPr>
            <a:spLocks noGrp="1"/>
          </p:cNvSpPr>
          <p:nvPr>
            <p:ph sz="half" idx="2"/>
          </p:nvPr>
        </p:nvSpPr>
        <p:spPr>
          <a:xfrm>
            <a:off x="629841" y="2505075"/>
            <a:ext cx="3868340" cy="368458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64"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Образец текста</a:t>
            </a:r>
          </a:p>
        </p:txBody>
      </p:sp>
      <p:sp>
        <p:nvSpPr>
          <p:cNvPr id="1048865" name="Content Placeholder 5"/>
          <p:cNvSpPr>
            <a:spLocks noGrp="1"/>
          </p:cNvSpPr>
          <p:nvPr>
            <p:ph sz="quarter" idx="4"/>
          </p:nvPr>
        </p:nvSpPr>
        <p:spPr>
          <a:xfrm>
            <a:off x="4629150" y="2505075"/>
            <a:ext cx="3887391" cy="368458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66"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7"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8"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048857" name="Title 1"/>
          <p:cNvSpPr>
            <a:spLocks noGrp="1"/>
          </p:cNvSpPr>
          <p:nvPr>
            <p:ph type="title"/>
          </p:nvPr>
        </p:nvSpPr>
        <p:spPr/>
        <p:txBody>
          <a:bodyPr/>
          <a:lstStyle/>
          <a:p>
            <a:r>
              <a:rPr lang="en-US" altLang="zh-CN"/>
              <a:t>Образец заголовка</a:t>
            </a:r>
            <a:endParaRPr lang="zh-CN" altLang="en-US"/>
          </a:p>
        </p:txBody>
      </p:sp>
      <p:sp>
        <p:nvSpPr>
          <p:cNvPr id="104885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9"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0"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1048811"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2"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3"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048851" name="Title 1"/>
          <p:cNvSpPr>
            <a:spLocks noGrp="1"/>
          </p:cNvSpPr>
          <p:nvPr>
            <p:ph type="title"/>
          </p:nvPr>
        </p:nvSpPr>
        <p:spPr>
          <a:xfrm>
            <a:off x="629841" y="457200"/>
            <a:ext cx="2949177" cy="1600200"/>
          </a:xfrm>
        </p:spPr>
        <p:txBody>
          <a:bodyPr anchor="b"/>
          <a:lstStyle>
            <a:lvl1pPr>
              <a:defRPr sz="3200"/>
            </a:lvl1pPr>
          </a:lstStyle>
          <a:p>
            <a:r>
              <a:rPr lang="en-US" altLang="zh-CN"/>
              <a:t>Образец заголовка</a:t>
            </a:r>
            <a:endParaRPr lang="zh-CN" altLang="en-US"/>
          </a:p>
        </p:txBody>
      </p:sp>
      <p:sp>
        <p:nvSpPr>
          <p:cNvPr id="1048852" name="Text Placeholder 3"/>
          <p:cNvSpPr>
            <a:spLocks noGrp="1"/>
          </p:cNvSpPr>
          <p:nvPr>
            <p:ph type="body" sz="half" idx="2"/>
          </p:nvPr>
        </p:nvSpPr>
        <p:spPr>
          <a:xfrm>
            <a:off x="629841"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Образец текста</a:t>
            </a:r>
          </a:p>
        </p:txBody>
      </p:sp>
      <p:sp>
        <p:nvSpPr>
          <p:cNvPr id="1048853" name="Content Placeholder 2"/>
          <p:cNvSpPr>
            <a:spLocks noGrp="1"/>
          </p:cNvSpPr>
          <p:nvPr>
            <p:ph idx="1"/>
          </p:nvPr>
        </p:nvSpPr>
        <p:spPr>
          <a:xfrm>
            <a:off x="3887391" y="98742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54"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5"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6"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48824" name="Title 1"/>
          <p:cNvSpPr>
            <a:spLocks noGrp="1"/>
          </p:cNvSpPr>
          <p:nvPr>
            <p:ph type="title"/>
          </p:nvPr>
        </p:nvSpPr>
        <p:spPr>
          <a:xfrm>
            <a:off x="629841" y="457200"/>
            <a:ext cx="2949177" cy="1600200"/>
          </a:xfrm>
        </p:spPr>
        <p:txBody>
          <a:bodyPr anchor="b"/>
          <a:lstStyle>
            <a:lvl1pPr>
              <a:defRPr sz="3200"/>
            </a:lvl1pPr>
          </a:lstStyle>
          <a:p>
            <a:r>
              <a:rPr lang="en-US" altLang="zh-CN"/>
              <a:t>Образец заголовка</a:t>
            </a:r>
            <a:endParaRPr lang="zh-CN" altLang="en-US"/>
          </a:p>
        </p:txBody>
      </p:sp>
      <p:sp>
        <p:nvSpPr>
          <p:cNvPr id="1048825" name="Text Placeholder 3"/>
          <p:cNvSpPr>
            <a:spLocks noGrp="1"/>
          </p:cNvSpPr>
          <p:nvPr>
            <p:ph type="body" sz="half" idx="2"/>
          </p:nvPr>
        </p:nvSpPr>
        <p:spPr>
          <a:xfrm>
            <a:off x="629841"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Образец текста</a:t>
            </a:r>
          </a:p>
        </p:txBody>
      </p:sp>
      <p:sp>
        <p:nvSpPr>
          <p:cNvPr id="1048826" name="Picture Placeholder 2"/>
          <p:cNvSpPr>
            <a:spLocks noGrp="1"/>
          </p:cNvSpPr>
          <p:nvPr>
            <p:ph type="pic" idx="1"/>
          </p:nvPr>
        </p:nvSpPr>
        <p:spPr>
          <a:xfrm>
            <a:off x="3887391" y="987424"/>
            <a:ext cx="4629150" cy="4873625"/>
          </a:xfrm>
        </p:spPr>
        <p:txBody>
          <a:bodyPr/>
          <a:lstStyle>
            <a:lvl1pPr marL="0" indent="0">
              <a:buNone/>
              <a:defRPr sz="3200"/>
            </a:lvl1pPr>
            <a:lvl2pPr marL="457200" indent="0">
              <a:buNone/>
              <a:defRPr sz="28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827"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8"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48830" name="Title 1"/>
          <p:cNvSpPr>
            <a:spLocks noGrp="1"/>
          </p:cNvSpPr>
          <p:nvPr>
            <p:ph type="title"/>
          </p:nvPr>
        </p:nvSpPr>
        <p:spPr/>
        <p:txBody>
          <a:bodyPr/>
          <a:lstStyle/>
          <a:p>
            <a:r>
              <a:rPr lang="en-US" altLang="zh-CN"/>
              <a:t>Образец заголовка</a:t>
            </a:r>
            <a:endParaRPr lang="zh-CN" altLang="en-US"/>
          </a:p>
        </p:txBody>
      </p:sp>
      <p:sp>
        <p:nvSpPr>
          <p:cNvPr id="1048831" name="Vertical Text Placeholder 2"/>
          <p:cNvSpPr>
            <a:spLocks noGrp="1"/>
          </p:cNvSpPr>
          <p:nvPr>
            <p:ph type="body" orient="vert" idx="1"/>
          </p:nvPr>
        </p:nvSpPr>
        <p:spPr/>
        <p:txBody>
          <a:bodyPr vert="eaVert"/>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32"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3"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4"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048835" name="Vertical Title 1"/>
          <p:cNvSpPr>
            <a:spLocks noGrp="1"/>
          </p:cNvSpPr>
          <p:nvPr>
            <p:ph type="title" orient="vert"/>
          </p:nvPr>
        </p:nvSpPr>
        <p:spPr>
          <a:xfrm>
            <a:off x="6543675" y="365125"/>
            <a:ext cx="1971675" cy="5811838"/>
          </a:xfrm>
        </p:spPr>
        <p:txBody>
          <a:bodyPr vert="eaVert"/>
          <a:lstStyle/>
          <a:p>
            <a:r>
              <a:rPr lang="en-US" altLang="zh-CN"/>
              <a:t>Образец заголовка</a:t>
            </a:r>
            <a:endParaRPr lang="zh-CN" altLang="en-US"/>
          </a:p>
        </p:txBody>
      </p:sp>
      <p:sp>
        <p:nvSpPr>
          <p:cNvPr id="1048836" name="Vertical Text Placeholder 2"/>
          <p:cNvSpPr>
            <a:spLocks noGrp="1"/>
          </p:cNvSpPr>
          <p:nvPr>
            <p:ph type="body" orient="vert" idx="1"/>
          </p:nvPr>
        </p:nvSpPr>
        <p:spPr>
          <a:xfrm>
            <a:off x="628650" y="365125"/>
            <a:ext cx="5800725" cy="5811838"/>
          </a:xfrm>
        </p:spPr>
        <p:txBody>
          <a:bodyPr vert="eaVert"/>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37"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8"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963986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4044287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508072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55640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8" name="Footer Placeholder 7"/>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9" name="Slide Number Placeholder 8"/>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427583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3"/>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4"/>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7204901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2"/>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3"/>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65695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704586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157784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7727855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49398251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86699683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68458284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4"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62695305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4"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36734637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945270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884171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grpSp>
        <p:nvGrpSpPr>
          <p:cNvPr id="192" name="Группа 191"/>
          <p:cNvGrpSpPr/>
          <p:nvPr/>
        </p:nvGrpSpPr>
        <p:grpSpPr>
          <a:xfrm>
            <a:off x="0" y="6350"/>
            <a:ext cx="9140825" cy="6851650"/>
            <a:chOff x="0" y="4"/>
            <a:chExt cx="5758" cy="4316"/>
          </a:xfrm>
        </p:grpSpPr>
        <p:grpSp>
          <p:nvGrpSpPr>
            <p:cNvPr id="193" name="Группа 192"/>
            <p:cNvGrpSpPr/>
            <p:nvPr/>
          </p:nvGrpSpPr>
          <p:grpSpPr>
            <a:xfrm>
              <a:off x="0" y="1161"/>
              <a:ext cx="5758" cy="3159"/>
              <a:chOff x="0" y="1161"/>
              <a:chExt cx="5758" cy="3159"/>
            </a:xfrm>
          </p:grpSpPr>
          <p:sp>
            <p:nvSpPr>
              <p:cNvPr id="1048795" name="Freeform 4"/>
              <p:cNvSpPr/>
              <p:nvPr/>
            </p:nvSpPr>
            <p:spPr>
              <a:xfrm>
                <a:off x="558" y="1161"/>
                <a:ext cx="5200" cy="3159"/>
              </a:xfrm>
              <a:custGeom>
                <a:avLst/>
                <a:gdLst/>
                <a:ahLst/>
                <a:cxnLst/>
                <a:rect l="0" t="0" r="r" b="b"/>
                <a:pathLst>
                  <a:path w="5184" h="3159">
                    <a:moveTo>
                      <a:pt x="0" y="3159"/>
                    </a:moveTo>
                    <a:lnTo>
                      <a:pt x="5184" y="3159"/>
                    </a:lnTo>
                    <a:lnTo>
                      <a:pt x="5184" y="0"/>
                    </a:lnTo>
                    <a:lnTo>
                      <a:pt x="0" y="0"/>
                    </a:lnTo>
                    <a:lnTo>
                      <a:pt x="0" y="3159"/>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0" scaled="1"/>
              </a:gradFill>
              <a:ln>
                <a:noFill/>
              </a:ln>
            </p:spPr>
          </p:sp>
          <p:sp>
            <p:nvSpPr>
              <p:cNvPr id="1048796" name="Freeform 5"/>
              <p:cNvSpPr/>
              <p:nvPr/>
            </p:nvSpPr>
            <p:spPr>
              <a:xfrm>
                <a:off x="0" y="1161"/>
                <a:ext cx="558" cy="3159"/>
              </a:xfrm>
              <a:custGeom>
                <a:avLst/>
                <a:gdLst/>
                <a:ahLst/>
                <a:cxnLst/>
                <a:rect l="0" t="0" r="r" b="b"/>
                <a:pathLst>
                  <a:path w="556" h="3159">
                    <a:moveTo>
                      <a:pt x="0" y="0"/>
                    </a:moveTo>
                    <a:lnTo>
                      <a:pt x="0" y="3159"/>
                    </a:lnTo>
                    <a:lnTo>
                      <a:pt x="556" y="3159"/>
                    </a:lnTo>
                    <a:lnTo>
                      <a:pt x="556" y="0"/>
                    </a:lnTo>
                    <a:lnTo>
                      <a:pt x="0" y="0"/>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5400000" scaled="1"/>
              </a:gradFill>
              <a:ln>
                <a:noFill/>
              </a:ln>
            </p:spPr>
          </p:sp>
        </p:grpSp>
        <p:sp>
          <p:nvSpPr>
            <p:cNvPr id="1048797" name="Freeform 6"/>
            <p:cNvSpPr/>
            <p:nvPr/>
          </p:nvSpPr>
          <p:spPr>
            <a:xfrm>
              <a:off x="552" y="951"/>
              <a:ext cx="12" cy="420"/>
            </a:xfrm>
            <a:custGeom>
              <a:avLst/>
              <a:gdLst/>
              <a:ahLst/>
              <a:cxnLst/>
              <a:rect l="0" t="0" r="r" b="b"/>
              <a:pathLst>
                <a:path w="12" h="420">
                  <a:moveTo>
                    <a:pt x="0" y="0"/>
                  </a:moveTo>
                  <a:lnTo>
                    <a:pt x="0" y="420"/>
                  </a:lnTo>
                  <a:lnTo>
                    <a:pt x="12" y="420"/>
                  </a:lnTo>
                  <a:lnTo>
                    <a:pt x="12" y="0"/>
                  </a:lnTo>
                  <a:lnTo>
                    <a:pt x="0" y="0"/>
                  </a:lnTo>
                  <a:lnTo>
                    <a:pt x="0" y="0"/>
                  </a:lnTo>
                </a:path>
              </a:pathLst>
            </a:custGeom>
            <a:gradFill rotWithShape="0">
              <a:gsLst>
                <a:gs pos="0">
                  <a:srgbClr val="0066FF">
                    <a:alpha val="100000"/>
                  </a:srgbClr>
                </a:gs>
                <a:gs pos="0">
                  <a:srgbClr val="0066FF">
                    <a:alpha val="100000"/>
                  </a:srgbClr>
                </a:gs>
                <a:gs pos="50000">
                  <a:srgbClr val="FFFFCC">
                    <a:alpha val="100000"/>
                  </a:srgbClr>
                </a:gs>
                <a:gs pos="100000">
                  <a:srgbClr val="0066FF">
                    <a:alpha val="100000"/>
                  </a:srgbClr>
                </a:gs>
                <a:gs pos="100000">
                  <a:srgbClr val="0066FF">
                    <a:alpha val="100000"/>
                  </a:srgbClr>
                </a:gs>
              </a:gsLst>
              <a:lin ang="5400000" scaled="1"/>
            </a:gradFill>
            <a:ln>
              <a:noFill/>
            </a:ln>
          </p:spPr>
        </p:sp>
        <p:sp>
          <p:nvSpPr>
            <p:cNvPr id="1048798" name="Freeform 7"/>
            <p:cNvSpPr/>
            <p:nvPr/>
          </p:nvSpPr>
          <p:spPr>
            <a:xfrm>
              <a:off x="767" y="1155"/>
              <a:ext cx="252" cy="12"/>
            </a:xfrm>
            <a:custGeom>
              <a:avLst/>
              <a:gdLst/>
              <a:ahLst/>
              <a:cxnLst/>
              <a:rect l="0" t="0" r="r" b="b"/>
              <a:pathLst>
                <a:path w="251" h="12">
                  <a:moveTo>
                    <a:pt x="251" y="0"/>
                  </a:moveTo>
                  <a:lnTo>
                    <a:pt x="0" y="0"/>
                  </a:lnTo>
                  <a:lnTo>
                    <a:pt x="0" y="12"/>
                  </a:lnTo>
                  <a:lnTo>
                    <a:pt x="251" y="12"/>
                  </a:lnTo>
                  <a:lnTo>
                    <a:pt x="251" y="0"/>
                  </a:lnTo>
                </a:path>
              </a:pathLst>
            </a:custGeom>
            <a:gradFill rotWithShape="0">
              <a:gsLst>
                <a:gs pos="0">
                  <a:srgbClr val="0066FF">
                    <a:alpha val="100000"/>
                  </a:srgbClr>
                </a:gs>
                <a:gs pos="0">
                  <a:srgbClr val="0066FF">
                    <a:alpha val="100000"/>
                  </a:srgbClr>
                </a:gs>
                <a:gs pos="100000">
                  <a:srgbClr val="000099">
                    <a:alpha val="100000"/>
                  </a:srgbClr>
                </a:gs>
                <a:gs pos="100000">
                  <a:srgbClr val="000099">
                    <a:alpha val="100000"/>
                  </a:srgbClr>
                </a:gs>
              </a:gsLst>
              <a:lin ang="0" scaled="1"/>
            </a:gradFill>
            <a:ln>
              <a:noFill/>
            </a:ln>
          </p:spPr>
        </p:sp>
        <p:sp>
          <p:nvSpPr>
            <p:cNvPr id="1048799" name="Freeform 8"/>
            <p:cNvSpPr/>
            <p:nvPr/>
          </p:nvSpPr>
          <p:spPr>
            <a:xfrm>
              <a:off x="0" y="1155"/>
              <a:ext cx="351" cy="12"/>
            </a:xfrm>
            <a:custGeom>
              <a:avLst/>
              <a:gdLst/>
              <a:ahLst/>
              <a:cxnLst/>
              <a:rect l="0" t="0" r="r" b="b"/>
              <a:pathLst>
                <a:path w="251" h="12">
                  <a:moveTo>
                    <a:pt x="0" y="0"/>
                  </a:moveTo>
                  <a:lnTo>
                    <a:pt x="0" y="12"/>
                  </a:lnTo>
                  <a:lnTo>
                    <a:pt x="251" y="12"/>
                  </a:lnTo>
                  <a:lnTo>
                    <a:pt x="251" y="0"/>
                  </a:lnTo>
                  <a:lnTo>
                    <a:pt x="0" y="0"/>
                  </a:lnTo>
                </a:path>
              </a:pathLst>
            </a:custGeom>
            <a:gradFill rotWithShape="0">
              <a:gsLst>
                <a:gs pos="0">
                  <a:srgbClr val="000099">
                    <a:alpha val="100000"/>
                  </a:srgbClr>
                </a:gs>
                <a:gs pos="0">
                  <a:srgbClr val="000099">
                    <a:alpha val="100000"/>
                  </a:srgbClr>
                </a:gs>
                <a:gs pos="100000">
                  <a:srgbClr val="0066FF">
                    <a:alpha val="100000"/>
                  </a:srgbClr>
                </a:gs>
                <a:gs pos="100000">
                  <a:srgbClr val="0066FF">
                    <a:alpha val="100000"/>
                  </a:srgbClr>
                </a:gs>
              </a:gsLst>
              <a:lin ang="0" scaled="1"/>
            </a:gradFill>
            <a:ln>
              <a:noFill/>
            </a:ln>
          </p:spPr>
        </p:sp>
        <p:grpSp>
          <p:nvGrpSpPr>
            <p:cNvPr id="194" name="Группа 193"/>
            <p:cNvGrpSpPr/>
            <p:nvPr/>
          </p:nvGrpSpPr>
          <p:grpSpPr>
            <a:xfrm>
              <a:off x="348" y="4"/>
              <a:ext cx="5410" cy="4316"/>
              <a:chOff x="348" y="4"/>
              <a:chExt cx="5410" cy="4316"/>
            </a:xfrm>
          </p:grpSpPr>
          <p:sp>
            <p:nvSpPr>
              <p:cNvPr id="1048800" name="Freeform 10"/>
              <p:cNvSpPr/>
              <p:nvPr/>
            </p:nvSpPr>
            <p:spPr>
              <a:xfrm>
                <a:off x="552" y="4"/>
                <a:ext cx="12" cy="695"/>
              </a:xfrm>
              <a:custGeom>
                <a:avLst/>
                <a:gdLst/>
                <a:ahLst/>
                <a:cxnLst/>
                <a:rect l="0" t="0" r="r" b="b"/>
                <a:pathLst>
                  <a:path w="12" h="695">
                    <a:moveTo>
                      <a:pt x="12" y="0"/>
                    </a:moveTo>
                    <a:lnTo>
                      <a:pt x="0" y="0"/>
                    </a:lnTo>
                    <a:lnTo>
                      <a:pt x="0" y="695"/>
                    </a:lnTo>
                    <a:lnTo>
                      <a:pt x="12" y="695"/>
                    </a:lnTo>
                    <a:lnTo>
                      <a:pt x="12" y="0"/>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5400000" scaled="1"/>
              </a:gradFill>
              <a:ln>
                <a:noFill/>
              </a:ln>
            </p:spPr>
          </p:sp>
          <p:sp>
            <p:nvSpPr>
              <p:cNvPr id="1048801" name="Freeform 11"/>
              <p:cNvSpPr/>
              <p:nvPr/>
            </p:nvSpPr>
            <p:spPr>
              <a:xfrm>
                <a:off x="552" y="1623"/>
                <a:ext cx="12" cy="2697"/>
              </a:xfrm>
              <a:custGeom>
                <a:avLst/>
                <a:gdLst/>
                <a:ahLst/>
                <a:cxnLst/>
                <a:rect l="0" t="0" r="r" b="b"/>
                <a:pathLst>
                  <a:path w="12" h="2697">
                    <a:moveTo>
                      <a:pt x="0" y="2697"/>
                    </a:moveTo>
                    <a:lnTo>
                      <a:pt x="12" y="2697"/>
                    </a:lnTo>
                    <a:lnTo>
                      <a:pt x="12" y="0"/>
                    </a:lnTo>
                    <a:lnTo>
                      <a:pt x="0" y="0"/>
                    </a:lnTo>
                    <a:lnTo>
                      <a:pt x="0" y="2697"/>
                    </a:lnTo>
                  </a:path>
                </a:pathLst>
              </a:custGeom>
              <a:gradFill rotWithShape="0">
                <a:gsLst>
                  <a:gs pos="0">
                    <a:srgbClr val="000099">
                      <a:alpha val="100000"/>
                    </a:srgbClr>
                  </a:gs>
                  <a:gs pos="0">
                    <a:srgbClr val="000099">
                      <a:alpha val="100000"/>
                    </a:srgbClr>
                  </a:gs>
                  <a:gs pos="100000">
                    <a:srgbClr val="000066">
                      <a:alpha val="100000"/>
                    </a:srgbClr>
                  </a:gs>
                  <a:gs pos="100000">
                    <a:srgbClr val="000066">
                      <a:alpha val="100000"/>
                    </a:srgbClr>
                  </a:gs>
                </a:gsLst>
                <a:lin ang="5400000" scaled="1"/>
              </a:gradFill>
              <a:ln>
                <a:noFill/>
              </a:ln>
            </p:spPr>
          </p:sp>
          <p:sp>
            <p:nvSpPr>
              <p:cNvPr id="1048802" name="Freeform 12"/>
              <p:cNvSpPr/>
              <p:nvPr/>
            </p:nvSpPr>
            <p:spPr>
              <a:xfrm>
                <a:off x="1019" y="1155"/>
                <a:ext cx="4739" cy="12"/>
              </a:xfrm>
              <a:custGeom>
                <a:avLst/>
                <a:gdLst/>
                <a:ahLst/>
                <a:cxnLst/>
                <a:rect l="0" t="0" r="r" b="b"/>
                <a:pathLst>
                  <a:path w="4724" h="12">
                    <a:moveTo>
                      <a:pt x="4724" y="0"/>
                    </a:moveTo>
                    <a:lnTo>
                      <a:pt x="0" y="0"/>
                    </a:lnTo>
                    <a:lnTo>
                      <a:pt x="0" y="12"/>
                    </a:lnTo>
                    <a:lnTo>
                      <a:pt x="4724" y="12"/>
                    </a:lnTo>
                    <a:lnTo>
                      <a:pt x="4724" y="0"/>
                    </a:lnTo>
                  </a:path>
                </a:pathLst>
              </a:custGeom>
              <a:gradFill rotWithShape="0">
                <a:gsLst>
                  <a:gs pos="0">
                    <a:srgbClr val="000099">
                      <a:alpha val="100000"/>
                    </a:srgbClr>
                  </a:gs>
                  <a:gs pos="0">
                    <a:srgbClr val="000099">
                      <a:alpha val="100000"/>
                    </a:srgbClr>
                  </a:gs>
                  <a:gs pos="100000">
                    <a:srgbClr val="000066">
                      <a:alpha val="100000"/>
                    </a:srgbClr>
                  </a:gs>
                  <a:gs pos="100000">
                    <a:srgbClr val="000066">
                      <a:alpha val="100000"/>
                    </a:srgbClr>
                  </a:gs>
                </a:gsLst>
                <a:lin ang="0" scaled="1"/>
              </a:gradFill>
              <a:ln>
                <a:noFill/>
              </a:ln>
            </p:spPr>
          </p:sp>
          <p:sp>
            <p:nvSpPr>
              <p:cNvPr id="1048803" name="Freeform 13"/>
              <p:cNvSpPr/>
              <p:nvPr/>
            </p:nvSpPr>
            <p:spPr>
              <a:xfrm>
                <a:off x="552" y="1371"/>
                <a:ext cx="12" cy="252"/>
              </a:xfrm>
              <a:custGeom>
                <a:avLst/>
                <a:gdLst/>
                <a:ahLst/>
                <a:cxnLst/>
                <a:rect l="0" t="0" r="r" b="b"/>
                <a:pathLst>
                  <a:path w="12" h="252">
                    <a:moveTo>
                      <a:pt x="0" y="252"/>
                    </a:moveTo>
                    <a:lnTo>
                      <a:pt x="12" y="252"/>
                    </a:lnTo>
                    <a:lnTo>
                      <a:pt x="12" y="0"/>
                    </a:lnTo>
                    <a:lnTo>
                      <a:pt x="0" y="0"/>
                    </a:lnTo>
                    <a:lnTo>
                      <a:pt x="0" y="252"/>
                    </a:lnTo>
                  </a:path>
                </a:pathLst>
              </a:custGeom>
              <a:gradFill rotWithShape="0">
                <a:gsLst>
                  <a:gs pos="0">
                    <a:srgbClr val="0066FF">
                      <a:alpha val="100000"/>
                    </a:srgbClr>
                  </a:gs>
                  <a:gs pos="0">
                    <a:srgbClr val="0066FF">
                      <a:alpha val="100000"/>
                    </a:srgbClr>
                  </a:gs>
                  <a:gs pos="100000">
                    <a:srgbClr val="000099">
                      <a:alpha val="100000"/>
                    </a:srgbClr>
                  </a:gs>
                  <a:gs pos="100000">
                    <a:srgbClr val="000099">
                      <a:alpha val="100000"/>
                    </a:srgbClr>
                  </a:gs>
                </a:gsLst>
                <a:lin ang="5400000" scaled="1"/>
              </a:gradFill>
              <a:ln>
                <a:noFill/>
              </a:ln>
            </p:spPr>
          </p:sp>
          <p:sp>
            <p:nvSpPr>
              <p:cNvPr id="1048804" name="Freeform 14"/>
              <p:cNvSpPr/>
              <p:nvPr/>
            </p:nvSpPr>
            <p:spPr>
              <a:xfrm>
                <a:off x="552" y="699"/>
                <a:ext cx="12" cy="252"/>
              </a:xfrm>
              <a:custGeom>
                <a:avLst/>
                <a:gdLst/>
                <a:ahLst/>
                <a:cxnLst/>
                <a:rect l="0" t="0" r="r" b="b"/>
                <a:pathLst>
                  <a:path w="12" h="252">
                    <a:moveTo>
                      <a:pt x="12" y="0"/>
                    </a:moveTo>
                    <a:lnTo>
                      <a:pt x="0" y="0"/>
                    </a:lnTo>
                    <a:lnTo>
                      <a:pt x="0" y="252"/>
                    </a:lnTo>
                    <a:lnTo>
                      <a:pt x="12" y="252"/>
                    </a:lnTo>
                    <a:lnTo>
                      <a:pt x="12" y="0"/>
                    </a:lnTo>
                  </a:path>
                </a:pathLst>
              </a:custGeom>
              <a:gradFill rotWithShape="0">
                <a:gsLst>
                  <a:gs pos="0">
                    <a:srgbClr val="000099">
                      <a:alpha val="100000"/>
                    </a:srgbClr>
                  </a:gs>
                  <a:gs pos="0">
                    <a:srgbClr val="000099">
                      <a:alpha val="100000"/>
                    </a:srgbClr>
                  </a:gs>
                  <a:gs pos="100000">
                    <a:srgbClr val="0066FF">
                      <a:alpha val="100000"/>
                    </a:srgbClr>
                  </a:gs>
                  <a:gs pos="100000">
                    <a:srgbClr val="0066FF">
                      <a:alpha val="100000"/>
                    </a:srgbClr>
                  </a:gs>
                </a:gsLst>
                <a:lin ang="5400000" scaled="1"/>
              </a:gradFill>
              <a:ln>
                <a:noFill/>
              </a:ln>
            </p:spPr>
          </p:sp>
          <p:sp>
            <p:nvSpPr>
              <p:cNvPr id="1048805" name="Freeform 15"/>
              <p:cNvSpPr/>
              <p:nvPr/>
            </p:nvSpPr>
            <p:spPr>
              <a:xfrm>
                <a:off x="348" y="1155"/>
                <a:ext cx="419" cy="12"/>
              </a:xfrm>
              <a:custGeom>
                <a:avLst/>
                <a:gdLst/>
                <a:ahLst/>
                <a:cxnLst/>
                <a:rect l="0" t="0" r="r" b="b"/>
                <a:pathLst>
                  <a:path w="418" h="12">
                    <a:moveTo>
                      <a:pt x="0" y="0"/>
                    </a:moveTo>
                    <a:lnTo>
                      <a:pt x="0" y="12"/>
                    </a:lnTo>
                    <a:lnTo>
                      <a:pt x="418" y="12"/>
                    </a:lnTo>
                    <a:lnTo>
                      <a:pt x="418" y="0"/>
                    </a:lnTo>
                    <a:lnTo>
                      <a:pt x="0" y="0"/>
                    </a:lnTo>
                    <a:lnTo>
                      <a:pt x="0" y="0"/>
                    </a:lnTo>
                  </a:path>
                </a:pathLst>
              </a:custGeom>
              <a:gradFill rotWithShape="0">
                <a:gsLst>
                  <a:gs pos="0">
                    <a:srgbClr val="0066FF">
                      <a:alpha val="100000"/>
                    </a:srgbClr>
                  </a:gs>
                  <a:gs pos="0">
                    <a:srgbClr val="0066FF">
                      <a:alpha val="100000"/>
                    </a:srgbClr>
                  </a:gs>
                  <a:gs pos="50000">
                    <a:srgbClr val="FFFFCC">
                      <a:alpha val="100000"/>
                    </a:srgbClr>
                  </a:gs>
                  <a:gs pos="100000">
                    <a:srgbClr val="0066FF">
                      <a:alpha val="100000"/>
                    </a:srgbClr>
                  </a:gs>
                  <a:gs pos="100000">
                    <a:srgbClr val="0066FF">
                      <a:alpha val="100000"/>
                    </a:srgbClr>
                  </a:gs>
                </a:gsLst>
                <a:lin ang="0" scaled="1"/>
              </a:gradFill>
              <a:ln>
                <a:noFill/>
              </a:ln>
            </p:spPr>
          </p:sp>
        </p:grpSp>
      </p:grpSp>
      <p:sp>
        <p:nvSpPr>
          <p:cNvPr id="1048806" name="Rectangle 15"/>
          <p:cNvSpPr>
            <a:spLocks noGrp="1"/>
          </p:cNvSpPr>
          <p:nvPr>
            <p:ph type="title"/>
          </p:nvPr>
        </p:nvSpPr>
        <p:spPr>
          <a:xfrm>
            <a:off x="1066800" y="304800"/>
            <a:ext cx="7543800" cy="1431925"/>
          </a:xfrm>
          <a:prstGeom prst="rect">
            <a:avLst/>
          </a:prstGeom>
          <a:noFill/>
          <a:ln>
            <a:noFill/>
          </a:ln>
        </p:spPr>
        <p:txBody>
          <a:bodyPr vert="horz" lIns="91440" tIns="45720" rIns="91440" bIns="45720" anchor="ctr"/>
          <a:lstStyle/>
          <a:p>
            <a:pPr lvl="0"/>
            <a:r>
              <a:rPr lang="ru-RU" altLang="uk-UA"/>
              <a:t>Образец заголовка</a:t>
            </a:r>
          </a:p>
        </p:txBody>
      </p:sp>
      <p:sp>
        <p:nvSpPr>
          <p:cNvPr id="1048807" name="Rectangle 16"/>
          <p:cNvSpPr>
            <a:spLocks noGrp="1"/>
          </p:cNvSpPr>
          <p:nvPr>
            <p:ph type="body" idx="1"/>
          </p:nvPr>
        </p:nvSpPr>
        <p:spPr>
          <a:xfrm>
            <a:off x="1066800" y="1981200"/>
            <a:ext cx="7543800" cy="4114800"/>
          </a:xfrm>
          <a:prstGeom prst="rect">
            <a:avLst/>
          </a:prstGeom>
          <a:noFill/>
          <a:ln>
            <a:noFill/>
          </a:ln>
        </p:spPr>
        <p:txBody>
          <a:bodyPr vert="horz" lIns="91440" tIns="45720" rIns="91440" bIns="45720" anchor="t"/>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p>
        </p:txBody>
      </p:sp>
      <p:sp>
        <p:nvSpPr>
          <p:cNvPr id="104880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0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0"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p:titleStyle>
    <p:body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p:bodyStyle>
    <p:other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241936477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oyatravma.ru/perelomy/u-novorozhdennogo-pri-rodah-perelom-klyuchitsy" TargetMode="Externa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61.jpeg"/></Relationships>
</file>

<file path=ppt/slides/_rels/slide5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64.jpeg"/></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5.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6.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7.png"/><Relationship Id="rId1" Type="http://schemas.openxmlformats.org/officeDocument/2006/relationships/slideLayout" Target="../slideLayouts/slideLayout18.xml"/><Relationship Id="rId4" Type="http://schemas.openxmlformats.org/officeDocument/2006/relationships/image" Target="../media/image68.png"/></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1.png"/><Relationship Id="rId1" Type="http://schemas.openxmlformats.org/officeDocument/2006/relationships/slideLayout" Target="../slideLayouts/slideLayout18.xml"/><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8" Type="http://schemas.openxmlformats.org/officeDocument/2006/relationships/hyperlink" Target="https://radiopaedia.org/articles/intermediate-cuneiform" TargetMode="External"/><Relationship Id="rId3" Type="http://schemas.openxmlformats.org/officeDocument/2006/relationships/hyperlink" Target="https://radiopaedia.org/articles/talus" TargetMode="External"/><Relationship Id="rId7" Type="http://schemas.openxmlformats.org/officeDocument/2006/relationships/hyperlink" Target="https://radiopaedia.org/articles/lateral-cuneiform" TargetMode="External"/><Relationship Id="rId2" Type="http://schemas.openxmlformats.org/officeDocument/2006/relationships/image" Target="../media/image89.png"/><Relationship Id="rId1" Type="http://schemas.openxmlformats.org/officeDocument/2006/relationships/slideLayout" Target="../slideLayouts/slideLayout18.xml"/><Relationship Id="rId6" Type="http://schemas.openxmlformats.org/officeDocument/2006/relationships/hyperlink" Target="https://radiopaedia.org/articles/cuboid" TargetMode="External"/><Relationship Id="rId5" Type="http://schemas.openxmlformats.org/officeDocument/2006/relationships/hyperlink" Target="https://radiopaedia.org/articles/os-tibiale-externum" TargetMode="External"/><Relationship Id="rId10" Type="http://schemas.openxmlformats.org/officeDocument/2006/relationships/hyperlink" Target="https://radiopaedia.org/articles/sesamoids" TargetMode="External"/><Relationship Id="rId4" Type="http://schemas.openxmlformats.org/officeDocument/2006/relationships/hyperlink" Target="https://radiopaedia.org/articles/calcaneus" TargetMode="External"/><Relationship Id="rId9" Type="http://schemas.openxmlformats.org/officeDocument/2006/relationships/hyperlink" Target="https://radiopaedia.org/articles/medial-cunei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Заголовок 1"/>
          <p:cNvSpPr>
            <a:spLocks noGrp="1"/>
          </p:cNvSpPr>
          <p:nvPr>
            <p:ph type="title"/>
          </p:nvPr>
        </p:nvSpPr>
        <p:spPr>
          <a:xfrm>
            <a:off x="179512" y="836712"/>
            <a:ext cx="8856984" cy="50402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lvl="0" algn="ctr" latinLnBrk="1"/>
            <a:r>
              <a:rPr lang="ru-RU" dirty="0">
                <a:effectLst/>
              </a:rPr>
              <a:t>Променеві </a:t>
            </a:r>
            <a:r>
              <a:rPr lang="ru-RU" dirty="0" err="1">
                <a:effectLst/>
              </a:rPr>
              <a:t>методи</a:t>
            </a:r>
            <a:r>
              <a:rPr lang="ru-RU" dirty="0">
                <a:effectLst/>
              </a:rPr>
              <a:t> дослідження </a:t>
            </a:r>
            <a:br>
              <a:rPr lang="ru-RU" dirty="0">
                <a:effectLst/>
              </a:rPr>
            </a:br>
            <a:r>
              <a:rPr lang="ru-RU" dirty="0">
                <a:effectLst/>
              </a:rPr>
              <a:t>та  променева анатомія опорно-</a:t>
            </a:r>
            <a:br>
              <a:rPr lang="ru-RU" dirty="0">
                <a:effectLst/>
              </a:rPr>
            </a:br>
            <a:r>
              <a:rPr lang="ru-RU" dirty="0" err="1">
                <a:effectLst/>
              </a:rPr>
              <a:t>рухової</a:t>
            </a:r>
            <a:r>
              <a:rPr lang="ru-RU" dirty="0">
                <a:effectLst/>
              </a:rPr>
              <a:t> </a:t>
            </a:r>
            <a:r>
              <a:rPr lang="ru-RU" dirty="0" err="1">
                <a:effectLst/>
              </a:rPr>
              <a:t>системи</a:t>
            </a:r>
            <a:r>
              <a:rPr lang="ru-RU" dirty="0">
                <a:effectLst/>
              </a:rPr>
              <a:t>. </a:t>
            </a:r>
            <a:r>
              <a:rPr lang="ru-RU" dirty="0" err="1">
                <a:effectLst/>
              </a:rPr>
              <a:t>Травми</a:t>
            </a:r>
            <a:r>
              <a:rPr lang="ru-RU" dirty="0">
                <a:effectLst/>
              </a:rPr>
              <a:t>.</a:t>
            </a:r>
            <a:br>
              <a:rPr dirty="0"/>
            </a:br>
            <a:br>
              <a:rPr dirty="0"/>
            </a:br>
            <a:endParaRPr lang="uk-UA" altLang="en-US" sz="36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616" name="Объект 2"/>
          <p:cNvSpPr>
            <a:spLocks noGrp="1"/>
          </p:cNvSpPr>
          <p:nvPr>
            <p:ph idx="1"/>
          </p:nvPr>
        </p:nvSpPr>
        <p:spPr>
          <a:xfrm>
            <a:off x="2987824" y="5661249"/>
            <a:ext cx="6156176" cy="119675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ctr" fontAlgn="base" latinLnBrk="1">
              <a:lnSpc>
                <a:spcPct val="100000"/>
              </a:lnSpc>
              <a:spcBef>
                <a:spcPct val="20000"/>
              </a:spcBef>
              <a:spcAft>
                <a:spcPct val="0"/>
              </a:spcAft>
              <a:buClr>
                <a:srgbClr val="FFFFCC"/>
              </a:buClr>
              <a:buSzPct val="70000"/>
              <a:buFontTx/>
              <a:buNone/>
            </a:pP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Ас. Дойкова </a:t>
            </a:r>
            <a:r>
              <a:rPr lang="uk-UA"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К</a:t>
            </a: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.М.</a:t>
            </a:r>
          </a:p>
          <a:p>
            <a:pPr marL="0" lvl="0" indent="0" algn="ctr" latinLnBrk="1">
              <a:buNone/>
            </a:pP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Кафедра променевої діагностики, терапії та радіаційної медицини і </a:t>
            </a:r>
            <a:r>
              <a:rPr lang="ru-RU" altLang="en-US" sz="1800" dirty="0">
                <a:latin typeface="Tahoma" pitchFamily="34" charset="0"/>
                <a:ea typeface="Arial" charset="0"/>
                <a:sym typeface="Tahoma" pitchFamily="34" charset="0"/>
              </a:rPr>
              <a:t>онкології ОНМедУ</a:t>
            </a:r>
            <a:endPar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Заголовок 1"/>
          <p:cNvSpPr>
            <a:spLocks noGrp="1"/>
          </p:cNvSpPr>
          <p:nvPr>
            <p:ph type="title"/>
          </p:nvPr>
        </p:nvSpPr>
        <p:spPr>
          <a:xfrm>
            <a:off x="683568" y="452718"/>
            <a:ext cx="6856522" cy="81604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18" name="Объект 2"/>
          <p:cNvSpPr>
            <a:spLocks noGrp="1"/>
          </p:cNvSpPr>
          <p:nvPr>
            <p:ph idx="1"/>
          </p:nvPr>
        </p:nvSpPr>
        <p:spPr>
          <a:xfrm>
            <a:off x="1066800" y="1341437"/>
            <a:ext cx="7826375" cy="54006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-Складають 10% всіх переломів у дорослих.</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-Результат прямого або непрямого впливу сили (удар по витягнутій руці, плечового або ліктьового суглобу).</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-В залежності від механізму травми:</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-поперечний;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-косий;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-гвинтоподібний.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-Фрагменти або кісткова мозоль можуть пошкоджувати плечове сплетіння.</a:t>
            </a:r>
          </a:p>
        </p:txBody>
      </p:sp>
    </p:spTree>
  </p:cSld>
  <p:clrMapOvr>
    <a:masterClrMapping/>
  </p:clrMapOvr>
  <p:transition>
    <p:split orient="ver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20" name="Объект 2"/>
          <p:cNvSpPr>
            <a:spLocks noGrp="1"/>
          </p:cNvSpPr>
          <p:nvPr>
            <p:ph idx="1"/>
          </p:nvPr>
        </p:nvSpPr>
        <p:spPr>
          <a:xfrm>
            <a:off x="0" y="1628800"/>
            <a:ext cx="9144000" cy="5235549"/>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Лінія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найчастіше</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проходить</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місці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найбільшого</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викривлення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(межа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середньої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і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зовнішньої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третини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Зміщення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залежить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від</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ступеня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скорочення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м'язів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Знімок</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ключиці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зазвичай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виконується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одній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площині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Недолік</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видно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зміщення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тільки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вгору</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і донизу.</a:t>
            </a:r>
          </a:p>
        </p:txBody>
      </p:sp>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Заголовок 1"/>
          <p:cNvSpPr>
            <a:spLocks noGrp="1"/>
          </p:cNvSpPr>
          <p:nvPr>
            <p:ph type="title"/>
          </p:nvPr>
        </p:nvSpPr>
        <p:spPr>
          <a:xfrm>
            <a:off x="971550" y="0"/>
            <a:ext cx="7704137" cy="12684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22" name="Объект 2"/>
          <p:cNvSpPr>
            <a:spLocks noGrp="1"/>
          </p:cNvSpPr>
          <p:nvPr>
            <p:ph idx="1"/>
          </p:nvPr>
        </p:nvSpPr>
        <p:spPr>
          <a:xfrm>
            <a:off x="107950" y="3022600"/>
            <a:ext cx="8928100" cy="38354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uk-UA"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При травмі на рівні межі зовнішньої і середньої третини ключиці:</a:t>
            </a:r>
          </a:p>
          <a:p>
            <a:pPr marL="0" lvl="0" indent="0" algn="l" fontAlgn="base" latinLnBrk="1">
              <a:lnSpc>
                <a:spcPct val="100000"/>
              </a:lnSpc>
              <a:spcBef>
                <a:spcPct val="20000"/>
              </a:spcBef>
              <a:spcAft>
                <a:spcPct val="0"/>
              </a:spcAft>
              <a:buClr>
                <a:srgbClr val="FFFFCC"/>
              </a:buClr>
              <a:buSzPct val="70000"/>
              <a:buFontTx/>
              <a:buNone/>
            </a:pPr>
            <a:r>
              <a:rPr lang="uk-UA"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-медіальний уламок завжди відтягується вгору і вперед грудино-</a:t>
            </a:r>
            <a:r>
              <a:rPr lang="uk-UA" altLang="en-US"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ключично</a:t>
            </a:r>
            <a:r>
              <a:rPr lang="uk-UA"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r>
              <a:rPr lang="uk-UA" altLang="en-US"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соскоподібн</a:t>
            </a:r>
            <a:r>
              <a:rPr lang="ru-RU"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им</a:t>
            </a:r>
            <a:r>
              <a:rPr lang="uk-UA"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м'яз</a:t>
            </a:r>
            <a:r>
              <a:rPr lang="ru-RU"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ем</a:t>
            </a:r>
            <a:r>
              <a:rPr lang="en-US"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uk-UA"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-латеральний уламок відтягується донизу і всередину грудними м'язами.</a:t>
            </a:r>
          </a:p>
        </p:txBody>
      </p:sp>
      <p:pic>
        <p:nvPicPr>
          <p:cNvPr id="2097169" name="Рисунок 3"/>
          <p:cNvPicPr>
            <a:picLocks/>
          </p:cNvPicPr>
          <p:nvPr/>
        </p:nvPicPr>
        <p:blipFill>
          <a:blip r:embed="rId2"/>
          <a:srcRect/>
          <a:stretch>
            <a:fillRect/>
          </a:stretch>
        </p:blipFill>
        <p:spPr>
          <a:xfrm>
            <a:off x="1835150" y="1052512"/>
            <a:ext cx="5761037" cy="1970087"/>
          </a:xfrm>
          <a:prstGeom prst="rect">
            <a:avLst/>
          </a:prstGeom>
          <a:noFill/>
          <a:ln>
            <a:noFill/>
          </a:ln>
        </p:spPr>
      </p:pic>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Заголовок 1"/>
          <p:cNvSpPr>
            <a:spLocks noGrp="1"/>
          </p:cNvSpPr>
          <p:nvPr>
            <p:ph type="title"/>
          </p:nvPr>
        </p:nvSpPr>
        <p:spPr>
          <a:xfrm>
            <a:off x="1160462" y="352425"/>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4" name="Объект 2"/>
          <p:cNvSpPr>
            <a:spLocks noGrp="1"/>
          </p:cNvSpPr>
          <p:nvPr>
            <p:ph idx="1"/>
          </p:nvPr>
        </p:nvSpPr>
        <p:spPr>
          <a:xfrm>
            <a:off x="179387" y="4292600"/>
            <a:ext cx="8748712" cy="25654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just" fontAlgn="base" latinLnBrk="1">
              <a:lnSpc>
                <a:spcPct val="100000"/>
              </a:lnSpc>
              <a:spcBef>
                <a:spcPct val="20000"/>
              </a:spcBef>
              <a:spcAft>
                <a:spcPct val="0"/>
              </a:spcAft>
              <a:buClr>
                <a:srgbClr val="FFFFCC"/>
              </a:buClr>
              <a:buSzPct val="70000"/>
              <a:buFontTx/>
              <a:buNone/>
            </a:pP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Уламок</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який змістився в момент травми перпендикулярно осі ключиці, або </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кісткова мозоль</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що виникає в наслідку, можуть </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пошкоджувати плечове сплетіння</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p:txBody>
      </p:sp>
      <p:pic>
        <p:nvPicPr>
          <p:cNvPr id="2097170" name="Рисунок 3"/>
          <p:cNvPicPr>
            <a:picLocks/>
          </p:cNvPicPr>
          <p:nvPr/>
        </p:nvPicPr>
        <p:blipFill>
          <a:blip r:embed="rId2"/>
          <a:srcRect/>
          <a:stretch>
            <a:fillRect/>
          </a:stretch>
        </p:blipFill>
        <p:spPr>
          <a:xfrm>
            <a:off x="4643437" y="1916112"/>
            <a:ext cx="4121150" cy="2160587"/>
          </a:xfrm>
          <a:prstGeom prst="rect">
            <a:avLst/>
          </a:prstGeom>
          <a:noFill/>
          <a:ln>
            <a:noFill/>
          </a:ln>
        </p:spPr>
      </p:pic>
      <p:pic>
        <p:nvPicPr>
          <p:cNvPr id="2097171" name="Рисунок 4"/>
          <p:cNvPicPr>
            <a:picLocks/>
          </p:cNvPicPr>
          <p:nvPr/>
        </p:nvPicPr>
        <p:blipFill>
          <a:blip r:embed="rId3"/>
          <a:srcRect/>
          <a:stretch>
            <a:fillRect/>
          </a:stretch>
        </p:blipFill>
        <p:spPr>
          <a:xfrm>
            <a:off x="468312" y="1916112"/>
            <a:ext cx="3879850" cy="2162175"/>
          </a:xfrm>
          <a:prstGeom prst="rect">
            <a:avLst/>
          </a:prstGeom>
          <a:noFill/>
          <a:ln>
            <a:noFill/>
          </a:ln>
        </p:spPr>
      </p:pic>
    </p:spTree>
  </p:cSld>
  <p:clrMapOvr>
    <a:masterClrMapping/>
  </p:clrMapOvr>
  <p:transition>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Заголовок 1"/>
          <p:cNvSpPr>
            <a:spLocks noGrp="1"/>
          </p:cNvSpPr>
          <p:nvPr>
            <p:ph type="title"/>
          </p:nvPr>
        </p:nvSpPr>
        <p:spPr>
          <a:xfrm>
            <a:off x="1042987" y="333375"/>
            <a:ext cx="7416800" cy="143986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6" name="Объект 2"/>
          <p:cNvSpPr>
            <a:spLocks noGrp="1"/>
          </p:cNvSpPr>
          <p:nvPr>
            <p:ph idx="1"/>
          </p:nvPr>
        </p:nvSpPr>
        <p:spPr>
          <a:xfrm>
            <a:off x="323528" y="5113337"/>
            <a:ext cx="8820472" cy="17446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en-US"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hlinkClick r:id="rId2"/>
              </a:rPr>
              <a:t>https://moyatravma.ru/perelomy/u-novorozhdennogo-pri-rodah-perelom-klyuchitsy</a:t>
            </a:r>
          </a:p>
          <a:p>
            <a:pPr marL="0" lvl="0" indent="0" algn="l" fontAlgn="base" latinLnBrk="1">
              <a:lnSpc>
                <a:spcPct val="100000"/>
              </a:lnSpc>
              <a:spcBef>
                <a:spcPct val="20000"/>
              </a:spcBef>
              <a:spcAft>
                <a:spcPct val="0"/>
              </a:spcAft>
              <a:buClr>
                <a:srgbClr val="FFFFCC"/>
              </a:buClr>
              <a:buSzPct val="70000"/>
              <a:buFontTx/>
              <a:buNone/>
            </a:pPr>
            <a:r>
              <a:rPr lang="ru-RU" altLang="en-US" sz="2800"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a:t>
            </a:r>
            <a:r>
              <a:rPr lang="ru-RU" altLang="en-US" sz="2800"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ключиці</a:t>
            </a:r>
            <a:r>
              <a:rPr lang="ru-RU" altLang="en-US" sz="2800"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найбільш</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часте</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травматичне</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пошкодження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під</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час </a:t>
            </a:r>
            <a:r>
              <a:rPr lang="ru-RU" altLang="en-US" sz="2800"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пологів</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endPar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72" name="Рисунок 3"/>
          <p:cNvPicPr>
            <a:picLocks/>
          </p:cNvPicPr>
          <p:nvPr/>
        </p:nvPicPr>
        <p:blipFill>
          <a:blip r:embed="rId3"/>
          <a:srcRect/>
          <a:stretch>
            <a:fillRect/>
          </a:stretch>
        </p:blipFill>
        <p:spPr>
          <a:xfrm>
            <a:off x="4827587" y="2066925"/>
            <a:ext cx="4176712" cy="3046412"/>
          </a:xfrm>
          <a:prstGeom prst="rect">
            <a:avLst/>
          </a:prstGeom>
          <a:noFill/>
          <a:ln>
            <a:noFill/>
          </a:ln>
        </p:spPr>
      </p:pic>
      <p:pic>
        <p:nvPicPr>
          <p:cNvPr id="2097173" name="Рисунок 4"/>
          <p:cNvPicPr>
            <a:picLocks/>
          </p:cNvPicPr>
          <p:nvPr/>
        </p:nvPicPr>
        <p:blipFill>
          <a:blip r:embed="rId4"/>
          <a:srcRect/>
          <a:stretch>
            <a:fillRect/>
          </a:stretch>
        </p:blipFill>
        <p:spPr>
          <a:xfrm>
            <a:off x="539750" y="2060575"/>
            <a:ext cx="3897312" cy="3024187"/>
          </a:xfrm>
          <a:prstGeom prst="rect">
            <a:avLst/>
          </a:prstGeom>
          <a:noFill/>
          <a:ln>
            <a:noFill/>
          </a:ln>
        </p:spPr>
      </p:pic>
    </p:spTree>
  </p:cSld>
  <p:clrMapOvr>
    <a:masterClrMapping/>
  </p:clrMapOvr>
  <p:transition>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8" name="Объект 2"/>
          <p:cNvSpPr>
            <a:spLocks noGrp="1"/>
          </p:cNvSpPr>
          <p:nvPr>
            <p:ph idx="1"/>
          </p:nvPr>
        </p:nvSpPr>
        <p:spPr>
          <a:xfrm>
            <a:off x="179387" y="4868862"/>
            <a:ext cx="8856662" cy="18002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Переломи 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дітей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можуть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бути по типу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зеленої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гілки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без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порушення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цілісності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окістя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через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пластичність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структур.</a:t>
            </a:r>
          </a:p>
        </p:txBody>
      </p:sp>
      <p:pic>
        <p:nvPicPr>
          <p:cNvPr id="2097174" name="Рисунок 3"/>
          <p:cNvPicPr>
            <a:picLocks/>
          </p:cNvPicPr>
          <p:nvPr/>
        </p:nvPicPr>
        <p:blipFill>
          <a:blip r:embed="rId2"/>
          <a:srcRect/>
          <a:stretch>
            <a:fillRect/>
          </a:stretch>
        </p:blipFill>
        <p:spPr>
          <a:xfrm>
            <a:off x="1692275" y="1820862"/>
            <a:ext cx="5472112" cy="3048000"/>
          </a:xfrm>
          <a:prstGeom prst="rect">
            <a:avLst/>
          </a:prstGeom>
          <a:noFill/>
          <a:ln>
            <a:noFill/>
          </a:ln>
        </p:spPr>
      </p:pic>
    </p:spTree>
  </p:cSld>
  <p:clrMapOvr>
    <a:masterClrMapping/>
  </p:clrMapOvr>
  <p:transition>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Заголовок 1"/>
          <p:cNvSpPr>
            <a:spLocks noGrp="1"/>
          </p:cNvSpPr>
          <p:nvPr>
            <p:ph type="title"/>
          </p:nvPr>
        </p:nvSpPr>
        <p:spPr>
          <a:xfrm>
            <a:off x="1066800" y="0"/>
            <a:ext cx="7250112" cy="11255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9" name="Объект 2"/>
          <p:cNvSpPr>
            <a:spLocks noGrp="1"/>
          </p:cNvSpPr>
          <p:nvPr>
            <p:ph idx="1"/>
          </p:nvPr>
        </p:nvSpPr>
        <p:spPr>
          <a:xfrm>
            <a:off x="107950" y="3613150"/>
            <a:ext cx="9072562" cy="324485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Зсув</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осі</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часто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буває</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тільки</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передньо-задньому</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напрямку</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Кут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відкритий</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допереду</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і донизу.</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На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передньому</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знімку</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його</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можна</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визначити</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ЛИШЕ ІМОВІРНО,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спираючись</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на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вкорочення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латерального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уламка</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Скорочення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спостерігається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майже</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завжди</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розбіжність</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уламків</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спостерігається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рідко</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p:txBody>
      </p:sp>
      <p:pic>
        <p:nvPicPr>
          <p:cNvPr id="2097175" name="Рисунок 3"/>
          <p:cNvPicPr>
            <a:picLocks/>
          </p:cNvPicPr>
          <p:nvPr/>
        </p:nvPicPr>
        <p:blipFill>
          <a:blip r:embed="rId2"/>
          <a:srcRect/>
          <a:stretch>
            <a:fillRect/>
          </a:stretch>
        </p:blipFill>
        <p:spPr>
          <a:xfrm>
            <a:off x="1763712" y="981075"/>
            <a:ext cx="5761037" cy="2632075"/>
          </a:xfrm>
          <a:prstGeom prst="rect">
            <a:avLst/>
          </a:prstGeom>
          <a:noFill/>
          <a:ln>
            <a:noFill/>
          </a:ln>
        </p:spPr>
      </p:pic>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Заголовок 1"/>
          <p:cNvSpPr>
            <a:spLocks noGrp="1"/>
          </p:cNvSpPr>
          <p:nvPr>
            <p:ph type="title"/>
          </p:nvPr>
        </p:nvSpPr>
        <p:spPr>
          <a:xfrm>
            <a:off x="1187450" y="188912"/>
            <a:ext cx="7561262" cy="11525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2" name="Объект 2"/>
          <p:cNvSpPr>
            <a:spLocks noGrp="1"/>
          </p:cNvSpPr>
          <p:nvPr>
            <p:ph idx="1"/>
          </p:nvPr>
        </p:nvSpPr>
        <p:spPr>
          <a:xfrm>
            <a:off x="0" y="1341437"/>
            <a:ext cx="9251950" cy="55165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Складає 3% переломів верхньої кінцівки</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Механізм ушкодження</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автомобільна травма (50%);</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пряма травма плечової області;</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непряма травма при падінні на витягнуту 								руку;</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невипадкова травма у дітей.</a:t>
            </a:r>
          </a:p>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Асоціюється з іншими ушкодженнями</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перелом ключиці, ребер, грудини, хребта;</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травма плечового сплетення;</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пневмоторакс, контузія легкого.       </a:t>
            </a:r>
          </a:p>
        </p:txBody>
      </p:sp>
    </p:spTree>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Заголовок 1"/>
          <p:cNvSpPr>
            <a:spLocks noGrp="1"/>
          </p:cNvSpPr>
          <p:nvPr>
            <p:ph type="title"/>
          </p:nvPr>
        </p:nvSpPr>
        <p:spPr>
          <a:xfrm>
            <a:off x="971550" y="0"/>
            <a:ext cx="7639050" cy="9810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4" name="Объект 2"/>
          <p:cNvSpPr>
            <a:spLocks noGrp="1"/>
          </p:cNvSpPr>
          <p:nvPr>
            <p:ph idx="1"/>
          </p:nvPr>
        </p:nvSpPr>
        <p:spPr>
          <a:xfrm>
            <a:off x="0" y="5157787"/>
            <a:ext cx="9467850" cy="18970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шийки і тіла лопатки (синій контур)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заднього відрізка 8-го ребра (зелений контур)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Діафрагма зміщена догори (червона стрілка)</a:t>
            </a:r>
          </a:p>
        </p:txBody>
      </p:sp>
      <p:pic>
        <p:nvPicPr>
          <p:cNvPr id="2097176" name="Рисунок 3"/>
          <p:cNvPicPr>
            <a:picLocks/>
          </p:cNvPicPr>
          <p:nvPr/>
        </p:nvPicPr>
        <p:blipFill>
          <a:blip r:embed="rId2"/>
          <a:srcRect/>
          <a:stretch>
            <a:fillRect/>
          </a:stretch>
        </p:blipFill>
        <p:spPr>
          <a:xfrm>
            <a:off x="33337" y="1341437"/>
            <a:ext cx="3251200" cy="2584450"/>
          </a:xfrm>
          <a:prstGeom prst="rect">
            <a:avLst/>
          </a:prstGeom>
          <a:noFill/>
          <a:ln>
            <a:noFill/>
          </a:ln>
        </p:spPr>
      </p:pic>
      <p:pic>
        <p:nvPicPr>
          <p:cNvPr id="2097177" name="Рисунок 4"/>
          <p:cNvPicPr>
            <a:picLocks/>
          </p:cNvPicPr>
          <p:nvPr/>
        </p:nvPicPr>
        <p:blipFill>
          <a:blip r:embed="rId3"/>
          <a:srcRect/>
          <a:stretch>
            <a:fillRect/>
          </a:stretch>
        </p:blipFill>
        <p:spPr>
          <a:xfrm>
            <a:off x="3949700" y="836612"/>
            <a:ext cx="5194300" cy="4124325"/>
          </a:xfrm>
          <a:prstGeom prst="rect">
            <a:avLst/>
          </a:prstGeom>
          <a:noFill/>
          <a:ln>
            <a:noFill/>
          </a:ln>
        </p:spPr>
      </p:pic>
      <p:pic>
        <p:nvPicPr>
          <p:cNvPr id="2097178" name="Рисунок 3"/>
          <p:cNvPicPr>
            <a:picLocks/>
          </p:cNvPicPr>
          <p:nvPr/>
        </p:nvPicPr>
        <p:blipFill>
          <a:blip r:embed="rId4"/>
          <a:srcRect/>
          <a:stretch>
            <a:fillRect/>
          </a:stretch>
        </p:blipFill>
        <p:spPr>
          <a:xfrm>
            <a:off x="971550" y="3925887"/>
            <a:ext cx="2312987" cy="822325"/>
          </a:xfrm>
          <a:prstGeom prst="rect">
            <a:avLst/>
          </a:prstGeom>
          <a:noFill/>
          <a:ln>
            <a:noFill/>
          </a:ln>
        </p:spPr>
      </p:pic>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6" name="Объект 2"/>
          <p:cNvSpPr>
            <a:spLocks noGrp="1"/>
          </p:cNvSpPr>
          <p:nvPr>
            <p:ph idx="1"/>
          </p:nvPr>
        </p:nvSpPr>
        <p:spPr>
          <a:xfrm>
            <a:off x="0" y="5661025"/>
            <a:ext cx="9036050" cy="11969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Поєднані переломи ключиці та лопатки</a:t>
            </a: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https://radiopaedia.org/cases/scapular-and-clavicle-fractures</a:t>
            </a:r>
          </a:p>
        </p:txBody>
      </p:sp>
      <p:pic>
        <p:nvPicPr>
          <p:cNvPr id="2097179" name="Рисунок 3"/>
          <p:cNvPicPr>
            <a:picLocks/>
          </p:cNvPicPr>
          <p:nvPr/>
        </p:nvPicPr>
        <p:blipFill>
          <a:blip r:embed="rId2"/>
          <a:srcRect/>
          <a:stretch>
            <a:fillRect/>
          </a:stretch>
        </p:blipFill>
        <p:spPr>
          <a:xfrm>
            <a:off x="179387" y="2009775"/>
            <a:ext cx="4000500" cy="3651250"/>
          </a:xfrm>
          <a:prstGeom prst="rect">
            <a:avLst/>
          </a:prstGeom>
          <a:noFill/>
          <a:ln>
            <a:noFill/>
          </a:ln>
        </p:spPr>
      </p:pic>
      <p:pic>
        <p:nvPicPr>
          <p:cNvPr id="2097180" name="Рисунок 4"/>
          <p:cNvPicPr>
            <a:picLocks/>
          </p:cNvPicPr>
          <p:nvPr/>
        </p:nvPicPr>
        <p:blipFill>
          <a:blip r:embed="rId3"/>
          <a:srcRect/>
          <a:stretch>
            <a:fillRect/>
          </a:stretch>
        </p:blipFill>
        <p:spPr>
          <a:xfrm>
            <a:off x="4518025" y="2009775"/>
            <a:ext cx="4000500" cy="3651250"/>
          </a:xfrm>
          <a:prstGeom prst="rect">
            <a:avLst/>
          </a:prstGeom>
          <a:noFill/>
          <a:ln>
            <a:noFill/>
          </a:ln>
        </p:spPr>
      </p:pic>
      <p:pic>
        <p:nvPicPr>
          <p:cNvPr id="2097181" name="Рисунок 3"/>
          <p:cNvPicPr>
            <a:picLocks/>
          </p:cNvPicPr>
          <p:nvPr/>
        </p:nvPicPr>
        <p:blipFill>
          <a:blip r:embed="rId4"/>
          <a:srcRect/>
          <a:stretch>
            <a:fillRect/>
          </a:stretch>
        </p:blipFill>
        <p:spPr>
          <a:xfrm>
            <a:off x="3314700" y="4949825"/>
            <a:ext cx="2000250" cy="711200"/>
          </a:xfrm>
          <a:prstGeom prst="rect">
            <a:avLst/>
          </a:prstGeom>
          <a:noFill/>
          <a:ln>
            <a:noFill/>
          </a:ln>
        </p:spPr>
      </p:pic>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Заголовок 1"/>
          <p:cNvSpPr>
            <a:spLocks noGrp="1"/>
          </p:cNvSpPr>
          <p:nvPr>
            <p:ph type="title"/>
          </p:nvPr>
        </p:nvSpPr>
        <p:spPr>
          <a:xfrm>
            <a:off x="971550" y="0"/>
            <a:ext cx="7704137" cy="11255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a:t>
            </a:r>
          </a:p>
        </p:txBody>
      </p:sp>
      <p:sp>
        <p:nvSpPr>
          <p:cNvPr id="1048638" name="Объект 2"/>
          <p:cNvSpPr>
            <a:spLocks noGrp="1"/>
          </p:cNvSpPr>
          <p:nvPr>
            <p:ph idx="1"/>
          </p:nvPr>
        </p:nvSpPr>
        <p:spPr>
          <a:xfrm>
            <a:off x="971550" y="1196975"/>
            <a:ext cx="7704137" cy="5400675"/>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«Складає 10% всіх переломів кісток, з них 50% - перелом проксимального кінця» (Фогель М. і Надь З. Рентгенівський атлас по травматології, Будапешт 1964р.)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Переважно жінки похилого віку (остеопороз).</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Клінічно: біль і зменшення обсягу руху ураженого плеча.</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Можливий дистальний нейроваскулярний комплекс.</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Може бути вторинним по відношенню до прямої травмі.</a:t>
            </a:r>
          </a:p>
          <a:p>
            <a:pPr marL="0" lvl="0" indent="0" algn="l" fontAlgn="base" latinLnBrk="1">
              <a:lnSpc>
                <a:spcPct val="100000"/>
              </a:lnSpc>
              <a:spcBef>
                <a:spcPct val="20000"/>
              </a:spcBef>
              <a:spcAft>
                <a:spcPct val="0"/>
              </a:spcAft>
              <a:buClr>
                <a:srgbClr val="FFFFCC"/>
              </a:buClr>
              <a:buSzPct val="70000"/>
              <a:buFontTx/>
              <a:buChar char="-"/>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Char char="-"/>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Char char="-"/>
            </a:pPr>
            <a:endParaRPr lang="uk-UA" altLang="en-US" sz="1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Заголовок 1"/>
          <p:cNvSpPr>
            <a:spLocks noGrp="1"/>
          </p:cNvSpPr>
          <p:nvPr>
            <p:ph type="title" idx="4294967295"/>
          </p:nvPr>
        </p:nvSpPr>
        <p:spPr>
          <a:xfrm>
            <a:off x="1366838" y="115888"/>
            <a:ext cx="7777162" cy="10096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Задня графіка плеча</a:t>
            </a:r>
          </a:p>
        </p:txBody>
      </p:sp>
      <p:sp>
        <p:nvSpPr>
          <p:cNvPr id="1048640" name="Объект 2"/>
          <p:cNvSpPr>
            <a:spLocks noGrp="1"/>
          </p:cNvSpPr>
          <p:nvPr>
            <p:ph sz="half" idx="4294967295"/>
          </p:nvPr>
        </p:nvSpPr>
        <p:spPr>
          <a:xfrm>
            <a:off x="0" y="6237288"/>
            <a:ext cx="8785225" cy="6207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http://radiologyassistant.nl/en/p4f49ef79818c2/shoulder-mr-anatomy.html</a:t>
            </a:r>
          </a:p>
        </p:txBody>
      </p:sp>
      <p:sp>
        <p:nvSpPr>
          <p:cNvPr id="1048641" name="Текст 3"/>
          <p:cNvSpPr>
            <a:spLocks noGrp="1"/>
          </p:cNvSpPr>
          <p:nvPr>
            <p:ph type="body" sz="half" idx="4294967295"/>
          </p:nvPr>
        </p:nvSpPr>
        <p:spPr>
          <a:xfrm>
            <a:off x="4540250" y="1125538"/>
            <a:ext cx="4603750" cy="56165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20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sz="20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000">
                <a:solidFill>
                  <a:srgbClr val="FFFFFF"/>
                </a:solidFill>
                <a:effectLst>
                  <a:outerShdw blurRad="38100" dist="38100" dir="2700000" algn="tl">
                    <a:srgbClr val="C0C0C0"/>
                  </a:outerShdw>
                </a:effectLst>
                <a:latin typeface="Calibri"/>
                <a:ea typeface="Calibri"/>
              </a:rPr>
              <a:t>Показані </a:t>
            </a:r>
            <a:r>
              <a:rPr lang="en-US" altLang="en-US" sz="2000">
                <a:solidFill>
                  <a:srgbClr val="FFFFFF"/>
                </a:solidFill>
                <a:effectLst>
                  <a:outerShdw blurRad="38100" dist="38100" dir="2700000" algn="tl">
                    <a:srgbClr val="C0C0C0"/>
                  </a:outerShdw>
                </a:effectLst>
                <a:latin typeface="Calibri"/>
                <a:ea typeface="Calibri"/>
              </a:rPr>
              <a:t>supraspinatus, infraspinatus </a:t>
            </a:r>
            <a:r>
              <a:rPr lang="ru-RU" altLang="en-US" sz="2000">
                <a:solidFill>
                  <a:srgbClr val="FFFFFF"/>
                </a:solidFill>
                <a:effectLst>
                  <a:outerShdw blurRad="38100" dist="38100" dir="2700000" algn="tl">
                    <a:srgbClr val="C0C0C0"/>
                  </a:outerShdw>
                </a:effectLst>
                <a:latin typeface="Calibri"/>
                <a:ea typeface="Calibri"/>
              </a:rPr>
              <a:t>і </a:t>
            </a:r>
            <a:r>
              <a:rPr lang="en-US" altLang="en-US" sz="2000">
                <a:solidFill>
                  <a:srgbClr val="FFFFFF"/>
                </a:solidFill>
                <a:effectLst>
                  <a:outerShdw blurRad="38100" dist="38100" dir="2700000" algn="tl">
                    <a:srgbClr val="C0C0C0"/>
                  </a:outerShdw>
                </a:effectLst>
                <a:latin typeface="Calibri"/>
                <a:ea typeface="Calibri"/>
              </a:rPr>
              <a:t>teres minor muscles </a:t>
            </a:r>
            <a:r>
              <a:rPr lang="ru-RU" altLang="en-US" sz="2000">
                <a:solidFill>
                  <a:srgbClr val="FFFFFF"/>
                </a:solidFill>
                <a:effectLst>
                  <a:outerShdw blurRad="38100" dist="38100" dir="2700000" algn="tl">
                    <a:srgbClr val="C0C0C0"/>
                  </a:outerShdw>
                </a:effectLst>
                <a:latin typeface="Calibri"/>
                <a:ea typeface="Calibri"/>
              </a:rPr>
              <a:t>і сухожилля. Всі вони прикріплюються до великої горбистості плечової кістки. Муфти та сухожилля манжети ротатора забезпечують стабільність плеча під час руху. Без манжети ротатора плечова голівка частково вислизає з гленоідної ямки, зменшуючи ефективність дельтоподібного м'язу. Розтягування ротаційної манжети може спричиняти мігрування голівки плечової кістки вгору, що призводить до її високого стояння.</a:t>
            </a:r>
          </a:p>
        </p:txBody>
      </p:sp>
      <p:pic>
        <p:nvPicPr>
          <p:cNvPr id="2097182" name="Picture 2" descr=","/>
          <p:cNvPicPr>
            <a:picLocks/>
          </p:cNvPicPr>
          <p:nvPr/>
        </p:nvPicPr>
        <p:blipFill>
          <a:blip r:embed="rId2"/>
          <a:srcRect/>
          <a:stretch>
            <a:fillRect/>
          </a:stretch>
        </p:blipFill>
        <p:spPr>
          <a:xfrm>
            <a:off x="103187" y="2136775"/>
            <a:ext cx="4329112" cy="4014787"/>
          </a:xfrm>
          <a:prstGeom prst="rect">
            <a:avLst/>
          </a:prstGeom>
          <a:noFill/>
          <a:ln>
            <a:noFill/>
          </a:ln>
        </p:spPr>
      </p:pic>
    </p:spTree>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Текст 3"/>
          <p:cNvSpPr>
            <a:spLocks noGrp="1"/>
          </p:cNvSpPr>
          <p:nvPr>
            <p:ph type="body" sz="half" idx="4294967295"/>
          </p:nvPr>
        </p:nvSpPr>
        <p:spPr>
          <a:xfrm>
            <a:off x="34925" y="5226050"/>
            <a:ext cx="9109075" cy="163195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Вигляд збоку                                Вигляд спереду</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en-US" altLang="en-US" sz="2400">
                <a:solidFill>
                  <a:srgbClr val="FFFFFF"/>
                </a:solidFill>
                <a:effectLst>
                  <a:outerShdw blurRad="38100" dist="38100" dir="2700000" algn="tl">
                    <a:srgbClr val="C0C0C0"/>
                  </a:outerShdw>
                </a:effectLst>
                <a:latin typeface="Calibri"/>
                <a:ea typeface="Calibri"/>
              </a:rPr>
              <a:t>http://radiologyassistant.nl/en/p4f49ef79818c2/shoulder-mr-anatomy.html</a:t>
            </a:r>
          </a:p>
        </p:txBody>
      </p:sp>
      <p:sp>
        <p:nvSpPr>
          <p:cNvPr id="1048643" name="Заголовок 4"/>
          <p:cNvSpPr>
            <a:spLocks noGrp="1"/>
          </p:cNvSpPr>
          <p:nvPr>
            <p:ph type="title" idx="4294967295"/>
          </p:nvPr>
        </p:nvSpPr>
        <p:spPr>
          <a:xfrm>
            <a:off x="0" y="333375"/>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Анатомія плечового суглоба</a:t>
            </a:r>
          </a:p>
        </p:txBody>
      </p:sp>
      <p:pic>
        <p:nvPicPr>
          <p:cNvPr id="2097183" name="Picture 4" descr=","/>
          <p:cNvPicPr>
            <a:picLocks noGrp="1"/>
          </p:cNvPicPr>
          <p:nvPr>
            <p:ph sz="half" idx="4294967295"/>
          </p:nvPr>
        </p:nvPicPr>
        <p:blipFill>
          <a:blip r:embed="rId3"/>
          <a:srcRect/>
          <a:stretch>
            <a:fillRect/>
          </a:stretch>
        </p:blipFill>
        <p:spPr>
          <a:xfrm>
            <a:off x="0" y="2263775"/>
            <a:ext cx="4321175" cy="2986088"/>
          </a:xfrm>
          <a:prstGeom prst="rect">
            <a:avLst/>
          </a:prstGeom>
          <a:noFill/>
          <a:ln>
            <a:noFill/>
          </a:ln>
        </p:spPr>
      </p:pic>
      <p:pic>
        <p:nvPicPr>
          <p:cNvPr id="2097184" name="Picture 6" descr=","/>
          <p:cNvPicPr>
            <a:picLocks/>
          </p:cNvPicPr>
          <p:nvPr/>
        </p:nvPicPr>
        <p:blipFill>
          <a:blip r:embed="rId4"/>
          <a:srcRect/>
          <a:stretch>
            <a:fillRect/>
          </a:stretch>
        </p:blipFill>
        <p:spPr>
          <a:xfrm>
            <a:off x="4452937" y="1844675"/>
            <a:ext cx="4191000" cy="3381375"/>
          </a:xfrm>
          <a:prstGeom prst="rect">
            <a:avLst/>
          </a:prstGeom>
          <a:noFill/>
          <a:ln>
            <a:noFill/>
          </a:ln>
        </p:spPr>
      </p:pic>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Заголовок 1"/>
          <p:cNvSpPr>
            <a:spLocks noGrp="1"/>
          </p:cNvSpPr>
          <p:nvPr>
            <p:ph type="title"/>
          </p:nvPr>
        </p:nvSpPr>
        <p:spPr>
          <a:xfrm>
            <a:off x="1066800" y="0"/>
            <a:ext cx="7608887" cy="17732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 </a:t>
            </a:r>
            <a:br/>
            <a:r>
              <a:rPr lang="ru-RU" altLang="en-US" sz="3200" b="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За формою перелому можна думати про механізм травми.</a:t>
            </a:r>
          </a:p>
        </p:txBody>
      </p:sp>
      <p:sp>
        <p:nvSpPr>
          <p:cNvPr id="1048648" name="Объект 2"/>
          <p:cNvSpPr>
            <a:spLocks noGrp="1"/>
          </p:cNvSpPr>
          <p:nvPr>
            <p:ph idx="1"/>
          </p:nvPr>
        </p:nvSpPr>
        <p:spPr>
          <a:xfrm>
            <a:off x="4859337" y="1773237"/>
            <a:ext cx="4284662"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Компресійний перелом </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Прямий вплив сили - компресія, дроблення уламків без значного зміщення.</a:t>
            </a:r>
          </a:p>
          <a:p>
            <a:pPr marL="0" lvl="0" indent="0" algn="l" fontAlgn="base" latinLnBrk="1">
              <a:lnSpc>
                <a:spcPct val="100000"/>
              </a:lnSpc>
              <a:spcBef>
                <a:spcPct val="20000"/>
              </a:spcBef>
              <a:spcAft>
                <a:spcPct val="0"/>
              </a:spcAft>
              <a:buClr>
                <a:srgbClr val="FFFFCC"/>
              </a:buClr>
              <a:buSzPct val="70000"/>
              <a:buFontTx/>
              <a:buChar char="-"/>
            </a:pPr>
            <a:endParaRPr lang="uk-UA"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5" name="Рисунок 4"/>
          <p:cNvPicPr>
            <a:picLocks/>
          </p:cNvPicPr>
          <p:nvPr/>
        </p:nvPicPr>
        <p:blipFill>
          <a:blip r:embed="rId2"/>
          <a:srcRect/>
          <a:stretch>
            <a:fillRect/>
          </a:stretch>
        </p:blipFill>
        <p:spPr>
          <a:xfrm>
            <a:off x="1090612" y="1951037"/>
            <a:ext cx="3433762" cy="4745037"/>
          </a:xfrm>
          <a:prstGeom prst="rect">
            <a:avLst/>
          </a:prstGeom>
          <a:noFill/>
          <a:ln>
            <a:noFill/>
          </a:ln>
        </p:spPr>
      </p:pic>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 </a:t>
            </a:r>
            <a:br/>
            <a:r>
              <a:rPr lang="ru-RU" altLang="en-US" sz="3200" b="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 формою перелому можна думати про механізм травми.</a:t>
            </a:r>
          </a:p>
        </p:txBody>
      </p:sp>
      <p:sp>
        <p:nvSpPr>
          <p:cNvPr id="1048650" name="Объект 2"/>
          <p:cNvSpPr>
            <a:spLocks noGrp="1"/>
          </p:cNvSpPr>
          <p:nvPr>
            <p:ph idx="1"/>
          </p:nvPr>
        </p:nvSpPr>
        <p:spPr>
          <a:xfrm>
            <a:off x="4500562" y="1736725"/>
            <a:ext cx="46434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ВІДРИВНИЙ ПЕРЕЛОМ :</a:t>
            </a:r>
          </a:p>
          <a:p>
            <a:pPr marL="0" lvl="0" indent="0" algn="l" fontAlgn="base" latinLnBrk="1">
              <a:lnSpc>
                <a:spcPct val="100000"/>
              </a:lnSpc>
              <a:spcBef>
                <a:spcPct val="20000"/>
              </a:spcBef>
              <a:spcAft>
                <a:spcPct val="0"/>
              </a:spcAft>
              <a:buClr>
                <a:srgbClr val="FFFFCC"/>
              </a:buClr>
              <a:buSzPct val="70000"/>
              <a:buFontTx/>
              <a:buNone/>
            </a:pP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Сильне</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скорочення</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м'язів</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призводить</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до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відриву</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невеликого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кісткового</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фрагменту великого бугра.</a:t>
            </a:r>
          </a:p>
          <a:p>
            <a:pPr marL="0" lvl="0" indent="0" algn="l" fontAlgn="base" latinLnBrk="1">
              <a:lnSpc>
                <a:spcPct val="100000"/>
              </a:lnSpc>
              <a:spcBef>
                <a:spcPct val="20000"/>
              </a:spcBef>
              <a:spcAft>
                <a:spcPct val="0"/>
              </a:spcAft>
              <a:buClr>
                <a:srgbClr val="FFFFCC"/>
              </a:buClr>
              <a:buSzPct val="70000"/>
              <a:buFontTx/>
              <a:buNone/>
            </a:pP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Відірваний</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фрагмент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може</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перебувати</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над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поверхнею</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6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голівки</a:t>
            </a:r>
            <a:r>
              <a:rPr lang="ru-RU" altLang="en-US" sz="26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Case courtesy of Dr </a:t>
            </a:r>
            <a:r>
              <a:rPr lang="en-US" altLang="en-US" sz="20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Benoudina</a:t>
            </a:r>
            <a:r>
              <a:rPr lang="en-US" altLang="en-US" sz="20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Samir, Radiopaedia.org, </a:t>
            </a:r>
            <a:r>
              <a:rPr lang="en-US" altLang="en-US" sz="20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rID</a:t>
            </a:r>
            <a:r>
              <a:rPr lang="en-US" altLang="en-US" sz="20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22011</a:t>
            </a:r>
          </a:p>
          <a:p>
            <a:pPr marL="0" lvl="0" indent="0" algn="l" fontAlgn="base" latinLnBrk="1">
              <a:lnSpc>
                <a:spcPct val="100000"/>
              </a:lnSpc>
              <a:spcBef>
                <a:spcPct val="20000"/>
              </a:spcBef>
              <a:spcAft>
                <a:spcPct val="0"/>
              </a:spcAft>
              <a:buClr>
                <a:srgbClr val="FFFFCC"/>
              </a:buClr>
              <a:buSzPct val="70000"/>
              <a:buFontTx/>
              <a:buChar char="-"/>
            </a:pPr>
            <a:endPar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endPar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6" name="Рисунок 3"/>
          <p:cNvPicPr>
            <a:picLocks/>
          </p:cNvPicPr>
          <p:nvPr/>
        </p:nvPicPr>
        <p:blipFill>
          <a:blip r:embed="rId2"/>
          <a:srcRect/>
          <a:stretch>
            <a:fillRect/>
          </a:stretch>
        </p:blipFill>
        <p:spPr>
          <a:xfrm>
            <a:off x="179387" y="2133600"/>
            <a:ext cx="4176712" cy="4481512"/>
          </a:xfrm>
          <a:prstGeom prst="rect">
            <a:avLst/>
          </a:prstGeom>
          <a:noFill/>
          <a:ln>
            <a:noFill/>
          </a:ln>
        </p:spPr>
      </p:pic>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Заголовок 1"/>
          <p:cNvSpPr>
            <a:spLocks noGrp="1"/>
          </p:cNvSpPr>
          <p:nvPr>
            <p:ph type="title"/>
          </p:nvPr>
        </p:nvSpPr>
        <p:spPr>
          <a:xfrm>
            <a:off x="971550" y="0"/>
            <a:ext cx="7704137" cy="17002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 </a:t>
            </a:r>
            <a:br/>
            <a:r>
              <a:rPr lang="ru-RU" altLang="en-US" sz="2800" b="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За формою перелому можна думати про механізм травми.</a:t>
            </a:r>
          </a:p>
        </p:txBody>
      </p:sp>
      <p:sp>
        <p:nvSpPr>
          <p:cNvPr id="1048652" name="Объект 2"/>
          <p:cNvSpPr>
            <a:spLocks noGrp="1"/>
          </p:cNvSpPr>
          <p:nvPr>
            <p:ph idx="1"/>
          </p:nvPr>
        </p:nvSpPr>
        <p:spPr>
          <a:xfrm>
            <a:off x="4716462" y="1484312"/>
            <a:ext cx="4427537" cy="525780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 хірургічної шийки плеча називається </a:t>
            </a:r>
            <a:r>
              <a:rPr lang="uk-UA"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підгорбиковим</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Аддукційний </a:t>
            </a: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(кут відкритий медіально), варусна позиція;</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Абдукційний </a:t>
            </a: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(кут відкритий латерально), вальгусна позиція.</a:t>
            </a:r>
          </a:p>
          <a:p>
            <a:pPr marL="0" lvl="0" indent="0" algn="l" fontAlgn="base">
              <a:lnSpc>
                <a:spcPct val="100000"/>
              </a:lnSpc>
              <a:spcBef>
                <a:spcPct val="20000"/>
              </a:spcBef>
              <a:spcAft>
                <a:spcPct val="0"/>
              </a:spcAft>
              <a:buClr>
                <a:srgbClr val="FFFFCC"/>
              </a:buClr>
              <a:buSzPct val="70000"/>
              <a:buFont typeface="Wingdings" pitchFamily="2" charset="2"/>
              <a:buChar char="n"/>
            </a:pPr>
            <a:r>
              <a:rPr lang="uk-UA"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Контузійний</a:t>
            </a:r>
          </a:p>
          <a:p>
            <a:pPr marL="0" lvl="0" indent="0" algn="l" fontAlgn="base" latinLnBrk="1">
              <a:lnSpc>
                <a:spcPct val="100000"/>
              </a:lnSpc>
              <a:spcBef>
                <a:spcPct val="20000"/>
              </a:spcBef>
              <a:spcAft>
                <a:spcPct val="0"/>
              </a:spcAft>
              <a:buClr>
                <a:srgbClr val="FFFFCC"/>
              </a:buClr>
              <a:buSzPct val="70000"/>
              <a:buFontTx/>
              <a:buNone/>
            </a:pPr>
            <a:endParaRPr lang="uk-UA"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Case courtesy of Dr Benoudina Samir, Radiopaedia.org, rID: 22011</a:t>
            </a:r>
          </a:p>
          <a:p>
            <a:pPr marL="0" lvl="0" indent="0" algn="l" fontAlgn="base">
              <a:lnSpc>
                <a:spcPct val="100000"/>
              </a:lnSpc>
              <a:spcBef>
                <a:spcPct val="20000"/>
              </a:spcBef>
              <a:spcAft>
                <a:spcPct val="0"/>
              </a:spcAft>
              <a:buClr>
                <a:srgbClr val="FFFFCC"/>
              </a:buClr>
              <a:buSzPct val="70000"/>
              <a:buFont typeface="Wingdings" pitchFamily="2" charset="2"/>
              <a:buChar char="n"/>
            </a:pPr>
            <a:endParaRPr lang="uk-UA"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7" name="Рисунок 3"/>
          <p:cNvPicPr>
            <a:picLocks/>
          </p:cNvPicPr>
          <p:nvPr/>
        </p:nvPicPr>
        <p:blipFill>
          <a:blip r:embed="rId2"/>
          <a:srcRect/>
          <a:stretch>
            <a:fillRect/>
          </a:stretch>
        </p:blipFill>
        <p:spPr>
          <a:xfrm>
            <a:off x="179387" y="2349500"/>
            <a:ext cx="4241800" cy="3486150"/>
          </a:xfrm>
          <a:prstGeom prst="rect">
            <a:avLst/>
          </a:prstGeom>
          <a:noFill/>
          <a:ln>
            <a:noFill/>
          </a:ln>
        </p:spPr>
      </p:pic>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p>
        </p:txBody>
      </p:sp>
      <p:sp>
        <p:nvSpPr>
          <p:cNvPr id="1048654" name="Объект 2"/>
          <p:cNvSpPr>
            <a:spLocks noGrp="1"/>
          </p:cNvSpPr>
          <p:nvPr>
            <p:ph idx="1"/>
          </p:nvPr>
        </p:nvSpPr>
        <p:spPr>
          <a:xfrm>
            <a:off x="755650" y="1844675"/>
            <a:ext cx="8496300"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 дітей 2-7 років частіше зустрічаються </a:t>
            </a: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підгорбикові</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переломи проксимального відділу плеча за типом «зеленої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 дітей 8-14 років - типовим є епіфізіоліз (Блаунт). Може супроводжуватися тільки бічним зміщенням.</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Відламки можуть бути у позиції приведення або відведення.</a:t>
            </a:r>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Заголовок 1"/>
          <p:cNvSpPr>
            <a:spLocks noGrp="1"/>
          </p:cNvSpPr>
          <p:nvPr>
            <p:ph type="title"/>
          </p:nvPr>
        </p:nvSpPr>
        <p:spPr>
          <a:xfrm>
            <a:off x="1066800" y="0"/>
            <a:ext cx="7608887"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br/>
            <a:r>
              <a:rPr lang="ru-RU" altLang="en-US" sz="28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за типом «зеленої гілки».</a:t>
            </a:r>
          </a:p>
        </p:txBody>
      </p:sp>
      <p:sp>
        <p:nvSpPr>
          <p:cNvPr id="1048656" name="Объект 2"/>
          <p:cNvSpPr>
            <a:spLocks noGrp="1"/>
          </p:cNvSpPr>
          <p:nvPr>
            <p:ph idx="1"/>
          </p:nvPr>
        </p:nvSpPr>
        <p:spPr>
          <a:xfrm>
            <a:off x="4067175" y="1844675"/>
            <a:ext cx="4897437"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Нижче проксимальної епіфізарної лінії - перелом за типом «зеленої гілки» без зміщення.</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Він визначається за незначним валиком на медіальній поверхні.</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На цьому рівні можна припускати ущільнення структури (стрілка).</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Відокремлена кістка біля верхівки акроміона є його апофізом (стрілка).</a:t>
            </a:r>
          </a:p>
        </p:txBody>
      </p:sp>
      <p:pic>
        <p:nvPicPr>
          <p:cNvPr id="2097188" name="Рисунок 3"/>
          <p:cNvPicPr>
            <a:picLocks/>
          </p:cNvPicPr>
          <p:nvPr/>
        </p:nvPicPr>
        <p:blipFill rotWithShape="1">
          <a:blip r:embed="rId2"/>
          <a:srcRect l="384" t="19" r="-384" b="12701"/>
          <a:stretch/>
        </p:blipFill>
        <p:spPr>
          <a:xfrm>
            <a:off x="95250" y="2133601"/>
            <a:ext cx="3952875" cy="3455640"/>
          </a:xfrm>
          <a:prstGeom prst="rect">
            <a:avLst/>
          </a:prstGeom>
          <a:noFill/>
          <a:ln>
            <a:noFill/>
          </a:ln>
        </p:spPr>
      </p:pic>
    </p:spTree>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Заголовок 1"/>
          <p:cNvSpPr>
            <a:spLocks noGrp="1"/>
          </p:cNvSpPr>
          <p:nvPr>
            <p:ph type="title"/>
          </p:nvPr>
        </p:nvSpPr>
        <p:spPr>
          <a:xfrm>
            <a:off x="1066800" y="0"/>
            <a:ext cx="7543800"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 </a:t>
            </a:r>
            <a:br/>
            <a:r>
              <a:rPr lang="ru-RU" altLang="en-US" sz="32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Гвинтоподібний перелом</a:t>
            </a:r>
          </a:p>
        </p:txBody>
      </p:sp>
      <p:sp>
        <p:nvSpPr>
          <p:cNvPr id="1048658" name="Объект 2"/>
          <p:cNvSpPr>
            <a:spLocks noGrp="1"/>
          </p:cNvSpPr>
          <p:nvPr>
            <p:ph idx="1"/>
          </p:nvPr>
        </p:nvSpPr>
        <p:spPr>
          <a:xfrm>
            <a:off x="4716462" y="1844675"/>
            <a:ext cx="4427537" cy="52562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 немовляти.</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-На бічній рентгенограмі</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правої плечової кістки в дистальній метафізарний області визначається лінійне просвітлення.</a:t>
            </a:r>
          </a:p>
          <a:p>
            <a:pPr marL="0" lvl="0" indent="0" algn="l" fontAlgn="base" latinLnBrk="1">
              <a:lnSpc>
                <a:spcPct val="100000"/>
              </a:lnSpc>
              <a:spcBef>
                <a:spcPct val="20000"/>
              </a:spcBef>
              <a:spcAft>
                <a:spcPct val="0"/>
              </a:spcAft>
              <a:buClr>
                <a:srgbClr val="FFFFCC"/>
              </a:buClr>
              <a:buSzPct val="70000"/>
              <a:buFontTx/>
              <a:buNone/>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УЗД: по довгій осі в дистальній метафізарній області субперіостально визначається порушення структури кори.</a:t>
            </a:r>
          </a:p>
        </p:txBody>
      </p:sp>
      <p:pic>
        <p:nvPicPr>
          <p:cNvPr id="2097189" name="Рисунок 3"/>
          <p:cNvPicPr>
            <a:picLocks/>
          </p:cNvPicPr>
          <p:nvPr/>
        </p:nvPicPr>
        <p:blipFill>
          <a:blip r:embed="rId2"/>
          <a:srcRect/>
          <a:stretch>
            <a:fillRect/>
          </a:stretch>
        </p:blipFill>
        <p:spPr>
          <a:xfrm>
            <a:off x="1017587" y="4475162"/>
            <a:ext cx="3295650" cy="2382837"/>
          </a:xfrm>
          <a:prstGeom prst="rect">
            <a:avLst/>
          </a:prstGeom>
          <a:noFill/>
          <a:ln>
            <a:noFill/>
          </a:ln>
        </p:spPr>
      </p:pic>
      <p:pic>
        <p:nvPicPr>
          <p:cNvPr id="2097190" name="Рисунок 4"/>
          <p:cNvPicPr>
            <a:picLocks/>
          </p:cNvPicPr>
          <p:nvPr/>
        </p:nvPicPr>
        <p:blipFill>
          <a:blip r:embed="rId3"/>
          <a:srcRect/>
          <a:stretch>
            <a:fillRect/>
          </a:stretch>
        </p:blipFill>
        <p:spPr>
          <a:xfrm>
            <a:off x="1062037" y="1844675"/>
            <a:ext cx="3251200" cy="2660650"/>
          </a:xfrm>
          <a:prstGeom prst="rect">
            <a:avLst/>
          </a:prstGeom>
          <a:noFill/>
          <a:ln>
            <a:noFill/>
          </a:ln>
        </p:spPr>
      </p:pic>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p>
        </p:txBody>
      </p:sp>
      <p:sp>
        <p:nvSpPr>
          <p:cNvPr id="1048660" name="Объект 2"/>
          <p:cNvSpPr>
            <a:spLocks noGrp="1"/>
          </p:cNvSpPr>
          <p:nvPr>
            <p:ph idx="1"/>
          </p:nvPr>
        </p:nvSpPr>
        <p:spPr>
          <a:xfrm>
            <a:off x="4211637" y="1736725"/>
            <a:ext cx="48974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Діафізарні переломи:</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1. За механізмом:</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Прямий (удар, поштовх);</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Непряма (перегин, обертання).</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2. По виду: косі, поперечні, поздовжні, гвинтові, скалкові, перелом «метелик».</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Поперечний перелом діафіза вище місця прикріплення дельтоподібного м'яза. Верхній уламок відтягнутий медіально і дозаду найширшим м'язом спини, великим круглим і грудним м'язами; нижній зміщується дельтоподібним м'язом вгору і латерально.</a:t>
            </a:r>
          </a:p>
          <a:p>
            <a:pPr marL="342900" lvl="0" indent="-342900" algn="l" fontAlgn="base" latinLnBrk="1">
              <a:lnSpc>
                <a:spcPct val="100000"/>
              </a:lnSpc>
              <a:spcBef>
                <a:spcPct val="20000"/>
              </a:spcBef>
              <a:spcAft>
                <a:spcPct val="0"/>
              </a:spcAft>
              <a:buClr>
                <a:srgbClr val="FFFFCC"/>
              </a:buClr>
              <a:buSzPct val="70000"/>
              <a:buFontTx/>
              <a:buNone/>
            </a:pPr>
            <a:endParaRPr lang="uk-UA"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91" name="Рисунок 3"/>
          <p:cNvPicPr>
            <a:picLocks/>
          </p:cNvPicPr>
          <p:nvPr/>
        </p:nvPicPr>
        <p:blipFill>
          <a:blip r:embed="rId2"/>
          <a:srcRect/>
          <a:stretch>
            <a:fillRect/>
          </a:stretch>
        </p:blipFill>
        <p:spPr>
          <a:xfrm>
            <a:off x="155575" y="2420937"/>
            <a:ext cx="4054475" cy="2692400"/>
          </a:xfrm>
          <a:prstGeom prst="rect">
            <a:avLst/>
          </a:prstGeom>
          <a:noFill/>
          <a:ln>
            <a:noFill/>
          </a:ln>
        </p:spPr>
      </p:pic>
    </p:spTree>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Дистальний перелом плечової кістки </a:t>
            </a:r>
            <a:br/>
            <a:endPar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662" name="Объект 2"/>
          <p:cNvSpPr>
            <a:spLocks noGrp="1"/>
          </p:cNvSpPr>
          <p:nvPr>
            <p:ph idx="1"/>
          </p:nvPr>
        </p:nvSpPr>
        <p:spPr>
          <a:xfrm>
            <a:off x="484710" y="2060575"/>
            <a:ext cx="8551340" cy="47974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Складають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10%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всіх</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переломів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За формою перелому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можна</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думати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про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травми</a:t>
            </a:r>
            <a:endPar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Міжвиростковий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плечової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результат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прямої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олекранона</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endParaRPr lang="uk-UA"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Заголовок 1"/>
          <p:cNvSpPr>
            <a:spLocks noGrp="1"/>
          </p:cNvSpPr>
          <p:nvPr>
            <p:ph type="title"/>
          </p:nvPr>
        </p:nvSpPr>
        <p:spPr>
          <a:xfrm>
            <a:off x="1116012" y="333375"/>
            <a:ext cx="7559675" cy="9366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sz="36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Дистальний перелом </a:t>
            </a:r>
            <a:br/>
            <a:r>
              <a:rPr lang="ru-RU" altLang="en-US" sz="36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плечової кістки</a:t>
            </a:r>
          </a:p>
        </p:txBody>
      </p:sp>
      <p:sp>
        <p:nvSpPr>
          <p:cNvPr id="1048664" name="Объект 2"/>
          <p:cNvSpPr>
            <a:spLocks noGrp="1"/>
          </p:cNvSpPr>
          <p:nvPr>
            <p:ph idx="1"/>
          </p:nvPr>
        </p:nvSpPr>
        <p:spPr>
          <a:xfrm>
            <a:off x="4606925" y="1484312"/>
            <a:ext cx="4537075" cy="5113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a:t>
            </a:r>
            <a:r>
              <a:rPr lang="ru-RU" altLang="en-US" sz="2000" i="1" u="none" baseline="0">
                <a:solidFill>
                  <a:srgbClr val="FFFFFF"/>
                </a:solidFill>
                <a:latin typeface="Tahoma" pitchFamily="34" charset="0"/>
                <a:ea typeface="Arial" charset="0"/>
                <a:sym typeface="Tahoma" pitchFamily="34" charset="0"/>
              </a:rPr>
              <a:t> </a:t>
            </a:r>
            <a:r>
              <a:rPr lang="ru-RU" altLang="en-US" sz="2000" u="none" baseline="0">
                <a:solidFill>
                  <a:srgbClr val="FFFFFF"/>
                </a:solidFill>
                <a:latin typeface="Tahoma" pitchFamily="34" charset="0"/>
                <a:ea typeface="Arial" charset="0"/>
                <a:sym typeface="Tahoma" pitchFamily="34" charset="0"/>
              </a:rPr>
              <a:t>  відсутність зміщення фрагментів</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II:</a:t>
            </a:r>
            <a:r>
              <a:rPr lang="ru-RU" altLang="en-US" sz="2000" u="none" baseline="0">
                <a:solidFill>
                  <a:srgbClr val="FFFFFF"/>
                </a:solidFill>
                <a:latin typeface="Tahoma" pitchFamily="34" charset="0"/>
                <a:ea typeface="Arial" charset="0"/>
                <a:sym typeface="Tahoma" pitchFamily="34" charset="0"/>
              </a:rPr>
              <a:t>  Т</a:t>
            </a:r>
            <a:r>
              <a:rPr lang="en-US" altLang="en-US" sz="2000" u="none" baseline="0">
                <a:solidFill>
                  <a:srgbClr val="FFFFFF"/>
                </a:solidFill>
                <a:latin typeface="Tahoma" pitchFamily="34" charset="0"/>
                <a:ea typeface="Arial" charset="0"/>
                <a:sym typeface="Tahoma" pitchFamily="34" charset="0"/>
              </a:rPr>
              <a:t>-</a:t>
            </a:r>
            <a:r>
              <a:rPr lang="ru-RU" altLang="en-US" sz="2000" u="none" baseline="0">
                <a:solidFill>
                  <a:srgbClr val="FFFFFF"/>
                </a:solidFill>
                <a:latin typeface="Tahoma" pitchFamily="34" charset="0"/>
                <a:ea typeface="Arial" charset="0"/>
                <a:sym typeface="Tahoma" pitchFamily="34" charset="0"/>
              </a:rPr>
              <a:t>подібні міжвиросткові переломи з фрагментацією і поділом трохантера і головки, без суттєвого повороту у фронтальній площині</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III:</a:t>
            </a:r>
            <a:r>
              <a:rPr lang="ru-RU" altLang="en-US" sz="2000" i="1" u="none" baseline="0">
                <a:solidFill>
                  <a:srgbClr val="FFFFFF"/>
                </a:solidFill>
                <a:latin typeface="Tahoma" pitchFamily="34" charset="0"/>
                <a:ea typeface="Arial" charset="0"/>
                <a:sym typeface="Tahoma" pitchFamily="34" charset="0"/>
              </a:rPr>
              <a:t> </a:t>
            </a:r>
            <a:r>
              <a:rPr lang="ru-RU" altLang="en-US" sz="2000" u="none" baseline="0">
                <a:solidFill>
                  <a:srgbClr val="FFFFFF"/>
                </a:solidFill>
                <a:latin typeface="Tahoma" pitchFamily="34" charset="0"/>
                <a:ea typeface="Arial" charset="0"/>
                <a:sym typeface="Tahoma" pitchFamily="34" charset="0"/>
              </a:rPr>
              <a:t> Т-подібні міжвиросткові переломи з поділом і значним зміщенням фрагментів</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IV: </a:t>
            </a:r>
            <a:r>
              <a:rPr lang="ru-RU" altLang="en-US" sz="2000" u="none" baseline="0">
                <a:solidFill>
                  <a:srgbClr val="FFFFFF"/>
                </a:solidFill>
                <a:latin typeface="Tahoma" pitchFamily="34" charset="0"/>
                <a:ea typeface="Arial" charset="0"/>
                <a:sym typeface="Tahoma" pitchFamily="34" charset="0"/>
              </a:rPr>
              <a:t>Т</a:t>
            </a:r>
            <a:r>
              <a:rPr lang="en-US" altLang="en-US" sz="2000" u="none" baseline="0">
                <a:solidFill>
                  <a:srgbClr val="FFFFFF"/>
                </a:solidFill>
                <a:latin typeface="Tahoma" pitchFamily="34" charset="0"/>
                <a:ea typeface="Arial" charset="0"/>
                <a:sym typeface="Tahoma" pitchFamily="34" charset="0"/>
              </a:rPr>
              <a:t>-</a:t>
            </a:r>
            <a:r>
              <a:rPr lang="ru-RU" altLang="en-US" sz="2000" u="none" baseline="0">
                <a:solidFill>
                  <a:srgbClr val="FFFFFF"/>
                </a:solidFill>
                <a:latin typeface="Tahoma" pitchFamily="34" charset="0"/>
                <a:ea typeface="Arial" charset="0"/>
                <a:sym typeface="Tahoma" pitchFamily="34" charset="0"/>
              </a:rPr>
              <a:t>подібні міжвиросткові переломи з серйозним пошкодженням суглобової поверхні і широким поділом виростків плеча</a:t>
            </a:r>
          </a:p>
        </p:txBody>
      </p:sp>
      <p:pic>
        <p:nvPicPr>
          <p:cNvPr id="2097192" name="Рисунок 3"/>
          <p:cNvPicPr>
            <a:picLocks/>
          </p:cNvPicPr>
          <p:nvPr/>
        </p:nvPicPr>
        <p:blipFill>
          <a:blip r:embed="rId2"/>
          <a:srcRect/>
          <a:stretch>
            <a:fillRect/>
          </a:stretch>
        </p:blipFill>
        <p:spPr>
          <a:xfrm>
            <a:off x="179387" y="2060575"/>
            <a:ext cx="4076700" cy="4548187"/>
          </a:xfrm>
          <a:prstGeom prst="rect">
            <a:avLst/>
          </a:prstGeom>
          <a:noFill/>
          <a:ln>
            <a:noFill/>
          </a:ln>
        </p:spPr>
      </p:pic>
    </p:spTree>
  </p:cSld>
  <p:clrMapOvr>
    <a:masterClrMapping/>
  </p:clrMapOvr>
  <p:transition>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36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68" name="Объект 2"/>
          <p:cNvSpPr>
            <a:spLocks noGrp="1"/>
          </p:cNvSpPr>
          <p:nvPr>
            <p:ph sz="half" idx="4294967295"/>
          </p:nvPr>
        </p:nvSpPr>
        <p:spPr>
          <a:xfrm>
            <a:off x="0" y="6096000"/>
            <a:ext cx="4787900"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69" name="Текст 3"/>
          <p:cNvSpPr>
            <a:spLocks noGrp="1"/>
          </p:cNvSpPr>
          <p:nvPr>
            <p:ph type="body" sz="half" idx="4294967295"/>
          </p:nvPr>
        </p:nvSpPr>
        <p:spPr>
          <a:xfrm>
            <a:off x="4787900" y="1341438"/>
            <a:ext cx="4356100"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uk-UA" b="1">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en-US" altLang="uk-UA" b="1">
                <a:solidFill>
                  <a:srgbClr val="FFFFFF"/>
                </a:solidFill>
                <a:effectLst>
                  <a:outerShdw blurRad="38100" dist="38100" dir="2700000" algn="tl">
                    <a:srgbClr val="C0C0C0"/>
                  </a:outerShdw>
                </a:effectLst>
                <a:latin typeface="Calibri"/>
                <a:ea typeface="Calibri"/>
              </a:rPr>
              <a:t>Common flexor tendon</a:t>
            </a:r>
            <a:r>
              <a:rPr lang="ru-RU" altLang="uk-UA" b="1">
                <a:solidFill>
                  <a:srgbClr val="FFFFFF"/>
                </a:solidFill>
                <a:effectLst>
                  <a:outerShdw blurRad="38100" dist="38100" dir="2700000" algn="tl">
                    <a:srgbClr val="C0C0C0"/>
                  </a:outerShdw>
                </a:effectLst>
                <a:latin typeface="Calibri"/>
                <a:ea typeface="Calibri"/>
              </a:rPr>
              <a:t> </a:t>
            </a:r>
            <a:r>
              <a:rPr lang="ru-RU" altLang="uk-UA" sz="2800" b="1">
                <a:solidFill>
                  <a:srgbClr val="FFFFFF"/>
                </a:solidFill>
                <a:effectLst>
                  <a:outerShdw blurRad="38100" dist="38100" dir="2700000" algn="tl">
                    <a:srgbClr val="C0C0C0"/>
                  </a:outerShdw>
                </a:effectLst>
                <a:latin typeface="Calibri"/>
                <a:ea typeface="Calibri"/>
              </a:rPr>
              <a:t>- </a:t>
            </a:r>
            <a:r>
              <a:rPr lang="ru-RU" altLang="uk-UA" sz="2400" b="1">
                <a:solidFill>
                  <a:srgbClr val="FFFFFF"/>
                </a:solidFill>
                <a:effectLst>
                  <a:outerShdw blurRad="38100" dist="38100" dir="2700000" algn="tl">
                    <a:srgbClr val="C0C0C0"/>
                  </a:outerShdw>
                </a:effectLst>
                <a:latin typeface="Calibri"/>
                <a:ea typeface="Calibri"/>
              </a:rPr>
              <a:t>медіальний надвиросток плечової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uk-UA" b="1">
                <a:solidFill>
                  <a:srgbClr val="FFFFFF"/>
                </a:solidFill>
                <a:effectLst>
                  <a:outerShdw blurRad="38100" dist="38100" dir="2700000" algn="tl">
                    <a:srgbClr val="C0C0C0"/>
                  </a:outerShdw>
                </a:effectLst>
                <a:latin typeface="Calibri"/>
                <a:ea typeface="Calibri"/>
              </a:rPr>
              <a:t>Ulnar collateral ligament </a:t>
            </a:r>
            <a:r>
              <a:rPr lang="ru-RU" altLang="uk-UA" b="1">
                <a:solidFill>
                  <a:srgbClr val="FFFFFF"/>
                </a:solidFill>
                <a:effectLst>
                  <a:outerShdw blurRad="38100" dist="38100" dir="2700000" algn="tl">
                    <a:srgbClr val="C0C0C0"/>
                  </a:outerShdw>
                </a:effectLst>
                <a:latin typeface="Calibri"/>
                <a:ea typeface="Calibri"/>
              </a:rPr>
              <a:t>(</a:t>
            </a:r>
            <a:r>
              <a:rPr lang="en-US" altLang="uk-UA" b="1">
                <a:solidFill>
                  <a:srgbClr val="FFFFFF"/>
                </a:solidFill>
                <a:effectLst>
                  <a:outerShdw blurRad="38100" dist="38100" dir="2700000" algn="tl">
                    <a:srgbClr val="C0C0C0"/>
                  </a:outerShdw>
                </a:effectLst>
                <a:latin typeface="Calibri"/>
                <a:ea typeface="Calibri"/>
              </a:rPr>
              <a:t>UCL</a:t>
            </a:r>
            <a:r>
              <a:rPr lang="ru-RU" altLang="uk-UA" b="1">
                <a:solidFill>
                  <a:srgbClr val="FFFFFF"/>
                </a:solidFill>
                <a:effectLst>
                  <a:outerShdw blurRad="38100" dist="38100" dir="2700000" algn="tl">
                    <a:srgbClr val="C0C0C0"/>
                  </a:outerShdw>
                </a:effectLst>
                <a:latin typeface="Calibri"/>
                <a:ea typeface="Calibri"/>
              </a:rPr>
              <a:t>)- </a:t>
            </a:r>
            <a:r>
              <a:rPr lang="ru-RU" altLang="uk-UA" sz="2400" b="1">
                <a:solidFill>
                  <a:srgbClr val="FFFFFF"/>
                </a:solidFill>
                <a:effectLst>
                  <a:outerShdw blurRad="38100" dist="38100" dir="2700000" algn="tl">
                    <a:srgbClr val="C0C0C0"/>
                  </a:outerShdw>
                </a:effectLst>
                <a:latin typeface="Calibri"/>
                <a:ea typeface="Calibri"/>
              </a:rPr>
              <a:t>від медіального надвиростка плечової кістки до медіальної поверхні </a:t>
            </a:r>
            <a:r>
              <a:rPr lang="en-US" altLang="uk-UA" sz="2400">
                <a:solidFill>
                  <a:srgbClr val="FFFFFF"/>
                </a:solidFill>
                <a:effectLst>
                  <a:outerShdw blurRad="38100" dist="38100" dir="2700000" algn="tl">
                    <a:srgbClr val="C0C0C0"/>
                  </a:outerShdw>
                </a:effectLst>
                <a:latin typeface="Calibri"/>
                <a:ea typeface="Calibri"/>
              </a:rPr>
              <a:t>proces</a:t>
            </a:r>
            <a:r>
              <a:rPr lang="ru-RU" altLang="uk-UA" sz="2400">
                <a:solidFill>
                  <a:srgbClr val="FFFFFF"/>
                </a:solidFill>
                <a:effectLst>
                  <a:outerShdw blurRad="38100" dist="38100" dir="2700000" algn="tl">
                    <a:srgbClr val="C0C0C0"/>
                  </a:outerShdw>
                </a:effectLst>
                <a:latin typeface="Calibri"/>
                <a:ea typeface="Calibri"/>
              </a:rPr>
              <a:t>.</a:t>
            </a:r>
            <a:r>
              <a:rPr lang="en-US" altLang="uk-UA" sz="2400">
                <a:solidFill>
                  <a:srgbClr val="FFFFFF"/>
                </a:solidFill>
                <a:effectLst>
                  <a:outerShdw blurRad="38100" dist="38100" dir="2700000" algn="tl">
                    <a:srgbClr val="C0C0C0"/>
                  </a:outerShdw>
                </a:effectLst>
                <a:latin typeface="Calibri"/>
                <a:ea typeface="Calibri"/>
              </a:rPr>
              <a:t> Coronoid</a:t>
            </a:r>
            <a:r>
              <a:rPr lang="ru-RU" altLang="uk-UA" sz="2400">
                <a:solidFill>
                  <a:srgbClr val="FFFFFF"/>
                </a:solidFill>
                <a:effectLst>
                  <a:outerShdw blurRad="38100" dist="38100" dir="2700000" algn="tl">
                    <a:srgbClr val="C0C0C0"/>
                  </a:outerShdw>
                </a:effectLst>
                <a:latin typeface="Calibri"/>
                <a:ea typeface="Calibri"/>
              </a:rPr>
              <a:t> ліктьової кістки</a:t>
            </a:r>
          </a:p>
        </p:txBody>
      </p:sp>
      <p:pic>
        <p:nvPicPr>
          <p:cNvPr id="2097194" name="Picture 2" descr=","/>
          <p:cNvPicPr>
            <a:picLocks/>
          </p:cNvPicPr>
          <p:nvPr/>
        </p:nvPicPr>
        <p:blipFill>
          <a:blip r:embed="rId2"/>
          <a:srcRect/>
          <a:stretch>
            <a:fillRect/>
          </a:stretch>
        </p:blipFill>
        <p:spPr>
          <a:xfrm>
            <a:off x="0" y="2493962"/>
            <a:ext cx="4773612" cy="3211512"/>
          </a:xfrm>
          <a:prstGeom prst="rect">
            <a:avLst/>
          </a:prstGeom>
          <a:noFill/>
          <a:ln>
            <a:noFill/>
          </a:ln>
        </p:spPr>
      </p:pic>
    </p:spTree>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36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71" name="Объект 2"/>
          <p:cNvSpPr>
            <a:spLocks noGrp="1"/>
          </p:cNvSpPr>
          <p:nvPr>
            <p:ph sz="half" idx="4294967295"/>
          </p:nvPr>
        </p:nvSpPr>
        <p:spPr>
          <a:xfrm>
            <a:off x="0" y="6096000"/>
            <a:ext cx="4787900"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72" name="Текст 3"/>
          <p:cNvSpPr>
            <a:spLocks noGrp="1"/>
          </p:cNvSpPr>
          <p:nvPr>
            <p:ph type="body" sz="half" idx="4294967295"/>
          </p:nvPr>
        </p:nvSpPr>
        <p:spPr>
          <a:xfrm>
            <a:off x="4787900" y="1341438"/>
            <a:ext cx="4356100"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Common extensor tendon</a:t>
            </a:r>
            <a:r>
              <a:rPr lang="ru-RU" altLang="en-US" b="1">
                <a:solidFill>
                  <a:srgbClr val="FFFFFF"/>
                </a:solidFill>
                <a:effectLst>
                  <a:outerShdw blurRad="38100" dist="38100" dir="2700000" algn="tl">
                    <a:srgbClr val="C0C0C0"/>
                  </a:outerShdw>
                </a:effectLst>
                <a:latin typeface="Calibri"/>
                <a:ea typeface="Calibri"/>
              </a:rPr>
              <a:t> – </a:t>
            </a:r>
            <a:r>
              <a:rPr lang="ru-RU" altLang="en-US" sz="2000" b="1">
                <a:solidFill>
                  <a:srgbClr val="FFFFFF"/>
                </a:solidFill>
                <a:effectLst>
                  <a:outerShdw blurRad="38100" dist="38100" dir="2700000" algn="tl">
                    <a:srgbClr val="C0C0C0"/>
                  </a:outerShdw>
                </a:effectLst>
                <a:latin typeface="Calibri"/>
                <a:ea typeface="Calibri"/>
              </a:rPr>
              <a:t>латеральний надвиросток плечової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Lateral collateral ligament</a:t>
            </a:r>
            <a:r>
              <a:rPr lang="ru-RU" altLang="en-US" b="1">
                <a:solidFill>
                  <a:srgbClr val="FFFFFF"/>
                </a:solidFill>
                <a:effectLst>
                  <a:outerShdw blurRad="38100" dist="38100" dir="2700000" algn="tl">
                    <a:srgbClr val="C0C0C0"/>
                  </a:outerShdw>
                </a:effectLst>
                <a:latin typeface="Calibri"/>
                <a:ea typeface="Calibri"/>
              </a:rPr>
              <a:t> – </a:t>
            </a:r>
            <a:r>
              <a:rPr lang="en-US" altLang="en-US" sz="2000" b="1">
                <a:solidFill>
                  <a:srgbClr val="FFFFFF"/>
                </a:solidFill>
                <a:effectLst>
                  <a:outerShdw blurRad="38100" dist="38100" dir="2700000" algn="tl">
                    <a:srgbClr val="C0C0C0"/>
                  </a:outerShdw>
                </a:effectLst>
                <a:latin typeface="Calibri"/>
                <a:ea typeface="Calibri"/>
              </a:rPr>
              <a:t>нижче прикріплення Common extensor tendon</a:t>
            </a:r>
            <a:r>
              <a:rPr lang="ru-RU" altLang="en-US" sz="2000" b="1">
                <a:solidFill>
                  <a:srgbClr val="FFFFFF"/>
                </a:solidFill>
                <a:effectLst>
                  <a:outerShdw blurRad="38100" dist="38100" dir="2700000" algn="tl">
                    <a:srgbClr val="C0C0C0"/>
                  </a:outerShdw>
                </a:effectLst>
                <a:latin typeface="Calibri"/>
                <a:ea typeface="Calibri"/>
              </a:rPr>
              <a:t> </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Lateral ulnar collateral ligament</a:t>
            </a:r>
            <a:r>
              <a:rPr lang="ru-RU" altLang="en-US" sz="2000" b="1">
                <a:solidFill>
                  <a:srgbClr val="FFFFFF"/>
                </a:solidFill>
                <a:effectLst>
                  <a:outerShdw blurRad="38100" dist="38100" dir="2700000" algn="tl">
                    <a:srgbClr val="C0C0C0"/>
                  </a:outerShdw>
                </a:effectLst>
                <a:latin typeface="Calibri"/>
                <a:ea typeface="Calibri"/>
              </a:rPr>
              <a:t> -там ж - йде уздовж головки променя, прикріплюється до гребеня супинатора променя (див. вид збоку)</a:t>
            </a:r>
          </a:p>
        </p:txBody>
      </p:sp>
      <p:pic>
        <p:nvPicPr>
          <p:cNvPr id="2097195" name="Picture 2" descr=","/>
          <p:cNvPicPr>
            <a:picLocks/>
          </p:cNvPicPr>
          <p:nvPr/>
        </p:nvPicPr>
        <p:blipFill>
          <a:blip r:embed="rId2"/>
          <a:srcRect/>
          <a:stretch>
            <a:fillRect/>
          </a:stretch>
        </p:blipFill>
        <p:spPr>
          <a:xfrm>
            <a:off x="0" y="2493962"/>
            <a:ext cx="4773612" cy="3211512"/>
          </a:xfrm>
          <a:prstGeom prst="rect">
            <a:avLst/>
          </a:prstGeom>
          <a:noFill/>
          <a:ln>
            <a:noFill/>
          </a:ln>
        </p:spPr>
      </p:pic>
    </p:spTree>
  </p:cSld>
  <p:clrMapOvr>
    <a:masterClrMapping/>
  </p:clrMapOvr>
  <p:transition>
    <p:split orient="ver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40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4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74" name="Объект 2"/>
          <p:cNvSpPr>
            <a:spLocks noGrp="1"/>
          </p:cNvSpPr>
          <p:nvPr>
            <p:ph sz="half" idx="4294967295"/>
          </p:nvPr>
        </p:nvSpPr>
        <p:spPr>
          <a:xfrm>
            <a:off x="0" y="6096000"/>
            <a:ext cx="4284663"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75" name="Текст 3"/>
          <p:cNvSpPr>
            <a:spLocks noGrp="1"/>
          </p:cNvSpPr>
          <p:nvPr>
            <p:ph type="body" sz="half" idx="4294967295"/>
          </p:nvPr>
        </p:nvSpPr>
        <p:spPr>
          <a:xfrm>
            <a:off x="4384675" y="1341438"/>
            <a:ext cx="4759325"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Biceps tendon</a:t>
            </a:r>
            <a:r>
              <a:rPr lang="ru-RU" altLang="en-US" sz="2400" b="1">
                <a:solidFill>
                  <a:srgbClr val="FFFFFF"/>
                </a:solidFill>
                <a:effectLst>
                  <a:outerShdw blurRad="38100" dist="38100" dir="2700000" algn="tl">
                    <a:srgbClr val="C0C0C0"/>
                  </a:outerShdw>
                </a:effectLst>
                <a:latin typeface="Calibri"/>
                <a:ea typeface="Calibri"/>
              </a:rPr>
              <a:t> - </a:t>
            </a:r>
            <a:r>
              <a:rPr lang="ru-RU" altLang="en-US" sz="2400">
                <a:solidFill>
                  <a:srgbClr val="FFFFFF"/>
                </a:solidFill>
                <a:effectLst>
                  <a:outerShdw blurRad="38100" dist="38100" dir="2700000" algn="tl">
                    <a:srgbClr val="C0C0C0"/>
                  </a:outerShdw>
                </a:effectLst>
                <a:latin typeface="Calibri"/>
                <a:ea typeface="Calibri"/>
              </a:rPr>
              <a:t>кріпиться</a:t>
            </a:r>
            <a:r>
              <a:rPr lang="uk-UA" altLang="en-US" sz="2400" b="1">
                <a:solidFill>
                  <a:srgbClr val="FFFFFF"/>
                </a:solidFill>
                <a:effectLst>
                  <a:outerShdw blurRad="38100" dist="38100" dir="2700000" algn="tl">
                    <a:srgbClr val="C0C0C0"/>
                  </a:outerShdw>
                </a:effectLst>
                <a:latin typeface="Calibri"/>
                <a:ea typeface="Calibri"/>
              </a:rPr>
              <a:t> до г</a:t>
            </a:r>
            <a:r>
              <a:rPr lang="ru-RU" altLang="en-US" sz="2400" b="1">
                <a:solidFill>
                  <a:srgbClr val="FFFFFF"/>
                </a:solidFill>
                <a:effectLst>
                  <a:outerShdw blurRad="38100" dist="38100" dir="2700000" algn="tl">
                    <a:srgbClr val="C0C0C0"/>
                  </a:outerShdw>
                </a:effectLst>
                <a:latin typeface="Calibri"/>
                <a:ea typeface="Calibri"/>
              </a:rPr>
              <a:t>о</a:t>
            </a:r>
            <a:r>
              <a:rPr lang="uk-UA" altLang="en-US" sz="2400" b="1">
                <a:solidFill>
                  <a:srgbClr val="FFFFFF"/>
                </a:solidFill>
                <a:effectLst>
                  <a:outerShdw blurRad="38100" dist="38100" dir="2700000" algn="tl">
                    <a:srgbClr val="C0C0C0"/>
                  </a:outerShdw>
                </a:effectLst>
                <a:latin typeface="Calibri"/>
                <a:ea typeface="Calibri"/>
              </a:rPr>
              <a:t>р</a:t>
            </a:r>
            <a:r>
              <a:rPr lang="ru-RU" altLang="en-US" sz="2400" b="1">
                <a:solidFill>
                  <a:srgbClr val="FFFFFF"/>
                </a:solidFill>
                <a:effectLst>
                  <a:outerShdw blurRad="38100" dist="38100" dir="2700000" algn="tl">
                    <a:srgbClr val="C0C0C0"/>
                  </a:outerShdw>
                </a:effectLst>
                <a:latin typeface="Calibri"/>
                <a:ea typeface="Calibri"/>
              </a:rPr>
              <a:t>б</a:t>
            </a:r>
            <a:r>
              <a:rPr lang="uk-UA" altLang="en-US" sz="2400" b="1">
                <a:solidFill>
                  <a:srgbClr val="FFFFFF"/>
                </a:solidFill>
                <a:effectLst>
                  <a:outerShdw blurRad="38100" dist="38100" dir="2700000" algn="tl">
                    <a:srgbClr val="C0C0C0"/>
                  </a:outerShdw>
                </a:effectLst>
                <a:latin typeface="Calibri"/>
                <a:ea typeface="Calibri"/>
              </a:rPr>
              <a:t>истости променевої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Brachialis tendon</a:t>
            </a:r>
            <a:r>
              <a:rPr lang="ru-RU" altLang="en-US" b="1">
                <a:solidFill>
                  <a:srgbClr val="FFFFFF"/>
                </a:solidFill>
                <a:effectLst>
                  <a:outerShdw blurRad="38100" dist="38100" dir="2700000" algn="tl">
                    <a:srgbClr val="C0C0C0"/>
                  </a:outerShdw>
                </a:effectLst>
                <a:latin typeface="Calibri"/>
                <a:ea typeface="Calibri"/>
              </a:rPr>
              <a:t>- </a:t>
            </a:r>
            <a:r>
              <a:rPr lang="ru-RU" altLang="en-US" sz="2400" b="1">
                <a:solidFill>
                  <a:srgbClr val="FFFFFF"/>
                </a:solidFill>
                <a:effectLst>
                  <a:outerShdw blurRad="38100" dist="38100" dir="2700000" algn="tl">
                    <a:srgbClr val="C0C0C0"/>
                  </a:outerShdw>
                </a:effectLst>
                <a:latin typeface="Calibri"/>
                <a:ea typeface="Calibri"/>
              </a:rPr>
              <a:t>кріпиться к </a:t>
            </a:r>
            <a:r>
              <a:rPr lang="en-US" altLang="en-US" sz="2400">
                <a:solidFill>
                  <a:srgbClr val="FFFFFF"/>
                </a:solidFill>
                <a:effectLst>
                  <a:outerShdw blurRad="38100" dist="38100" dir="2700000" algn="tl">
                    <a:srgbClr val="C0C0C0"/>
                  </a:outerShdw>
                </a:effectLst>
                <a:latin typeface="Calibri"/>
                <a:ea typeface="Calibri"/>
              </a:rPr>
              <a:t>proces</a:t>
            </a:r>
            <a:r>
              <a:rPr lang="ru-RU" altLang="en-US" sz="2400">
                <a:solidFill>
                  <a:srgbClr val="FFFFFF"/>
                </a:solidFill>
                <a:effectLst>
                  <a:outerShdw blurRad="38100" dist="38100" dir="2700000" algn="tl">
                    <a:srgbClr val="C0C0C0"/>
                  </a:outerShdw>
                </a:effectLst>
                <a:latin typeface="Calibri"/>
                <a:ea typeface="Calibri"/>
              </a:rPr>
              <a:t>. С</a:t>
            </a:r>
            <a:r>
              <a:rPr lang="en-US" altLang="en-US" sz="2400">
                <a:solidFill>
                  <a:srgbClr val="FFFFFF"/>
                </a:solidFill>
                <a:effectLst>
                  <a:outerShdw blurRad="38100" dist="38100" dir="2700000" algn="tl">
                    <a:srgbClr val="C0C0C0"/>
                  </a:outerShdw>
                </a:effectLst>
                <a:latin typeface="Calibri"/>
                <a:ea typeface="Calibri"/>
              </a:rPr>
              <a:t>oronoid </a:t>
            </a:r>
            <a:r>
              <a:rPr lang="ru-RU" altLang="en-US" sz="2400">
                <a:solidFill>
                  <a:srgbClr val="FFFFFF"/>
                </a:solidFill>
                <a:effectLst>
                  <a:outerShdw blurRad="38100" dist="38100" dir="2700000" algn="tl">
                    <a:srgbClr val="C0C0C0"/>
                  </a:outerShdw>
                </a:effectLst>
                <a:latin typeface="Calibri"/>
                <a:ea typeface="Calibri"/>
              </a:rPr>
              <a:t>ліктьової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Annular ligament</a:t>
            </a:r>
            <a:r>
              <a:rPr lang="uk-UA" altLang="en-US" sz="2400">
                <a:solidFill>
                  <a:srgbClr val="FFFFFF"/>
                </a:solidFill>
                <a:effectLst>
                  <a:outerShdw blurRad="38100" dist="38100" dir="2700000" algn="tl">
                    <a:srgbClr val="C0C0C0"/>
                  </a:outerShdw>
                </a:effectLst>
                <a:latin typeface="Calibri"/>
                <a:ea typeface="Calibri"/>
              </a:rPr>
              <a:t>-кільцева связка- від внутрішньої сигмовидної вирізки ліктьової кістки, огинаючи головку променевої кістки, до задньої поверхні сигмовидної вирізки ліктьової кістки .</a:t>
            </a:r>
          </a:p>
        </p:txBody>
      </p:sp>
      <p:pic>
        <p:nvPicPr>
          <p:cNvPr id="2097196" name="Picture 2" descr=","/>
          <p:cNvPicPr>
            <a:picLocks/>
          </p:cNvPicPr>
          <p:nvPr/>
        </p:nvPicPr>
        <p:blipFill>
          <a:blip r:embed="rId2"/>
          <a:srcRect/>
          <a:stretch>
            <a:fillRect/>
          </a:stretch>
        </p:blipFill>
        <p:spPr>
          <a:xfrm>
            <a:off x="-19050" y="2708275"/>
            <a:ext cx="4384675" cy="2949575"/>
          </a:xfrm>
          <a:prstGeom prst="rect">
            <a:avLst/>
          </a:prstGeom>
          <a:noFill/>
          <a:ln>
            <a:noFill/>
          </a:ln>
        </p:spPr>
      </p:pic>
    </p:spTree>
  </p:cSld>
  <p:clrMapOvr>
    <a:masterClrMapping/>
  </p:clrMapOvr>
  <p:transition>
    <p:split orient="vert"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Заголовок 1"/>
          <p:cNvSpPr>
            <a:spLocks noGrp="1"/>
          </p:cNvSpPr>
          <p:nvPr>
            <p:ph type="title" idx="4294967295"/>
          </p:nvPr>
        </p:nvSpPr>
        <p:spPr>
          <a:xfrm>
            <a:off x="25400" y="0"/>
            <a:ext cx="9118600" cy="11969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 -ГІПЕРЕКСТЕНЗІЯ</a:t>
            </a:r>
          </a:p>
        </p:txBody>
      </p:sp>
      <p:sp>
        <p:nvSpPr>
          <p:cNvPr id="1048677" name="Текст 3"/>
          <p:cNvSpPr>
            <a:spLocks noGrp="1"/>
          </p:cNvSpPr>
          <p:nvPr>
            <p:ph type="body" sz="half" idx="4294967295"/>
          </p:nvPr>
        </p:nvSpPr>
        <p:spPr>
          <a:xfrm>
            <a:off x="4859338" y="1844675"/>
            <a:ext cx="4284662" cy="48974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Більшість гострих і хронічних травм відбувається в результаті метання.</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Під час метання, рух в фазі пізнього взводу до прискорення, є величезна сила вальгуса, яка тягне лікоть.</a:t>
            </a:r>
          </a:p>
        </p:txBody>
      </p:sp>
      <p:pic>
        <p:nvPicPr>
          <p:cNvPr id="2097197" name="Picture 2" descr=","/>
          <p:cNvPicPr>
            <a:picLocks noGrp="1"/>
          </p:cNvPicPr>
          <p:nvPr>
            <p:ph sz="half" idx="4294967295"/>
          </p:nvPr>
        </p:nvPicPr>
        <p:blipFill>
          <a:blip r:embed="rId2"/>
          <a:srcRect/>
          <a:stretch>
            <a:fillRect/>
          </a:stretch>
        </p:blipFill>
        <p:spPr>
          <a:xfrm>
            <a:off x="0" y="2492375"/>
            <a:ext cx="4799013" cy="2836863"/>
          </a:xfrm>
          <a:prstGeom prst="rect">
            <a:avLst/>
          </a:prstGeom>
          <a:noFill/>
          <a:ln>
            <a:noFill/>
          </a:ln>
        </p:spPr>
      </p:pic>
    </p:spTree>
  </p:cSld>
  <p:clrMapOvr>
    <a:masterClrMapping/>
  </p:clrMapOvr>
  <p:transition>
    <p:split orient="ver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Заголовок 1"/>
          <p:cNvSpPr>
            <a:spLocks noGrp="1"/>
          </p:cNvSpPr>
          <p:nvPr>
            <p:ph type="title" idx="4294967295"/>
          </p:nvPr>
        </p:nvSpPr>
        <p:spPr>
          <a:xfrm>
            <a:off x="1246188" y="188913"/>
            <a:ext cx="7897812" cy="129540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Valgus overload syndrome</a:t>
            </a:r>
            <a:br/>
            <a:endParaRPr lang="en-US" altLang="en-US" u="none" baseline="0">
              <a:solidFill>
                <a:srgbClr val="EAEAEA"/>
              </a:solidFill>
              <a:latin typeface="Tahoma" pitchFamily="34" charset="0"/>
              <a:ea typeface="Arial" charset="0"/>
              <a:sym typeface="Tahoma" pitchFamily="34" charset="0"/>
            </a:endParaRPr>
          </a:p>
        </p:txBody>
      </p:sp>
      <p:sp>
        <p:nvSpPr>
          <p:cNvPr id="1048679" name="Текст 3"/>
          <p:cNvSpPr>
            <a:spLocks noGrp="1"/>
          </p:cNvSpPr>
          <p:nvPr>
            <p:ph type="body" sz="half" idx="4294967295"/>
          </p:nvPr>
        </p:nvSpPr>
        <p:spPr>
          <a:xfrm>
            <a:off x="4897438" y="908050"/>
            <a:ext cx="4246562" cy="518795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Напруга на медіальній стороні викликає перерозтягнення ліктьової коллатеральнойї</a:t>
            </a:r>
            <a:r>
              <a:rPr lang="en-US" altLang="en-US" sz="2000">
                <a:solidFill>
                  <a:srgbClr val="FFFFFF"/>
                </a:solidFill>
                <a:effectLst>
                  <a:outerShdw blurRad="38100" dist="38100" dir="2700000" algn="tl">
                    <a:srgbClr val="C0C0C0"/>
                  </a:outerShdw>
                </a:effectLst>
                <a:latin typeface="Calibri"/>
                <a:ea typeface="Calibri"/>
              </a:rPr>
              <a:t> </a:t>
            </a:r>
            <a:r>
              <a:rPr lang="ru-RU" altLang="en-US" sz="2000">
                <a:solidFill>
                  <a:srgbClr val="FFFFFF"/>
                </a:solidFill>
                <a:effectLst>
                  <a:outerShdw blurRad="38100" dist="38100" dir="2700000" algn="tl">
                    <a:srgbClr val="C0C0C0"/>
                  </a:outerShdw>
                </a:effectLst>
                <a:latin typeface="Calibri"/>
                <a:ea typeface="Calibri"/>
              </a:rPr>
              <a:t>зв'язки.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Стиснення на бічній стороні викликає остеохондральні ураження голівки.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Зсувні сили на задній стороні викликають артроз</a:t>
            </a:r>
          </a:p>
        </p:txBody>
      </p:sp>
      <p:pic>
        <p:nvPicPr>
          <p:cNvPr id="2097198" name="Picture 2" descr="."/>
          <p:cNvPicPr>
            <a:picLocks noGrp="1"/>
          </p:cNvPicPr>
          <p:nvPr>
            <p:ph sz="half" idx="4294967295"/>
          </p:nvPr>
        </p:nvPicPr>
        <p:blipFill>
          <a:blip r:embed="rId2"/>
          <a:srcRect/>
          <a:stretch>
            <a:fillRect/>
          </a:stretch>
        </p:blipFill>
        <p:spPr>
          <a:xfrm>
            <a:off x="0" y="2522538"/>
            <a:ext cx="4754563" cy="3111500"/>
          </a:xfrm>
          <a:prstGeom prst="rect">
            <a:avLst/>
          </a:prstGeom>
          <a:noFill/>
          <a:ln>
            <a:noFill/>
          </a:ln>
        </p:spPr>
      </p:pic>
    </p:spTree>
  </p:cSld>
  <p:clrMapOvr>
    <a:masterClrMapping/>
  </p:clrMapOvr>
  <p:transition>
    <p:split orient="vert"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Заголовок 1"/>
          <p:cNvSpPr>
            <a:spLocks noGrp="1"/>
          </p:cNvSpPr>
          <p:nvPr>
            <p:ph type="title" idx="4294967295"/>
          </p:nvPr>
        </p:nvSpPr>
        <p:spPr>
          <a:xfrm>
            <a:off x="251520" y="304800"/>
            <a:ext cx="889248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dirty="0">
                <a:solidFill>
                  <a:srgbClr val="EAEAEA"/>
                </a:solidFill>
                <a:latin typeface="Tahoma" pitchFamily="34" charset="0"/>
                <a:ea typeface="Arial" charset="0"/>
                <a:sym typeface="Tahoma" pitchFamily="34" charset="0"/>
              </a:rPr>
              <a:t>Valgus overload syndrome</a:t>
            </a:r>
          </a:p>
        </p:txBody>
      </p:sp>
      <p:sp>
        <p:nvSpPr>
          <p:cNvPr id="1048681" name="Текст 3"/>
          <p:cNvSpPr>
            <a:spLocks noGrp="1"/>
          </p:cNvSpPr>
          <p:nvPr>
            <p:ph type="body" sz="half" idx="4294967295"/>
          </p:nvPr>
        </p:nvSpPr>
        <p:spPr>
          <a:xfrm>
            <a:off x="0" y="4868863"/>
            <a:ext cx="9109075" cy="12271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У медіальній частині суглоба (червона стрілка) утворюється остеофіт ,   невелика область з низькою інтенсивністю сигналу (жовта стрілка) </a:t>
            </a:r>
          </a:p>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 відрив </a:t>
            </a:r>
            <a:r>
              <a:rPr lang="en-US" altLang="en-US" sz="2000">
                <a:solidFill>
                  <a:srgbClr val="FFFFFF"/>
                </a:solidFill>
                <a:effectLst>
                  <a:outerShdw blurRad="38100" dist="38100" dir="2700000" algn="tl">
                    <a:srgbClr val="C0C0C0"/>
                  </a:outerShdw>
                </a:effectLst>
                <a:latin typeface="Calibri"/>
                <a:ea typeface="Calibri"/>
              </a:rPr>
              <a:t>UCL (</a:t>
            </a:r>
            <a:r>
              <a:rPr lang="uk-UA" altLang="en-US" sz="2000">
                <a:solidFill>
                  <a:srgbClr val="FFFFFF"/>
                </a:solidFill>
                <a:effectLst>
                  <a:outerShdw blurRad="38100" dist="38100" dir="2700000" algn="tl">
                    <a:srgbClr val="C0C0C0"/>
                  </a:outerShdw>
                </a:effectLst>
                <a:latin typeface="Calibri"/>
                <a:ea typeface="Calibri"/>
              </a:rPr>
              <a:t>жовта стрілка на рентгенограмі).</a:t>
            </a:r>
          </a:p>
        </p:txBody>
      </p:sp>
      <p:pic>
        <p:nvPicPr>
          <p:cNvPr id="2097199" name="Picture 2" descr=","/>
          <p:cNvPicPr>
            <a:picLocks noGrp="1"/>
          </p:cNvPicPr>
          <p:nvPr>
            <p:ph sz="half" idx="4294967295"/>
          </p:nvPr>
        </p:nvPicPr>
        <p:blipFill>
          <a:blip r:embed="rId2"/>
          <a:srcRect/>
          <a:stretch>
            <a:fillRect/>
          </a:stretch>
        </p:blipFill>
        <p:spPr>
          <a:xfrm>
            <a:off x="4894263" y="1903413"/>
            <a:ext cx="4249737" cy="2759075"/>
          </a:xfrm>
          <a:prstGeom prst="rect">
            <a:avLst/>
          </a:prstGeom>
          <a:noFill/>
          <a:ln>
            <a:noFill/>
          </a:ln>
        </p:spPr>
      </p:pic>
      <p:pic>
        <p:nvPicPr>
          <p:cNvPr id="2097200" name="Picture 4" descr=","/>
          <p:cNvPicPr>
            <a:picLocks/>
          </p:cNvPicPr>
          <p:nvPr/>
        </p:nvPicPr>
        <p:blipFill>
          <a:blip r:embed="rId3"/>
          <a:srcRect/>
          <a:stretch>
            <a:fillRect/>
          </a:stretch>
        </p:blipFill>
        <p:spPr>
          <a:xfrm>
            <a:off x="139700" y="1944687"/>
            <a:ext cx="4684712" cy="3038475"/>
          </a:xfrm>
          <a:prstGeom prst="rect">
            <a:avLst/>
          </a:prstGeom>
          <a:noFill/>
          <a:ln>
            <a:noFill/>
          </a:ln>
        </p:spPr>
      </p:pic>
    </p:spTree>
  </p:cSld>
  <p:clrMapOvr>
    <a:masterClrMapping/>
  </p:clrMapOvr>
  <p:transition>
    <p:split orient="vert"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Заголовок 1"/>
          <p:cNvSpPr>
            <a:spLocks noGrp="1"/>
          </p:cNvSpPr>
          <p:nvPr>
            <p:ph type="title" idx="4294967295"/>
          </p:nvPr>
        </p:nvSpPr>
        <p:spPr>
          <a:xfrm>
            <a:off x="611560" y="304800"/>
            <a:ext cx="853244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dirty="0">
                <a:solidFill>
                  <a:srgbClr val="EAEAEA"/>
                </a:solidFill>
                <a:latin typeface="Tahoma" pitchFamily="34" charset="0"/>
                <a:ea typeface="Arial" charset="0"/>
                <a:sym typeface="Tahoma" pitchFamily="34" charset="0"/>
              </a:rPr>
              <a:t>Valgus overload syndrome</a:t>
            </a:r>
          </a:p>
        </p:txBody>
      </p:sp>
      <p:sp>
        <p:nvSpPr>
          <p:cNvPr id="1048683" name="Текст 3"/>
          <p:cNvSpPr>
            <a:spLocks noGrp="1"/>
          </p:cNvSpPr>
          <p:nvPr>
            <p:ph type="body" sz="half" idx="4294967295"/>
          </p:nvPr>
        </p:nvSpPr>
        <p:spPr>
          <a:xfrm>
            <a:off x="0" y="5013325"/>
            <a:ext cx="9144000" cy="10795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При осьовому скануванні можна легко оцінити утворення остеофітів (жовта стрілка) і їх положення щодо ліктьового нерва (синя стрілка). Пацієнти можуть страждати невропатіею ліктьового нерва.</a:t>
            </a:r>
          </a:p>
        </p:txBody>
      </p:sp>
      <p:pic>
        <p:nvPicPr>
          <p:cNvPr id="2097201" name="Picture 2" descr=","/>
          <p:cNvPicPr>
            <a:picLocks noGrp="1"/>
          </p:cNvPicPr>
          <p:nvPr>
            <p:ph sz="half" idx="4294967295"/>
          </p:nvPr>
        </p:nvPicPr>
        <p:blipFill>
          <a:blip r:embed="rId2"/>
          <a:srcRect/>
          <a:stretch>
            <a:fillRect/>
          </a:stretch>
        </p:blipFill>
        <p:spPr>
          <a:xfrm>
            <a:off x="0" y="1870075"/>
            <a:ext cx="4598988" cy="3114675"/>
          </a:xfrm>
          <a:prstGeom prst="rect">
            <a:avLst/>
          </a:prstGeom>
          <a:noFill/>
          <a:ln>
            <a:noFill/>
          </a:ln>
        </p:spPr>
      </p:pic>
      <p:pic>
        <p:nvPicPr>
          <p:cNvPr id="2097202" name="Picture 4" descr=","/>
          <p:cNvPicPr>
            <a:picLocks/>
          </p:cNvPicPr>
          <p:nvPr/>
        </p:nvPicPr>
        <p:blipFill>
          <a:blip r:embed="rId3"/>
          <a:srcRect/>
          <a:stretch>
            <a:fillRect/>
          </a:stretch>
        </p:blipFill>
        <p:spPr>
          <a:xfrm>
            <a:off x="4548187" y="1841500"/>
            <a:ext cx="4595812" cy="3114675"/>
          </a:xfrm>
          <a:prstGeom prst="rect">
            <a:avLst/>
          </a:prstGeom>
          <a:noFill/>
          <a:ln>
            <a:noFill/>
          </a:ln>
        </p:spPr>
      </p:pic>
    </p:spTree>
  </p:cSld>
  <p:clrMapOvr>
    <a:masterClrMapping/>
  </p:clrMapOvr>
  <p:transition>
    <p:split orient="vert"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Заголовок 1"/>
          <p:cNvSpPr>
            <a:spLocks noGrp="1"/>
          </p:cNvSpPr>
          <p:nvPr>
            <p:ph type="title" idx="4294967295"/>
          </p:nvPr>
        </p:nvSpPr>
        <p:spPr>
          <a:xfrm>
            <a:off x="0" y="115888"/>
            <a:ext cx="8963025" cy="16208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 -ГІПЕРЕКСТЕНЗІЯ</a:t>
            </a:r>
          </a:p>
        </p:txBody>
      </p:sp>
      <p:sp>
        <p:nvSpPr>
          <p:cNvPr id="1048685" name="Текст 3"/>
          <p:cNvSpPr>
            <a:spLocks noGrp="1"/>
          </p:cNvSpPr>
          <p:nvPr>
            <p:ph type="body" sz="half" idx="4294967295"/>
          </p:nvPr>
        </p:nvSpPr>
        <p:spPr>
          <a:xfrm>
            <a:off x="0" y="5980113"/>
            <a:ext cx="6675438" cy="9191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latinLnBrk="1" hangingPunct="1">
              <a:lnSpc>
                <a:spcPct val="100000"/>
              </a:lnSpc>
              <a:spcBef>
                <a:spcPct val="20000"/>
              </a:spcBef>
              <a:spcAft>
                <a:spcPct val="0"/>
              </a:spcAft>
              <a:buClr>
                <a:srgbClr val="FFFFCC"/>
              </a:buClr>
              <a:buSzPct val="70000"/>
              <a:buFontTx/>
              <a:buNone/>
            </a:pPr>
            <a:r>
              <a:rPr lang="en-US" altLang="uk-UA" sz="2400">
                <a:solidFill>
                  <a:srgbClr val="FFFFFF"/>
                </a:solidFill>
                <a:effectLst>
                  <a:outerShdw blurRad="38100" dist="38100" dir="2700000" algn="tl">
                    <a:srgbClr val="C0C0C0"/>
                  </a:outerShdw>
                </a:effectLst>
                <a:latin typeface="Calibri"/>
                <a:ea typeface="Calibri"/>
              </a:rPr>
              <a:t>http://radiologyassistant.nl/en/p4214416a75d87/elbow-fractures-in-children.html</a:t>
            </a:r>
          </a:p>
          <a:p>
            <a:pPr marL="0" lvl="0" indent="0" algn="l" eaLnBrk="1" fontAlgn="base" latinLnBrk="1" hangingPunct="1">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pic>
        <p:nvPicPr>
          <p:cNvPr id="2097203" name="Объект 6"/>
          <p:cNvPicPr>
            <a:picLocks noGrp="1"/>
          </p:cNvPicPr>
          <p:nvPr>
            <p:ph sz="half" idx="4294967295"/>
          </p:nvPr>
        </p:nvPicPr>
        <p:blipFill>
          <a:blip r:embed="rId3"/>
          <a:srcRect/>
          <a:stretch>
            <a:fillRect/>
          </a:stretch>
        </p:blipFill>
        <p:spPr>
          <a:xfrm>
            <a:off x="0" y="1844675"/>
            <a:ext cx="2389188" cy="2808288"/>
          </a:xfrm>
          <a:prstGeom prst="rect">
            <a:avLst/>
          </a:prstGeom>
          <a:noFill/>
          <a:ln>
            <a:noFill/>
          </a:ln>
        </p:spPr>
      </p:pic>
      <p:pic>
        <p:nvPicPr>
          <p:cNvPr id="2097204" name="Рисунок 7"/>
          <p:cNvPicPr>
            <a:picLocks/>
          </p:cNvPicPr>
          <p:nvPr/>
        </p:nvPicPr>
        <p:blipFill>
          <a:blip r:embed="rId3"/>
          <a:srcRect/>
          <a:stretch>
            <a:fillRect/>
          </a:stretch>
        </p:blipFill>
        <p:spPr>
          <a:xfrm>
            <a:off x="2195512" y="1989137"/>
            <a:ext cx="2863850" cy="3367087"/>
          </a:xfrm>
          <a:prstGeom prst="rect">
            <a:avLst/>
          </a:prstGeom>
          <a:noFill/>
          <a:ln>
            <a:noFill/>
          </a:ln>
        </p:spPr>
      </p:pic>
      <p:pic>
        <p:nvPicPr>
          <p:cNvPr id="2097205" name="Рисунок 8"/>
          <p:cNvPicPr>
            <a:picLocks/>
          </p:cNvPicPr>
          <p:nvPr/>
        </p:nvPicPr>
        <p:blipFill>
          <a:blip r:embed="rId4"/>
          <a:srcRect/>
          <a:stretch>
            <a:fillRect/>
          </a:stretch>
        </p:blipFill>
        <p:spPr>
          <a:xfrm>
            <a:off x="4322762" y="2205037"/>
            <a:ext cx="2682875" cy="3775075"/>
          </a:xfrm>
          <a:prstGeom prst="rect">
            <a:avLst/>
          </a:prstGeom>
          <a:noFill/>
          <a:ln>
            <a:noFill/>
          </a:ln>
        </p:spPr>
      </p:pic>
      <p:pic>
        <p:nvPicPr>
          <p:cNvPr id="2097206" name="Рисунок 9"/>
          <p:cNvPicPr>
            <a:picLocks/>
          </p:cNvPicPr>
          <p:nvPr/>
        </p:nvPicPr>
        <p:blipFill>
          <a:blip r:embed="rId5"/>
          <a:srcRect/>
          <a:stretch>
            <a:fillRect/>
          </a:stretch>
        </p:blipFill>
        <p:spPr>
          <a:xfrm>
            <a:off x="6732587" y="3302000"/>
            <a:ext cx="2411412" cy="3556000"/>
          </a:xfrm>
          <a:prstGeom prst="rect">
            <a:avLst/>
          </a:prstGeom>
          <a:noFill/>
          <a:ln>
            <a:noFill/>
          </a:ln>
        </p:spPr>
      </p:pic>
    </p:spTree>
  </p:cSld>
  <p:clrMapOvr>
    <a:masterClrMapping/>
  </p:clrMapOvr>
  <p:transition>
    <p:split orient="vert" dir="in"/>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Заголовок 1"/>
          <p:cNvSpPr>
            <a:spLocks noGrp="1"/>
          </p:cNvSpPr>
          <p:nvPr>
            <p:ph type="title" idx="4294967295"/>
          </p:nvPr>
        </p:nvSpPr>
        <p:spPr>
          <a:xfrm>
            <a:off x="0" y="0"/>
            <a:ext cx="9074150" cy="17970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 -</a:t>
            </a:r>
            <a:r>
              <a:rPr lang="en-US"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pic>
        <p:nvPicPr>
          <p:cNvPr id="2097207" name="Объект 4"/>
          <p:cNvPicPr>
            <a:picLocks noGrp="1"/>
          </p:cNvPicPr>
          <p:nvPr>
            <p:ph sz="half" idx="4294967295"/>
          </p:nvPr>
        </p:nvPicPr>
        <p:blipFill>
          <a:blip r:embed="rId3"/>
          <a:srcRect/>
          <a:stretch>
            <a:fillRect/>
          </a:stretch>
        </p:blipFill>
        <p:spPr>
          <a:xfrm>
            <a:off x="0" y="1981200"/>
            <a:ext cx="3016250" cy="2930525"/>
          </a:xfrm>
          <a:prstGeom prst="rect">
            <a:avLst/>
          </a:prstGeom>
          <a:noFill/>
          <a:ln>
            <a:noFill/>
          </a:ln>
        </p:spPr>
      </p:pic>
      <p:sp>
        <p:nvSpPr>
          <p:cNvPr id="1048690" name="Текст 3"/>
          <p:cNvSpPr>
            <a:spLocks noGrp="1"/>
          </p:cNvSpPr>
          <p:nvPr>
            <p:ph type="body" sz="half" idx="4294967295"/>
          </p:nvPr>
        </p:nvSpPr>
        <p:spPr>
          <a:xfrm>
            <a:off x="5867400" y="5661025"/>
            <a:ext cx="3276600" cy="108108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latinLnBrk="1" hangingPunct="1">
              <a:lnSpc>
                <a:spcPct val="100000"/>
              </a:lnSpc>
              <a:spcBef>
                <a:spcPct val="20000"/>
              </a:spcBef>
              <a:spcAft>
                <a:spcPct val="0"/>
              </a:spcAft>
              <a:buClr>
                <a:srgbClr val="FFFFCC"/>
              </a:buClr>
              <a:buSzPct val="70000"/>
              <a:buFontTx/>
              <a:buNone/>
            </a:pPr>
            <a:r>
              <a:rPr lang="en-US" altLang="en-US" sz="1800">
                <a:solidFill>
                  <a:srgbClr val="FFFFFF"/>
                </a:solidFill>
                <a:effectLst>
                  <a:outerShdw blurRad="38100" dist="38100" dir="2700000" algn="tl">
                    <a:srgbClr val="C0C0C0"/>
                  </a:outerShdw>
                </a:effectLst>
                <a:latin typeface="Calibri"/>
                <a:ea typeface="Calibri"/>
              </a:rPr>
              <a:t>http://radiologyassistant.nl/en/p4214416a75d87/elbow-fractures-in-children.html</a:t>
            </a:r>
          </a:p>
        </p:txBody>
      </p:sp>
      <p:pic>
        <p:nvPicPr>
          <p:cNvPr id="2097208" name="Рисунок 5"/>
          <p:cNvPicPr>
            <a:picLocks/>
          </p:cNvPicPr>
          <p:nvPr/>
        </p:nvPicPr>
        <p:blipFill>
          <a:blip r:embed="rId3"/>
          <a:srcRect/>
          <a:stretch>
            <a:fillRect/>
          </a:stretch>
        </p:blipFill>
        <p:spPr>
          <a:xfrm>
            <a:off x="5867400" y="1797050"/>
            <a:ext cx="3206750" cy="3114675"/>
          </a:xfrm>
          <a:prstGeom prst="rect">
            <a:avLst/>
          </a:prstGeom>
          <a:noFill/>
          <a:ln>
            <a:noFill/>
          </a:ln>
        </p:spPr>
      </p:pic>
      <p:pic>
        <p:nvPicPr>
          <p:cNvPr id="2097209" name="Рисунок 6"/>
          <p:cNvPicPr>
            <a:picLocks/>
          </p:cNvPicPr>
          <p:nvPr/>
        </p:nvPicPr>
        <p:blipFill>
          <a:blip r:embed="rId4"/>
          <a:srcRect/>
          <a:stretch>
            <a:fillRect/>
          </a:stretch>
        </p:blipFill>
        <p:spPr>
          <a:xfrm>
            <a:off x="2517775" y="3446462"/>
            <a:ext cx="3371850" cy="3141662"/>
          </a:xfrm>
          <a:prstGeom prst="rect">
            <a:avLst/>
          </a:prstGeom>
          <a:noFill/>
          <a:ln>
            <a:noFill/>
          </a:ln>
        </p:spPr>
      </p:pic>
    </p:spTree>
  </p:cSld>
  <p:clrMapOvr>
    <a:masterClrMapping/>
  </p:clrMapOvr>
  <p:transition>
    <p:split orient="vert" dir="in"/>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a:t>
            </a:r>
          </a:p>
        </p:txBody>
      </p:sp>
      <p:pic>
        <p:nvPicPr>
          <p:cNvPr id="2097210" name="Объект 4"/>
          <p:cNvPicPr>
            <a:picLocks noGrp="1"/>
          </p:cNvPicPr>
          <p:nvPr>
            <p:ph sz="half" idx="4294967295"/>
          </p:nvPr>
        </p:nvPicPr>
        <p:blipFill>
          <a:blip r:embed="rId2"/>
          <a:srcRect/>
          <a:stretch>
            <a:fillRect/>
          </a:stretch>
        </p:blipFill>
        <p:spPr>
          <a:xfrm>
            <a:off x="0" y="2276475"/>
            <a:ext cx="3135313" cy="3165475"/>
          </a:xfrm>
          <a:prstGeom prst="rect">
            <a:avLst/>
          </a:prstGeom>
          <a:noFill/>
          <a:ln>
            <a:noFill/>
          </a:ln>
        </p:spPr>
      </p:pic>
      <p:pic>
        <p:nvPicPr>
          <p:cNvPr id="2097211" name="Рисунок 5"/>
          <p:cNvPicPr>
            <a:picLocks/>
          </p:cNvPicPr>
          <p:nvPr/>
        </p:nvPicPr>
        <p:blipFill>
          <a:blip r:embed="rId3"/>
          <a:srcRect/>
          <a:stretch>
            <a:fillRect/>
          </a:stretch>
        </p:blipFill>
        <p:spPr>
          <a:xfrm>
            <a:off x="5889625" y="3135312"/>
            <a:ext cx="3254375" cy="3722687"/>
          </a:xfrm>
          <a:prstGeom prst="rect">
            <a:avLst/>
          </a:prstGeom>
          <a:noFill/>
          <a:ln>
            <a:noFill/>
          </a:ln>
        </p:spPr>
      </p:pic>
      <p:pic>
        <p:nvPicPr>
          <p:cNvPr id="2097212" name="Рисунок 6"/>
          <p:cNvPicPr>
            <a:picLocks/>
          </p:cNvPicPr>
          <p:nvPr/>
        </p:nvPicPr>
        <p:blipFill>
          <a:blip r:embed="rId4"/>
          <a:srcRect/>
          <a:stretch>
            <a:fillRect/>
          </a:stretch>
        </p:blipFill>
        <p:spPr>
          <a:xfrm>
            <a:off x="0" y="1782762"/>
            <a:ext cx="3373437" cy="3141662"/>
          </a:xfrm>
          <a:prstGeom prst="rect">
            <a:avLst/>
          </a:prstGeom>
          <a:noFill/>
          <a:ln>
            <a:noFill/>
          </a:ln>
        </p:spPr>
      </p:pic>
    </p:spTree>
  </p:cSld>
  <p:clrMapOvr>
    <a:masterClrMapping/>
  </p:clrMapOvr>
  <p:transition>
    <p:split orient="vert"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Заголовок 1"/>
          <p:cNvSpPr>
            <a:spLocks noGrp="1"/>
          </p:cNvSpPr>
          <p:nvPr>
            <p:ph type="title" idx="4294967295"/>
          </p:nvPr>
        </p:nvSpPr>
        <p:spPr>
          <a:xfrm>
            <a:off x="1066800" y="333375"/>
            <a:ext cx="8077200"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Травма ліктьового суглоба- </a:t>
            </a:r>
            <a:r>
              <a:rPr lang="en-US"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sp>
        <p:nvSpPr>
          <p:cNvPr id="1048697" name="Текст 3"/>
          <p:cNvSpPr>
            <a:spLocks noGrp="1"/>
          </p:cNvSpPr>
          <p:nvPr>
            <p:ph type="body" sz="half" idx="4294967295"/>
          </p:nvPr>
        </p:nvSpPr>
        <p:spPr>
          <a:xfrm>
            <a:off x="0" y="5445125"/>
            <a:ext cx="9144000" cy="1439863"/>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Падіння на витягнуту руку. Гемартроз (червоні стрілки), перелом вінцевого відростку (жовта стрілка).</a:t>
            </a:r>
          </a:p>
        </p:txBody>
      </p:sp>
      <p:pic>
        <p:nvPicPr>
          <p:cNvPr id="2097213" name="Picture 2" descr=","/>
          <p:cNvPicPr>
            <a:picLocks noGrp="1"/>
          </p:cNvPicPr>
          <p:nvPr>
            <p:ph sz="half" idx="4294967295"/>
          </p:nvPr>
        </p:nvPicPr>
        <p:blipFill>
          <a:blip r:embed="rId2"/>
          <a:srcRect/>
          <a:stretch>
            <a:fillRect/>
          </a:stretch>
        </p:blipFill>
        <p:spPr>
          <a:xfrm>
            <a:off x="3665538" y="2205038"/>
            <a:ext cx="5478462" cy="2874962"/>
          </a:xfrm>
          <a:prstGeom prst="rect">
            <a:avLst/>
          </a:prstGeom>
          <a:noFill/>
          <a:ln>
            <a:noFill/>
          </a:ln>
        </p:spPr>
      </p:pic>
    </p:spTree>
  </p:cSld>
  <p:clrMapOvr>
    <a:masterClrMapping/>
  </p:clrMapOvr>
  <p:transition>
    <p:split orient="vert" dir="in"/>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Заголовок 1"/>
          <p:cNvSpPr>
            <a:spLocks noGrp="1"/>
          </p:cNvSpPr>
          <p:nvPr>
            <p:ph type="title" idx="4294967295"/>
          </p:nvPr>
        </p:nvSpPr>
        <p:spPr>
          <a:xfrm>
            <a:off x="611560" y="304800"/>
            <a:ext cx="853244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uk-UA"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Травма </a:t>
            </a:r>
            <a:r>
              <a:rPr lang="ru-RU" altLang="uk-UA"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ліктьового</a:t>
            </a:r>
            <a:r>
              <a:rPr lang="ru-RU" altLang="uk-UA"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uk-UA"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r>
              <a:rPr lang="ru-RU" altLang="uk-UA"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en-US" altLang="uk-UA"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sp>
        <p:nvSpPr>
          <p:cNvPr id="1048699" name="Объект 2"/>
          <p:cNvSpPr>
            <a:spLocks noGrp="1"/>
          </p:cNvSpPr>
          <p:nvPr>
            <p:ph sz="half" idx="4294967295"/>
          </p:nvPr>
        </p:nvSpPr>
        <p:spPr>
          <a:xfrm>
            <a:off x="0" y="5516563"/>
            <a:ext cx="9036050" cy="12969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2400">
                <a:solidFill>
                  <a:srgbClr val="FFFFFF"/>
                </a:solidFill>
              </a:rPr>
              <a:t>Coronal view</a:t>
            </a:r>
            <a:r>
              <a:rPr lang="ru-RU" altLang="en-US" sz="2400">
                <a:solidFill>
                  <a:srgbClr val="FFFFFF"/>
                </a:solidFill>
              </a:rPr>
              <a:t>:</a:t>
            </a:r>
            <a:r>
              <a:rPr lang="en-US" altLang="en-US" sz="2400">
                <a:solidFill>
                  <a:srgbClr val="FFFFFF"/>
                </a:solidFill>
              </a:rPr>
              <a:t> </a:t>
            </a:r>
          </a:p>
          <a:p>
            <a:pPr marL="0" lvl="0" indent="0">
              <a:lnSpc>
                <a:spcPct val="100000"/>
              </a:lnSpc>
              <a:spcBef>
                <a:spcPct val="20000"/>
              </a:spcBef>
              <a:spcAft>
                <a:spcPct val="0"/>
              </a:spcAft>
              <a:buClr>
                <a:srgbClr val="FFFFCC"/>
              </a:buClr>
              <a:buFontTx/>
              <a:buNone/>
            </a:pPr>
            <a:r>
              <a:rPr lang="ru-RU" altLang="en-US" sz="2000">
                <a:solidFill>
                  <a:srgbClr val="FFFFFF"/>
                </a:solidFill>
              </a:rPr>
              <a:t>LCL повністю відірвана (жовта стрілка). Головка променя піднята. Набряк кісткового мозку як наслідок перелому (червона стрілка).</a:t>
            </a:r>
          </a:p>
        </p:txBody>
      </p:sp>
      <p:sp>
        <p:nvSpPr>
          <p:cNvPr id="1048700" name="Текст 3"/>
          <p:cNvSpPr>
            <a:spLocks noGrp="1"/>
          </p:cNvSpPr>
          <p:nvPr>
            <p:ph type="body" sz="half" idx="4294967295"/>
          </p:nvPr>
        </p:nvSpPr>
        <p:spPr>
          <a:xfrm>
            <a:off x="5172075" y="1854200"/>
            <a:ext cx="3971925" cy="409575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000">
                <a:solidFill>
                  <a:srgbClr val="FFFFFF"/>
                </a:solidFill>
                <a:effectLst>
                  <a:outerShdw blurRad="38100" dist="38100" dir="2700000" algn="tl">
                    <a:srgbClr val="C0C0C0"/>
                  </a:outerShdw>
                </a:effectLst>
                <a:latin typeface="Calibri"/>
                <a:ea typeface="Calibri"/>
              </a:rPr>
              <a:t>Sagittal view:</a:t>
            </a:r>
            <a:r>
              <a:rPr lang="ru-RU" altLang="en-US" sz="2000">
                <a:solidFill>
                  <a:srgbClr val="FFFFFF"/>
                </a:solidFill>
                <a:effectLst>
                  <a:outerShdw blurRad="38100" dist="38100" dir="2700000" algn="tl">
                    <a:srgbClr val="C0C0C0"/>
                  </a:outerShdw>
                </a:effectLst>
                <a:latin typeface="Calibri"/>
                <a:ea typeface="Calibri"/>
              </a:rPr>
              <a:t>Голівка променя зміщена дещо дозаду (жовта стрілка), виражений набряк і внутрішньосуглобовий задній випіт. Контузія задньої частини голівки як результат здавлення вінцевого відростка (червона стрілка).Всі ці симптоми-результат задньої дислокації.</a:t>
            </a:r>
          </a:p>
        </p:txBody>
      </p:sp>
      <p:pic>
        <p:nvPicPr>
          <p:cNvPr id="2097214" name="Picture 2" descr="."/>
          <p:cNvPicPr>
            <a:picLocks/>
          </p:cNvPicPr>
          <p:nvPr/>
        </p:nvPicPr>
        <p:blipFill>
          <a:blip r:embed="rId2"/>
          <a:srcRect/>
          <a:stretch>
            <a:fillRect/>
          </a:stretch>
        </p:blipFill>
        <p:spPr>
          <a:xfrm>
            <a:off x="-22225" y="2246312"/>
            <a:ext cx="5135562" cy="3186112"/>
          </a:xfrm>
          <a:prstGeom prst="rect">
            <a:avLst/>
          </a:prstGeom>
          <a:noFill/>
          <a:ln>
            <a:noFill/>
          </a:ln>
        </p:spPr>
      </p:pic>
    </p:spTree>
  </p:cSld>
  <p:clrMapOvr>
    <a:masterClrMapping/>
  </p:clrMapOvr>
  <p:transition>
    <p:split orient="vert"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Заголовок 1"/>
          <p:cNvSpPr>
            <a:spLocks noGrp="1"/>
          </p:cNvSpPr>
          <p:nvPr>
            <p:ph type="title" idx="4294967295"/>
          </p:nvPr>
        </p:nvSpPr>
        <p:spPr>
          <a:xfrm>
            <a:off x="1174750" y="115888"/>
            <a:ext cx="7969250" cy="16208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Osteochondral lesions</a:t>
            </a:r>
            <a:br/>
            <a:r>
              <a:rPr lang="ru-RU" altLang="en-US" u="none" baseline="0">
                <a:solidFill>
                  <a:srgbClr val="EAEAEA"/>
                </a:solidFill>
                <a:latin typeface="Tahoma" pitchFamily="34" charset="0"/>
                <a:ea typeface="Arial" charset="0"/>
                <a:sym typeface="Tahoma" pitchFamily="34" charset="0"/>
              </a:rPr>
              <a:t> нова назва остеохдріта</a:t>
            </a:r>
          </a:p>
        </p:txBody>
      </p:sp>
      <p:sp>
        <p:nvSpPr>
          <p:cNvPr id="1048702" name="Текст 3"/>
          <p:cNvSpPr>
            <a:spLocks noGrp="1"/>
          </p:cNvSpPr>
          <p:nvPr>
            <p:ph type="body" sz="half" idx="4294967295"/>
          </p:nvPr>
        </p:nvSpPr>
        <p:spPr>
          <a:xfrm>
            <a:off x="4927600" y="1736725"/>
            <a:ext cx="4216400" cy="50768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800">
                <a:solidFill>
                  <a:srgbClr val="FFFFFF"/>
                </a:solidFill>
                <a:effectLst>
                  <a:outerShdw blurRad="38100" dist="38100" dir="2700000" algn="tl">
                    <a:srgbClr val="C0C0C0"/>
                  </a:outerShdw>
                </a:effectLst>
                <a:latin typeface="Calibri"/>
                <a:ea typeface="Calibri"/>
              </a:rPr>
              <a:t> </a:t>
            </a:r>
            <a:r>
              <a:rPr lang="ru-RU" altLang="en-US" sz="2400">
                <a:solidFill>
                  <a:srgbClr val="FFFFFF"/>
                </a:solidFill>
                <a:effectLst>
                  <a:outerShdw blurRad="38100" dist="38100" dir="2700000" algn="tl">
                    <a:srgbClr val="C0C0C0"/>
                  </a:outerShdw>
                </a:effectLst>
                <a:latin typeface="Calibri"/>
                <a:ea typeface="Calibri"/>
              </a:rPr>
              <a:t>Хронічні перевантаження з гіперрозгинанням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призводять до остеохонд-ріту по латеральній поверхні ліктя.</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По латеральній поверхні поблизу голівки плеча визначається фрагментація. Можна думати про вільний фрагмент в суглобі.</a:t>
            </a:r>
          </a:p>
        </p:txBody>
      </p:sp>
      <p:pic>
        <p:nvPicPr>
          <p:cNvPr id="2097215" name="Объект 8"/>
          <p:cNvPicPr>
            <a:picLocks noGrp="1"/>
          </p:cNvPicPr>
          <p:nvPr>
            <p:ph sz="half" idx="4294967295"/>
          </p:nvPr>
        </p:nvPicPr>
        <p:blipFill>
          <a:blip r:embed="rId2"/>
          <a:srcRect/>
          <a:stretch>
            <a:fillRect/>
          </a:stretch>
        </p:blipFill>
        <p:spPr>
          <a:xfrm>
            <a:off x="0" y="1989138"/>
            <a:ext cx="3865563" cy="4198937"/>
          </a:xfrm>
          <a:prstGeom prst="rect">
            <a:avLst/>
          </a:prstGeom>
          <a:noFill/>
          <a:ln>
            <a:noFill/>
          </a:ln>
        </p:spPr>
      </p:pic>
    </p:spTree>
  </p:cSld>
  <p:clrMapOvr>
    <a:masterClrMapping/>
  </p:clrMapOvr>
  <p:transition>
    <p:split orient="vert" dir="in"/>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3" name="Заголовок 1"/>
          <p:cNvSpPr>
            <a:spLocks noGrp="1"/>
          </p:cNvSpPr>
          <p:nvPr>
            <p:ph type="title" idx="4294967295"/>
          </p:nvPr>
        </p:nvSpPr>
        <p:spPr>
          <a:xfrm>
            <a:off x="1223963" y="188913"/>
            <a:ext cx="7920037" cy="15478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Osteochondral lesions</a:t>
            </a:r>
            <a:br/>
            <a:r>
              <a:rPr lang="ru-RU" altLang="en-US" sz="3600" u="none" baseline="0">
                <a:solidFill>
                  <a:srgbClr val="EAEAEA"/>
                </a:solidFill>
                <a:latin typeface="Tahoma" pitchFamily="34" charset="0"/>
                <a:ea typeface="Arial" charset="0"/>
                <a:sym typeface="Tahoma" pitchFamily="34" charset="0"/>
              </a:rPr>
              <a:t> нова назва остеохдріта</a:t>
            </a:r>
          </a:p>
        </p:txBody>
      </p:sp>
      <p:sp>
        <p:nvSpPr>
          <p:cNvPr id="1048704" name="Текст 3"/>
          <p:cNvSpPr>
            <a:spLocks noGrp="1"/>
          </p:cNvSpPr>
          <p:nvPr>
            <p:ph type="body" sz="half" idx="4294967295"/>
          </p:nvPr>
        </p:nvSpPr>
        <p:spPr>
          <a:xfrm>
            <a:off x="-107950" y="4652963"/>
            <a:ext cx="9251950" cy="2205037"/>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800">
                <a:solidFill>
                  <a:srgbClr val="FFFFFF"/>
                </a:solidFill>
                <a:effectLst>
                  <a:outerShdw blurRad="38100" dist="38100" dir="2700000" algn="tl">
                    <a:srgbClr val="C0C0C0"/>
                  </a:outerShdw>
                </a:effectLst>
                <a:latin typeface="Calibri"/>
                <a:ea typeface="Calibri"/>
              </a:rPr>
              <a:t>МР-артрограмма підтверджує остеохондральне ураження. Визначається наявність гадолінії між головкою плеча і остеохондральними р</a:t>
            </a:r>
            <a:r>
              <a:rPr lang="en-US" altLang="en-US" sz="2800">
                <a:solidFill>
                  <a:srgbClr val="FFFFFF"/>
                </a:solidFill>
                <a:effectLst>
                  <a:outerShdw blurRad="38100" dist="38100" dir="2700000" algn="tl">
                    <a:srgbClr val="C0C0C0"/>
                  </a:outerShdw>
                </a:effectLst>
                <a:latin typeface="Calibri"/>
                <a:ea typeface="Calibri"/>
              </a:rPr>
              <a:t>o</a:t>
            </a:r>
            <a:r>
              <a:rPr lang="uk-UA" altLang="en-US" sz="2800">
                <a:solidFill>
                  <a:srgbClr val="FFFFFF"/>
                </a:solidFill>
                <a:effectLst>
                  <a:outerShdw blurRad="38100" dist="38100" dir="2700000" algn="tl">
                    <a:srgbClr val="C0C0C0"/>
                  </a:outerShdw>
                </a:effectLst>
                <a:latin typeface="Calibri"/>
                <a:ea typeface="Calibri"/>
              </a:rPr>
              <a:t>зрастаннями (жовта стрілка). У задньому відділі плечо-променевого суглоба-вільне тіло (червона стрілка).</a:t>
            </a:r>
            <a:endParaRPr lang="zh-CN" altLang="en-US"/>
          </a:p>
        </p:txBody>
      </p:sp>
      <p:pic>
        <p:nvPicPr>
          <p:cNvPr id="2097216" name="Объект 8"/>
          <p:cNvPicPr>
            <a:picLocks noGrp="1"/>
          </p:cNvPicPr>
          <p:nvPr>
            <p:ph sz="half" idx="4294967295"/>
          </p:nvPr>
        </p:nvPicPr>
        <p:blipFill>
          <a:blip r:embed="rId2"/>
          <a:srcRect/>
          <a:stretch>
            <a:fillRect/>
          </a:stretch>
        </p:blipFill>
        <p:spPr>
          <a:xfrm>
            <a:off x="0" y="1870075"/>
            <a:ext cx="5683250" cy="2935288"/>
          </a:xfrm>
          <a:prstGeom prst="rect">
            <a:avLst/>
          </a:prstGeom>
          <a:noFill/>
          <a:ln>
            <a:noFill/>
          </a:ln>
        </p:spPr>
      </p:pic>
    </p:spTree>
  </p:cSld>
  <p:clrMapOvr>
    <a:masterClrMapping/>
  </p:clrMapOvr>
  <p:transition>
    <p:split orient="vert" dir="in"/>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5"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Променево-зап'ястний суглоб і кисть</a:t>
            </a:r>
          </a:p>
        </p:txBody>
      </p:sp>
      <p:pic>
        <p:nvPicPr>
          <p:cNvPr id="2097217" name="Объект 4"/>
          <p:cNvPicPr>
            <a:picLocks noGrp="1"/>
          </p:cNvPicPr>
          <p:nvPr>
            <p:ph sz="half" idx="4294967295"/>
          </p:nvPr>
        </p:nvPicPr>
        <p:blipFill>
          <a:blip r:embed="rId2"/>
          <a:srcRect/>
          <a:stretch>
            <a:fillRect/>
          </a:stretch>
        </p:blipFill>
        <p:spPr>
          <a:xfrm>
            <a:off x="0" y="2492375"/>
            <a:ext cx="4800600" cy="3560763"/>
          </a:xfrm>
          <a:prstGeom prst="rect">
            <a:avLst/>
          </a:prstGeom>
          <a:noFill/>
          <a:ln>
            <a:noFill/>
          </a:ln>
        </p:spPr>
      </p:pic>
      <p:sp>
        <p:nvSpPr>
          <p:cNvPr id="1048706" name="Текст 3"/>
          <p:cNvSpPr>
            <a:spLocks noGrp="1"/>
          </p:cNvSpPr>
          <p:nvPr>
            <p:ph type="body" sz="half" idx="4294967295"/>
          </p:nvPr>
        </p:nvSpPr>
        <p:spPr>
          <a:xfrm>
            <a:off x="4835525" y="1844675"/>
            <a:ext cx="43084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Ф.Неттер Атлас анатомії людини рис. 425</a:t>
            </a:r>
          </a:p>
        </p:txBody>
      </p:sp>
      <p:pic>
        <p:nvPicPr>
          <p:cNvPr id="2097218" name="Рисунок 5"/>
          <p:cNvPicPr>
            <a:picLocks/>
          </p:cNvPicPr>
          <p:nvPr/>
        </p:nvPicPr>
        <p:blipFill>
          <a:blip r:embed="rId3"/>
          <a:srcRect/>
          <a:stretch>
            <a:fillRect/>
          </a:stretch>
        </p:blipFill>
        <p:spPr>
          <a:xfrm>
            <a:off x="4799012" y="1736725"/>
            <a:ext cx="4344987" cy="3455987"/>
          </a:xfrm>
          <a:prstGeom prst="rect">
            <a:avLst/>
          </a:prstGeom>
          <a:noFill/>
          <a:ln>
            <a:noFill/>
          </a:ln>
        </p:spPr>
      </p:pic>
    </p:spTree>
  </p:cSld>
  <p:clrMapOvr>
    <a:masterClrMapping/>
  </p:clrMapOvr>
  <p:transition>
    <p:split orient="vert"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Заголовок 1"/>
          <p:cNvSpPr>
            <a:spLocks noGrp="1"/>
          </p:cNvSpPr>
          <p:nvPr>
            <p:ph type="title" idx="4294967295"/>
          </p:nvPr>
        </p:nvSpPr>
        <p:spPr>
          <a:xfrm>
            <a:off x="1433513" y="0"/>
            <a:ext cx="7710487" cy="9810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Дуги зап'ястка   </a:t>
            </a:r>
          </a:p>
        </p:txBody>
      </p:sp>
      <p:sp>
        <p:nvSpPr>
          <p:cNvPr id="1048708" name="Объект 2"/>
          <p:cNvSpPr>
            <a:spLocks noGrp="1"/>
          </p:cNvSpPr>
          <p:nvPr>
            <p:ph sz="half" idx="4294967295"/>
          </p:nvPr>
        </p:nvSpPr>
        <p:spPr>
          <a:xfrm>
            <a:off x="0" y="4721225"/>
            <a:ext cx="4067175" cy="579438"/>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1800">
                <a:solidFill>
                  <a:srgbClr val="FFFFFF"/>
                </a:solidFill>
                <a:effectLst>
                  <a:outerShdw blurRad="38100" dist="38100" dir="2700000" algn="tl">
                    <a:srgbClr val="C0C0C0"/>
                  </a:outerShdw>
                </a:effectLst>
              </a:rPr>
              <a:t>PA рентгенограма зап'ястку. Три нормальних дуги зап'ястку.</a:t>
            </a:r>
          </a:p>
        </p:txBody>
      </p:sp>
      <p:sp>
        <p:nvSpPr>
          <p:cNvPr id="1048709" name="Текст 3"/>
          <p:cNvSpPr>
            <a:spLocks noGrp="1"/>
          </p:cNvSpPr>
          <p:nvPr>
            <p:ph type="body" sz="half" idx="4294967295"/>
          </p:nvPr>
        </p:nvSpPr>
        <p:spPr>
          <a:xfrm>
            <a:off x="4975225" y="1196975"/>
            <a:ext cx="4168775" cy="56610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Перша дуга - гладка крива, що йде по проксимальним опуклостям човноподібної, півмісяцевої і тригранної кісток.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Друга дуга- простежується по дистальним увігнутим поверхнях тих же кісток.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Третя дуга проходить по проксимальній кривизні голівчатої і гачкуватої кісток. </a:t>
            </a:r>
          </a:p>
        </p:txBody>
      </p:sp>
      <p:pic>
        <p:nvPicPr>
          <p:cNvPr id="2097219" name="Picture 6" descr="запястные дуги"/>
          <p:cNvPicPr>
            <a:picLocks/>
          </p:cNvPicPr>
          <p:nvPr/>
        </p:nvPicPr>
        <p:blipFill>
          <a:blip r:embed="rId2"/>
          <a:srcRect/>
          <a:stretch>
            <a:fillRect/>
          </a:stretch>
        </p:blipFill>
        <p:spPr>
          <a:xfrm>
            <a:off x="539750" y="1476375"/>
            <a:ext cx="4341812" cy="3244850"/>
          </a:xfrm>
          <a:prstGeom prst="rect">
            <a:avLst/>
          </a:prstGeom>
          <a:noFill/>
          <a:ln>
            <a:noFill/>
          </a:ln>
        </p:spPr>
      </p:pic>
    </p:spTree>
  </p:cSld>
  <p:clrMapOvr>
    <a:masterClrMapping/>
  </p:clrMapOvr>
  <p:transition>
    <p:split orient="vert" dir="in"/>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Заголовок 1"/>
          <p:cNvSpPr>
            <a:spLocks noGrp="1"/>
          </p:cNvSpPr>
          <p:nvPr>
            <p:ph type="title" idx="4294967295"/>
          </p:nvPr>
        </p:nvSpPr>
        <p:spPr>
          <a:xfrm>
            <a:off x="0" y="333375"/>
            <a:ext cx="5089525"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дуги зап'ястка</a:t>
            </a:r>
          </a:p>
        </p:txBody>
      </p:sp>
      <p:sp>
        <p:nvSpPr>
          <p:cNvPr id="1048711" name="Текст 3"/>
          <p:cNvSpPr>
            <a:spLocks noGrp="1"/>
          </p:cNvSpPr>
          <p:nvPr>
            <p:ph type="body" sz="half" idx="4294967295"/>
          </p:nvPr>
        </p:nvSpPr>
        <p:spPr>
          <a:xfrm>
            <a:off x="4856163" y="2060575"/>
            <a:ext cx="4287837" cy="47974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Дуга руйнується, якщо неможливо простежити її плавне проходження.</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Розрив в одній з дуг вказує на перелом або розрив зв'язки, що призводить до підвивиху або дислокації (вивиху). На рентгенограмі можна помітити порушення </a:t>
            </a:r>
            <a:r>
              <a:rPr lang="en-US" altLang="en-US" sz="2200">
                <a:solidFill>
                  <a:srgbClr val="FFFFFF"/>
                </a:solidFill>
                <a:effectLst>
                  <a:outerShdw blurRad="38100" dist="38100" dir="2700000" algn="tl">
                    <a:srgbClr val="C0C0C0"/>
                  </a:outerShdw>
                </a:effectLst>
                <a:latin typeface="Calibri"/>
                <a:ea typeface="Calibri"/>
              </a:rPr>
              <a:t>I </a:t>
            </a:r>
            <a:r>
              <a:rPr lang="uk-UA" altLang="en-US" sz="2200">
                <a:solidFill>
                  <a:srgbClr val="FFFFFF"/>
                </a:solidFill>
                <a:effectLst>
                  <a:outerShdw blurRad="38100" dist="38100" dir="2700000" algn="tl">
                    <a:srgbClr val="C0C0C0"/>
                  </a:outerShdw>
                </a:effectLst>
                <a:latin typeface="Calibri"/>
                <a:ea typeface="Calibri"/>
              </a:rPr>
              <a:t>дуги в півміся</a:t>
            </a:r>
            <a:r>
              <a:rPr lang="ru-RU" altLang="en-US" sz="2200">
                <a:solidFill>
                  <a:srgbClr val="FFFFFF"/>
                </a:solidFill>
                <a:effectLst>
                  <a:outerShdw blurRad="38100" dist="38100" dir="2700000" algn="tl">
                    <a:srgbClr val="C0C0C0"/>
                  </a:outerShdw>
                </a:effectLst>
                <a:latin typeface="Calibri"/>
                <a:ea typeface="Calibri"/>
              </a:rPr>
              <a:t>цево</a:t>
            </a:r>
            <a:r>
              <a:rPr lang="uk-UA" altLang="en-US" sz="2200">
                <a:solidFill>
                  <a:srgbClr val="FFFFFF"/>
                </a:solidFill>
                <a:effectLst>
                  <a:outerShdw blurRad="38100" dist="38100" dir="2700000" algn="tl">
                    <a:srgbClr val="C0C0C0"/>
                  </a:outerShdw>
                </a:effectLst>
                <a:latin typeface="Calibri"/>
                <a:ea typeface="Calibri"/>
              </a:rPr>
              <a:t>-тригранному суглобі.</a:t>
            </a:r>
            <a:endParaRPr lang="zh-CN" altLang="en-US"/>
          </a:p>
        </p:txBody>
      </p:sp>
      <p:pic>
        <p:nvPicPr>
          <p:cNvPr id="2097220" name="Picture 2" descr="нарушение дуги I "/>
          <p:cNvPicPr>
            <a:picLocks noGrp="1"/>
          </p:cNvPicPr>
          <p:nvPr>
            <p:ph sz="half" idx="4294967295"/>
          </p:nvPr>
        </p:nvPicPr>
        <p:blipFill>
          <a:blip r:embed="rId2"/>
          <a:srcRect/>
          <a:stretch>
            <a:fillRect/>
          </a:stretch>
        </p:blipFill>
        <p:spPr>
          <a:xfrm>
            <a:off x="0" y="1981200"/>
            <a:ext cx="4835525" cy="2600325"/>
          </a:xfrm>
          <a:prstGeom prst="rect">
            <a:avLst/>
          </a:prstGeom>
          <a:noFill/>
          <a:ln>
            <a:noFill/>
          </a:ln>
        </p:spPr>
      </p:pic>
    </p:spTree>
  </p:cSld>
  <p:clrMapOvr>
    <a:masterClrMapping/>
  </p:clrMapOvr>
  <p:transition>
    <p:split orient="vert"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Заголовок 1"/>
          <p:cNvSpPr>
            <a:spLocks noGrp="1"/>
          </p:cNvSpPr>
          <p:nvPr>
            <p:ph type="title" idx="4294967295"/>
          </p:nvPr>
        </p:nvSpPr>
        <p:spPr>
          <a:xfrm>
            <a:off x="0" y="333375"/>
            <a:ext cx="5449888"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дуги зап'ястка</a:t>
            </a:r>
          </a:p>
        </p:txBody>
      </p:sp>
      <p:sp>
        <p:nvSpPr>
          <p:cNvPr id="1048713" name="Объект 2"/>
          <p:cNvSpPr>
            <a:spLocks noGrp="1"/>
          </p:cNvSpPr>
          <p:nvPr>
            <p:ph sz="half" idx="4294967295"/>
          </p:nvPr>
        </p:nvSpPr>
        <p:spPr>
          <a:xfrm>
            <a:off x="0" y="5805488"/>
            <a:ext cx="4914900" cy="10080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a:solidFill>
                  <a:srgbClr val="FFFFFF"/>
                </a:solidFill>
                <a:effectLst>
                  <a:outerShdw blurRad="38100" dist="38100" dir="2700000" algn="tl">
                    <a:srgbClr val="C0C0C0"/>
                  </a:outerShdw>
                </a:effectLst>
              </a:rPr>
              <a:t>Порушення </a:t>
            </a:r>
            <a:r>
              <a:rPr lang="en-US" altLang="en-US">
                <a:solidFill>
                  <a:srgbClr val="FFFFFF"/>
                </a:solidFill>
                <a:effectLst>
                  <a:outerShdw blurRad="38100" dist="38100" dir="2700000" algn="tl">
                    <a:srgbClr val="C0C0C0"/>
                  </a:outerShdw>
                </a:effectLst>
              </a:rPr>
              <a:t>II </a:t>
            </a:r>
            <a:r>
              <a:rPr lang="uk-UA" altLang="en-US">
                <a:solidFill>
                  <a:srgbClr val="FFFFFF"/>
                </a:solidFill>
                <a:effectLst>
                  <a:outerShdw blurRad="38100" dist="38100" dir="2700000" algn="tl">
                    <a:srgbClr val="C0C0C0"/>
                  </a:outerShdw>
                </a:effectLst>
              </a:rPr>
              <a:t>зап'ясткової дуги</a:t>
            </a:r>
          </a:p>
        </p:txBody>
      </p:sp>
      <p:sp>
        <p:nvSpPr>
          <p:cNvPr id="1048714" name="Текст 3"/>
          <p:cNvSpPr>
            <a:spLocks noGrp="1"/>
          </p:cNvSpPr>
          <p:nvPr>
            <p:ph type="body" sz="half" idx="4294967295"/>
          </p:nvPr>
        </p:nvSpPr>
        <p:spPr>
          <a:xfrm>
            <a:off x="5022850" y="1736725"/>
            <a:ext cx="4121150"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На рентгенограмі визначається порушення </a:t>
            </a:r>
            <a:r>
              <a:rPr lang="en-US" altLang="en-US" sz="2400">
                <a:solidFill>
                  <a:srgbClr val="FFFFFF"/>
                </a:solidFill>
                <a:effectLst>
                  <a:outerShdw blurRad="38100" dist="38100" dir="2700000" algn="tl">
                    <a:srgbClr val="C0C0C0"/>
                  </a:outerShdw>
                </a:effectLst>
                <a:latin typeface="Calibri"/>
                <a:ea typeface="Calibri"/>
              </a:rPr>
              <a:t>II </a:t>
            </a:r>
            <a:r>
              <a:rPr lang="uk-UA" altLang="en-US" sz="2400">
                <a:solidFill>
                  <a:srgbClr val="FFFFFF"/>
                </a:solidFill>
                <a:effectLst>
                  <a:outerShdw blurRad="38100" dist="38100" dir="2700000" algn="tl">
                    <a:srgbClr val="C0C0C0"/>
                  </a:outerShdw>
                </a:effectLst>
                <a:latin typeface="Calibri"/>
                <a:ea typeface="Calibri"/>
              </a:rPr>
              <a:t>зап'яс</a:t>
            </a:r>
            <a:r>
              <a:rPr lang="ru-RU" altLang="en-US" sz="2400">
                <a:solidFill>
                  <a:srgbClr val="FFFFFF"/>
                </a:solidFill>
                <a:effectLst>
                  <a:outerShdw blurRad="38100" dist="38100" dir="2700000" algn="tl">
                    <a:srgbClr val="C0C0C0"/>
                  </a:outerShdw>
                </a:effectLst>
                <a:latin typeface="Calibri"/>
                <a:ea typeface="Calibri"/>
              </a:rPr>
              <a:t>тков</a:t>
            </a:r>
            <a:r>
              <a:rPr lang="uk-UA" altLang="en-US" sz="2400">
                <a:solidFill>
                  <a:srgbClr val="FFFFFF"/>
                </a:solidFill>
                <a:effectLst>
                  <a:outerShdw blurRad="38100" dist="38100" dir="2700000" algn="tl">
                    <a:srgbClr val="C0C0C0"/>
                  </a:outerShdw>
                </a:effectLst>
                <a:latin typeface="Calibri"/>
                <a:ea typeface="Calibri"/>
              </a:rPr>
              <a:t>ої дуги в човноподібному суглобі і півмісяцево-тригранному суглобі (жовті стрілки).</a:t>
            </a:r>
            <a:endParaRPr lang="zh-CN" altLang="en-US"/>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Хоча в </a:t>
            </a:r>
            <a:r>
              <a:rPr lang="en-US" altLang="en-US" sz="2400">
                <a:solidFill>
                  <a:srgbClr val="FFFFFF"/>
                </a:solidFill>
                <a:effectLst>
                  <a:outerShdw blurRad="38100" dist="38100" dir="2700000" algn="tl">
                    <a:srgbClr val="C0C0C0"/>
                  </a:outerShdw>
                </a:effectLst>
                <a:latin typeface="Calibri"/>
                <a:ea typeface="Calibri"/>
              </a:rPr>
              <a:t>I </a:t>
            </a:r>
            <a:r>
              <a:rPr lang="uk-UA" altLang="en-US" sz="2400">
                <a:solidFill>
                  <a:srgbClr val="FFFFFF"/>
                </a:solidFill>
                <a:effectLst>
                  <a:outerShdw blurRad="38100" dist="38100" dir="2700000" algn="tl">
                    <a:srgbClr val="C0C0C0"/>
                  </a:outerShdw>
                </a:effectLst>
                <a:latin typeface="Calibri"/>
                <a:ea typeface="Calibri"/>
              </a:rPr>
              <a:t>дузі є проміжок (білі стрілки), її все одно можна прослідкувати по гладкій кривій, так що </a:t>
            </a:r>
            <a:r>
              <a:rPr lang="en-US" altLang="en-US" sz="2400">
                <a:solidFill>
                  <a:srgbClr val="FFFFFF"/>
                </a:solidFill>
                <a:effectLst>
                  <a:outerShdw blurRad="38100" dist="38100" dir="2700000" algn="tl">
                    <a:srgbClr val="C0C0C0"/>
                  </a:outerShdw>
                </a:effectLst>
                <a:latin typeface="Calibri"/>
                <a:ea typeface="Calibri"/>
              </a:rPr>
              <a:t>I </a:t>
            </a:r>
            <a:r>
              <a:rPr lang="uk-UA" altLang="en-US" sz="2400">
                <a:solidFill>
                  <a:srgbClr val="FFFFFF"/>
                </a:solidFill>
                <a:effectLst>
                  <a:outerShdw blurRad="38100" dist="38100" dir="2700000" algn="tl">
                    <a:srgbClr val="C0C0C0"/>
                  </a:outerShdw>
                </a:effectLst>
                <a:latin typeface="Calibri"/>
                <a:ea typeface="Calibri"/>
              </a:rPr>
              <a:t>дуга вважається неушкодженою.</a:t>
            </a:r>
          </a:p>
        </p:txBody>
      </p:sp>
      <p:pic>
        <p:nvPicPr>
          <p:cNvPr id="2097221" name="Picture 2" descr="разрушение дуги II"/>
          <p:cNvPicPr>
            <a:picLocks/>
          </p:cNvPicPr>
          <p:nvPr/>
        </p:nvPicPr>
        <p:blipFill>
          <a:blip r:embed="rId2"/>
          <a:srcRect/>
          <a:stretch>
            <a:fillRect/>
          </a:stretch>
        </p:blipFill>
        <p:spPr>
          <a:xfrm>
            <a:off x="20637" y="2276475"/>
            <a:ext cx="4886325" cy="2587625"/>
          </a:xfrm>
          <a:prstGeom prst="rect">
            <a:avLst/>
          </a:prstGeom>
          <a:noFill/>
          <a:ln>
            <a:noFill/>
          </a:ln>
        </p:spPr>
      </p:pic>
    </p:spTree>
  </p:cSld>
  <p:clrMapOvr>
    <a:masterClrMapping/>
  </p:clrMapOvr>
  <p:transition>
    <p:split orient="vert" dir="in"/>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Заголовок 1"/>
          <p:cNvSpPr>
            <a:spLocks noGrp="1"/>
          </p:cNvSpPr>
          <p:nvPr>
            <p:ph type="title" idx="4294967295"/>
          </p:nvPr>
        </p:nvSpPr>
        <p:spPr>
          <a:xfrm>
            <a:off x="0" y="260350"/>
            <a:ext cx="5665788" cy="14763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дуги зап'ястка</a:t>
            </a:r>
          </a:p>
        </p:txBody>
      </p:sp>
      <p:sp>
        <p:nvSpPr>
          <p:cNvPr id="1048716" name="Объект 2"/>
          <p:cNvSpPr>
            <a:spLocks noGrp="1"/>
          </p:cNvSpPr>
          <p:nvPr>
            <p:ph sz="half" idx="4294967295"/>
          </p:nvPr>
        </p:nvSpPr>
        <p:spPr>
          <a:xfrm>
            <a:off x="0" y="4724400"/>
            <a:ext cx="4721225" cy="936625"/>
          </a:xfrm>
          <a:prstGeom prst="rect">
            <a:avLst/>
          </a:prstGeom>
          <a:noFill/>
          <a:ln>
            <a:noFill/>
          </a:ln>
        </p:spPr>
        <p:txBody>
          <a:bodyPr vert="horz" lIns="91440" tIns="45720" rIns="91440" bIns="45720" anchor="t">
            <a:normAutofit fontScale="92500" lnSpcReduction="2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Порушення III зап'ясткової дуги на рівні голівчато-гачкуватого зчленування</a:t>
            </a:r>
          </a:p>
        </p:txBody>
      </p:sp>
      <p:sp>
        <p:nvSpPr>
          <p:cNvPr id="1048717" name="Текст 3"/>
          <p:cNvSpPr>
            <a:spLocks noGrp="1"/>
          </p:cNvSpPr>
          <p:nvPr>
            <p:ph type="body" sz="half" idx="4294967295"/>
          </p:nvPr>
        </p:nvSpPr>
        <p:spPr>
          <a:xfrm>
            <a:off x="4859338" y="1736725"/>
            <a:ext cx="4284662"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a:solidFill>
                  <a:srgbClr val="FFFFFF"/>
                </a:solidFill>
                <a:effectLst>
                  <a:outerShdw blurRad="38100" dist="38100" dir="2700000" algn="tl">
                    <a:srgbClr val="C0C0C0"/>
                  </a:outerShdw>
                </a:effectLst>
                <a:latin typeface="Calibri"/>
                <a:ea typeface="Calibri"/>
              </a:rPr>
              <a:t>Порушення </a:t>
            </a:r>
            <a:r>
              <a:rPr lang="en-US" altLang="en-US">
                <a:solidFill>
                  <a:srgbClr val="FFFFFF"/>
                </a:solidFill>
                <a:effectLst>
                  <a:outerShdw blurRad="38100" dist="38100" dir="2700000" algn="tl">
                    <a:srgbClr val="C0C0C0"/>
                  </a:outerShdw>
                </a:effectLst>
                <a:latin typeface="Calibri"/>
                <a:ea typeface="Calibri"/>
              </a:rPr>
              <a:t>III </a:t>
            </a:r>
            <a:r>
              <a:rPr lang="uk-UA" altLang="en-US">
                <a:solidFill>
                  <a:srgbClr val="FFFFFF"/>
                </a:solidFill>
                <a:effectLst>
                  <a:outerShdw blurRad="38100" dist="38100" dir="2700000" algn="tl">
                    <a:srgbClr val="C0C0C0"/>
                  </a:outerShdw>
                </a:effectLst>
                <a:latin typeface="Calibri"/>
                <a:ea typeface="Calibri"/>
              </a:rPr>
              <a:t>зап'ясткової дуги представлено на рентгенограмі зліва.</a:t>
            </a:r>
          </a:p>
          <a:p>
            <a:pPr marL="0" lvl="0" indent="0" algn="l" eaLnBrk="1" fontAlgn="base" hangingPunct="1">
              <a:lnSpc>
                <a:spcPct val="100000"/>
              </a:lnSpc>
              <a:spcBef>
                <a:spcPct val="20000"/>
              </a:spcBef>
              <a:spcAft>
                <a:spcPct val="0"/>
              </a:spcAft>
              <a:buClr>
                <a:srgbClr val="FFFFCC"/>
              </a:buClr>
              <a:buSzPct val="70000"/>
              <a:buFontTx/>
              <a:buNone/>
            </a:pPr>
            <a:r>
              <a:rPr lang="uk-UA" altLang="en-US">
                <a:solidFill>
                  <a:srgbClr val="FFFFFF"/>
                </a:solidFill>
                <a:effectLst>
                  <a:outerShdw blurRad="38100" dist="38100" dir="2700000" algn="tl">
                    <a:srgbClr val="C0C0C0"/>
                  </a:outerShdw>
                </a:effectLst>
                <a:latin typeface="Calibri"/>
                <a:ea typeface="Calibri"/>
              </a:rPr>
              <a:t>У голівчато-гачкуватому суглобі є сходинкоподібне викривлення (білі стрілки).</a:t>
            </a:r>
          </a:p>
        </p:txBody>
      </p:sp>
      <p:pic>
        <p:nvPicPr>
          <p:cNvPr id="2097222" name="Picture 2" descr="разрушение дуги III"/>
          <p:cNvPicPr>
            <a:picLocks/>
          </p:cNvPicPr>
          <p:nvPr/>
        </p:nvPicPr>
        <p:blipFill>
          <a:blip r:embed="rId2"/>
          <a:srcRect/>
          <a:stretch>
            <a:fillRect/>
          </a:stretch>
        </p:blipFill>
        <p:spPr>
          <a:xfrm>
            <a:off x="34925" y="2276475"/>
            <a:ext cx="4824412" cy="2413000"/>
          </a:xfrm>
          <a:prstGeom prst="rect">
            <a:avLst/>
          </a:prstGeom>
          <a:noFill/>
          <a:ln>
            <a:noFill/>
          </a:ln>
        </p:spPr>
      </p:pic>
    </p:spTree>
  </p:cSld>
  <p:clrMapOvr>
    <a:masterClrMapping/>
  </p:clrMapOvr>
  <p:transition>
    <p:split orient="vert" dir="in"/>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19" name="Объект 2"/>
          <p:cNvSpPr>
            <a:spLocks noGrp="1"/>
          </p:cNvSpPr>
          <p:nvPr>
            <p:ph sz="half" idx="4294967295"/>
          </p:nvPr>
        </p:nvSpPr>
        <p:spPr>
          <a:xfrm>
            <a:off x="0" y="1844675"/>
            <a:ext cx="58324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400">
                <a:solidFill>
                  <a:srgbClr val="FFFFFF"/>
                </a:solidFill>
                <a:effectLst>
                  <a:outerShdw blurRad="38100" dist="38100" dir="2700000" algn="tl">
                    <a:srgbClr val="C0C0C0"/>
                  </a:outerShdw>
                </a:effectLst>
              </a:rPr>
              <a:t>Хорошим методом визначення правильності співвідношення положення кісток зап'ястка є нанесення повздовжніх осей на латеральну рентгенограму кисті і вимірювання кутів між ними.</a:t>
            </a:r>
          </a:p>
          <a:p>
            <a:pPr marL="0" lvl="0" indent="0">
              <a:lnSpc>
                <a:spcPct val="100000"/>
              </a:lnSpc>
              <a:spcBef>
                <a:spcPct val="20000"/>
              </a:spcBef>
              <a:spcAft>
                <a:spcPct val="0"/>
              </a:spcAft>
              <a:buClr>
                <a:srgbClr val="FFFFCC"/>
              </a:buClr>
              <a:buFontTx/>
              <a:buNone/>
            </a:pPr>
            <a:r>
              <a:rPr lang="uk-UA" altLang="en-US" sz="2400">
                <a:solidFill>
                  <a:srgbClr val="FFFFFF"/>
                </a:solidFill>
                <a:effectLst>
                  <a:outerShdw blurRad="38100" dist="38100" dir="2700000" algn="tl">
                    <a:srgbClr val="C0C0C0"/>
                  </a:outerShdw>
                </a:effectLst>
              </a:rPr>
              <a:t>  Просторові співвідношення- три найбільш важливі вісі - це ті, які проходять через човноподібну (</a:t>
            </a:r>
            <a:r>
              <a:rPr lang="en-US" altLang="en-US" sz="2400">
                <a:solidFill>
                  <a:srgbClr val="FFFFFF"/>
                </a:solidFill>
                <a:effectLst>
                  <a:outerShdw blurRad="38100" dist="38100" dir="2700000" algn="tl">
                    <a:srgbClr val="C0C0C0"/>
                  </a:outerShdw>
                </a:effectLst>
              </a:rPr>
              <a:t>Scaphoid), </a:t>
            </a:r>
            <a:r>
              <a:rPr lang="uk-UA" altLang="en-US" sz="2400">
                <a:solidFill>
                  <a:srgbClr val="FFFFFF"/>
                </a:solidFill>
                <a:effectLst>
                  <a:outerShdw blurRad="38100" dist="38100" dir="2700000" algn="tl">
                    <a:srgbClr val="C0C0C0"/>
                  </a:outerShdw>
                </a:effectLst>
              </a:rPr>
              <a:t>півмісяцеву (</a:t>
            </a:r>
            <a:r>
              <a:rPr lang="en-US" altLang="en-US" sz="2400">
                <a:solidFill>
                  <a:srgbClr val="FFFFFF"/>
                </a:solidFill>
                <a:effectLst>
                  <a:outerShdw blurRad="38100" dist="38100" dir="2700000" algn="tl">
                    <a:srgbClr val="C0C0C0"/>
                  </a:outerShdw>
                </a:effectLst>
              </a:rPr>
              <a:t>Lunate) </a:t>
            </a:r>
            <a:r>
              <a:rPr lang="uk-UA" altLang="en-US" sz="2400">
                <a:solidFill>
                  <a:srgbClr val="FFFFFF"/>
                </a:solidFill>
                <a:effectLst>
                  <a:outerShdw blurRad="38100" dist="38100" dir="2700000" algn="tl">
                    <a:srgbClr val="C0C0C0"/>
                  </a:outerShdw>
                </a:effectLst>
              </a:rPr>
              <a:t>і голівчату (</a:t>
            </a:r>
            <a:r>
              <a:rPr lang="en-US" altLang="en-US" sz="2400">
                <a:solidFill>
                  <a:srgbClr val="FFFFFF"/>
                </a:solidFill>
                <a:effectLst>
                  <a:outerShdw blurRad="38100" dist="38100" dir="2700000" algn="tl">
                    <a:srgbClr val="C0C0C0"/>
                  </a:outerShdw>
                </a:effectLst>
              </a:rPr>
              <a:t>Capitate) </a:t>
            </a:r>
            <a:r>
              <a:rPr lang="uk-UA" altLang="en-US" sz="2400">
                <a:solidFill>
                  <a:srgbClr val="FFFFFF"/>
                </a:solidFill>
                <a:effectLst>
                  <a:outerShdw blurRad="38100" dist="38100" dir="2700000" algn="tl">
                    <a:srgbClr val="C0C0C0"/>
                  </a:outerShdw>
                </a:effectLst>
              </a:rPr>
              <a:t>кістки намальовані на бічній рентгенограмі.</a:t>
            </a:r>
          </a:p>
        </p:txBody>
      </p:sp>
      <p:sp>
        <p:nvSpPr>
          <p:cNvPr id="1048720" name="Текст 3"/>
          <p:cNvSpPr>
            <a:spLocks noGrp="1"/>
          </p:cNvSpPr>
          <p:nvPr>
            <p:ph type="body" sz="half" idx="4294967295"/>
          </p:nvPr>
        </p:nvSpPr>
        <p:spPr>
          <a:xfrm>
            <a:off x="6046788" y="1844675"/>
            <a:ext cx="3097212" cy="4251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Scaphoid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Lunate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Capitate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endParaRPr lang="en-US" altLang="uk-UA" b="1">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1"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3" name="Текст 3"/>
          <p:cNvSpPr>
            <a:spLocks noGrp="1"/>
          </p:cNvSpPr>
          <p:nvPr>
            <p:ph type="body" sz="half" idx="4294967295"/>
          </p:nvPr>
        </p:nvSpPr>
        <p:spPr>
          <a:xfrm>
            <a:off x="4643438" y="1844675"/>
            <a:ext cx="4500562" cy="48974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Scaphoid axis</a:t>
            </a:r>
            <a:r>
              <a:rPr lang="uk-UA" altLang="en-US" sz="24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Справжньою віссю човноподібної кістки є лінія, проведенна через середину її проксимального і дистального полюсів. Оскільки визначити середню точку проксимального полюса часто не вдається, можна використовувати майже паралельну лінію, яка простежується вздовж самих вентральних точок проксимального і дистального полюсів кістки (малюнок</a:t>
            </a:r>
            <a:r>
              <a:rPr lang="ru-RU" altLang="en-US" sz="2400" b="1">
                <a:solidFill>
                  <a:srgbClr val="FFFFFF"/>
                </a:solidFill>
                <a:effectLst>
                  <a:outerShdw blurRad="38100" dist="38100" dir="2700000" algn="tl">
                    <a:srgbClr val="C0C0C0"/>
                  </a:outerShdw>
                </a:effectLst>
                <a:latin typeface="Calibri"/>
                <a:ea typeface="Calibri"/>
              </a:rPr>
              <a:t>).</a:t>
            </a:r>
          </a:p>
        </p:txBody>
      </p:sp>
      <p:pic>
        <p:nvPicPr>
          <p:cNvPr id="2097223" name="Picture 2" descr="Scaphoid axis"/>
          <p:cNvPicPr>
            <a:picLocks/>
          </p:cNvPicPr>
          <p:nvPr/>
        </p:nvPicPr>
        <p:blipFill>
          <a:blip r:embed="rId2"/>
          <a:srcRect/>
          <a:stretch>
            <a:fillRect/>
          </a:stretch>
        </p:blipFill>
        <p:spPr>
          <a:xfrm>
            <a:off x="0" y="2133600"/>
            <a:ext cx="4737100" cy="2443162"/>
          </a:xfrm>
          <a:prstGeom prst="rect">
            <a:avLst/>
          </a:prstGeom>
          <a:noFill/>
          <a:ln>
            <a:noFill/>
          </a:ln>
        </p:spPr>
      </p:pic>
    </p:spTree>
  </p:cSld>
  <p:clrMapOvr>
    <a:masterClrMapping/>
  </p:clrMapOvr>
  <p:transition>
    <p:split orient="vert" dir="in"/>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5" name="Объект 2"/>
          <p:cNvSpPr>
            <a:spLocks noGrp="1"/>
          </p:cNvSpPr>
          <p:nvPr>
            <p:ph sz="half" idx="4294967295"/>
          </p:nvPr>
        </p:nvSpPr>
        <p:spPr>
          <a:xfrm>
            <a:off x="0" y="4703763"/>
            <a:ext cx="4762500" cy="21542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Зліва: </a:t>
            </a:r>
            <a:r>
              <a:rPr lang="en-US" altLang="en-US" sz="1800">
                <a:solidFill>
                  <a:srgbClr val="FFFFFF"/>
                </a:solidFill>
                <a:effectLst>
                  <a:outerShdw blurRad="38100" dist="38100" dir="2700000" algn="tl">
                    <a:srgbClr val="C0C0C0"/>
                  </a:outerShdw>
                </a:effectLst>
              </a:rPr>
              <a:t>Lunate axis </a:t>
            </a:r>
            <a:r>
              <a:rPr lang="uk-UA" altLang="en-US" sz="1800">
                <a:solidFill>
                  <a:srgbClr val="FFFFFF"/>
                </a:solidFill>
                <a:effectLst>
                  <a:outerShdw blurRad="38100" dist="38100" dir="2700000" algn="tl">
                    <a:srgbClr val="C0C0C0"/>
                  </a:outerShdw>
                </a:effectLst>
              </a:rPr>
              <a:t>спрямована перпендикулярно лінії, поділяючу передню (долонну) і задню (дорзальну) межі.</a:t>
            </a:r>
          </a:p>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Справа: Рентгенограма з розкреслениними </a:t>
            </a:r>
            <a:r>
              <a:rPr lang="en-US" altLang="en-US" sz="1800">
                <a:solidFill>
                  <a:srgbClr val="FFFFFF"/>
                </a:solidFill>
                <a:effectLst>
                  <a:outerShdw blurRad="38100" dist="38100" dir="2700000" algn="tl">
                    <a:srgbClr val="C0C0C0"/>
                  </a:outerShdw>
                </a:effectLst>
              </a:rPr>
              <a:t>Lunate axis </a:t>
            </a:r>
            <a:r>
              <a:rPr lang="uk-UA" altLang="en-US" sz="1800">
                <a:solidFill>
                  <a:srgbClr val="FFFFFF"/>
                </a:solidFill>
                <a:effectLst>
                  <a:outerShdw blurRad="38100" dist="38100" dir="2700000" algn="tl">
                    <a:srgbClr val="C0C0C0"/>
                  </a:outerShdw>
                </a:effectLst>
              </a:rPr>
              <a:t>і </a:t>
            </a:r>
            <a:r>
              <a:rPr lang="en-US" altLang="en-US" sz="1800">
                <a:solidFill>
                  <a:srgbClr val="FFFFFF"/>
                </a:solidFill>
                <a:effectLst>
                  <a:outerShdw blurRad="38100" dist="38100" dir="2700000" algn="tl">
                    <a:srgbClr val="C0C0C0"/>
                  </a:outerShdw>
                </a:effectLst>
              </a:rPr>
              <a:t>Scaphoid axis</a:t>
            </a:r>
          </a:p>
        </p:txBody>
      </p:sp>
      <p:sp>
        <p:nvSpPr>
          <p:cNvPr id="1048726" name="Текст 3"/>
          <p:cNvSpPr>
            <a:spLocks noGrp="1"/>
          </p:cNvSpPr>
          <p:nvPr>
            <p:ph type="body" sz="half" idx="4294967295"/>
          </p:nvPr>
        </p:nvSpPr>
        <p:spPr>
          <a:xfrm>
            <a:off x="4762500" y="1268413"/>
            <a:ext cx="4381500" cy="55895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Lunate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1800" b="1">
                <a:solidFill>
                  <a:srgbClr val="FFFFFF"/>
                </a:solidFill>
                <a:effectLst>
                  <a:outerShdw blurRad="38100" dist="38100" dir="2700000" algn="tl">
                    <a:srgbClr val="C0C0C0"/>
                  </a:outerShdw>
                </a:effectLst>
                <a:latin typeface="Calibri"/>
                <a:ea typeface="Calibri"/>
              </a:rPr>
              <a:t>Вісь півмісяцевої кістки проходить через середини опуклої проксимальної і увігнутоюї</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дистальної поверхонь суглобів. Їх найкраще намалювати, знаходячи перпендикуляр до лінії, що з'єднує дистальну і дорзальную межу кістки, як показано на малюнку зліва.</a:t>
            </a:r>
            <a:endParaRPr lang="zh-CN" altLang="en-US"/>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sz="1800" b="1">
                <a:solidFill>
                  <a:srgbClr val="FFFFFF"/>
                </a:solidFill>
                <a:effectLst>
                  <a:outerShdw blurRad="38100" dist="38100" dir="2700000" algn="tl">
                    <a:srgbClr val="C0C0C0"/>
                  </a:outerShdw>
                </a:effectLst>
                <a:latin typeface="Calibri"/>
                <a:ea typeface="Calibri"/>
              </a:rPr>
              <a:t>Scapholunate angle</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Нормальний: 30 - 60 </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Сумнівний ненормальний: 60 –80</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Аномальний:&gt; 80</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Це вказує на нестабільність зап'яст</a:t>
            </a:r>
            <a:r>
              <a:rPr lang="uk-UA" altLang="en-US" sz="1800" b="1">
                <a:solidFill>
                  <a:srgbClr val="FFFFFF"/>
                </a:solidFill>
                <a:effectLst>
                  <a:outerShdw blurRad="38100" dist="38100" dir="2700000" algn="tl">
                    <a:srgbClr val="C0C0C0"/>
                  </a:outerShdw>
                </a:effectLst>
                <a:latin typeface="Calibri"/>
                <a:ea typeface="Calibri"/>
              </a:rPr>
              <a:t>ка</a:t>
            </a:r>
            <a:r>
              <a:rPr lang="ru-RU" altLang="en-US" sz="1800" b="1">
                <a:solidFill>
                  <a:srgbClr val="FFFFFF"/>
                </a:solidFill>
                <a:effectLst>
                  <a:outerShdw blurRad="38100" dist="38100" dir="2700000" algn="tl">
                    <a:srgbClr val="C0C0C0"/>
                  </a:outerShdw>
                </a:effectLst>
                <a:latin typeface="Calibri"/>
                <a:ea typeface="Calibri"/>
              </a:rPr>
              <a:t>.</a:t>
            </a:r>
          </a:p>
          <a:p>
            <a:pPr marL="342900" lvl="0" indent="-342900" algn="l" eaLnBrk="1" fontAlgn="base" hangingPunct="1">
              <a:lnSpc>
                <a:spcPct val="100000"/>
              </a:lnSpc>
              <a:spcBef>
                <a:spcPct val="20000"/>
              </a:spcBef>
              <a:spcAft>
                <a:spcPct val="0"/>
              </a:spcAft>
              <a:buClr>
                <a:srgbClr val="FFFFCC"/>
              </a:buClr>
              <a:buSzPct val="70000"/>
              <a:buFontTx/>
              <a:buNone/>
            </a:pPr>
            <a:endParaRPr lang="en-US" altLang="en-US" b="1">
              <a:solidFill>
                <a:srgbClr val="FFFFFF"/>
              </a:solidFill>
              <a:effectLst>
                <a:outerShdw blurRad="38100" dist="38100" dir="2700000" algn="tl">
                  <a:srgbClr val="C0C0C0"/>
                </a:outerShdw>
              </a:effectLst>
              <a:latin typeface="Calibri"/>
              <a:ea typeface="Calibri"/>
            </a:endParaRPr>
          </a:p>
          <a:p>
            <a:pPr marL="342900" lvl="0" indent="-342900" algn="l" fontAlgn="base">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pic>
        <p:nvPicPr>
          <p:cNvPr id="2097224" name="Picture 2" descr="Lunate axis"/>
          <p:cNvPicPr>
            <a:picLocks/>
          </p:cNvPicPr>
          <p:nvPr/>
        </p:nvPicPr>
        <p:blipFill>
          <a:blip r:embed="rId2"/>
          <a:srcRect/>
          <a:stretch>
            <a:fillRect/>
          </a:stretch>
        </p:blipFill>
        <p:spPr>
          <a:xfrm>
            <a:off x="68262" y="1876425"/>
            <a:ext cx="4694237" cy="2827337"/>
          </a:xfrm>
          <a:prstGeom prst="rect">
            <a:avLst/>
          </a:prstGeom>
          <a:noFill/>
          <a:ln>
            <a:noFill/>
          </a:ln>
        </p:spPr>
      </p:pic>
    </p:spTree>
  </p:cSld>
  <p:clrMapOvr>
    <a:masterClrMapping/>
  </p:clrMapOvr>
  <p:transition>
    <p:split orient="vert"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8" name="Объект 2"/>
          <p:cNvSpPr>
            <a:spLocks noGrp="1"/>
          </p:cNvSpPr>
          <p:nvPr>
            <p:ph sz="half" idx="4294967295"/>
          </p:nvPr>
        </p:nvSpPr>
        <p:spPr>
          <a:xfrm>
            <a:off x="0" y="4706938"/>
            <a:ext cx="4692650" cy="12430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Зліва: </a:t>
            </a:r>
            <a:r>
              <a:rPr lang="en-US" altLang="en-US" sz="2000">
                <a:solidFill>
                  <a:srgbClr val="FFFFFF"/>
                </a:solidFill>
                <a:effectLst>
                  <a:outerShdw blurRad="38100" dist="38100" dir="2700000" algn="tl">
                    <a:srgbClr val="C0C0C0"/>
                  </a:outerShdw>
                </a:effectLst>
              </a:rPr>
              <a:t>Capitate axis</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Справа: Рентгенограма з нанесеними </a:t>
            </a:r>
            <a:r>
              <a:rPr lang="en-US" altLang="en-US" sz="2000">
                <a:solidFill>
                  <a:srgbClr val="FFFFFF"/>
                </a:solidFill>
                <a:effectLst>
                  <a:outerShdw blurRad="38100" dist="38100" dir="2700000" algn="tl">
                    <a:srgbClr val="C0C0C0"/>
                  </a:outerShdw>
                </a:effectLst>
              </a:rPr>
              <a:t>Capitate axis </a:t>
            </a:r>
            <a:r>
              <a:rPr lang="uk-UA" altLang="en-US" sz="2000">
                <a:solidFill>
                  <a:srgbClr val="FFFFFF"/>
                </a:solidFill>
                <a:effectLst>
                  <a:outerShdw blurRad="38100" dist="38100" dir="2700000" algn="tl">
                    <a:srgbClr val="C0C0C0"/>
                  </a:outerShdw>
                </a:effectLst>
              </a:rPr>
              <a:t>і </a:t>
            </a:r>
            <a:r>
              <a:rPr lang="en-US" altLang="en-US" sz="2000">
                <a:solidFill>
                  <a:srgbClr val="FFFFFF"/>
                </a:solidFill>
                <a:effectLst>
                  <a:outerShdw blurRad="38100" dist="38100" dir="2700000" algn="tl">
                    <a:srgbClr val="C0C0C0"/>
                  </a:outerShdw>
                </a:effectLst>
              </a:rPr>
              <a:t>Lunate axis</a:t>
            </a:r>
          </a:p>
        </p:txBody>
      </p:sp>
      <p:sp>
        <p:nvSpPr>
          <p:cNvPr id="1048729" name="Текст 3"/>
          <p:cNvSpPr>
            <a:spLocks noGrp="1"/>
          </p:cNvSpPr>
          <p:nvPr>
            <p:ph type="body" sz="half" idx="4294967295"/>
          </p:nvPr>
        </p:nvSpPr>
        <p:spPr>
          <a:xfrm>
            <a:off x="4914900" y="1844675"/>
            <a:ext cx="4229100" cy="49879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Capitate axis</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2000" b="1">
                <a:solidFill>
                  <a:srgbClr val="FFFFFF"/>
                </a:solidFill>
                <a:effectLst>
                  <a:outerShdw blurRad="38100" dist="38100" dir="2700000" algn="tl">
                    <a:srgbClr val="C0C0C0"/>
                  </a:outerShdw>
                </a:effectLst>
                <a:latin typeface="Calibri"/>
                <a:ea typeface="Calibri"/>
              </a:rPr>
              <a:t>     Capitate</a:t>
            </a:r>
            <a:r>
              <a:rPr lang="uk-UA" altLang="en-US" sz="2000" b="1">
                <a:solidFill>
                  <a:srgbClr val="FFFFFF"/>
                </a:solidFill>
                <a:effectLst>
                  <a:outerShdw blurRad="38100" dist="38100" dir="2700000" algn="tl">
                    <a:srgbClr val="C0C0C0"/>
                  </a:outerShdw>
                </a:effectLst>
                <a:latin typeface="Calibri"/>
                <a:ea typeface="Calibri"/>
              </a:rPr>
              <a:t> </a:t>
            </a:r>
            <a:r>
              <a:rPr lang="en-US" altLang="en-US" sz="2000" b="1">
                <a:solidFill>
                  <a:srgbClr val="FFFFFF"/>
                </a:solidFill>
                <a:effectLst>
                  <a:outerShdw blurRad="38100" dist="38100" dir="2700000" algn="tl">
                    <a:srgbClr val="C0C0C0"/>
                  </a:outerShdw>
                </a:effectLst>
                <a:latin typeface="Calibri"/>
                <a:ea typeface="Calibri"/>
              </a:rPr>
              <a:t>axis </a:t>
            </a:r>
            <a:r>
              <a:rPr lang="ru-RU" altLang="en-US" sz="2000" b="1">
                <a:solidFill>
                  <a:srgbClr val="FFFFFF"/>
                </a:solidFill>
                <a:effectLst>
                  <a:outerShdw blurRad="38100" dist="38100" dir="2700000" algn="tl">
                    <a:srgbClr val="C0C0C0"/>
                  </a:outerShdw>
                </a:effectLst>
                <a:latin typeface="Calibri"/>
                <a:ea typeface="Calibri"/>
              </a:rPr>
              <a:t>проводиться від середини проксимальної опуклості 3-ї п'ясткової до проксимальної поверхні голівчатої кістки.</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Кут </a:t>
            </a:r>
            <a:r>
              <a:rPr lang="en-US" altLang="en-US" sz="2000" b="1">
                <a:solidFill>
                  <a:srgbClr val="FFFFFF"/>
                </a:solidFill>
                <a:effectLst>
                  <a:outerShdw blurRad="38100" dist="38100" dir="2700000" algn="tl">
                    <a:srgbClr val="C0C0C0"/>
                  </a:outerShdw>
                </a:effectLst>
                <a:latin typeface="Calibri"/>
                <a:ea typeface="Calibri"/>
              </a:rPr>
              <a:t>Capitolunate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Норма: 30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Аномальний:&gt; 30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Що вказує на нестабільність зап'ястя</a:t>
            </a:r>
            <a:r>
              <a:rPr lang="ru-RU" altLang="en-US" sz="2400" b="1">
                <a:solidFill>
                  <a:srgbClr val="FFFFFF"/>
                </a:solidFill>
                <a:effectLst>
                  <a:outerShdw blurRad="38100" dist="38100" dir="2700000" algn="tl">
                    <a:srgbClr val="C0C0C0"/>
                  </a:outerShdw>
                </a:effectLst>
                <a:latin typeface="Calibri"/>
                <a:ea typeface="Calibri"/>
              </a:rPr>
              <a:t>.</a:t>
            </a:r>
          </a:p>
        </p:txBody>
      </p:sp>
      <p:pic>
        <p:nvPicPr>
          <p:cNvPr id="2097225" name="Picture 2" descr="Capitate axis"/>
          <p:cNvPicPr>
            <a:picLocks/>
          </p:cNvPicPr>
          <p:nvPr/>
        </p:nvPicPr>
        <p:blipFill>
          <a:blip r:embed="rId2"/>
          <a:srcRect/>
          <a:stretch>
            <a:fillRect/>
          </a:stretch>
        </p:blipFill>
        <p:spPr>
          <a:xfrm>
            <a:off x="23812" y="1916112"/>
            <a:ext cx="4989512" cy="2790825"/>
          </a:xfrm>
          <a:prstGeom prst="rect">
            <a:avLst/>
          </a:prstGeom>
          <a:noFill/>
          <a:ln>
            <a:noFill/>
          </a:ln>
        </p:spPr>
      </p:pic>
    </p:spTree>
  </p:cSld>
  <p:clrMapOvr>
    <a:masterClrMapping/>
  </p:clrMapOvr>
  <p:transition>
    <p:split orient="vert" dir="in"/>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Заголовок 1"/>
          <p:cNvSpPr>
            <a:spLocks noGrp="1"/>
          </p:cNvSpPr>
          <p:nvPr>
            <p:ph type="title" idx="4294967295"/>
          </p:nvPr>
        </p:nvSpPr>
        <p:spPr>
          <a:xfrm>
            <a:off x="1944688" y="0"/>
            <a:ext cx="7199312"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sz="32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sz="32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39" name="Объект 2"/>
          <p:cNvSpPr>
            <a:spLocks noGrp="1"/>
          </p:cNvSpPr>
          <p:nvPr>
            <p:ph sz="half" idx="4294967295"/>
          </p:nvPr>
        </p:nvSpPr>
        <p:spPr>
          <a:xfrm>
            <a:off x="0" y="5516563"/>
            <a:ext cx="4787900" cy="579437"/>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Case courtesy of Dr Jeremy Jones, Radiopaedia.org, rID: 28928</a:t>
            </a:r>
          </a:p>
        </p:txBody>
      </p:sp>
      <p:sp>
        <p:nvSpPr>
          <p:cNvPr id="1048740" name="Текст 3"/>
          <p:cNvSpPr>
            <a:spLocks noGrp="1"/>
          </p:cNvSpPr>
          <p:nvPr>
            <p:ph type="body" sz="half" idx="4294967295"/>
          </p:nvPr>
        </p:nvSpPr>
        <p:spPr>
          <a:xfrm>
            <a:off x="3419475" y="1412875"/>
            <a:ext cx="5724525" cy="54451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Перевірте чи є «Три кільця»:</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простежте за основним тазовим кільцем і двома затульними отворами,</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якщо кільце порушено, подумайте про перелом, потім знайдіть його.</a:t>
            </a:r>
          </a:p>
        </p:txBody>
      </p:sp>
      <p:pic>
        <p:nvPicPr>
          <p:cNvPr id="2097232" name="Рисунок 4"/>
          <p:cNvPicPr>
            <a:picLocks/>
          </p:cNvPicPr>
          <p:nvPr/>
        </p:nvPicPr>
        <p:blipFill>
          <a:blip r:embed="rId2"/>
          <a:srcRect/>
          <a:stretch>
            <a:fillRect/>
          </a:stretch>
        </p:blipFill>
        <p:spPr>
          <a:xfrm>
            <a:off x="73025" y="1876425"/>
            <a:ext cx="3419475" cy="3419475"/>
          </a:xfrm>
          <a:prstGeom prst="rect">
            <a:avLst/>
          </a:prstGeom>
          <a:noFill/>
          <a:ln>
            <a:noFill/>
          </a:ln>
        </p:spPr>
      </p:pic>
    </p:spTree>
  </p:cSld>
  <p:clrMapOvr>
    <a:masterClrMapping/>
  </p:clrMapOvr>
  <p:transition>
    <p:split orient="vert" dir="in"/>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Заголовок 1"/>
          <p:cNvSpPr>
            <a:spLocks noGrp="1"/>
          </p:cNvSpPr>
          <p:nvPr>
            <p:ph type="title" idx="4294967295"/>
          </p:nvPr>
        </p:nvSpPr>
        <p:spPr>
          <a:xfrm>
            <a:off x="1576388" y="44450"/>
            <a:ext cx="7567612" cy="13684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2" name="Объект 2"/>
          <p:cNvSpPr>
            <a:spLocks noGrp="1"/>
          </p:cNvSpPr>
          <p:nvPr>
            <p:ph sz="half" idx="4294967295"/>
          </p:nvPr>
        </p:nvSpPr>
        <p:spPr>
          <a:xfrm>
            <a:off x="0" y="5813425"/>
            <a:ext cx="4435475"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https://radiopaedia.org/articles/pelvic-radiograph-an-approach</a:t>
            </a:r>
          </a:p>
        </p:txBody>
      </p:sp>
      <p:sp>
        <p:nvSpPr>
          <p:cNvPr id="1048743" name="Текст 3"/>
          <p:cNvSpPr>
            <a:spLocks noGrp="1"/>
          </p:cNvSpPr>
          <p:nvPr>
            <p:ph type="body" sz="half" idx="4294967295"/>
          </p:nvPr>
        </p:nvSpPr>
        <p:spPr>
          <a:xfrm>
            <a:off x="4572000" y="1393825"/>
            <a:ext cx="4572000"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Суглобові простори: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Крижово-клубові зчленування повинні бути 2-4 мм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Зчленування симфізу має бути ≤ 5 мм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Якщо суглобовий простір розширений, подумайте про перелом великого тазового кільця</a:t>
            </a:r>
          </a:p>
        </p:txBody>
      </p:sp>
      <p:pic>
        <p:nvPicPr>
          <p:cNvPr id="2097233" name="Picture 2" descr="https://images.radiopaedia.org/images/6741834/dea71cf29f6cfb7b9b9b17dd5059f3_big_gallery.jpg"/>
          <p:cNvPicPr>
            <a:picLocks/>
          </p:cNvPicPr>
          <p:nvPr/>
        </p:nvPicPr>
        <p:blipFill>
          <a:blip r:embed="rId2"/>
          <a:srcRect/>
          <a:stretch>
            <a:fillRect/>
          </a:stretch>
        </p:blipFill>
        <p:spPr>
          <a:xfrm>
            <a:off x="539750" y="1916112"/>
            <a:ext cx="3895725" cy="3897312"/>
          </a:xfrm>
          <a:prstGeom prst="rect">
            <a:avLst/>
          </a:prstGeom>
          <a:noFill/>
          <a:ln>
            <a:noFill/>
          </a:ln>
        </p:spPr>
      </p:pic>
    </p:spTree>
  </p:cSld>
  <p:clrMapOvr>
    <a:masterClrMapping/>
  </p:clrMapOvr>
  <p:transition>
    <p:split orient="vert" dir="in"/>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Заголовок 1"/>
          <p:cNvSpPr>
            <a:spLocks noGrp="1"/>
          </p:cNvSpPr>
          <p:nvPr>
            <p:ph type="title" idx="4294967295"/>
          </p:nvPr>
        </p:nvSpPr>
        <p:spPr>
          <a:xfrm>
            <a:off x="1600200" y="26035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pic>
        <p:nvPicPr>
          <p:cNvPr id="2097236" name="Объект 4"/>
          <p:cNvPicPr>
            <a:picLocks noGrp="1"/>
          </p:cNvPicPr>
          <p:nvPr>
            <p:ph sz="half" idx="4294967295"/>
          </p:nvPr>
        </p:nvPicPr>
        <p:blipFill>
          <a:blip r:embed="rId2"/>
          <a:srcRect/>
          <a:stretch>
            <a:fillRect/>
          </a:stretch>
        </p:blipFill>
        <p:spPr>
          <a:xfrm>
            <a:off x="0" y="1844675"/>
            <a:ext cx="3303588" cy="3700463"/>
          </a:xfrm>
          <a:prstGeom prst="rect">
            <a:avLst/>
          </a:prstGeom>
          <a:noFill/>
          <a:ln>
            <a:noFill/>
          </a:ln>
        </p:spPr>
      </p:pic>
      <p:sp>
        <p:nvSpPr>
          <p:cNvPr id="1048751" name="Текст 3"/>
          <p:cNvSpPr>
            <a:spLocks noGrp="1"/>
          </p:cNvSpPr>
          <p:nvPr>
            <p:ph type="body" sz="half" idx="4294967295"/>
          </p:nvPr>
        </p:nvSpPr>
        <p:spPr>
          <a:xfrm>
            <a:off x="4219575" y="1773238"/>
            <a:ext cx="4924425"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Вертлюгова западина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1. Передня стінка вертлюгової западини.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2. Задня стінка вертлюгової западини.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3. Ацетабулярний дах.</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4. Іліопектінеальна лінія.</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5. Клубово-сіднична лінія (</a:t>
            </a:r>
            <a:r>
              <a:rPr lang="en-US" altLang="en-US" sz="2400">
                <a:solidFill>
                  <a:srgbClr val="FFFFFF"/>
                </a:solidFill>
                <a:effectLst>
                  <a:outerShdw blurRad="38100" dist="38100" dir="2700000" algn="tl">
                    <a:srgbClr val="C0C0C0"/>
                  </a:outerShdw>
                </a:effectLst>
                <a:latin typeface="Calibri"/>
                <a:ea typeface="Calibri"/>
              </a:rPr>
              <a:t>Ilioischial).</a:t>
            </a:r>
          </a:p>
          <a:p>
            <a:pPr marL="0" lvl="0" indent="0" algn="l" eaLnBrk="1" fontAlgn="base" hangingPunct="1">
              <a:lnSpc>
                <a:spcPct val="100000"/>
              </a:lnSpc>
              <a:spcBef>
                <a:spcPct val="20000"/>
              </a:spcBef>
              <a:spcAft>
                <a:spcPct val="0"/>
              </a:spcAft>
              <a:buClr>
                <a:srgbClr val="FFFFCC"/>
              </a:buClr>
              <a:buSzPct val="70000"/>
              <a:buFontTx/>
              <a:buNone/>
            </a:pPr>
            <a:r>
              <a:rPr lang="en-US" altLang="en-US" sz="2400">
                <a:solidFill>
                  <a:srgbClr val="FFFFFF"/>
                </a:solidFill>
                <a:effectLst>
                  <a:outerShdw blurRad="38100" dist="38100" dir="2700000" algn="tl">
                    <a:srgbClr val="C0C0C0"/>
                  </a:outerShdw>
                </a:effectLst>
                <a:latin typeface="Calibri"/>
                <a:ea typeface="Calibri"/>
              </a:rPr>
              <a:t>6. </a:t>
            </a:r>
            <a:r>
              <a:rPr lang="uk-UA" altLang="en-US" sz="2400">
                <a:solidFill>
                  <a:srgbClr val="FFFFFF"/>
                </a:solidFill>
                <a:effectLst>
                  <a:outerShdw blurRad="38100" dist="38100" dir="2700000" algn="tl">
                    <a:srgbClr val="C0C0C0"/>
                  </a:outerShdw>
                </a:effectLst>
                <a:latin typeface="Calibri"/>
                <a:ea typeface="Calibri"/>
              </a:rPr>
              <a:t>Рентгенографічна </a:t>
            </a:r>
            <a:r>
              <a:rPr lang="en-US" altLang="en-US" sz="2400">
                <a:solidFill>
                  <a:srgbClr val="FFFFFF"/>
                </a:solidFill>
                <a:effectLst>
                  <a:outerShdw blurRad="38100" dist="38100" dir="2700000" algn="tl">
                    <a:srgbClr val="C0C0C0"/>
                  </a:outerShdw>
                </a:effectLst>
                <a:latin typeface="Calibri"/>
                <a:ea typeface="Calibri"/>
              </a:rPr>
              <a:t>U (</a:t>
            </a:r>
            <a:r>
              <a:rPr lang="uk-UA" altLang="en-US" sz="2400">
                <a:solidFill>
                  <a:srgbClr val="FFFFFF"/>
                </a:solidFill>
                <a:effectLst>
                  <a:outerShdw blurRad="38100" dist="38100" dir="2700000" algn="tl">
                    <a:srgbClr val="C0C0C0"/>
                  </a:outerShdw>
                </a:effectLst>
                <a:latin typeface="Calibri"/>
                <a:ea typeface="Calibri"/>
              </a:rPr>
              <a:t>форма сльози).</a:t>
            </a:r>
          </a:p>
        </p:txBody>
      </p:sp>
    </p:spTree>
  </p:cSld>
  <p:clrMapOvr>
    <a:masterClrMapping/>
  </p:clrMapOvr>
  <p:transition>
    <p:split orient="vert" dir="in"/>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5"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pic>
        <p:nvPicPr>
          <p:cNvPr id="2097238" name="Объект 4"/>
          <p:cNvPicPr>
            <a:picLocks noGrp="1"/>
          </p:cNvPicPr>
          <p:nvPr>
            <p:ph sz="half" idx="4294967295"/>
          </p:nvPr>
        </p:nvPicPr>
        <p:blipFill>
          <a:blip r:embed="rId2"/>
          <a:srcRect/>
          <a:stretch>
            <a:fillRect/>
          </a:stretch>
        </p:blipFill>
        <p:spPr>
          <a:xfrm>
            <a:off x="0" y="1989138"/>
            <a:ext cx="3536950" cy="3962400"/>
          </a:xfrm>
          <a:prstGeom prst="rect">
            <a:avLst/>
          </a:prstGeom>
          <a:noFill/>
          <a:ln>
            <a:noFill/>
          </a:ln>
        </p:spPr>
      </p:pic>
      <p:sp>
        <p:nvSpPr>
          <p:cNvPr id="1048756" name="Текст 3"/>
          <p:cNvSpPr>
            <a:spLocks noGrp="1"/>
          </p:cNvSpPr>
          <p:nvPr>
            <p:ph type="body" sz="half" idx="4294967295"/>
          </p:nvPr>
        </p:nvSpPr>
        <p:spPr>
          <a:xfrm>
            <a:off x="3851275" y="1773238"/>
            <a:ext cx="5292725"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Вертлюгова западина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Простежте лінії Левоньеля: ілеопектінеальну, клубово-сідничну, ацетобулярний дах, передній і задній обідки вертлюжної западини, форму «сльози».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ілеопектінеальна лінія порушується, подумайте про перелом передньої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клубово-сіднична лінія порушена, подумайте про перелом задньої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«сльоза» порушена, подумайте про перелом вертлюгової западини.</a:t>
            </a:r>
          </a:p>
        </p:txBody>
      </p:sp>
    </p:spTree>
  </p:cSld>
  <p:clrMapOvr>
    <a:masterClrMapping/>
  </p:clrMapOvr>
  <p:transition>
    <p:split orient="vert" dir="in"/>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59" name="Текст 3"/>
          <p:cNvSpPr>
            <a:spLocks noGrp="1"/>
          </p:cNvSpPr>
          <p:nvPr>
            <p:ph type="body" sz="half" idx="4294967295"/>
          </p:nvPr>
        </p:nvSpPr>
        <p:spPr>
          <a:xfrm>
            <a:off x="4427538" y="1844675"/>
            <a:ext cx="4716462"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Sacral foramina</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a:solidFill>
                  <a:srgbClr val="FFFFFF"/>
                </a:solidFill>
                <a:effectLst>
                  <a:outerShdw blurRad="38100" dist="38100" dir="2700000" algn="tl">
                    <a:srgbClr val="C0C0C0"/>
                  </a:outerShdw>
                </a:effectLst>
                <a:latin typeface="Calibri"/>
                <a:ea typeface="Calibri"/>
              </a:rPr>
              <a:t>Дугоподібні лінії повинні бути гладкими і симетричними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a:solidFill>
                  <a:srgbClr val="FFFFFF"/>
                </a:solidFill>
                <a:effectLst>
                  <a:outerShdw blurRad="38100" dist="38100" dir="2700000" algn="tl">
                    <a:srgbClr val="C0C0C0"/>
                  </a:outerShdw>
                </a:effectLst>
                <a:latin typeface="Calibri"/>
                <a:ea typeface="Calibri"/>
              </a:rPr>
              <a:t>Якщо лінії нахилені, подумайте про перелом крижів</a:t>
            </a:r>
          </a:p>
        </p:txBody>
      </p:sp>
      <p:pic>
        <p:nvPicPr>
          <p:cNvPr id="2097239" name="Picture 2" descr="https://images.radiopaedia.org/images/6741861/3bda87c938d84546c3bfc416a5e154_big_gallery.jpg"/>
          <p:cNvPicPr>
            <a:picLocks/>
          </p:cNvPicPr>
          <p:nvPr/>
        </p:nvPicPr>
        <p:blipFill>
          <a:blip r:embed="rId2"/>
          <a:srcRect/>
          <a:stretch>
            <a:fillRect/>
          </a:stretch>
        </p:blipFill>
        <p:spPr>
          <a:xfrm>
            <a:off x="395287" y="1995487"/>
            <a:ext cx="3794125" cy="3792537"/>
          </a:xfrm>
          <a:prstGeom prst="rect">
            <a:avLst/>
          </a:prstGeom>
          <a:noFill/>
          <a:ln>
            <a:noFill/>
          </a:ln>
        </p:spPr>
      </p:pic>
    </p:spTree>
  </p:cSld>
  <p:clrMapOvr>
    <a:masterClrMapping/>
  </p:clrMapOvr>
  <p:transition>
    <p:split orient="vert" dir="in"/>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2"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54" name="Текст 3"/>
          <p:cNvSpPr>
            <a:spLocks noGrp="1"/>
          </p:cNvSpPr>
          <p:nvPr>
            <p:ph type="body" sz="half" idx="4294967295"/>
          </p:nvPr>
        </p:nvSpPr>
        <p:spPr>
          <a:xfrm>
            <a:off x="3779838" y="1897063"/>
            <a:ext cx="5364162" cy="49609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sz="3000" b="1">
                <a:solidFill>
                  <a:srgbClr val="FFFFFF"/>
                </a:solidFill>
                <a:effectLst>
                  <a:outerShdw blurRad="38100" dist="38100" dir="2700000" algn="tl">
                    <a:srgbClr val="C0C0C0"/>
                  </a:outerShdw>
                </a:effectLst>
                <a:latin typeface="Calibri"/>
                <a:ea typeface="Calibri"/>
              </a:rPr>
              <a:t>Proximal femur</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Поверхня кортикального шару головки стегна, шийки, великого і малого вертлюгів повинні бути гладкими, з нормальним трабекулярним малюнком на AP і бічній рентгенограмах.</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Якщо є порушення кортикального шару, трабекулярного малюнка або поперечний склероз, слід подумати про перелом проксимального відділу стегна.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Простежте лінію Шентона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    Якщо є її преривість- подумайте про проксимальний перелом стегна.</a:t>
            </a:r>
          </a:p>
        </p:txBody>
      </p:sp>
      <p:pic>
        <p:nvPicPr>
          <p:cNvPr id="2097237" name="Picture 2" descr="https://images.radiopaedia.org/images/6741871/25a4d4b8ff12a2f1ab1e308aa19294_big_gallery.jpg"/>
          <p:cNvPicPr>
            <a:picLocks/>
          </p:cNvPicPr>
          <p:nvPr/>
        </p:nvPicPr>
        <p:blipFill>
          <a:blip r:embed="rId2"/>
          <a:srcRect/>
          <a:stretch>
            <a:fillRect/>
          </a:stretch>
        </p:blipFill>
        <p:spPr>
          <a:xfrm>
            <a:off x="250825" y="1897062"/>
            <a:ext cx="3529012" cy="3529012"/>
          </a:xfrm>
          <a:prstGeom prst="rect">
            <a:avLst/>
          </a:prstGeom>
          <a:noFill/>
          <a:ln>
            <a:noFill/>
          </a:ln>
        </p:spPr>
      </p:pic>
    </p:spTree>
  </p:cSld>
  <p:clrMapOvr>
    <a:masterClrMapping/>
  </p:clrMapOvr>
  <p:transition>
    <p:split orient="vert" dir="in"/>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8" name="Объект 2"/>
          <p:cNvSpPr>
            <a:spLocks noGrp="1"/>
          </p:cNvSpPr>
          <p:nvPr>
            <p:ph sz="half" idx="4294967295"/>
          </p:nvPr>
        </p:nvSpPr>
        <p:spPr>
          <a:xfrm>
            <a:off x="0" y="5408613"/>
            <a:ext cx="4103688" cy="7572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https://radiopaedia.org/cases/pelvis-annotated-frontal-projection</a:t>
            </a:r>
          </a:p>
        </p:txBody>
      </p:sp>
      <p:sp>
        <p:nvSpPr>
          <p:cNvPr id="1048749" name="Текст 3"/>
          <p:cNvSpPr>
            <a:spLocks noGrp="1"/>
          </p:cNvSpPr>
          <p:nvPr>
            <p:ph type="body" sz="half" idx="4294967295"/>
          </p:nvPr>
        </p:nvSpPr>
        <p:spPr>
          <a:xfrm>
            <a:off x="4508500" y="1871663"/>
            <a:ext cx="4635500" cy="4986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1.Клубовий гребінь</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2. Клубова кістка</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3. Передні крижові отвори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4. Крижово-клубове зчленування</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5. Передньо-верхня поверхня клубової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6. Передньо-нижня поверхня клубової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7. Сідничний простір</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8. Передня гілка сідничної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9. Затульний отвір</a:t>
            </a:r>
          </a:p>
        </p:txBody>
      </p:sp>
      <p:pic>
        <p:nvPicPr>
          <p:cNvPr id="2097235" name="Picture 2" descr="https://images.radiopaedia.org/images/23310558/43ab65b7bab45b881da26218dbbc49_jumbo.jpeg"/>
          <p:cNvPicPr>
            <a:picLocks/>
          </p:cNvPicPr>
          <p:nvPr/>
        </p:nvPicPr>
        <p:blipFill>
          <a:blip r:embed="rId2"/>
          <a:srcRect/>
          <a:stretch>
            <a:fillRect/>
          </a:stretch>
        </p:blipFill>
        <p:spPr>
          <a:xfrm>
            <a:off x="0" y="1871662"/>
            <a:ext cx="4508500" cy="3536950"/>
          </a:xfrm>
          <a:prstGeom prst="rect">
            <a:avLst/>
          </a:prstGeom>
          <a:noFill/>
          <a:ln>
            <a:noFill/>
          </a:ln>
        </p:spPr>
      </p:pic>
    </p:spTree>
  </p:cSld>
  <p:clrMapOvr>
    <a:masterClrMapping/>
  </p:clrMapOvr>
  <p:transition>
    <p:split orient="vert" dir="in"/>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5" name="Объект 2"/>
          <p:cNvSpPr>
            <a:spLocks noGrp="1"/>
          </p:cNvSpPr>
          <p:nvPr>
            <p:ph sz="half" idx="4294967295"/>
          </p:nvPr>
        </p:nvSpPr>
        <p:spPr>
          <a:xfrm>
            <a:off x="0" y="5805488"/>
            <a:ext cx="4762500" cy="10525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https://radiopaedia.org/articles/pelvic-radiograph-an-approach</a:t>
            </a:r>
          </a:p>
        </p:txBody>
      </p:sp>
      <p:sp>
        <p:nvSpPr>
          <p:cNvPr id="1048746" name="Текст 3"/>
          <p:cNvSpPr>
            <a:spLocks noGrp="1"/>
          </p:cNvSpPr>
          <p:nvPr>
            <p:ph type="body" sz="half" idx="4294967295"/>
          </p:nvPr>
        </p:nvSpPr>
        <p:spPr>
          <a:xfrm>
            <a:off x="4822825" y="1844675"/>
            <a:ext cx="43211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10. Нижня гілка сідничної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11. Сіднична горбистість</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12. Лобковий симфіз</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13. Куприк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14. Стегнова кістка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15. Малий вертлюг</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16. Великий вертлюг</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17. Шийка стегна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18. Голівка стегнової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19. Вертлюгова западина</a:t>
            </a:r>
          </a:p>
        </p:txBody>
      </p:sp>
      <p:pic>
        <p:nvPicPr>
          <p:cNvPr id="2097234" name="Picture 2" descr="https://images.radiopaedia.org/images/23310558/43ab65b7bab45b881da26218dbbc49_jumbo.jpeg"/>
          <p:cNvPicPr>
            <a:picLocks/>
          </p:cNvPicPr>
          <p:nvPr/>
        </p:nvPicPr>
        <p:blipFill>
          <a:blip r:embed="rId2"/>
          <a:srcRect/>
          <a:stretch>
            <a:fillRect/>
          </a:stretch>
        </p:blipFill>
        <p:spPr>
          <a:xfrm>
            <a:off x="38100" y="2122487"/>
            <a:ext cx="4686300" cy="3675062"/>
          </a:xfrm>
          <a:prstGeom prst="rect">
            <a:avLst/>
          </a:prstGeom>
          <a:noFill/>
          <a:ln>
            <a:noFill/>
          </a:ln>
        </p:spPr>
      </p:pic>
    </p:spTree>
  </p:cSld>
  <p:clrMapOvr>
    <a:masterClrMapping/>
  </p:clrMapOvr>
  <p:transition>
    <p:split orient="vert" dir="in"/>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Заголовок 1"/>
          <p:cNvSpPr>
            <a:spLocks noGrp="1"/>
          </p:cNvSpPr>
          <p:nvPr>
            <p:ph type="title" idx="4294967295"/>
          </p:nvPr>
        </p:nvSpPr>
        <p:spPr>
          <a:xfrm>
            <a:off x="1576388" y="0"/>
            <a:ext cx="7567612" cy="11255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таза. Причини</a:t>
            </a:r>
          </a:p>
        </p:txBody>
      </p:sp>
      <p:sp>
        <p:nvSpPr>
          <p:cNvPr id="1048608" name="Объект 2"/>
          <p:cNvSpPr>
            <a:spLocks noGrp="1"/>
          </p:cNvSpPr>
          <p:nvPr>
            <p:ph sz="half" idx="4294967295"/>
          </p:nvPr>
        </p:nvSpPr>
        <p:spPr>
          <a:xfrm>
            <a:off x="1077913" y="836613"/>
            <a:ext cx="8066087" cy="60213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nSpc>
                <a:spcPct val="100000"/>
              </a:lnSpc>
              <a:spcBef>
                <a:spcPct val="20000"/>
              </a:spcBef>
              <a:spcAft>
                <a:spcPct val="0"/>
              </a:spcAft>
              <a:buClr>
                <a:srgbClr val="FFFFCC"/>
              </a:buClr>
              <a:buFont typeface="Wingdings" pitchFamily="2" charset="2"/>
              <a:buChar char="n"/>
            </a:pPr>
            <a:r>
              <a:rPr lang="uk-UA" altLang="en-US" sz="2800">
                <a:solidFill>
                  <a:srgbClr val="FFFFFF"/>
                </a:solidFill>
                <a:effectLst>
                  <a:outerShdw blurRad="38100" dist="38100" dir="2700000" algn="tl">
                    <a:srgbClr val="C0C0C0"/>
                  </a:outerShdw>
                </a:effectLst>
              </a:rPr>
              <a:t>Часто зустрічаються у літніх людей</a:t>
            </a:r>
          </a:p>
          <a:p>
            <a:pPr marL="342900" lvl="0" indent="-342900">
              <a:lnSpc>
                <a:spcPct val="100000"/>
              </a:lnSpc>
              <a:spcBef>
                <a:spcPct val="20000"/>
              </a:spcBef>
              <a:spcAft>
                <a:spcPct val="0"/>
              </a:spcAft>
              <a:buClr>
                <a:srgbClr val="FFFFCC"/>
              </a:buClr>
              <a:buFont typeface="Wingdings" pitchFamily="2" charset="2"/>
              <a:buChar char="n"/>
            </a:pPr>
            <a:r>
              <a:rPr lang="uk-UA" altLang="en-US" sz="2800">
                <a:solidFill>
                  <a:srgbClr val="FFFFFF"/>
                </a:solidFill>
                <a:effectLst>
                  <a:outerShdw blurRad="38100" dist="38100" dir="2700000" algn="tl">
                    <a:srgbClr val="C0C0C0"/>
                  </a:outerShdw>
                </a:effectLst>
              </a:rPr>
              <a:t>Більшість тазових переломів є результатом травми:</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транспортних засобів (~ 50%);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пішохода з автомобілем   (~ 30%);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падіння з висоти (~ 10%);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з мотоциклом (~ 4%);</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-інші, наприклад, спортивна травма, низькоенергетичне падіння.</a:t>
            </a:r>
          </a:p>
        </p:txBody>
      </p:sp>
    </p:spTree>
  </p:cSld>
  <p:clrMapOvr>
    <a:masterClrMapping/>
  </p:clrMapOvr>
  <p:transition>
    <p:split orient="vert" dir="in"/>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Заголовок 1"/>
          <p:cNvSpPr>
            <a:spLocks noGrp="1"/>
          </p:cNvSpPr>
          <p:nvPr>
            <p:ph type="title" idx="4294967295"/>
          </p:nvPr>
        </p:nvSpPr>
        <p:spPr>
          <a:xfrm>
            <a:off x="1649413" y="0"/>
            <a:ext cx="7494587" cy="18986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Класифікація </a:t>
            </a:r>
            <a:br/>
            <a:endPar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603" name="Объект 2"/>
          <p:cNvSpPr>
            <a:spLocks noGrp="1"/>
          </p:cNvSpPr>
          <p:nvPr>
            <p:ph sz="half" idx="4294967295"/>
          </p:nvPr>
        </p:nvSpPr>
        <p:spPr>
          <a:xfrm>
            <a:off x="790575" y="1512888"/>
            <a:ext cx="8353425" cy="53451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4 основні сили при високоенергетичній тупій травмі призводять до нестабільних переломів тазу:</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передньо-компресійне стиснення: призводить до переломів типу «відкрита книга» ;</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латеральне стиснення: результат у вигляді вітрового таза;</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вертикальний зсув: результати перелому Malgaigne або перелому ручок тазу;</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комбіновані механічні: виникають, коли задіюються два різних вектора сили і призводять до утворення складної структури тріщини.</a:t>
            </a:r>
          </a:p>
        </p:txBody>
      </p:sp>
      <p:pic>
        <p:nvPicPr>
          <p:cNvPr id="2097165" name="Рисунок 4"/>
          <p:cNvPicPr>
            <a:picLocks/>
          </p:cNvPicPr>
          <p:nvPr/>
        </p:nvPicPr>
        <p:blipFill>
          <a:blip r:embed="rId2"/>
          <a:srcRect/>
          <a:stretch>
            <a:fillRect/>
          </a:stretch>
        </p:blipFill>
        <p:spPr>
          <a:xfrm>
            <a:off x="6196012" y="528637"/>
            <a:ext cx="2765425" cy="984250"/>
          </a:xfrm>
          <a:prstGeom prst="rect">
            <a:avLst/>
          </a:prstGeom>
          <a:noFill/>
          <a:ln>
            <a:noFill/>
          </a:ln>
        </p:spPr>
      </p:pic>
      <p:pic>
        <p:nvPicPr>
          <p:cNvPr id="2097166" name="Рисунок 5"/>
          <p:cNvPicPr>
            <a:picLocks/>
          </p:cNvPicPr>
          <p:nvPr/>
        </p:nvPicPr>
        <p:blipFill>
          <a:blip r:embed="rId2"/>
          <a:srcRect/>
          <a:stretch>
            <a:fillRect/>
          </a:stretch>
        </p:blipFill>
        <p:spPr>
          <a:xfrm>
            <a:off x="6286500" y="560387"/>
            <a:ext cx="2765425" cy="984250"/>
          </a:xfrm>
          <a:prstGeom prst="rect">
            <a:avLst/>
          </a:prstGeom>
          <a:noFill/>
          <a:ln>
            <a:noFill/>
          </a:ln>
        </p:spPr>
      </p:pic>
    </p:spTree>
  </p:cSld>
  <p:clrMapOvr>
    <a:masterClrMapping/>
  </p:clrMapOvr>
  <p:transition>
    <p:split orient="vert" dir="in"/>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Заголовок 1"/>
          <p:cNvSpPr>
            <a:spLocks noGrp="1"/>
          </p:cNvSpPr>
          <p:nvPr>
            <p:ph type="title" idx="4294967295"/>
          </p:nvPr>
        </p:nvSpPr>
        <p:spPr>
          <a:xfrm>
            <a:off x="1655763" y="0"/>
            <a:ext cx="7488237" cy="11255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Класифікація</a:t>
            </a:r>
          </a:p>
        </p:txBody>
      </p:sp>
      <p:sp>
        <p:nvSpPr>
          <p:cNvPr id="1048598" name="Объект 2"/>
          <p:cNvSpPr>
            <a:spLocks noGrp="1"/>
          </p:cNvSpPr>
          <p:nvPr>
            <p:ph sz="half" idx="4294967295"/>
          </p:nvPr>
        </p:nvSpPr>
        <p:spPr>
          <a:xfrm>
            <a:off x="0" y="5732463"/>
            <a:ext cx="9144000" cy="11255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000">
                <a:solidFill>
                  <a:srgbClr val="FFFFFF"/>
                </a:solidFill>
                <a:effectLst>
                  <a:outerShdw blurRad="38100" dist="38100" dir="2700000" algn="tl">
                    <a:srgbClr val="C0C0C0"/>
                  </a:outerShdw>
                </a:effectLst>
              </a:rPr>
              <a:t>Різні форми перелому тазу зображені в залежності від ступеня тяжкості, засновані на механізмі. Червона стрілка вказує напрямок сили під час травми</a:t>
            </a:r>
            <a:r>
              <a:rPr lang="ru-RU" altLang="en-US">
                <a:solidFill>
                  <a:srgbClr val="FFFFFF"/>
                </a:solidFill>
                <a:effectLst>
                  <a:outerShdw blurRad="38100" dist="38100" dir="2700000" algn="tl">
                    <a:srgbClr val="C0C0C0"/>
                  </a:outerShdw>
                </a:effectLst>
              </a:rPr>
              <a:t>.</a:t>
            </a:r>
          </a:p>
        </p:txBody>
      </p:sp>
      <p:pic>
        <p:nvPicPr>
          <p:cNvPr id="2097160" name="Рисунок 4"/>
          <p:cNvPicPr>
            <a:picLocks/>
          </p:cNvPicPr>
          <p:nvPr/>
        </p:nvPicPr>
        <p:blipFill>
          <a:blip r:embed="rId2"/>
          <a:srcRect/>
          <a:stretch>
            <a:fillRect/>
          </a:stretch>
        </p:blipFill>
        <p:spPr>
          <a:xfrm>
            <a:off x="1042987" y="1233487"/>
            <a:ext cx="7058025" cy="4535487"/>
          </a:xfrm>
          <a:prstGeom prst="rect">
            <a:avLst/>
          </a:prstGeom>
          <a:noFill/>
          <a:ln>
            <a:noFill/>
          </a:ln>
        </p:spPr>
      </p:pic>
      <p:pic>
        <p:nvPicPr>
          <p:cNvPr id="2097161" name="Рисунок 6"/>
          <p:cNvPicPr>
            <a:picLocks/>
          </p:cNvPicPr>
          <p:nvPr/>
        </p:nvPicPr>
        <p:blipFill>
          <a:blip r:embed="rId3"/>
          <a:srcRect/>
          <a:stretch>
            <a:fillRect/>
          </a:stretch>
        </p:blipFill>
        <p:spPr>
          <a:xfrm>
            <a:off x="7194550" y="561975"/>
            <a:ext cx="1882775" cy="669925"/>
          </a:xfrm>
          <a:prstGeom prst="rect">
            <a:avLst/>
          </a:prstGeom>
          <a:noFill/>
          <a:ln>
            <a:noFill/>
          </a:ln>
        </p:spPr>
      </p:pic>
    </p:spTree>
  </p:cSld>
  <p:clrMapOvr>
    <a:masterClrMapping/>
  </p:clrMapOvr>
  <p:transition>
    <p:split orient="vert" dir="in"/>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Заголовок 1"/>
          <p:cNvSpPr>
            <a:spLocks noGrp="1"/>
          </p:cNvSpPr>
          <p:nvPr>
            <p:ph type="title" idx="4294967295"/>
          </p:nvPr>
        </p:nvSpPr>
        <p:spPr>
          <a:xfrm>
            <a:off x="1600200" y="0"/>
            <a:ext cx="7543800" cy="7651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Латеральна компресія</a:t>
            </a:r>
          </a:p>
        </p:txBody>
      </p:sp>
      <p:pic>
        <p:nvPicPr>
          <p:cNvPr id="2097152" name="Picture 2" descr="https://assets.radiopaedia.org/images/13972444/fdb2d3de48da4b8db9a13fc293e6c5_jumbo.jpg"/>
          <p:cNvPicPr>
            <a:picLocks/>
          </p:cNvPicPr>
          <p:nvPr/>
        </p:nvPicPr>
        <p:blipFill>
          <a:blip r:embed="rId2"/>
          <a:srcRect/>
          <a:stretch>
            <a:fillRect/>
          </a:stretch>
        </p:blipFill>
        <p:spPr>
          <a:xfrm>
            <a:off x="107950" y="747712"/>
            <a:ext cx="3525837" cy="2947987"/>
          </a:xfrm>
          <a:prstGeom prst="rect">
            <a:avLst/>
          </a:prstGeom>
          <a:noFill/>
          <a:ln>
            <a:noFill/>
          </a:ln>
        </p:spPr>
      </p:pic>
      <p:pic>
        <p:nvPicPr>
          <p:cNvPr id="2097153" name="Picture 8" descr="https://assets.radiopaedia.org/images/13972446/b2e454e831821d564edbdc2ddebbc7_jumbo.jpg"/>
          <p:cNvPicPr>
            <a:picLocks/>
          </p:cNvPicPr>
          <p:nvPr/>
        </p:nvPicPr>
        <p:blipFill>
          <a:blip r:embed="rId3"/>
          <a:srcRect/>
          <a:stretch>
            <a:fillRect/>
          </a:stretch>
        </p:blipFill>
        <p:spPr>
          <a:xfrm>
            <a:off x="2627312" y="3608387"/>
            <a:ext cx="3810000" cy="3184525"/>
          </a:xfrm>
          <a:prstGeom prst="rect">
            <a:avLst/>
          </a:prstGeom>
          <a:noFill/>
          <a:ln>
            <a:noFill/>
          </a:ln>
        </p:spPr>
      </p:pic>
      <p:pic>
        <p:nvPicPr>
          <p:cNvPr id="2097154" name="Picture 10" descr="https://assets.radiopaedia.org/images/13972445/3b358cb1202d19ef6d709734589451_jumbo.jpg"/>
          <p:cNvPicPr>
            <a:picLocks/>
          </p:cNvPicPr>
          <p:nvPr/>
        </p:nvPicPr>
        <p:blipFill>
          <a:blip r:embed="rId4"/>
          <a:srcRect/>
          <a:stretch>
            <a:fillRect/>
          </a:stretch>
        </p:blipFill>
        <p:spPr>
          <a:xfrm>
            <a:off x="5503862" y="725487"/>
            <a:ext cx="3640137" cy="3043237"/>
          </a:xfrm>
          <a:prstGeom prst="rect">
            <a:avLst/>
          </a:prstGeom>
          <a:noFill/>
          <a:ln>
            <a:noFill/>
          </a:ln>
        </p:spPr>
      </p:pic>
      <p:pic>
        <p:nvPicPr>
          <p:cNvPr id="2097155" name="Рисунок 9"/>
          <p:cNvPicPr>
            <a:picLocks/>
          </p:cNvPicPr>
          <p:nvPr/>
        </p:nvPicPr>
        <p:blipFill>
          <a:blip r:embed="rId5"/>
          <a:srcRect/>
          <a:stretch>
            <a:fillRect/>
          </a:stretch>
        </p:blipFill>
        <p:spPr>
          <a:xfrm>
            <a:off x="7262812" y="6189662"/>
            <a:ext cx="1881187" cy="668337"/>
          </a:xfrm>
          <a:prstGeom prst="rect">
            <a:avLst/>
          </a:prstGeom>
          <a:noFill/>
          <a:ln>
            <a:noFill/>
          </a:ln>
        </p:spPr>
      </p:pic>
    </p:spTree>
  </p:cSld>
  <p:clrMapOvr>
    <a:masterClrMapping/>
  </p:clrMapOvr>
  <p:transition>
    <p:split orient="vert" dir="in"/>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Заголовок 1"/>
          <p:cNvSpPr>
            <a:spLocks noGrp="1"/>
          </p:cNvSpPr>
          <p:nvPr>
            <p:ph type="title" idx="4294967295"/>
          </p:nvPr>
        </p:nvSpPr>
        <p:spPr>
          <a:xfrm>
            <a:off x="1600200" y="0"/>
            <a:ext cx="7543800" cy="9080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AP compression</a:t>
            </a:r>
          </a:p>
        </p:txBody>
      </p:sp>
      <p:pic>
        <p:nvPicPr>
          <p:cNvPr id="2097156" name="Picture 2" descr="https://assets.radiopaedia.org/images/13972478/4c86ab78ae8474f752dc50268a95ef_jumbo.jpg"/>
          <p:cNvPicPr>
            <a:picLocks/>
          </p:cNvPicPr>
          <p:nvPr/>
        </p:nvPicPr>
        <p:blipFill>
          <a:blip r:embed="rId2"/>
          <a:srcRect/>
          <a:stretch>
            <a:fillRect/>
          </a:stretch>
        </p:blipFill>
        <p:spPr>
          <a:xfrm>
            <a:off x="0" y="839787"/>
            <a:ext cx="3455987" cy="2889250"/>
          </a:xfrm>
          <a:prstGeom prst="rect">
            <a:avLst/>
          </a:prstGeom>
          <a:noFill/>
          <a:ln>
            <a:noFill/>
          </a:ln>
        </p:spPr>
      </p:pic>
      <p:pic>
        <p:nvPicPr>
          <p:cNvPr id="2097157" name="Picture 4" descr="https://assets.radiopaedia.org/images/13972479/a4bbbe5b2d8a1f69cc910313665a2e_jumbo.jpg"/>
          <p:cNvPicPr>
            <a:picLocks/>
          </p:cNvPicPr>
          <p:nvPr/>
        </p:nvPicPr>
        <p:blipFill>
          <a:blip r:embed="rId3"/>
          <a:srcRect/>
          <a:stretch>
            <a:fillRect/>
          </a:stretch>
        </p:blipFill>
        <p:spPr>
          <a:xfrm>
            <a:off x="5586412" y="739775"/>
            <a:ext cx="3540125" cy="2959100"/>
          </a:xfrm>
          <a:prstGeom prst="rect">
            <a:avLst/>
          </a:prstGeom>
          <a:noFill/>
          <a:ln>
            <a:noFill/>
          </a:ln>
        </p:spPr>
      </p:pic>
      <p:pic>
        <p:nvPicPr>
          <p:cNvPr id="2097158" name="Picture 6" descr="https://assets.radiopaedia.org/images/13972480/79e783142f722b713669e72b458dae_jumbo.jpg"/>
          <p:cNvPicPr>
            <a:picLocks/>
          </p:cNvPicPr>
          <p:nvPr/>
        </p:nvPicPr>
        <p:blipFill>
          <a:blip r:embed="rId4"/>
          <a:srcRect/>
          <a:stretch>
            <a:fillRect/>
          </a:stretch>
        </p:blipFill>
        <p:spPr>
          <a:xfrm>
            <a:off x="2411412" y="3538537"/>
            <a:ext cx="3952875" cy="3303587"/>
          </a:xfrm>
          <a:prstGeom prst="rect">
            <a:avLst/>
          </a:prstGeom>
          <a:noFill/>
          <a:ln>
            <a:noFill/>
          </a:ln>
        </p:spPr>
      </p:pic>
      <p:pic>
        <p:nvPicPr>
          <p:cNvPr id="2097159" name="Рисунок 7"/>
          <p:cNvPicPr>
            <a:picLocks/>
          </p:cNvPicPr>
          <p:nvPr/>
        </p:nvPicPr>
        <p:blipFill>
          <a:blip r:embed="rId5"/>
          <a:srcRect/>
          <a:stretch>
            <a:fillRect/>
          </a:stretch>
        </p:blipFill>
        <p:spPr>
          <a:xfrm>
            <a:off x="7243762" y="6173787"/>
            <a:ext cx="1882775" cy="668337"/>
          </a:xfrm>
          <a:prstGeom prst="rect">
            <a:avLst/>
          </a:prstGeom>
          <a:noFill/>
          <a:ln>
            <a:noFill/>
          </a:ln>
        </p:spPr>
      </p:pic>
    </p:spTree>
  </p:cSld>
  <p:clrMapOvr>
    <a:masterClrMapping/>
  </p:clrMapOvr>
  <p:transition>
    <p:split orient="vert" dir="in"/>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Заголовок 1"/>
          <p:cNvSpPr>
            <a:spLocks noGrp="1"/>
          </p:cNvSpPr>
          <p:nvPr>
            <p:ph type="title" idx="4294967295"/>
          </p:nvPr>
        </p:nvSpPr>
        <p:spPr>
          <a:xfrm>
            <a:off x="1433513" y="620713"/>
            <a:ext cx="7710487" cy="720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Вертикальне зрушення Перелом </a:t>
            </a:r>
            <a:r>
              <a:rPr lang="en-US" altLang="en-US" u="none" baseline="0">
                <a:solidFill>
                  <a:srgbClr val="EAEAEA"/>
                </a:solidFill>
                <a:latin typeface="Tahoma" pitchFamily="34" charset="0"/>
                <a:ea typeface="Arial" charset="0"/>
                <a:sym typeface="Tahoma" pitchFamily="34" charset="0"/>
              </a:rPr>
              <a:t>Malgaigne </a:t>
            </a:r>
            <a:br/>
            <a:endParaRPr lang="en-US" altLang="en-US" u="none" baseline="0">
              <a:solidFill>
                <a:srgbClr val="EAEAEA"/>
              </a:solidFill>
              <a:latin typeface="Tahoma" pitchFamily="34" charset="0"/>
              <a:ea typeface="Arial" charset="0"/>
              <a:sym typeface="Tahoma" pitchFamily="34" charset="0"/>
            </a:endParaRPr>
          </a:p>
        </p:txBody>
      </p:sp>
      <p:sp>
        <p:nvSpPr>
          <p:cNvPr id="1048600" name="Объект 2"/>
          <p:cNvSpPr>
            <a:spLocks noGrp="1"/>
          </p:cNvSpPr>
          <p:nvPr>
            <p:ph sz="half" idx="4294967295"/>
          </p:nvPr>
        </p:nvSpPr>
        <p:spPr>
          <a:xfrm>
            <a:off x="0" y="5589588"/>
            <a:ext cx="9144000" cy="12684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Найчастіше порушується іпсилатеральна верхня і нижня лобкові гілки і крижовий суглоб. Часто травма включає клубово-крижове крило, а не крижово-клубовий суглоба. Це призводить до нестабільності бокового фрагмента, що містить вертлюгову западину.</a:t>
            </a:r>
          </a:p>
        </p:txBody>
      </p:sp>
      <p:sp>
        <p:nvSpPr>
          <p:cNvPr id="1048601" name="Текст 3"/>
          <p:cNvSpPr>
            <a:spLocks noGrp="1"/>
          </p:cNvSpPr>
          <p:nvPr>
            <p:ph type="body" sz="half" idx="4294967295"/>
          </p:nvPr>
        </p:nvSpPr>
        <p:spPr>
          <a:xfrm>
            <a:off x="4541838" y="1341438"/>
            <a:ext cx="4602162" cy="42687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a:t>
            </a:r>
            <a:r>
              <a:rPr lang="en-US" altLang="en-US" sz="1800" b="1">
                <a:solidFill>
                  <a:srgbClr val="FFFFFF"/>
                </a:solidFill>
                <a:effectLst>
                  <a:outerShdw blurRad="38100" dist="38100" dir="2700000" algn="tl">
                    <a:srgbClr val="C0C0C0"/>
                  </a:outerShdw>
                </a:effectLst>
                <a:latin typeface="Calibri"/>
                <a:ea typeface="Calibri"/>
              </a:rPr>
              <a:t>Перелом Malgaigne - </a:t>
            </a:r>
            <a:r>
              <a:rPr lang="ru-RU" altLang="en-US" sz="1800" b="1">
                <a:solidFill>
                  <a:srgbClr val="FFFFFF"/>
                </a:solidFill>
                <a:effectLst>
                  <a:outerShdw blurRad="38100" dist="38100" dir="2700000" algn="tl">
                    <a:srgbClr val="C0C0C0"/>
                  </a:outerShdw>
                </a:effectLst>
                <a:latin typeface="Calibri"/>
                <a:ea typeface="Calibri"/>
              </a:rPr>
              <a:t>нестабільний перелом однієї половини тазу, виникає як результат вертикальних векторів енергії зсуву.</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   - Клінічно проявляється одностороннім скорочення м'язів ураженої сторони.</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 Він складається з двох іпсілатеральних переломів тазових кілець, які орієнтовані по вертикалі:</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-перед вертлюжною</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западиною</a:t>
            </a:r>
            <a:endParaRPr lang="zh-CN" altLang="en-US"/>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-позаду вертлюжної западини</a:t>
            </a:r>
          </a:p>
        </p:txBody>
      </p:sp>
      <p:pic>
        <p:nvPicPr>
          <p:cNvPr id="2097162" name="Picture 2" descr="https://assets.radiopaedia.org/images/13972514/c5b986167e7d9ddf744b77a802d149_jumbo.jpg"/>
          <p:cNvPicPr>
            <a:picLocks/>
          </p:cNvPicPr>
          <p:nvPr/>
        </p:nvPicPr>
        <p:blipFill>
          <a:blip r:embed="rId2"/>
          <a:srcRect/>
          <a:stretch>
            <a:fillRect/>
          </a:stretch>
        </p:blipFill>
        <p:spPr>
          <a:xfrm>
            <a:off x="127000" y="1341437"/>
            <a:ext cx="4414837" cy="3690937"/>
          </a:xfrm>
          <a:prstGeom prst="rect">
            <a:avLst/>
          </a:prstGeom>
          <a:noFill/>
          <a:ln>
            <a:noFill/>
          </a:ln>
        </p:spPr>
      </p:pic>
      <p:pic>
        <p:nvPicPr>
          <p:cNvPr id="2097163" name="Рисунок 5"/>
          <p:cNvPicPr>
            <a:picLocks/>
          </p:cNvPicPr>
          <p:nvPr/>
        </p:nvPicPr>
        <p:blipFill>
          <a:blip r:embed="rId3"/>
          <a:srcRect/>
          <a:stretch>
            <a:fillRect/>
          </a:stretch>
        </p:blipFill>
        <p:spPr>
          <a:xfrm>
            <a:off x="7164387" y="650875"/>
            <a:ext cx="1881187" cy="669925"/>
          </a:xfrm>
          <a:prstGeom prst="rect">
            <a:avLst/>
          </a:prstGeom>
          <a:noFill/>
          <a:ln>
            <a:noFill/>
          </a:ln>
        </p:spPr>
      </p:pic>
      <p:pic>
        <p:nvPicPr>
          <p:cNvPr id="2097164" name="Рисунок 6"/>
          <p:cNvPicPr>
            <a:picLocks/>
          </p:cNvPicPr>
          <p:nvPr/>
        </p:nvPicPr>
        <p:blipFill>
          <a:blip r:embed="rId3"/>
          <a:srcRect/>
          <a:stretch>
            <a:fillRect/>
          </a:stretch>
        </p:blipFill>
        <p:spPr>
          <a:xfrm>
            <a:off x="7164387" y="649287"/>
            <a:ext cx="1881187" cy="669925"/>
          </a:xfrm>
          <a:prstGeom prst="rect">
            <a:avLst/>
          </a:prstGeom>
          <a:noFill/>
          <a:ln>
            <a:noFill/>
          </a:ln>
        </p:spPr>
      </p:pic>
    </p:spTree>
  </p:cSld>
  <p:clrMapOvr>
    <a:masterClrMapping/>
  </p:clrMapOvr>
  <p:transition>
    <p:split orient="vert" dir="in"/>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Заголовок 1"/>
          <p:cNvSpPr>
            <a:spLocks noGrp="1"/>
          </p:cNvSpPr>
          <p:nvPr>
            <p:ph type="title" idx="4294967295"/>
          </p:nvPr>
        </p:nvSpPr>
        <p:spPr>
          <a:xfrm>
            <a:off x="1600200" y="0"/>
            <a:ext cx="7543800"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Вертикальне зрушення Перелом </a:t>
            </a:r>
            <a:r>
              <a:rPr lang="en-US" altLang="en-US" u="none" baseline="0">
                <a:solidFill>
                  <a:srgbClr val="EAEAEA"/>
                </a:solidFill>
                <a:latin typeface="Tahoma" pitchFamily="34" charset="0"/>
                <a:ea typeface="Arial" charset="0"/>
                <a:sym typeface="Tahoma" pitchFamily="34" charset="0"/>
              </a:rPr>
              <a:t>Malgaigne</a:t>
            </a:r>
            <a:endParaRPr lang="zh-CN" altLang="en-US"/>
          </a:p>
        </p:txBody>
      </p:sp>
      <p:sp>
        <p:nvSpPr>
          <p:cNvPr id="1048606" name="Текст 3"/>
          <p:cNvSpPr>
            <a:spLocks noGrp="1"/>
          </p:cNvSpPr>
          <p:nvPr>
            <p:ph type="body" sz="half" idx="4294967295"/>
          </p:nvPr>
        </p:nvSpPr>
        <p:spPr>
          <a:xfrm>
            <a:off x="5364163" y="1793875"/>
            <a:ext cx="3779837" cy="49482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Перелом правих верхньої і нижньої лобкових дуг, крижів справа.</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Симфіз і крижово-клубове зчленування не порушені.</a:t>
            </a:r>
          </a:p>
        </p:txBody>
      </p:sp>
      <p:pic>
        <p:nvPicPr>
          <p:cNvPr id="2097168" name="Picture 2" descr="https://assets.radiopaedia.org/images/8716256/42f4705d92c9ea29a2fb29251664d3_big_gallery.jpg"/>
          <p:cNvPicPr>
            <a:picLocks noGrp="1"/>
          </p:cNvPicPr>
          <p:nvPr>
            <p:ph sz="half" idx="4294967295"/>
          </p:nvPr>
        </p:nvPicPr>
        <p:blipFill>
          <a:blip r:embed="rId2"/>
          <a:srcRect/>
          <a:stretch>
            <a:fillRect/>
          </a:stretch>
        </p:blipFill>
        <p:spPr>
          <a:xfrm>
            <a:off x="0" y="2138363"/>
            <a:ext cx="4824413" cy="4257675"/>
          </a:xfrm>
          <a:prstGeom prst="rect">
            <a:avLst/>
          </a:prstGeom>
          <a:noFill/>
          <a:ln>
            <a:noFill/>
          </a:ln>
        </p:spPr>
      </p:pic>
      <p:pic>
        <p:nvPicPr>
          <p:cNvPr id="2097167" name="Рисунок 5"/>
          <p:cNvPicPr>
            <a:picLocks/>
          </p:cNvPicPr>
          <p:nvPr/>
        </p:nvPicPr>
        <p:blipFill>
          <a:blip r:embed="rId3"/>
          <a:srcRect/>
          <a:stretch>
            <a:fillRect/>
          </a:stretch>
        </p:blipFill>
        <p:spPr>
          <a:xfrm>
            <a:off x="7092950" y="1125537"/>
            <a:ext cx="1881187" cy="668337"/>
          </a:xfrm>
          <a:prstGeom prst="rect">
            <a:avLst/>
          </a:prstGeom>
          <a:noFill/>
          <a:ln>
            <a:noFill/>
          </a:ln>
        </p:spPr>
      </p:pic>
    </p:spTree>
  </p:cSld>
  <p:clrMapOvr>
    <a:masterClrMapping/>
  </p:clrMapOvr>
  <p:transition>
    <p:split orient="vert" dir="in"/>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ветрлюгової западини</a:t>
            </a:r>
          </a:p>
        </p:txBody>
      </p:sp>
      <p:pic>
        <p:nvPicPr>
          <p:cNvPr id="2097229" name="Объект 6"/>
          <p:cNvPicPr>
            <a:picLocks noGrp="1"/>
          </p:cNvPicPr>
          <p:nvPr>
            <p:ph sz="half" idx="4294967295"/>
          </p:nvPr>
        </p:nvPicPr>
        <p:blipFill>
          <a:blip r:embed="rId2"/>
          <a:srcRect/>
          <a:stretch>
            <a:fillRect/>
          </a:stretch>
        </p:blipFill>
        <p:spPr>
          <a:xfrm>
            <a:off x="0" y="2009775"/>
            <a:ext cx="4176713" cy="3670300"/>
          </a:xfrm>
          <a:prstGeom prst="rect">
            <a:avLst/>
          </a:prstGeom>
          <a:noFill/>
          <a:ln>
            <a:noFill/>
          </a:ln>
        </p:spPr>
      </p:pic>
      <p:sp>
        <p:nvSpPr>
          <p:cNvPr id="1048737" name="Текст 3"/>
          <p:cNvSpPr>
            <a:spLocks noGrp="1"/>
          </p:cNvSpPr>
          <p:nvPr>
            <p:ph type="body" sz="half" idx="4294967295"/>
          </p:nvPr>
        </p:nvSpPr>
        <p:spPr>
          <a:xfrm>
            <a:off x="0" y="5805488"/>
            <a:ext cx="9144000" cy="10525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Перелом правого вертлюгового даху в медіальній частині з мінімальним зміщенням.</a:t>
            </a:r>
          </a:p>
        </p:txBody>
      </p:sp>
      <p:pic>
        <p:nvPicPr>
          <p:cNvPr id="2097230" name="Рисунок 4"/>
          <p:cNvPicPr>
            <a:picLocks/>
          </p:cNvPicPr>
          <p:nvPr/>
        </p:nvPicPr>
        <p:blipFill>
          <a:blip r:embed="rId3"/>
          <a:srcRect/>
          <a:stretch>
            <a:fillRect/>
          </a:stretch>
        </p:blipFill>
        <p:spPr>
          <a:xfrm>
            <a:off x="7092950" y="1125537"/>
            <a:ext cx="1881187" cy="668337"/>
          </a:xfrm>
          <a:prstGeom prst="rect">
            <a:avLst/>
          </a:prstGeom>
          <a:noFill/>
          <a:ln>
            <a:noFill/>
          </a:ln>
        </p:spPr>
      </p:pic>
      <p:pic>
        <p:nvPicPr>
          <p:cNvPr id="2097231" name="Рисунок 7"/>
          <p:cNvPicPr>
            <a:picLocks/>
          </p:cNvPicPr>
          <p:nvPr/>
        </p:nvPicPr>
        <p:blipFill>
          <a:blip r:embed="rId4"/>
          <a:srcRect/>
          <a:stretch>
            <a:fillRect/>
          </a:stretch>
        </p:blipFill>
        <p:spPr>
          <a:xfrm>
            <a:off x="4551362" y="2097087"/>
            <a:ext cx="4572000" cy="3708400"/>
          </a:xfrm>
          <a:prstGeom prst="rect">
            <a:avLst/>
          </a:prstGeom>
          <a:noFill/>
          <a:ln>
            <a:noFill/>
          </a:ln>
        </p:spPr>
      </p:pic>
    </p:spTree>
  </p:cSld>
  <p:clrMapOvr>
    <a:masterClrMapping/>
  </p:clrMapOvr>
  <p:transition>
    <p:split orient="vert" dir="in"/>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0" name="Заголовок 1"/>
          <p:cNvSpPr>
            <a:spLocks noGrp="1"/>
          </p:cNvSpPr>
          <p:nvPr>
            <p:ph type="title" idx="4294967295"/>
          </p:nvPr>
        </p:nvSpPr>
        <p:spPr>
          <a:xfrm>
            <a:off x="1366838" y="0"/>
            <a:ext cx="7777162"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a:t>
            </a:r>
          </a:p>
        </p:txBody>
      </p:sp>
      <p:sp>
        <p:nvSpPr>
          <p:cNvPr id="1048761" name="Текст 3"/>
          <p:cNvSpPr>
            <a:spLocks noGrp="1"/>
          </p:cNvSpPr>
          <p:nvPr>
            <p:ph type="body" sz="half" idx="4294967295"/>
          </p:nvPr>
        </p:nvSpPr>
        <p:spPr>
          <a:xfrm>
            <a:off x="4175125" y="1785938"/>
            <a:ext cx="4968875" cy="50276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Відриви кісткових фрагментів без порушення цілісності тазових кілець зазвичай є результатом раптового сильного концентричного або ексцентричного скорочення м'язів, прикріплених до апофізу.</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Найбільш поширені у молодих спортсменів через неузгодженість між великою м'язовою силою і незапланованим навантаженням на сухожильно-кістковий комплекс (футбол, гімнасти).</a:t>
            </a:r>
            <a:endParaRPr lang="zh-CN" altLang="en-US"/>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Перелом малого вертлюга у дорослих слід розглядати як наслідок Met, поки не буде доведено протилежне.</a:t>
            </a:r>
          </a:p>
        </p:txBody>
      </p:sp>
      <p:pic>
        <p:nvPicPr>
          <p:cNvPr id="2097241" name="Объект 6"/>
          <p:cNvPicPr>
            <a:picLocks noGrp="1"/>
          </p:cNvPicPr>
          <p:nvPr>
            <p:ph sz="half" idx="4294967295"/>
          </p:nvPr>
        </p:nvPicPr>
        <p:blipFill>
          <a:blip r:embed="rId2"/>
          <a:srcRect/>
          <a:stretch>
            <a:fillRect/>
          </a:stretch>
        </p:blipFill>
        <p:spPr>
          <a:xfrm>
            <a:off x="0" y="1916113"/>
            <a:ext cx="3959225" cy="2738437"/>
          </a:xfrm>
          <a:prstGeom prst="rect">
            <a:avLst/>
          </a:prstGeom>
          <a:noFill/>
          <a:ln>
            <a:noFill/>
          </a:ln>
        </p:spPr>
      </p:pic>
      <p:pic>
        <p:nvPicPr>
          <p:cNvPr id="2097240" name="Рисунок 4"/>
          <p:cNvPicPr>
            <a:picLocks/>
          </p:cNvPicPr>
          <p:nvPr/>
        </p:nvPicPr>
        <p:blipFill>
          <a:blip r:embed="rId3"/>
          <a:srcRect/>
          <a:stretch>
            <a:fillRect/>
          </a:stretch>
        </p:blipFill>
        <p:spPr>
          <a:xfrm>
            <a:off x="6632575" y="982662"/>
            <a:ext cx="2260600" cy="803275"/>
          </a:xfrm>
          <a:prstGeom prst="rect">
            <a:avLst/>
          </a:prstGeom>
          <a:noFill/>
          <a:ln>
            <a:noFill/>
          </a:ln>
        </p:spPr>
      </p:pic>
    </p:spTree>
  </p:cSld>
  <p:clrMapOvr>
    <a:masterClrMapping/>
  </p:clrMapOvr>
  <p:transition>
    <p:split orient="vert" dir="in"/>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Заголовок 1"/>
          <p:cNvSpPr>
            <a:spLocks noGrp="1"/>
          </p:cNvSpPr>
          <p:nvPr>
            <p:ph type="title" idx="4294967295"/>
          </p:nvPr>
        </p:nvSpPr>
        <p:spPr>
          <a:xfrm>
            <a:off x="1504950" y="0"/>
            <a:ext cx="7639050"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en-US" altLang="en-US" u="none" baseline="0">
                <a:solidFill>
                  <a:srgbClr val="EAEAEA"/>
                </a:solidFill>
                <a:latin typeface="Tahoma" pitchFamily="34" charset="0"/>
                <a:ea typeface="Arial" charset="0"/>
                <a:sym typeface="Tahoma" pitchFamily="34" charset="0"/>
              </a:rPr>
              <a:t>Wind-swept </a:t>
            </a: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p>
        </p:txBody>
      </p:sp>
      <p:pic>
        <p:nvPicPr>
          <p:cNvPr id="2097242" name="Объект 4"/>
          <p:cNvPicPr>
            <a:picLocks noGrp="1"/>
          </p:cNvPicPr>
          <p:nvPr>
            <p:ph sz="half" idx="4294967295"/>
          </p:nvPr>
        </p:nvPicPr>
        <p:blipFill>
          <a:blip r:embed="rId2"/>
          <a:srcRect/>
          <a:stretch>
            <a:fillRect/>
          </a:stretch>
        </p:blipFill>
        <p:spPr>
          <a:xfrm>
            <a:off x="7143750" y="868363"/>
            <a:ext cx="2000250" cy="711200"/>
          </a:xfrm>
          <a:prstGeom prst="rect">
            <a:avLst/>
          </a:prstGeom>
          <a:noFill/>
          <a:ln>
            <a:noFill/>
          </a:ln>
        </p:spPr>
      </p:pic>
      <p:sp>
        <p:nvSpPr>
          <p:cNvPr id="1048763" name="Текст 3"/>
          <p:cNvSpPr>
            <a:spLocks noGrp="1"/>
          </p:cNvSpPr>
          <p:nvPr>
            <p:ph type="body" sz="half" idx="4294967295"/>
          </p:nvPr>
        </p:nvSpPr>
        <p:spPr>
          <a:xfrm>
            <a:off x="3598863" y="1736725"/>
            <a:ext cx="55451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Вітровий таз-</a:t>
            </a:r>
            <a:r>
              <a:rPr lang="en-US" altLang="en-US" sz="2000">
                <a:solidFill>
                  <a:srgbClr val="FFFFFF"/>
                </a:solidFill>
                <a:effectLst>
                  <a:outerShdw blurRad="38100" dist="38100" dir="2700000" algn="tl">
                    <a:srgbClr val="C0C0C0"/>
                  </a:outerShdw>
                </a:effectLst>
                <a:latin typeface="Calibri"/>
                <a:ea typeface="Calibri"/>
              </a:rPr>
              <a:t>Wind-swept - </a:t>
            </a:r>
            <a:r>
              <a:rPr lang="uk-UA" altLang="en-US" sz="2000">
                <a:solidFill>
                  <a:srgbClr val="FFFFFF"/>
                </a:solidFill>
                <a:effectLst>
                  <a:outerShdw blurRad="38100" dist="38100" dir="2700000" algn="tl">
                    <a:srgbClr val="C0C0C0"/>
                  </a:outerShdw>
                </a:effectLst>
                <a:latin typeface="Calibri"/>
                <a:ea typeface="Calibri"/>
              </a:rPr>
              <a:t>перелом тазу являє собою комбінацію односторонньої травми по типу « відкрита книга » з контралатеральним бічним стисненням.</a:t>
            </a:r>
          </a:p>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Це відбувається, коли внутрішнє обертання одного клубового крила викликає односторонній крижовий компресійний перелом, тоді як одні і ті ж сили викликають зовнішнє обертання протилежної половини тазу, що призводить до діастазу крижово-клубового суглоба. Це призводить до появи класичного «вітрового таза».</a:t>
            </a:r>
          </a:p>
        </p:txBody>
      </p:sp>
      <p:pic>
        <p:nvPicPr>
          <p:cNvPr id="2097243" name="Рисунок 5"/>
          <p:cNvPicPr>
            <a:picLocks/>
          </p:cNvPicPr>
          <p:nvPr/>
        </p:nvPicPr>
        <p:blipFill>
          <a:blip r:embed="rId3"/>
          <a:srcRect/>
          <a:stretch>
            <a:fillRect/>
          </a:stretch>
        </p:blipFill>
        <p:spPr>
          <a:xfrm>
            <a:off x="107950" y="2349500"/>
            <a:ext cx="3490912" cy="3490912"/>
          </a:xfrm>
          <a:prstGeom prst="rect">
            <a:avLst/>
          </a:prstGeom>
          <a:noFill/>
          <a:ln>
            <a:noFill/>
          </a:ln>
        </p:spPr>
      </p:pic>
    </p:spTree>
  </p:cSld>
  <p:clrMapOvr>
    <a:masterClrMapping/>
  </p:clrMapOvr>
  <p:transition>
    <p:split orient="vert" dir="in"/>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en-US" altLang="en-US" u="none" baseline="0">
                <a:solidFill>
                  <a:srgbClr val="EAEAEA"/>
                </a:solidFill>
                <a:latin typeface="Tahoma" pitchFamily="34" charset="0"/>
                <a:ea typeface="Arial" charset="0"/>
                <a:sym typeface="Tahoma" pitchFamily="34" charset="0"/>
              </a:rPr>
              <a:t>Wind-swept</a:t>
            </a:r>
          </a:p>
        </p:txBody>
      </p:sp>
      <p:pic>
        <p:nvPicPr>
          <p:cNvPr id="2097244" name="Объект 5"/>
          <p:cNvPicPr>
            <a:picLocks noGrp="1"/>
          </p:cNvPicPr>
          <p:nvPr>
            <p:ph sz="half" idx="4294967295"/>
          </p:nvPr>
        </p:nvPicPr>
        <p:blipFill>
          <a:blip r:embed="rId2"/>
          <a:srcRect/>
          <a:stretch>
            <a:fillRect/>
          </a:stretch>
        </p:blipFill>
        <p:spPr>
          <a:xfrm>
            <a:off x="0" y="1628775"/>
            <a:ext cx="3343275" cy="2520950"/>
          </a:xfrm>
          <a:prstGeom prst="rect">
            <a:avLst/>
          </a:prstGeom>
          <a:noFill/>
          <a:ln>
            <a:noFill/>
          </a:ln>
        </p:spPr>
      </p:pic>
      <p:sp>
        <p:nvSpPr>
          <p:cNvPr id="1048765" name="Текст 3"/>
          <p:cNvSpPr>
            <a:spLocks noGrp="1"/>
          </p:cNvSpPr>
          <p:nvPr>
            <p:ph type="body" sz="half" idx="4294967295"/>
          </p:nvPr>
        </p:nvSpPr>
        <p:spPr>
          <a:xfrm>
            <a:off x="5076825" y="1628775"/>
            <a:ext cx="4067175" cy="53292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3600">
              <a:solidFill>
                <a:srgbClr val="FFFFFF"/>
              </a:solidFill>
              <a:effectLst>
                <a:outerShdw blurRad="38100" dist="38100" dir="2700000" algn="tl">
                  <a:srgbClr val="C0C0C0"/>
                </a:outerShdw>
              </a:effectLst>
              <a:latin typeface="Calibri"/>
              <a:ea typeface="Calibri"/>
            </a:endParaRPr>
          </a:p>
          <a:p>
            <a:pPr marL="0" lvl="0" indent="0" algn="l" fontAlgn="base">
              <a:lnSpc>
                <a:spcPct val="100000"/>
              </a:lnSpc>
              <a:spcBef>
                <a:spcPct val="20000"/>
              </a:spcBef>
              <a:spcAft>
                <a:spcPct val="0"/>
              </a:spcAft>
              <a:buClr>
                <a:srgbClr val="FFFFCC"/>
              </a:buClr>
              <a:buSzPct val="70000"/>
              <a:buFont typeface="Wingdings" pitchFamily="2" charset="2"/>
              <a:buChar char="n"/>
            </a:pPr>
            <a:r>
              <a:rPr lang="en-US" altLang="en-US" sz="3600">
                <a:solidFill>
                  <a:srgbClr val="FFFFFF"/>
                </a:solidFill>
                <a:effectLst>
                  <a:outerShdw blurRad="38100" dist="38100" dir="2700000" algn="tl">
                    <a:srgbClr val="C0C0C0"/>
                  </a:outerShdw>
                </a:effectLst>
                <a:latin typeface="Calibri"/>
                <a:ea typeface="Calibri"/>
              </a:rPr>
              <a:t>Wind-swept</a:t>
            </a:r>
            <a:r>
              <a:rPr lang="ru-RU" altLang="en-US" sz="3600">
                <a:solidFill>
                  <a:srgbClr val="FFFFFF"/>
                </a:solidFill>
                <a:effectLst>
                  <a:outerShdw blurRad="38100" dist="38100" dir="2700000" algn="tl">
                    <a:srgbClr val="C0C0C0"/>
                  </a:outerShdw>
                </a:effectLst>
                <a:latin typeface="Calibri"/>
                <a:ea typeface="Calibri"/>
              </a:rPr>
              <a:t>:</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Перелом небезпечний ускладненнями: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a:solidFill>
                  <a:srgbClr val="FFFFFF"/>
                </a:solidFill>
                <a:effectLst>
                  <a:outerShdw blurRad="38100" dist="38100" dir="2700000" algn="tl">
                    <a:srgbClr val="C0C0C0"/>
                  </a:outerShdw>
                </a:effectLst>
                <a:latin typeface="Calibri"/>
                <a:ea typeface="Calibri"/>
              </a:rPr>
              <a:t>Розрив сечового міхура;</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a:solidFill>
                  <a:srgbClr val="FFFFFF"/>
                </a:solidFill>
                <a:effectLst>
                  <a:outerShdw blurRad="38100" dist="38100" dir="2700000" algn="tl">
                    <a:srgbClr val="C0C0C0"/>
                  </a:outerShdw>
                </a:effectLst>
                <a:latin typeface="Calibri"/>
                <a:ea typeface="Calibri"/>
              </a:rPr>
              <a:t>розрив уретри</a:t>
            </a:r>
          </a:p>
        </p:txBody>
      </p:sp>
      <p:pic>
        <p:nvPicPr>
          <p:cNvPr id="2097245" name="Объект 4"/>
          <p:cNvPicPr>
            <a:picLocks/>
          </p:cNvPicPr>
          <p:nvPr/>
        </p:nvPicPr>
        <p:blipFill>
          <a:blip r:embed="rId3"/>
          <a:srcRect/>
          <a:stretch>
            <a:fillRect/>
          </a:stretch>
        </p:blipFill>
        <p:spPr>
          <a:xfrm>
            <a:off x="7019925" y="1025525"/>
            <a:ext cx="2000250" cy="711200"/>
          </a:xfrm>
          <a:prstGeom prst="rect">
            <a:avLst/>
          </a:prstGeom>
          <a:noFill/>
          <a:ln>
            <a:noFill/>
          </a:ln>
        </p:spPr>
      </p:pic>
      <p:pic>
        <p:nvPicPr>
          <p:cNvPr id="2097246" name="Рисунок 6"/>
          <p:cNvPicPr>
            <a:picLocks/>
          </p:cNvPicPr>
          <p:nvPr/>
        </p:nvPicPr>
        <p:blipFill>
          <a:blip r:embed="rId4"/>
          <a:srcRect/>
          <a:stretch>
            <a:fillRect/>
          </a:stretch>
        </p:blipFill>
        <p:spPr>
          <a:xfrm>
            <a:off x="2070100" y="3911600"/>
            <a:ext cx="3006725" cy="2895600"/>
          </a:xfrm>
          <a:prstGeom prst="rect">
            <a:avLst/>
          </a:prstGeom>
          <a:noFill/>
          <a:ln>
            <a:noFill/>
          </a:ln>
        </p:spPr>
      </p:pic>
    </p:spTree>
  </p:cSld>
  <p:clrMapOvr>
    <a:masterClrMapping/>
  </p:clrMapOvr>
  <p:transition>
    <p:split orient="vert" dir="in"/>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47" name="Объект 4"/>
          <p:cNvPicPr>
            <a:picLocks noGrp="1"/>
          </p:cNvPicPr>
          <p:nvPr>
            <p:ph sz="half" idx="4294967295"/>
          </p:nvPr>
        </p:nvPicPr>
        <p:blipFill>
          <a:blip r:embed="rId2"/>
          <a:srcRect/>
          <a:stretch>
            <a:fillRect/>
          </a:stretch>
        </p:blipFill>
        <p:spPr>
          <a:xfrm>
            <a:off x="0" y="3784600"/>
            <a:ext cx="2528888" cy="3089275"/>
          </a:xfrm>
          <a:prstGeom prst="rect">
            <a:avLst/>
          </a:prstGeom>
          <a:noFill/>
          <a:ln>
            <a:noFill/>
          </a:ln>
        </p:spPr>
      </p:pic>
      <p:sp>
        <p:nvSpPr>
          <p:cNvPr id="1048767" name="Текст 3"/>
          <p:cNvSpPr>
            <a:spLocks noGrp="1"/>
          </p:cNvSpPr>
          <p:nvPr>
            <p:ph type="body" sz="half" idx="4294967295"/>
          </p:nvPr>
        </p:nvSpPr>
        <p:spPr>
          <a:xfrm>
            <a:off x="4762500" y="1844675"/>
            <a:ext cx="4381500"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457200" lvl="0" indent="-457200" algn="l" fontAlgn="base">
              <a:lnSpc>
                <a:spcPct val="100000"/>
              </a:lnSpc>
              <a:spcBef>
                <a:spcPct val="20000"/>
              </a:spcBef>
              <a:spcAft>
                <a:spcPct val="0"/>
              </a:spcAft>
              <a:buClr>
                <a:srgbClr val="FFFFCC"/>
              </a:buClr>
              <a:buSzPct val="70000"/>
              <a:buFontTx/>
              <a:buAutoNum type="arabicPeriod" startAt="9"/>
            </a:pPr>
            <a:endParaRPr lang="ru-RU" altLang="en-US" sz="1900">
              <a:solidFill>
                <a:srgbClr val="FFFFFF"/>
              </a:solidFill>
              <a:effectLst>
                <a:outerShdw blurRad="38100" dist="38100" dir="2700000" algn="tl">
                  <a:srgbClr val="C0C0C0"/>
                </a:outerShdw>
              </a:effectLst>
              <a:latin typeface="Calibri"/>
              <a:ea typeface="Calibri"/>
            </a:endParaRP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1. Стегнова кістка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 Дистальний метафиз</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стегнової кістки</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3. Надколінок</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4. Місце прикріплення </a:t>
            </a:r>
            <a:r>
              <a:rPr lang="en-US" altLang="en-US" sz="1900">
                <a:solidFill>
                  <a:srgbClr val="FFFFFF"/>
                </a:solidFill>
                <a:effectLst>
                  <a:outerShdw blurRad="38100" dist="38100" dir="2700000" algn="tl">
                    <a:srgbClr val="C0C0C0"/>
                  </a:outerShdw>
                </a:effectLst>
                <a:latin typeface="Calibri"/>
                <a:ea typeface="Calibri"/>
              </a:rPr>
              <a:t>m. </a:t>
            </a:r>
            <a:r>
              <a:rPr lang="uk-UA" altLang="en-US" sz="1900">
                <a:solidFill>
                  <a:srgbClr val="FFFFFF"/>
                </a:solidFill>
                <a:effectLst>
                  <a:outerShdw blurRad="38100" dist="38100" dir="2700000" algn="tl">
                    <a:srgbClr val="C0C0C0"/>
                  </a:outerShdw>
                </a:effectLst>
                <a:latin typeface="Calibri"/>
                <a:ea typeface="Calibri"/>
              </a:rPr>
              <a:t>а</a:t>
            </a:r>
            <a:r>
              <a:rPr lang="en-US" altLang="en-US" sz="1900">
                <a:solidFill>
                  <a:srgbClr val="FFFFFF"/>
                </a:solidFill>
                <a:effectLst>
                  <a:outerShdw blurRad="38100" dist="38100" dir="2700000" algn="tl">
                    <a:srgbClr val="C0C0C0"/>
                  </a:outerShdw>
                </a:effectLst>
                <a:latin typeface="Calibri"/>
                <a:ea typeface="Calibri"/>
              </a:rPr>
              <a:t>dductor magnus.</a:t>
            </a:r>
          </a:p>
          <a:p>
            <a:pPr marL="457200" lvl="0" indent="-45720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5. </a:t>
            </a:r>
            <a:r>
              <a:rPr lang="uk-UA" altLang="en-US" sz="1900">
                <a:solidFill>
                  <a:srgbClr val="FFFFFF"/>
                </a:solidFill>
                <a:effectLst>
                  <a:outerShdw blurRad="38100" dist="38100" dir="2700000" algn="tl">
                    <a:srgbClr val="C0C0C0"/>
                  </a:outerShdw>
                </a:effectLst>
                <a:latin typeface="Calibri"/>
                <a:ea typeface="Calibri"/>
              </a:rPr>
              <a:t>Медіальний надвиросток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6. Медіальний 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7. Міжвиросткова вирізка стегнової кістки.</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8. Латеральний 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9. Борозна </a:t>
            </a:r>
            <a:r>
              <a:rPr lang="en-US" altLang="en-US" sz="1900">
                <a:solidFill>
                  <a:srgbClr val="FFFFFF"/>
                </a:solidFill>
                <a:effectLst>
                  <a:outerShdw blurRad="38100" dist="38100" dir="2700000" algn="tl">
                    <a:srgbClr val="C0C0C0"/>
                  </a:outerShdw>
                </a:effectLst>
                <a:latin typeface="Calibri"/>
                <a:ea typeface="Calibri"/>
              </a:rPr>
              <a:t>m. popliteus.</a:t>
            </a:r>
          </a:p>
          <a:p>
            <a:pPr marL="457200" lvl="0" indent="-45720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10. </a:t>
            </a:r>
            <a:r>
              <a:rPr lang="uk-UA" altLang="en-US" sz="1900">
                <a:solidFill>
                  <a:srgbClr val="FFFFFF"/>
                </a:solidFill>
                <a:effectLst>
                  <a:outerShdw blurRad="38100" dist="38100" dir="2700000" algn="tl">
                    <a:srgbClr val="C0C0C0"/>
                  </a:outerShdw>
                </a:effectLst>
                <a:latin typeface="Calibri"/>
                <a:ea typeface="Calibri"/>
              </a:rPr>
              <a:t>Латеральний надвиросток стегна</a:t>
            </a:r>
          </a:p>
        </p:txBody>
      </p:sp>
      <p:pic>
        <p:nvPicPr>
          <p:cNvPr id="2097248" name="Рисунок 5"/>
          <p:cNvPicPr>
            <a:picLocks/>
          </p:cNvPicPr>
          <p:nvPr/>
        </p:nvPicPr>
        <p:blipFill>
          <a:blip r:embed="rId3"/>
          <a:srcRect/>
          <a:stretch>
            <a:fillRect/>
          </a:stretch>
        </p:blipFill>
        <p:spPr>
          <a:xfrm>
            <a:off x="0" y="1884362"/>
            <a:ext cx="2411412" cy="3798887"/>
          </a:xfrm>
          <a:prstGeom prst="rect">
            <a:avLst/>
          </a:prstGeom>
          <a:noFill/>
          <a:ln>
            <a:noFill/>
          </a:ln>
        </p:spPr>
      </p:pic>
    </p:spTree>
  </p:cSld>
  <p:clrMapOvr>
    <a:masterClrMapping/>
  </p:clrMapOvr>
  <p:transition>
    <p:split orient="vert" dir="in"/>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49" name="Объект 4"/>
          <p:cNvPicPr>
            <a:picLocks noGrp="1"/>
          </p:cNvPicPr>
          <p:nvPr>
            <p:ph sz="half" idx="4294967295"/>
          </p:nvPr>
        </p:nvPicPr>
        <p:blipFill>
          <a:blip r:embed="rId2"/>
          <a:srcRect/>
          <a:stretch>
            <a:fillRect/>
          </a:stretch>
        </p:blipFill>
        <p:spPr>
          <a:xfrm>
            <a:off x="0" y="3592513"/>
            <a:ext cx="2660650" cy="3251200"/>
          </a:xfrm>
          <a:prstGeom prst="rect">
            <a:avLst/>
          </a:prstGeom>
          <a:noFill/>
          <a:ln>
            <a:noFill/>
          </a:ln>
        </p:spPr>
      </p:pic>
      <p:sp>
        <p:nvSpPr>
          <p:cNvPr id="1048769" name="Текст 3"/>
          <p:cNvSpPr>
            <a:spLocks noGrp="1"/>
          </p:cNvSpPr>
          <p:nvPr>
            <p:ph type="body" sz="half" idx="4294967295"/>
          </p:nvPr>
        </p:nvSpPr>
        <p:spPr>
          <a:xfrm>
            <a:off x="4943475" y="1736725"/>
            <a:ext cx="4200525" cy="510698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457200" lvl="0" indent="-457200" algn="l" eaLnBrk="1" fontAlgn="base" hangingPunct="1">
              <a:lnSpc>
                <a:spcPct val="100000"/>
              </a:lnSpc>
              <a:spcBef>
                <a:spcPct val="20000"/>
              </a:spcBef>
              <a:spcAft>
                <a:spcPct val="0"/>
              </a:spcAft>
              <a:buClr>
                <a:srgbClr val="FFFFCC"/>
              </a:buClr>
              <a:buSzPct val="70000"/>
              <a:buFontTx/>
              <a:buNone/>
            </a:pPr>
            <a:r>
              <a:rPr lang="ru-RU" altLang="en-US" sz="2000">
                <a:solidFill>
                  <a:srgbClr val="FFFFFF"/>
                </a:solidFill>
                <a:effectLst>
                  <a:outerShdw blurRad="38100" dist="38100" dir="2700000" algn="tl">
                    <a:srgbClr val="C0C0C0"/>
                  </a:outerShdw>
                </a:effectLst>
                <a:latin typeface="Calibri"/>
                <a:ea typeface="Calibri"/>
              </a:rPr>
              <a:t>11. Медіальний виросток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Медіальне плато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Медіальний горбик 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Латеральний горбик 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 Латеральне плато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Латеральний виросток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Apex </a:t>
            </a:r>
            <a:r>
              <a:rPr lang="ru-RU" altLang="en-US" sz="2000">
                <a:solidFill>
                  <a:srgbClr val="FFFFFF"/>
                </a:solidFill>
                <a:effectLst>
                  <a:outerShdw blurRad="38100" dist="38100" dir="2700000" algn="tl">
                    <a:srgbClr val="C0C0C0"/>
                  </a:outerShdw>
                </a:effectLst>
                <a:latin typeface="Calibri"/>
                <a:ea typeface="Calibri"/>
              </a:rPr>
              <a:t>голівки малогомілкової кістки</a:t>
            </a:r>
          </a:p>
        </p:txBody>
      </p:sp>
      <p:pic>
        <p:nvPicPr>
          <p:cNvPr id="2097250" name="Рисунок 5"/>
          <p:cNvPicPr>
            <a:picLocks/>
          </p:cNvPicPr>
          <p:nvPr/>
        </p:nvPicPr>
        <p:blipFill>
          <a:blip r:embed="rId3"/>
          <a:srcRect/>
          <a:stretch>
            <a:fillRect/>
          </a:stretch>
        </p:blipFill>
        <p:spPr>
          <a:xfrm>
            <a:off x="9525" y="1844675"/>
            <a:ext cx="2617787" cy="3821112"/>
          </a:xfrm>
          <a:prstGeom prst="rect">
            <a:avLst/>
          </a:prstGeom>
          <a:noFill/>
          <a:ln>
            <a:noFill/>
          </a:ln>
        </p:spPr>
      </p:pic>
    </p:spTree>
  </p:cSld>
  <p:clrMapOvr>
    <a:masterClrMapping/>
  </p:clrMapOvr>
  <p:transition>
    <p:split orient="vert" dir="in"/>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0"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sp>
        <p:nvSpPr>
          <p:cNvPr id="1048771" name="Текст 3"/>
          <p:cNvSpPr>
            <a:spLocks noGrp="1"/>
          </p:cNvSpPr>
          <p:nvPr>
            <p:ph type="body" sz="half" idx="4294967295"/>
          </p:nvPr>
        </p:nvSpPr>
        <p:spPr>
          <a:xfrm>
            <a:off x="4797425" y="1844675"/>
            <a:ext cx="43465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19. Проксимальний міжгомілковий суглоб</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20. Голівка малогомілкової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21. Шийка малогомілкової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22. </a:t>
            </a:r>
            <a:r>
              <a:rPr lang="en-US" altLang="en-US" sz="1900">
                <a:solidFill>
                  <a:srgbClr val="FFFFFF"/>
                </a:solidFill>
                <a:effectLst>
                  <a:outerShdw blurRad="38100" dist="38100" dir="2700000" algn="tl">
                    <a:srgbClr val="C0C0C0"/>
                  </a:outerShdw>
                </a:effectLst>
                <a:latin typeface="Calibri"/>
                <a:ea typeface="Calibri"/>
              </a:rPr>
              <a:t>Linea m.solei</a:t>
            </a:r>
          </a:p>
          <a:p>
            <a:pPr marL="0" lvl="0" indent="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23. </a:t>
            </a:r>
            <a:r>
              <a:rPr lang="uk-UA" altLang="en-US" sz="1900">
                <a:solidFill>
                  <a:srgbClr val="FFFFFF"/>
                </a:solidFill>
                <a:effectLst>
                  <a:outerShdw blurRad="38100" dist="38100" dir="2700000" algn="tl">
                    <a:srgbClr val="C0C0C0"/>
                  </a:outerShdw>
                </a:effectLst>
                <a:latin typeface="Calibri"/>
                <a:ea typeface="Calibri"/>
              </a:rPr>
              <a:t>Проксимальний метафиз</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24. </a:t>
            </a:r>
            <a:r>
              <a:rPr lang="en-US" altLang="en-US" sz="1900">
                <a:solidFill>
                  <a:srgbClr val="FFFFFF"/>
                </a:solidFill>
                <a:effectLst>
                  <a:outerShdw blurRad="38100" dist="38100" dir="2700000" algn="tl">
                    <a:srgbClr val="C0C0C0"/>
                  </a:outerShdw>
                </a:effectLst>
                <a:latin typeface="Calibri"/>
                <a:ea typeface="Calibri"/>
              </a:rPr>
              <a:t>Quadriceps tendon</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25. Основа надколінка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26. Вершина надколінка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27. </a:t>
            </a:r>
            <a:r>
              <a:rPr lang="en-US" altLang="en-US" sz="1900">
                <a:solidFill>
                  <a:srgbClr val="FFFFFF"/>
                </a:solidFill>
                <a:effectLst>
                  <a:outerShdw blurRad="38100" dist="38100" dir="2700000" algn="tl">
                    <a:srgbClr val="C0C0C0"/>
                  </a:outerShdw>
                </a:effectLst>
                <a:latin typeface="Calibri"/>
                <a:ea typeface="Calibri"/>
              </a:rPr>
              <a:t>Patellar lig.</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28. Подпателлярний жировий простір </a:t>
            </a:r>
            <a:r>
              <a:rPr lang="en-US" altLang="en-US" sz="1900">
                <a:solidFill>
                  <a:srgbClr val="FFFFFF"/>
                </a:solidFill>
                <a:effectLst>
                  <a:outerShdw blurRad="38100" dist="38100" dir="2700000" algn="tl">
                    <a:srgbClr val="C0C0C0"/>
                  </a:outerShdw>
                </a:effectLst>
                <a:latin typeface="Calibri"/>
                <a:ea typeface="Calibri"/>
              </a:rPr>
              <a:t>Hoffa</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29. </a:t>
            </a:r>
            <a:r>
              <a:rPr lang="en-US" altLang="en-US" sz="1900">
                <a:solidFill>
                  <a:srgbClr val="FFFFFF"/>
                </a:solidFill>
                <a:effectLst>
                  <a:outerShdw blurRad="38100" dist="38100" dir="2700000" algn="tl">
                    <a:srgbClr val="C0C0C0"/>
                  </a:outerShdw>
                </a:effectLst>
                <a:latin typeface="Calibri"/>
                <a:ea typeface="Calibri"/>
              </a:rPr>
              <a:t>Fabella.</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30. Горбистістьвеликогомілкової кістки</a:t>
            </a:r>
          </a:p>
        </p:txBody>
      </p:sp>
      <p:pic>
        <p:nvPicPr>
          <p:cNvPr id="2097252" name="Объект 7"/>
          <p:cNvPicPr>
            <a:picLocks noGrp="1"/>
          </p:cNvPicPr>
          <p:nvPr>
            <p:ph sz="half" idx="4294967295"/>
          </p:nvPr>
        </p:nvPicPr>
        <p:blipFill>
          <a:blip r:embed="rId2"/>
          <a:srcRect/>
          <a:stretch>
            <a:fillRect/>
          </a:stretch>
        </p:blipFill>
        <p:spPr>
          <a:xfrm>
            <a:off x="0" y="1768475"/>
            <a:ext cx="2503488" cy="3892550"/>
          </a:xfrm>
          <a:prstGeom prst="rect">
            <a:avLst/>
          </a:prstGeom>
          <a:noFill/>
          <a:ln>
            <a:noFill/>
          </a:ln>
        </p:spPr>
      </p:pic>
      <p:pic>
        <p:nvPicPr>
          <p:cNvPr id="2097251" name="Рисунок 5"/>
          <p:cNvPicPr>
            <a:picLocks/>
          </p:cNvPicPr>
          <p:nvPr/>
        </p:nvPicPr>
        <p:blipFill>
          <a:blip r:embed="rId3"/>
          <a:srcRect/>
          <a:stretch>
            <a:fillRect/>
          </a:stretch>
        </p:blipFill>
        <p:spPr>
          <a:xfrm>
            <a:off x="2255837" y="3689350"/>
            <a:ext cx="2586037" cy="3160712"/>
          </a:xfrm>
          <a:prstGeom prst="rect">
            <a:avLst/>
          </a:prstGeom>
          <a:noFill/>
          <a:ln>
            <a:noFill/>
          </a:ln>
        </p:spPr>
      </p:pic>
    </p:spTree>
  </p:cSld>
  <p:clrMapOvr>
    <a:masterClrMapping/>
  </p:clrMapOvr>
  <p:transition>
    <p:split orient="vert" dir="in"/>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Заголовок 1"/>
          <p:cNvSpPr>
            <a:spLocks noGrp="1"/>
          </p:cNvSpPr>
          <p:nvPr>
            <p:ph type="title" idx="4294967295"/>
          </p:nvPr>
        </p:nvSpPr>
        <p:spPr>
          <a:xfrm>
            <a:off x="1751013" y="304800"/>
            <a:ext cx="7392987" cy="11795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Надколінок</a:t>
            </a:r>
          </a:p>
        </p:txBody>
      </p:sp>
      <p:pic>
        <p:nvPicPr>
          <p:cNvPr id="2097253" name="Объект 4"/>
          <p:cNvPicPr>
            <a:picLocks noGrp="1"/>
          </p:cNvPicPr>
          <p:nvPr>
            <p:ph sz="half" idx="4294967295"/>
          </p:nvPr>
        </p:nvPicPr>
        <p:blipFill>
          <a:blip r:embed="rId2"/>
          <a:srcRect/>
          <a:stretch>
            <a:fillRect/>
          </a:stretch>
        </p:blipFill>
        <p:spPr>
          <a:xfrm>
            <a:off x="0" y="1724025"/>
            <a:ext cx="4979988" cy="3733800"/>
          </a:xfrm>
          <a:prstGeom prst="rect">
            <a:avLst/>
          </a:prstGeom>
          <a:noFill/>
          <a:ln>
            <a:noFill/>
          </a:ln>
        </p:spPr>
      </p:pic>
      <p:sp>
        <p:nvSpPr>
          <p:cNvPr id="1048773" name="Текст 3"/>
          <p:cNvSpPr>
            <a:spLocks noGrp="1"/>
          </p:cNvSpPr>
          <p:nvPr>
            <p:ph type="body" sz="half" idx="4294967295"/>
          </p:nvPr>
        </p:nvSpPr>
        <p:spPr>
          <a:xfrm>
            <a:off x="0" y="5445125"/>
            <a:ext cx="9074150" cy="1412875"/>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200" i="1">
                <a:solidFill>
                  <a:srgbClr val="FFFFFF"/>
                </a:solidFill>
                <a:effectLst>
                  <a:outerShdw blurRad="38100" dist="38100" dir="2700000" algn="tl">
                    <a:srgbClr val="C0C0C0"/>
                  </a:outerShdw>
                </a:effectLst>
                <a:latin typeface="Calibri"/>
                <a:ea typeface="Calibri"/>
              </a:rPr>
              <a:t>This file is licensed under Creative Commons Attribution 3.0 Unported (CC BY 3.0)</a:t>
            </a:r>
          </a:p>
          <a:p>
            <a:pPr marL="0" lvl="0" indent="0" algn="l" eaLnBrk="1" fontAlgn="base" hangingPunct="1">
              <a:lnSpc>
                <a:spcPct val="100000"/>
              </a:lnSpc>
              <a:spcBef>
                <a:spcPct val="20000"/>
              </a:spcBef>
              <a:spcAft>
                <a:spcPct val="0"/>
              </a:spcAft>
              <a:buClr>
                <a:srgbClr val="FFFFCC"/>
              </a:buClr>
              <a:buSzPct val="70000"/>
              <a:buFontTx/>
              <a:buNone/>
            </a:pPr>
            <a:r>
              <a:rPr lang="en-US" altLang="en-US" sz="2200">
                <a:solidFill>
                  <a:srgbClr val="FFFFFF"/>
                </a:solidFill>
                <a:effectLst>
                  <a:outerShdw blurRad="38100" dist="38100" dir="2700000" algn="tl">
                    <a:srgbClr val="C0C0C0"/>
                  </a:outerShdw>
                </a:effectLst>
                <a:latin typeface="Calibri"/>
                <a:ea typeface="Calibri"/>
              </a:rPr>
              <a:t>http://commons.wikimedia.org/wiki/File:Blausen_0597_KneeAnatomy_Side.png</a:t>
            </a:r>
          </a:p>
          <a:p>
            <a:pPr marL="0" lvl="0" indent="0" algn="l" fontAlgn="base">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54" name="Объект 4"/>
          <p:cNvPicPr>
            <a:picLocks noGrp="1"/>
          </p:cNvPicPr>
          <p:nvPr>
            <p:ph sz="half" idx="4294967295"/>
          </p:nvPr>
        </p:nvPicPr>
        <p:blipFill>
          <a:blip r:embed="rId2"/>
          <a:srcRect/>
          <a:stretch>
            <a:fillRect/>
          </a:stretch>
        </p:blipFill>
        <p:spPr>
          <a:xfrm>
            <a:off x="0" y="2636838"/>
            <a:ext cx="5686425" cy="2849562"/>
          </a:xfrm>
          <a:prstGeom prst="rect">
            <a:avLst/>
          </a:prstGeom>
          <a:noFill/>
          <a:ln>
            <a:noFill/>
          </a:ln>
        </p:spPr>
      </p:pic>
      <p:sp>
        <p:nvSpPr>
          <p:cNvPr id="1048775" name="Текст 3"/>
          <p:cNvSpPr>
            <a:spLocks noGrp="1"/>
          </p:cNvSpPr>
          <p:nvPr>
            <p:ph type="body" sz="half" idx="4294967295"/>
          </p:nvPr>
        </p:nvSpPr>
        <p:spPr>
          <a:xfrm>
            <a:off x="6407150" y="1998663"/>
            <a:ext cx="2736850" cy="4097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1.Надколінок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2.Медіальний надколіннковий простір</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3.Латеральний надколіннковий простір</a:t>
            </a:r>
          </a:p>
        </p:txBody>
      </p:sp>
    </p:spTree>
  </p:cSld>
  <p:clrMapOvr>
    <a:masterClrMapping/>
  </p:clrMapOvr>
  <p:transition>
    <p:split orient="vert" dir="in"/>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sp>
        <p:nvSpPr>
          <p:cNvPr id="1048777" name="Текст 3"/>
          <p:cNvSpPr>
            <a:spLocks noGrp="1"/>
          </p:cNvSpPr>
          <p:nvPr>
            <p:ph type="body" sz="half" idx="4294967295"/>
          </p:nvPr>
        </p:nvSpPr>
        <p:spPr>
          <a:xfrm>
            <a:off x="3863975" y="1736725"/>
            <a:ext cx="5280025" cy="684213"/>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200">
                <a:solidFill>
                  <a:srgbClr val="FFFFFF"/>
                </a:solidFill>
                <a:effectLst>
                  <a:outerShdw blurRad="38100" dist="38100" dir="2700000" algn="tl">
                    <a:srgbClr val="C0C0C0"/>
                  </a:outerShdw>
                </a:effectLst>
                <a:latin typeface="Calibri"/>
                <a:ea typeface="Calibri"/>
              </a:rPr>
              <a:t>https://radiopaedia.org/cases/posterior-knee-anatomy</a:t>
            </a:r>
          </a:p>
        </p:txBody>
      </p:sp>
      <p:pic>
        <p:nvPicPr>
          <p:cNvPr id="2097256" name="Объект 10"/>
          <p:cNvPicPr>
            <a:picLocks noGrp="1"/>
          </p:cNvPicPr>
          <p:nvPr>
            <p:ph sz="half" idx="4294967295"/>
          </p:nvPr>
        </p:nvPicPr>
        <p:blipFill>
          <a:blip r:embed="rId2"/>
          <a:srcRect/>
          <a:stretch>
            <a:fillRect/>
          </a:stretch>
        </p:blipFill>
        <p:spPr>
          <a:xfrm>
            <a:off x="0" y="1412875"/>
            <a:ext cx="3863975" cy="3863975"/>
          </a:xfrm>
          <a:prstGeom prst="rect">
            <a:avLst/>
          </a:prstGeom>
          <a:noFill/>
          <a:ln>
            <a:noFill/>
          </a:ln>
        </p:spPr>
      </p:pic>
      <p:pic>
        <p:nvPicPr>
          <p:cNvPr id="2097255" name="Рисунок 7"/>
          <p:cNvPicPr>
            <a:picLocks/>
          </p:cNvPicPr>
          <p:nvPr/>
        </p:nvPicPr>
        <p:blipFill>
          <a:blip r:embed="rId3"/>
          <a:srcRect/>
          <a:stretch>
            <a:fillRect/>
          </a:stretch>
        </p:blipFill>
        <p:spPr>
          <a:xfrm>
            <a:off x="4094162" y="2554287"/>
            <a:ext cx="4286250" cy="4287837"/>
          </a:xfrm>
          <a:prstGeom prst="rect">
            <a:avLst/>
          </a:prstGeom>
          <a:noFill/>
          <a:ln>
            <a:noFill/>
          </a:ln>
        </p:spPr>
      </p:pic>
    </p:spTree>
  </p:cSld>
  <p:clrMapOvr>
    <a:masterClrMapping/>
  </p:clrMapOvr>
  <p:transition>
    <p:split orient="vert" dir="in"/>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pic>
        <p:nvPicPr>
          <p:cNvPr id="2097257" name="Объект 9"/>
          <p:cNvPicPr>
            <a:picLocks noGrp="1"/>
          </p:cNvPicPr>
          <p:nvPr>
            <p:ph sz="half" idx="4294967295"/>
          </p:nvPr>
        </p:nvPicPr>
        <p:blipFill>
          <a:blip r:embed="rId2"/>
          <a:srcRect/>
          <a:stretch>
            <a:fillRect/>
          </a:stretch>
        </p:blipFill>
        <p:spPr>
          <a:xfrm>
            <a:off x="0" y="1944688"/>
            <a:ext cx="4529138" cy="4529137"/>
          </a:xfrm>
          <a:prstGeom prst="rect">
            <a:avLst/>
          </a:prstGeom>
          <a:noFill/>
          <a:ln>
            <a:noFill/>
          </a:ln>
        </p:spPr>
      </p:pic>
      <p:pic>
        <p:nvPicPr>
          <p:cNvPr id="2097258" name="Рисунок 10"/>
          <p:cNvPicPr>
            <a:picLocks/>
          </p:cNvPicPr>
          <p:nvPr/>
        </p:nvPicPr>
        <p:blipFill>
          <a:blip r:embed="rId3"/>
          <a:srcRect/>
          <a:stretch>
            <a:fillRect/>
          </a:stretch>
        </p:blipFill>
        <p:spPr>
          <a:xfrm>
            <a:off x="4608512" y="1974850"/>
            <a:ext cx="4413250" cy="4413250"/>
          </a:xfrm>
          <a:prstGeom prst="rect">
            <a:avLst/>
          </a:prstGeom>
          <a:noFill/>
          <a:ln>
            <a:noFill/>
          </a:ln>
        </p:spPr>
      </p:pic>
    </p:spTree>
  </p:cSld>
  <p:clrMapOvr>
    <a:masterClrMapping/>
  </p:clrMapOvr>
  <p:transition>
    <p:split orient="vert" dir="in"/>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0"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pic>
        <p:nvPicPr>
          <p:cNvPr id="2097259" name="Объект 4"/>
          <p:cNvPicPr>
            <a:picLocks noGrp="1"/>
          </p:cNvPicPr>
          <p:nvPr>
            <p:ph sz="half" idx="4294967295"/>
          </p:nvPr>
        </p:nvPicPr>
        <p:blipFill>
          <a:blip r:embed="rId2"/>
          <a:srcRect/>
          <a:stretch>
            <a:fillRect/>
          </a:stretch>
        </p:blipFill>
        <p:spPr>
          <a:xfrm>
            <a:off x="0" y="1908175"/>
            <a:ext cx="4956175" cy="4956175"/>
          </a:xfrm>
          <a:prstGeom prst="rect">
            <a:avLst/>
          </a:prstGeom>
          <a:noFill/>
          <a:ln>
            <a:noFill/>
          </a:ln>
        </p:spPr>
      </p:pic>
    </p:spTree>
  </p:cSld>
  <p:clrMapOvr>
    <a:masterClrMapping/>
  </p:clrMapOvr>
  <p:transition>
    <p:split orient="vert" dir="in"/>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2"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нижньої кінцівки</a:t>
            </a:r>
          </a:p>
        </p:txBody>
      </p:sp>
      <p:sp>
        <p:nvSpPr>
          <p:cNvPr id="1048783" name="Объект 2"/>
          <p:cNvSpPr>
            <a:spLocks noGrp="1"/>
          </p:cNvSpPr>
          <p:nvPr>
            <p:ph sz="half" idx="4294967295"/>
          </p:nvPr>
        </p:nvSpPr>
        <p:spPr>
          <a:xfrm>
            <a:off x="0" y="1981200"/>
            <a:ext cx="3695700" cy="41148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В.І.Шумада, І.Т.Книш:</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-абдуктивні (вальгусні);</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-аддуктивні (варусні);</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-переломи вертлюгової зони.</a:t>
            </a:r>
          </a:p>
        </p:txBody>
      </p:sp>
      <p:sp>
        <p:nvSpPr>
          <p:cNvPr id="1048784" name="Текст 3"/>
          <p:cNvSpPr>
            <a:spLocks noGrp="1"/>
          </p:cNvSpPr>
          <p:nvPr>
            <p:ph type="body" sz="half" idx="4294967295"/>
          </p:nvPr>
        </p:nvSpPr>
        <p:spPr>
          <a:xfrm>
            <a:off x="5448300" y="1981200"/>
            <a:ext cx="3695700" cy="41148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За локалізацією:</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-проксімальні;</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-середні (діафіз);</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-дістальні.</a:t>
            </a:r>
          </a:p>
          <a:p>
            <a:pPr marL="342900" lvl="0" indent="-34290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5" name="Заголовок 1"/>
          <p:cNvSpPr>
            <a:spLocks noGrp="1"/>
          </p:cNvSpPr>
          <p:nvPr>
            <p:ph type="title" idx="4294967295"/>
          </p:nvPr>
        </p:nvSpPr>
        <p:spPr>
          <a:xfrm>
            <a:off x="1677988" y="115888"/>
            <a:ext cx="7466012"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го</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мілково</a:t>
            </a:r>
            <a:r>
              <a:rPr lang="en-US"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ступневого</a:t>
            </a:r>
            <a:r>
              <a:rPr lang="en-US"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endParaRPr lang="zh-CN" altLang="en-US" sz="4000"/>
          </a:p>
        </p:txBody>
      </p:sp>
      <p:pic>
        <p:nvPicPr>
          <p:cNvPr id="2097260" name="Объект 4"/>
          <p:cNvPicPr>
            <a:picLocks noGrp="1"/>
          </p:cNvPicPr>
          <p:nvPr>
            <p:ph sz="half" idx="4294967295"/>
          </p:nvPr>
        </p:nvPicPr>
        <p:blipFill>
          <a:blip r:embed="rId2"/>
          <a:srcRect/>
          <a:stretch>
            <a:fillRect/>
          </a:stretch>
        </p:blipFill>
        <p:spPr>
          <a:xfrm>
            <a:off x="0" y="2133600"/>
            <a:ext cx="3003550" cy="3251200"/>
          </a:xfrm>
          <a:prstGeom prst="rect">
            <a:avLst/>
          </a:prstGeom>
          <a:noFill/>
          <a:ln>
            <a:noFill/>
          </a:ln>
          <a:effectLst>
            <a:outerShdw dist="139699" dir="2700017" algn="tl">
              <a:srgbClr val="333333">
                <a:alpha val="64999"/>
              </a:srgbClr>
            </a:outerShdw>
          </a:effectLst>
        </p:spPr>
      </p:pic>
      <p:sp>
        <p:nvSpPr>
          <p:cNvPr id="1048786" name="Текст 3"/>
          <p:cNvSpPr>
            <a:spLocks noGrp="1"/>
          </p:cNvSpPr>
          <p:nvPr>
            <p:ph type="body" sz="half" idx="4294967295"/>
          </p:nvPr>
        </p:nvSpPr>
        <p:spPr>
          <a:xfrm>
            <a:off x="5549900" y="1341438"/>
            <a:ext cx="3594100" cy="55165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 Малогомілкова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2. Міжгомілковий синдесмоз</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3. Латеральна кісточка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4. Великогомілкова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5. Медіальна кісточка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6. Таранна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7. Шийка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8.Голівка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9. Човноподібна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10. П'яткова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11.Задній відросток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12.Задня поверхня </a:t>
            </a:r>
            <a:r>
              <a:rPr lang="en-US" altLang="en-US" sz="2200">
                <a:solidFill>
                  <a:srgbClr val="FFFFFF"/>
                </a:solidFill>
                <a:effectLst>
                  <a:outerShdw blurRad="38100" dist="38100" dir="2700000" algn="tl">
                    <a:srgbClr val="C0C0C0"/>
                  </a:outerShdw>
                </a:effectLst>
                <a:latin typeface="Calibri"/>
                <a:ea typeface="Calibri"/>
              </a:rPr>
              <a:t>tibia</a:t>
            </a:r>
          </a:p>
        </p:txBody>
      </p:sp>
      <p:pic>
        <p:nvPicPr>
          <p:cNvPr id="2097261" name="Рисунок 5"/>
          <p:cNvPicPr>
            <a:picLocks/>
          </p:cNvPicPr>
          <p:nvPr/>
        </p:nvPicPr>
        <p:blipFill>
          <a:blip r:embed="rId3"/>
          <a:srcRect/>
          <a:stretch>
            <a:fillRect/>
          </a:stretch>
        </p:blipFill>
        <p:spPr>
          <a:xfrm>
            <a:off x="2984500" y="3140968"/>
            <a:ext cx="2565400" cy="3251200"/>
          </a:xfrm>
          <a:prstGeom prst="rect">
            <a:avLst/>
          </a:prstGeom>
          <a:noFill/>
          <a:ln>
            <a:noFill/>
          </a:ln>
        </p:spPr>
      </p:pic>
    </p:spTree>
  </p:cSld>
  <p:clrMapOvr>
    <a:masterClrMapping/>
  </p:clrMapOvr>
  <p:transition>
    <p:split orient="vert" dir="in"/>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7" name="Rectangle 4"/>
          <p:cNvSpPr>
            <a:spLocks noGrp="1"/>
          </p:cNvSpPr>
          <p:nvPr>
            <p:ph type="title" idx="4294967295"/>
          </p:nvPr>
        </p:nvSpPr>
        <p:spPr>
          <a:xfrm>
            <a:off x="1600200" y="304800"/>
            <a:ext cx="7543800" cy="3921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eaLnBrk="1" fontAlgn="base" latinLnBrk="1" hangingPunct="1">
              <a:lnSpc>
                <a:spcPct val="100000"/>
              </a:lnSpc>
              <a:spcBef>
                <a:spcPct val="0"/>
              </a:spcBef>
              <a:spcAft>
                <a:spcPct val="0"/>
              </a:spcAft>
              <a:buFontTx/>
              <a:buNone/>
            </a:pPr>
            <a:r>
              <a:rPr lang="ru-RU" altLang="uk-UA" sz="24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Гомілковоступневий суглоб в 2-х проекціях</a:t>
            </a:r>
          </a:p>
        </p:txBody>
      </p:sp>
      <p:pic>
        <p:nvPicPr>
          <p:cNvPr id="2097262" name="Picture 5"/>
          <p:cNvPicPr>
            <a:picLocks noGrp="1"/>
          </p:cNvPicPr>
          <p:nvPr>
            <p:ph sz="half" idx="4294967295"/>
          </p:nvPr>
        </p:nvPicPr>
        <p:blipFill>
          <a:blip r:embed="rId2"/>
          <a:srcRect/>
          <a:stretch>
            <a:fillRect/>
          </a:stretch>
        </p:blipFill>
        <p:spPr>
          <a:xfrm>
            <a:off x="0" y="1268413"/>
            <a:ext cx="5256213" cy="5184775"/>
          </a:xfrm>
          <a:prstGeom prst="rect">
            <a:avLst/>
          </a:prstGeom>
          <a:noFill/>
          <a:ln>
            <a:noFill/>
          </a:ln>
        </p:spPr>
      </p:pic>
      <p:sp>
        <p:nvSpPr>
          <p:cNvPr id="1048788" name="Rectangle 6"/>
          <p:cNvSpPr>
            <a:spLocks noGrp="1"/>
          </p:cNvSpPr>
          <p:nvPr>
            <p:ph type="body" sz="half" idx="4294967295"/>
          </p:nvPr>
        </p:nvSpPr>
        <p:spPr>
          <a:xfrm>
            <a:off x="5903913" y="1196975"/>
            <a:ext cx="3240087" cy="51847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Медальна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Міжгомілковий синдесмоз</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Латеральна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Верхівка медіальної кісточки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-п'ятковий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-гомілковий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Задній край великогомілкової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Міжкісткова перетинка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Рентгенівська суглобова щілина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Край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-великогомілковий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Великогомілкова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П'яткова кістка</a:t>
            </a:r>
          </a:p>
        </p:txBody>
      </p:sp>
    </p:spTree>
  </p:cSld>
  <p:clrMapOvr>
    <a:masterClrMapping/>
  </p:clrMapOvr>
  <p:transition>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9" name="Заголовок 1"/>
          <p:cNvSpPr>
            <a:spLocks noGrp="1"/>
          </p:cNvSpPr>
          <p:nvPr>
            <p:ph type="title" idx="4294967295"/>
          </p:nvPr>
        </p:nvSpPr>
        <p:spPr>
          <a:xfrm>
            <a:off x="1751013" y="304800"/>
            <a:ext cx="7392987" cy="7778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Fabella</a:t>
            </a:r>
          </a:p>
        </p:txBody>
      </p:sp>
      <p:pic>
        <p:nvPicPr>
          <p:cNvPr id="2097263" name="Объект 4"/>
          <p:cNvPicPr>
            <a:picLocks noGrp="1"/>
          </p:cNvPicPr>
          <p:nvPr>
            <p:ph sz="half" idx="4294967295"/>
          </p:nvPr>
        </p:nvPicPr>
        <p:blipFill>
          <a:blip r:embed="rId2"/>
          <a:srcRect/>
          <a:stretch>
            <a:fillRect/>
          </a:stretch>
        </p:blipFill>
        <p:spPr>
          <a:xfrm>
            <a:off x="0" y="115888"/>
            <a:ext cx="2162175" cy="3213100"/>
          </a:xfrm>
          <a:prstGeom prst="rect">
            <a:avLst/>
          </a:prstGeom>
          <a:noFill/>
          <a:ln>
            <a:noFill/>
          </a:ln>
        </p:spPr>
      </p:pic>
      <p:sp>
        <p:nvSpPr>
          <p:cNvPr id="1048790" name="Текст 3"/>
          <p:cNvSpPr>
            <a:spLocks noGrp="1"/>
          </p:cNvSpPr>
          <p:nvPr>
            <p:ph type="body" sz="half" idx="4294967295"/>
          </p:nvPr>
        </p:nvSpPr>
        <p:spPr>
          <a:xfrm>
            <a:off x="4762500" y="1082675"/>
            <a:ext cx="4381500" cy="5775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b="1">
                <a:solidFill>
                  <a:srgbClr val="FFFFFF"/>
                </a:solidFill>
                <a:effectLst>
                  <a:outerShdw blurRad="38100" dist="38100" dir="2700000" algn="tl">
                    <a:srgbClr val="C0C0C0"/>
                  </a:outerShdw>
                </a:effectLst>
                <a:latin typeface="Calibri"/>
                <a:ea typeface="Calibri"/>
              </a:rPr>
              <a:t>   </a:t>
            </a:r>
            <a:r>
              <a:rPr lang="en-US" altLang="en-US" b="1">
                <a:solidFill>
                  <a:srgbClr val="FFFFFF"/>
                </a:solidFill>
                <a:effectLst>
                  <a:outerShdw blurRad="38100" dist="38100" dir="2700000" algn="tl">
                    <a:srgbClr val="C0C0C0"/>
                  </a:outerShdw>
                </a:effectLst>
                <a:latin typeface="Calibri"/>
                <a:ea typeface="Calibri"/>
              </a:rPr>
              <a:t>Fabella</a:t>
            </a:r>
            <a:r>
              <a:rPr lang="ru-RU" altLang="en-US" sz="2000" b="1">
                <a:solidFill>
                  <a:srgbClr val="FFFFFF"/>
                </a:solidFill>
                <a:effectLst>
                  <a:outerShdw blurRad="38100" dist="38100" dir="2700000" algn="tl">
                    <a:srgbClr val="C0C0C0"/>
                  </a:outerShdw>
                </a:effectLst>
                <a:latin typeface="Calibri"/>
                <a:ea typeface="Calibri"/>
              </a:rPr>
              <a:t>(Фасолеподібна) - додаткова (вставна) кісточка колінного суглоба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-Зустрічається в популяції приблизно у 20%</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-завжди фібрознохрящова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Найчастіше розташовується в латеральній голівці литкового м'язу (буває і в медіальній),</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Зчленовується з відповідним (медіальним або латеральним) стегновим виростком.</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uk-UA" altLang="en-US" sz="2400">
              <a:solidFill>
                <a:srgbClr val="FFFFFF"/>
              </a:solidFill>
              <a:effectLst>
                <a:outerShdw blurRad="38100" dist="38100" dir="2700000" algn="tl">
                  <a:srgbClr val="C0C0C0"/>
                </a:outerShdw>
              </a:effectLst>
              <a:latin typeface="Calibri"/>
              <a:ea typeface="Calibri"/>
            </a:endParaRPr>
          </a:p>
        </p:txBody>
      </p:sp>
      <p:pic>
        <p:nvPicPr>
          <p:cNvPr id="2097264" name="Рисунок 5"/>
          <p:cNvPicPr>
            <a:picLocks/>
          </p:cNvPicPr>
          <p:nvPr/>
        </p:nvPicPr>
        <p:blipFill>
          <a:blip r:embed="rId3"/>
          <a:srcRect/>
          <a:stretch>
            <a:fillRect/>
          </a:stretch>
        </p:blipFill>
        <p:spPr>
          <a:xfrm>
            <a:off x="2243137" y="2200275"/>
            <a:ext cx="2549525" cy="4016375"/>
          </a:xfrm>
          <a:prstGeom prst="rect">
            <a:avLst/>
          </a:prstGeom>
          <a:noFill/>
          <a:ln>
            <a:noFill/>
          </a:ln>
        </p:spPr>
      </p:pic>
    </p:spTree>
  </p:cSld>
  <p:clrMapOvr>
    <a:masterClrMapping/>
  </p:clrMapOvr>
  <p:transition>
    <p:split orient="vert" dir="in"/>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1" name="Rectangle 4"/>
          <p:cNvSpPr>
            <a:spLocks noGrp="1"/>
          </p:cNvSpPr>
          <p:nvPr>
            <p:ph type="title" idx="4294967295"/>
          </p:nvPr>
        </p:nvSpPr>
        <p:spPr>
          <a:xfrm>
            <a:off x="5438775" y="304800"/>
            <a:ext cx="3705225" cy="8493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eaLnBrk="1" fontAlgn="base" latinLnBrk="1" hangingPunct="1">
              <a:lnSpc>
                <a:spcPct val="100000"/>
              </a:lnSpc>
              <a:spcBef>
                <a:spcPct val="0"/>
              </a:spcBef>
              <a:spcAft>
                <a:spcPct val="0"/>
              </a:spcAft>
              <a:buFontTx/>
              <a:buNone/>
            </a:pP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Гомілковост</a:t>
            </a:r>
            <a:r>
              <a:rPr lang="ru-RU" altLang="en-US"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у</a:t>
            </a: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пн</a:t>
            </a:r>
            <a:r>
              <a:rPr lang="ru-RU" altLang="en-US"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евий</a:t>
            </a: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суглоб в бічній проекції</a:t>
            </a:r>
            <a:endParaRPr lang="zh-CN" altLang="en-US"/>
          </a:p>
        </p:txBody>
      </p:sp>
      <p:pic>
        <p:nvPicPr>
          <p:cNvPr id="2097265" name="Picture 5"/>
          <p:cNvPicPr>
            <a:picLocks noGrp="1"/>
          </p:cNvPicPr>
          <p:nvPr>
            <p:ph sz="half" idx="4294967295"/>
          </p:nvPr>
        </p:nvPicPr>
        <p:blipFill>
          <a:blip r:embed="rId2"/>
          <a:srcRect/>
          <a:stretch>
            <a:fillRect/>
          </a:stretch>
        </p:blipFill>
        <p:spPr>
          <a:xfrm>
            <a:off x="0" y="476250"/>
            <a:ext cx="4038600" cy="5391150"/>
          </a:xfrm>
          <a:prstGeom prst="rect">
            <a:avLst/>
          </a:prstGeom>
          <a:noFill/>
          <a:ln>
            <a:noFill/>
          </a:ln>
        </p:spPr>
      </p:pic>
      <p:sp>
        <p:nvSpPr>
          <p:cNvPr id="1048792" name="Rectangle 6"/>
          <p:cNvSpPr>
            <a:spLocks noGrp="1"/>
          </p:cNvSpPr>
          <p:nvPr>
            <p:ph type="body" sz="half" idx="4294967295"/>
          </p:nvPr>
        </p:nvSpPr>
        <p:spPr>
          <a:xfrm>
            <a:off x="5105400" y="1268413"/>
            <a:ext cx="4038600" cy="48974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Великогомілкова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Малогомілкова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медіальна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Шийка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Латеральний відросток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Канал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Латеральний горбик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п'яткова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Опора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Клино-човноподібний суглоб</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Плюсно-предплюсневией суглоб</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човноподібна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клино</a:t>
            </a:r>
            <a:r>
              <a:rPr lang="ru-RU" altLang="en-US" sz="1500">
                <a:solidFill>
                  <a:srgbClr val="FFFFFF"/>
                </a:solidFill>
                <a:effectLst>
                  <a:outerShdw blurRad="38100" dist="38100" dir="2700000" algn="tl">
                    <a:srgbClr val="C0C0C0"/>
                  </a:outerShdw>
                </a:effectLst>
                <a:latin typeface="Calibri"/>
                <a:ea typeface="Calibri"/>
              </a:rPr>
              <a:t>подібн</a:t>
            </a:r>
            <a:r>
              <a:rPr lang="ru-RU" altLang="uk-UA" sz="1500">
                <a:solidFill>
                  <a:srgbClr val="FFFFFF"/>
                </a:solidFill>
                <a:effectLst>
                  <a:outerShdw blurRad="38100" dist="38100" dir="2700000" algn="tl">
                    <a:srgbClr val="C0C0C0"/>
                  </a:outerShdw>
                </a:effectLst>
                <a:latin typeface="Calibri"/>
                <a:ea typeface="Calibri"/>
              </a:rPr>
              <a:t>а кістка</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Кубоподібна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плюсневая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Верхній полюс п'яткової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Нижній полюс п'яткової кістки</a:t>
            </a:r>
          </a:p>
        </p:txBody>
      </p:sp>
    </p:spTree>
  </p:cSld>
  <p:clrMapOvr>
    <a:masterClrMapping/>
  </p:clrMapOvr>
  <p:transition>
    <p:checke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3" name="Заголовок 1"/>
          <p:cNvSpPr>
            <a:spLocks noGrp="1"/>
          </p:cNvSpPr>
          <p:nvPr>
            <p:ph type="title" idx="4294967295"/>
          </p:nvPr>
        </p:nvSpPr>
        <p:spPr>
          <a:xfrm>
            <a:off x="-1588" y="44450"/>
            <a:ext cx="9145588" cy="10112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стопи </a:t>
            </a:r>
            <a:br/>
            <a:r>
              <a:rPr lang="en-US" altLang="en-US" sz="18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https://radiopaedia.org/cases/normal-radiographic-anatomy-of-the-foot</a:t>
            </a:r>
          </a:p>
        </p:txBody>
      </p:sp>
      <p:pic>
        <p:nvPicPr>
          <p:cNvPr id="2097266" name="Объект 4"/>
          <p:cNvPicPr>
            <a:picLocks noGrp="1"/>
          </p:cNvPicPr>
          <p:nvPr>
            <p:ph sz="half" idx="4294967295"/>
          </p:nvPr>
        </p:nvPicPr>
        <p:blipFill>
          <a:blip r:embed="rId2"/>
          <a:srcRect/>
          <a:stretch>
            <a:fillRect/>
          </a:stretch>
        </p:blipFill>
        <p:spPr>
          <a:xfrm>
            <a:off x="0" y="1139825"/>
            <a:ext cx="2857500" cy="5672138"/>
          </a:xfrm>
          <a:prstGeom prst="rect">
            <a:avLst/>
          </a:prstGeom>
          <a:noFill/>
          <a:ln>
            <a:noFill/>
          </a:ln>
        </p:spPr>
      </p:pic>
      <p:sp>
        <p:nvSpPr>
          <p:cNvPr id="1048794" name="Текст 3"/>
          <p:cNvSpPr>
            <a:spLocks noGrp="1"/>
          </p:cNvSpPr>
          <p:nvPr>
            <p:ph type="body" sz="half" idx="4294967295"/>
          </p:nvPr>
        </p:nvSpPr>
        <p:spPr>
          <a:xfrm>
            <a:off x="2967038" y="836613"/>
            <a:ext cx="6176962" cy="60213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18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 </a:t>
            </a:r>
            <a:r>
              <a:rPr lang="en-US" altLang="en-US" sz="1800">
                <a:solidFill>
                  <a:srgbClr val="FFFFFF"/>
                </a:solidFill>
                <a:effectLst>
                  <a:outerShdw blurRad="38100" dist="38100" dir="2700000" algn="tl">
                    <a:srgbClr val="C0C0C0"/>
                  </a:outerShdw>
                </a:effectLst>
                <a:latin typeface="Calibri"/>
                <a:ea typeface="Calibri"/>
              </a:rPr>
              <a:t>Medial malleolus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2. </a:t>
            </a:r>
            <a:r>
              <a:rPr lang="en-US" altLang="en-US" sz="1800">
                <a:solidFill>
                  <a:srgbClr val="FFFFFF"/>
                </a:solidFill>
                <a:effectLst>
                  <a:outerShdw blurRad="38100" dist="38100" dir="2700000" algn="tl">
                    <a:srgbClr val="C0C0C0"/>
                  </a:outerShdw>
                </a:effectLst>
                <a:latin typeface="Calibri"/>
                <a:ea typeface="Calibri"/>
              </a:rPr>
              <a:t>Lateral malleolus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3. </a:t>
            </a:r>
            <a:r>
              <a:rPr lang="en-US" altLang="en-US" sz="1800">
                <a:solidFill>
                  <a:srgbClr val="FFFFFF"/>
                </a:solidFill>
                <a:effectLst>
                  <a:outerShdw blurRad="38100" dist="38100" dir="2700000" algn="tl">
                    <a:srgbClr val="C0C0C0"/>
                  </a:outerShdw>
                </a:effectLst>
                <a:latin typeface="Calibri"/>
                <a:ea typeface="Calibri"/>
              </a:rPr>
              <a:t>Head of </a:t>
            </a:r>
            <a:r>
              <a:rPr lang="en-US" altLang="en-US" sz="1800">
                <a:solidFill>
                  <a:srgbClr val="FFFFFF"/>
                </a:solidFill>
                <a:effectLst>
                  <a:outerShdw blurRad="38100" dist="38100" dir="2700000" algn="tl">
                    <a:srgbClr val="C0C0C0"/>
                  </a:outerShdw>
                </a:effectLst>
                <a:latin typeface="Calibri"/>
                <a:ea typeface="Calibri"/>
                <a:hlinkClick r:id="rId3"/>
              </a:rPr>
              <a:t>talus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4"/>
              </a:rPr>
              <a:t>4.  </a:t>
            </a:r>
            <a:r>
              <a:rPr lang="en-US" altLang="en-US" sz="1800">
                <a:solidFill>
                  <a:srgbClr val="FFFFFF"/>
                </a:solidFill>
                <a:effectLst>
                  <a:outerShdw blurRad="38100" dist="38100" dir="2700000" algn="tl">
                    <a:srgbClr val="C0C0C0"/>
                  </a:outerShdw>
                </a:effectLst>
                <a:latin typeface="Calibri"/>
                <a:ea typeface="Calibri"/>
                <a:hlinkClick r:id="rId4"/>
              </a:rPr>
              <a:t>Calcaneus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5"/>
              </a:rPr>
              <a:t>5.  </a:t>
            </a:r>
            <a:r>
              <a:rPr lang="en-US" altLang="en-US" sz="1800">
                <a:solidFill>
                  <a:srgbClr val="FFFFFF"/>
                </a:solidFill>
                <a:effectLst>
                  <a:outerShdw blurRad="38100" dist="38100" dir="2700000" algn="tl">
                    <a:srgbClr val="C0C0C0"/>
                  </a:outerShdw>
                </a:effectLst>
                <a:latin typeface="Calibri"/>
                <a:ea typeface="Calibri"/>
                <a:hlinkClick r:id="rId5"/>
              </a:rPr>
              <a:t>Navicular</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6"/>
              </a:rPr>
              <a:t>6.  </a:t>
            </a:r>
            <a:r>
              <a:rPr lang="en-US" altLang="en-US" sz="1800">
                <a:solidFill>
                  <a:srgbClr val="FFFFFF"/>
                </a:solidFill>
                <a:effectLst>
                  <a:outerShdw blurRad="38100" dist="38100" dir="2700000" algn="tl">
                    <a:srgbClr val="C0C0C0"/>
                  </a:outerShdw>
                </a:effectLst>
                <a:latin typeface="Calibri"/>
                <a:ea typeface="Calibri"/>
                <a:hlinkClick r:id="rId6"/>
              </a:rPr>
              <a:t>Cuboid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7.   </a:t>
            </a:r>
            <a:r>
              <a:rPr lang="en-US" altLang="en-US" sz="1800">
                <a:solidFill>
                  <a:srgbClr val="FFFFFF"/>
                </a:solidFill>
                <a:effectLst>
                  <a:outerShdw blurRad="38100" dist="38100" dir="2700000" algn="tl">
                    <a:srgbClr val="C0C0C0"/>
                  </a:outerShdw>
                </a:effectLst>
                <a:latin typeface="Calibri"/>
                <a:ea typeface="Calibri"/>
              </a:rPr>
              <a:t>Base of fifth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7"/>
              </a:rPr>
              <a:t>8.  </a:t>
            </a:r>
            <a:r>
              <a:rPr lang="en-US" altLang="en-US" sz="1800">
                <a:solidFill>
                  <a:srgbClr val="FFFFFF"/>
                </a:solidFill>
                <a:effectLst>
                  <a:outerShdw blurRad="38100" dist="38100" dir="2700000" algn="tl">
                    <a:srgbClr val="C0C0C0"/>
                  </a:outerShdw>
                </a:effectLst>
                <a:latin typeface="Calibri"/>
                <a:ea typeface="Calibri"/>
                <a:hlinkClick r:id="rId7"/>
              </a:rPr>
              <a:t>Third cuneiform</a:t>
            </a:r>
            <a:r>
              <a:rPr lang="en-US" altLang="en-US" sz="1800">
                <a:solidFill>
                  <a:srgbClr val="FFFFFF"/>
                </a:solidFill>
                <a:effectLst>
                  <a:outerShdw blurRad="38100" dist="38100" dir="2700000" algn="tl">
                    <a:srgbClr val="C0C0C0"/>
                  </a:outerShdw>
                </a:effectLst>
                <a:latin typeface="Calibri"/>
                <a:ea typeface="Calibri"/>
              </a:rPr>
              <a:t> (lateral)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8"/>
              </a:rPr>
              <a:t>9.  </a:t>
            </a:r>
            <a:r>
              <a:rPr lang="en-US" altLang="en-US" sz="1800">
                <a:solidFill>
                  <a:srgbClr val="FFFFFF"/>
                </a:solidFill>
                <a:effectLst>
                  <a:outerShdw blurRad="38100" dist="38100" dir="2700000" algn="tl">
                    <a:srgbClr val="C0C0C0"/>
                  </a:outerShdw>
                </a:effectLst>
                <a:latin typeface="Calibri"/>
                <a:ea typeface="Calibri"/>
                <a:hlinkClick r:id="rId8"/>
              </a:rPr>
              <a:t>Second cuneiform </a:t>
            </a:r>
            <a:r>
              <a:rPr lang="en-US" altLang="en-US" sz="1800">
                <a:solidFill>
                  <a:srgbClr val="FFFFFF"/>
                </a:solidFill>
                <a:effectLst>
                  <a:outerShdw blurRad="38100" dist="38100" dir="2700000" algn="tl">
                    <a:srgbClr val="C0C0C0"/>
                  </a:outerShdw>
                </a:effectLst>
                <a:latin typeface="Calibri"/>
                <a:ea typeface="Calibri"/>
              </a:rPr>
              <a:t>(Intermediate)</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9"/>
              </a:rPr>
              <a:t>10. </a:t>
            </a:r>
            <a:r>
              <a:rPr lang="en-US" altLang="en-US" sz="1800">
                <a:solidFill>
                  <a:srgbClr val="FFFFFF"/>
                </a:solidFill>
                <a:effectLst>
                  <a:outerShdw blurRad="38100" dist="38100" dir="2700000" algn="tl">
                    <a:srgbClr val="C0C0C0"/>
                  </a:outerShdw>
                </a:effectLst>
                <a:latin typeface="Calibri"/>
                <a:ea typeface="Calibri"/>
                <a:hlinkClick r:id="rId9"/>
              </a:rPr>
              <a:t>First cuneiform</a:t>
            </a:r>
            <a:r>
              <a:rPr lang="en-US" altLang="en-US" sz="1800">
                <a:solidFill>
                  <a:srgbClr val="FFFFFF"/>
                </a:solidFill>
                <a:effectLst>
                  <a:outerShdw blurRad="38100" dist="38100" dir="2700000" algn="tl">
                    <a:srgbClr val="C0C0C0"/>
                  </a:outerShdw>
                </a:effectLst>
                <a:latin typeface="Calibri"/>
                <a:ea typeface="Calibri"/>
              </a:rPr>
              <a:t> (medial)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10"/>
              </a:rPr>
              <a:t>11. </a:t>
            </a:r>
            <a:r>
              <a:rPr lang="en-US" altLang="en-US" sz="1800">
                <a:solidFill>
                  <a:srgbClr val="FFFFFF"/>
                </a:solidFill>
                <a:effectLst>
                  <a:outerShdw blurRad="38100" dist="38100" dir="2700000" algn="tl">
                    <a:srgbClr val="C0C0C0"/>
                  </a:outerShdw>
                </a:effectLst>
                <a:latin typeface="Calibri"/>
                <a:ea typeface="Calibri"/>
                <a:hlinkClick r:id="rId10"/>
              </a:rPr>
              <a:t>Medial sesamoid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12. </a:t>
            </a:r>
            <a:r>
              <a:rPr lang="en-US" altLang="en-US" sz="1800">
                <a:solidFill>
                  <a:srgbClr val="FFFFFF"/>
                </a:solidFill>
                <a:effectLst>
                  <a:outerShdw blurRad="38100" dist="38100" dir="2700000" algn="tl">
                    <a:srgbClr val="C0C0C0"/>
                  </a:outerShdw>
                </a:effectLst>
                <a:latin typeface="Calibri"/>
                <a:ea typeface="Calibri"/>
              </a:rPr>
              <a:t>Lateral sesamoid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13. </a:t>
            </a:r>
            <a:r>
              <a:rPr lang="en-US" altLang="en-US" sz="1800">
                <a:solidFill>
                  <a:srgbClr val="FFFFFF"/>
                </a:solidFill>
                <a:effectLst>
                  <a:outerShdw blurRad="38100" dist="38100" dir="2700000" algn="tl">
                    <a:srgbClr val="C0C0C0"/>
                  </a:outerShdw>
                </a:effectLst>
                <a:latin typeface="Calibri"/>
                <a:ea typeface="Calibri"/>
              </a:rPr>
              <a:t>Shaft of second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14. </a:t>
            </a:r>
            <a:r>
              <a:rPr lang="en-US" altLang="en-US" sz="1800">
                <a:solidFill>
                  <a:srgbClr val="FFFFFF"/>
                </a:solidFill>
                <a:effectLst>
                  <a:outerShdw blurRad="38100" dist="38100" dir="2700000" algn="tl">
                    <a:srgbClr val="C0C0C0"/>
                  </a:outerShdw>
                </a:effectLst>
                <a:latin typeface="Calibri"/>
                <a:ea typeface="Calibri"/>
              </a:rPr>
              <a:t>Neck of third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15. </a:t>
            </a:r>
            <a:r>
              <a:rPr lang="en-US" altLang="en-US" sz="1800">
                <a:solidFill>
                  <a:srgbClr val="FFFFFF"/>
                </a:solidFill>
                <a:effectLst>
                  <a:outerShdw blurRad="38100" dist="38100" dir="2700000" algn="tl">
                    <a:srgbClr val="C0C0C0"/>
                  </a:outerShdw>
                </a:effectLst>
                <a:latin typeface="Calibri"/>
                <a:ea typeface="Calibri"/>
              </a:rPr>
              <a:t>Head of fourth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16. </a:t>
            </a:r>
            <a:r>
              <a:rPr lang="en-US" altLang="en-US" sz="1800">
                <a:solidFill>
                  <a:srgbClr val="FFFFFF"/>
                </a:solidFill>
                <a:effectLst>
                  <a:outerShdw blurRad="38100" dist="38100" dir="2700000" algn="tl">
                    <a:srgbClr val="C0C0C0"/>
                  </a:outerShdw>
                </a:effectLst>
                <a:latin typeface="Calibri"/>
                <a:ea typeface="Calibri"/>
              </a:rPr>
              <a:t>Metatarsophalangeal joint</a:t>
            </a:r>
            <a:r>
              <a:rPr lang="ru-RU" altLang="en-US" sz="1800">
                <a:solidFill>
                  <a:srgbClr val="FFFFFF"/>
                </a:solidFill>
                <a:effectLst>
                  <a:outerShdw blurRad="38100" dist="38100" dir="2700000" algn="tl">
                    <a:srgbClr val="C0C0C0"/>
                  </a:outerShdw>
                </a:effectLst>
                <a:latin typeface="Calibri"/>
                <a:ea typeface="Calibri"/>
              </a:rPr>
              <a:t>   17. </a:t>
            </a:r>
            <a:r>
              <a:rPr lang="en-US" altLang="en-US" sz="1800">
                <a:solidFill>
                  <a:srgbClr val="FFFFFF"/>
                </a:solidFill>
                <a:effectLst>
                  <a:outerShdw blurRad="38100" dist="38100" dir="2700000" algn="tl">
                    <a:srgbClr val="C0C0C0"/>
                  </a:outerShdw>
                </a:effectLst>
                <a:latin typeface="Calibri"/>
                <a:ea typeface="Calibri"/>
              </a:rPr>
              <a:t>Proximal phalanx</a:t>
            </a:r>
            <a:r>
              <a:rPr lang="ru-RU" altLang="en-US" sz="1800">
                <a:solidFill>
                  <a:srgbClr val="FFFFFF"/>
                </a:solidFill>
                <a:effectLst>
                  <a:outerShdw blurRad="38100" dist="38100" dir="2700000" algn="tl">
                    <a:srgbClr val="C0C0C0"/>
                  </a:outerShdw>
                </a:effectLst>
                <a:latin typeface="Calibri"/>
                <a:ea typeface="Calibri"/>
              </a:rPr>
              <a:t> </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18. </a:t>
            </a:r>
            <a:r>
              <a:rPr lang="en-US" altLang="en-US" sz="1800">
                <a:solidFill>
                  <a:srgbClr val="FFFFFF"/>
                </a:solidFill>
                <a:effectLst>
                  <a:outerShdw blurRad="38100" dist="38100" dir="2700000" algn="tl">
                    <a:srgbClr val="C0C0C0"/>
                  </a:outerShdw>
                </a:effectLst>
                <a:latin typeface="Calibri"/>
                <a:ea typeface="Calibri"/>
              </a:rPr>
              <a:t>Midlle phalanx</a:t>
            </a:r>
            <a:r>
              <a:rPr lang="ru-RU" altLang="en-US" sz="1800">
                <a:solidFill>
                  <a:srgbClr val="FFFFFF"/>
                </a:solidFill>
                <a:effectLst>
                  <a:outerShdw blurRad="38100" dist="38100" dir="2700000" algn="tl">
                    <a:srgbClr val="C0C0C0"/>
                  </a:outerShdw>
                </a:effectLst>
                <a:latin typeface="Calibri"/>
                <a:ea typeface="Calibri"/>
              </a:rPr>
              <a:t>                    19. </a:t>
            </a:r>
            <a:r>
              <a:rPr lang="en-US" altLang="en-US" sz="1800">
                <a:solidFill>
                  <a:srgbClr val="FFFFFF"/>
                </a:solidFill>
                <a:effectLst>
                  <a:outerShdw blurRad="38100" dist="38100" dir="2700000" algn="tl">
                    <a:srgbClr val="C0C0C0"/>
                  </a:outerShdw>
                </a:effectLst>
                <a:latin typeface="Calibri"/>
                <a:ea typeface="Calibri"/>
              </a:rPr>
              <a:t>Distal phalanx</a:t>
            </a:r>
          </a:p>
          <a:p>
            <a:pPr marL="0" lvl="0" indent="0" algn="l" eaLnBrk="1" fontAlgn="base" hangingPunct="1">
              <a:lnSpc>
                <a:spcPct val="100000"/>
              </a:lnSpc>
              <a:spcBef>
                <a:spcPct val="20000"/>
              </a:spcBef>
              <a:spcAft>
                <a:spcPct val="0"/>
              </a:spcAft>
              <a:buClr>
                <a:srgbClr val="FFFFCC"/>
              </a:buClr>
              <a:buSzPct val="70000"/>
              <a:buFontTx/>
              <a:buNone/>
            </a:pPr>
            <a:endParaRPr lang="uk-UA" altLang="en-US" sz="1800">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Default Color Scheme">
      <a:dk1>
        <a:srgbClr val="FFFFFF"/>
      </a:dk1>
      <a:lt1>
        <a:srgbClr val="000066"/>
      </a:lt1>
      <a:dk2>
        <a:srgbClr val="000099"/>
      </a:dk2>
      <a:lt2>
        <a:srgbClr val="EAEAEA"/>
      </a:lt2>
      <a:accent1>
        <a:srgbClr val="66CCFF"/>
      </a:accent1>
      <a:accent2>
        <a:srgbClr val="0066FF"/>
      </a:accent2>
      <a:accent3>
        <a:srgbClr val="AAAAB9"/>
      </a:accent3>
      <a:accent4>
        <a:srgbClr val="DCDCDC"/>
      </a:accent4>
      <a:accent5>
        <a:srgbClr val="B9E2FF"/>
      </a:accent5>
      <a:accent6>
        <a:srgbClr val="005BE5"/>
      </a:accent6>
      <a:hlink>
        <a:srgbClr val="FFFFCC"/>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Color Scheme 1">
        <a:dk1>
          <a:srgbClr val="FFFFFF"/>
        </a:dk1>
        <a:lt1>
          <a:srgbClr val="721E1E"/>
        </a:lt1>
        <a:dk2>
          <a:srgbClr val="BD3737"/>
        </a:dk2>
        <a:lt2>
          <a:srgbClr val="FFCC00"/>
        </a:lt2>
        <a:accent1>
          <a:srgbClr val="FF6600"/>
        </a:accent1>
        <a:accent2>
          <a:srgbClr val="CC3300"/>
        </a:accent2>
        <a:accent3>
          <a:srgbClr val="BCAAAA"/>
        </a:accent3>
        <a:accent4>
          <a:srgbClr val="DCDCDC"/>
        </a:accent4>
        <a:accent5>
          <a:srgbClr val="FFB9AA"/>
        </a:accent5>
        <a:accent6>
          <a:srgbClr val="B72D00"/>
        </a:accent6>
        <a:hlink>
          <a:srgbClr val="F7CC2F"/>
        </a:hlink>
        <a:folHlink>
          <a:srgbClr val="C7C6B1"/>
        </a:folHlink>
      </a:clrScheme>
    </a:extraClrScheme>
    <a:extraClrScheme>
      <a:clrScheme name="Default Color Scheme 2">
        <a:dk1>
          <a:srgbClr val="FFFFFF"/>
        </a:dk1>
        <a:lt1>
          <a:srgbClr val="000066"/>
        </a:lt1>
        <a:dk2>
          <a:srgbClr val="000099"/>
        </a:dk2>
        <a:lt2>
          <a:srgbClr val="EAEAEA"/>
        </a:lt2>
        <a:accent1>
          <a:srgbClr val="66CCFF"/>
        </a:accent1>
        <a:accent2>
          <a:srgbClr val="0066FF"/>
        </a:accent2>
        <a:accent3>
          <a:srgbClr val="AAAAB9"/>
        </a:accent3>
        <a:accent4>
          <a:srgbClr val="DCDCDC"/>
        </a:accent4>
        <a:accent5>
          <a:srgbClr val="B9E2FF"/>
        </a:accent5>
        <a:accent6>
          <a:srgbClr val="005BE5"/>
        </a:accent6>
        <a:hlink>
          <a:srgbClr val="FFFFCC"/>
        </a:hlink>
        <a:folHlink>
          <a:srgbClr val="99CC00"/>
        </a:folHlink>
      </a:clrScheme>
    </a:extraClrScheme>
    <a:extraClrScheme>
      <a:clrScheme name="Default Color Scheme 3">
        <a:dk1>
          <a:srgbClr val="FFFFFF"/>
        </a:dk1>
        <a:lt1>
          <a:srgbClr val="4B0096"/>
        </a:lt1>
        <a:dk2>
          <a:srgbClr val="6600CC"/>
        </a:dk2>
        <a:lt2>
          <a:srgbClr val="CDD7DF"/>
        </a:lt2>
        <a:accent1>
          <a:srgbClr val="9999FF"/>
        </a:accent1>
        <a:accent2>
          <a:srgbClr val="7850BA"/>
        </a:accent2>
        <a:accent3>
          <a:srgbClr val="B2AAC9"/>
        </a:accent3>
        <a:accent4>
          <a:srgbClr val="DCDCDC"/>
        </a:accent4>
        <a:accent5>
          <a:srgbClr val="CACAFF"/>
        </a:accent5>
        <a:accent6>
          <a:srgbClr val="6B47A6"/>
        </a:accent6>
        <a:hlink>
          <a:srgbClr val="00CCFF"/>
        </a:hlink>
        <a:folHlink>
          <a:srgbClr val="0796B3"/>
        </a:folHlink>
      </a:clrScheme>
    </a:extraClrScheme>
    <a:extraClrScheme>
      <a:clrScheme name="Default Color Scheme 4">
        <a:dk1>
          <a:srgbClr val="FFFFFF"/>
        </a:dk1>
        <a:lt1>
          <a:srgbClr val="375F2F"/>
        </a:lt1>
        <a:dk2>
          <a:srgbClr val="55863C"/>
        </a:dk2>
        <a:lt2>
          <a:srgbClr val="D1EFB3"/>
        </a:lt2>
        <a:accent1>
          <a:srgbClr val="00CC66"/>
        </a:accent1>
        <a:accent2>
          <a:srgbClr val="8EAC66"/>
        </a:accent2>
        <a:accent3>
          <a:srgbClr val="AEB7AD"/>
        </a:accent3>
        <a:accent4>
          <a:srgbClr val="DCDCDC"/>
        </a:accent4>
        <a:accent5>
          <a:srgbClr val="AAE2B9"/>
        </a:accent5>
        <a:accent6>
          <a:srgbClr val="7F9A5B"/>
        </a:accent6>
        <a:hlink>
          <a:srgbClr val="B4EF7F"/>
        </a:hlink>
        <a:folHlink>
          <a:srgbClr val="F8F6AC"/>
        </a:folHlink>
      </a:clrScheme>
    </a:extraClrScheme>
    <a:extraClrScheme>
      <a:clrScheme name="Default Color Scheme 5">
        <a:dk1>
          <a:srgbClr val="FFFFFF"/>
        </a:dk1>
        <a:lt1>
          <a:srgbClr val="486768"/>
        </a:lt1>
        <a:dk2>
          <a:srgbClr val="588073"/>
        </a:dk2>
        <a:lt2>
          <a:srgbClr val="DDDDDD"/>
        </a:lt2>
        <a:accent1>
          <a:srgbClr val="33CCCC"/>
        </a:accent1>
        <a:accent2>
          <a:srgbClr val="008871"/>
        </a:accent2>
        <a:accent3>
          <a:srgbClr val="B1B9B9"/>
        </a:accent3>
        <a:accent4>
          <a:srgbClr val="DCDCDC"/>
        </a:accent4>
        <a:accent5>
          <a:srgbClr val="ADE2E2"/>
        </a:accent5>
        <a:accent6>
          <a:srgbClr val="007965"/>
        </a:accent6>
        <a:hlink>
          <a:srgbClr val="00CC99"/>
        </a:hlink>
        <a:folHlink>
          <a:srgbClr val="A8A8A8"/>
        </a:folHlink>
      </a:clrScheme>
    </a:extraClrScheme>
    <a:extraClrScheme>
      <a:clrScheme name="Default Color Scheme 6">
        <a:dk1>
          <a:srgbClr val="FFFFFF"/>
        </a:dk1>
        <a:lt1>
          <a:srgbClr val="575863"/>
        </a:lt1>
        <a:dk2>
          <a:srgbClr val="6B6C75"/>
        </a:dk2>
        <a:lt2>
          <a:srgbClr val="FFFFCC"/>
        </a:lt2>
        <a:accent1>
          <a:srgbClr val="677481"/>
        </a:accent1>
        <a:accent2>
          <a:srgbClr val="697E5E"/>
        </a:accent2>
        <a:accent3>
          <a:srgbClr val="B5B5B8"/>
        </a:accent3>
        <a:accent4>
          <a:srgbClr val="DCDCDC"/>
        </a:accent4>
        <a:accent5>
          <a:srgbClr val="B9BDC1"/>
        </a:accent5>
        <a:accent6>
          <a:srgbClr val="5E7054"/>
        </a:accent6>
        <a:hlink>
          <a:srgbClr val="E9E77F"/>
        </a:hlink>
        <a:folHlink>
          <a:srgbClr val="D3A44F"/>
        </a:folHlink>
      </a:clrScheme>
    </a:extraClrScheme>
    <a:extraClrScheme>
      <a:clrScheme name="Default Color Scheme 7">
        <a:dk1>
          <a:srgbClr val="000000"/>
        </a:dk1>
        <a:lt1>
          <a:srgbClr val="C4D6BE"/>
        </a:lt1>
        <a:dk2>
          <a:srgbClr val="EFFBF0"/>
        </a:dk2>
        <a:lt2>
          <a:srgbClr val="339966"/>
        </a:lt2>
        <a:accent1>
          <a:srgbClr val="DDDDDD"/>
        </a:accent1>
        <a:accent2>
          <a:srgbClr val="CCFF99"/>
        </a:accent2>
        <a:accent3>
          <a:srgbClr val="DEE7DB"/>
        </a:accent3>
        <a:accent4>
          <a:srgbClr val="000000"/>
        </a:accent4>
        <a:accent5>
          <a:srgbClr val="EBEBEB"/>
        </a:accent5>
        <a:accent6>
          <a:srgbClr val="B7E589"/>
        </a:accent6>
        <a:hlink>
          <a:srgbClr val="009900"/>
        </a:hlink>
        <a:folHlink>
          <a:srgbClr val="336600"/>
        </a:folHlink>
      </a:clrScheme>
    </a:extraClrScheme>
    <a:extraClrScheme>
      <a:clrScheme name="Default Color Scheme 8">
        <a:dk1>
          <a:srgbClr val="000000"/>
        </a:dk1>
        <a:lt1>
          <a:srgbClr val="D6DAE4"/>
        </a:lt1>
        <a:dk2>
          <a:srgbClr val="FFFFFF"/>
        </a:dk2>
        <a:lt2>
          <a:srgbClr val="000099"/>
        </a:lt2>
        <a:accent1>
          <a:srgbClr val="BFDEE3"/>
        </a:accent1>
        <a:accent2>
          <a:srgbClr val="C0C0C0"/>
        </a:accent2>
        <a:accent3>
          <a:srgbClr val="E7E9EF"/>
        </a:accent3>
        <a:accent4>
          <a:srgbClr val="000000"/>
        </a:accent4>
        <a:accent5>
          <a:srgbClr val="DBEBEE"/>
        </a:accent5>
        <a:accent6>
          <a:srgbClr val="ACACAC"/>
        </a:accent6>
        <a:hlink>
          <a:srgbClr val="3333CC"/>
        </a:hlink>
        <a:folHlink>
          <a:srgbClr val="5E93C9"/>
        </a:folHlink>
      </a:clrScheme>
    </a:extraClrScheme>
    <a:extraClrScheme>
      <a:clrScheme name="Default Color Scheme 9">
        <a:dk1>
          <a:srgbClr val="4A2500"/>
        </a:dk1>
        <a:lt1>
          <a:srgbClr val="C2C0BA"/>
        </a:lt1>
        <a:dk2>
          <a:srgbClr val="F4F4EC"/>
        </a:dk2>
        <a:lt2>
          <a:srgbClr val="788569"/>
        </a:lt2>
        <a:accent1>
          <a:srgbClr val="E1DFC1"/>
        </a:accent1>
        <a:accent2>
          <a:srgbClr val="A5A7AF"/>
        </a:accent2>
        <a:accent3>
          <a:srgbClr val="DDDCD9"/>
        </a:accent3>
        <a:accent4>
          <a:srgbClr val="3E1E00"/>
        </a:accent4>
        <a:accent5>
          <a:srgbClr val="EDECDC"/>
        </a:accent5>
        <a:accent6>
          <a:srgbClr val="94959D"/>
        </a:accent6>
        <a:hlink>
          <a:srgbClr val="9C9800"/>
        </a:hlink>
        <a:folHlink>
          <a:srgbClr val="666633"/>
        </a:folHlink>
      </a:clrScheme>
    </a:extraClrScheme>
  </a:extraClrSchemeLst>
</a:theme>
</file>

<file path=ppt/theme/theme2.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3736</Words>
  <Application>Microsoft Office PowerPoint</Application>
  <PresentationFormat>Экран (4:3)</PresentationFormat>
  <Paragraphs>457</Paragraphs>
  <Slides>79</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79</vt:i4>
      </vt:variant>
    </vt:vector>
  </HeadingPairs>
  <TitlesOfParts>
    <vt:vector size="88" baseType="lpstr">
      <vt:lpstr>Arial</vt:lpstr>
      <vt:lpstr>Calibri</vt:lpstr>
      <vt:lpstr>Calibri Light</vt:lpstr>
      <vt:lpstr>Century Gothic</vt:lpstr>
      <vt:lpstr>Tahoma</vt:lpstr>
      <vt:lpstr>Wingdings</vt:lpstr>
      <vt:lpstr>Wingdings 3</vt:lpstr>
      <vt:lpstr>Office 主题</vt:lpstr>
      <vt:lpstr>Ион</vt:lpstr>
      <vt:lpstr>Променеві методи дослідження  та  променева анатомія опорно- рухової системи. Травми.  </vt:lpstr>
      <vt:lpstr>Ушкодження ключиці</vt:lpstr>
      <vt:lpstr>Ушкодження ключиці</vt:lpstr>
      <vt:lpstr>Ушкодження ключиці</vt:lpstr>
      <vt:lpstr>Пошкодження ключиці</vt:lpstr>
      <vt:lpstr>Пошкодження ключиці</vt:lpstr>
      <vt:lpstr>Пошкодження ключиці</vt:lpstr>
      <vt:lpstr>Пошкодження ключиці</vt:lpstr>
      <vt:lpstr>Перелом лопатки</vt:lpstr>
      <vt:lpstr>Перелом лопатки</vt:lpstr>
      <vt:lpstr>Перелом лопатки</vt:lpstr>
      <vt:lpstr>Перелом плечової кістки</vt:lpstr>
      <vt:lpstr>Задня графіка плеча</vt:lpstr>
      <vt:lpstr>Анатомія плечового суглоба</vt:lpstr>
      <vt:lpstr>Перелом плечової кістки   За формою перелому можна думати про механізм травми.</vt:lpstr>
      <vt:lpstr>Перелом плечової кістки   За формою перелому можна думати про механізм травми.</vt:lpstr>
      <vt:lpstr>Перелом плечової кістки   За формою перелому можна думати про механізм травми.</vt:lpstr>
      <vt:lpstr>Перелом плечової  кістки у дітей</vt:lpstr>
      <vt:lpstr>Перелом плечової  кістки у дітей Перелом за типом «зеленої гілки».</vt:lpstr>
      <vt:lpstr>Перелом плечової  кістки у дітей.  Гвинтоподібний перелом</vt:lpstr>
      <vt:lpstr>Перелом плечової  кістки у дітей</vt:lpstr>
      <vt:lpstr>Дистальний перелом плечової кістки  </vt:lpstr>
      <vt:lpstr>Дистальний перелом  плечової кістки</vt:lpstr>
      <vt:lpstr> Ліктьовий суглоб  локалізація прикріплення сухожиль</vt:lpstr>
      <vt:lpstr> Ліктьовий суглоб  локалізація прикріплення сухожиль</vt:lpstr>
      <vt:lpstr>             Ліктьовий суглоб  локалізація прикріплення сухожиль</vt:lpstr>
      <vt:lpstr>Механізм травми ліктьового суглоба -ГІПЕРЕКСТЕНЗІЯ</vt:lpstr>
      <vt:lpstr>Valgus overload syndrome </vt:lpstr>
      <vt:lpstr>Valgus overload syndrome</vt:lpstr>
      <vt:lpstr>Valgus overload syndrome</vt:lpstr>
      <vt:lpstr>Механізм травми ліктьового суглоба -ГІПЕРЕКСТЕНЗІЯ</vt:lpstr>
      <vt:lpstr>Механізм травми ліктьового суглоба -Extreme valgus</vt:lpstr>
      <vt:lpstr>Механізм травми ліктьового суглоба</vt:lpstr>
      <vt:lpstr>Травма ліктьового суглоба- Extreme valgus</vt:lpstr>
      <vt:lpstr>Травма ліктьового суглоба- Extreme valgus</vt:lpstr>
      <vt:lpstr>Osteochondral lesions  нова назва остеохдріта</vt:lpstr>
      <vt:lpstr>Osteochondral lesions  нова назва остеохдріта</vt:lpstr>
      <vt:lpstr>Променево-зап'ястний суглоб і кисть</vt:lpstr>
      <vt:lpstr> Дуги зап'ястка   </vt:lpstr>
      <vt:lpstr>Нестабільність дуги зап'ястка</vt:lpstr>
      <vt:lpstr>Нестабільність дуги зап'ястка</vt:lpstr>
      <vt:lpstr>Нестабільність дуги зап'ястка</vt:lpstr>
      <vt:lpstr>Вісі кісток зап'ястка</vt:lpstr>
      <vt:lpstr>Вісі кісток зап'ястка</vt:lpstr>
      <vt:lpstr>Вісі кісток зап'ястка</vt:lpstr>
      <vt:lpstr>Вісі кісток зап'ястка</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Перелом таза. Причини</vt:lpstr>
      <vt:lpstr>Переломи кісток таза Класифікація  </vt:lpstr>
      <vt:lpstr>Переломи кісток таза Класифікація</vt:lpstr>
      <vt:lpstr>Латеральна компресія</vt:lpstr>
      <vt:lpstr>AP compression</vt:lpstr>
      <vt:lpstr>Вертикальне зрушення Перелом Malgaigne  </vt:lpstr>
      <vt:lpstr>Вертикальне зрушення Перелом Malgaigne</vt:lpstr>
      <vt:lpstr>Перелом ветрлюгової западини</vt:lpstr>
      <vt:lpstr>Переломи кісток таза</vt:lpstr>
      <vt:lpstr>Переломи кісток таза   Wind-swept  </vt:lpstr>
      <vt:lpstr>Переломи кісток таза    Wind-swept</vt:lpstr>
      <vt:lpstr>Рентген анатомія колінного суглоба</vt:lpstr>
      <vt:lpstr>Рентген анатомія колінного суглоба</vt:lpstr>
      <vt:lpstr>Рентген анатомія колінного суглоба</vt:lpstr>
      <vt:lpstr>       Надколінок</vt:lpstr>
      <vt:lpstr>Рентген анатомія колінного суглоба</vt:lpstr>
      <vt:lpstr>Задня анатомія коліна</vt:lpstr>
      <vt:lpstr>Задня анатомія коліна</vt:lpstr>
      <vt:lpstr>Задня анатомія коліна</vt:lpstr>
      <vt:lpstr>Переломи нижньої кінцівки</vt:lpstr>
      <vt:lpstr>Рентген анатомія гомілково-ступневого суглоба</vt:lpstr>
      <vt:lpstr>Гомілковоступневий суглоб в 2-х проекціях</vt:lpstr>
      <vt:lpstr>            Fabella</vt:lpstr>
      <vt:lpstr>Гомілковоступневий суглоб в бічній проекції</vt:lpstr>
      <vt:lpstr>Рентген анатомія стопи  https://radiopaedia.org/cases/normal-radiographic-anatomy-of-the-foot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Дмитрий</dc:creator>
  <cp:lastModifiedBy>Олеся Дмитріївна Слюсаренко</cp:lastModifiedBy>
  <cp:revision>5</cp:revision>
  <dcterms:created xsi:type="dcterms:W3CDTF">2005-10-23T18:31:11Z</dcterms:created>
  <dcterms:modified xsi:type="dcterms:W3CDTF">2023-02-14T04:46:31Z</dcterms:modified>
</cp:coreProperties>
</file>