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64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17CBDC-135F-4885-980F-06A9A7498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D2A0C07-A551-4976-96C4-92AA01609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69742-7A7C-49AE-AB76-66C34B0B63AF}" type="datetimeFigureOut">
              <a:rPr lang="uk-UA" smtClean="0"/>
              <a:t>15.10.2021</a:t>
            </a:fld>
            <a:endParaRPr lang="uk-UA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18B4FC6-827D-4F7A-A346-8677304C4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2263E6C-CDFB-4202-BC24-1E8349CD5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CBD69-3A17-45F6-8AF3-74A6255BACB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76668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3ACF44-65E4-46EF-B5E8-9177859A9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4BB1C8D-E48A-4FBB-B5B2-D1C68CE5C7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A4E01E2-E14D-4AB5-B8DC-604C054B6A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569742-7A7C-49AE-AB76-66C34B0B63AF}" type="datetimeFigureOut">
              <a:rPr lang="uk-UA" smtClean="0"/>
              <a:t>15.10.2021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C7B3DEB-6556-4B7A-8C13-6985F47976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01FFAD0-A822-4CAB-A4B7-26E2AE0E39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2CBD69-3A17-45F6-8AF3-74A6255BACB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49355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6ED995-C4DF-4B18-A89F-41E846B85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3480" y="365125"/>
            <a:ext cx="10590320" cy="3283597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Променеві </a:t>
            </a:r>
            <a:r>
              <a:rPr lang="ru-RU" b="1" dirty="0" err="1"/>
              <a:t>ознаки</a:t>
            </a:r>
            <a:r>
              <a:rPr lang="ru-RU" b="1" dirty="0"/>
              <a:t> </a:t>
            </a:r>
            <a:r>
              <a:rPr lang="ru-RU" b="1" dirty="0" err="1"/>
              <a:t>запальних</a:t>
            </a:r>
            <a:r>
              <a:rPr lang="ru-RU" b="1" dirty="0"/>
              <a:t> </a:t>
            </a:r>
            <a:r>
              <a:rPr lang="ru-RU" b="1" dirty="0" err="1"/>
              <a:t>захворювань</a:t>
            </a:r>
            <a:r>
              <a:rPr lang="ru-RU" b="1" dirty="0"/>
              <a:t> опорно-</a:t>
            </a:r>
            <a:r>
              <a:rPr lang="ru-RU" b="1" dirty="0" err="1"/>
              <a:t>рухової</a:t>
            </a:r>
            <a:r>
              <a:rPr lang="ru-RU" b="1" dirty="0"/>
              <a:t> </a:t>
            </a:r>
            <a:r>
              <a:rPr lang="ru-RU" b="1" dirty="0" err="1"/>
              <a:t>системи</a:t>
            </a:r>
            <a:r>
              <a:rPr lang="ru-RU" b="1" dirty="0"/>
              <a:t>.</a:t>
            </a:r>
            <a:br>
              <a:rPr lang="ru-RU" b="1" dirty="0"/>
            </a:br>
            <a:r>
              <a:rPr lang="ru-RU" b="1" dirty="0"/>
              <a:t>Променеві </a:t>
            </a:r>
            <a:r>
              <a:rPr lang="ru-RU" b="1" dirty="0" err="1"/>
              <a:t>ознаки</a:t>
            </a:r>
            <a:r>
              <a:rPr lang="ru-RU" b="1" dirty="0"/>
              <a:t> </a:t>
            </a:r>
            <a:r>
              <a:rPr lang="ru-RU" b="1" dirty="0" err="1"/>
              <a:t>пухлин</a:t>
            </a:r>
            <a:r>
              <a:rPr lang="ru-RU" b="1" dirty="0"/>
              <a:t> опорно-</a:t>
            </a:r>
            <a:r>
              <a:rPr lang="ru-RU" b="1" dirty="0" err="1"/>
              <a:t>рухової</a:t>
            </a:r>
            <a:r>
              <a:rPr lang="ru-RU" b="1" dirty="0"/>
              <a:t> </a:t>
            </a:r>
            <a:r>
              <a:rPr lang="ru-RU" b="1" dirty="0" err="1"/>
              <a:t>системи</a:t>
            </a:r>
            <a:r>
              <a:rPr lang="ru-RU" b="1" dirty="0"/>
              <a:t>.</a:t>
            </a:r>
            <a:endParaRPr lang="uk-UA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DFC3B2-C72D-45F0-8B57-E2486F5F1F03}"/>
              </a:ext>
            </a:extLst>
          </p:cNvPr>
          <p:cNvSpPr txBox="1"/>
          <p:nvPr/>
        </p:nvSpPr>
        <p:spPr>
          <a:xfrm>
            <a:off x="6906827" y="4856083"/>
            <a:ext cx="51490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dirty="0"/>
          </a:p>
          <a:p>
            <a:pPr algn="ctr"/>
            <a:r>
              <a:rPr lang="ru-RU" b="1" dirty="0"/>
              <a:t>Дойкова К.М. </a:t>
            </a:r>
          </a:p>
          <a:p>
            <a:pPr algn="ctr"/>
            <a:r>
              <a:rPr lang="ru-RU" b="1" dirty="0" err="1"/>
              <a:t>Асистент</a:t>
            </a:r>
            <a:r>
              <a:rPr lang="ru-RU" b="1" dirty="0"/>
              <a:t> </a:t>
            </a:r>
            <a:r>
              <a:rPr lang="ru-RU" b="1" dirty="0" err="1"/>
              <a:t>кафедри</a:t>
            </a:r>
            <a:r>
              <a:rPr lang="ru-RU" b="1" dirty="0"/>
              <a:t> променевої діагностики, терапії та радіаційної медицини і онкології ОНМедУ.</a:t>
            </a:r>
          </a:p>
          <a:p>
            <a:endParaRPr lang="uk-UA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D171FE9-9721-4696-B75C-DE91D2779FE7}"/>
              </a:ext>
            </a:extLst>
          </p:cNvPr>
          <p:cNvSpPr txBox="1"/>
          <p:nvPr/>
        </p:nvSpPr>
        <p:spPr>
          <a:xfrm>
            <a:off x="4083728" y="3648722"/>
            <a:ext cx="41281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Одеса -2021 р.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2648911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45C17553-52F8-4904-B2D9-9064FCE052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>
                <a:solidFill>
                  <a:srgbClr val="FFFF00"/>
                </a:solidFill>
              </a:rPr>
              <a:t>Рентгенологічна семіотика кістково-суглобової патології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E60869B-0FAD-4E64-AAD6-4EEEEB9466E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518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BF3FDC55-CE2B-45B3-9FAD-97E688FAF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>
                <a:solidFill>
                  <a:srgbClr val="FFFF00"/>
                </a:solidFill>
              </a:rPr>
              <a:t>Рентгенологічна семіотика кістково-суглобової патології</a:t>
            </a:r>
            <a:endParaRPr lang="ru-RU" b="1" dirty="0">
              <a:solidFill>
                <a:srgbClr val="FFFF0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79B278E-DE4F-49B3-836F-61FEBD61C04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6348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818DB5AA-CFBC-48AC-8FE0-D317A8A95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b="1">
                <a:solidFill>
                  <a:srgbClr val="FFFF00"/>
                </a:solidFill>
              </a:rPr>
              <a:t>Остеопороз. Процеси, що супроводжуються зменшенням кількості кісткової тканини.</a:t>
            </a:r>
            <a:endParaRPr lang="ru-RU" sz="3600" dirty="0">
              <a:solidFill>
                <a:srgbClr val="FFFF0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EEEFA12-06E9-44C9-97F3-4BA1C2AA397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0130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83E39771-1D81-45CF-9A0A-9A3A7E475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/>
              <a:t>О</a:t>
            </a:r>
            <a:r>
              <a:rPr lang="ru-RU" sz="3600" b="1">
                <a:solidFill>
                  <a:srgbClr val="FFFF00"/>
                </a:solidFill>
              </a:rPr>
              <a:t>стеопороз. Процеси, що супроводжуються зменшенням кількості кісткової тканини.</a:t>
            </a:r>
            <a:endParaRPr lang="ru-RU" sz="3200" dirty="0">
              <a:solidFill>
                <a:srgbClr val="FFFF0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B15DA7A-2AA8-4342-9EC4-A604471CE6E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411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442C61AB-8E16-4C40-B78D-C27FDB80C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b="1">
                <a:solidFill>
                  <a:srgbClr val="FFFF00"/>
                </a:solidFill>
              </a:rPr>
              <a:t>Остеопороз. Процеси, що супроводжуються зменшенням кількості кісткової тканини.</a:t>
            </a:r>
            <a:endParaRPr lang="ru-RU" sz="4000" dirty="0">
              <a:solidFill>
                <a:srgbClr val="FFFF0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8F84DC3-913F-4CF3-9590-1BF8CD212C8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6063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7B5125AA-104C-4934-9681-E660687C9C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b="1">
                <a:solidFill>
                  <a:srgbClr val="FFFF00"/>
                </a:solidFill>
              </a:rPr>
              <a:t>Остеопороз.</a:t>
            </a:r>
            <a:endParaRPr lang="uk-UA" dirty="0">
              <a:solidFill>
                <a:srgbClr val="FFFF0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2C08A39-A580-4903-A7EB-AA946F1A8D3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1553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9DAE7574-9827-4B6C-AF23-66C2ABE23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b="1">
                <a:solidFill>
                  <a:srgbClr val="FFFF00"/>
                </a:solidFill>
              </a:rPr>
              <a:t>Деструкція. Процеси, що супроводжуються зменшенням кількості кісткової тканини.</a:t>
            </a:r>
            <a:endParaRPr lang="ru-RU" b="1" dirty="0">
              <a:solidFill>
                <a:srgbClr val="FFFF0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E2EBA7A-82C2-482C-90EA-CA512009EE4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7201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5C5EF2FE-58F6-4E96-8A42-94D5400DE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b="1">
                <a:solidFill>
                  <a:srgbClr val="FFFF00"/>
                </a:solidFill>
              </a:rPr>
              <a:t>Деструкція</a:t>
            </a:r>
            <a:r>
              <a:rPr lang="en-US" sz="4000" b="1">
                <a:solidFill>
                  <a:srgbClr val="FFFF00"/>
                </a:solidFill>
              </a:rPr>
              <a:t>.</a:t>
            </a:r>
            <a:endParaRPr lang="uk-UA" dirty="0">
              <a:solidFill>
                <a:srgbClr val="FFFF0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C1508AA-D943-454C-B4F1-BE6903D52E5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2760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F6893D42-90DA-4458-A96F-8F71EAD2D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>
                <a:solidFill>
                  <a:srgbClr val="FFFF00"/>
                </a:solidFill>
              </a:rPr>
              <a:t>Остеоліз. Процеси, що супроводжуються зменшенням кількості кісткової тканини.</a:t>
            </a:r>
            <a:endParaRPr lang="uk-UA" sz="3200" dirty="0">
              <a:solidFill>
                <a:srgbClr val="FFFF0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5F69822-8540-4863-A279-7D00105868E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1631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E3D02E73-D541-4D6F-810C-6DA7757BB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400" b="1">
                <a:solidFill>
                  <a:srgbClr val="FFFF00"/>
                </a:solidFill>
              </a:rPr>
              <a:t>Атрофія і остеомаляція. Процеси, що супроводжуються зменшенням кількості кісткової тканини.</a:t>
            </a:r>
            <a:endParaRPr lang="ru-RU" sz="3200" b="1" dirty="0">
              <a:solidFill>
                <a:srgbClr val="FFFF0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858BACF-3CEB-4F62-8B6B-80E31F506ED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7056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093869EF-1A9C-46D6-B544-6989902BD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b="1"/>
              <a:t>Атрофія і остеомаляція.</a:t>
            </a:r>
            <a:endParaRPr lang="uk-UA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839DB5D-C698-4483-A176-B73436E96DC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4232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9B785156-BE30-4B7F-B7E2-3DC45C88F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400" b="1"/>
              <a:t>Остеосклероз. Процеси, що супроводжуються збільшенням кількості кісткової тканини.</a:t>
            </a:r>
            <a:endParaRPr lang="uk-UA" sz="4000" b="1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AE7F663-51D5-4ED5-9396-7A17C2A5892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0649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535F5237-EC05-48BD-A978-2C700DFED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b="1">
                <a:solidFill>
                  <a:srgbClr val="FFFF00"/>
                </a:solidFill>
              </a:rPr>
              <a:t>Остеосклероз.</a:t>
            </a:r>
            <a:endParaRPr lang="uk-UA" sz="4400" dirty="0">
              <a:solidFill>
                <a:srgbClr val="FFFF0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59F389A-907D-4327-9E5E-535B4D02A17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0925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CFB7508E-5C65-4003-8371-03D36054D1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>
                <a:solidFill>
                  <a:srgbClr val="FFFF00"/>
                </a:solidFill>
              </a:rPr>
              <a:t>Периостальні нашарування. Процеси, що супроводжуються збільшенням кількості кісткової тканини.</a:t>
            </a:r>
            <a:endParaRPr lang="uk-UA" sz="2800" dirty="0">
              <a:solidFill>
                <a:srgbClr val="FFFF0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01476ED-6D3B-48E7-A1C7-5520F5EBBD4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4244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89A8EAAF-3F17-49C9-9B98-F38B52DCE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b="1">
                <a:solidFill>
                  <a:srgbClr val="FFFF00"/>
                </a:solidFill>
              </a:rPr>
              <a:t>Гіпертрофія. Процеси, що супроводжуються збільшенням кількості кісткової тканини</a:t>
            </a:r>
            <a:r>
              <a:rPr lang="ru-RU" sz="4400" b="1"/>
              <a:t>.</a:t>
            </a:r>
            <a:endParaRPr lang="uk-UA" sz="36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19EBD96-181B-4492-9ADB-FB12A6F8D63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7549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326592A7-A770-4E95-A9AC-51F6FE381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b="1">
                <a:solidFill>
                  <a:srgbClr val="FFFF00"/>
                </a:solidFill>
              </a:rPr>
              <a:t>Пароостози. Процеси, що супроводжуються збільшенням кількості кісткової тканини.</a:t>
            </a:r>
            <a:endParaRPr lang="uk-UA" sz="3600" dirty="0">
              <a:solidFill>
                <a:srgbClr val="FFFF0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63EFEDF-28AC-4616-9F81-3A467C3A2EF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876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5DE27BFC-281A-4227-9A29-102C7F72E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>
                <a:solidFill>
                  <a:srgbClr val="FFFF00"/>
                </a:solidFill>
              </a:rPr>
              <a:t>Пароостози. Процеси, що супроводжуються збільшенням кількості кісткової тканини</a:t>
            </a:r>
            <a:r>
              <a:rPr lang="ru-RU" sz="4000" b="1"/>
              <a:t>.</a:t>
            </a:r>
            <a:endParaRPr lang="uk-UA" sz="40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3C9AF93-6513-46D0-AFDF-F192DB0DB56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0459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5D27F016-590A-4E7A-B991-08A8A3417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5400" b="1">
                <a:solidFill>
                  <a:srgbClr val="FFFF00"/>
                </a:solidFill>
              </a:rPr>
              <a:t>Некроз і секвестрація</a:t>
            </a:r>
            <a:r>
              <a:rPr lang="ru-RU" sz="5400" b="1"/>
              <a:t>.</a:t>
            </a:r>
            <a:endParaRPr lang="uk-UA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904925E-1A84-4AF2-889C-617850BDFF5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9424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807A594A-B3B8-459C-A49F-FC0859DE6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b="1">
                <a:solidFill>
                  <a:srgbClr val="FFFF00"/>
                </a:solidFill>
              </a:rPr>
              <a:t>Рентгенівська семіотика кістки. Що оцінюємо?</a:t>
            </a:r>
            <a:endParaRPr lang="uk-UA" sz="4400" b="1" dirty="0">
              <a:solidFill>
                <a:srgbClr val="FFFF0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F647F7A-FAF8-45C4-81C5-84A1753C47F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2446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9F6B2EE6-CA72-4A81-8F72-C3C8C89D0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>
                <a:solidFill>
                  <a:srgbClr val="FFFF00"/>
                </a:solidFill>
              </a:rPr>
              <a:t>Запальні захворювання кістки. </a:t>
            </a:r>
            <a:r>
              <a:rPr lang="ru-RU" b="1"/>
              <a:t>Остеомієліт.</a:t>
            </a:r>
            <a:endParaRPr lang="uk-UA" b="1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C049DD9-0422-46FE-941D-CCA5897939A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272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BA8CDB87-C873-4984-B7FD-467DB888C8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>
                <a:solidFill>
                  <a:srgbClr val="FFFF00"/>
                </a:solidFill>
              </a:rPr>
              <a:t>Запальні захворювання кістки. </a:t>
            </a:r>
            <a:r>
              <a:rPr lang="ru-RU" b="1"/>
              <a:t>Остеомієліт.</a:t>
            </a:r>
            <a:endParaRPr lang="uk-UA" sz="44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3D6A9F8-218D-4F98-9B3E-6CD8A7F9751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9862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9A9B89CB-2047-4003-B2E0-91398E176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/>
              <a:t> </a:t>
            </a:r>
            <a:r>
              <a:rPr lang="ru-RU" b="1">
                <a:solidFill>
                  <a:srgbClr val="FFFF00"/>
                </a:solidFill>
              </a:rPr>
              <a:t>Остеомієліт</a:t>
            </a:r>
            <a:endParaRPr lang="uk-UA" dirty="0">
              <a:solidFill>
                <a:srgbClr val="FFFF0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6384186-6890-4015-B0B5-D3DAB0464C3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9016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8E83124B-FCE6-4102-AF8C-3F92D6FFC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>
                <a:solidFill>
                  <a:srgbClr val="FFFF00"/>
                </a:solidFill>
              </a:rPr>
              <a:t>Остеомієліт</a:t>
            </a:r>
            <a:endParaRPr lang="uk-UA" dirty="0">
              <a:solidFill>
                <a:srgbClr val="FFFF0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FCEFA6F-28A3-4A25-8B51-AEF51177C17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6718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BB321490-CD43-4ECF-8E4D-2A7FAC700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>
                <a:solidFill>
                  <a:srgbClr val="FFFF00"/>
                </a:solidFill>
              </a:rPr>
              <a:t>Остеомієліт</a:t>
            </a:r>
            <a:endParaRPr lang="uk-UA" sz="4000" dirty="0">
              <a:solidFill>
                <a:srgbClr val="FFFF0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2D1253D-462C-4A82-8F57-889447BC129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0242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A87D54F4-17B1-4579-978E-980C65BEB7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b="1">
                <a:solidFill>
                  <a:srgbClr val="FFFF00"/>
                </a:solidFill>
              </a:rPr>
              <a:t>Остеомієліт</a:t>
            </a:r>
            <a:endParaRPr lang="uk-UA" dirty="0">
              <a:solidFill>
                <a:srgbClr val="FFFF0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9E55F51-7ECF-44C7-A07C-E18D99015A1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8681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639E4E1B-BEB1-4004-B2B3-8556E3649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>
                <a:solidFill>
                  <a:srgbClr val="FFFF00"/>
                </a:solidFill>
              </a:rPr>
              <a:t>Остеомієліт</a:t>
            </a:r>
            <a:endParaRPr lang="uk-UA" b="1" dirty="0">
              <a:solidFill>
                <a:srgbClr val="FFFF0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38C3E80-5B64-4380-B149-3F0F1F61436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9763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6F4520AF-AC42-4E85-A5FB-0064FE273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>
                <a:solidFill>
                  <a:srgbClr val="FFFF00"/>
                </a:solidFill>
              </a:rPr>
              <a:t>Абсцес Броді</a:t>
            </a:r>
            <a:endParaRPr lang="uk-UA" b="1" dirty="0">
              <a:solidFill>
                <a:srgbClr val="FFFF0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453378F-3B88-441D-B887-F9C60152F81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279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FC17C1D4-003B-416B-80FC-418508F4E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>
                <a:solidFill>
                  <a:srgbClr val="FFFF00"/>
                </a:solidFill>
              </a:rPr>
              <a:t>Абсцес Броді</a:t>
            </a:r>
            <a:endParaRPr lang="uk-UA" b="1" dirty="0">
              <a:solidFill>
                <a:srgbClr val="FFFF0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0D6CDD7-399D-40B2-A9C2-82E4B24B304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0713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B64532F6-06FD-4E7E-8E4A-2EDD3C900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>
                <a:solidFill>
                  <a:srgbClr val="FFFF00"/>
                </a:solidFill>
              </a:rPr>
              <a:t>Абсцес Броді</a:t>
            </a:r>
            <a:endParaRPr lang="uk-UA" b="1" dirty="0">
              <a:solidFill>
                <a:srgbClr val="FFFF0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2B0AC2B-E900-48AA-998B-2E193CAEDDB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3342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452F32AE-25E9-4C4D-BB8F-B9B5FBFE2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>
                <a:solidFill>
                  <a:srgbClr val="FFFF00"/>
                </a:solidFill>
              </a:rPr>
              <a:t>Склерозуючий остеомієліт Гарре</a:t>
            </a:r>
            <a:endParaRPr lang="uk-UA" sz="4400" b="1" dirty="0">
              <a:solidFill>
                <a:srgbClr val="FFFF0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F0E76E-EAC6-4F64-8FB1-9E01898C304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5386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3C9373FA-F8A6-4C29-8801-5B65046CEB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>
                <a:solidFill>
                  <a:srgbClr val="FFFF00"/>
                </a:solidFill>
              </a:rPr>
              <a:t>Склерозуючий остеомієліт Гарре</a:t>
            </a:r>
            <a:endParaRPr lang="uk-UA" sz="4400" b="1" dirty="0">
              <a:solidFill>
                <a:srgbClr val="FFFF0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411C12F-BC9F-493C-A6D8-555F884565F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48291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C326AFAB-1F24-400B-AC03-3782A75278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/>
              <a:t>Ви чесно заслужили відпочинок!</a:t>
            </a:r>
            <a:endParaRPr lang="uk-UA" b="1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54BFFF3-9FFC-44DB-A69A-D52D8065E89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8682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17569CA6-3B10-4417-9C78-3F0CA682F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>
                <a:solidFill>
                  <a:srgbClr val="FFFF00"/>
                </a:solidFill>
              </a:rPr>
              <a:t>Класифікація пухлинних процесів кістково-суглобової системи по Шайовічу і Мандольфо (ВООЗ, 1961 рік)</a:t>
            </a:r>
            <a:endParaRPr lang="uk-UA" sz="3600" b="1" dirty="0">
              <a:solidFill>
                <a:srgbClr val="FFFF0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7AF556A-5F32-4F53-853B-F5164E66B43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84249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CFF5E182-2CF8-4A3A-A128-A367A4691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>
                <a:solidFill>
                  <a:srgbClr val="FFFF00"/>
                </a:solidFill>
              </a:rPr>
              <a:t>Класифікація пухлин </a:t>
            </a:r>
            <a:r>
              <a:rPr lang="ru-RU" b="1"/>
              <a:t>Кісткоутворюючі</a:t>
            </a:r>
            <a:endParaRPr lang="uk-UA" b="1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AF59F6A-71D2-4705-BB38-A10FBA34581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13498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50B17068-9A28-4C51-A957-77AE78118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>
                <a:solidFill>
                  <a:srgbClr val="FFFF00"/>
                </a:solidFill>
              </a:rPr>
              <a:t>Кісткоутворюючі пухлини</a:t>
            </a:r>
            <a:r>
              <a:rPr lang="ru-RU" sz="4000" b="1"/>
              <a:t>. Остеома</a:t>
            </a:r>
            <a:endParaRPr lang="uk-UA" sz="4400" b="1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A4A83AB-C3AC-4AC4-996C-33A1783E8D1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8041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B37E1345-19AE-4934-8F2C-BABC9D66B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>
                <a:solidFill>
                  <a:srgbClr val="FFFF00"/>
                </a:solidFill>
              </a:rPr>
              <a:t>Кісткоутворюючі пухлини</a:t>
            </a:r>
            <a:r>
              <a:rPr lang="ru-RU" sz="4000" b="1"/>
              <a:t>. Остеома</a:t>
            </a:r>
            <a:endParaRPr lang="uk-UA" sz="4400" b="1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539CE6A-FDB3-4BC4-981E-DCB07568532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76944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486150D5-A635-4FE2-9CDA-4193ACF98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>
                <a:solidFill>
                  <a:srgbClr val="FFFF00"/>
                </a:solidFill>
              </a:rPr>
              <a:t>Кісткоутворюючі пухлини</a:t>
            </a:r>
            <a:r>
              <a:rPr lang="ru-RU" sz="4000" b="1"/>
              <a:t>. Остеоід-остеома</a:t>
            </a:r>
            <a:endParaRPr lang="uk-UA" sz="40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927A16E-98AF-434A-BF67-65B0A2757A6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52123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C14CBE9C-F25A-46AF-B6AB-E5A95CEDC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>
                <a:solidFill>
                  <a:srgbClr val="FFFF00"/>
                </a:solidFill>
              </a:rPr>
              <a:t>Кісткоутворюючі пухли</a:t>
            </a:r>
            <a:r>
              <a:rPr lang="ru-RU" sz="4000" b="1"/>
              <a:t>ни. Остеоід-остеома</a:t>
            </a:r>
            <a:endParaRPr lang="uk-UA" sz="40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39E01E1-C555-42D4-B8A3-C9317856ADC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68093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9C7AA8EC-382B-4BAA-ABC1-0A66A878F3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b="1">
                <a:solidFill>
                  <a:srgbClr val="FFFF00"/>
                </a:solidFill>
              </a:rPr>
              <a:t>Кісткоутворюючі пухлини. </a:t>
            </a:r>
            <a:r>
              <a:rPr lang="ru-RU" sz="4400" b="1" i="1"/>
              <a:t>Остеобластома.</a:t>
            </a:r>
            <a:endParaRPr lang="uk-UA" sz="4400" i="1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420C33-9DE2-463A-94D6-CFB627631BF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27421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C7243692-7EE2-4C4B-A4A9-A0AA99875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>
                <a:solidFill>
                  <a:srgbClr val="FFFF00"/>
                </a:solidFill>
              </a:rPr>
              <a:t>Кісткоутворюючі пухлини. </a:t>
            </a:r>
            <a:br>
              <a:rPr lang="ru-RU" sz="4000" b="1"/>
            </a:br>
            <a:r>
              <a:rPr lang="ru-RU" sz="4000" b="1"/>
              <a:t>Остеогенна саркома.</a:t>
            </a:r>
            <a:endParaRPr lang="uk-UA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B0B6A44-03A5-49D3-ABB7-69712179245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18221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02833DEC-9E3F-4D1B-948B-366848994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>
                <a:solidFill>
                  <a:srgbClr val="FFFF00"/>
                </a:solidFill>
              </a:rPr>
              <a:t>Кісткоутворюючі пухлини. </a:t>
            </a:r>
            <a:br>
              <a:rPr lang="ru-RU" sz="4000" b="1"/>
            </a:br>
            <a:r>
              <a:rPr lang="ru-RU" sz="4000" b="1"/>
              <a:t>Остеогенна саркома.</a:t>
            </a:r>
            <a:endParaRPr lang="uk-UA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5382414-81EE-4EF8-AD74-B5CF0B7826A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00783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89F80524-181B-4202-BDAD-837029B8B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>
                <a:solidFill>
                  <a:srgbClr val="FFFF00"/>
                </a:solidFill>
              </a:rPr>
              <a:t>Кісткоутворюючі пухлини. </a:t>
            </a:r>
            <a:br>
              <a:rPr lang="ru-RU" sz="4000" b="1"/>
            </a:br>
            <a:r>
              <a:rPr lang="ru-RU" sz="4000" b="1"/>
              <a:t>Остеогенна саркома.</a:t>
            </a:r>
            <a:endParaRPr lang="uk-UA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107C4A4-EF48-4CF4-9F0C-D2E63CBBA87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6746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11AD95B5-3F75-44E1-8B39-852A4A73D7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D73979A-3060-4F79-91D7-8543BE1A437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98009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BF856E86-B5FB-43DF-8950-327DE8FC1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>
                <a:solidFill>
                  <a:srgbClr val="FFFF00"/>
                </a:solidFill>
              </a:rPr>
              <a:t>Класифікація пухлин. </a:t>
            </a:r>
            <a:r>
              <a:rPr lang="ru-RU" b="1" i="1">
                <a:solidFill>
                  <a:srgbClr val="FFFF00"/>
                </a:solidFill>
              </a:rPr>
              <a:t>Хрящоутворюючі </a:t>
            </a:r>
            <a:br>
              <a:rPr lang="en-US" altLang="uk-UA" sz="4400" b="1">
                <a:latin typeface="Algerian" panose="04020705040A02060702" pitchFamily="82" charset="0"/>
                <a:cs typeface="Times New Roman" panose="02020603050405020304" pitchFamily="18" charset="0"/>
              </a:rPr>
            </a:br>
            <a:endParaRPr lang="uk-UA" b="1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8FFD721-7CF2-4C06-94AF-2FA6C4E1475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3277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EC27A190-B362-4B72-B71D-963AE6CC7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b="1">
                <a:solidFill>
                  <a:srgbClr val="FFFF00"/>
                </a:solidFill>
              </a:rPr>
              <a:t>Хрящоутворюючі пухлини.</a:t>
            </a:r>
            <a:r>
              <a:rPr lang="ru-RU" sz="4400" b="1"/>
              <a:t> </a:t>
            </a:r>
            <a:r>
              <a:rPr lang="ru-RU" sz="4400" b="1">
                <a:cs typeface="Times New Roman" panose="02020603050405020304" pitchFamily="18" charset="0"/>
              </a:rPr>
              <a:t>О</a:t>
            </a:r>
            <a:r>
              <a:rPr lang="en-US" altLang="uk-UA" sz="4400" b="1">
                <a:latin typeface="Algerian" panose="04020705040A02060702" pitchFamily="82" charset="0"/>
                <a:cs typeface="Times New Roman" panose="02020603050405020304" pitchFamily="18" charset="0"/>
              </a:rPr>
              <a:t>стеохондрома (остеохондроматоз)</a:t>
            </a:r>
            <a:r>
              <a:rPr lang="ru-RU" altLang="uk-UA" sz="4400" b="1">
                <a:latin typeface="Algerian" panose="04020705040A02060702" pitchFamily="82" charset="0"/>
                <a:cs typeface="Times New Roman" panose="02020603050405020304" pitchFamily="18" charset="0"/>
              </a:rPr>
              <a:t>.</a:t>
            </a:r>
            <a:r>
              <a:rPr lang="ru-RU" altLang="uk-UA" sz="4400" b="1">
                <a:cs typeface="Times New Roman" panose="02020603050405020304" pitchFamily="18" charset="0"/>
              </a:rPr>
              <a:t> </a:t>
            </a:r>
            <a:endParaRPr lang="uk-UA" sz="4400" b="1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A53D3E9-3702-42A2-9130-7E0E7FB1C0B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61553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7257673B-4A7A-47C1-9F89-5E7BA50CF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b="1">
                <a:solidFill>
                  <a:srgbClr val="FFFF00"/>
                </a:solidFill>
              </a:rPr>
              <a:t>Хрящоутворюючі пухлини. </a:t>
            </a:r>
            <a:r>
              <a:rPr lang="ru-RU" sz="4400" b="1">
                <a:cs typeface="Times New Roman" panose="02020603050405020304" pitchFamily="18" charset="0"/>
              </a:rPr>
              <a:t>О</a:t>
            </a:r>
            <a:r>
              <a:rPr lang="en-US" altLang="uk-UA" sz="4400" b="1">
                <a:latin typeface="Algerian" panose="04020705040A02060702" pitchFamily="82" charset="0"/>
                <a:cs typeface="Times New Roman" panose="02020603050405020304" pitchFamily="18" charset="0"/>
              </a:rPr>
              <a:t>стеохондрома (остеохондроматоз)</a:t>
            </a:r>
            <a:r>
              <a:rPr lang="ru-RU" altLang="uk-UA" sz="4400" b="1">
                <a:latin typeface="Algerian" panose="04020705040A02060702" pitchFamily="82" charset="0"/>
                <a:cs typeface="Times New Roman" panose="02020603050405020304" pitchFamily="18" charset="0"/>
              </a:rPr>
              <a:t>.</a:t>
            </a:r>
            <a:r>
              <a:rPr lang="ru-RU" altLang="uk-UA" sz="4400" b="1">
                <a:cs typeface="Times New Roman" panose="02020603050405020304" pitchFamily="18" charset="0"/>
              </a:rPr>
              <a:t> </a:t>
            </a:r>
            <a:endParaRPr lang="uk-UA" sz="4400" b="1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3023A0-5058-4EF5-B646-7E7286AAB00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22334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3BBE555B-5BBF-4F2A-8451-0EEE12646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>
                <a:solidFill>
                  <a:srgbClr val="FFFF00"/>
                </a:solidFill>
              </a:rPr>
              <a:t>Хрящоутворюючі пухлини.</a:t>
            </a:r>
            <a:r>
              <a:rPr lang="ru-RU" sz="3600" b="1"/>
              <a:t> Хондрома.</a:t>
            </a:r>
            <a:endParaRPr lang="uk-UA" sz="36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1B2688A-2029-4A57-8D60-57F8655E92C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13559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800ABB19-55A8-494D-9790-3006E7462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>
                <a:solidFill>
                  <a:srgbClr val="FFFF00"/>
                </a:solidFill>
              </a:rPr>
              <a:t>Хрящоутворюючі пухлини. </a:t>
            </a:r>
            <a:r>
              <a:rPr lang="ru-RU" sz="3600" b="1"/>
              <a:t>Хондрома.</a:t>
            </a:r>
            <a:endParaRPr lang="uk-UA" sz="36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B71A86D-A24E-4B10-99F4-FDDC5612FA2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63630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2E3D2CD7-CD38-4455-9257-A130961F4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>
                <a:solidFill>
                  <a:srgbClr val="FFFF00"/>
                </a:solidFill>
              </a:rPr>
              <a:t>Хрящоутворюючі пухлини. </a:t>
            </a:r>
            <a:r>
              <a:rPr lang="ru-RU" sz="4000" b="1"/>
              <a:t>Енхондрома. Енхондроматоз.</a:t>
            </a:r>
            <a:endParaRPr lang="uk-UA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5431586-FE34-49F5-BA6D-0F5881F9424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69602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13F24E5F-9DF7-4E59-912D-865371813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>
                <a:solidFill>
                  <a:srgbClr val="FFFF00"/>
                </a:solidFill>
              </a:rPr>
              <a:t>Хрящоутворюючі пухлини. </a:t>
            </a:r>
            <a:r>
              <a:rPr lang="ru-RU" sz="4000" b="1"/>
              <a:t>Енхондрома. Енхондроматоз.</a:t>
            </a:r>
            <a:endParaRPr lang="uk-UA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8AC2CF6-8BBD-492B-8DDC-A30A4940D43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83043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6C27D9F2-AB9E-4E28-8AB9-A119F45BD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>
                <a:solidFill>
                  <a:srgbClr val="FFFF00"/>
                </a:solidFill>
              </a:rPr>
              <a:t>Хрящоутворюючі пухлини. </a:t>
            </a:r>
            <a:r>
              <a:rPr lang="ru-RU" sz="4000" b="1"/>
              <a:t>Хондробластома.</a:t>
            </a:r>
            <a:endParaRPr lang="uk-UA" b="1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E408D0B-695F-431A-B7AF-A869709EF67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96381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714891F4-FC09-422D-BB1B-1596A8BB4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>
                <a:solidFill>
                  <a:srgbClr val="FFFF00"/>
                </a:solidFill>
              </a:rPr>
              <a:t>Хрящоутворюючі пухлини. </a:t>
            </a:r>
            <a:r>
              <a:rPr lang="ru-RU" sz="4000" b="1"/>
              <a:t>Хондробластома.</a:t>
            </a:r>
            <a:endParaRPr lang="uk-UA" b="1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3944F94-C3F2-429D-A8C9-D51E7AF6AA8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97280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9E2845C1-339C-425F-BABA-942152BE7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>
                <a:solidFill>
                  <a:srgbClr val="FFFF00"/>
                </a:solidFill>
              </a:rPr>
              <a:t>Хрящоутворюючі пухлини. </a:t>
            </a:r>
            <a:r>
              <a:rPr lang="ru-RU" sz="4000" b="1"/>
              <a:t>Хондроміксоідна фіброма.</a:t>
            </a:r>
            <a:endParaRPr lang="uk-UA" b="1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B0AFA4C-9ADA-485C-9794-87C53A104D9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88196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A44642B1-F7BB-4ECC-9BE4-C63E520E6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>
                <a:solidFill>
                  <a:srgbClr val="FFFF00"/>
                </a:solidFill>
              </a:rPr>
              <a:t>Хрящоутворюючі пухлини. </a:t>
            </a:r>
            <a:r>
              <a:rPr lang="ru-RU" sz="4000" b="1"/>
              <a:t>Хондроміксоідна фіброма.</a:t>
            </a:r>
            <a:endParaRPr lang="uk-UA" b="1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B891436-CF2B-4043-AA64-184B63AA985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24203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27B3DE01-1F01-46EB-A5C3-D2DDD786A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uk-UA" sz="4000" b="1">
                <a:latin typeface="Algerian" panose="04020705040A02060702" pitchFamily="82" charset="0"/>
                <a:cs typeface="Times New Roman" panose="02020603050405020304" pitchFamily="18" charset="0"/>
              </a:rPr>
              <a:t>Хондросаркома. </a:t>
            </a:r>
            <a:r>
              <a:rPr lang="ru-RU" altLang="uk-UA" sz="4000" b="1">
                <a:solidFill>
                  <a:srgbClr val="FFFF00"/>
                </a:solidFill>
                <a:latin typeface="Algerian" panose="04020705040A02060702" pitchFamily="82" charset="0"/>
                <a:cs typeface="Times New Roman" panose="02020603050405020304" pitchFamily="18" charset="0"/>
              </a:rPr>
              <a:t>Хрящоутворюючі пухлини.</a:t>
            </a:r>
            <a:endParaRPr lang="uk-UA" b="1" dirty="0">
              <a:solidFill>
                <a:srgbClr val="FFFF0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DF11DAD-2DCE-4358-8604-EF30D14F794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4277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BA4BC67C-E291-4952-871A-1130DC499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uk-UA" sz="4000" b="1">
                <a:latin typeface="Algerian" panose="04020705040A02060702" pitchFamily="82" charset="0"/>
                <a:cs typeface="Times New Roman" panose="02020603050405020304" pitchFamily="18" charset="0"/>
              </a:rPr>
              <a:t>Хондросаркома. </a:t>
            </a:r>
            <a:r>
              <a:rPr lang="ru-RU" altLang="uk-UA" sz="4000" b="1">
                <a:solidFill>
                  <a:srgbClr val="FFFF00"/>
                </a:solidFill>
                <a:latin typeface="Algerian" panose="04020705040A02060702" pitchFamily="82" charset="0"/>
                <a:cs typeface="Times New Roman" panose="02020603050405020304" pitchFamily="18" charset="0"/>
              </a:rPr>
              <a:t>Хрящоутворюючі пухлини.</a:t>
            </a:r>
            <a:endParaRPr lang="uk-UA" b="1" dirty="0">
              <a:solidFill>
                <a:srgbClr val="FFFF0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AF2B78F-2E08-462D-935B-E4AE9EF7F57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01034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A4AF3622-6856-4304-B6D2-4D40DA275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uk-UA" sz="4400" b="1">
                <a:solidFill>
                  <a:srgbClr val="FFFF00"/>
                </a:solidFill>
                <a:latin typeface="Algerian" panose="04020705040A02060702" pitchFamily="82" charset="0"/>
                <a:cs typeface="Times New Roman" panose="02020603050405020304" pitchFamily="18" charset="0"/>
              </a:rPr>
              <a:t>Хрящоутворюючі пухлини.</a:t>
            </a:r>
            <a:r>
              <a:rPr lang="ru-RU" altLang="uk-UA" sz="3600" b="1">
                <a:latin typeface="Algerian" panose="04020705040A02060702" pitchFamily="82" charset="0"/>
                <a:cs typeface="Times New Roman" panose="02020603050405020304" pitchFamily="18" charset="0"/>
              </a:rPr>
              <a:t> Хондросаркома. </a:t>
            </a:r>
            <a:r>
              <a:rPr lang="ru-RU" sz="3600" b="1"/>
              <a:t>Остео</a:t>
            </a:r>
            <a:r>
              <a:rPr lang="uk-UA" sz="3600" b="1"/>
              <a:t>літична форма</a:t>
            </a:r>
            <a:endParaRPr lang="uk-UA" sz="36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5EBB65F-0E13-4800-B2A4-C2A0C7D0EC6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5620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EFBC7270-7449-4546-8E0F-467A4A2A6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>
                <a:solidFill>
                  <a:srgbClr val="FFFF00"/>
                </a:solidFill>
              </a:rPr>
              <a:t>Класифікація пухлин Сполучнотканинні пухлини </a:t>
            </a:r>
            <a:br>
              <a:rPr lang="en-US" altLang="uk-UA" sz="4400">
                <a:latin typeface="Algerian" panose="04020705040A02060702" pitchFamily="82" charset="0"/>
                <a:cs typeface="Times New Roman" panose="02020603050405020304" pitchFamily="18" charset="0"/>
              </a:rPr>
            </a:br>
            <a:endParaRPr lang="uk-UA" b="1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8A52DFF-6875-40D8-BB18-5ED23596F99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55103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64C2FF86-5092-4C5C-B636-FA14250A5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uk-UA" sz="4000" b="1">
                <a:latin typeface="Algerian" panose="04020705040A02060702" pitchFamily="82" charset="0"/>
                <a:cs typeface="Times New Roman" panose="02020603050405020304" pitchFamily="18" charset="0"/>
              </a:rPr>
              <a:t>Неосифікуюча фіброма.</a:t>
            </a:r>
            <a:r>
              <a:rPr lang="en-US" altLang="uk-UA" sz="4000" b="1">
                <a:latin typeface="Bodoni MT Black" panose="02070A03080606020203" pitchFamily="18" charset="0"/>
                <a:cs typeface="Times New Roman" panose="02020603050405020304" pitchFamily="18" charset="0"/>
              </a:rPr>
              <a:t> </a:t>
            </a:r>
            <a:br>
              <a:rPr lang="uk-UA" altLang="uk-UA" sz="4000" b="1">
                <a:latin typeface="Bodoni MT Black" panose="02070A03080606020203" pitchFamily="18" charset="0"/>
                <a:cs typeface="Times New Roman" panose="02020603050405020304" pitchFamily="18" charset="0"/>
              </a:rPr>
            </a:br>
            <a:r>
              <a:rPr lang="ru-RU" altLang="uk-UA" sz="4000" b="1">
                <a:solidFill>
                  <a:srgbClr val="FFFF00"/>
                </a:solidFill>
                <a:latin typeface="Algerian" panose="04020705040A02060702" pitchFamily="82" charset="0"/>
                <a:cs typeface="Arial" panose="020B0604020202020204" pitchFamily="34" charset="0"/>
              </a:rPr>
              <a:t>Сполучнотканинні пухлини.</a:t>
            </a:r>
            <a:endParaRPr lang="uk-UA" b="1" dirty="0">
              <a:solidFill>
                <a:srgbClr val="FFFF0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25A72B1-2401-4147-9215-6D871E1DE06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36601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E9D74F2C-6234-47A7-BA49-D8EC8BF86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uk-UA" sz="4000" b="1">
                <a:latin typeface="Algerian" panose="04020705040A02060702" pitchFamily="82" charset="0"/>
                <a:cs typeface="Times New Roman" panose="02020603050405020304" pitchFamily="18" charset="0"/>
              </a:rPr>
              <a:t>Неосифікуюча фіброма.</a:t>
            </a:r>
            <a:r>
              <a:rPr lang="en-US" altLang="uk-UA" sz="4000" b="1">
                <a:latin typeface="Bodoni MT Black" panose="02070A03080606020203" pitchFamily="18" charset="0"/>
                <a:cs typeface="Times New Roman" panose="02020603050405020304" pitchFamily="18" charset="0"/>
              </a:rPr>
              <a:t> </a:t>
            </a:r>
            <a:br>
              <a:rPr lang="uk-UA" altLang="uk-UA" sz="4000" b="1">
                <a:latin typeface="Bodoni MT Black" panose="02070A03080606020203" pitchFamily="18" charset="0"/>
                <a:cs typeface="Times New Roman" panose="02020603050405020304" pitchFamily="18" charset="0"/>
              </a:rPr>
            </a:br>
            <a:r>
              <a:rPr lang="ru-RU" altLang="uk-UA" sz="4000" b="1">
                <a:solidFill>
                  <a:srgbClr val="FFFF00"/>
                </a:solidFill>
                <a:latin typeface="Algerian" panose="04020705040A02060702" pitchFamily="82" charset="0"/>
                <a:cs typeface="Arial" panose="020B0604020202020204" pitchFamily="34" charset="0"/>
              </a:rPr>
              <a:t>Сполучнотканинні пухлини.</a:t>
            </a:r>
            <a:endParaRPr lang="uk-UA" b="1" dirty="0">
              <a:solidFill>
                <a:srgbClr val="FFFF0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F37B229-3AC6-4445-AC75-CFA34E0B62D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85525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B3E78F9B-1CD0-4AC0-BCB6-E05398240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uk-UA" sz="4000" b="1">
                <a:latin typeface="Algerian" panose="04020705040A02060702" pitchFamily="82" charset="0"/>
                <a:cs typeface="Times New Roman" panose="02020603050405020304" pitchFamily="18" charset="0"/>
              </a:rPr>
              <a:t>Неосифікуюча фіброма.</a:t>
            </a:r>
            <a:r>
              <a:rPr lang="en-US" altLang="uk-UA" sz="4000" b="1">
                <a:latin typeface="Bodoni MT Black" panose="02070A03080606020203" pitchFamily="18" charset="0"/>
                <a:cs typeface="Times New Roman" panose="02020603050405020304" pitchFamily="18" charset="0"/>
              </a:rPr>
              <a:t> </a:t>
            </a:r>
            <a:br>
              <a:rPr lang="uk-UA" altLang="uk-UA" sz="4000" b="1">
                <a:latin typeface="Bodoni MT Black" panose="02070A03080606020203" pitchFamily="18" charset="0"/>
                <a:cs typeface="Times New Roman" panose="02020603050405020304" pitchFamily="18" charset="0"/>
              </a:rPr>
            </a:br>
            <a:r>
              <a:rPr lang="ru-RU" altLang="uk-UA" sz="4000" b="1">
                <a:solidFill>
                  <a:srgbClr val="FFFF00"/>
                </a:solidFill>
                <a:latin typeface="Algerian" panose="04020705040A02060702" pitchFamily="82" charset="0"/>
                <a:cs typeface="Arial" panose="020B0604020202020204" pitchFamily="34" charset="0"/>
              </a:rPr>
              <a:t>Сполучнотканинні пухлини.</a:t>
            </a:r>
            <a:endParaRPr lang="uk-UA" b="1" dirty="0">
              <a:solidFill>
                <a:srgbClr val="FFFF0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BDDDBF8-3679-4607-85C6-BD919202977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20183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851F0CFE-2333-478A-9520-3C3B11D70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uk-UA" sz="4000" b="1">
                <a:latin typeface="Algerian" panose="04020705040A02060702" pitchFamily="82" charset="0"/>
                <a:cs typeface="Times New Roman" panose="02020603050405020304" pitchFamily="18" charset="0"/>
              </a:rPr>
              <a:t>Ксантофіброма. </a:t>
            </a:r>
            <a:r>
              <a:rPr lang="ru-RU" altLang="uk-UA" sz="4000" b="1">
                <a:solidFill>
                  <a:srgbClr val="FFFF00"/>
                </a:solidFill>
                <a:latin typeface="Algerian" panose="04020705040A02060702" pitchFamily="82" charset="0"/>
                <a:cs typeface="Times New Roman" panose="02020603050405020304" pitchFamily="18" charset="0"/>
              </a:rPr>
              <a:t>Сполучнотканинні пухлини.</a:t>
            </a:r>
            <a:endParaRPr lang="uk-UA" b="1" dirty="0">
              <a:solidFill>
                <a:srgbClr val="FFFF0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2AE8B0D-8632-45F6-8F08-A484E33AA3D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49168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5126FD0A-1BFC-40A8-A442-D739663F9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uk-UA" sz="4000" b="1">
                <a:latin typeface="Algerian" panose="04020705040A02060702" pitchFamily="82" charset="0"/>
                <a:cs typeface="Times New Roman" panose="02020603050405020304" pitchFamily="18" charset="0"/>
              </a:rPr>
              <a:t>Ксантофіброма. </a:t>
            </a:r>
            <a:r>
              <a:rPr lang="ru-RU" altLang="uk-UA" sz="4000" b="1">
                <a:solidFill>
                  <a:srgbClr val="FFFF00"/>
                </a:solidFill>
                <a:latin typeface="Algerian" panose="04020705040A02060702" pitchFamily="82" charset="0"/>
                <a:cs typeface="Times New Roman" panose="02020603050405020304" pitchFamily="18" charset="0"/>
              </a:rPr>
              <a:t>Сполучнотканинні пухлини.</a:t>
            </a:r>
            <a:endParaRPr lang="uk-UA" b="1" dirty="0">
              <a:solidFill>
                <a:srgbClr val="FFFF0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6F07B3F-2527-46C3-A89A-97B4E8D05E5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86250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07167E8A-1727-48DE-A6D1-1DCBFDF9B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uk-UA" sz="4400" b="1">
                <a:latin typeface="Algerian" panose="04020705040A02060702" pitchFamily="82" charset="0"/>
                <a:cs typeface="Times New Roman" panose="02020603050405020304" pitchFamily="18" charset="0"/>
              </a:rPr>
              <a:t>Ксантофіброма. </a:t>
            </a:r>
            <a:r>
              <a:rPr lang="ru-RU" altLang="uk-UA" sz="4400" b="1">
                <a:solidFill>
                  <a:srgbClr val="FFFF00"/>
                </a:solidFill>
                <a:latin typeface="Algerian" panose="04020705040A02060702" pitchFamily="82" charset="0"/>
                <a:cs typeface="Times New Roman" panose="02020603050405020304" pitchFamily="18" charset="0"/>
              </a:rPr>
              <a:t>Сполучнотканинні пухлини.</a:t>
            </a:r>
            <a:endParaRPr lang="uk-UA" dirty="0">
              <a:solidFill>
                <a:srgbClr val="FFFF0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C996D38-4FD7-4E96-A163-CD5B7CDD977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54502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EF2BBC77-61AA-4709-A98B-D14F3A8E4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uk-UA" sz="3600" b="1">
                <a:latin typeface="Algerian" panose="04020705040A02060702" pitchFamily="82" charset="0"/>
                <a:cs typeface="Times New Roman" panose="02020603050405020304" pitchFamily="18" charset="0"/>
              </a:rPr>
              <a:t>Злоякісна фіброзна гістіоцитома. </a:t>
            </a:r>
            <a:r>
              <a:rPr lang="ru-RU" altLang="uk-UA" sz="3600" b="1">
                <a:solidFill>
                  <a:srgbClr val="FFFF00"/>
                </a:solidFill>
                <a:latin typeface="Algerian" panose="04020705040A02060702" pitchFamily="82" charset="0"/>
                <a:cs typeface="Times New Roman" panose="02020603050405020304" pitchFamily="18" charset="0"/>
              </a:rPr>
              <a:t>Сполучнотканинні пухлини.</a:t>
            </a:r>
            <a:endParaRPr lang="uk-UA" sz="3600" b="1" dirty="0">
              <a:solidFill>
                <a:srgbClr val="FFFF0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4D51E0C-48B1-41D5-B8DA-C86AA4DE23B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95244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C5E45CA1-5720-4676-90A5-80C559A6B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uk-UA" sz="3600" b="1">
                <a:latin typeface="Algerian" panose="04020705040A02060702" pitchFamily="82" charset="0"/>
                <a:cs typeface="Times New Roman" panose="02020603050405020304" pitchFamily="18" charset="0"/>
              </a:rPr>
              <a:t>Злоякісна фіброзна гістіоцитома. </a:t>
            </a:r>
            <a:r>
              <a:rPr lang="ru-RU" altLang="uk-UA" sz="3600" b="1">
                <a:solidFill>
                  <a:srgbClr val="FFFF00"/>
                </a:solidFill>
                <a:latin typeface="Algerian" panose="04020705040A02060702" pitchFamily="82" charset="0"/>
                <a:cs typeface="Times New Roman" panose="02020603050405020304" pitchFamily="18" charset="0"/>
              </a:rPr>
              <a:t>Сполучнотканинні пухлини.</a:t>
            </a:r>
            <a:endParaRPr lang="uk-UA" sz="3600" b="1" dirty="0">
              <a:solidFill>
                <a:srgbClr val="FFFF0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94324EB-051F-4FE2-8B5D-BF25DA41E0C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15666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A3982309-747D-4D23-BB6B-0B6403060A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uk-UA" sz="4000" b="1">
                <a:latin typeface="Algerian" panose="04020705040A02060702" pitchFamily="82" charset="0"/>
                <a:cs typeface="Times New Roman" panose="02020603050405020304" pitchFamily="18" charset="0"/>
              </a:rPr>
              <a:t>Фібросаркома. </a:t>
            </a:r>
            <a:br>
              <a:rPr lang="ru-RU" altLang="uk-UA" sz="4000" b="1">
                <a:latin typeface="Algerian" panose="04020705040A02060702" pitchFamily="82" charset="0"/>
                <a:cs typeface="Times New Roman" panose="02020603050405020304" pitchFamily="18" charset="0"/>
              </a:rPr>
            </a:br>
            <a:r>
              <a:rPr lang="ru-RU" altLang="uk-UA" sz="4000" b="1">
                <a:solidFill>
                  <a:srgbClr val="FFFF00"/>
                </a:solidFill>
                <a:latin typeface="Algerian" panose="04020705040A02060702" pitchFamily="82" charset="0"/>
                <a:cs typeface="Times New Roman" panose="02020603050405020304" pitchFamily="18" charset="0"/>
              </a:rPr>
              <a:t>Сполучнотканинні пухлини.</a:t>
            </a:r>
            <a:endParaRPr lang="uk-UA" b="1" dirty="0">
              <a:solidFill>
                <a:srgbClr val="FFFF0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2DF175C-1CB3-4F46-B74B-0C504995872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06662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B22A7248-376E-42B0-A5C2-9B39C25C1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uk-UA" sz="4400">
                <a:solidFill>
                  <a:srgbClr val="FFFF00"/>
                </a:solidFill>
                <a:latin typeface="Algerian" panose="04020705040A02060702" pitchFamily="82" charset="0"/>
                <a:cs typeface="Arial" panose="020B0604020202020204" pitchFamily="34" charset="0"/>
              </a:rPr>
              <a:t>Гігантоклітинні пухлини– </a:t>
            </a:r>
            <a:r>
              <a:rPr lang="en-US" sz="4400">
                <a:solidFill>
                  <a:srgbClr val="FFFF00"/>
                </a:solidFill>
              </a:rPr>
              <a:t>GCT</a:t>
            </a:r>
            <a:r>
              <a:rPr lang="ru-RU" sz="4400">
                <a:solidFill>
                  <a:srgbClr val="FFFF00"/>
                </a:solidFill>
              </a:rPr>
              <a:t>.</a:t>
            </a:r>
            <a:br>
              <a:rPr lang="ru-RU" altLang="uk-UA" sz="4400">
                <a:solidFill>
                  <a:srgbClr val="FFFF00"/>
                </a:solidFill>
                <a:latin typeface="Algerian" panose="04020705040A02060702" pitchFamily="82" charset="0"/>
                <a:cs typeface="Arial" panose="020B0604020202020204" pitchFamily="34" charset="0"/>
              </a:rPr>
            </a:br>
            <a:endParaRPr lang="uk-UA" dirty="0">
              <a:solidFill>
                <a:srgbClr val="FFFF0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B5BCCCC-2CC0-45BE-8C4D-D65D49BA7BF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8172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D47FD8B7-D565-45F4-90E2-F5E5A6BD0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uk-UA" sz="4400" i="1">
                <a:solidFill>
                  <a:srgbClr val="FFFF00"/>
                </a:solidFill>
                <a:latin typeface="Algerian" panose="04020705040A02060702" pitchFamily="82" charset="0"/>
                <a:cs typeface="Arial" panose="020B0604020202020204" pitchFamily="34" charset="0"/>
              </a:rPr>
              <a:t>Гігантоклітинні пухлини– </a:t>
            </a:r>
            <a:r>
              <a:rPr lang="en-US" sz="4400">
                <a:solidFill>
                  <a:srgbClr val="FFFF00"/>
                </a:solidFill>
              </a:rPr>
              <a:t>GCT</a:t>
            </a:r>
            <a:r>
              <a:rPr lang="ru-RU" sz="4400">
                <a:solidFill>
                  <a:srgbClr val="FFFF00"/>
                </a:solidFill>
              </a:rPr>
              <a:t>.</a:t>
            </a:r>
            <a:br>
              <a:rPr lang="ru-RU" altLang="uk-UA" sz="4400" i="1">
                <a:solidFill>
                  <a:srgbClr val="FFFF00"/>
                </a:solidFill>
                <a:latin typeface="Algerian" panose="04020705040A02060702" pitchFamily="82" charset="0"/>
                <a:cs typeface="Arial" panose="020B0604020202020204" pitchFamily="34" charset="0"/>
              </a:rPr>
            </a:br>
            <a:r>
              <a:rPr lang="ru-RU" sz="4400">
                <a:solidFill>
                  <a:srgbClr val="FFFF00"/>
                </a:solidFill>
              </a:rPr>
              <a:t>.</a:t>
            </a:r>
            <a:br>
              <a:rPr lang="ru-RU" altLang="uk-UA" sz="4400" i="1">
                <a:latin typeface="Algerian" panose="04020705040A02060702" pitchFamily="82" charset="0"/>
                <a:cs typeface="Arial" panose="020B0604020202020204" pitchFamily="34" charset="0"/>
              </a:rPr>
            </a:br>
            <a:endParaRPr lang="uk-UA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6F9B9C7-BC27-4007-943C-4BE491CB2A5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1627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0A39CAE6-8AD8-4F60-96D9-D979628A98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uk-UA" sz="4000" i="1">
                <a:solidFill>
                  <a:srgbClr val="FFFF00"/>
                </a:solidFill>
                <a:latin typeface="Algerian" panose="04020705040A02060702" pitchFamily="82" charset="0"/>
                <a:cs typeface="Arial" panose="020B0604020202020204" pitchFamily="34" charset="0"/>
              </a:rPr>
              <a:t>Гігантоклітинні пухлини– </a:t>
            </a:r>
            <a:r>
              <a:rPr lang="en-US" sz="4000">
                <a:solidFill>
                  <a:srgbClr val="FFFF00"/>
                </a:solidFill>
              </a:rPr>
              <a:t>GCT</a:t>
            </a:r>
            <a:r>
              <a:rPr lang="ru-RU" sz="4000">
                <a:solidFill>
                  <a:srgbClr val="FFFF00"/>
                </a:solidFill>
              </a:rPr>
              <a:t>.</a:t>
            </a:r>
            <a:endParaRPr lang="uk-UA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0C7CB2A-DC83-4841-83FA-7654257575C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22410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9B08C82B-88C8-46E7-A126-8C1C7DB00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uk-UA" sz="4400">
                <a:solidFill>
                  <a:srgbClr val="FFFF00"/>
                </a:solidFill>
                <a:latin typeface="Algerian" panose="04020705040A02060702" pitchFamily="82" charset="0"/>
                <a:cs typeface="Arial" panose="020B0604020202020204" pitchFamily="34" charset="0"/>
              </a:rPr>
              <a:t>Гігантоклітинні пухлини </a:t>
            </a:r>
            <a:br>
              <a:rPr lang="ru-RU" altLang="uk-UA" sz="4400">
                <a:solidFill>
                  <a:srgbClr val="FFFF00"/>
                </a:solidFill>
                <a:latin typeface="Algerian" panose="04020705040A02060702" pitchFamily="82" charset="0"/>
                <a:cs typeface="Arial" panose="020B0604020202020204" pitchFamily="34" charset="0"/>
              </a:rPr>
            </a:br>
            <a:endParaRPr lang="uk-UA" dirty="0">
              <a:solidFill>
                <a:srgbClr val="FFFF0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F6C7379-C730-4155-BA05-EF7C389BFE9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74066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B2BA3D74-7CDC-455F-85AE-16B17B2AA3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uk-UA" sz="4400">
                <a:solidFill>
                  <a:srgbClr val="FFFF00"/>
                </a:solidFill>
                <a:latin typeface="Algerian" panose="04020705040A02060702" pitchFamily="82" charset="0"/>
                <a:cs typeface="Arial" panose="020B0604020202020204" pitchFamily="34" charset="0"/>
              </a:rPr>
              <a:t>Гігантоклітинні пухлини</a:t>
            </a:r>
            <a:endParaRPr lang="uk-UA" dirty="0">
              <a:solidFill>
                <a:srgbClr val="FFFF0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39692BB-A090-48DE-A753-ADD19379BF6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7714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04570A6D-CDC1-4831-A9F5-756F33100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>
                <a:solidFill>
                  <a:srgbClr val="FFFF00"/>
                </a:solidFill>
              </a:rPr>
              <a:t>Судинні пухлини</a:t>
            </a:r>
            <a:endParaRPr lang="uk-UA" b="1" dirty="0">
              <a:solidFill>
                <a:srgbClr val="FFFF0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9EB62E6-96B0-427A-BC04-C003DA83991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86566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83CFD9A2-FEDE-4E24-B55F-7D47A970C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uk-UA" sz="4400" i="1">
                <a:solidFill>
                  <a:srgbClr val="FFFF00"/>
                </a:solidFill>
                <a:latin typeface="Algerian" panose="04020705040A02060702" pitchFamily="82" charset="0"/>
                <a:cs typeface="Arial" panose="020B0604020202020204" pitchFamily="34" charset="0"/>
              </a:rPr>
              <a:t>Пухлини кістково-мозкової тканини</a:t>
            </a:r>
            <a:endParaRPr lang="uk-UA" dirty="0">
              <a:solidFill>
                <a:srgbClr val="FFFF0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19222F8-4726-4EE6-9554-DC9923755CD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32095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85A939BA-2E58-4E5E-B672-2A1D586E3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uk-UA" sz="4000">
                <a:solidFill>
                  <a:srgbClr val="FFFF00"/>
                </a:solidFill>
                <a:latin typeface="Algerian" panose="04020705040A02060702" pitchFamily="82" charset="0"/>
                <a:cs typeface="Arial" panose="020B0604020202020204" pitchFamily="34" charset="0"/>
              </a:rPr>
              <a:t>Пухлини кістково-мозкової тканини. </a:t>
            </a:r>
            <a:r>
              <a:rPr lang="ru-RU" altLang="uk-UA" sz="4000" i="1">
                <a:latin typeface="Algerian" panose="04020705040A02060702" pitchFamily="82" charset="0"/>
                <a:cs typeface="Arial" panose="020B0604020202020204" pitchFamily="34" charset="0"/>
              </a:rPr>
              <a:t>Гістіоцитоз з клітин Лангерганса</a:t>
            </a:r>
            <a:endParaRPr lang="uk-UA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9E5A752-CE0E-48E1-9992-1FD2C437973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40305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93F86851-B518-453D-9B6B-F8F18D0EB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uk-UA" sz="4000" i="1">
                <a:latin typeface="Algerian" panose="04020705040A02060702" pitchFamily="82" charset="0"/>
                <a:cs typeface="Arial" panose="020B0604020202020204" pitchFamily="34" charset="0"/>
              </a:rPr>
              <a:t>Саркома Юінга. </a:t>
            </a:r>
            <a:r>
              <a:rPr lang="ru-RU" altLang="uk-UA" sz="4000">
                <a:solidFill>
                  <a:srgbClr val="FFFF00"/>
                </a:solidFill>
                <a:latin typeface="Algerian" panose="04020705040A02060702" pitchFamily="82" charset="0"/>
                <a:cs typeface="Arial" panose="020B0604020202020204" pitchFamily="34" charset="0"/>
              </a:rPr>
              <a:t>Пухлини кістково-мозкової тканини</a:t>
            </a:r>
            <a:endParaRPr lang="uk-UA" dirty="0">
              <a:solidFill>
                <a:srgbClr val="FFFF0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E0F13AA-7E54-4BED-A6E5-C9865DA0342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66783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C478D964-30BF-419D-8CEC-4033ABAE2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uk-UA" sz="4400" i="1">
                <a:latin typeface="Algerian" panose="04020705040A02060702" pitchFamily="82" charset="0"/>
                <a:cs typeface="Arial" panose="020B0604020202020204" pitchFamily="34" charset="0"/>
              </a:rPr>
              <a:t>Саркома Юінга. </a:t>
            </a:r>
            <a:r>
              <a:rPr lang="ru-RU" altLang="uk-UA" sz="4400">
                <a:solidFill>
                  <a:srgbClr val="FFFF00"/>
                </a:solidFill>
                <a:latin typeface="Algerian" panose="04020705040A02060702" pitchFamily="82" charset="0"/>
                <a:cs typeface="Arial" panose="020B0604020202020204" pitchFamily="34" charset="0"/>
              </a:rPr>
              <a:t>Пухлини кістково-мозкової тканини</a:t>
            </a:r>
            <a:endParaRPr lang="uk-UA" dirty="0">
              <a:solidFill>
                <a:srgbClr val="FFFF0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39D7445-9102-408C-8DAA-9C907CA67C5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38638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5E945FAF-2E61-4B23-AE61-D8B211B93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uk-UA" sz="4400" i="1">
                <a:latin typeface="Algerian" panose="04020705040A02060702" pitchFamily="82" charset="0"/>
                <a:cs typeface="Arial" panose="020B0604020202020204" pitchFamily="34" charset="0"/>
              </a:rPr>
              <a:t>Саркома Юінга. </a:t>
            </a:r>
            <a:r>
              <a:rPr lang="ru-RU" altLang="uk-UA" sz="4400">
                <a:solidFill>
                  <a:srgbClr val="FFFF00"/>
                </a:solidFill>
                <a:latin typeface="Algerian" panose="04020705040A02060702" pitchFamily="82" charset="0"/>
                <a:cs typeface="Arial" panose="020B0604020202020204" pitchFamily="34" charset="0"/>
              </a:rPr>
              <a:t>Пухлини кістково-мозкової тканини</a:t>
            </a:r>
            <a:endParaRPr lang="uk-UA" dirty="0">
              <a:solidFill>
                <a:srgbClr val="FFFF0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9104F62-9520-4B42-BB79-D962C41D949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48726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019E8C9B-A875-4354-B94C-55AB8DCD4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>
                <a:solidFill>
                  <a:srgbClr val="FFFF00"/>
                </a:solidFill>
              </a:rPr>
              <a:t>Пухлини. Сістемний підхід.</a:t>
            </a:r>
            <a:endParaRPr lang="uk-UA" b="1" dirty="0">
              <a:solidFill>
                <a:srgbClr val="FFFF0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F0FAC75-AE66-4660-AA99-D5D2613054C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32923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99183BEE-EBDC-48DC-BDF2-908C94C5D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>
                <a:solidFill>
                  <a:srgbClr val="FFFF00"/>
                </a:solidFill>
              </a:rPr>
              <a:t>Пухлини. Сістемний підхід.</a:t>
            </a:r>
            <a:endParaRPr lang="uk-UA" dirty="0">
              <a:solidFill>
                <a:srgbClr val="FFFF0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DF63DBA-CD19-40C0-9F85-DC4A58B72CB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14420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B6146B46-9334-4322-9E7F-609F8CDAC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>
                <a:solidFill>
                  <a:srgbClr val="FFFF00"/>
                </a:solidFill>
              </a:rPr>
              <a:t>Пухлини. Сістемний підхід.</a:t>
            </a:r>
            <a:endParaRPr lang="uk-UA" dirty="0">
              <a:solidFill>
                <a:srgbClr val="FFFF0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5FAE299-18C0-44F3-BB44-2ED54A65A52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80918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0C42BD92-96CC-4E3A-A89E-BE776174B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>
                <a:solidFill>
                  <a:srgbClr val="FFFF00"/>
                </a:solidFill>
              </a:rPr>
              <a:t>Пухлини. Сістемний підхід. Зона переходу</a:t>
            </a:r>
            <a:endParaRPr lang="uk-UA" sz="3600" dirty="0">
              <a:solidFill>
                <a:srgbClr val="FFFF0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CFB0EBE-C88B-442F-93D5-2D5955E4E0D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34204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AD22A611-B4D4-4054-BB1A-5E1BEEEC8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>
                <a:solidFill>
                  <a:srgbClr val="FFFF00"/>
                </a:solidFill>
              </a:rPr>
              <a:t>Пухлини. Сістемний підхід. Зона переходу</a:t>
            </a:r>
            <a:endParaRPr lang="uk-UA" sz="3600" dirty="0">
              <a:solidFill>
                <a:srgbClr val="FFFF0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759893F-E77C-464D-A62D-DEF3ACA9AD6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04947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0DEBC773-D301-4F57-A554-D6D586A9B2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>
                <a:solidFill>
                  <a:srgbClr val="FFFF00"/>
                </a:solidFill>
              </a:rPr>
              <a:t>Системний підхід. Вік.</a:t>
            </a:r>
            <a:endParaRPr lang="uk-UA" b="1" dirty="0">
              <a:solidFill>
                <a:srgbClr val="FFFF0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5433719-622F-4278-B3B2-AF76FAF3CDE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97615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7CF795FA-F789-4169-BDE3-ECDAF0E3C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>
                <a:solidFill>
                  <a:srgbClr val="FFFF00"/>
                </a:solidFill>
              </a:rPr>
              <a:t>Системний підхід. Периостальна реакція. </a:t>
            </a:r>
            <a:br>
              <a:rPr lang="ru-RU" b="1"/>
            </a:br>
            <a:endParaRPr lang="uk-UA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CB06312-F647-48D2-B9B1-DDAB5B360A9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58335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A33E0AFC-7F00-467C-AC4C-80C8E47716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>
                <a:solidFill>
                  <a:srgbClr val="FFFF00"/>
                </a:solidFill>
              </a:rPr>
              <a:t>Системний підхід. Периостальна реакція. </a:t>
            </a:r>
            <a:br>
              <a:rPr lang="ru-RU" b="1"/>
            </a:br>
            <a:endParaRPr lang="uk-UA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77B2C3E-D8C8-4765-A8E4-95724B35FB3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15720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016C4F42-2A35-49F6-AC72-D42250FF5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>
                <a:solidFill>
                  <a:srgbClr val="FFFF00"/>
                </a:solidFill>
              </a:rPr>
              <a:t>Системний підхід. Агресивна периостальная реакція. </a:t>
            </a:r>
            <a:br>
              <a:rPr lang="ru-RU" b="1"/>
            </a:br>
            <a:endParaRPr lang="uk-UA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188A09C-59E7-4C2D-80F3-D808480333C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51775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EF36A87F-E4E5-4C85-83B8-C64397EEB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>
                <a:solidFill>
                  <a:srgbClr val="FFFF00"/>
                </a:solidFill>
              </a:rPr>
              <a:t>Системний підхід. </a:t>
            </a:r>
            <a:r>
              <a:rPr lang="ru-RU" sz="4000" b="1"/>
              <a:t>Руйнування коркового шару.</a:t>
            </a:r>
            <a:endParaRPr lang="uk-UA" sz="40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B31C4CB-9245-4CC4-8DD6-77365EFB038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98072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FA7A2D67-9288-4E9D-A63F-7C096AC6A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>
                <a:solidFill>
                  <a:srgbClr val="FFFF00"/>
                </a:solidFill>
              </a:rPr>
              <a:t>Системний підхід. </a:t>
            </a:r>
            <a:r>
              <a:rPr lang="ru-RU" sz="4000" b="1"/>
              <a:t>Деструкція кортекса.</a:t>
            </a:r>
            <a:endParaRPr lang="uk-UA" sz="40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2C07004-E6C5-4C7F-B309-787C9CDF818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53197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FB9BFD61-4B58-48F7-800D-2A0E1033F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>
                <a:solidFill>
                  <a:srgbClr val="FFFF00"/>
                </a:solidFill>
              </a:rPr>
              <a:t>Системний підхід. </a:t>
            </a:r>
            <a:r>
              <a:rPr lang="ru-RU" sz="4000" b="1"/>
              <a:t>Деструкція кортекса.</a:t>
            </a:r>
            <a:endParaRPr lang="uk-UA" sz="40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A073417-47F8-47C0-A359-C1CC2AB749F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77065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C90C9213-AD51-42E6-98FD-9DAA20209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>
                <a:solidFill>
                  <a:srgbClr val="FFFF00"/>
                </a:solidFill>
              </a:rPr>
              <a:t>Системний підхід</a:t>
            </a:r>
            <a:endParaRPr lang="uk-UA" sz="4000" b="1" dirty="0">
              <a:solidFill>
                <a:srgbClr val="FFFF0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EEA35F6-7362-4C8B-96DF-A4F1A48518D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96608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224FCE08-F5A1-4078-9B28-52812148E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>
                <a:solidFill>
                  <a:srgbClr val="FFFF00"/>
                </a:solidFill>
              </a:rPr>
              <a:t>Пухлини системний підхід. </a:t>
            </a:r>
            <a:r>
              <a:rPr lang="ru-RU" sz="4000" b="1"/>
              <a:t>Місцезнаходження. </a:t>
            </a:r>
            <a:br>
              <a:rPr lang="uk-UA" sz="4000" b="1"/>
            </a:br>
            <a:endParaRPr lang="uk-UA" sz="4000" b="1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F6C6C2D-8617-4809-9E9E-A649605F7AF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517011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6C8C0C39-0300-43A9-B837-F46B20ECD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b="1">
                <a:solidFill>
                  <a:srgbClr val="FFFF00"/>
                </a:solidFill>
              </a:rPr>
              <a:t>Пухлини системний підхід. </a:t>
            </a:r>
            <a:r>
              <a:rPr lang="ru-RU" sz="4400" b="1"/>
              <a:t>Локалізація </a:t>
            </a:r>
            <a:br>
              <a:rPr lang="uk-UA" sz="4400" b="1"/>
            </a:br>
            <a:endParaRPr lang="uk-UA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BB4B3B2-9E6A-4C90-84FE-C267A4DB02D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73777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7F1AA40F-F6B3-43F6-B235-F94822EFF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>
                <a:solidFill>
                  <a:srgbClr val="FFFF00"/>
                </a:solidFill>
              </a:rPr>
              <a:t>Пухлини. Системний підхід. </a:t>
            </a:r>
            <a:r>
              <a:rPr lang="ru-RU" sz="4000" b="1"/>
              <a:t>Матрикс.</a:t>
            </a:r>
            <a:endParaRPr lang="uk-UA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341F799-90D6-4A66-AE3D-E50B5DDB7AE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98970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959F77FA-8CE4-4863-BB12-238CC393E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>
                <a:solidFill>
                  <a:srgbClr val="FFFF00"/>
                </a:solidFill>
              </a:rPr>
              <a:t>Пухлини. Системний підхід. </a:t>
            </a:r>
            <a:r>
              <a:rPr lang="ru-RU" sz="4000" b="1"/>
              <a:t>Матрикс.</a:t>
            </a:r>
            <a:endParaRPr lang="uk-UA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08260CF-E74C-4DA8-95F4-C911FF48D61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645563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E1C340FE-7BF7-475D-A0E3-469DD7071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>
                <a:solidFill>
                  <a:srgbClr val="FFFF00"/>
                </a:solidFill>
              </a:rPr>
              <a:t>Пухлини системний підхід. </a:t>
            </a:r>
            <a:r>
              <a:rPr lang="ru-RU" sz="4000" b="1"/>
              <a:t>Поширеність</a:t>
            </a:r>
            <a:endParaRPr lang="uk-UA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FEEF7B5-DA63-449A-A4CF-FC7BCF6FA7E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03397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FB6F2B9B-1754-4816-80B0-309AE3CC8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>
                <a:solidFill>
                  <a:srgbClr val="FFFF00"/>
                </a:solidFill>
              </a:rPr>
              <a:t>Пухлини. Системний підхід. </a:t>
            </a:r>
            <a:r>
              <a:rPr lang="ru-RU" sz="4000" b="1"/>
              <a:t>Ураження хребта</a:t>
            </a:r>
            <a:endParaRPr lang="uk-UA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8253E08-9A80-48D3-A754-9FB8BE55A8C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772257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2B4EFBBC-DE1C-4C7C-BF05-70D679909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b="1">
                <a:solidFill>
                  <a:srgbClr val="FFFF00"/>
                </a:solidFill>
              </a:rPr>
              <a:t>Пухлини. Системний підхід. </a:t>
            </a:r>
            <a:r>
              <a:rPr lang="ru-RU" sz="4400" b="1"/>
              <a:t>Ураження стопи</a:t>
            </a:r>
            <a:endParaRPr lang="uk-UA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12F2442-A963-4538-BAC4-39A8E83BCB3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503477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53D0D5C5-98B0-465F-8C94-D005A35D7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>
                <a:solidFill>
                  <a:srgbClr val="FFFF00"/>
                </a:solidFill>
              </a:rPr>
              <a:t>Системний підхід. Алфавітний покажчик пухлин.</a:t>
            </a:r>
            <a:endParaRPr lang="uk-UA" b="1" dirty="0">
              <a:solidFill>
                <a:srgbClr val="FFFF0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440BF48-CA56-4D00-807E-6B1AB2906E6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13023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0A195109-A4ED-44E0-9F95-ABF733C0C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/>
              <a:t>Остеосаркома. Не думайте, що пухлини кісток рідкість! </a:t>
            </a:r>
            <a:br>
              <a:rPr lang="uk-UA" sz="4400" b="1"/>
            </a:br>
            <a:endParaRPr lang="uk-UA" b="1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831316C-9FEC-4D2A-B04E-7F3D4623DFC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90312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F72EDAF5-F86F-47B9-AB8D-EFE43CD6E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/>
              <a:t>Остеохондоматоз.</a:t>
            </a:r>
            <a:br>
              <a:rPr lang="ru-RU" b="1"/>
            </a:br>
            <a:r>
              <a:rPr lang="ru-RU" sz="4400" b="1"/>
              <a:t>Не думайте, що пухлини кісток рідкість! </a:t>
            </a:r>
            <a:br>
              <a:rPr lang="uk-UA" sz="4400" b="1"/>
            </a:br>
            <a:endParaRPr lang="uk-UA" b="1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A9144FE-1455-48F6-B51A-B2BF2DFD4F4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634882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B760ECE6-4A6F-4C20-9280-3C88687C6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400" b="1"/>
              <a:t>Компактна остеома. Не думайте, що пухлини кісток рідкість!</a:t>
            </a:r>
            <a:endParaRPr lang="uk-UA" sz="44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E299BF8-0BEA-435A-8FFE-A6CB69E67C2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504455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8EA08F90-E878-4649-BA80-0906BC871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400" b="1"/>
              <a:t>Не думайте, що остеомієліт - рідкість!</a:t>
            </a:r>
            <a:endParaRPr lang="uk-UA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671F4A2-E27A-458C-8236-4501ADDF109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219685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1BD63935-7C66-4C64-BFD4-0C4288403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3600">
                <a:solidFill>
                  <a:schemeClr val="tx1"/>
                </a:solidFill>
              </a:rPr>
              <a:t>Пацієт БЕЗ скарг може дати «несподіванку» ! Аневрізматична кісткова кіста (</a:t>
            </a:r>
            <a:r>
              <a:rPr lang="ru-RU" sz="3600">
                <a:solidFill>
                  <a:schemeClr val="tx1"/>
                </a:solidFill>
              </a:rPr>
              <a:t>АВС)? На гістології: </a:t>
            </a:r>
            <a:r>
              <a:rPr lang="en-US" sz="3600">
                <a:solidFill>
                  <a:schemeClr val="tx1"/>
                </a:solidFill>
              </a:rPr>
              <a:t>GCT</a:t>
            </a:r>
            <a:endParaRPr lang="uk-UA" sz="3600" dirty="0">
              <a:solidFill>
                <a:schemeClr val="tx1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B438BDE-744A-40E6-9D1F-173D6B16FF5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339035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871BA594-6F7E-4A60-9DD8-2F8F36123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>
                <a:solidFill>
                  <a:srgbClr val="FFFF00"/>
                </a:solidFill>
              </a:rPr>
              <a:t>Гематогенний остеомієліт</a:t>
            </a:r>
            <a:endParaRPr lang="uk-UA" dirty="0">
              <a:solidFill>
                <a:srgbClr val="FFFF0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B959908-EAAF-4B95-8404-6B51C1A3AFB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98519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CEE44817-6AE4-4457-99AF-3A0E1478D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b="1">
                <a:solidFill>
                  <a:schemeClr val="tx1"/>
                </a:solidFill>
              </a:rPr>
              <a:t>Не думайте, що у вашій практиці вроджений сифіліс не зустрінеться!</a:t>
            </a:r>
            <a:endParaRPr lang="uk-UA" dirty="0">
              <a:solidFill>
                <a:schemeClr val="tx1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7C5DA98-F5C9-4FC7-AD27-E99DF015CEB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932624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C859CBF0-C6DA-40D7-8CD1-CE679132C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/>
              <a:t>Інструкція по застосуванню презентації:</a:t>
            </a:r>
            <a:br>
              <a:rPr lang="ru-RU" sz="3600" b="1"/>
            </a:br>
            <a:r>
              <a:rPr lang="ru-RU" sz="2800" b="1"/>
              <a:t>- Починаємо з кінця: слайд 79 ...</a:t>
            </a:r>
            <a:br>
              <a:rPr lang="ru-RU" sz="2800" b="1"/>
            </a:br>
            <a:r>
              <a:rPr lang="ru-RU" sz="2800" b="1"/>
              <a:t>- Пояснення термінів шукаємо на початку: слайд 3-32</a:t>
            </a:r>
            <a:br>
              <a:rPr lang="ru-RU" sz="2800" b="1"/>
            </a:br>
            <a:r>
              <a:rPr lang="ru-RU" sz="2800" b="1"/>
              <a:t>- Слайди 34-78 для розумних + зберігаємо в заначку</a:t>
            </a:r>
            <a:r>
              <a:rPr lang="ru-RU" sz="3600" b="1"/>
              <a:t>.</a:t>
            </a:r>
            <a:endParaRPr lang="uk-UA" sz="3600" b="1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0428241-98BD-458B-BDA6-F39517CE48E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60435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728</Words>
  <Application>Microsoft Office PowerPoint</Application>
  <PresentationFormat>Широкоэкранный</PresentationFormat>
  <Paragraphs>111</Paragraphs>
  <Slides>108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108</vt:i4>
      </vt:variant>
    </vt:vector>
  </HeadingPairs>
  <TitlesOfParts>
    <vt:vector size="114" baseType="lpstr">
      <vt:lpstr>Algerian</vt:lpstr>
      <vt:lpstr>Arial</vt:lpstr>
      <vt:lpstr>Bodoni MT Black</vt:lpstr>
      <vt:lpstr>Calibri</vt:lpstr>
      <vt:lpstr>Calibri Light</vt:lpstr>
      <vt:lpstr>Тема Office</vt:lpstr>
      <vt:lpstr>Променеві ознаки запальних захворювань опорно-рухової системи. Променеві ознаки пухлин опорно-рухової системи.</vt:lpstr>
      <vt:lpstr>Рентгенологічна семіотика кістково-суглобової патології</vt:lpstr>
      <vt:lpstr>Рентгенологічна семіотика кістково-суглобової патології</vt:lpstr>
      <vt:lpstr>Остеопороз. Процеси, що супроводжуються зменшенням кількості кісткової тканини.</vt:lpstr>
      <vt:lpstr>Остеопороз. Процеси, що супроводжуються зменшенням кількості кісткової тканини.</vt:lpstr>
      <vt:lpstr>Остеопороз. Процеси, що супроводжуються зменшенням кількості кісткової тканини.</vt:lpstr>
      <vt:lpstr>Остеопороз.</vt:lpstr>
      <vt:lpstr>Деструкція. Процеси, що супроводжуються зменшенням кількості кісткової тканини.</vt:lpstr>
      <vt:lpstr>Деструкція.</vt:lpstr>
      <vt:lpstr>Остеоліз. Процеси, що супроводжуються зменшенням кількості кісткової тканини.</vt:lpstr>
      <vt:lpstr>Атрофія і остеомаляція. Процеси, що супроводжуються зменшенням кількості кісткової тканини.</vt:lpstr>
      <vt:lpstr>Атрофія і остеомаляція.</vt:lpstr>
      <vt:lpstr>Остеосклероз. Процеси, що супроводжуються збільшенням кількості кісткової тканини.</vt:lpstr>
      <vt:lpstr>Остеосклероз.</vt:lpstr>
      <vt:lpstr>Периостальні нашарування. Процеси, що супроводжуються збільшенням кількості кісткової тканини.</vt:lpstr>
      <vt:lpstr>Гіпертрофія. Процеси, що супроводжуються збільшенням кількості кісткової тканини.</vt:lpstr>
      <vt:lpstr>Пароостози. Процеси, що супроводжуються збільшенням кількості кісткової тканини.</vt:lpstr>
      <vt:lpstr>Пароостози. Процеси, що супроводжуються збільшенням кількості кісткової тканини.</vt:lpstr>
      <vt:lpstr>Некроз і секвестрація.</vt:lpstr>
      <vt:lpstr>Рентгенівська семіотика кістки. Що оцінюємо?</vt:lpstr>
      <vt:lpstr>Запальні захворювання кістки. Остеомієліт.</vt:lpstr>
      <vt:lpstr>Запальні захворювання кістки. Остеомієліт.</vt:lpstr>
      <vt:lpstr> Остеомієліт</vt:lpstr>
      <vt:lpstr>Остеомієліт</vt:lpstr>
      <vt:lpstr>Остеомієліт</vt:lpstr>
      <vt:lpstr>Остеомієліт</vt:lpstr>
      <vt:lpstr>Остеомієліт</vt:lpstr>
      <vt:lpstr>Абсцес Броді</vt:lpstr>
      <vt:lpstr>Абсцес Броді</vt:lpstr>
      <vt:lpstr>Абсцес Броді</vt:lpstr>
      <vt:lpstr>Склерозуючий остеомієліт Гарре</vt:lpstr>
      <vt:lpstr>Склерозуючий остеомієліт Гарре</vt:lpstr>
      <vt:lpstr>Ви чесно заслужили відпочинок!</vt:lpstr>
      <vt:lpstr>Класифікація пухлинних процесів кістково-суглобової системи по Шайовічу і Мандольфо (ВООЗ, 1961 рік)</vt:lpstr>
      <vt:lpstr>Класифікація пухлин Кісткоутворюючі</vt:lpstr>
      <vt:lpstr>Кісткоутворюючі пухлини. Остеома</vt:lpstr>
      <vt:lpstr>Кісткоутворюючі пухлини. Остеома</vt:lpstr>
      <vt:lpstr>Кісткоутворюючі пухлини. Остеоід-остеома</vt:lpstr>
      <vt:lpstr>Кісткоутворюючі пухлини. Остеоід-остеома</vt:lpstr>
      <vt:lpstr>Кісткоутворюючі пухлини. Остеобластома.</vt:lpstr>
      <vt:lpstr>Кісткоутворюючі пухлини.  Остеогенна саркома.</vt:lpstr>
      <vt:lpstr>Кісткоутворюючі пухлини.  Остеогенна саркома.</vt:lpstr>
      <vt:lpstr>Кісткоутворюючі пухлини.  Остеогенна саркома.</vt:lpstr>
      <vt:lpstr>Презентация PowerPoint</vt:lpstr>
      <vt:lpstr>Класифікація пухлин. Хрящоутворюючі  </vt:lpstr>
      <vt:lpstr>Хрящоутворюючі пухлини. Остеохондрома (остеохондроматоз). </vt:lpstr>
      <vt:lpstr>Хрящоутворюючі пухлини. Остеохондрома (остеохондроматоз). </vt:lpstr>
      <vt:lpstr>Хрящоутворюючі пухлини. Хондрома.</vt:lpstr>
      <vt:lpstr>Хрящоутворюючі пухлини. Хондрома.</vt:lpstr>
      <vt:lpstr>Хрящоутворюючі пухлини. Енхондрома. Енхондроматоз.</vt:lpstr>
      <vt:lpstr>Хрящоутворюючі пухлини. Енхондрома. Енхондроматоз.</vt:lpstr>
      <vt:lpstr>Хрящоутворюючі пухлини. Хондробластома.</vt:lpstr>
      <vt:lpstr>Хрящоутворюючі пухлини. Хондробластома.</vt:lpstr>
      <vt:lpstr>Хрящоутворюючі пухлини. Хондроміксоідна фіброма.</vt:lpstr>
      <vt:lpstr>Хрящоутворюючі пухлини. Хондроміксоідна фіброма.</vt:lpstr>
      <vt:lpstr>Хондросаркома. Хрящоутворюючі пухлини.</vt:lpstr>
      <vt:lpstr>Хондросаркома. Хрящоутворюючі пухлини.</vt:lpstr>
      <vt:lpstr>Хрящоутворюючі пухлини. Хондросаркома. Остеолітична форма</vt:lpstr>
      <vt:lpstr>Класифікація пухлин Сполучнотканинні пухлини  </vt:lpstr>
      <vt:lpstr>Неосифікуюча фіброма.  Сполучнотканинні пухлини.</vt:lpstr>
      <vt:lpstr>Неосифікуюча фіброма.  Сполучнотканинні пухлини.</vt:lpstr>
      <vt:lpstr>Неосифікуюча фіброма.  Сполучнотканинні пухлини.</vt:lpstr>
      <vt:lpstr>Ксантофіброма. Сполучнотканинні пухлини.</vt:lpstr>
      <vt:lpstr>Ксантофіброма. Сполучнотканинні пухлини.</vt:lpstr>
      <vt:lpstr>Ксантофіброма. Сполучнотканинні пухлини.</vt:lpstr>
      <vt:lpstr>Злоякісна фіброзна гістіоцитома. Сполучнотканинні пухлини.</vt:lpstr>
      <vt:lpstr>Злоякісна фіброзна гістіоцитома. Сполучнотканинні пухлини.</vt:lpstr>
      <vt:lpstr>Фібросаркома.  Сполучнотканинні пухлини.</vt:lpstr>
      <vt:lpstr>Гігантоклітинні пухлини– GCT. </vt:lpstr>
      <vt:lpstr>Гігантоклітинні пухлини– GCT. . </vt:lpstr>
      <vt:lpstr>Гігантоклітинні пухлини– GCT.</vt:lpstr>
      <vt:lpstr>Гігантоклітинні пухлини  </vt:lpstr>
      <vt:lpstr>Гігантоклітинні пухлини</vt:lpstr>
      <vt:lpstr>Судинні пухлини</vt:lpstr>
      <vt:lpstr>Пухлини кістково-мозкової тканини</vt:lpstr>
      <vt:lpstr>Пухлини кістково-мозкової тканини. Гістіоцитоз з клітин Лангерганса</vt:lpstr>
      <vt:lpstr>Саркома Юінга. Пухлини кістково-мозкової тканини</vt:lpstr>
      <vt:lpstr>Саркома Юінга. Пухлини кістково-мозкової тканини</vt:lpstr>
      <vt:lpstr>Саркома Юінга. Пухлини кістково-мозкової тканини</vt:lpstr>
      <vt:lpstr>Пухлини. Сістемний підхід.</vt:lpstr>
      <vt:lpstr>Пухлини. Сістемний підхід.</vt:lpstr>
      <vt:lpstr>Пухлини. Сістемний підхід.</vt:lpstr>
      <vt:lpstr>Пухлини. Сістемний підхід. Зона переходу</vt:lpstr>
      <vt:lpstr>Пухлини. Сістемний підхід. Зона переходу</vt:lpstr>
      <vt:lpstr>Системний підхід. Вік.</vt:lpstr>
      <vt:lpstr>Системний підхід. Периостальна реакція.  </vt:lpstr>
      <vt:lpstr>Системний підхід. Периостальна реакція.  </vt:lpstr>
      <vt:lpstr>Системний підхід. Агресивна периостальная реакція.  </vt:lpstr>
      <vt:lpstr>Системний підхід. Руйнування коркового шару.</vt:lpstr>
      <vt:lpstr>Системний підхід. Деструкція кортекса.</vt:lpstr>
      <vt:lpstr>Системний підхід. Деструкція кортекса.</vt:lpstr>
      <vt:lpstr>Системний підхід</vt:lpstr>
      <vt:lpstr>Пухлини системний підхід. Місцезнаходження.  </vt:lpstr>
      <vt:lpstr>Пухлини системний підхід. Локалізація  </vt:lpstr>
      <vt:lpstr>Пухлини. Системний підхід. Матрикс.</vt:lpstr>
      <vt:lpstr>Пухлини. Системний підхід. Матрикс.</vt:lpstr>
      <vt:lpstr>Пухлини системний підхід. Поширеність</vt:lpstr>
      <vt:lpstr>Пухлини. Системний підхід. Ураження хребта</vt:lpstr>
      <vt:lpstr>Пухлини. Системний підхід. Ураження стопи</vt:lpstr>
      <vt:lpstr>Системний підхід. Алфавітний покажчик пухлин.</vt:lpstr>
      <vt:lpstr>Остеосаркома. Не думайте, що пухлини кісток рідкість!  </vt:lpstr>
      <vt:lpstr>Остеохондоматоз. Не думайте, що пухлини кісток рідкість!  </vt:lpstr>
      <vt:lpstr>Компактна остеома. Не думайте, що пухлини кісток рідкість!</vt:lpstr>
      <vt:lpstr>Не думайте, що остеомієліт - рідкість!</vt:lpstr>
      <vt:lpstr>Пацієт БЕЗ скарг може дати «несподіванку» ! Аневрізматична кісткова кіста (АВС)? На гістології: GCT</vt:lpstr>
      <vt:lpstr>Гематогенний остеомієліт</vt:lpstr>
      <vt:lpstr>Не думайте, що у вашій практиці вроджений сифіліс не зустрінеться!</vt:lpstr>
      <vt:lpstr>Інструкція по застосуванню презентації: - Починаємо з кінця: слайд 79 ... - Пояснення термінів шукаємо на початку: слайд 3-32 - Слайди 34-78 для розумних + зберігаємо в заначку.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Променева діагностика захворювань опорно-рухової системи: запальні процеси, пухлинні ураження.</dc:title>
  <dc:creator>Катерина Михайлівна Дойкова</dc:creator>
  <cp:lastModifiedBy>Катерина Михайлівна Дойкова</cp:lastModifiedBy>
  <cp:revision>2</cp:revision>
  <dcterms:created xsi:type="dcterms:W3CDTF">2021-03-03T06:21:46Z</dcterms:created>
  <dcterms:modified xsi:type="dcterms:W3CDTF">2021-10-15T17:06:46Z</dcterms:modified>
</cp:coreProperties>
</file>