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322" r:id="rId3"/>
    <p:sldId id="323" r:id="rId4"/>
    <p:sldId id="349" r:id="rId5"/>
    <p:sldId id="350" r:id="rId6"/>
    <p:sldId id="348" r:id="rId7"/>
    <p:sldId id="326" r:id="rId8"/>
    <p:sldId id="318" r:id="rId9"/>
    <p:sldId id="338" r:id="rId10"/>
    <p:sldId id="331" r:id="rId11"/>
    <p:sldId id="332" r:id="rId12"/>
    <p:sldId id="334" r:id="rId13"/>
    <p:sldId id="335" r:id="rId14"/>
    <p:sldId id="336" r:id="rId15"/>
    <p:sldId id="327" r:id="rId16"/>
    <p:sldId id="328" r:id="rId17"/>
    <p:sldId id="346" r:id="rId18"/>
    <p:sldId id="329" r:id="rId19"/>
    <p:sldId id="330" r:id="rId20"/>
    <p:sldId id="310" r:id="rId21"/>
    <p:sldId id="313" r:id="rId22"/>
    <p:sldId id="319" r:id="rId23"/>
    <p:sldId id="312" r:id="rId24"/>
    <p:sldId id="314" r:id="rId25"/>
    <p:sldId id="315" r:id="rId26"/>
    <p:sldId id="300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7" r:id="rId35"/>
    <p:sldId id="353" r:id="rId36"/>
    <p:sldId id="354" r:id="rId37"/>
    <p:sldId id="351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F020"/>
    <a:srgbClr val="013107"/>
    <a:srgbClr val="663300"/>
    <a:srgbClr val="FF6600"/>
    <a:srgbClr val="E7200B"/>
    <a:srgbClr val="550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5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F149D-BCB9-4DB8-B26C-242DE8D35453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F0B97-3A5E-40A6-A23A-AB6FD5626B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164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missing?article%5btitle%5d=de-quervain-s-subacute-granulomatous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860032" y="4293096"/>
            <a:ext cx="41044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Кафедра променевої діагностики, терапії та радіаційної медицини і онкології ОНМедУ.</a:t>
            </a:r>
          </a:p>
          <a:p>
            <a:pPr algn="r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072583" y="1268760"/>
            <a:ext cx="7772400" cy="2592288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Променеві </a:t>
            </a:r>
            <a:r>
              <a:rPr lang="ru-RU" dirty="0" err="1">
                <a:solidFill>
                  <a:srgbClr val="FFFF00"/>
                </a:solidFill>
              </a:rPr>
              <a:t>методи</a:t>
            </a:r>
            <a:r>
              <a:rPr lang="ru-RU" dirty="0">
                <a:solidFill>
                  <a:srgbClr val="FFFF00"/>
                </a:solidFill>
              </a:rPr>
              <a:t> дослідження в </a:t>
            </a:r>
            <a:r>
              <a:rPr lang="ru-RU" dirty="0" err="1">
                <a:solidFill>
                  <a:srgbClr val="FFFF00"/>
                </a:solidFill>
              </a:rPr>
              <a:t>ендокринології</a:t>
            </a:r>
            <a:r>
              <a:rPr lang="ru-RU" dirty="0">
                <a:solidFill>
                  <a:srgbClr val="FFFF00"/>
                </a:solidFill>
              </a:rPr>
              <a:t>. Променеві </a:t>
            </a:r>
            <a:r>
              <a:rPr lang="ru-RU" dirty="0" err="1">
                <a:solidFill>
                  <a:srgbClr val="FFFF00"/>
                </a:solidFill>
              </a:rPr>
              <a:t>ознаки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захворювань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щитоподібної</a:t>
            </a:r>
            <a:r>
              <a:rPr lang="ru-RU" dirty="0">
                <a:solidFill>
                  <a:srgbClr val="FFFF00"/>
                </a:solidFill>
              </a:rPr>
              <a:t> залози.</a:t>
            </a:r>
            <a:br>
              <a:rPr lang="ru-RU" sz="3200" dirty="0">
                <a:solidFill>
                  <a:srgbClr val="FFFF00"/>
                </a:solidFill>
              </a:rPr>
            </a:b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9001000" cy="315416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МЕТОДИ ДОСЛІДЖЕННЯ ЩИТОПОДІБНОЇ ЗАЛОЗИ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7158" y="1268760"/>
            <a:ext cx="3998818" cy="558924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FF00"/>
                </a:solidFill>
                <a:latin typeface="Open Sans"/>
              </a:rPr>
              <a:t>УЗД:</a:t>
            </a:r>
          </a:p>
          <a:p>
            <a:pPr marL="68580" indent="0">
              <a:buNone/>
            </a:pPr>
            <a:r>
              <a:rPr lang="ru-RU" sz="2000" dirty="0">
                <a:latin typeface="Open Sans"/>
              </a:rPr>
              <a:t>- </a:t>
            </a:r>
            <a:r>
              <a:rPr lang="ru-RU" sz="2000" dirty="0" err="1">
                <a:latin typeface="Open Sans"/>
              </a:rPr>
              <a:t>сонографія</a:t>
            </a:r>
            <a:r>
              <a:rPr lang="ru-RU" sz="2000" dirty="0">
                <a:latin typeface="Open Sans"/>
              </a:rPr>
              <a:t> ,</a:t>
            </a:r>
          </a:p>
          <a:p>
            <a:pPr marL="68580" indent="0">
              <a:buNone/>
            </a:pPr>
            <a:r>
              <a:rPr lang="ru-RU" sz="2000">
                <a:latin typeface="Open Sans"/>
              </a:rPr>
              <a:t>- доплерографія</a:t>
            </a:r>
            <a:r>
              <a:rPr lang="ru-RU" sz="2000" dirty="0">
                <a:latin typeface="Open Sans"/>
              </a:rPr>
              <a:t>,</a:t>
            </a:r>
          </a:p>
          <a:p>
            <a:pPr marL="68580" indent="0">
              <a:buNone/>
            </a:pPr>
            <a:r>
              <a:rPr lang="ru-RU" sz="2000" dirty="0">
                <a:latin typeface="Open Sans"/>
              </a:rPr>
              <a:t>- </a:t>
            </a:r>
            <a:r>
              <a:rPr lang="ru-RU" sz="2000" dirty="0" err="1">
                <a:latin typeface="Open Sans"/>
              </a:rPr>
              <a:t>кольорове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доплеровське</a:t>
            </a:r>
            <a:r>
              <a:rPr lang="ru-RU" sz="2000" dirty="0">
                <a:latin typeface="Open Sans"/>
              </a:rPr>
              <a:t> </a:t>
            </a:r>
            <a:r>
              <a:rPr lang="ru-RU" sz="2000" dirty="0" err="1">
                <a:latin typeface="Open Sans"/>
              </a:rPr>
              <a:t>картування</a:t>
            </a:r>
            <a:r>
              <a:rPr lang="ru-RU" sz="2000" dirty="0">
                <a:latin typeface="Open Sans"/>
              </a:rPr>
              <a:t>,</a:t>
            </a:r>
          </a:p>
          <a:p>
            <a:pPr marL="68580" indent="0">
              <a:buNone/>
            </a:pPr>
            <a:r>
              <a:rPr lang="ru-RU" sz="2000">
                <a:latin typeface="Open Sans"/>
              </a:rPr>
              <a:t>- тонкоголкова </a:t>
            </a:r>
            <a:r>
              <a:rPr lang="ru-RU" sz="2000" dirty="0" err="1">
                <a:latin typeface="Open Sans"/>
              </a:rPr>
              <a:t>біопсія</a:t>
            </a:r>
            <a:r>
              <a:rPr lang="ru-RU" sz="2000" dirty="0">
                <a:latin typeface="Open Sans"/>
              </a:rPr>
              <a:t> (ТГБ) </a:t>
            </a:r>
            <a:r>
              <a:rPr lang="ru-RU" sz="2000" dirty="0" err="1">
                <a:latin typeface="Open Sans"/>
              </a:rPr>
              <a:t>під</a:t>
            </a:r>
            <a:r>
              <a:rPr lang="ru-RU" sz="2000" dirty="0">
                <a:latin typeface="Open Sans"/>
              </a:rPr>
              <a:t> контролем УЗД.</a:t>
            </a:r>
            <a:endParaRPr lang="ru-RU" sz="2000" dirty="0">
              <a:solidFill>
                <a:srgbClr val="FFFF00"/>
              </a:solidFill>
              <a:latin typeface="Open Sans"/>
            </a:endParaRPr>
          </a:p>
          <a:p>
            <a:r>
              <a:rPr lang="ru-RU" sz="2000" dirty="0">
                <a:solidFill>
                  <a:srgbClr val="FFFF00"/>
                </a:solidFill>
                <a:latin typeface="Open Sans"/>
              </a:rPr>
              <a:t>КТ і МРТ</a:t>
            </a:r>
          </a:p>
          <a:p>
            <a:endParaRPr lang="ru-RU" sz="2000" dirty="0">
              <a:solidFill>
                <a:srgbClr val="FFFF00"/>
              </a:solidFill>
              <a:latin typeface="Open Sans"/>
            </a:endParaRPr>
          </a:p>
          <a:p>
            <a:endParaRPr lang="uk-UA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268760"/>
            <a:ext cx="4214842" cy="558924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FF00"/>
                </a:solidFill>
              </a:rPr>
              <a:t>РАДІОНУКЛІДНІ МЕТОДИ:</a:t>
            </a:r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/>
              <a:t>In vivo</a:t>
            </a:r>
            <a:endParaRPr lang="ru-RU" sz="2000" dirty="0"/>
          </a:p>
          <a:p>
            <a:pPr marL="68580" indent="0">
              <a:buNone/>
            </a:pPr>
            <a:r>
              <a:rPr lang="ru-RU" sz="2000" dirty="0"/>
              <a:t>- </a:t>
            </a:r>
            <a:r>
              <a:rPr lang="ru-RU" sz="2000" dirty="0" err="1"/>
              <a:t>сканування</a:t>
            </a:r>
            <a:r>
              <a:rPr lang="ru-RU" sz="2000" dirty="0"/>
              <a:t>;</a:t>
            </a:r>
          </a:p>
          <a:p>
            <a:pPr marL="68580" indent="0">
              <a:buNone/>
            </a:pPr>
            <a:r>
              <a:rPr lang="ru-RU" sz="2000" dirty="0"/>
              <a:t>- </a:t>
            </a:r>
            <a:r>
              <a:rPr lang="ru-RU" sz="2000" dirty="0" err="1"/>
              <a:t>сцинтіграфія</a:t>
            </a:r>
            <a:r>
              <a:rPr lang="ru-RU" sz="2000" dirty="0"/>
              <a:t>;</a:t>
            </a:r>
            <a:endParaRPr lang="en-US" sz="2000" dirty="0"/>
          </a:p>
          <a:p>
            <a:pPr marL="68580" indent="0">
              <a:buNone/>
            </a:pPr>
            <a:r>
              <a:rPr lang="en-US" sz="2000" dirty="0"/>
              <a:t>-</a:t>
            </a:r>
            <a:r>
              <a:rPr lang="uk-UA" sz="2000" dirty="0"/>
              <a:t> </a:t>
            </a:r>
            <a:r>
              <a:rPr lang="ru-RU" sz="2000" dirty="0" err="1"/>
              <a:t>вивчення</a:t>
            </a:r>
            <a:r>
              <a:rPr lang="ru-RU" sz="2000" dirty="0"/>
              <a:t> </a:t>
            </a:r>
            <a:r>
              <a:rPr lang="ru-RU" sz="2000" dirty="0" err="1"/>
              <a:t>йодонакопичувальної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 </a:t>
            </a:r>
            <a:r>
              <a:rPr lang="ru-RU" sz="2000" dirty="0" err="1"/>
              <a:t>щитоподібної</a:t>
            </a:r>
            <a:r>
              <a:rPr lang="ru-RU" sz="2000" dirty="0"/>
              <a:t> </a:t>
            </a:r>
            <a:r>
              <a:rPr lang="ru-RU" sz="2000" dirty="0" err="1"/>
              <a:t>залози</a:t>
            </a:r>
            <a:r>
              <a:rPr lang="ru-RU" sz="2000" dirty="0"/>
              <a:t> по ¹²³</a:t>
            </a:r>
            <a:r>
              <a:rPr lang="en-US" sz="2000" dirty="0"/>
              <a:t>I</a:t>
            </a:r>
            <a:r>
              <a:rPr lang="ru-RU" sz="2000" dirty="0"/>
              <a:t>, ¹³¹</a:t>
            </a:r>
            <a:r>
              <a:rPr lang="en-US" sz="2000" dirty="0"/>
              <a:t>I</a:t>
            </a:r>
            <a:r>
              <a:rPr lang="ru-RU" sz="2000" dirty="0"/>
              <a:t>;</a:t>
            </a:r>
          </a:p>
          <a:p>
            <a:pPr marL="68580" indent="0">
              <a:buNone/>
            </a:pPr>
            <a:r>
              <a:rPr lang="ru-RU" sz="2000" dirty="0"/>
              <a:t>-тест-захват ⁹⁹</a:t>
            </a:r>
            <a:r>
              <a:rPr lang="en-US" sz="2000" dirty="0"/>
              <a:t>m</a:t>
            </a:r>
            <a:r>
              <a:rPr lang="ru-RU" sz="2000" dirty="0"/>
              <a:t>Тс </a:t>
            </a:r>
            <a:r>
              <a:rPr lang="en-US" sz="2000" dirty="0"/>
              <a:t>-</a:t>
            </a:r>
            <a:r>
              <a:rPr lang="ru-RU" sz="2000" dirty="0" err="1"/>
              <a:t>пертехнетата</a:t>
            </a:r>
            <a:r>
              <a:rPr lang="ru-RU" sz="2000" dirty="0"/>
              <a:t>.</a:t>
            </a:r>
            <a:endParaRPr lang="en-US" sz="2000" dirty="0"/>
          </a:p>
          <a:p>
            <a:r>
              <a:rPr lang="en-US" sz="2000" dirty="0"/>
              <a:t>In vitro</a:t>
            </a:r>
            <a:endParaRPr lang="ru-RU" sz="2000" dirty="0"/>
          </a:p>
          <a:p>
            <a:pPr marL="68580" indent="0">
              <a:buNone/>
            </a:pPr>
            <a:r>
              <a:rPr lang="ru-RU" sz="2000" dirty="0"/>
              <a:t>-</a:t>
            </a:r>
            <a:r>
              <a:rPr lang="ru-RU" sz="2000" dirty="0" err="1"/>
              <a:t>радіоіммунологічний</a:t>
            </a:r>
            <a:r>
              <a:rPr lang="ru-RU" sz="2000" dirty="0"/>
              <a:t> </a:t>
            </a:r>
            <a:r>
              <a:rPr lang="ru-RU" sz="2000" dirty="0" err="1"/>
              <a:t>аналіз</a:t>
            </a:r>
            <a:r>
              <a:rPr lang="ru-RU" sz="2000" dirty="0"/>
              <a:t> </a:t>
            </a:r>
            <a:r>
              <a:rPr lang="ru-RU" sz="2000" dirty="0" err="1"/>
              <a:t>органічних</a:t>
            </a:r>
            <a:r>
              <a:rPr lang="ru-RU" sz="2000" dirty="0"/>
              <a:t> фаз йодного </a:t>
            </a:r>
            <a:r>
              <a:rPr lang="ru-RU" sz="2000" dirty="0" err="1"/>
              <a:t>обміну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347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35824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 </a:t>
            </a:r>
            <a:endParaRPr lang="ru-RU" sz="1600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  <a:p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             </a:t>
            </a:r>
          </a:p>
        </p:txBody>
      </p:sp>
      <p:pic>
        <p:nvPicPr>
          <p:cNvPr id="1026" name="Picture 2" descr="C:\Users\Дом\Desktop\работа Юля\медин\моя практика\щж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143380"/>
            <a:ext cx="2865437" cy="2206625"/>
          </a:xfrm>
          <a:prstGeom prst="rect">
            <a:avLst/>
          </a:prstGeom>
          <a:noFill/>
        </p:spPr>
      </p:pic>
      <p:pic>
        <p:nvPicPr>
          <p:cNvPr id="1027" name="Picture 3" descr="C:\Users\Дом\Desktop\работа Юля\медин\моя практика\ныр зоб.jpg"/>
          <p:cNvPicPr>
            <a:picLocks noChangeAspect="1" noChangeArrowheads="1"/>
          </p:cNvPicPr>
          <p:nvPr/>
        </p:nvPicPr>
        <p:blipFill rotWithShape="1">
          <a:blip r:embed="rId3"/>
          <a:srcRect b="14950"/>
          <a:stretch/>
        </p:blipFill>
        <p:spPr bwMode="auto">
          <a:xfrm>
            <a:off x="4071934" y="4000504"/>
            <a:ext cx="4354486" cy="23088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191842"/>
            <a:ext cx="88569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        </a:t>
            </a:r>
            <a:r>
              <a:rPr lang="ru-RU" sz="1600" dirty="0" err="1"/>
              <a:t>Методи</a:t>
            </a:r>
            <a:r>
              <a:rPr lang="ru-RU" sz="1600" dirty="0"/>
              <a:t> </a:t>
            </a:r>
            <a:r>
              <a:rPr lang="ru-RU" sz="1600" dirty="0" err="1">
                <a:solidFill>
                  <a:srgbClr val="FFFF00"/>
                </a:solidFill>
              </a:rPr>
              <a:t>рентгенографії</a:t>
            </a:r>
            <a:r>
              <a:rPr lang="ru-RU" sz="1600" dirty="0">
                <a:solidFill>
                  <a:srgbClr val="FFFF00"/>
                </a:solidFill>
              </a:rPr>
              <a:t> з </a:t>
            </a:r>
            <a:r>
              <a:rPr lang="ru-RU" sz="1600" dirty="0" err="1">
                <a:solidFill>
                  <a:srgbClr val="FFFF00"/>
                </a:solidFill>
              </a:rPr>
              <a:t>контрастуванням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стравоходу</a:t>
            </a:r>
            <a:r>
              <a:rPr lang="ru-RU" sz="1600" dirty="0">
                <a:solidFill>
                  <a:srgbClr val="FFFF00"/>
                </a:solidFill>
              </a:rPr>
              <a:t>, </a:t>
            </a:r>
            <a:r>
              <a:rPr lang="ru-RU" sz="1600" dirty="0" err="1">
                <a:solidFill>
                  <a:srgbClr val="FFFF00"/>
                </a:solidFill>
              </a:rPr>
              <a:t>томографія</a:t>
            </a:r>
            <a:r>
              <a:rPr lang="ru-RU" sz="1600" dirty="0"/>
              <a:t> в </a:t>
            </a:r>
            <a:r>
              <a:rPr lang="ru-RU" sz="1600" dirty="0" err="1"/>
              <a:t>прямій</a:t>
            </a:r>
            <a:r>
              <a:rPr lang="ru-RU" sz="1600" dirty="0"/>
              <a:t> і </a:t>
            </a:r>
            <a:r>
              <a:rPr lang="ru-RU" sz="1600" dirty="0" err="1"/>
              <a:t>косій</a:t>
            </a:r>
            <a:r>
              <a:rPr lang="ru-RU" sz="1600" dirty="0"/>
              <a:t> </a:t>
            </a:r>
            <a:r>
              <a:rPr lang="ru-RU" sz="1600" dirty="0" err="1"/>
              <a:t>проєкціях</a:t>
            </a:r>
            <a:r>
              <a:rPr lang="ru-RU" sz="1600" dirty="0"/>
              <a:t> </a:t>
            </a:r>
            <a:r>
              <a:rPr lang="ru-RU" sz="1600" dirty="0" err="1"/>
              <a:t>втратили</a:t>
            </a:r>
            <a:r>
              <a:rPr lang="ru-RU" sz="1600" dirty="0"/>
              <a:t> свою </a:t>
            </a:r>
            <a:r>
              <a:rPr lang="ru-RU" sz="1600" dirty="0" err="1"/>
              <a:t>актуальність</a:t>
            </a:r>
            <a:r>
              <a:rPr lang="ru-RU" sz="1600" dirty="0"/>
              <a:t>, але </a:t>
            </a:r>
            <a:r>
              <a:rPr lang="ru-RU" sz="1600" dirty="0" err="1"/>
              <a:t>іноді</a:t>
            </a:r>
            <a:r>
              <a:rPr lang="ru-RU" sz="1600" dirty="0"/>
              <a:t> </a:t>
            </a:r>
            <a:r>
              <a:rPr lang="ru-RU" sz="1600" dirty="0" err="1"/>
              <a:t>проводяться</a:t>
            </a:r>
            <a:r>
              <a:rPr lang="ru-RU" sz="1600" dirty="0"/>
              <a:t> для </a:t>
            </a:r>
            <a:r>
              <a:rPr lang="ru-RU" sz="1600" dirty="0" err="1"/>
              <a:t>оцінки</a:t>
            </a:r>
            <a:r>
              <a:rPr lang="ru-RU" sz="1600" dirty="0"/>
              <a:t> </a:t>
            </a:r>
            <a:r>
              <a:rPr lang="ru-RU" sz="1600" dirty="0" err="1"/>
              <a:t>рівномірності</a:t>
            </a:r>
            <a:r>
              <a:rPr lang="ru-RU" sz="1600" dirty="0"/>
              <a:t> </a:t>
            </a:r>
            <a:r>
              <a:rPr lang="ru-RU" sz="1600" dirty="0" err="1"/>
              <a:t>просвіту</a:t>
            </a:r>
            <a:r>
              <a:rPr lang="ru-RU" sz="1600" dirty="0"/>
              <a:t> </a:t>
            </a:r>
            <a:r>
              <a:rPr lang="ru-RU" sz="1600" dirty="0" err="1"/>
              <a:t>трахеї</a:t>
            </a:r>
            <a:r>
              <a:rPr lang="ru-RU" sz="1600" dirty="0"/>
              <a:t>,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відхилення</a:t>
            </a:r>
            <a:r>
              <a:rPr lang="ru-RU" sz="1600" dirty="0"/>
              <a:t>, </a:t>
            </a:r>
            <a:r>
              <a:rPr lang="ru-RU" sz="1600" dirty="0" err="1"/>
              <a:t>звуження</a:t>
            </a:r>
            <a:r>
              <a:rPr lang="ru-RU" sz="1600" dirty="0"/>
              <a:t>, </a:t>
            </a:r>
            <a:r>
              <a:rPr lang="ru-RU" sz="1600" dirty="0" err="1"/>
              <a:t>оцінки</a:t>
            </a:r>
            <a:r>
              <a:rPr lang="ru-RU" sz="1600" dirty="0"/>
              <a:t> </a:t>
            </a:r>
            <a:r>
              <a:rPr lang="ru-RU" sz="1600" dirty="0" err="1"/>
              <a:t>ширини</a:t>
            </a:r>
            <a:r>
              <a:rPr lang="ru-RU" sz="1600" dirty="0"/>
              <a:t> </a:t>
            </a:r>
            <a:r>
              <a:rPr lang="ru-RU" sz="1600" dirty="0" err="1"/>
              <a:t>заднього</a:t>
            </a:r>
            <a:r>
              <a:rPr lang="ru-RU" sz="1600" dirty="0"/>
              <a:t> трахеального простору на </a:t>
            </a:r>
            <a:r>
              <a:rPr lang="ru-RU" sz="1600" dirty="0" err="1"/>
              <a:t>рівні</a:t>
            </a:r>
            <a:r>
              <a:rPr lang="ru-RU" sz="1600" dirty="0"/>
              <a:t> </a:t>
            </a:r>
            <a:r>
              <a:rPr lang="ru-RU" sz="1600" dirty="0" err="1"/>
              <a:t>щитоподібної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 </a:t>
            </a:r>
            <a:r>
              <a:rPr lang="ru-RU" sz="1600" dirty="0" err="1"/>
              <a:t>якщо</a:t>
            </a:r>
            <a:r>
              <a:rPr lang="ru-RU" sz="1600" dirty="0"/>
              <a:t> </a:t>
            </a:r>
            <a:r>
              <a:rPr lang="ru-RU" sz="1600" dirty="0" err="1"/>
              <a:t>немає</a:t>
            </a:r>
            <a:r>
              <a:rPr lang="ru-RU" sz="1600" dirty="0"/>
              <a:t> </a:t>
            </a:r>
            <a:r>
              <a:rPr lang="ru-RU" sz="1600" dirty="0" err="1"/>
              <a:t>можливості</a:t>
            </a:r>
            <a:r>
              <a:rPr lang="ru-RU" sz="1600" dirty="0"/>
              <a:t> </a:t>
            </a:r>
            <a:r>
              <a:rPr lang="ru-RU" sz="1600" dirty="0" err="1"/>
              <a:t>застосувати</a:t>
            </a:r>
            <a:r>
              <a:rPr lang="ru-RU" sz="1600" dirty="0"/>
              <a:t> </a:t>
            </a:r>
            <a:r>
              <a:rPr lang="ru-RU" sz="1600" dirty="0" err="1"/>
              <a:t>інші</a:t>
            </a:r>
            <a:r>
              <a:rPr lang="ru-RU" sz="1600" dirty="0"/>
              <a:t>,  </a:t>
            </a:r>
            <a:r>
              <a:rPr lang="ru-RU" sz="1600" dirty="0" err="1"/>
              <a:t>більш</a:t>
            </a:r>
            <a:r>
              <a:rPr lang="ru-RU" sz="1600" dirty="0"/>
              <a:t> </a:t>
            </a:r>
            <a:r>
              <a:rPr lang="ru-RU" sz="1600" dirty="0" err="1"/>
              <a:t>сучасні</a:t>
            </a:r>
            <a:r>
              <a:rPr lang="ru-RU" sz="1600" dirty="0"/>
              <a:t> </a:t>
            </a:r>
            <a:r>
              <a:rPr lang="ru-RU" sz="1600" dirty="0" err="1"/>
              <a:t>методи</a:t>
            </a:r>
            <a:r>
              <a:rPr lang="ru-RU" sz="1600" dirty="0"/>
              <a:t>.</a:t>
            </a:r>
          </a:p>
          <a:p>
            <a:pPr algn="just"/>
            <a:r>
              <a:rPr lang="ru-RU" sz="1600" dirty="0"/>
              <a:t>       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 </a:t>
            </a:r>
            <a:r>
              <a:rPr lang="ru-RU" sz="1600" dirty="0" err="1">
                <a:solidFill>
                  <a:srgbClr val="FFFF00"/>
                </a:solidFill>
              </a:rPr>
              <a:t>Томографія</a:t>
            </a:r>
            <a:r>
              <a:rPr lang="ru-RU" sz="1600" dirty="0"/>
              <a:t> (не </a:t>
            </a:r>
            <a:r>
              <a:rPr lang="ru-RU" sz="1600" dirty="0" err="1"/>
              <a:t>комп'ютерна</a:t>
            </a:r>
            <a:r>
              <a:rPr lang="ru-RU" sz="1600" dirty="0"/>
              <a:t>) </a:t>
            </a:r>
            <a:r>
              <a:rPr lang="ru-RU" sz="1600" dirty="0" err="1"/>
              <a:t>теж</a:t>
            </a:r>
            <a:r>
              <a:rPr lang="ru-RU" sz="1600" dirty="0"/>
              <a:t> практично не </a:t>
            </a:r>
            <a:r>
              <a:rPr lang="ru-RU" sz="1600" dirty="0" err="1"/>
              <a:t>використовується</a:t>
            </a:r>
            <a:r>
              <a:rPr lang="ru-RU" sz="1600" dirty="0"/>
              <a:t>, при </a:t>
            </a:r>
            <a:r>
              <a:rPr lang="ru-RU" sz="1600" dirty="0" err="1"/>
              <a:t>відсутності</a:t>
            </a:r>
            <a:r>
              <a:rPr lang="ru-RU" sz="1600" dirty="0"/>
              <a:t> </a:t>
            </a:r>
            <a:r>
              <a:rPr lang="ru-RU" sz="1600" dirty="0" err="1"/>
              <a:t>інших</a:t>
            </a:r>
            <a:r>
              <a:rPr lang="ru-RU" sz="1600" dirty="0"/>
              <a:t> </a:t>
            </a:r>
            <a:r>
              <a:rPr lang="ru-RU" sz="1600" dirty="0" err="1"/>
              <a:t>доступних</a:t>
            </a:r>
            <a:r>
              <a:rPr lang="ru-RU" sz="1600" dirty="0"/>
              <a:t> </a:t>
            </a:r>
            <a:r>
              <a:rPr lang="ru-RU" sz="1600" dirty="0" err="1"/>
              <a:t>методів</a:t>
            </a:r>
            <a:r>
              <a:rPr lang="ru-RU" sz="1600" dirty="0"/>
              <a:t> </a:t>
            </a:r>
            <a:r>
              <a:rPr lang="ru-RU" sz="1600" dirty="0" err="1"/>
              <a:t>виконується</a:t>
            </a:r>
            <a:r>
              <a:rPr lang="ru-RU" sz="1600" dirty="0"/>
              <a:t> у </a:t>
            </a:r>
            <a:r>
              <a:rPr lang="ru-RU" sz="1600" dirty="0" err="1"/>
              <a:t>фронтальній</a:t>
            </a:r>
            <a:r>
              <a:rPr lang="ru-RU" sz="1600" dirty="0"/>
              <a:t> </a:t>
            </a:r>
            <a:r>
              <a:rPr lang="ru-RU" sz="1600" dirty="0" err="1"/>
              <a:t>площині</a:t>
            </a:r>
            <a:r>
              <a:rPr lang="ru-RU" sz="1600" dirty="0"/>
              <a:t> </a:t>
            </a:r>
            <a:r>
              <a:rPr lang="ru-RU" sz="1600" dirty="0" err="1"/>
              <a:t>зрізами</a:t>
            </a:r>
            <a:r>
              <a:rPr lang="ru-RU" sz="1600" dirty="0"/>
              <a:t> в 0.5-2.5 см на </a:t>
            </a:r>
            <a:r>
              <a:rPr lang="ru-RU" sz="1600" dirty="0" err="1"/>
              <a:t>глибині</a:t>
            </a:r>
            <a:r>
              <a:rPr lang="ru-RU" sz="1600" dirty="0"/>
              <a:t> щитовидного хряща. </a:t>
            </a:r>
            <a:r>
              <a:rPr lang="ru-RU" sz="1600" dirty="0" err="1"/>
              <a:t>Виконується</a:t>
            </a:r>
            <a:r>
              <a:rPr lang="ru-RU" sz="1600" dirty="0"/>
              <a:t> 3 </a:t>
            </a:r>
            <a:r>
              <a:rPr lang="ru-RU" sz="1600" dirty="0" err="1"/>
              <a:t>зріза</a:t>
            </a:r>
            <a:r>
              <a:rPr lang="ru-RU" sz="1600" dirty="0"/>
              <a:t> </a:t>
            </a:r>
            <a:r>
              <a:rPr lang="ru-RU" sz="1600" dirty="0" err="1"/>
              <a:t>томографічним</a:t>
            </a:r>
            <a:r>
              <a:rPr lang="ru-RU" sz="1600" dirty="0"/>
              <a:t> кроком 0.5 см.</a:t>
            </a:r>
          </a:p>
          <a:p>
            <a:pPr algn="just"/>
            <a:r>
              <a:rPr lang="ru-RU" sz="1600" dirty="0"/>
              <a:t>       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 При </a:t>
            </a:r>
            <a:r>
              <a:rPr lang="ru-RU" sz="1600" dirty="0" err="1"/>
              <a:t>підозрі</a:t>
            </a:r>
            <a:r>
              <a:rPr lang="ru-RU" sz="1600" dirty="0"/>
              <a:t> на </a:t>
            </a:r>
            <a:r>
              <a:rPr lang="ru-RU" sz="1600" dirty="0" err="1"/>
              <a:t>внутрішньогрудний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загрудинний</a:t>
            </a:r>
            <a:r>
              <a:rPr lang="ru-RU" sz="1600" dirty="0"/>
              <a:t> зоб </a:t>
            </a:r>
            <a:r>
              <a:rPr lang="ru-RU" sz="1600" dirty="0" err="1"/>
              <a:t>виконують</a:t>
            </a:r>
            <a:r>
              <a:rPr lang="ru-RU" sz="1600" dirty="0"/>
              <a:t> </a:t>
            </a:r>
            <a:r>
              <a:rPr lang="ru-RU" sz="1600" dirty="0" err="1"/>
              <a:t>рентгенограми</a:t>
            </a:r>
            <a:r>
              <a:rPr lang="ru-RU" sz="1600" dirty="0"/>
              <a:t> в </a:t>
            </a:r>
            <a:r>
              <a:rPr lang="ru-RU" sz="1600" dirty="0" err="1"/>
              <a:t>двох</a:t>
            </a:r>
            <a:r>
              <a:rPr lang="ru-RU" sz="1600" dirty="0"/>
              <a:t> </a:t>
            </a:r>
            <a:r>
              <a:rPr lang="ru-RU" sz="1600" dirty="0" err="1"/>
              <a:t>проєкціях</a:t>
            </a:r>
            <a:r>
              <a:rPr lang="ru-RU" sz="1600" dirty="0"/>
              <a:t> з </a:t>
            </a:r>
            <a:r>
              <a:rPr lang="ru-RU" sz="1600" dirty="0" err="1"/>
              <a:t>контрастуванням</a:t>
            </a:r>
            <a:r>
              <a:rPr lang="ru-RU" sz="1600" dirty="0"/>
              <a:t> </a:t>
            </a:r>
            <a:r>
              <a:rPr lang="ru-RU" sz="1600" dirty="0" err="1"/>
              <a:t>стравоходу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>
                <a:solidFill>
                  <a:srgbClr val="FFFF00"/>
                </a:solidFill>
              </a:rPr>
              <a:t>КТ, МРТ</a:t>
            </a:r>
            <a:r>
              <a:rPr lang="ru-RU" sz="1600" dirty="0"/>
              <a:t>. На </a:t>
            </a:r>
            <a:r>
              <a:rPr lang="ru-RU" sz="1600" dirty="0" err="1"/>
              <a:t>звичайних</a:t>
            </a:r>
            <a:r>
              <a:rPr lang="ru-RU" sz="1600" dirty="0"/>
              <a:t> </a:t>
            </a:r>
            <a:r>
              <a:rPr lang="ru-RU" sz="1600" dirty="0" err="1">
                <a:solidFill>
                  <a:srgbClr val="FFFF00"/>
                </a:solidFill>
              </a:rPr>
              <a:t>рентгенограмах</a:t>
            </a:r>
            <a:r>
              <a:rPr lang="ru-RU" sz="1600" dirty="0">
                <a:solidFill>
                  <a:srgbClr val="FFFF00"/>
                </a:solidFill>
              </a:rPr>
              <a:t> і </a:t>
            </a:r>
            <a:r>
              <a:rPr lang="ru-RU" sz="1600" dirty="0" err="1">
                <a:solidFill>
                  <a:srgbClr val="FFFF00"/>
                </a:solidFill>
              </a:rPr>
              <a:t>томограмах</a:t>
            </a:r>
            <a:r>
              <a:rPr lang="ru-RU" sz="1600" dirty="0"/>
              <a:t> в </a:t>
            </a:r>
            <a:r>
              <a:rPr lang="ru-RU" sz="1600" dirty="0" err="1"/>
              <a:t>цих</a:t>
            </a:r>
            <a:r>
              <a:rPr lang="ru-RU" sz="1600" dirty="0"/>
              <a:t> </a:t>
            </a:r>
            <a:r>
              <a:rPr lang="ru-RU" sz="1600" dirty="0" err="1"/>
              <a:t>випадках</a:t>
            </a:r>
            <a:r>
              <a:rPr lang="ru-RU" sz="1600" dirty="0"/>
              <a:t> </a:t>
            </a:r>
            <a:r>
              <a:rPr lang="ru-RU" sz="1600" dirty="0" err="1"/>
              <a:t>наявність</a:t>
            </a:r>
            <a:r>
              <a:rPr lang="ru-RU" sz="1600" dirty="0"/>
              <a:t> зоба </a:t>
            </a:r>
            <a:r>
              <a:rPr lang="ru-RU" sz="1600" dirty="0" err="1"/>
              <a:t>діагностується</a:t>
            </a:r>
            <a:r>
              <a:rPr lang="ru-RU" sz="1600" dirty="0"/>
              <a:t> по </a:t>
            </a:r>
            <a:r>
              <a:rPr lang="ru-RU" sz="1600" dirty="0" err="1"/>
              <a:t>зміщенню</a:t>
            </a:r>
            <a:r>
              <a:rPr lang="ru-RU" sz="1600" dirty="0"/>
              <a:t> </a:t>
            </a:r>
            <a:r>
              <a:rPr lang="ru-RU" sz="1600" dirty="0" err="1"/>
              <a:t>анатомічних</a:t>
            </a:r>
            <a:r>
              <a:rPr lang="ru-RU" sz="1600" dirty="0"/>
              <a:t> структур.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02543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Щитовидная железа, энергетический допплер (видео)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00240"/>
            <a:ext cx="6096000" cy="4572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715140" y="2000240"/>
            <a:ext cx="22145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Кровотік</a:t>
            </a:r>
            <a:r>
              <a:rPr lang="ru-RU" dirty="0"/>
              <a:t> в </a:t>
            </a:r>
            <a:r>
              <a:rPr lang="ru-RU" dirty="0" err="1"/>
              <a:t>незміненній</a:t>
            </a:r>
            <a:r>
              <a:rPr lang="ru-RU" dirty="0"/>
              <a:t> </a:t>
            </a:r>
            <a:r>
              <a:rPr lang="ru-RU" dirty="0" err="1"/>
              <a:t>щитовидній</a:t>
            </a:r>
            <a:r>
              <a:rPr lang="ru-RU" dirty="0"/>
              <a:t> </a:t>
            </a:r>
            <a:r>
              <a:rPr lang="ru-RU" dirty="0" err="1"/>
              <a:t>залозі</a:t>
            </a:r>
            <a:r>
              <a:rPr lang="ru-RU" dirty="0"/>
              <a:t> в </a:t>
            </a:r>
            <a:r>
              <a:rPr lang="ru-RU" dirty="0" err="1"/>
              <a:t>режимі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доплера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6" y="404664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УЗД</a:t>
            </a:r>
            <a:r>
              <a:rPr lang="ru-RU" dirty="0"/>
              <a:t> </a:t>
            </a:r>
            <a:r>
              <a:rPr lang="ru-RU" dirty="0" err="1"/>
              <a:t>сьогодні</a:t>
            </a:r>
            <a:r>
              <a:rPr lang="ru-RU" dirty="0"/>
              <a:t> є </a:t>
            </a:r>
            <a:r>
              <a:rPr lang="ru-RU" dirty="0">
                <a:solidFill>
                  <a:srgbClr val="FFFF00"/>
                </a:solidFill>
              </a:rPr>
              <a:t>золотим стандартом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метод є </a:t>
            </a:r>
            <a:r>
              <a:rPr lang="ru-RU" dirty="0" err="1"/>
              <a:t>високоінформативним</a:t>
            </a:r>
            <a:r>
              <a:rPr lang="ru-RU" dirty="0"/>
              <a:t>, простим і </a:t>
            </a:r>
            <a:r>
              <a:rPr lang="ru-RU" dirty="0" err="1"/>
              <a:t>економічним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не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променевого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, тому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простежити</a:t>
            </a:r>
            <a:r>
              <a:rPr lang="ru-RU" dirty="0"/>
              <a:t> хворого в </a:t>
            </a:r>
            <a:r>
              <a:rPr lang="ru-RU" dirty="0" err="1"/>
              <a:t>динаміці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831818"/>
            <a:ext cx="81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1)      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Визначення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розмірів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положення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форми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чіткості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контурів</a:t>
            </a:r>
            <a:endParaRPr lang="ru-RU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99091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</a:t>
            </a:r>
            <a:r>
              <a:rPr lang="ru-RU" sz="2000" b="1" dirty="0">
                <a:solidFill>
                  <a:srgbClr val="FFFF00"/>
                </a:solidFill>
              </a:rPr>
              <a:t>УЗД</a:t>
            </a:r>
            <a:r>
              <a:rPr lang="ru-RU" sz="2000" dirty="0"/>
              <a:t>- </a:t>
            </a:r>
            <a:r>
              <a:rPr lang="ru-RU" sz="2000" dirty="0" err="1"/>
              <a:t>призначається</a:t>
            </a:r>
            <a:r>
              <a:rPr lang="ru-RU" sz="2000" dirty="0"/>
              <a:t> практично </a:t>
            </a:r>
            <a:r>
              <a:rPr lang="ru-RU" sz="2000" dirty="0" err="1"/>
              <a:t>всім</a:t>
            </a:r>
            <a:r>
              <a:rPr lang="ru-RU" sz="2000" dirty="0"/>
              <a:t> </a:t>
            </a:r>
            <a:r>
              <a:rPr lang="ru-RU" sz="2000" dirty="0" err="1"/>
              <a:t>хворим</a:t>
            </a:r>
            <a:r>
              <a:rPr lang="ru-RU" sz="2000" dirty="0"/>
              <a:t> для </a:t>
            </a:r>
            <a:r>
              <a:rPr lang="ru-RU" sz="2000" dirty="0" err="1"/>
              <a:t>підтвердження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виключення</a:t>
            </a:r>
            <a:r>
              <a:rPr lang="ru-RU" sz="2000" dirty="0"/>
              <a:t> </a:t>
            </a:r>
            <a:r>
              <a:rPr lang="ru-RU" sz="2000" dirty="0" err="1"/>
              <a:t>патології</a:t>
            </a:r>
            <a:r>
              <a:rPr lang="ru-RU" sz="2000" dirty="0"/>
              <a:t> </a:t>
            </a:r>
            <a:r>
              <a:rPr lang="ru-RU" sz="2000" dirty="0" err="1"/>
              <a:t>щитовидної</a:t>
            </a:r>
            <a:r>
              <a:rPr lang="ru-RU" sz="2000" dirty="0"/>
              <a:t> </a:t>
            </a:r>
            <a:r>
              <a:rPr lang="ru-RU" sz="2000" dirty="0" err="1"/>
              <a:t>залози</a:t>
            </a:r>
            <a:r>
              <a:rPr lang="ru-RU" sz="2000" dirty="0"/>
              <a:t>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0034" y="1135077"/>
            <a:ext cx="81825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  </a:t>
            </a:r>
            <a:r>
              <a:rPr lang="ru-RU" sz="2000" dirty="0" err="1"/>
              <a:t>капсули</a:t>
            </a:r>
            <a:r>
              <a:rPr lang="ru-RU" sz="2000" dirty="0"/>
              <a:t>, </a:t>
            </a:r>
            <a:r>
              <a:rPr lang="ru-RU" sz="2000" dirty="0" err="1"/>
              <a:t>структури</a:t>
            </a:r>
            <a:r>
              <a:rPr lang="ru-RU" sz="2000" dirty="0"/>
              <a:t> (</a:t>
            </a:r>
            <a:r>
              <a:rPr lang="ru-RU" sz="2000" dirty="0" err="1"/>
              <a:t>дифференціальная</a:t>
            </a:r>
            <a:r>
              <a:rPr lang="ru-RU" sz="2000" dirty="0"/>
              <a:t> </a:t>
            </a:r>
            <a:r>
              <a:rPr lang="ru-RU" sz="2000" dirty="0" err="1"/>
              <a:t>діагностика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</a:t>
            </a:r>
            <a:r>
              <a:rPr lang="ru-RU" sz="2000" dirty="0" err="1"/>
              <a:t>вузловим</a:t>
            </a:r>
            <a:r>
              <a:rPr lang="ru-RU" sz="2000" dirty="0"/>
              <a:t>,             </a:t>
            </a:r>
            <a:r>
              <a:rPr lang="ru-RU" sz="2000" dirty="0" err="1"/>
              <a:t>диффузним</a:t>
            </a:r>
            <a:r>
              <a:rPr lang="ru-RU" sz="2000" dirty="0"/>
              <a:t> і </a:t>
            </a:r>
            <a:r>
              <a:rPr lang="ru-RU" sz="2000" dirty="0" err="1"/>
              <a:t>змішанним</a:t>
            </a:r>
            <a:r>
              <a:rPr lang="ru-RU" sz="2000" dirty="0"/>
              <a:t> зобом, ауто-</a:t>
            </a:r>
            <a:r>
              <a:rPr lang="ru-RU" sz="2000" dirty="0" err="1"/>
              <a:t>імунним</a:t>
            </a:r>
            <a:r>
              <a:rPr lang="ru-RU" sz="2000" dirty="0"/>
              <a:t> </a:t>
            </a:r>
            <a:r>
              <a:rPr lang="ru-RU" sz="2000" dirty="0" err="1"/>
              <a:t>тиреоїдитом</a:t>
            </a:r>
            <a:r>
              <a:rPr lang="ru-RU" sz="2000" dirty="0"/>
              <a:t>);</a:t>
            </a:r>
          </a:p>
          <a:p>
            <a:r>
              <a:rPr lang="ru-RU" sz="2000" dirty="0"/>
              <a:t> 2)      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положення</a:t>
            </a:r>
            <a:r>
              <a:rPr lang="ru-RU" sz="2000" dirty="0"/>
              <a:t>, </a:t>
            </a:r>
            <a:r>
              <a:rPr lang="ru-RU" sz="2000" dirty="0" err="1"/>
              <a:t>форми</a:t>
            </a:r>
            <a:r>
              <a:rPr lang="ru-RU" sz="2000" dirty="0"/>
              <a:t>, </a:t>
            </a:r>
            <a:r>
              <a:rPr lang="ru-RU" sz="2000" dirty="0" err="1"/>
              <a:t>структури</a:t>
            </a:r>
            <a:r>
              <a:rPr lang="ru-RU" sz="2000" dirty="0"/>
              <a:t> </a:t>
            </a:r>
            <a:r>
              <a:rPr lang="ru-RU" sz="2000" dirty="0" err="1"/>
              <a:t>вузлів</a:t>
            </a:r>
            <a:r>
              <a:rPr lang="ru-RU" sz="2000" dirty="0"/>
              <a:t> (</a:t>
            </a:r>
            <a:r>
              <a:rPr lang="ru-RU" sz="2000" dirty="0" err="1"/>
              <a:t>ехогенність</a:t>
            </a:r>
            <a:r>
              <a:rPr lang="ru-RU" sz="2000" dirty="0"/>
              <a:t>), </a:t>
            </a:r>
            <a:r>
              <a:rPr lang="ru-RU" sz="2000" dirty="0" err="1"/>
              <a:t>особливості</a:t>
            </a:r>
            <a:r>
              <a:rPr lang="ru-RU" sz="2000" dirty="0"/>
              <a:t> </a:t>
            </a:r>
            <a:r>
              <a:rPr lang="ru-RU" sz="2000" dirty="0" err="1"/>
              <a:t>розташування</a:t>
            </a:r>
            <a:r>
              <a:rPr lang="ru-RU" sz="2000" dirty="0"/>
              <a:t> </a:t>
            </a:r>
            <a:r>
              <a:rPr lang="ru-RU" sz="2000" dirty="0" err="1"/>
              <a:t>мікрокальцинатів</a:t>
            </a:r>
            <a:r>
              <a:rPr lang="ru-RU" sz="2000" dirty="0"/>
              <a:t>, </a:t>
            </a:r>
            <a:r>
              <a:rPr lang="ru-RU" sz="2000" dirty="0" err="1"/>
              <a:t>наявність</a:t>
            </a:r>
            <a:r>
              <a:rPr lang="ru-RU" sz="2000" dirty="0"/>
              <a:t> </a:t>
            </a:r>
            <a:r>
              <a:rPr lang="ru-RU" sz="2000" dirty="0" err="1"/>
              <a:t>капсули</a:t>
            </a:r>
            <a:r>
              <a:rPr lang="ru-RU" sz="2000" dirty="0"/>
              <a:t>;</a:t>
            </a:r>
          </a:p>
          <a:p>
            <a:r>
              <a:rPr lang="ru-RU" sz="2000" dirty="0"/>
              <a:t> 3)        Анатомо-</a:t>
            </a:r>
            <a:r>
              <a:rPr lang="ru-RU" sz="2000" dirty="0" err="1"/>
              <a:t>топографічні</a:t>
            </a:r>
            <a:r>
              <a:rPr lang="ru-RU" sz="2000" dirty="0"/>
              <a:t> </a:t>
            </a:r>
            <a:r>
              <a:rPr lang="ru-RU" sz="2000" dirty="0" err="1"/>
              <a:t>особливості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шиї</a:t>
            </a:r>
            <a:r>
              <a:rPr lang="ru-RU" sz="2000" dirty="0"/>
              <a:t>;</a:t>
            </a:r>
          </a:p>
          <a:p>
            <a:r>
              <a:rPr lang="ru-RU" sz="2000" dirty="0"/>
              <a:t> 4)      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збільшених</a:t>
            </a:r>
            <a:r>
              <a:rPr lang="ru-RU" sz="2000" dirty="0"/>
              <a:t> </a:t>
            </a:r>
            <a:r>
              <a:rPr lang="ru-RU" sz="2000" dirty="0" err="1"/>
              <a:t>лімфовузлів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зазначенням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положення</a:t>
            </a:r>
            <a:r>
              <a:rPr lang="ru-RU" sz="2000" dirty="0"/>
              <a:t>, </a:t>
            </a:r>
            <a:r>
              <a:rPr lang="ru-RU" sz="2000" dirty="0" err="1"/>
              <a:t>форми</a:t>
            </a:r>
            <a:r>
              <a:rPr lang="ru-RU" sz="2000" dirty="0"/>
              <a:t>, </a:t>
            </a:r>
            <a:r>
              <a:rPr lang="ru-RU" sz="2000" dirty="0" err="1"/>
              <a:t>чіткості</a:t>
            </a:r>
            <a:r>
              <a:rPr lang="ru-RU" sz="2000" dirty="0"/>
              <a:t> </a:t>
            </a:r>
            <a:r>
              <a:rPr lang="ru-RU" sz="2000" dirty="0" err="1"/>
              <a:t>контурів</a:t>
            </a:r>
            <a:r>
              <a:rPr lang="ru-RU" sz="2000" dirty="0"/>
              <a:t>, </a:t>
            </a:r>
            <a:r>
              <a:rPr lang="ru-RU" sz="2000" dirty="0" err="1"/>
              <a:t>структури</a:t>
            </a:r>
            <a:r>
              <a:rPr lang="ru-RU" sz="2000" dirty="0"/>
              <a:t>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48198"/>
            <a:ext cx="8286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Open Sans"/>
              </a:rPr>
              <a:t>КТ і МРТ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виконуються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в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положенні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хворого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лежачи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на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спині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на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глибині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глибокого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видиху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при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затримці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дихання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.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Товщина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поперечного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зрізу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4-8 мм,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крок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томографа 8-16 мм. Для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підвищення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інформативності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зазвичай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використовується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контрастне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посилення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: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введення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внутрішньовенно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йод-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вмісного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неіонного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контрасту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інфузійно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або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болюсно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.</a:t>
            </a:r>
          </a:p>
          <a:p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             </a:t>
            </a:r>
          </a:p>
          <a:p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Під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контролем 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УЗД, КТ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або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 МРТ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можливе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проведення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біопсії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(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кісти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солідні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утворення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).</a:t>
            </a:r>
            <a:endParaRPr lang="ru-RU" dirty="0"/>
          </a:p>
        </p:txBody>
      </p:sp>
      <p:pic>
        <p:nvPicPr>
          <p:cNvPr id="2052" name="Picture 4" descr="https://www.mri-kholin.ru/wp-content/uploads/%D0%9C%D0%A0%D0%A2-%D1%80%D0%B0%D0%BA-%D1%89%D0%B8%D1%82%D0%BE%D0%B2%D0%B8%D0%B4%D0%BA%D0%B8-%D1%81-%D0%BF%D1%80%D0%BE%D1%80%D0%B0%D1%81%D1%82%D0%B0%D0%BD%D0%B8%D0%B5%D0%BC-%D0%B2%D0%BE%D0%B7%D0%B2%D1%80%D0%B0%D1%82%D0%BD%D0%BE%D0%B3%D0%BE-%D0%BD%D0%B5%D1%80%D0%B2%D0%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7" y="2807170"/>
            <a:ext cx="7058025" cy="32861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57313" y="6093296"/>
            <a:ext cx="7072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МРТ. Рак </a:t>
            </a:r>
            <a:r>
              <a:rPr lang="ru-RU" sz="1400" dirty="0" err="1"/>
              <a:t>щитовидної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з </a:t>
            </a:r>
            <a:r>
              <a:rPr lang="ru-RU" sz="1400" dirty="0" err="1"/>
              <a:t>проростанням</a:t>
            </a:r>
            <a:r>
              <a:rPr lang="ru-RU" sz="1400" dirty="0"/>
              <a:t> </a:t>
            </a:r>
            <a:r>
              <a:rPr lang="ru-RU" sz="1400" dirty="0" err="1"/>
              <a:t>зворотного</a:t>
            </a:r>
            <a:r>
              <a:rPr lang="ru-RU" sz="1400" dirty="0"/>
              <a:t> нерва. Т1 и Т2 </a:t>
            </a:r>
            <a:r>
              <a:rPr lang="ru-RU" sz="1400" dirty="0" err="1"/>
              <a:t>режими</a:t>
            </a:r>
            <a:r>
              <a:rPr lang="ru-RU" sz="14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013075" y="0"/>
            <a:ext cx="6130925" cy="620713"/>
          </a:xfrm>
        </p:spPr>
        <p:txBody>
          <a:bodyPr/>
          <a:lstStyle/>
          <a:p>
            <a:r>
              <a:rPr lang="ru-RU" sz="3200" dirty="0">
                <a:solidFill>
                  <a:srgbClr val="FFFF00"/>
                </a:solidFill>
              </a:rPr>
              <a:t>КТ </a:t>
            </a:r>
            <a:r>
              <a:rPr lang="ru-RU" sz="3200" dirty="0" err="1">
                <a:solidFill>
                  <a:srgbClr val="FFFF00"/>
                </a:solidFill>
              </a:rPr>
              <a:t>дослідження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br>
              <a:rPr lang="uk-UA" sz="3200" dirty="0"/>
            </a:br>
            <a:endParaRPr lang="uk-UA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4294967295"/>
          </p:nvPr>
        </p:nvSpPr>
        <p:spPr>
          <a:xfrm>
            <a:off x="395288" y="620713"/>
            <a:ext cx="8748712" cy="5735637"/>
          </a:xfrm>
        </p:spPr>
        <p:txBody>
          <a:bodyPr>
            <a:normAutofit/>
          </a:bodyPr>
          <a:lstStyle/>
          <a:p>
            <a:r>
              <a:rPr lang="uk-UA" sz="1800" dirty="0"/>
              <a:t>У нормі концентрація йоду в щитовидної залози в 300 разів перевищує вміст в інших органах, тому зображення її на КТ виглядає дуже контрас</a:t>
            </a:r>
            <a:r>
              <a:rPr lang="ru-RU" sz="1800" dirty="0"/>
              <a:t>н</a:t>
            </a:r>
            <a:r>
              <a:rPr lang="uk-UA" sz="1800" dirty="0"/>
              <a:t>о і вище по густині (110 + 12 </a:t>
            </a:r>
            <a:r>
              <a:rPr lang="en-US" sz="1800" dirty="0"/>
              <a:t>HU), </a:t>
            </a:r>
            <a:r>
              <a:rPr lang="uk-UA" sz="1800" dirty="0"/>
              <a:t>ніж м'язи (40 </a:t>
            </a:r>
            <a:r>
              <a:rPr lang="en-US" sz="1800" dirty="0"/>
              <a:t>HU). </a:t>
            </a:r>
            <a:r>
              <a:rPr lang="uk-UA" sz="1800" dirty="0"/>
              <a:t>У молодих людей її щільність вище за рахунок активного кровотоку, ніж у літніх.</a:t>
            </a:r>
          </a:p>
          <a:p>
            <a:r>
              <a:rPr lang="uk-UA" sz="1800" dirty="0"/>
              <a:t>Розміри у дорослої людини: поперечний 50-60 мм, поздовжній -Кожної частки-50-80мм, товщина 10-20 мм. Вертикальний розмір перешийка 25-50 мм, товщина 2-6 мм. Щитоподібну залозу в основному обстежують з </a:t>
            </a:r>
            <a:r>
              <a:rPr lang="uk-UA" sz="1800" dirty="0" err="1"/>
              <a:t>болюсом</a:t>
            </a:r>
            <a:r>
              <a:rPr lang="uk-UA" sz="1800" dirty="0"/>
              <a:t> (посилення контрастною речовиною) для поліпшення візуалізації і виявлення німих зон.</a:t>
            </a:r>
          </a:p>
          <a:p>
            <a:r>
              <a:rPr lang="uk-UA" sz="1800" dirty="0" err="1"/>
              <a:t>Паращитовидні</a:t>
            </a:r>
            <a:r>
              <a:rPr lang="uk-UA" sz="1800" dirty="0"/>
              <a:t> залози (2-4) розташовуються по </a:t>
            </a:r>
            <a:r>
              <a:rPr lang="uk-UA" sz="1800" dirty="0" err="1"/>
              <a:t>задньо</a:t>
            </a:r>
            <a:r>
              <a:rPr lang="uk-UA" sz="1800" dirty="0"/>
              <a:t>-нижній поверхні щитоподібної залози.</a:t>
            </a:r>
          </a:p>
        </p:txBody>
      </p:sp>
      <p:pic>
        <p:nvPicPr>
          <p:cNvPr id="3481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857628"/>
            <a:ext cx="3067050" cy="27432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500826" y="4143380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КТ. </a:t>
            </a:r>
            <a:r>
              <a:rPr lang="ru-RU" sz="1400" dirty="0" err="1"/>
              <a:t>Пухлина</a:t>
            </a:r>
            <a:r>
              <a:rPr lang="ru-RU" sz="1400" dirty="0"/>
              <a:t> </a:t>
            </a:r>
            <a:r>
              <a:rPr lang="ru-RU" sz="1400" dirty="0" err="1"/>
              <a:t>щитоподібної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50859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857232"/>
            <a:ext cx="6000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  <a:p>
            <a:endParaRPr lang="ru-RU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  <a:p>
            <a:pPr marL="342900" indent="-342900">
              <a:buAutoNum type="arabicParenR"/>
            </a:pPr>
            <a:endParaRPr lang="ru-RU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8" y="214290"/>
            <a:ext cx="2339752" cy="63731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576" y="620688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-</a:t>
            </a:r>
            <a:r>
              <a:rPr lang="ru-RU" dirty="0" err="1">
                <a:solidFill>
                  <a:srgbClr val="FFFF00"/>
                </a:solidFill>
              </a:rPr>
              <a:t>Тонкоголкова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біопсія</a:t>
            </a:r>
            <a:r>
              <a:rPr lang="ru-RU" dirty="0">
                <a:solidFill>
                  <a:srgbClr val="FFFF00"/>
                </a:solidFill>
              </a:rPr>
              <a:t> (ТГБ -</a:t>
            </a:r>
            <a:r>
              <a:rPr lang="en-US" dirty="0">
                <a:solidFill>
                  <a:srgbClr val="FFFF00"/>
                </a:solidFill>
              </a:rPr>
              <a:t>FNA) </a:t>
            </a:r>
            <a:r>
              <a:rPr lang="ru-RU" dirty="0" err="1">
                <a:solidFill>
                  <a:srgbClr val="FFFF00"/>
                </a:solidFill>
              </a:rPr>
              <a:t>під</a:t>
            </a:r>
            <a:r>
              <a:rPr lang="ru-RU" dirty="0">
                <a:solidFill>
                  <a:srgbClr val="FFFF00"/>
                </a:solidFill>
              </a:rPr>
              <a:t> контролем УЗД</a:t>
            </a:r>
            <a:r>
              <a:rPr lang="ru-RU" dirty="0"/>
              <a:t>-не </a:t>
            </a:r>
            <a:r>
              <a:rPr lang="ru-RU" dirty="0" err="1"/>
              <a:t>має</a:t>
            </a:r>
            <a:r>
              <a:rPr lang="ru-RU" dirty="0"/>
              <a:t> протипоказань, </a:t>
            </a:r>
            <a:r>
              <a:rPr lang="ru-RU" dirty="0" err="1"/>
              <a:t>виконується</a:t>
            </a:r>
            <a:r>
              <a:rPr lang="ru-RU" dirty="0"/>
              <a:t> амбулаторно без </a:t>
            </a:r>
            <a:r>
              <a:rPr lang="ru-RU" dirty="0" err="1"/>
              <a:t>анестезії</a:t>
            </a:r>
            <a:r>
              <a:rPr lang="ru-RU" dirty="0"/>
              <a:t>.</a:t>
            </a:r>
          </a:p>
          <a:p>
            <a:r>
              <a:rPr lang="ru-RU" dirty="0"/>
              <a:t>     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природу </a:t>
            </a:r>
            <a:r>
              <a:rPr lang="ru-RU" dirty="0" err="1"/>
              <a:t>процесу</a:t>
            </a:r>
            <a:r>
              <a:rPr lang="ru-RU" dirty="0"/>
              <a:t> (</a:t>
            </a:r>
            <a:r>
              <a:rPr lang="ru-RU" dirty="0" err="1"/>
              <a:t>злоякісність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доброякісність</a:t>
            </a:r>
            <a:r>
              <a:rPr lang="ru-RU" dirty="0"/>
              <a:t>) і </a:t>
            </a:r>
            <a:r>
              <a:rPr lang="ru-RU" dirty="0" err="1"/>
              <a:t>гістологічну</a:t>
            </a:r>
            <a:r>
              <a:rPr lang="ru-RU" dirty="0"/>
              <a:t> </a:t>
            </a:r>
            <a:r>
              <a:rPr lang="ru-RU" dirty="0" err="1"/>
              <a:t>належність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>
                <a:solidFill>
                  <a:srgbClr val="FFFF00"/>
                </a:solidFill>
              </a:rPr>
              <a:t>Показання</a:t>
            </a:r>
            <a:r>
              <a:rPr lang="ru-RU" dirty="0"/>
              <a:t>:</a:t>
            </a:r>
          </a:p>
          <a:p>
            <a:r>
              <a:rPr lang="ru-RU" dirty="0"/>
              <a:t>-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вузла</a:t>
            </a:r>
            <a:r>
              <a:rPr lang="ru-RU" dirty="0"/>
              <a:t> в </a:t>
            </a:r>
            <a:r>
              <a:rPr lang="ru-RU" dirty="0" err="1"/>
              <a:t>щитовидці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ru-RU" dirty="0" err="1"/>
              <a:t>множинні</a:t>
            </a:r>
            <a:r>
              <a:rPr lang="ru-RU" dirty="0"/>
              <a:t> </a:t>
            </a:r>
            <a:r>
              <a:rPr lang="ru-RU" dirty="0" err="1"/>
              <a:t>вузли</a:t>
            </a:r>
            <a:r>
              <a:rPr lang="ru-RU" dirty="0"/>
              <a:t>, коли </a:t>
            </a:r>
            <a:r>
              <a:rPr lang="ru-RU" dirty="0" err="1"/>
              <a:t>доброякісність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сумніви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ru-RU" dirty="0" err="1"/>
              <a:t>аутоіммунний</a:t>
            </a:r>
            <a:r>
              <a:rPr lang="ru-RU" dirty="0"/>
              <a:t> </a:t>
            </a:r>
            <a:r>
              <a:rPr lang="ru-RU" dirty="0" err="1"/>
              <a:t>тиреоідит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ru-RU" dirty="0" err="1"/>
              <a:t>наявність</a:t>
            </a:r>
            <a:r>
              <a:rPr lang="ru-RU" dirty="0"/>
              <a:t> метастатических </a:t>
            </a:r>
            <a:r>
              <a:rPr lang="ru-RU" dirty="0" err="1"/>
              <a:t>вузлів</a:t>
            </a:r>
            <a:r>
              <a:rPr lang="ru-RU" dirty="0"/>
              <a:t> на </a:t>
            </a:r>
            <a:r>
              <a:rPr lang="ru-RU" dirty="0" err="1"/>
              <a:t>шиї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ru-RU" dirty="0" err="1"/>
              <a:t>іноперабельні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раку щитовидки для </a:t>
            </a:r>
            <a:r>
              <a:rPr lang="ru-RU" dirty="0" err="1"/>
              <a:t>верифікації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</a:t>
            </a:r>
          </a:p>
          <a:p>
            <a:r>
              <a:rPr lang="ru-RU" dirty="0"/>
              <a:t>-</a:t>
            </a:r>
            <a:r>
              <a:rPr lang="uk-UA" dirty="0"/>
              <a:t>рецидиви</a:t>
            </a:r>
            <a:r>
              <a:rPr lang="ru-RU" dirty="0"/>
              <a:t> зоба, аденом, </a:t>
            </a:r>
            <a:r>
              <a:rPr lang="ru-RU" dirty="0" err="1"/>
              <a:t>злоякісних</a:t>
            </a:r>
            <a:r>
              <a:rPr lang="ru-RU" dirty="0"/>
              <a:t> </a:t>
            </a:r>
            <a:r>
              <a:rPr lang="ru-RU" dirty="0" err="1"/>
              <a:t>утворень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727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38074"/>
            <a:ext cx="60486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Нормальна щитовидна </a:t>
            </a:r>
            <a:r>
              <a:rPr lang="ru-RU" dirty="0" err="1">
                <a:solidFill>
                  <a:srgbClr val="FFFF00"/>
                </a:solidFill>
              </a:rPr>
              <a:t>залоза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однорідний</a:t>
            </a:r>
            <a:r>
              <a:rPr lang="ru-RU" dirty="0"/>
              <a:t> вид, капсула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проявлятися</a:t>
            </a:r>
            <a:r>
              <a:rPr lang="ru-RU" dirty="0"/>
              <a:t> як тонка </a:t>
            </a:r>
            <a:r>
              <a:rPr lang="ru-RU" dirty="0" err="1"/>
              <a:t>гіперехогенна</a:t>
            </a:r>
            <a:r>
              <a:rPr lang="ru-RU" dirty="0"/>
              <a:t> </a:t>
            </a:r>
            <a:r>
              <a:rPr lang="ru-RU" dirty="0" err="1"/>
              <a:t>лінія</a:t>
            </a:r>
            <a:r>
              <a:rPr lang="ru-RU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FFFF00"/>
                </a:solidFill>
              </a:rPr>
              <a:t>Кожна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частка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зазвичай</a:t>
            </a:r>
            <a:r>
              <a:rPr lang="ru-RU" dirty="0">
                <a:solidFill>
                  <a:srgbClr val="FFFF00"/>
                </a:solidFill>
              </a:rPr>
              <a:t> становить: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довжина</a:t>
            </a:r>
            <a:r>
              <a:rPr lang="ru-RU" dirty="0"/>
              <a:t>: 4-7 см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глибина</a:t>
            </a:r>
            <a:r>
              <a:rPr lang="ru-RU" dirty="0"/>
              <a:t>: &lt;2 см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перешийки</a:t>
            </a:r>
            <a:r>
              <a:rPr lang="ru-RU" dirty="0"/>
              <a:t> &lt;0,5 см </a:t>
            </a:r>
            <a:r>
              <a:rPr lang="ru-RU" dirty="0" err="1"/>
              <a:t>глибини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об’єм</a:t>
            </a:r>
            <a:r>
              <a:rPr lang="ru-RU" dirty="0"/>
              <a:t> (</a:t>
            </a:r>
            <a:r>
              <a:rPr lang="ru-RU" dirty="0" err="1"/>
              <a:t>виключаючи</a:t>
            </a:r>
            <a:r>
              <a:rPr lang="ru-RU" dirty="0"/>
              <a:t> </a:t>
            </a:r>
            <a:r>
              <a:rPr lang="ru-RU" dirty="0" err="1"/>
              <a:t>перешийок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товщина</a:t>
            </a:r>
            <a:r>
              <a:rPr lang="ru-RU" dirty="0"/>
              <a:t> становить&gt; 3 мм)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10-15 мл для </a:t>
            </a:r>
            <a:r>
              <a:rPr lang="ru-RU" dirty="0" err="1"/>
              <a:t>жінок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12-18 мл для </a:t>
            </a:r>
            <a:r>
              <a:rPr lang="ru-RU" dirty="0" err="1"/>
              <a:t>чоловіків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782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14290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Радіонуклідне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дослідження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in vivo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583622"/>
            <a:ext cx="817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йодонакоплювальної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(¹²³</a:t>
            </a:r>
            <a:r>
              <a:rPr lang="en-US" dirty="0"/>
              <a:t>I, ¹³¹I).</a:t>
            </a:r>
          </a:p>
          <a:p>
            <a:r>
              <a:rPr lang="ru-RU" dirty="0"/>
              <a:t>2. Тест -захват з ⁹⁹</a:t>
            </a:r>
            <a:r>
              <a:rPr lang="en-US" dirty="0"/>
              <a:t>m</a:t>
            </a:r>
            <a:r>
              <a:rPr lang="ru-RU" dirty="0"/>
              <a:t>Тс -</a:t>
            </a:r>
            <a:r>
              <a:rPr lang="ru-RU" dirty="0" err="1"/>
              <a:t>пертехнетатом</a:t>
            </a:r>
            <a:endParaRPr lang="ru-RU" dirty="0"/>
          </a:p>
          <a:p>
            <a:r>
              <a:rPr lang="ru-RU" dirty="0"/>
              <a:t>3. </a:t>
            </a:r>
            <a:r>
              <a:rPr lang="ru-RU" dirty="0" err="1"/>
              <a:t>Сканування</a:t>
            </a:r>
            <a:r>
              <a:rPr lang="ru-RU" dirty="0"/>
              <a:t> і </a:t>
            </a:r>
            <a:r>
              <a:rPr lang="ru-RU" dirty="0" err="1"/>
              <a:t>сцинтіграфія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214554"/>
            <a:ext cx="7960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-</a:t>
            </a:r>
            <a:r>
              <a:rPr lang="ru-RU" dirty="0" err="1">
                <a:solidFill>
                  <a:srgbClr val="FFFF00"/>
                </a:solidFill>
              </a:rPr>
              <a:t>органотропні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(</a:t>
            </a:r>
            <a:r>
              <a:rPr lang="en-US" dirty="0"/>
              <a:t>Na</a:t>
            </a:r>
            <a:r>
              <a:rPr lang="ru-RU" dirty="0"/>
              <a:t> ¹²³</a:t>
            </a:r>
            <a:r>
              <a:rPr lang="en-US" dirty="0"/>
              <a:t>I</a:t>
            </a:r>
            <a:r>
              <a:rPr lang="ru-RU" dirty="0"/>
              <a:t>, </a:t>
            </a:r>
            <a:r>
              <a:rPr lang="en-US" dirty="0"/>
              <a:t>Na </a:t>
            </a:r>
            <a:r>
              <a:rPr lang="ru-RU" dirty="0"/>
              <a:t>¹³¹</a:t>
            </a:r>
            <a:r>
              <a:rPr lang="en-US" dirty="0"/>
              <a:t>I </a:t>
            </a:r>
            <a:r>
              <a:rPr lang="ru-RU" dirty="0"/>
              <a:t>и ⁹⁹</a:t>
            </a:r>
            <a:r>
              <a:rPr lang="en-US" sz="900" dirty="0"/>
              <a:t>m</a:t>
            </a:r>
            <a:r>
              <a:rPr lang="ru-RU" dirty="0"/>
              <a:t>Тс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)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rgbClr val="FFFF00"/>
                </a:solidFill>
              </a:rPr>
              <a:t>-</a:t>
            </a:r>
            <a:r>
              <a:rPr lang="ru-RU" dirty="0" err="1">
                <a:solidFill>
                  <a:srgbClr val="FFFF00"/>
                </a:solidFill>
              </a:rPr>
              <a:t>туморотропні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(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TlCl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ru-RU" dirty="0"/>
              <a:t>⁹⁹</a:t>
            </a:r>
            <a:r>
              <a:rPr lang="en-US" sz="900" dirty="0"/>
              <a:t>m</a:t>
            </a:r>
            <a:r>
              <a:rPr lang="ru-RU" dirty="0"/>
              <a:t>Тс </a:t>
            </a:r>
            <a:r>
              <a:rPr lang="en-US" dirty="0"/>
              <a:t>-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MIBI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(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</a:rPr>
              <a:t>детоксиізобутилізонітрил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 ) ,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/>
              <a:t>⁹⁹</a:t>
            </a:r>
            <a:r>
              <a:rPr lang="en-US" sz="900" dirty="0"/>
              <a:t>m</a:t>
            </a:r>
            <a:r>
              <a:rPr lang="ru-RU" dirty="0"/>
              <a:t>Тс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-DMCA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,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   In-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ДТПА-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</a:rPr>
              <a:t>октреотид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 ,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  F-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ФДГ ( фтордеоксиглюкоза 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1608664"/>
            <a:ext cx="5072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tx1">
                    <a:lumMod val="95000"/>
                  </a:schemeClr>
                </a:solidFill>
              </a:rPr>
              <a:t>Використовувані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 РФП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</a:rPr>
              <a:t>поділяються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 на 2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</a:rPr>
              <a:t>групи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43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7257" y="264268"/>
            <a:ext cx="73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Визначенння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йодонакопичувальної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здатності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щитовидної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залози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571480"/>
            <a:ext cx="3071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Принцип методики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857232"/>
            <a:ext cx="8501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Заснований</a:t>
            </a:r>
            <a:r>
              <a:rPr lang="ru-RU" sz="1400" dirty="0"/>
              <a:t> на </a:t>
            </a:r>
            <a:r>
              <a:rPr lang="ru-RU" sz="1400" dirty="0" err="1"/>
              <a:t>реєстрації</a:t>
            </a:r>
            <a:r>
              <a:rPr lang="ru-RU" sz="1400" dirty="0"/>
              <a:t> </a:t>
            </a:r>
            <a:r>
              <a:rPr lang="ru-RU" sz="1400" dirty="0" err="1"/>
              <a:t>динаміки</a:t>
            </a:r>
            <a:r>
              <a:rPr lang="ru-RU" sz="1400" dirty="0"/>
              <a:t> </a:t>
            </a:r>
            <a:r>
              <a:rPr lang="ru-RU" sz="1400" dirty="0" err="1"/>
              <a:t>накопичення</a:t>
            </a:r>
            <a:r>
              <a:rPr lang="ru-RU" sz="1400" dirty="0"/>
              <a:t> </a:t>
            </a:r>
            <a:r>
              <a:rPr lang="ru-RU" sz="1400" dirty="0" err="1"/>
              <a:t>радіонуклідів</a:t>
            </a:r>
            <a:r>
              <a:rPr lang="ru-RU" sz="1400" dirty="0"/>
              <a:t> йоду </a:t>
            </a:r>
            <a:r>
              <a:rPr lang="ru-RU" sz="1400" dirty="0" err="1"/>
              <a:t>функціонуючою</a:t>
            </a:r>
            <a:r>
              <a:rPr lang="ru-RU" sz="1400" dirty="0"/>
              <a:t> тканиною </a:t>
            </a:r>
            <a:r>
              <a:rPr lang="ru-RU" sz="1400" dirty="0" err="1"/>
              <a:t>щитовидної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</a:t>
            </a:r>
            <a:r>
              <a:rPr lang="ru-RU" sz="1400" dirty="0" err="1"/>
              <a:t>відповідно</a:t>
            </a:r>
            <a:r>
              <a:rPr lang="ru-RU" sz="1400" dirty="0"/>
              <a:t> до </a:t>
            </a:r>
            <a:r>
              <a:rPr lang="ru-RU" sz="1400" dirty="0" err="1"/>
              <a:t>певної</a:t>
            </a:r>
            <a:r>
              <a:rPr lang="ru-RU" sz="1400" dirty="0"/>
              <a:t> </a:t>
            </a:r>
            <a:r>
              <a:rPr lang="ru-RU" sz="1400" dirty="0" err="1"/>
              <a:t>часової</a:t>
            </a:r>
            <a:r>
              <a:rPr lang="ru-RU" sz="1400" dirty="0"/>
              <a:t> </a:t>
            </a:r>
            <a:r>
              <a:rPr lang="ru-RU" sz="1400" dirty="0" err="1"/>
              <a:t>програми</a:t>
            </a:r>
            <a:r>
              <a:rPr lang="ru-RU" sz="14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596" y="1357298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РФП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596" y="1643050"/>
            <a:ext cx="7072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¹²³</a:t>
            </a:r>
            <a:r>
              <a:rPr lang="en-US" sz="1400" dirty="0"/>
              <a:t>I</a:t>
            </a:r>
            <a:r>
              <a:rPr lang="ru-RU" sz="1400" dirty="0"/>
              <a:t>, ¹³¹</a:t>
            </a:r>
            <a:r>
              <a:rPr lang="en-US" sz="1400" dirty="0"/>
              <a:t>I</a:t>
            </a:r>
            <a:r>
              <a:rPr lang="ru-RU" sz="1400" dirty="0"/>
              <a:t>. </a:t>
            </a:r>
            <a:r>
              <a:rPr lang="ru-RU" sz="1400" dirty="0" err="1"/>
              <a:t>Частіше</a:t>
            </a:r>
            <a:r>
              <a:rPr lang="ru-RU" sz="1400" dirty="0"/>
              <a:t> ¹²³</a:t>
            </a:r>
            <a:r>
              <a:rPr lang="en-US" sz="1400" dirty="0"/>
              <a:t>I</a:t>
            </a:r>
            <a:r>
              <a:rPr lang="ru-RU" sz="1400" dirty="0"/>
              <a:t> Т1/2 - 13,3 часа, </a:t>
            </a:r>
            <a:r>
              <a:rPr lang="ru-RU" sz="1400" dirty="0" err="1"/>
              <a:t>чистий</a:t>
            </a:r>
            <a:r>
              <a:rPr lang="ru-RU" sz="1400" dirty="0"/>
              <a:t> </a:t>
            </a:r>
            <a:r>
              <a:rPr lang="el-GR" sz="1400" dirty="0"/>
              <a:t>γ</a:t>
            </a:r>
            <a:r>
              <a:rPr lang="ru-RU" sz="1400" dirty="0"/>
              <a:t>-</a:t>
            </a:r>
            <a:r>
              <a:rPr lang="ru-RU" sz="1400" dirty="0" err="1"/>
              <a:t>випромінювач</a:t>
            </a:r>
            <a:r>
              <a:rPr lang="ru-RU" sz="14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596" y="192880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rgbClr val="FFFF00"/>
                </a:solidFill>
              </a:rPr>
              <a:t>Показання</a:t>
            </a:r>
            <a:r>
              <a:rPr lang="ru-RU" sz="1600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158" y="2214554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1400" dirty="0" err="1"/>
              <a:t>Оцінка</a:t>
            </a:r>
            <a:r>
              <a:rPr lang="ru-RU" sz="1400" dirty="0"/>
              <a:t> </a:t>
            </a:r>
            <a:r>
              <a:rPr lang="ru-RU" sz="1400" dirty="0" err="1"/>
              <a:t>функціонального</a:t>
            </a:r>
            <a:r>
              <a:rPr lang="ru-RU" sz="1400" dirty="0"/>
              <a:t> стану </a:t>
            </a:r>
            <a:r>
              <a:rPr lang="ru-RU" sz="1400" dirty="0" err="1"/>
              <a:t>функції</a:t>
            </a:r>
            <a:r>
              <a:rPr lang="ru-RU" sz="1400" dirty="0"/>
              <a:t> </a:t>
            </a:r>
            <a:r>
              <a:rPr lang="ru-RU" sz="1400" dirty="0" err="1"/>
              <a:t>щитовидної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(</a:t>
            </a:r>
            <a:r>
              <a:rPr lang="ru-RU" sz="1400" dirty="0" err="1"/>
              <a:t>еутиреоз</a:t>
            </a:r>
            <a:r>
              <a:rPr lang="ru-RU" sz="1400" dirty="0"/>
              <a:t>, </a:t>
            </a:r>
            <a:r>
              <a:rPr lang="ru-RU" sz="1400" dirty="0" err="1"/>
              <a:t>гіпертиреоз</a:t>
            </a:r>
            <a:r>
              <a:rPr lang="ru-RU" sz="1400" dirty="0"/>
              <a:t>, </a:t>
            </a:r>
            <a:r>
              <a:rPr lang="ru-RU" sz="1400" dirty="0" err="1"/>
              <a:t>гіпотиреоз</a:t>
            </a:r>
            <a:r>
              <a:rPr lang="ru-RU" sz="1400" dirty="0"/>
              <a:t>) у </a:t>
            </a:r>
            <a:r>
              <a:rPr lang="ru-RU" sz="1400" dirty="0" err="1"/>
              <a:t>разі</a:t>
            </a:r>
            <a:r>
              <a:rPr lang="ru-RU" sz="1400" dirty="0"/>
              <a:t> </a:t>
            </a:r>
            <a:r>
              <a:rPr lang="ru-RU" sz="1400" dirty="0" err="1"/>
              <a:t>тиреоїдної</a:t>
            </a:r>
            <a:r>
              <a:rPr lang="ru-RU" sz="1400" dirty="0"/>
              <a:t> </a:t>
            </a:r>
            <a:r>
              <a:rPr lang="ru-RU" sz="1400" dirty="0" err="1"/>
              <a:t>патології</a:t>
            </a:r>
            <a:r>
              <a:rPr lang="ru-RU" sz="1400" dirty="0"/>
              <a:t> і в </a:t>
            </a:r>
            <a:r>
              <a:rPr lang="ru-RU" sz="1400" dirty="0" err="1"/>
              <a:t>випадках</a:t>
            </a:r>
            <a:r>
              <a:rPr lang="ru-RU" sz="1400" dirty="0"/>
              <a:t> </a:t>
            </a:r>
            <a:r>
              <a:rPr lang="ru-RU" sz="1400" dirty="0" err="1"/>
              <a:t>захворювань</a:t>
            </a:r>
            <a:r>
              <a:rPr lang="ru-RU" sz="1400" dirty="0"/>
              <a:t>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органів</a:t>
            </a:r>
            <a:r>
              <a:rPr lang="ru-RU" sz="1400" dirty="0"/>
              <a:t> і </a:t>
            </a:r>
            <a:r>
              <a:rPr lang="ru-RU" sz="1400" dirty="0" err="1"/>
              <a:t>ендокринних</a:t>
            </a:r>
            <a:r>
              <a:rPr lang="ru-RU" sz="1400" dirty="0"/>
              <a:t> </a:t>
            </a:r>
            <a:r>
              <a:rPr lang="ru-RU" sz="1400" dirty="0" err="1"/>
              <a:t>порушень</a:t>
            </a:r>
            <a:r>
              <a:rPr lang="ru-RU" sz="1400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34" y="2928934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rgbClr val="FFFF00"/>
                </a:solidFill>
              </a:rPr>
              <a:t>Протипоказання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3286124"/>
            <a:ext cx="8358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Вагітність</a:t>
            </a:r>
            <a:r>
              <a:rPr lang="ru-RU" sz="1400" dirty="0"/>
              <a:t>, </a:t>
            </a:r>
            <a:r>
              <a:rPr lang="ru-RU" sz="1400" dirty="0" err="1"/>
              <a:t>період</a:t>
            </a:r>
            <a:r>
              <a:rPr lang="ru-RU" sz="1400" dirty="0"/>
              <a:t> </a:t>
            </a:r>
            <a:r>
              <a:rPr lang="ru-RU" sz="1400" dirty="0" err="1"/>
              <a:t>лактації,дитячий</a:t>
            </a:r>
            <a:r>
              <a:rPr lang="ru-RU" sz="1400" dirty="0"/>
              <a:t> </a:t>
            </a:r>
            <a:r>
              <a:rPr lang="ru-RU" sz="1400" dirty="0" err="1"/>
              <a:t>вік</a:t>
            </a:r>
            <a:r>
              <a:rPr lang="ru-RU" sz="1400" dirty="0"/>
              <a:t>, </a:t>
            </a:r>
            <a:r>
              <a:rPr lang="ru-RU" sz="1400" err="1"/>
              <a:t>важке</a:t>
            </a:r>
            <a:r>
              <a:rPr lang="ru-RU" sz="1400"/>
              <a:t> ураження </a:t>
            </a:r>
            <a:r>
              <a:rPr lang="ru-RU" sz="1400" dirty="0" err="1"/>
              <a:t>печінки</a:t>
            </a:r>
            <a:r>
              <a:rPr lang="ru-RU" sz="1400" dirty="0"/>
              <a:t> і </a:t>
            </a:r>
            <a:r>
              <a:rPr lang="ru-RU" sz="1400" dirty="0" err="1"/>
              <a:t>нирок</a:t>
            </a:r>
            <a:r>
              <a:rPr lang="ru-RU" sz="14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034" y="3571876"/>
            <a:ext cx="385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rgbClr val="FFFF00"/>
                </a:solidFill>
              </a:rPr>
              <a:t>Підготовка</a:t>
            </a:r>
            <a:r>
              <a:rPr lang="ru-RU" sz="1600" dirty="0">
                <a:solidFill>
                  <a:srgbClr val="FFFF00"/>
                </a:solidFill>
              </a:rPr>
              <a:t> до </a:t>
            </a:r>
            <a:r>
              <a:rPr lang="ru-RU" sz="1600" dirty="0" err="1">
                <a:solidFill>
                  <a:srgbClr val="FFFF00"/>
                </a:solidFill>
              </a:rPr>
              <a:t>дослідження</a:t>
            </a:r>
            <a:r>
              <a:rPr lang="ru-RU" sz="1600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158" y="3786190"/>
            <a:ext cx="86439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Виключення</a:t>
            </a:r>
            <a:r>
              <a:rPr lang="ru-RU" sz="1400" dirty="0"/>
              <a:t>  </a:t>
            </a:r>
            <a:r>
              <a:rPr lang="ru-RU" sz="1400" dirty="0" err="1"/>
              <a:t>прийому</a:t>
            </a:r>
            <a:r>
              <a:rPr lang="ru-RU" sz="1400" dirty="0"/>
              <a:t> </a:t>
            </a:r>
            <a:r>
              <a:rPr lang="ru-RU" sz="1400" dirty="0" err="1"/>
              <a:t>ліків</a:t>
            </a:r>
            <a:r>
              <a:rPr lang="ru-RU" sz="1400" dirty="0"/>
              <a:t>, </a:t>
            </a:r>
            <a:r>
              <a:rPr lang="ru-RU" sz="1400" dirty="0" err="1"/>
              <a:t>продуктів</a:t>
            </a:r>
            <a:r>
              <a:rPr lang="ru-RU" sz="1400" dirty="0"/>
              <a:t> </a:t>
            </a:r>
            <a:r>
              <a:rPr lang="ru-RU" sz="1400" dirty="0" err="1"/>
              <a:t>харчування</a:t>
            </a:r>
            <a:r>
              <a:rPr lang="ru-RU" sz="1400" dirty="0"/>
              <a:t>, процедур,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можуть</a:t>
            </a:r>
            <a:r>
              <a:rPr lang="ru-RU" sz="1400" dirty="0"/>
              <a:t> </a:t>
            </a:r>
            <a:r>
              <a:rPr lang="ru-RU" sz="1400" dirty="0" err="1"/>
              <a:t>призвести</a:t>
            </a:r>
            <a:r>
              <a:rPr lang="ru-RU" sz="1400" dirty="0"/>
              <a:t> до </a:t>
            </a:r>
            <a:r>
              <a:rPr lang="ru-RU" sz="1400" dirty="0" err="1"/>
              <a:t>блокади</a:t>
            </a:r>
            <a:r>
              <a:rPr lang="ru-RU" sz="1400" dirty="0"/>
              <a:t> </a:t>
            </a:r>
            <a:r>
              <a:rPr lang="ru-RU" sz="1400" dirty="0" err="1"/>
              <a:t>щитовидної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зміни</a:t>
            </a:r>
            <a:r>
              <a:rPr lang="ru-RU" sz="1400" dirty="0"/>
              <a:t> </a:t>
            </a:r>
            <a:r>
              <a:rPr lang="ru-RU" sz="1400" dirty="0" err="1"/>
              <a:t>її</a:t>
            </a:r>
            <a:r>
              <a:rPr lang="ru-RU" sz="1400" dirty="0"/>
              <a:t> </a:t>
            </a:r>
            <a:r>
              <a:rPr lang="ru-RU" sz="1400" dirty="0" err="1"/>
              <a:t>функції</a:t>
            </a:r>
            <a:r>
              <a:rPr lang="ru-RU" sz="1400" dirty="0"/>
              <a:t>. До них </a:t>
            </a:r>
            <a:r>
              <a:rPr lang="ru-RU" sz="1400" dirty="0" err="1"/>
              <a:t>відносяться</a:t>
            </a:r>
            <a:r>
              <a:rPr lang="ru-RU" sz="1400" dirty="0"/>
              <a:t>:</a:t>
            </a:r>
          </a:p>
          <a:p>
            <a:r>
              <a:rPr lang="ru-RU" sz="1400" dirty="0"/>
              <a:t>1. </a:t>
            </a:r>
            <a:r>
              <a:rPr lang="ru-RU" sz="1400" dirty="0" err="1"/>
              <a:t>прийом</a:t>
            </a:r>
            <a:r>
              <a:rPr lang="ru-RU" sz="1400" dirty="0"/>
              <a:t> </a:t>
            </a:r>
            <a:r>
              <a:rPr lang="ru-RU" sz="1400" dirty="0" err="1"/>
              <a:t>йодовмісних</a:t>
            </a:r>
            <a:r>
              <a:rPr lang="ru-RU" sz="1400" dirty="0"/>
              <a:t> </a:t>
            </a:r>
            <a:r>
              <a:rPr lang="ru-RU" sz="1400" dirty="0" err="1"/>
              <a:t>препаратів</a:t>
            </a:r>
            <a:r>
              <a:rPr lang="ru-RU" sz="1400" dirty="0"/>
              <a:t> і </a:t>
            </a:r>
            <a:r>
              <a:rPr lang="ru-RU" sz="1400" dirty="0" err="1"/>
              <a:t>продуктів</a:t>
            </a:r>
            <a:r>
              <a:rPr lang="ru-RU" sz="1400" dirty="0"/>
              <a:t> </a:t>
            </a:r>
            <a:r>
              <a:rPr lang="ru-RU" sz="1400" dirty="0" err="1"/>
              <a:t>харчування</a:t>
            </a:r>
            <a:r>
              <a:rPr lang="ru-RU" sz="1400" dirty="0"/>
              <a:t> з </a:t>
            </a:r>
            <a:r>
              <a:rPr lang="ru-RU" sz="1400" dirty="0" err="1"/>
              <a:t>підвищеним</a:t>
            </a:r>
            <a:r>
              <a:rPr lang="ru-RU" sz="1400" dirty="0"/>
              <a:t> </a:t>
            </a:r>
            <a:r>
              <a:rPr lang="ru-RU" sz="1400" dirty="0" err="1"/>
              <a:t>вмістом</a:t>
            </a:r>
            <a:r>
              <a:rPr lang="ru-RU" sz="1400" dirty="0"/>
              <a:t> йоду </a:t>
            </a:r>
            <a:r>
              <a:rPr lang="ru-RU" sz="1400" dirty="0" err="1"/>
              <a:t>розчин</a:t>
            </a:r>
            <a:r>
              <a:rPr lang="ru-RU" sz="1400" dirty="0"/>
              <a:t> </a:t>
            </a:r>
            <a:r>
              <a:rPr lang="ru-RU" sz="1400" dirty="0" err="1"/>
              <a:t>Люголя</a:t>
            </a:r>
            <a:r>
              <a:rPr lang="ru-RU" sz="1400" dirty="0"/>
              <a:t>, </a:t>
            </a:r>
            <a:r>
              <a:rPr lang="ru-RU" sz="1400" dirty="0" err="1"/>
              <a:t>йодована</a:t>
            </a:r>
            <a:r>
              <a:rPr lang="ru-RU" sz="1400" dirty="0"/>
              <a:t> </a:t>
            </a:r>
            <a:r>
              <a:rPr lang="ru-RU" sz="1400" dirty="0" err="1"/>
              <a:t>сіль</a:t>
            </a:r>
            <a:r>
              <a:rPr lang="ru-RU" sz="1400" dirty="0"/>
              <a:t>, </a:t>
            </a:r>
            <a:r>
              <a:rPr lang="ru-RU" sz="1400" dirty="0" err="1"/>
              <a:t>морська</a:t>
            </a:r>
            <a:r>
              <a:rPr lang="ru-RU" sz="1400" dirty="0"/>
              <a:t> капуста, </a:t>
            </a:r>
            <a:r>
              <a:rPr lang="ru-RU" sz="1400" dirty="0" err="1"/>
              <a:t>обробка</a:t>
            </a:r>
            <a:r>
              <a:rPr lang="ru-RU" sz="1400" dirty="0"/>
              <a:t> </a:t>
            </a:r>
            <a:r>
              <a:rPr lang="ru-RU" sz="1400" dirty="0" err="1"/>
              <a:t>шкіри</a:t>
            </a:r>
            <a:r>
              <a:rPr lang="ru-RU" sz="1400" dirty="0"/>
              <a:t> </a:t>
            </a:r>
            <a:r>
              <a:rPr lang="ru-RU" sz="1400"/>
              <a:t>йодною настоянкою</a:t>
            </a:r>
            <a:endParaRPr lang="ru-RU" sz="1400" dirty="0"/>
          </a:p>
          <a:p>
            <a:r>
              <a:rPr lang="ru-RU" sz="1400" dirty="0"/>
              <a:t>2. </a:t>
            </a:r>
            <a:r>
              <a:rPr lang="ru-RU" sz="1400" dirty="0" err="1"/>
              <a:t>проведення</a:t>
            </a:r>
            <a:r>
              <a:rPr lang="ru-RU" sz="1400" dirty="0"/>
              <a:t> </a:t>
            </a:r>
            <a:r>
              <a:rPr lang="ru-RU" sz="1400" dirty="0" err="1"/>
              <a:t>рентгенологічних</a:t>
            </a:r>
            <a:r>
              <a:rPr lang="ru-RU" sz="1400" dirty="0"/>
              <a:t> </a:t>
            </a:r>
            <a:r>
              <a:rPr lang="ru-RU" sz="1400" dirty="0" err="1"/>
              <a:t>досліджень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застосуванням</a:t>
            </a:r>
            <a:r>
              <a:rPr lang="ru-RU" sz="1400" dirty="0"/>
              <a:t> </a:t>
            </a:r>
            <a:r>
              <a:rPr lang="ru-RU" sz="1400" dirty="0" err="1"/>
              <a:t>йодовмісних</a:t>
            </a:r>
            <a:r>
              <a:rPr lang="ru-RU" sz="1400" dirty="0"/>
              <a:t> </a:t>
            </a:r>
            <a:r>
              <a:rPr lang="ru-RU" sz="1400" dirty="0" err="1"/>
              <a:t>контрастних</a:t>
            </a:r>
            <a:r>
              <a:rPr lang="ru-RU" sz="1400" dirty="0"/>
              <a:t> </a:t>
            </a:r>
            <a:r>
              <a:rPr lang="ru-RU" sz="1400" dirty="0" err="1"/>
              <a:t>речовин</a:t>
            </a:r>
            <a:r>
              <a:rPr lang="ru-RU" sz="1400" dirty="0"/>
              <a:t> (</a:t>
            </a:r>
            <a:r>
              <a:rPr lang="ru-RU" sz="1400" dirty="0" err="1"/>
              <a:t>йодолінол</a:t>
            </a:r>
            <a:r>
              <a:rPr lang="ru-RU" sz="1400" dirty="0"/>
              <a:t>, </a:t>
            </a:r>
            <a:r>
              <a:rPr lang="ru-RU" sz="1400" dirty="0" err="1"/>
              <a:t>сергозин</a:t>
            </a:r>
            <a:r>
              <a:rPr lang="ru-RU" sz="1400" dirty="0"/>
              <a:t>, </a:t>
            </a:r>
            <a:r>
              <a:rPr lang="ru-RU" sz="1400" dirty="0" err="1"/>
              <a:t>білітраст</a:t>
            </a:r>
            <a:r>
              <a:rPr lang="ru-RU" sz="1400" dirty="0"/>
              <a:t> і </a:t>
            </a:r>
            <a:r>
              <a:rPr lang="ru-RU" sz="1400" dirty="0" err="1"/>
              <a:t>ін</a:t>
            </a:r>
            <a:r>
              <a:rPr lang="ru-RU" sz="1400" dirty="0"/>
              <a:t>.)</a:t>
            </a:r>
          </a:p>
          <a:p>
            <a:r>
              <a:rPr lang="ru-RU" sz="1400" dirty="0"/>
              <a:t>3. </a:t>
            </a:r>
            <a:r>
              <a:rPr lang="ru-RU" sz="1400" dirty="0" err="1"/>
              <a:t>прийом</a:t>
            </a:r>
            <a:r>
              <a:rPr lang="ru-RU" sz="1400" dirty="0"/>
              <a:t> </a:t>
            </a:r>
            <a:r>
              <a:rPr lang="ru-RU" sz="1400" dirty="0" err="1"/>
              <a:t>бромвмісних</a:t>
            </a:r>
            <a:r>
              <a:rPr lang="ru-RU" sz="1400" dirty="0"/>
              <a:t> </a:t>
            </a:r>
            <a:r>
              <a:rPr lang="ru-RU" sz="1400" dirty="0" err="1"/>
              <a:t>препаратів</a:t>
            </a:r>
            <a:r>
              <a:rPr lang="ru-RU" sz="1400" dirty="0"/>
              <a:t> (</a:t>
            </a:r>
            <a:r>
              <a:rPr lang="ru-RU" sz="1400" dirty="0" err="1"/>
              <a:t>мікстури</a:t>
            </a:r>
            <a:r>
              <a:rPr lang="ru-RU" sz="1400" dirty="0"/>
              <a:t> Бехтерева, Павлова, Шарко і т.д.)</a:t>
            </a:r>
          </a:p>
          <a:p>
            <a:r>
              <a:rPr lang="ru-RU" sz="1400" dirty="0"/>
              <a:t>4. </a:t>
            </a:r>
            <a:r>
              <a:rPr lang="ru-RU" sz="1400" dirty="0" err="1"/>
              <a:t>прийом</a:t>
            </a:r>
            <a:r>
              <a:rPr lang="ru-RU" sz="1400" dirty="0"/>
              <a:t> </a:t>
            </a:r>
            <a:r>
              <a:rPr lang="ru-RU" sz="1400" dirty="0" err="1"/>
              <a:t>гормональних</a:t>
            </a:r>
            <a:r>
              <a:rPr lang="ru-RU" sz="1400" dirty="0"/>
              <a:t> </a:t>
            </a:r>
            <a:r>
              <a:rPr lang="ru-RU" sz="1400" dirty="0" err="1"/>
              <a:t>препаратів</a:t>
            </a:r>
            <a:r>
              <a:rPr lang="ru-RU" sz="1400" dirty="0"/>
              <a:t> (</a:t>
            </a:r>
            <a:r>
              <a:rPr lang="ru-RU" sz="1400" dirty="0" err="1"/>
              <a:t>тиреоїдні</a:t>
            </a:r>
            <a:r>
              <a:rPr lang="ru-RU" sz="1400" dirty="0"/>
              <a:t> </a:t>
            </a:r>
            <a:r>
              <a:rPr lang="ru-RU" sz="1400" dirty="0" err="1"/>
              <a:t>гормони</a:t>
            </a:r>
            <a:r>
              <a:rPr lang="ru-RU" sz="1400" dirty="0"/>
              <a:t>, </a:t>
            </a:r>
            <a:r>
              <a:rPr lang="ru-RU" sz="1400" dirty="0" err="1"/>
              <a:t>гормони</a:t>
            </a:r>
            <a:r>
              <a:rPr lang="ru-RU" sz="1400" dirty="0"/>
              <a:t> </a:t>
            </a:r>
            <a:r>
              <a:rPr lang="ru-RU" sz="1400" dirty="0" err="1"/>
              <a:t>гіпофіза</a:t>
            </a:r>
            <a:r>
              <a:rPr lang="ru-RU" sz="1400" dirty="0"/>
              <a:t>, </a:t>
            </a:r>
            <a:r>
              <a:rPr lang="ru-RU" sz="1400" dirty="0" err="1"/>
              <a:t>статевих</a:t>
            </a:r>
            <a:r>
              <a:rPr lang="ru-RU" sz="1400" dirty="0"/>
              <a:t> </a:t>
            </a:r>
            <a:r>
              <a:rPr lang="ru-RU" sz="1400" dirty="0" err="1"/>
              <a:t>залоз</a:t>
            </a:r>
            <a:r>
              <a:rPr lang="ru-RU" sz="1400" dirty="0"/>
              <a:t>, </a:t>
            </a:r>
            <a:r>
              <a:rPr lang="ru-RU" sz="1400" dirty="0" err="1"/>
              <a:t>наднирників</a:t>
            </a:r>
            <a:r>
              <a:rPr lang="ru-RU" sz="1400" dirty="0"/>
              <a:t>)</a:t>
            </a:r>
          </a:p>
          <a:p>
            <a:r>
              <a:rPr lang="ru-RU" sz="1400" dirty="0"/>
              <a:t>5. </a:t>
            </a:r>
            <a:r>
              <a:rPr lang="ru-RU" sz="1400" dirty="0" err="1"/>
              <a:t>прийом</a:t>
            </a:r>
            <a:r>
              <a:rPr lang="ru-RU" sz="1400" dirty="0"/>
              <a:t> </a:t>
            </a:r>
            <a:r>
              <a:rPr lang="ru-RU" sz="1400" dirty="0" err="1"/>
              <a:t>тиреостатиків</a:t>
            </a:r>
            <a:r>
              <a:rPr lang="ru-RU" sz="1400" dirty="0"/>
              <a:t> (</a:t>
            </a:r>
            <a:r>
              <a:rPr lang="ru-RU" sz="1400" dirty="0" err="1"/>
              <a:t>перхлорід</a:t>
            </a:r>
            <a:r>
              <a:rPr lang="ru-RU" sz="1400" dirty="0"/>
              <a:t> </a:t>
            </a:r>
            <a:r>
              <a:rPr lang="ru-RU" sz="1400" dirty="0" err="1"/>
              <a:t>калію</a:t>
            </a:r>
            <a:r>
              <a:rPr lang="ru-RU" sz="1400"/>
              <a:t>, метілтіоуроцил</a:t>
            </a:r>
            <a:r>
              <a:rPr lang="ru-RU" sz="1400" dirty="0"/>
              <a:t>. </a:t>
            </a:r>
            <a:r>
              <a:rPr lang="ru-RU" sz="1400" dirty="0" err="1"/>
              <a:t>Мерказоліл</a:t>
            </a:r>
            <a:r>
              <a:rPr lang="ru-RU" sz="1400" dirty="0"/>
              <a:t> і </a:t>
            </a:r>
            <a:r>
              <a:rPr lang="ru-RU" sz="1400" dirty="0" err="1"/>
              <a:t>ін</a:t>
            </a:r>
            <a:r>
              <a:rPr lang="ru-RU" sz="1400" dirty="0"/>
              <a:t>.)</a:t>
            </a:r>
          </a:p>
          <a:p>
            <a:r>
              <a:rPr lang="ru-RU" sz="1400" dirty="0" err="1"/>
              <a:t>Дослідження</a:t>
            </a:r>
            <a:r>
              <a:rPr lang="ru-RU" sz="1400" dirty="0"/>
              <a:t> </a:t>
            </a:r>
            <a:r>
              <a:rPr lang="ru-RU" sz="1400" dirty="0" err="1"/>
              <a:t>можливе</a:t>
            </a:r>
            <a:r>
              <a:rPr lang="ru-RU" sz="1400" dirty="0"/>
              <a:t> через 1-2 </a:t>
            </a:r>
            <a:r>
              <a:rPr lang="ru-RU" sz="1400" dirty="0" err="1"/>
              <a:t>місяці</a:t>
            </a:r>
            <a:r>
              <a:rPr lang="ru-RU" sz="1400" dirty="0"/>
              <a:t>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скасування</a:t>
            </a:r>
            <a:r>
              <a:rPr lang="ru-RU" sz="1400" dirty="0"/>
              <a:t> </a:t>
            </a:r>
            <a:r>
              <a:rPr lang="ru-RU" sz="1400" dirty="0" err="1"/>
              <a:t>прийому</a:t>
            </a:r>
            <a:r>
              <a:rPr lang="ru-RU" sz="1400" dirty="0"/>
              <a:t> йод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бромвмісних</a:t>
            </a:r>
            <a:r>
              <a:rPr lang="ru-RU" sz="1400" dirty="0"/>
              <a:t> </a:t>
            </a:r>
            <a:r>
              <a:rPr lang="ru-RU" sz="1400" dirty="0" err="1"/>
              <a:t>препаратів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2053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214290"/>
            <a:ext cx="64294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</a:rPr>
              <a:t>Тест-захват  з ⁹⁹</a:t>
            </a:r>
            <a:r>
              <a:rPr lang="en-US" sz="2800" dirty="0">
                <a:solidFill>
                  <a:srgbClr val="FFFF00"/>
                </a:solidFill>
              </a:rPr>
              <a:t>m</a:t>
            </a:r>
            <a:r>
              <a:rPr lang="ru-RU" sz="2800" dirty="0" err="1">
                <a:solidFill>
                  <a:srgbClr val="FFFF00"/>
                </a:solidFill>
              </a:rPr>
              <a:t>Тс-пертехнетатом</a:t>
            </a:r>
            <a:endParaRPr lang="ru-RU" sz="2800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865986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Принцип методики.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1327651"/>
            <a:ext cx="87391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Заснований</a:t>
            </a:r>
            <a:r>
              <a:rPr lang="ru-RU" sz="2000" dirty="0"/>
              <a:t> на </a:t>
            </a:r>
            <a:r>
              <a:rPr lang="ru-RU" sz="2000" dirty="0" err="1"/>
              <a:t>подобі</a:t>
            </a:r>
            <a:r>
              <a:rPr lang="ru-RU" sz="2000" dirty="0"/>
              <a:t> в </a:t>
            </a:r>
            <a:r>
              <a:rPr lang="ru-RU" sz="2000" dirty="0" err="1"/>
              <a:t>накопиченні</a:t>
            </a:r>
            <a:r>
              <a:rPr lang="ru-RU" sz="2000" dirty="0"/>
              <a:t> щитовидною </a:t>
            </a:r>
            <a:r>
              <a:rPr lang="ru-RU" sz="2000" dirty="0" err="1"/>
              <a:t>залозою</a:t>
            </a:r>
            <a:r>
              <a:rPr lang="ru-RU" sz="2000" dirty="0"/>
              <a:t> </a:t>
            </a:r>
            <a:r>
              <a:rPr lang="ru-RU" sz="2000" dirty="0" err="1"/>
              <a:t>іонів</a:t>
            </a:r>
            <a:r>
              <a:rPr lang="ru-RU" sz="2000" dirty="0"/>
              <a:t> йоду і </a:t>
            </a:r>
            <a:r>
              <a:rPr lang="ru-RU" sz="2000" dirty="0" err="1"/>
              <a:t>пертехнетата</a:t>
            </a:r>
            <a:r>
              <a:rPr lang="ru-RU" sz="2000" dirty="0"/>
              <a:t>. На </a:t>
            </a:r>
            <a:r>
              <a:rPr lang="ru-RU" sz="2000" dirty="0" err="1"/>
              <a:t>ранньому</a:t>
            </a:r>
            <a:r>
              <a:rPr lang="ru-RU" sz="2000" dirty="0"/>
              <a:t> </a:t>
            </a:r>
            <a:r>
              <a:rPr lang="ru-RU" sz="2000" dirty="0" err="1"/>
              <a:t>етапі</a:t>
            </a:r>
            <a:r>
              <a:rPr lang="ru-RU" sz="2000" dirty="0"/>
              <a:t> </a:t>
            </a:r>
            <a:r>
              <a:rPr lang="ru-RU" sz="2000" dirty="0" err="1"/>
              <a:t>знаходження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 ⁹⁹</a:t>
            </a:r>
            <a:r>
              <a:rPr lang="en-US" sz="2000" dirty="0"/>
              <a:t>m</a:t>
            </a:r>
            <a:r>
              <a:rPr lang="ru-RU" sz="2000" dirty="0"/>
              <a:t>Тс-</a:t>
            </a:r>
            <a:r>
              <a:rPr lang="ru-RU" sz="2000" dirty="0" err="1"/>
              <a:t>пертехнетатом</a:t>
            </a:r>
            <a:r>
              <a:rPr lang="ru-RU" sz="2000" dirty="0"/>
              <a:t> </a:t>
            </a:r>
            <a:r>
              <a:rPr lang="ru-RU" sz="2000" dirty="0" err="1"/>
              <a:t>поглинається</a:t>
            </a:r>
            <a:r>
              <a:rPr lang="ru-RU" sz="2000" dirty="0"/>
              <a:t> </a:t>
            </a:r>
            <a:r>
              <a:rPr lang="ru-RU" sz="2000" dirty="0" err="1"/>
              <a:t>тиреоїдними</a:t>
            </a:r>
            <a:r>
              <a:rPr lang="ru-RU" sz="2000" dirty="0"/>
              <a:t> </a:t>
            </a:r>
            <a:r>
              <a:rPr lang="ru-RU" sz="2000" dirty="0" err="1"/>
              <a:t>клітинами</a:t>
            </a:r>
            <a:r>
              <a:rPr lang="ru-RU" sz="2000" dirty="0"/>
              <a:t> </a:t>
            </a:r>
            <a:r>
              <a:rPr lang="ru-RU" sz="2000" dirty="0" err="1"/>
              <a:t>також</a:t>
            </a:r>
            <a:r>
              <a:rPr lang="ru-RU" sz="2000" dirty="0"/>
              <a:t>, як і йодид, і </a:t>
            </a:r>
            <a:r>
              <a:rPr lang="ru-RU" sz="2000" dirty="0" err="1"/>
              <a:t>бере</a:t>
            </a:r>
            <a:r>
              <a:rPr lang="ru-RU" sz="2000" dirty="0"/>
              <a:t> участь в </a:t>
            </a:r>
            <a:r>
              <a:rPr lang="ru-RU" sz="2000" dirty="0" err="1"/>
              <a:t>неорганічної</a:t>
            </a:r>
            <a:r>
              <a:rPr lang="ru-RU" sz="2000" dirty="0"/>
              <a:t> </a:t>
            </a:r>
            <a:r>
              <a:rPr lang="ru-RU" sz="2000" dirty="0" err="1"/>
              <a:t>фазі</a:t>
            </a:r>
            <a:r>
              <a:rPr lang="ru-RU" sz="2000" dirty="0"/>
              <a:t> йодного </a:t>
            </a:r>
            <a:r>
              <a:rPr lang="ru-RU" sz="2000" dirty="0" err="1"/>
              <a:t>обміну</a:t>
            </a:r>
            <a:r>
              <a:rPr lang="ru-RU" sz="2000" dirty="0"/>
              <a:t>. В </a:t>
            </a:r>
            <a:r>
              <a:rPr lang="ru-RU" sz="2000" dirty="0" err="1"/>
              <a:t>органічній</a:t>
            </a:r>
            <a:r>
              <a:rPr lang="ru-RU" sz="2000" dirty="0"/>
              <a:t> </a:t>
            </a:r>
            <a:r>
              <a:rPr lang="ru-RU" sz="2000" dirty="0" err="1"/>
              <a:t>фазі</a:t>
            </a:r>
            <a:r>
              <a:rPr lang="ru-RU" sz="2000" dirty="0"/>
              <a:t> і </a:t>
            </a:r>
            <a:r>
              <a:rPr lang="ru-RU" sz="2000" dirty="0" err="1"/>
              <a:t>синтезі</a:t>
            </a:r>
            <a:r>
              <a:rPr lang="ru-RU" sz="2000" dirty="0"/>
              <a:t> </a:t>
            </a:r>
            <a:r>
              <a:rPr lang="ru-RU" sz="2000" dirty="0" err="1"/>
              <a:t>тиреоїдних</a:t>
            </a:r>
            <a:r>
              <a:rPr lang="ru-RU" sz="2000" dirty="0"/>
              <a:t> </a:t>
            </a:r>
            <a:r>
              <a:rPr lang="ru-RU" sz="2000" dirty="0" err="1"/>
              <a:t>гормонів</a:t>
            </a:r>
            <a:r>
              <a:rPr lang="ru-RU" sz="2000" dirty="0"/>
              <a:t>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участі</a:t>
            </a:r>
            <a:r>
              <a:rPr lang="ru-RU" sz="2000" dirty="0"/>
              <a:t> не </a:t>
            </a:r>
            <a:r>
              <a:rPr lang="ru-RU" sz="2000" dirty="0" err="1"/>
              <a:t>бере</a:t>
            </a:r>
            <a:r>
              <a:rPr lang="ru-RU" sz="2000" dirty="0"/>
              <a:t> і </a:t>
            </a:r>
            <a:r>
              <a:rPr lang="ru-RU" sz="2000" dirty="0" err="1"/>
              <a:t>відображає</a:t>
            </a:r>
            <a:r>
              <a:rPr lang="ru-RU" sz="2000" dirty="0"/>
              <a:t> </a:t>
            </a:r>
            <a:r>
              <a:rPr lang="ru-RU" sz="2000" dirty="0" err="1"/>
              <a:t>кровонаповнення</a:t>
            </a:r>
            <a:r>
              <a:rPr lang="ru-RU" sz="2000" dirty="0"/>
              <a:t> ЩЗ і </a:t>
            </a:r>
            <a:r>
              <a:rPr lang="ru-RU" sz="2000" dirty="0" err="1"/>
              <a:t>проникність</a:t>
            </a:r>
            <a:r>
              <a:rPr lang="ru-RU" sz="2000" dirty="0"/>
              <a:t> </a:t>
            </a:r>
            <a:r>
              <a:rPr lang="ru-RU" sz="2000" dirty="0" err="1"/>
              <a:t>клітинних</a:t>
            </a:r>
            <a:r>
              <a:rPr lang="ru-RU" sz="2000" dirty="0"/>
              <a:t> мембран.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3143248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Показання</a:t>
            </a:r>
            <a:r>
              <a:rPr lang="ru-RU" sz="1600" dirty="0">
                <a:solidFill>
                  <a:srgbClr val="FFFF00"/>
                </a:solidFill>
              </a:rPr>
              <a:t>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58" y="3571876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/>
              <a:t>Гіпертиреоз</a:t>
            </a:r>
            <a:r>
              <a:rPr lang="ru-RU" sz="2400" dirty="0"/>
              <a:t>, рецидив зоба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хірургічного</a:t>
            </a:r>
            <a:r>
              <a:rPr lang="ru-RU" sz="2400" dirty="0"/>
              <a:t> </a:t>
            </a:r>
            <a:r>
              <a:rPr lang="ru-RU" sz="2400" dirty="0" err="1"/>
              <a:t>втручання</a:t>
            </a:r>
            <a:r>
              <a:rPr lang="ru-RU" sz="16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34" y="4572008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Оцінка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результатів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5000636"/>
            <a:ext cx="8429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</a:t>
            </a:r>
            <a:r>
              <a:rPr lang="ru-RU" sz="2000" dirty="0" err="1"/>
              <a:t>нормі</a:t>
            </a:r>
            <a:r>
              <a:rPr lang="ru-RU" sz="2000" dirty="0"/>
              <a:t> </a:t>
            </a:r>
            <a:r>
              <a:rPr lang="ru-RU" sz="2000" dirty="0" err="1"/>
              <a:t>накопичення</a:t>
            </a:r>
            <a:r>
              <a:rPr lang="ru-RU" sz="2000" dirty="0"/>
              <a:t> ⁹⁹</a:t>
            </a:r>
            <a:r>
              <a:rPr lang="en-US" sz="2000" dirty="0"/>
              <a:t>m</a:t>
            </a:r>
            <a:r>
              <a:rPr lang="ru-RU" sz="2000" dirty="0"/>
              <a:t>Тс-</a:t>
            </a:r>
            <a:r>
              <a:rPr lang="ru-RU" sz="2000" dirty="0" err="1"/>
              <a:t>пертехнетата</a:t>
            </a:r>
            <a:r>
              <a:rPr lang="ru-RU" sz="2000" dirty="0"/>
              <a:t> в ЩЖ </a:t>
            </a:r>
            <a:r>
              <a:rPr lang="ru-RU" sz="2000" dirty="0" err="1"/>
              <a:t>складає</a:t>
            </a:r>
            <a:r>
              <a:rPr lang="ru-RU" sz="2000" dirty="0"/>
              <a:t> до 6%. При </a:t>
            </a:r>
            <a:r>
              <a:rPr lang="ru-RU" sz="2000" dirty="0" err="1"/>
              <a:t>гіпертиреозі</a:t>
            </a:r>
            <a:r>
              <a:rPr lang="ru-RU" sz="2000" dirty="0"/>
              <a:t> – </a:t>
            </a:r>
            <a:r>
              <a:rPr lang="ru-RU" sz="2000" dirty="0" err="1"/>
              <a:t>значно</a:t>
            </a:r>
            <a:r>
              <a:rPr lang="ru-RU" sz="2000" dirty="0"/>
              <a:t> </a:t>
            </a:r>
            <a:r>
              <a:rPr lang="ru-RU" sz="2000" dirty="0" err="1"/>
              <a:t>вище</a:t>
            </a:r>
            <a:r>
              <a:rPr lang="ru-RU" sz="2000" dirty="0"/>
              <a:t> 6%. При </a:t>
            </a:r>
            <a:r>
              <a:rPr lang="ru-RU" sz="2000" dirty="0" err="1"/>
              <a:t>гіпотиреозі</a:t>
            </a:r>
            <a:r>
              <a:rPr lang="ru-RU" sz="2000" dirty="0"/>
              <a:t> </a:t>
            </a:r>
            <a:r>
              <a:rPr lang="ru-RU" sz="2000" dirty="0" err="1"/>
              <a:t>цей</a:t>
            </a:r>
            <a:r>
              <a:rPr lang="ru-RU" sz="2000" dirty="0"/>
              <a:t> тест </a:t>
            </a:r>
            <a:r>
              <a:rPr lang="ru-RU" sz="2000" dirty="0" err="1"/>
              <a:t>малоінформативний</a:t>
            </a:r>
            <a:r>
              <a:rPr lang="ru-RU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6071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285728"/>
            <a:ext cx="7286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</a:rPr>
              <a:t>СКАНУВАННЯ І СЦИНТІГРАФІЯ ЩИТОПОДІБНОЇ ЗАЛОЗИ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3573016"/>
            <a:ext cx="89644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1.Визначення анатомо-</a:t>
            </a:r>
            <a:r>
              <a:rPr lang="ru-RU" sz="2000" dirty="0" err="1"/>
              <a:t>топографічних</a:t>
            </a:r>
            <a:r>
              <a:rPr lang="ru-RU" sz="2000" dirty="0"/>
              <a:t> </a:t>
            </a:r>
            <a:r>
              <a:rPr lang="ru-RU" sz="2000" dirty="0" err="1"/>
              <a:t>особливостей</a:t>
            </a:r>
            <a:r>
              <a:rPr lang="ru-RU" sz="2000" dirty="0"/>
              <a:t> </a:t>
            </a:r>
            <a:r>
              <a:rPr lang="ru-RU" sz="2000" dirty="0" err="1"/>
              <a:t>щитовидної</a:t>
            </a:r>
            <a:r>
              <a:rPr lang="ru-RU" sz="2000" dirty="0"/>
              <a:t> </a:t>
            </a:r>
            <a:r>
              <a:rPr lang="ru-RU" sz="2000" dirty="0" err="1"/>
              <a:t>залози</a:t>
            </a:r>
            <a:r>
              <a:rPr lang="ru-RU" sz="2000" dirty="0"/>
              <a:t> (</a:t>
            </a:r>
            <a:r>
              <a:rPr lang="ru-RU" sz="2000" dirty="0" err="1"/>
              <a:t>форми</a:t>
            </a:r>
            <a:r>
              <a:rPr lang="ru-RU" sz="2000" dirty="0"/>
              <a:t>,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контурів</a:t>
            </a:r>
            <a:r>
              <a:rPr lang="ru-RU" sz="2000" dirty="0"/>
              <a:t>)</a:t>
            </a:r>
          </a:p>
          <a:p>
            <a:r>
              <a:rPr lang="ru-RU" sz="2000" dirty="0"/>
              <a:t>2. </a:t>
            </a:r>
            <a:r>
              <a:rPr lang="ru-RU" sz="2000" dirty="0" err="1"/>
              <a:t>виявлення</a:t>
            </a:r>
            <a:r>
              <a:rPr lang="ru-RU" sz="2000" dirty="0"/>
              <a:t> </a:t>
            </a:r>
            <a:r>
              <a:rPr lang="ru-RU" sz="2000" dirty="0" err="1"/>
              <a:t>ектопічно</a:t>
            </a:r>
            <a:r>
              <a:rPr lang="ru-RU" sz="2000" dirty="0"/>
              <a:t> </a:t>
            </a:r>
            <a:r>
              <a:rPr lang="ru-RU" sz="2000" dirty="0" err="1"/>
              <a:t>розташованих</a:t>
            </a:r>
            <a:r>
              <a:rPr lang="ru-RU" sz="2000" dirty="0"/>
              <a:t> </a:t>
            </a:r>
            <a:r>
              <a:rPr lang="ru-RU" sz="2000" dirty="0" err="1"/>
              <a:t>елементів</a:t>
            </a:r>
            <a:r>
              <a:rPr lang="ru-RU" sz="2000" dirty="0"/>
              <a:t> </a:t>
            </a:r>
            <a:r>
              <a:rPr lang="ru-RU" sz="2000" dirty="0" err="1"/>
              <a:t>тиреоїдної</a:t>
            </a:r>
            <a:r>
              <a:rPr lang="ru-RU" sz="2000" dirty="0"/>
              <a:t> </a:t>
            </a:r>
            <a:r>
              <a:rPr lang="ru-RU" sz="2000" dirty="0" err="1"/>
              <a:t>паренхіми</a:t>
            </a:r>
            <a:r>
              <a:rPr lang="ru-RU" sz="2000" dirty="0"/>
              <a:t> (</a:t>
            </a:r>
            <a:r>
              <a:rPr lang="ru-RU" sz="2000" dirty="0" err="1"/>
              <a:t>сублінгвальне</a:t>
            </a:r>
            <a:r>
              <a:rPr lang="ru-RU" sz="2000" dirty="0"/>
              <a:t>, за грудиною і </a:t>
            </a:r>
            <a:r>
              <a:rPr lang="ru-RU" sz="2000" dirty="0" err="1"/>
              <a:t>ін</a:t>
            </a:r>
            <a:r>
              <a:rPr lang="ru-RU" sz="2000" dirty="0"/>
              <a:t>.);</a:t>
            </a:r>
          </a:p>
          <a:p>
            <a:r>
              <a:rPr lang="ru-RU" sz="2000" dirty="0"/>
              <a:t>3. </a:t>
            </a:r>
            <a:r>
              <a:rPr lang="ru-RU" sz="2000" dirty="0" err="1"/>
              <a:t>вивчення</a:t>
            </a:r>
            <a:r>
              <a:rPr lang="ru-RU" sz="2000" dirty="0"/>
              <a:t> </a:t>
            </a:r>
            <a:r>
              <a:rPr lang="ru-RU" sz="2000" dirty="0" err="1"/>
              <a:t>взаємозв'язку</a:t>
            </a:r>
            <a:r>
              <a:rPr lang="ru-RU" sz="2000" dirty="0"/>
              <a:t> </a:t>
            </a:r>
            <a:r>
              <a:rPr lang="ru-RU" sz="2000" dirty="0" err="1"/>
              <a:t>її</a:t>
            </a:r>
            <a:r>
              <a:rPr lang="ru-RU" sz="2000" dirty="0"/>
              <a:t> з </a:t>
            </a:r>
            <a:r>
              <a:rPr lang="ru-RU" sz="2000" dirty="0" err="1"/>
              <a:t>навколишніми</a:t>
            </a:r>
            <a:r>
              <a:rPr lang="ru-RU" sz="2000" dirty="0"/>
              <a:t> тканинами;</a:t>
            </a:r>
          </a:p>
          <a:p>
            <a:r>
              <a:rPr lang="ru-RU" sz="2000" dirty="0"/>
              <a:t>4.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наявності</a:t>
            </a:r>
            <a:r>
              <a:rPr lang="ru-RU" sz="2000" dirty="0"/>
              <a:t> </a:t>
            </a:r>
            <a:r>
              <a:rPr lang="ru-RU" sz="2000" dirty="0" err="1"/>
              <a:t>вузлів</a:t>
            </a:r>
            <a:r>
              <a:rPr lang="ru-RU" sz="2000" dirty="0"/>
              <a:t> і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диференціація</a:t>
            </a:r>
            <a:r>
              <a:rPr lang="ru-RU" sz="2000" dirty="0"/>
              <a:t>;</a:t>
            </a:r>
          </a:p>
          <a:p>
            <a:r>
              <a:rPr lang="ru-RU" sz="2000" dirty="0"/>
              <a:t>5. </a:t>
            </a:r>
            <a:r>
              <a:rPr lang="ru-RU" sz="2000" dirty="0" err="1"/>
              <a:t>діагностика</a:t>
            </a:r>
            <a:r>
              <a:rPr lang="ru-RU" sz="2000" dirty="0"/>
              <a:t> </a:t>
            </a:r>
            <a:r>
              <a:rPr lang="ru-RU" sz="2000" dirty="0" err="1"/>
              <a:t>злоякісних</a:t>
            </a:r>
            <a:r>
              <a:rPr lang="ru-RU" sz="2000" dirty="0"/>
              <a:t> </a:t>
            </a:r>
            <a:r>
              <a:rPr lang="ru-RU" sz="2000" dirty="0" err="1"/>
              <a:t>пухлин</a:t>
            </a:r>
            <a:r>
              <a:rPr lang="ru-RU" sz="2000" dirty="0"/>
              <a:t> і </a:t>
            </a:r>
            <a:r>
              <a:rPr lang="ru-RU" sz="2000" dirty="0" err="1"/>
              <a:t>ступеня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поширення</a:t>
            </a:r>
            <a:r>
              <a:rPr lang="ru-RU" sz="2000" dirty="0"/>
              <a:t> (</a:t>
            </a:r>
            <a:r>
              <a:rPr lang="ru-RU" sz="2000" dirty="0" err="1"/>
              <a:t>наявність</a:t>
            </a:r>
            <a:r>
              <a:rPr lang="ru-RU" sz="2000" dirty="0"/>
              <a:t> </a:t>
            </a:r>
            <a:r>
              <a:rPr lang="ru-RU" sz="2000" dirty="0" err="1"/>
              <a:t>метастазів</a:t>
            </a:r>
            <a:r>
              <a:rPr lang="ru-RU" sz="2000" dirty="0"/>
              <a:t>)</a:t>
            </a:r>
          </a:p>
          <a:p>
            <a:r>
              <a:rPr lang="ru-RU" sz="2000" dirty="0"/>
              <a:t>6. </a:t>
            </a:r>
            <a:r>
              <a:rPr lang="ru-RU" sz="2000" dirty="0" err="1"/>
              <a:t>динамічне</a:t>
            </a:r>
            <a:r>
              <a:rPr lang="ru-RU" sz="2000" dirty="0"/>
              <a:t> </a:t>
            </a:r>
            <a:r>
              <a:rPr lang="ru-RU" sz="2000" dirty="0" err="1"/>
              <a:t>спостереження</a:t>
            </a:r>
            <a:r>
              <a:rPr lang="ru-RU" sz="2000" dirty="0"/>
              <a:t> за </a:t>
            </a:r>
            <a:r>
              <a:rPr lang="ru-RU" sz="2000" dirty="0" err="1"/>
              <a:t>патологічним</a:t>
            </a:r>
            <a:r>
              <a:rPr lang="ru-RU" sz="2000" dirty="0"/>
              <a:t> </a:t>
            </a:r>
            <a:r>
              <a:rPr lang="ru-RU" sz="2000" dirty="0" err="1"/>
              <a:t>процесом</a:t>
            </a:r>
            <a:r>
              <a:rPr lang="ru-RU" sz="2000" dirty="0"/>
              <a:t> і </a:t>
            </a:r>
            <a:r>
              <a:rPr lang="ru-RU" sz="2000" dirty="0" err="1"/>
              <a:t>ефективністю</a:t>
            </a:r>
            <a:r>
              <a:rPr lang="ru-RU" sz="2000" dirty="0"/>
              <a:t> </a:t>
            </a:r>
            <a:r>
              <a:rPr lang="ru-RU" sz="2000" dirty="0" err="1"/>
              <a:t>проведеної</a:t>
            </a:r>
            <a:r>
              <a:rPr lang="ru-RU" sz="2000" dirty="0"/>
              <a:t> </a:t>
            </a:r>
            <a:r>
              <a:rPr lang="ru-RU" sz="2000" dirty="0" err="1"/>
              <a:t>терапії</a:t>
            </a:r>
            <a:endParaRPr lang="ru-RU" sz="2000" dirty="0"/>
          </a:p>
          <a:p>
            <a:r>
              <a:rPr lang="ru-RU" sz="2000" dirty="0"/>
              <a:t>7. </a:t>
            </a:r>
            <a:r>
              <a:rPr lang="ru-RU" sz="2000" dirty="0" err="1"/>
              <a:t>своєчасне</a:t>
            </a:r>
            <a:r>
              <a:rPr lang="ru-RU" sz="2000" dirty="0"/>
              <a:t> </a:t>
            </a:r>
            <a:r>
              <a:rPr lang="ru-RU" sz="2000" dirty="0" err="1"/>
              <a:t>виявлення</a:t>
            </a:r>
            <a:r>
              <a:rPr lang="ru-RU" sz="2000" dirty="0"/>
              <a:t> рецидиву зоба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лікування</a:t>
            </a:r>
            <a:r>
              <a:rPr lang="ru-RU" sz="20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596" y="714356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Принцип методики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0550" y="3165409"/>
            <a:ext cx="2500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Показання</a:t>
            </a:r>
            <a:r>
              <a:rPr lang="ru-RU" sz="2400" dirty="0">
                <a:solidFill>
                  <a:srgbClr val="FFFF00"/>
                </a:solidFill>
              </a:rPr>
              <a:t>: 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074515"/>
            <a:ext cx="85996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базується</a:t>
            </a:r>
            <a:r>
              <a:rPr lang="ru-RU" dirty="0"/>
              <a:t> на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el-GR" dirty="0"/>
              <a:t>γ-</a:t>
            </a:r>
            <a:r>
              <a:rPr lang="ru-RU" dirty="0" err="1"/>
              <a:t>випромінювання</a:t>
            </a:r>
            <a:r>
              <a:rPr lang="ru-RU" dirty="0"/>
              <a:t> тиреотропного РФП у </a:t>
            </a:r>
            <a:r>
              <a:rPr lang="ru-RU" dirty="0" err="1"/>
              <a:t>вигляді</a:t>
            </a:r>
            <a:r>
              <a:rPr lang="ru-RU" dirty="0"/>
              <a:t> штрихового </a:t>
            </a:r>
            <a:r>
              <a:rPr lang="ru-RU" dirty="0" err="1"/>
              <a:t>або</a:t>
            </a:r>
            <a:r>
              <a:rPr lang="ru-RU" dirty="0"/>
              <a:t> цифрового построчно </a:t>
            </a:r>
            <a:r>
              <a:rPr lang="ru-RU" dirty="0" err="1"/>
              <a:t>зображення</a:t>
            </a:r>
            <a:r>
              <a:rPr lang="ru-RU" dirty="0"/>
              <a:t> при </a:t>
            </a:r>
            <a:r>
              <a:rPr lang="ru-RU" dirty="0" err="1"/>
              <a:t>скануванні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сцинтиграфічного</a:t>
            </a:r>
            <a:r>
              <a:rPr lang="ru-RU" dirty="0"/>
              <a:t> - на гамма-</a:t>
            </a:r>
            <a:r>
              <a:rPr lang="ru-RU" dirty="0" err="1"/>
              <a:t>камері</a:t>
            </a:r>
            <a:r>
              <a:rPr lang="ru-RU" dirty="0"/>
              <a:t>. </a:t>
            </a:r>
            <a:r>
              <a:rPr lang="ru-RU" dirty="0" err="1"/>
              <a:t>Щільність</a:t>
            </a:r>
            <a:r>
              <a:rPr lang="ru-RU" dirty="0"/>
              <a:t> </a:t>
            </a:r>
            <a:r>
              <a:rPr lang="ru-RU" dirty="0" err="1"/>
              <a:t>штрихування</a:t>
            </a:r>
            <a:r>
              <a:rPr lang="ru-RU" dirty="0"/>
              <a:t> і </a:t>
            </a:r>
            <a:r>
              <a:rPr lang="ru-RU" dirty="0" err="1"/>
              <a:t>сцинтиляційних</a:t>
            </a:r>
            <a:r>
              <a:rPr lang="ru-RU" dirty="0"/>
              <a:t> </a:t>
            </a:r>
            <a:r>
              <a:rPr lang="ru-RU" dirty="0" err="1"/>
              <a:t>спалахів</a:t>
            </a:r>
            <a:r>
              <a:rPr lang="ru-RU" dirty="0"/>
              <a:t> </a:t>
            </a:r>
            <a:r>
              <a:rPr lang="ru-RU" dirty="0" err="1"/>
              <a:t>знаходиться</a:t>
            </a:r>
            <a:r>
              <a:rPr lang="ru-RU" dirty="0"/>
              <a:t> в </a:t>
            </a:r>
            <a:r>
              <a:rPr lang="ru-RU" dirty="0" err="1"/>
              <a:t>прямій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РФП.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910" y="2285992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FFFF00"/>
                </a:solidFill>
              </a:rPr>
              <a:t>РФП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264318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йодид </a:t>
            </a:r>
            <a:r>
              <a:rPr lang="ru-RU" sz="2400" dirty="0" err="1"/>
              <a:t>натрія</a:t>
            </a:r>
            <a:r>
              <a:rPr lang="ru-RU" sz="2400" dirty="0"/>
              <a:t> (131J) </a:t>
            </a:r>
            <a:r>
              <a:rPr lang="ru-RU" sz="2400" dirty="0" err="1"/>
              <a:t>або</a:t>
            </a:r>
            <a:r>
              <a:rPr lang="ru-RU" sz="2400" dirty="0"/>
              <a:t> 99мТс-пертехнетат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551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AutoShape 4" descr="Картинки по запросу Сканирование и сцинтиграфия щитовидной железы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2C0ABB-A8B4-4410-8F7A-9E6601A5B72C}"/>
              </a:ext>
            </a:extLst>
          </p:cNvPr>
          <p:cNvSpPr/>
          <p:nvPr/>
        </p:nvSpPr>
        <p:spPr>
          <a:xfrm>
            <a:off x="2123728" y="160338"/>
            <a:ext cx="540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СЦИНТІГРАФІЯ ЩИТОПОДІБНОЇ ЗАЛОЗИ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FA36C4-1A47-4DED-AABA-566376B8A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02" y="624296"/>
            <a:ext cx="8883998" cy="208823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E3CAEB-5440-45CA-8CEB-7DBE26B7A4C9}"/>
              </a:ext>
            </a:extLst>
          </p:cNvPr>
          <p:cNvSpPr/>
          <p:nvPr/>
        </p:nvSpPr>
        <p:spPr>
          <a:xfrm>
            <a:off x="260003" y="2807154"/>
            <a:ext cx="8704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НОРМА                </a:t>
            </a:r>
            <a:r>
              <a:rPr lang="ru-RU" sz="1600" dirty="0"/>
              <a:t>«ГАРЯЧИЙ» вузил     «ХОЛОДНИЙ» вузил   </a:t>
            </a:r>
            <a:r>
              <a:rPr lang="ru-RU" sz="1600" dirty="0" err="1"/>
              <a:t>Множинновузловий</a:t>
            </a:r>
            <a:r>
              <a:rPr lang="ru-RU" sz="1600" dirty="0"/>
              <a:t>       </a:t>
            </a:r>
            <a:r>
              <a:rPr lang="ru-RU" sz="1600" dirty="0" err="1"/>
              <a:t>загрудинний</a:t>
            </a:r>
            <a:endParaRPr lang="uk-UA" sz="16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1870EA-AFA7-4DF4-9C71-A13217265D6C}"/>
              </a:ext>
            </a:extLst>
          </p:cNvPr>
          <p:cNvSpPr/>
          <p:nvPr/>
        </p:nvSpPr>
        <p:spPr>
          <a:xfrm>
            <a:off x="6228184" y="3176486"/>
            <a:ext cx="2736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зоб                               </a:t>
            </a:r>
            <a:r>
              <a:rPr lang="ru-RU" dirty="0" err="1"/>
              <a:t>зоб</a:t>
            </a:r>
            <a:endParaRPr lang="uk-UA" dirty="0"/>
          </a:p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B77E90-AF95-49D2-8F4D-EC3DF9053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465" y="3277552"/>
            <a:ext cx="4763165" cy="32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04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0"/>
            <a:ext cx="8579296" cy="561536"/>
          </a:xfrm>
        </p:spPr>
        <p:txBody>
          <a:bodyPr/>
          <a:lstStyle/>
          <a:p>
            <a:br>
              <a:rPr lang="ru-RU" dirty="0"/>
            </a:br>
            <a:endParaRPr lang="uk-UA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" y="44624"/>
            <a:ext cx="9108504" cy="6813375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РАДИОНУКЛІДНІ МЕТОДИ </a:t>
            </a:r>
            <a:r>
              <a:rPr lang="en-US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lang="ru-RU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8580" indent="0">
              <a:buNone/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представлені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радіоіммунологічним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аналізом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органічної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фази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імунного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обміну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йоду,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головним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є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оцінка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синтезу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тиреоїдного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гормону.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Саме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рівнем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тиреоїдних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гормонів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порушенням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гормонального гомеостазу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визначається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функціональний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статус як ЕУ,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гіпо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гіпер-тиреоза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" indent="0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" indent="0">
              <a:buNone/>
            </a:pPr>
            <a:r>
              <a:rPr lang="ru-RU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Йод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головний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елемент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синтезу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тиреоїдних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гомонов,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надходить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неорганічному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вигляді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ззовні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аліментарним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шляхом).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Кількість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засвоєнного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йоду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залежить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функціонального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стану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щитовидної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залози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якій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тиреоцити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перетворюють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йодид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атомарний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йод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подальшим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включенням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до складу молекул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монойодтирозина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(МЙТ)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дийодтирозина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(ДЙТ).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впливом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ферменту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пероксидази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вони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конденсуються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трийодтирозин</a:t>
            </a:r>
            <a:r>
              <a:rPr lang="ru-RU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(Т3)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ru-RU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тироксин (Т4).</a:t>
            </a:r>
          </a:p>
          <a:p>
            <a:pPr marL="68580" indent="0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" indent="0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Т4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синтезується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20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разів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ніж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Т3. Але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активність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Т3 в 3-5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разів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вище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ніж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Т4. 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периферичну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кров Т3 і Т4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можуть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потрапити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тільки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зв’язуючись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спеціальним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транспортним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білком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глобулінового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ряду-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тиреоглобуліном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продукується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тиреоцитами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щитовидки.</a:t>
            </a:r>
          </a:p>
          <a:p>
            <a:pPr marL="68580" indent="0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" indent="0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виділенні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кров Т3 і Т4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відщепляються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тиреоцитів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впливом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протеаз і пептидаз, але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відразу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ж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з'єднуються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транспортними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білками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-до 80%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тироксинзв'язуючим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глобуліном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разом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яким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доставляються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до тканин.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 flipV="1">
            <a:off x="-108519" y="6857997"/>
            <a:ext cx="9252520" cy="45719"/>
          </a:xfrm>
        </p:spPr>
        <p:txBody>
          <a:bodyPr>
            <a:normAutofit fontScale="25000" lnSpcReduction="2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17065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429684" cy="2132856"/>
          </a:xfrm>
        </p:spPr>
        <p:txBody>
          <a:bodyPr/>
          <a:lstStyle/>
          <a:p>
            <a:pPr marL="68580" indent="0"/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             </a:t>
            </a:r>
            <a:br>
              <a:rPr lang="ru-RU" sz="1800" dirty="0">
                <a:solidFill>
                  <a:schemeClr val="tx1">
                    <a:lumMod val="95000"/>
                  </a:schemeClr>
                </a:solidFill>
                <a:latin typeface="+mn-lt"/>
              </a:rPr>
            </a:br>
            <a:br>
              <a:rPr lang="ru-RU" sz="2800" dirty="0">
                <a:solidFill>
                  <a:schemeClr val="tx1">
                    <a:lumMod val="95000"/>
                  </a:schemeClr>
                </a:solidFill>
              </a:rPr>
            </a:b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27983" y="1916832"/>
            <a:ext cx="4464497" cy="491143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ru-RU" sz="2400" dirty="0">
              <a:solidFill>
                <a:schemeClr val="tx1">
                  <a:lumMod val="95000"/>
                </a:schemeClr>
              </a:solidFill>
            </a:endParaRPr>
          </a:p>
          <a:p>
            <a:pPr marL="68580" indent="0">
              <a:buNone/>
            </a:pP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Таким чином є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чіткий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зворотній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зв'язок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: </a:t>
            </a:r>
            <a:r>
              <a:rPr lang="ru-RU" sz="2400" dirty="0">
                <a:solidFill>
                  <a:srgbClr val="FFFF00"/>
                </a:solidFill>
              </a:rPr>
              <a:t>релізінг-фактор-ТТГ-Т3 і Т4.</a:t>
            </a:r>
          </a:p>
          <a:p>
            <a:pPr marL="68580" indent="0">
              <a:buNone/>
            </a:pP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Зниження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вироблення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Т3 і Т4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веде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до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збільшення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ТТГ, а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збільшення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рівня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Т3 і Т;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веде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до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зниження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синтезу ТТГ.</a:t>
            </a:r>
          </a:p>
          <a:p>
            <a:pPr marL="68580" indent="0">
              <a:buNone/>
            </a:pPr>
            <a:endParaRPr lang="ru-RU" sz="2400" dirty="0">
              <a:solidFill>
                <a:schemeClr val="tx1">
                  <a:lumMod val="95000"/>
                </a:schemeClr>
              </a:solidFill>
            </a:endParaRPr>
          </a:p>
          <a:p>
            <a:pPr marL="68580" indent="0">
              <a:buNone/>
            </a:pP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endParaRPr lang="uk-UA" sz="20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322" y="116632"/>
            <a:ext cx="81885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Тільки</a:t>
            </a:r>
            <a:r>
              <a:rPr lang="ru-RU" sz="1600" dirty="0"/>
              <a:t> невелика </a:t>
            </a:r>
            <a:r>
              <a:rPr lang="ru-RU" sz="1600" dirty="0" err="1"/>
              <a:t>частина</a:t>
            </a:r>
            <a:r>
              <a:rPr lang="ru-RU" sz="1600" dirty="0"/>
              <a:t> </a:t>
            </a:r>
            <a:r>
              <a:rPr lang="ru-RU" sz="1600" dirty="0" err="1"/>
              <a:t>незв'язаних</a:t>
            </a:r>
            <a:r>
              <a:rPr lang="ru-RU" sz="1600" dirty="0"/>
              <a:t> Т3 і Т4 </a:t>
            </a:r>
            <a:r>
              <a:rPr lang="ru-RU" sz="1600" dirty="0" err="1"/>
              <a:t>циркулюють</a:t>
            </a:r>
            <a:r>
              <a:rPr lang="ru-RU" sz="1600" dirty="0"/>
              <a:t> в </a:t>
            </a:r>
            <a:r>
              <a:rPr lang="ru-RU" sz="1600" dirty="0" err="1"/>
              <a:t>крові</a:t>
            </a:r>
            <a:r>
              <a:rPr lang="ru-RU" sz="1600" dirty="0"/>
              <a:t>, але </a:t>
            </a:r>
            <a:r>
              <a:rPr lang="ru-RU" sz="1600" dirty="0" err="1"/>
              <a:t>саме</a:t>
            </a:r>
            <a:r>
              <a:rPr lang="ru-RU" sz="1600" dirty="0"/>
              <a:t> вони і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активні</a:t>
            </a:r>
            <a:r>
              <a:rPr lang="ru-RU" sz="1600" dirty="0"/>
              <a:t> і </a:t>
            </a:r>
            <a:r>
              <a:rPr lang="ru-RU" sz="1600" dirty="0" err="1"/>
              <a:t>значущі</a:t>
            </a:r>
            <a:r>
              <a:rPr lang="ru-RU" sz="1600" dirty="0"/>
              <a:t> в </a:t>
            </a:r>
            <a:r>
              <a:rPr lang="ru-RU" sz="1600" dirty="0" err="1"/>
              <a:t>метаболічних</a:t>
            </a:r>
            <a:r>
              <a:rPr lang="ru-RU" sz="1600" dirty="0"/>
              <a:t> </a:t>
            </a:r>
            <a:r>
              <a:rPr lang="ru-RU" sz="1600" dirty="0" err="1"/>
              <a:t>процесах</a:t>
            </a:r>
            <a:r>
              <a:rPr lang="ru-RU" sz="1600" dirty="0"/>
              <a:t>. </a:t>
            </a:r>
            <a:r>
              <a:rPr lang="ru-RU" sz="1600" dirty="0" err="1"/>
              <a:t>Вплив</a:t>
            </a:r>
            <a:r>
              <a:rPr lang="ru-RU" sz="1600" dirty="0"/>
              <a:t> ЦНС в </a:t>
            </a:r>
            <a:r>
              <a:rPr lang="ru-RU" sz="1600" dirty="0" err="1"/>
              <a:t>регуляції</a:t>
            </a:r>
            <a:r>
              <a:rPr lang="ru-RU" sz="1600" dirty="0"/>
              <a:t> </a:t>
            </a:r>
            <a:r>
              <a:rPr lang="ru-RU" sz="1600" dirty="0" err="1"/>
              <a:t>функції</a:t>
            </a:r>
            <a:r>
              <a:rPr lang="ru-RU" sz="1600" dirty="0"/>
              <a:t> </a:t>
            </a:r>
            <a:r>
              <a:rPr lang="ru-RU" sz="1600" dirty="0" err="1"/>
              <a:t>щитовидної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здійснюється</a:t>
            </a:r>
            <a:r>
              <a:rPr lang="ru-RU" sz="1600" dirty="0"/>
              <a:t> через </a:t>
            </a:r>
            <a:r>
              <a:rPr lang="ru-RU" sz="1600" dirty="0" err="1"/>
              <a:t>гіпоталамус</a:t>
            </a:r>
            <a:r>
              <a:rPr lang="ru-RU" sz="1600" dirty="0"/>
              <a:t>, де </a:t>
            </a:r>
            <a:r>
              <a:rPr lang="ru-RU" sz="1600" dirty="0" err="1"/>
              <a:t>виробляється</a:t>
            </a:r>
            <a:r>
              <a:rPr lang="ru-RU" sz="1600" dirty="0"/>
              <a:t> </a:t>
            </a:r>
            <a:r>
              <a:rPr lang="ru-RU" sz="1600" dirty="0" err="1">
                <a:solidFill>
                  <a:srgbClr val="FFFF00"/>
                </a:solidFill>
              </a:rPr>
              <a:t>релізінг</a:t>
            </a:r>
            <a:r>
              <a:rPr lang="ru-RU" sz="1600" dirty="0">
                <a:solidFill>
                  <a:srgbClr val="FFFF00"/>
                </a:solidFill>
              </a:rPr>
              <a:t>-фактор</a:t>
            </a:r>
            <a:r>
              <a:rPr lang="ru-RU" sz="1600" dirty="0"/>
              <a:t>. </a:t>
            </a:r>
            <a:r>
              <a:rPr lang="ru-RU" sz="1600" dirty="0" err="1"/>
              <a:t>Ця</a:t>
            </a:r>
            <a:r>
              <a:rPr lang="ru-RU" sz="1600" dirty="0"/>
              <a:t> </a:t>
            </a:r>
            <a:r>
              <a:rPr lang="ru-RU" sz="1600" dirty="0" err="1"/>
              <a:t>речовина</a:t>
            </a:r>
            <a:r>
              <a:rPr lang="ru-RU" sz="1600" dirty="0"/>
              <a:t>, </a:t>
            </a:r>
            <a:r>
              <a:rPr lang="ru-RU" sz="1600" dirty="0" err="1"/>
              <a:t>проходячи</a:t>
            </a:r>
            <a:r>
              <a:rPr lang="ru-RU" sz="1600" dirty="0"/>
              <a:t> через </a:t>
            </a:r>
            <a:r>
              <a:rPr lang="ru-RU" sz="1600" dirty="0" err="1"/>
              <a:t>портальну</a:t>
            </a:r>
            <a:r>
              <a:rPr lang="ru-RU" sz="1600" dirty="0"/>
              <a:t> вену і </a:t>
            </a:r>
            <a:r>
              <a:rPr lang="ru-RU" sz="1600" dirty="0" err="1"/>
              <a:t>гіпофіз</a:t>
            </a:r>
            <a:r>
              <a:rPr lang="ru-RU" sz="1600" dirty="0"/>
              <a:t>, </a:t>
            </a:r>
            <a:r>
              <a:rPr lang="ru-RU" sz="1600" dirty="0" err="1"/>
              <a:t>визначає</a:t>
            </a:r>
            <a:r>
              <a:rPr lang="ru-RU" sz="1600" dirty="0"/>
              <a:t> </a:t>
            </a:r>
            <a:r>
              <a:rPr lang="ru-RU" sz="1600" dirty="0" err="1"/>
              <a:t>рівень</a:t>
            </a:r>
            <a:r>
              <a:rPr lang="ru-RU" sz="1600" dirty="0"/>
              <a:t> синтезу </a:t>
            </a:r>
            <a:r>
              <a:rPr lang="ru-RU" sz="1600" dirty="0" err="1"/>
              <a:t>тропних</a:t>
            </a:r>
            <a:r>
              <a:rPr lang="ru-RU" sz="1600" dirty="0"/>
              <a:t> </a:t>
            </a:r>
            <a:r>
              <a:rPr lang="ru-RU" sz="1600" dirty="0" err="1"/>
              <a:t>гормонів</a:t>
            </a:r>
            <a:r>
              <a:rPr lang="ru-RU" sz="1600" dirty="0"/>
              <a:t>  (перш за </a:t>
            </a:r>
            <a:r>
              <a:rPr lang="ru-RU" sz="1600" dirty="0">
                <a:solidFill>
                  <a:srgbClr val="FFFF00"/>
                </a:solidFill>
              </a:rPr>
              <a:t>все ТТГ</a:t>
            </a:r>
            <a:r>
              <a:rPr lang="ru-RU" sz="1600" dirty="0"/>
              <a:t>), </a:t>
            </a:r>
            <a:r>
              <a:rPr lang="ru-RU" sz="1600" dirty="0" err="1"/>
              <a:t>який</a:t>
            </a:r>
            <a:r>
              <a:rPr lang="ru-RU" sz="1600" dirty="0"/>
              <a:t> в свою </a:t>
            </a:r>
            <a:r>
              <a:rPr lang="ru-RU" sz="1600" dirty="0" err="1"/>
              <a:t>чергу</a:t>
            </a:r>
            <a:r>
              <a:rPr lang="ru-RU" sz="1600" dirty="0"/>
              <a:t> є регулятором </a:t>
            </a:r>
            <a:r>
              <a:rPr lang="ru-RU" sz="1600" dirty="0" err="1"/>
              <a:t>вироблення</a:t>
            </a:r>
            <a:r>
              <a:rPr lang="ru-RU" sz="1600" dirty="0"/>
              <a:t> в </a:t>
            </a:r>
            <a:r>
              <a:rPr lang="ru-RU" sz="1600" dirty="0" err="1"/>
              <a:t>самій</a:t>
            </a:r>
            <a:r>
              <a:rPr lang="ru-RU" sz="1600" dirty="0"/>
              <a:t> </a:t>
            </a:r>
            <a:r>
              <a:rPr lang="ru-RU" sz="1600" dirty="0" err="1"/>
              <a:t>залозі</a:t>
            </a:r>
            <a:r>
              <a:rPr lang="ru-RU" sz="1600" dirty="0"/>
              <a:t> </a:t>
            </a:r>
            <a:r>
              <a:rPr lang="ru-RU" sz="1600" dirty="0">
                <a:solidFill>
                  <a:srgbClr val="FFFF00"/>
                </a:solidFill>
              </a:rPr>
              <a:t>Т3 і Т4</a:t>
            </a:r>
            <a:r>
              <a:rPr lang="ru-RU" sz="1600" dirty="0"/>
              <a:t>.</a:t>
            </a:r>
            <a:endParaRPr lang="en-US" sz="1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5C15F5-F0C1-4462-9E2F-D9667AD53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33" y="1731970"/>
            <a:ext cx="3858163" cy="4563112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4B9AB3E7-0082-4757-83B3-D94D0843CA4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3552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571612"/>
            <a:ext cx="492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>
              <a:buNone/>
            </a:pP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 </a:t>
            </a:r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9140" y="404664"/>
            <a:ext cx="86787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Тиреоїдні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 </a:t>
            </a:r>
            <a:r>
              <a:rPr lang="ru-RU" dirty="0" err="1"/>
              <a:t>грають</a:t>
            </a:r>
            <a:r>
              <a:rPr lang="ru-RU" dirty="0"/>
              <a:t> </a:t>
            </a:r>
            <a:r>
              <a:rPr lang="ru-RU" dirty="0" err="1"/>
              <a:t>провідну</a:t>
            </a:r>
            <a:r>
              <a:rPr lang="ru-RU" dirty="0"/>
              <a:t> роль в </a:t>
            </a:r>
            <a:r>
              <a:rPr lang="ru-RU" dirty="0" err="1"/>
              <a:t>розвитку</a:t>
            </a:r>
            <a:r>
              <a:rPr lang="ru-RU" dirty="0"/>
              <a:t> і </a:t>
            </a:r>
            <a:r>
              <a:rPr lang="ru-RU" dirty="0" err="1"/>
              <a:t>регуляції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серцево-судинної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імунної</a:t>
            </a:r>
            <a:r>
              <a:rPr lang="ru-RU" dirty="0"/>
              <a:t> с-ми, </a:t>
            </a:r>
            <a:r>
              <a:rPr lang="ru-RU" dirty="0" err="1"/>
              <a:t>травлення</a:t>
            </a:r>
            <a:r>
              <a:rPr lang="ru-RU" dirty="0"/>
              <a:t>, в </a:t>
            </a:r>
            <a:r>
              <a:rPr lang="ru-RU" dirty="0" err="1"/>
              <a:t>формуванні</a:t>
            </a:r>
            <a:r>
              <a:rPr lang="ru-RU" dirty="0"/>
              <a:t> та </a:t>
            </a:r>
            <a:r>
              <a:rPr lang="ru-RU" dirty="0" err="1"/>
              <a:t>розвитку</a:t>
            </a:r>
            <a:r>
              <a:rPr lang="ru-RU" dirty="0"/>
              <a:t> плода, особливо </a:t>
            </a:r>
            <a:r>
              <a:rPr lang="ru-RU" dirty="0" err="1"/>
              <a:t>диференціації</a:t>
            </a:r>
            <a:r>
              <a:rPr lang="ru-RU" dirty="0"/>
              <a:t> </a:t>
            </a:r>
            <a:r>
              <a:rPr lang="ru-RU" dirty="0" err="1"/>
              <a:t>кісткової</a:t>
            </a:r>
            <a:r>
              <a:rPr lang="ru-RU" dirty="0"/>
              <a:t> і </a:t>
            </a:r>
            <a:r>
              <a:rPr lang="ru-RU" dirty="0" err="1"/>
              <a:t>м'язової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0356" y="1395042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Всю </a:t>
            </a:r>
            <a:r>
              <a:rPr lang="ru-RU" dirty="0" err="1"/>
              <a:t>складність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відхилень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,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оцінити</a:t>
            </a:r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радіоімунологічний</a:t>
            </a:r>
            <a:r>
              <a:rPr lang="ru-RU" dirty="0">
                <a:solidFill>
                  <a:srgbClr val="FFFF00"/>
                </a:solidFill>
              </a:rPr>
              <a:t> метод</a:t>
            </a:r>
            <a:r>
              <a:rPr lang="ru-RU" dirty="0"/>
              <a:t>:</a:t>
            </a:r>
          </a:p>
          <a:p>
            <a:r>
              <a:rPr lang="ru-RU" dirty="0"/>
              <a:t>-</a:t>
            </a:r>
            <a:r>
              <a:rPr lang="ru-RU" i="1" dirty="0" err="1"/>
              <a:t>тиреоїдні</a:t>
            </a:r>
            <a:r>
              <a:rPr lang="ru-RU" i="1" dirty="0"/>
              <a:t> </a:t>
            </a:r>
            <a:r>
              <a:rPr lang="ru-RU" i="1" dirty="0" err="1"/>
              <a:t>гормони</a:t>
            </a:r>
            <a:r>
              <a:rPr lang="ru-RU" i="1" dirty="0"/>
              <a:t> </a:t>
            </a:r>
            <a:r>
              <a:rPr lang="ru-RU" dirty="0"/>
              <a:t>(</a:t>
            </a:r>
            <a:r>
              <a:rPr lang="ru-RU" dirty="0" err="1"/>
              <a:t>загальний</a:t>
            </a:r>
            <a:r>
              <a:rPr lang="ru-RU" dirty="0"/>
              <a:t> тироксин з Т4, </a:t>
            </a:r>
            <a:r>
              <a:rPr lang="ru-RU" dirty="0" err="1"/>
              <a:t>вільний</a:t>
            </a:r>
            <a:r>
              <a:rPr lang="ru-RU" dirty="0"/>
              <a:t> тироксинТ4, Т3, </a:t>
            </a:r>
            <a:r>
              <a:rPr lang="ru-RU" dirty="0" err="1"/>
              <a:t>тиреоглобулін</a:t>
            </a:r>
            <a:r>
              <a:rPr lang="ru-RU" dirty="0"/>
              <a:t> (ТГ);</a:t>
            </a:r>
          </a:p>
          <a:p>
            <a:endParaRPr lang="ru-RU" dirty="0"/>
          </a:p>
          <a:p>
            <a:r>
              <a:rPr lang="ru-RU" dirty="0"/>
              <a:t>- </a:t>
            </a:r>
            <a:r>
              <a:rPr lang="ru-RU" i="1" dirty="0"/>
              <a:t>гормон </a:t>
            </a:r>
            <a:r>
              <a:rPr lang="ru-RU" i="1" dirty="0" err="1"/>
              <a:t>передньої</a:t>
            </a:r>
            <a:r>
              <a:rPr lang="ru-RU" i="1" dirty="0"/>
              <a:t> </a:t>
            </a:r>
            <a:r>
              <a:rPr lang="ru-RU" i="1" dirty="0" err="1"/>
              <a:t>долі</a:t>
            </a:r>
            <a:r>
              <a:rPr lang="ru-RU" i="1" dirty="0"/>
              <a:t> </a:t>
            </a:r>
            <a:r>
              <a:rPr lang="ru-RU" i="1" dirty="0" err="1"/>
              <a:t>гіпофіза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dirty="0" err="1"/>
              <a:t>тиреотропний</a:t>
            </a:r>
            <a:r>
              <a:rPr lang="ru-RU" dirty="0"/>
              <a:t> гормон (ТТГ);</a:t>
            </a:r>
          </a:p>
          <a:p>
            <a:endParaRPr lang="ru-RU" dirty="0"/>
          </a:p>
          <a:p>
            <a:r>
              <a:rPr lang="ru-RU" dirty="0"/>
              <a:t>-</a:t>
            </a:r>
            <a:r>
              <a:rPr lang="ru-RU" i="1" dirty="0" err="1"/>
              <a:t>антитиреоїдні</a:t>
            </a:r>
            <a:r>
              <a:rPr lang="ru-RU" i="1" dirty="0"/>
              <a:t> </a:t>
            </a:r>
            <a:r>
              <a:rPr lang="ru-RU" i="1" dirty="0" err="1"/>
              <a:t>антитіла</a:t>
            </a:r>
            <a:r>
              <a:rPr lang="ru-RU" i="1" dirty="0"/>
              <a:t> </a:t>
            </a:r>
            <a:r>
              <a:rPr lang="ru-RU" dirty="0"/>
              <a:t>- до </a:t>
            </a:r>
            <a:r>
              <a:rPr lang="ru-RU" dirty="0" err="1"/>
              <a:t>тиреоглобуліну</a:t>
            </a:r>
            <a:r>
              <a:rPr lang="ru-RU" dirty="0"/>
              <a:t> (АТТГ), до </a:t>
            </a:r>
            <a:r>
              <a:rPr lang="ru-RU" dirty="0" err="1"/>
              <a:t>мікросомальної</a:t>
            </a:r>
            <a:r>
              <a:rPr lang="ru-RU" dirty="0"/>
              <a:t> </a:t>
            </a:r>
            <a:r>
              <a:rPr lang="ru-RU" dirty="0" err="1"/>
              <a:t>фракції</a:t>
            </a:r>
            <a:r>
              <a:rPr lang="ru-RU" dirty="0"/>
              <a:t> (АТМС);</a:t>
            </a:r>
          </a:p>
          <a:p>
            <a:endParaRPr lang="ru-RU" dirty="0"/>
          </a:p>
          <a:p>
            <a:r>
              <a:rPr lang="ru-RU" dirty="0"/>
              <a:t>-</a:t>
            </a:r>
            <a:r>
              <a:rPr lang="ru-RU" i="1" dirty="0" err="1"/>
              <a:t>Транспортні</a:t>
            </a:r>
            <a:r>
              <a:rPr lang="ru-RU" i="1" dirty="0"/>
              <a:t> </a:t>
            </a:r>
            <a:r>
              <a:rPr lang="ru-RU" i="1" dirty="0" err="1"/>
              <a:t>протеїни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dirty="0" err="1"/>
              <a:t>тироксинзв'язуючий</a:t>
            </a:r>
            <a:r>
              <a:rPr lang="ru-RU" dirty="0"/>
              <a:t> </a:t>
            </a:r>
            <a:r>
              <a:rPr lang="ru-RU" dirty="0" err="1"/>
              <a:t>глобулін</a:t>
            </a:r>
            <a:r>
              <a:rPr lang="ru-RU" dirty="0"/>
              <a:t> (ТСГ).</a:t>
            </a:r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6ABE76-0E6D-4365-A4E0-5DC3B24F4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07470"/>
            <a:ext cx="4280774" cy="494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78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686800" cy="1052736"/>
          </a:xfrm>
        </p:spPr>
        <p:txBody>
          <a:bodyPr/>
          <a:lstStyle/>
          <a:p>
            <a:pPr algn="ctr"/>
            <a:r>
              <a:rPr lang="uk-UA" sz="2000" dirty="0">
                <a:solidFill>
                  <a:srgbClr val="FFFF00"/>
                </a:solidFill>
              </a:rPr>
              <a:t>У нормі </a:t>
            </a:r>
            <a:r>
              <a:rPr lang="uk-UA" sz="2000" dirty="0">
                <a:solidFill>
                  <a:schemeClr val="tx1"/>
                </a:solidFill>
              </a:rPr>
              <a:t>рівень Т3 і Т4 у дорослої людини. Зміст Т4 складає 75-140 </a:t>
            </a:r>
            <a:r>
              <a:rPr lang="uk-UA" sz="2000" dirty="0" err="1">
                <a:solidFill>
                  <a:schemeClr val="tx1"/>
                </a:solidFill>
              </a:rPr>
              <a:t>нмоль</a:t>
            </a:r>
            <a:r>
              <a:rPr lang="uk-UA" sz="2000" dirty="0">
                <a:solidFill>
                  <a:schemeClr val="tx1"/>
                </a:solidFill>
              </a:rPr>
              <a:t> / л (вільний Т4 10-25 </a:t>
            </a:r>
            <a:r>
              <a:rPr lang="uk-UA" sz="2000" dirty="0" err="1">
                <a:solidFill>
                  <a:schemeClr val="tx1"/>
                </a:solidFill>
              </a:rPr>
              <a:t>нмоль</a:t>
            </a:r>
            <a:r>
              <a:rPr lang="uk-UA" sz="2000" dirty="0">
                <a:solidFill>
                  <a:schemeClr val="tx1"/>
                </a:solidFill>
              </a:rPr>
              <a:t> / л), Т3 -1.4-2.8 </a:t>
            </a:r>
            <a:r>
              <a:rPr lang="uk-UA" sz="2000" dirty="0" err="1">
                <a:solidFill>
                  <a:schemeClr val="tx1"/>
                </a:solidFill>
              </a:rPr>
              <a:t>нмоль</a:t>
            </a:r>
            <a:r>
              <a:rPr lang="uk-UA" sz="2000" dirty="0">
                <a:solidFill>
                  <a:schemeClr val="tx1"/>
                </a:solidFill>
              </a:rPr>
              <a:t> / л (вільний Т3-2.5-5.8 </a:t>
            </a:r>
            <a:r>
              <a:rPr lang="uk-UA" sz="2000" dirty="0" err="1">
                <a:solidFill>
                  <a:schemeClr val="tx1"/>
                </a:solidFill>
              </a:rPr>
              <a:t>нмоль</a:t>
            </a:r>
            <a:r>
              <a:rPr lang="uk-UA" sz="2000" dirty="0">
                <a:solidFill>
                  <a:schemeClr val="tx1"/>
                </a:solidFill>
              </a:rPr>
              <a:t> / л).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4282" y="1428736"/>
            <a:ext cx="4288662" cy="5805263"/>
          </a:xfrm>
        </p:spPr>
        <p:txBody>
          <a:bodyPr>
            <a:normAutofit/>
          </a:bodyPr>
          <a:lstStyle/>
          <a:p>
            <a:r>
              <a:rPr lang="uk-UA" sz="2000" dirty="0">
                <a:solidFill>
                  <a:srgbClr val="FFFF00"/>
                </a:solidFill>
              </a:rPr>
              <a:t>Підвищення рівня Т3 і Т4:</a:t>
            </a:r>
          </a:p>
          <a:p>
            <a:r>
              <a:rPr lang="uk-UA" sz="2000" dirty="0"/>
              <a:t>- при тиреотоксикозі;</a:t>
            </a:r>
          </a:p>
          <a:p>
            <a:r>
              <a:rPr lang="uk-UA" sz="2000" dirty="0"/>
              <a:t>-аденомі щитовидної залози;</a:t>
            </a:r>
          </a:p>
          <a:p>
            <a:r>
              <a:rPr lang="uk-UA" sz="2000" dirty="0"/>
              <a:t>-при мієломі;</a:t>
            </a:r>
          </a:p>
          <a:p>
            <a:r>
              <a:rPr lang="uk-UA" sz="2000" dirty="0"/>
              <a:t>-прийомі контрацептивів;</a:t>
            </a:r>
          </a:p>
          <a:p>
            <a:r>
              <a:rPr lang="uk-UA" sz="2000" dirty="0"/>
              <a:t>-вагітність.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57686" y="1428736"/>
            <a:ext cx="4572032" cy="58052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000" dirty="0" err="1">
                <a:solidFill>
                  <a:srgbClr val="FFFF00"/>
                </a:solidFill>
              </a:rPr>
              <a:t>Зниження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рівня</a:t>
            </a:r>
            <a:r>
              <a:rPr lang="ru-RU" sz="2000" dirty="0">
                <a:solidFill>
                  <a:srgbClr val="FFFF00"/>
                </a:solidFill>
              </a:rPr>
              <a:t> Т3 і Т4:</a:t>
            </a:r>
          </a:p>
          <a:p>
            <a:pPr>
              <a:buFontTx/>
              <a:buChar char="-"/>
            </a:pPr>
            <a:r>
              <a:rPr lang="ru-RU" sz="2000" dirty="0"/>
              <a:t>при </a:t>
            </a:r>
            <a:r>
              <a:rPr lang="ru-RU" sz="2000" dirty="0" err="1"/>
              <a:t>тиреоїдитах</a:t>
            </a:r>
            <a:r>
              <a:rPr lang="ru-RU" sz="2000" dirty="0"/>
              <a:t>;</a:t>
            </a:r>
          </a:p>
          <a:p>
            <a:pPr>
              <a:buFontTx/>
              <a:buChar char="-"/>
            </a:pPr>
            <a:r>
              <a:rPr lang="ru-RU" sz="2000" dirty="0"/>
              <a:t>при </a:t>
            </a:r>
            <a:r>
              <a:rPr lang="ru-RU" sz="2000" dirty="0" err="1"/>
              <a:t>дефіциті</a:t>
            </a:r>
            <a:r>
              <a:rPr lang="ru-RU" sz="2000" dirty="0"/>
              <a:t> </a:t>
            </a:r>
            <a:r>
              <a:rPr lang="ru-RU" sz="2000" dirty="0" err="1"/>
              <a:t>аліментарного</a:t>
            </a:r>
            <a:r>
              <a:rPr lang="ru-RU" sz="2000" dirty="0"/>
              <a:t> йоду;</a:t>
            </a:r>
          </a:p>
          <a:p>
            <a:pPr>
              <a:buFontTx/>
              <a:buChar char="-"/>
            </a:pP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всмоктування</a:t>
            </a:r>
            <a:r>
              <a:rPr lang="ru-RU" sz="2000" dirty="0"/>
              <a:t> з кишечника;</a:t>
            </a:r>
          </a:p>
          <a:p>
            <a:pPr>
              <a:buFontTx/>
              <a:buChar char="-"/>
            </a:pPr>
            <a:r>
              <a:rPr lang="ru-RU" sz="2000" dirty="0" err="1"/>
              <a:t>тиреоїдектоміі</a:t>
            </a:r>
            <a:r>
              <a:rPr lang="ru-RU" sz="2000" dirty="0"/>
              <a:t>;</a:t>
            </a:r>
          </a:p>
          <a:p>
            <a:pPr>
              <a:buFontTx/>
              <a:buChar char="-"/>
            </a:pPr>
            <a:r>
              <a:rPr lang="ru-RU" sz="2000" dirty="0" err="1"/>
              <a:t>нефротичному</a:t>
            </a:r>
            <a:r>
              <a:rPr lang="ru-RU" sz="2000" dirty="0"/>
              <a:t> </a:t>
            </a:r>
            <a:r>
              <a:rPr lang="ru-RU" sz="2000" dirty="0" err="1"/>
              <a:t>синдромі</a:t>
            </a:r>
            <a:r>
              <a:rPr lang="ru-RU" sz="2000" dirty="0"/>
              <a:t>;</a:t>
            </a:r>
          </a:p>
          <a:p>
            <a:pPr>
              <a:buFontTx/>
              <a:buChar char="-"/>
            </a:pPr>
            <a:r>
              <a:rPr lang="ru-RU" sz="2000" dirty="0" err="1"/>
              <a:t>захворюваннях</a:t>
            </a:r>
            <a:r>
              <a:rPr lang="ru-RU" sz="2000" dirty="0"/>
              <a:t> </a:t>
            </a:r>
            <a:r>
              <a:rPr lang="ru-RU" sz="2000" dirty="0" err="1"/>
              <a:t>печінки</a:t>
            </a:r>
            <a:r>
              <a:rPr lang="ru-RU" sz="2000" dirty="0"/>
              <a:t>;</a:t>
            </a:r>
          </a:p>
          <a:p>
            <a:pPr>
              <a:buFontTx/>
              <a:buChar char="-"/>
            </a:pPr>
            <a:r>
              <a:rPr lang="ru-RU" sz="2000" dirty="0" err="1"/>
              <a:t>прийомі</a:t>
            </a:r>
            <a:r>
              <a:rPr lang="ru-RU" sz="2000" dirty="0"/>
              <a:t> </a:t>
            </a:r>
            <a:r>
              <a:rPr lang="ru-RU" sz="2000" dirty="0" err="1"/>
              <a:t>ліків</a:t>
            </a:r>
            <a:r>
              <a:rPr lang="ru-RU" sz="2000" dirty="0"/>
              <a:t> (</a:t>
            </a:r>
            <a:r>
              <a:rPr lang="ru-RU" sz="2000" dirty="0" err="1"/>
              <a:t>тиреостатики</a:t>
            </a:r>
            <a:r>
              <a:rPr lang="ru-RU" sz="2000" dirty="0"/>
              <a:t>, </a:t>
            </a:r>
            <a:r>
              <a:rPr lang="ru-RU" sz="2000" dirty="0" err="1"/>
              <a:t>глюкокортикоїди</a:t>
            </a:r>
            <a:r>
              <a:rPr lang="ru-RU" sz="2000" dirty="0"/>
              <a:t>, </a:t>
            </a:r>
            <a:r>
              <a:rPr lang="ru-RU" sz="2000" dirty="0" err="1"/>
              <a:t>саліцилати</a:t>
            </a:r>
            <a:r>
              <a:rPr lang="ru-RU" sz="2000" dirty="0"/>
              <a:t>, </a:t>
            </a:r>
            <a:r>
              <a:rPr lang="ru-RU" sz="2000" dirty="0" err="1"/>
              <a:t>антибіотики</a:t>
            </a:r>
            <a:r>
              <a:rPr lang="ru-RU" sz="2000" dirty="0"/>
              <a:t>, </a:t>
            </a:r>
            <a:r>
              <a:rPr lang="ru-RU" sz="2000" dirty="0" err="1"/>
              <a:t>сульфаніламіди</a:t>
            </a:r>
            <a:r>
              <a:rPr lang="ru-RU" sz="2000" dirty="0"/>
              <a:t>).</a:t>
            </a:r>
          </a:p>
          <a:p>
            <a:pPr>
              <a:buFontTx/>
              <a:buChar char="-"/>
            </a:pPr>
            <a:endParaRPr lang="ru-RU" sz="2000" dirty="0"/>
          </a:p>
          <a:p>
            <a:pPr>
              <a:buFontTx/>
              <a:buChar char="-"/>
            </a:pPr>
            <a:endParaRPr lang="ru-RU" sz="2000" dirty="0"/>
          </a:p>
          <a:p>
            <a:pPr>
              <a:buFontTx/>
              <a:buChar char="-"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614814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501122" cy="2060848"/>
          </a:xfrm>
        </p:spPr>
        <p:txBody>
          <a:bodyPr/>
          <a:lstStyle/>
          <a:p>
            <a:r>
              <a:rPr lang="uk-UA" sz="1600" dirty="0">
                <a:solidFill>
                  <a:schemeClr val="tx1"/>
                </a:solidFill>
              </a:rPr>
              <a:t>У нормі рівень </a:t>
            </a:r>
            <a:r>
              <a:rPr lang="uk-UA" sz="1600" dirty="0" err="1">
                <a:solidFill>
                  <a:srgbClr val="FFFF00"/>
                </a:solidFill>
              </a:rPr>
              <a:t>тиреоглобуліну</a:t>
            </a:r>
            <a:r>
              <a:rPr lang="uk-UA" sz="1600" dirty="0">
                <a:solidFill>
                  <a:srgbClr val="FFFF00"/>
                </a:solidFill>
              </a:rPr>
              <a:t> (ТГ) </a:t>
            </a:r>
            <a:r>
              <a:rPr lang="uk-UA" sz="1600" dirty="0">
                <a:solidFill>
                  <a:schemeClr val="tx1"/>
                </a:solidFill>
              </a:rPr>
              <a:t>дорослої людини  становить до 50 </a:t>
            </a:r>
            <a:r>
              <a:rPr lang="uk-UA" sz="1600" dirty="0" err="1">
                <a:solidFill>
                  <a:schemeClr val="tx1"/>
                </a:solidFill>
              </a:rPr>
              <a:t>нг</a:t>
            </a:r>
            <a:r>
              <a:rPr lang="uk-UA" sz="1600" dirty="0">
                <a:solidFill>
                  <a:schemeClr val="tx1"/>
                </a:solidFill>
              </a:rPr>
              <a:t> / мл. Найбільше значення має для діагностики і моніторингу ефективності лікування </a:t>
            </a:r>
            <a:r>
              <a:rPr lang="uk-UA" sz="1600" dirty="0" err="1">
                <a:solidFill>
                  <a:schemeClr val="tx1"/>
                </a:solidFill>
              </a:rPr>
              <a:t>диференційованного</a:t>
            </a:r>
            <a:r>
              <a:rPr lang="uk-UA" sz="1600" dirty="0">
                <a:solidFill>
                  <a:schemeClr val="tx1"/>
                </a:solidFill>
              </a:rPr>
              <a:t> раку щитовидної залози. При </a:t>
            </a:r>
            <a:r>
              <a:rPr lang="uk-UA" sz="1600" dirty="0" err="1">
                <a:solidFill>
                  <a:schemeClr val="tx1"/>
                </a:solidFill>
              </a:rPr>
              <a:t>недиференційованній</a:t>
            </a:r>
            <a:r>
              <a:rPr lang="uk-UA" sz="1600" dirty="0">
                <a:solidFill>
                  <a:schemeClr val="tx1"/>
                </a:solidFill>
              </a:rPr>
              <a:t> карциномі його концентрація може не змінитися. Є прямий зв'язок рівня ТГ і наявністю метастазів раку щитовидної залози: його концентрація збільшується.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4282" y="1916832"/>
            <a:ext cx="8572560" cy="1224136"/>
          </a:xfrm>
        </p:spPr>
        <p:txBody>
          <a:bodyPr>
            <a:normAutofit/>
          </a:bodyPr>
          <a:lstStyle/>
          <a:p>
            <a:r>
              <a:rPr lang="uk-UA" sz="1600" dirty="0">
                <a:solidFill>
                  <a:srgbClr val="FFFF00"/>
                </a:solidFill>
              </a:rPr>
              <a:t>Гормон передньої долі гіпофіза </a:t>
            </a:r>
            <a:r>
              <a:rPr lang="uk-UA" sz="1600" dirty="0"/>
              <a:t>- </a:t>
            </a:r>
            <a:r>
              <a:rPr lang="uk-UA" sz="1600" dirty="0" err="1"/>
              <a:t>тиреотропний</a:t>
            </a:r>
            <a:r>
              <a:rPr lang="uk-UA" sz="1600" dirty="0"/>
              <a:t> гормон (ТТГ) -в нормі-0.3-3.5 </a:t>
            </a:r>
            <a:r>
              <a:rPr lang="uk-UA" sz="1600" dirty="0" err="1"/>
              <a:t>Ме</a:t>
            </a:r>
            <a:r>
              <a:rPr lang="uk-UA" sz="1600" dirty="0"/>
              <a:t> / л. Визначення його рівня використовується у визначенні </a:t>
            </a:r>
            <a:r>
              <a:rPr lang="uk-UA" sz="1600" dirty="0" err="1"/>
              <a:t>гіпо</a:t>
            </a:r>
            <a:r>
              <a:rPr lang="uk-UA" sz="1600" dirty="0"/>
              <a:t>- та </a:t>
            </a:r>
            <a:r>
              <a:rPr lang="uk-UA" sz="1600" dirty="0" err="1"/>
              <a:t>гіпер</a:t>
            </a:r>
            <a:r>
              <a:rPr lang="uk-UA" sz="1600" dirty="0"/>
              <a:t>-. Зменшення його тягне за собою збільшення розмірів щитовидної залози.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0001" y="2948990"/>
            <a:ext cx="8715436" cy="3789039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1600" dirty="0" err="1">
                <a:solidFill>
                  <a:srgbClr val="FFFF00"/>
                </a:solidFill>
              </a:rPr>
              <a:t>Антитиреоїдні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антитіла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/>
              <a:t>ростуть</a:t>
            </a:r>
            <a:r>
              <a:rPr lang="ru-RU" sz="1600" dirty="0"/>
              <a:t> при </a:t>
            </a:r>
            <a:r>
              <a:rPr lang="ru-RU" sz="1600" dirty="0" err="1"/>
              <a:t>аутоімунних</a:t>
            </a:r>
            <a:r>
              <a:rPr lang="ru-RU" sz="1600" dirty="0"/>
              <a:t> </a:t>
            </a:r>
            <a:r>
              <a:rPr lang="ru-RU" sz="1600" dirty="0" err="1"/>
              <a:t>процесах</a:t>
            </a:r>
            <a:r>
              <a:rPr lang="ru-RU" sz="1600" dirty="0"/>
              <a:t> у </a:t>
            </a:r>
            <a:r>
              <a:rPr lang="ru-RU" sz="1600" dirty="0" err="1"/>
              <a:t>відношенні</a:t>
            </a:r>
            <a:r>
              <a:rPr lang="ru-RU" sz="1600" dirty="0"/>
              <a:t> </a:t>
            </a:r>
            <a:r>
              <a:rPr lang="ru-RU" sz="1600" dirty="0" err="1"/>
              <a:t>рецепторів</a:t>
            </a:r>
            <a:r>
              <a:rPr lang="ru-RU" sz="1600" dirty="0"/>
              <a:t> </a:t>
            </a:r>
            <a:r>
              <a:rPr lang="ru-RU" sz="1600" dirty="0" err="1"/>
              <a:t>тиреоцитів</a:t>
            </a:r>
            <a:r>
              <a:rPr lang="ru-RU" sz="1600" dirty="0"/>
              <a:t> і </a:t>
            </a:r>
            <a:r>
              <a:rPr lang="ru-RU" sz="1600" dirty="0" err="1"/>
              <a:t>інших</a:t>
            </a:r>
            <a:r>
              <a:rPr lang="ru-RU" sz="1600" dirty="0"/>
              <a:t> </a:t>
            </a:r>
            <a:r>
              <a:rPr lang="ru-RU" sz="1600" dirty="0" err="1"/>
              <a:t>виборчих</a:t>
            </a:r>
            <a:r>
              <a:rPr lang="ru-RU" sz="1600" dirty="0"/>
              <a:t> структур. Вони строго </a:t>
            </a:r>
            <a:r>
              <a:rPr lang="ru-RU" sz="1600" dirty="0" err="1"/>
              <a:t>специфічні</a:t>
            </a:r>
            <a:r>
              <a:rPr lang="ru-RU" sz="1600" dirty="0"/>
              <a:t>. </a:t>
            </a:r>
          </a:p>
          <a:p>
            <a:pPr>
              <a:buFontTx/>
              <a:buChar char="-"/>
            </a:pPr>
            <a:r>
              <a:rPr lang="uk-UA" sz="1600" dirty="0">
                <a:solidFill>
                  <a:srgbClr val="FFFF00"/>
                </a:solidFill>
              </a:rPr>
              <a:t>Розрізняють:</a:t>
            </a:r>
          </a:p>
          <a:p>
            <a:pPr>
              <a:buFontTx/>
              <a:buChar char="-"/>
            </a:pPr>
            <a:r>
              <a:rPr lang="uk-UA" sz="1600" dirty="0"/>
              <a:t>- антитіла до </a:t>
            </a:r>
            <a:r>
              <a:rPr lang="uk-UA" sz="1600" dirty="0" err="1"/>
              <a:t>мікросомальної</a:t>
            </a:r>
            <a:r>
              <a:rPr lang="uk-UA" sz="1600" dirty="0"/>
              <a:t> фракції - АТМС (хвороба </a:t>
            </a:r>
            <a:r>
              <a:rPr lang="uk-UA" sz="1600" dirty="0" err="1"/>
              <a:t>Хашимото</a:t>
            </a:r>
            <a:r>
              <a:rPr lang="uk-UA" sz="1600" dirty="0"/>
              <a:t>, гіпотиреоз, рак щитовидної залози, перніціозна анемія, </a:t>
            </a:r>
            <a:r>
              <a:rPr lang="uk-UA" sz="1600" dirty="0" err="1"/>
              <a:t>колагенози</a:t>
            </a:r>
            <a:r>
              <a:rPr lang="uk-UA" sz="1600" dirty="0"/>
              <a:t>),</a:t>
            </a:r>
          </a:p>
          <a:p>
            <a:pPr>
              <a:buFontTx/>
              <a:buChar char="-"/>
            </a:pPr>
            <a:r>
              <a:rPr lang="uk-UA" sz="1600" dirty="0"/>
              <a:t>- антитіла до </a:t>
            </a:r>
            <a:r>
              <a:rPr lang="uk-UA" sz="1600" dirty="0" err="1"/>
              <a:t>тиреоглобуліну</a:t>
            </a:r>
            <a:r>
              <a:rPr lang="uk-UA" sz="1600" dirty="0"/>
              <a:t> -</a:t>
            </a:r>
            <a:r>
              <a:rPr lang="uk-UA" sz="1600" dirty="0" err="1"/>
              <a:t>АтТГ</a:t>
            </a:r>
            <a:r>
              <a:rPr lang="uk-UA" sz="1600" dirty="0"/>
              <a:t> (</a:t>
            </a:r>
            <a:r>
              <a:rPr lang="uk-UA" sz="1600" dirty="0" err="1"/>
              <a:t>гіпотиреоїдний</a:t>
            </a:r>
            <a:r>
              <a:rPr lang="uk-UA" sz="1600" dirty="0"/>
              <a:t> стан, в нормі 0- 60 МО \ мл),</a:t>
            </a:r>
          </a:p>
          <a:p>
            <a:pPr>
              <a:buFontTx/>
              <a:buChar char="-"/>
            </a:pPr>
            <a:r>
              <a:rPr lang="uk-UA" sz="1600" dirty="0"/>
              <a:t>- антитіла до ТТГ (в нормі </a:t>
            </a:r>
            <a:r>
              <a:rPr lang="uk-UA" sz="1600" dirty="0" err="1"/>
              <a:t>м.б</a:t>
            </a:r>
            <a:r>
              <a:rPr lang="uk-UA" sz="1600" dirty="0"/>
              <a:t>. до 20МЕ \ мл), антитіла до Т3 і Т4.</a:t>
            </a:r>
          </a:p>
          <a:p>
            <a:pPr>
              <a:buFontTx/>
              <a:buChar char="-"/>
            </a:pPr>
            <a:endParaRPr lang="uk-UA" sz="1600" dirty="0"/>
          </a:p>
          <a:p>
            <a:pPr>
              <a:buFontTx/>
              <a:buChar char="-"/>
            </a:pPr>
            <a:r>
              <a:rPr lang="uk-UA" sz="1600" dirty="0" err="1">
                <a:solidFill>
                  <a:srgbClr val="FFFF00"/>
                </a:solidFill>
              </a:rPr>
              <a:t>Кальцітонін</a:t>
            </a:r>
            <a:r>
              <a:rPr lang="uk-UA" sz="1600" dirty="0"/>
              <a:t>- пептидний гормон, що продукується клітинами щитовидної залози. У нормі його вміст-5.5-28пкмоль \ л. Актуальний для діагностики раку щитовидної залози і комплексної оцінки </a:t>
            </a:r>
            <a:r>
              <a:rPr lang="uk-UA" sz="1600" dirty="0" err="1"/>
              <a:t>Са</a:t>
            </a:r>
            <a:r>
              <a:rPr lang="uk-UA" sz="1600" dirty="0"/>
              <a:t>-обміну (разом з </a:t>
            </a:r>
            <a:r>
              <a:rPr lang="uk-UA" sz="1600" dirty="0" err="1"/>
              <a:t>паратгормоном</a:t>
            </a:r>
            <a:r>
              <a:rPr lang="uk-UA" sz="1600" dirty="0"/>
              <a:t> і вітаміном </a:t>
            </a:r>
            <a:r>
              <a:rPr lang="en-US" sz="1600" dirty="0"/>
              <a:t>D3)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418680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075" y="639480"/>
            <a:ext cx="85725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Щитовидна </a:t>
            </a:r>
            <a:r>
              <a:rPr lang="ru-RU" sz="1600" dirty="0" err="1">
                <a:solidFill>
                  <a:srgbClr val="FFFF00"/>
                </a:solidFill>
              </a:rPr>
              <a:t>залоза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/>
              <a:t>є </a:t>
            </a:r>
            <a:r>
              <a:rPr lang="ru-RU" sz="1600" dirty="0" err="1"/>
              <a:t>ендокринним</a:t>
            </a:r>
            <a:r>
              <a:rPr lang="ru-RU" sz="1600" dirty="0"/>
              <a:t> органом, </a:t>
            </a:r>
            <a:r>
              <a:rPr lang="ru-RU" sz="1600" dirty="0" err="1"/>
              <a:t>поверхнево</a:t>
            </a:r>
            <a:r>
              <a:rPr lang="ru-RU" sz="1600" dirty="0"/>
              <a:t> </a:t>
            </a:r>
            <a:r>
              <a:rPr lang="ru-RU" sz="1600" dirty="0" err="1"/>
              <a:t>розташованим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</a:t>
            </a:r>
            <a:r>
              <a:rPr lang="ru-RU" sz="1600" dirty="0" err="1"/>
              <a:t>шкірою</a:t>
            </a:r>
            <a:r>
              <a:rPr lang="ru-RU" sz="1600" dirty="0"/>
              <a:t> і </a:t>
            </a:r>
            <a:r>
              <a:rPr lang="ru-RU" sz="1600" dirty="0" err="1"/>
              <a:t>поверхневим</a:t>
            </a:r>
            <a:r>
              <a:rPr lang="ru-RU" sz="1600" dirty="0"/>
              <a:t> </a:t>
            </a:r>
            <a:r>
              <a:rPr lang="ru-RU" sz="1600" dirty="0" err="1"/>
              <a:t>м'язом</a:t>
            </a:r>
            <a:r>
              <a:rPr lang="ru-RU" sz="1600" dirty="0"/>
              <a:t> </a:t>
            </a:r>
            <a:r>
              <a:rPr lang="ru-RU" sz="1600" dirty="0" err="1"/>
              <a:t>шиї</a:t>
            </a:r>
            <a:r>
              <a:rPr lang="ru-RU" sz="1600" dirty="0"/>
              <a:t> на </a:t>
            </a:r>
            <a:r>
              <a:rPr lang="ru-RU" sz="1600" dirty="0" err="1"/>
              <a:t>рівні</a:t>
            </a:r>
            <a:r>
              <a:rPr lang="ru-RU" sz="1600" dirty="0"/>
              <a:t> С5 - Т1, </a:t>
            </a:r>
            <a:r>
              <a:rPr lang="ru-RU" sz="1600" dirty="0" err="1"/>
              <a:t>повністю</a:t>
            </a:r>
            <a:r>
              <a:rPr lang="ru-RU" sz="1600" dirty="0"/>
              <a:t> </a:t>
            </a:r>
            <a:r>
              <a:rPr lang="ru-RU" sz="1600" dirty="0" err="1"/>
              <a:t>покрита</a:t>
            </a:r>
            <a:r>
              <a:rPr lang="ru-RU" sz="1600" dirty="0"/>
              <a:t> </a:t>
            </a:r>
            <a:r>
              <a:rPr lang="ru-RU" sz="1600" dirty="0" err="1"/>
              <a:t>поверхневою</a:t>
            </a:r>
            <a:r>
              <a:rPr lang="ru-RU" sz="1600" dirty="0"/>
              <a:t> і </a:t>
            </a:r>
            <a:r>
              <a:rPr lang="ru-RU" sz="1600" dirty="0" err="1"/>
              <a:t>предтрахеальною</a:t>
            </a:r>
            <a:r>
              <a:rPr lang="ru-RU" sz="1600" dirty="0"/>
              <a:t> пластинами </a:t>
            </a:r>
            <a:r>
              <a:rPr lang="ru-RU" sz="1600" dirty="0" err="1"/>
              <a:t>шийної</a:t>
            </a:r>
            <a:r>
              <a:rPr lang="ru-RU" sz="1600" dirty="0"/>
              <a:t> </a:t>
            </a:r>
            <a:r>
              <a:rPr lang="ru-RU" sz="1600" dirty="0" err="1"/>
              <a:t>фасції</a:t>
            </a:r>
            <a:r>
              <a:rPr lang="ru-RU" sz="1600" dirty="0"/>
              <a:t>. Вона </a:t>
            </a:r>
            <a:r>
              <a:rPr lang="ru-RU" sz="1600" dirty="0" err="1"/>
              <a:t>охоплює</a:t>
            </a:r>
            <a:r>
              <a:rPr lang="ru-RU" sz="1600" dirty="0"/>
              <a:t> </a:t>
            </a:r>
            <a:r>
              <a:rPr lang="ru-RU" sz="1600" dirty="0" err="1"/>
              <a:t>спереду</a:t>
            </a:r>
            <a:r>
              <a:rPr lang="ru-RU" sz="1600" dirty="0"/>
              <a:t> і з </a:t>
            </a:r>
            <a:r>
              <a:rPr lang="ru-RU" sz="1600" dirty="0" err="1"/>
              <a:t>боків</a:t>
            </a:r>
            <a:r>
              <a:rPr lang="ru-RU" sz="1600" dirty="0"/>
              <a:t> </a:t>
            </a:r>
            <a:r>
              <a:rPr lang="ru-RU" sz="1600" dirty="0" err="1"/>
              <a:t>нижні</a:t>
            </a:r>
            <a:r>
              <a:rPr lang="ru-RU" sz="1600" dirty="0"/>
              <a:t> </a:t>
            </a:r>
            <a:r>
              <a:rPr lang="ru-RU" sz="1600" dirty="0" err="1"/>
              <a:t>відділи</a:t>
            </a:r>
            <a:r>
              <a:rPr lang="ru-RU" sz="1600" dirty="0"/>
              <a:t> глотки (</a:t>
            </a:r>
            <a:r>
              <a:rPr lang="ru-RU" sz="1600" dirty="0" err="1"/>
              <a:t>гортанну</a:t>
            </a:r>
            <a:r>
              <a:rPr lang="ru-RU" sz="1600" dirty="0"/>
              <a:t> </a:t>
            </a:r>
            <a:r>
              <a:rPr lang="ru-RU" sz="1600" dirty="0" err="1"/>
              <a:t>частину</a:t>
            </a:r>
            <a:r>
              <a:rPr lang="ru-RU" sz="1600" dirty="0"/>
              <a:t>), </a:t>
            </a:r>
            <a:r>
              <a:rPr lang="ru-RU" sz="1600" dirty="0" err="1"/>
              <a:t>початковий</a:t>
            </a:r>
            <a:r>
              <a:rPr lang="ru-RU" sz="1600" dirty="0"/>
              <a:t> </a:t>
            </a:r>
            <a:r>
              <a:rPr lang="ru-RU" sz="1600" dirty="0" err="1"/>
              <a:t>відділ</a:t>
            </a:r>
            <a:r>
              <a:rPr lang="ru-RU" sz="1600" dirty="0"/>
              <a:t> </a:t>
            </a:r>
            <a:r>
              <a:rPr lang="ru-RU" sz="1600" dirty="0" err="1"/>
              <a:t>стравоходу</a:t>
            </a:r>
            <a:r>
              <a:rPr lang="ru-RU" sz="1600" dirty="0"/>
              <a:t>, </a:t>
            </a:r>
            <a:r>
              <a:rPr lang="ru-RU" sz="1600" dirty="0" err="1"/>
              <a:t>верхній</a:t>
            </a:r>
            <a:r>
              <a:rPr lang="ru-RU" sz="1600" dirty="0"/>
              <a:t> </a:t>
            </a:r>
            <a:r>
              <a:rPr lang="ru-RU" sz="1600" dirty="0" err="1"/>
              <a:t>відділ</a:t>
            </a:r>
            <a:r>
              <a:rPr lang="ru-RU" sz="1600" dirty="0"/>
              <a:t> </a:t>
            </a:r>
            <a:r>
              <a:rPr lang="ru-RU" sz="1600" dirty="0" err="1"/>
              <a:t>трахеї</a:t>
            </a:r>
            <a:r>
              <a:rPr lang="ru-RU" sz="1600" dirty="0"/>
              <a:t> і </a:t>
            </a:r>
            <a:r>
              <a:rPr lang="ru-RU" sz="1600" dirty="0" err="1"/>
              <a:t>передне</a:t>
            </a:r>
            <a:r>
              <a:rPr lang="ru-RU" sz="1600" dirty="0"/>
              <a:t> </a:t>
            </a:r>
            <a:r>
              <a:rPr lang="ru-RU" sz="1600" dirty="0" err="1"/>
              <a:t>півколо</a:t>
            </a:r>
            <a:r>
              <a:rPr lang="ru-RU" sz="1600" dirty="0"/>
              <a:t> </a:t>
            </a:r>
            <a:r>
              <a:rPr lang="ru-RU" sz="1600" dirty="0" err="1"/>
              <a:t>загальної</a:t>
            </a:r>
            <a:r>
              <a:rPr lang="ru-RU" sz="1600" dirty="0"/>
              <a:t> </a:t>
            </a:r>
            <a:r>
              <a:rPr lang="ru-RU" sz="1600" dirty="0" err="1"/>
              <a:t>сонної</a:t>
            </a:r>
            <a:r>
              <a:rPr lang="ru-RU" sz="1600" dirty="0"/>
              <a:t> </a:t>
            </a:r>
            <a:r>
              <a:rPr lang="ru-RU" sz="1600" dirty="0" err="1"/>
              <a:t>артерії</a:t>
            </a:r>
            <a:r>
              <a:rPr lang="ru-RU" sz="1600" dirty="0"/>
              <a:t>.</a:t>
            </a:r>
          </a:p>
          <a:p>
            <a:r>
              <a:rPr lang="ru-RU" sz="1600" dirty="0"/>
              <a:t> </a:t>
            </a:r>
          </a:p>
          <a:p>
            <a:r>
              <a:rPr lang="ru-RU" sz="1600" dirty="0">
                <a:solidFill>
                  <a:srgbClr val="FFFF00"/>
                </a:solidFill>
              </a:rPr>
              <a:t>Щитовидна </a:t>
            </a:r>
            <a:r>
              <a:rPr lang="ru-RU" sz="1600" dirty="0" err="1">
                <a:solidFill>
                  <a:srgbClr val="FFFF00"/>
                </a:solidFill>
              </a:rPr>
              <a:t>залоза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/>
              <a:t>непарний</a:t>
            </a:r>
            <a:r>
              <a:rPr lang="ru-RU" sz="1600" dirty="0"/>
              <a:t> орган,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найчастіше</a:t>
            </a:r>
            <a:r>
              <a:rPr lang="ru-RU" sz="1600" dirty="0"/>
              <a:t> </a:t>
            </a:r>
            <a:r>
              <a:rPr lang="ru-RU" sz="1600" dirty="0" err="1"/>
              <a:t>складається</a:t>
            </a:r>
            <a:r>
              <a:rPr lang="ru-RU" sz="1600" dirty="0"/>
              <a:t> з </a:t>
            </a:r>
            <a:r>
              <a:rPr lang="ru-RU" sz="1600" dirty="0" err="1"/>
              <a:t>двох</a:t>
            </a:r>
            <a:r>
              <a:rPr lang="ru-RU" sz="1600" dirty="0"/>
              <a:t> </a:t>
            </a:r>
            <a:r>
              <a:rPr lang="ru-RU" sz="1600" dirty="0" err="1"/>
              <a:t>часток</a:t>
            </a:r>
            <a:r>
              <a:rPr lang="ru-RU" sz="1600" dirty="0"/>
              <a:t> і </a:t>
            </a:r>
            <a:r>
              <a:rPr lang="ru-RU" sz="1600" dirty="0" err="1"/>
              <a:t>перешийка</a:t>
            </a:r>
            <a:r>
              <a:rPr lang="ru-RU" sz="1600" dirty="0"/>
              <a:t>.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часті</a:t>
            </a:r>
            <a:r>
              <a:rPr lang="ru-RU" sz="1600" dirty="0"/>
              <a:t> </a:t>
            </a:r>
            <a:r>
              <a:rPr lang="ru-RU" sz="1600" dirty="0" err="1"/>
              <a:t>варіанти</a:t>
            </a:r>
            <a:r>
              <a:rPr lang="ru-RU" sz="1600" dirty="0"/>
              <a:t> </a:t>
            </a:r>
            <a:r>
              <a:rPr lang="ru-RU" sz="1600" dirty="0" err="1"/>
              <a:t>будови</a:t>
            </a:r>
            <a:r>
              <a:rPr lang="ru-RU" sz="1600" dirty="0"/>
              <a:t> </a:t>
            </a:r>
            <a:r>
              <a:rPr lang="ru-RU" sz="1600" dirty="0" err="1"/>
              <a:t>представлені</a:t>
            </a:r>
            <a:r>
              <a:rPr lang="ru-RU" sz="1600" dirty="0"/>
              <a:t> на </a:t>
            </a:r>
            <a:r>
              <a:rPr lang="ru-RU" sz="1600" dirty="0" err="1"/>
              <a:t>ілюстраціях</a:t>
            </a:r>
            <a:r>
              <a:rPr lang="ru-RU" sz="1600" dirty="0"/>
              <a:t>.</a:t>
            </a:r>
          </a:p>
          <a:p>
            <a:r>
              <a:rPr lang="ru-RU" sz="1600" dirty="0" err="1">
                <a:solidFill>
                  <a:srgbClr val="FFFF00"/>
                </a:solidFill>
              </a:rPr>
              <a:t>Паращитовидні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залози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/>
              <a:t>лежать </a:t>
            </a:r>
            <a:r>
              <a:rPr lang="ru-RU" sz="1600" dirty="0" err="1"/>
              <a:t>задне</a:t>
            </a:r>
            <a:r>
              <a:rPr lang="ru-RU" sz="1600" dirty="0"/>
              <a:t>- і </a:t>
            </a:r>
            <a:r>
              <a:rPr lang="ru-RU" sz="1600" dirty="0" err="1"/>
              <a:t>іноді</a:t>
            </a:r>
            <a:r>
              <a:rPr lang="ru-RU" sz="1600" dirty="0"/>
              <a:t> </a:t>
            </a:r>
            <a:r>
              <a:rPr lang="ru-RU" sz="1600" dirty="0" err="1"/>
              <a:t>внутрішньо-капсульно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Всередину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капсули</a:t>
            </a:r>
            <a:r>
              <a:rPr lang="ru-RU" sz="1600" dirty="0"/>
              <a:t> </a:t>
            </a:r>
            <a:r>
              <a:rPr lang="ru-RU" sz="1600" dirty="0" err="1"/>
              <a:t>відходять</a:t>
            </a:r>
            <a:r>
              <a:rPr lang="ru-RU" sz="1600" dirty="0"/>
              <a:t> </a:t>
            </a:r>
            <a:r>
              <a:rPr lang="ru-RU" sz="1600" dirty="0" err="1"/>
              <a:t>трабекули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розділяють</a:t>
            </a:r>
            <a:r>
              <a:rPr lang="ru-RU" sz="1600" dirty="0"/>
              <a:t> тканину </a:t>
            </a:r>
            <a:r>
              <a:rPr lang="ru-RU" sz="1600" dirty="0" err="1"/>
              <a:t>залози</a:t>
            </a:r>
            <a:r>
              <a:rPr lang="ru-RU" sz="1600" dirty="0"/>
              <a:t> на дольки,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складаються</a:t>
            </a:r>
            <a:r>
              <a:rPr lang="ru-RU" sz="1600" dirty="0"/>
              <a:t> з </a:t>
            </a:r>
            <a:r>
              <a:rPr lang="ru-RU" sz="1600" dirty="0" err="1"/>
              <a:t>фолікулів</a:t>
            </a:r>
            <a:r>
              <a:rPr lang="ru-RU" sz="16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116632"/>
            <a:ext cx="6450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Анатомія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щитоподібної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залози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57" y="3637708"/>
            <a:ext cx="1664036" cy="32202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722" y="3637707"/>
            <a:ext cx="1511155" cy="32202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607" y="3629900"/>
            <a:ext cx="1657497" cy="32202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707" y="0"/>
            <a:ext cx="2057687" cy="7240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444" y="3652786"/>
            <a:ext cx="1646997" cy="32344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05" y="3629900"/>
            <a:ext cx="1459900" cy="322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5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85245" y="642918"/>
            <a:ext cx="4958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  <a:latin typeface="Open Sans"/>
              </a:rPr>
              <a:t>         </a:t>
            </a:r>
            <a:endParaRPr lang="ru-RU" sz="1400" b="0" i="0" dirty="0">
              <a:effectLst/>
              <a:latin typeface="Open San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142852"/>
            <a:ext cx="3857620" cy="42148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6" y="4221088"/>
            <a:ext cx="5045932" cy="26369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562" y="214290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Open Sans"/>
              </a:rPr>
              <a:t>КРОВОПОСТАЧАННЯ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531" y="3564463"/>
            <a:ext cx="885949" cy="12098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78622" y="642918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/>
              <a:t>Кровопостачання</a:t>
            </a:r>
            <a:r>
              <a:rPr lang="ru-RU" sz="1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/>
              <a:t>верхня</a:t>
            </a:r>
            <a:r>
              <a:rPr lang="ru-RU" sz="1400" dirty="0"/>
              <a:t> </a:t>
            </a:r>
            <a:r>
              <a:rPr lang="ru-RU" sz="1400" dirty="0" err="1"/>
              <a:t>щитоподібна</a:t>
            </a:r>
            <a:r>
              <a:rPr lang="ru-RU" sz="1400" dirty="0"/>
              <a:t> </a:t>
            </a:r>
            <a:r>
              <a:rPr lang="ru-RU" sz="1400" dirty="0" err="1"/>
              <a:t>артерія</a:t>
            </a:r>
            <a:r>
              <a:rPr lang="ru-RU" sz="1400" dirty="0"/>
              <a:t> (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зовнішньої</a:t>
            </a:r>
            <a:r>
              <a:rPr lang="ru-RU" sz="1400" dirty="0"/>
              <a:t> </a:t>
            </a:r>
            <a:r>
              <a:rPr lang="ru-RU" sz="1400" dirty="0" err="1"/>
              <a:t>сонної</a:t>
            </a:r>
            <a:r>
              <a:rPr lang="ru-RU" sz="1400" dirty="0"/>
              <a:t> </a:t>
            </a:r>
            <a:r>
              <a:rPr lang="ru-RU" sz="1400" dirty="0" err="1"/>
              <a:t>артерії</a:t>
            </a:r>
            <a:r>
              <a:rPr lang="ru-RU" sz="1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/>
              <a:t>нижня</a:t>
            </a:r>
            <a:r>
              <a:rPr lang="ru-RU" sz="1400" dirty="0"/>
              <a:t> щитовидна </a:t>
            </a:r>
            <a:r>
              <a:rPr lang="ru-RU" sz="1400" dirty="0" err="1"/>
              <a:t>артерія</a:t>
            </a:r>
            <a:r>
              <a:rPr lang="ru-RU" sz="1400" dirty="0"/>
              <a:t> (з </a:t>
            </a:r>
            <a:r>
              <a:rPr lang="ru-RU" sz="1400" dirty="0" err="1"/>
              <a:t>тиреоцервікального</a:t>
            </a:r>
            <a:r>
              <a:rPr lang="ru-RU" sz="1400" dirty="0"/>
              <a:t> </a:t>
            </a:r>
            <a:r>
              <a:rPr lang="ru-RU" sz="1400" dirty="0" err="1"/>
              <a:t>стовбура</a:t>
            </a:r>
            <a:r>
              <a:rPr lang="ru-RU" sz="1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/>
              <a:t>Найнижча</a:t>
            </a:r>
            <a:r>
              <a:rPr lang="ru-RU" sz="1400" dirty="0"/>
              <a:t> щитовидна </a:t>
            </a:r>
            <a:r>
              <a:rPr lang="ru-RU" sz="1400" dirty="0" err="1"/>
              <a:t>артерія</a:t>
            </a:r>
            <a:r>
              <a:rPr lang="ru-RU" sz="1400" dirty="0"/>
              <a:t> (</a:t>
            </a:r>
            <a:r>
              <a:rPr lang="ru-RU" sz="1400" dirty="0" err="1"/>
              <a:t>додаткова</a:t>
            </a:r>
            <a:r>
              <a:rPr lang="ru-RU" sz="1400" dirty="0"/>
              <a:t>, </a:t>
            </a:r>
            <a:r>
              <a:rPr lang="ru-RU" sz="1400" dirty="0" err="1"/>
              <a:t>зустрічається</a:t>
            </a:r>
            <a:r>
              <a:rPr lang="ru-RU" sz="1400" dirty="0"/>
              <a:t> не </a:t>
            </a:r>
            <a:r>
              <a:rPr lang="ru-RU" sz="1400" dirty="0" err="1"/>
              <a:t>завжди</a:t>
            </a:r>
            <a:r>
              <a:rPr lang="ru-RU" sz="1400" dirty="0"/>
              <a:t>) </a:t>
            </a:r>
            <a:r>
              <a:rPr lang="ru-RU" sz="1400" dirty="0" err="1"/>
              <a:t>відходить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підключичної</a:t>
            </a:r>
            <a:r>
              <a:rPr lang="ru-RU" sz="1400" dirty="0"/>
              <a:t> </a:t>
            </a:r>
            <a:r>
              <a:rPr lang="ru-RU" sz="1400" dirty="0" err="1"/>
              <a:t>артерії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 err="1"/>
              <a:t>Венозний</a:t>
            </a:r>
            <a:r>
              <a:rPr lang="ru-RU" sz="1400" dirty="0"/>
              <a:t> дренаж: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/>
              <a:t>верхня</a:t>
            </a:r>
            <a:r>
              <a:rPr lang="ru-RU" sz="1400" dirty="0"/>
              <a:t> щитовидна вена (</a:t>
            </a:r>
            <a:r>
              <a:rPr lang="ru-RU" sz="1400" dirty="0" err="1"/>
              <a:t>впадає</a:t>
            </a:r>
            <a:r>
              <a:rPr lang="ru-RU" sz="1400" dirty="0"/>
              <a:t> у </a:t>
            </a:r>
            <a:r>
              <a:rPr lang="ru-RU" sz="1400" dirty="0" err="1"/>
              <a:t>внутрішню</a:t>
            </a:r>
            <a:r>
              <a:rPr lang="ru-RU" sz="1400" dirty="0"/>
              <a:t> </a:t>
            </a:r>
            <a:r>
              <a:rPr lang="ru-RU" sz="1400" dirty="0" err="1"/>
              <a:t>яремну</a:t>
            </a:r>
            <a:r>
              <a:rPr lang="ru-RU" sz="1400" dirty="0"/>
              <a:t> вену)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/>
              <a:t>середня</a:t>
            </a:r>
            <a:r>
              <a:rPr lang="ru-RU" sz="1400" dirty="0"/>
              <a:t> щитовидна вена (</a:t>
            </a:r>
            <a:r>
              <a:rPr lang="ru-RU" sz="1400" dirty="0" err="1"/>
              <a:t>впадає</a:t>
            </a:r>
            <a:r>
              <a:rPr lang="ru-RU" sz="1400" dirty="0"/>
              <a:t> у </a:t>
            </a:r>
            <a:r>
              <a:rPr lang="ru-RU" sz="1400" dirty="0" err="1"/>
              <a:t>внутрішню</a:t>
            </a:r>
            <a:r>
              <a:rPr lang="ru-RU" sz="1400" dirty="0"/>
              <a:t> </a:t>
            </a:r>
            <a:r>
              <a:rPr lang="ru-RU" sz="1400" dirty="0" err="1"/>
              <a:t>яремну</a:t>
            </a:r>
            <a:r>
              <a:rPr lang="ru-RU" sz="1400" dirty="0"/>
              <a:t> вену)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/>
              <a:t>нижня</a:t>
            </a:r>
            <a:r>
              <a:rPr lang="ru-RU" sz="1400" dirty="0"/>
              <a:t> щитовидна вена (</a:t>
            </a:r>
            <a:r>
              <a:rPr lang="ru-RU" sz="1400" dirty="0" err="1"/>
              <a:t>впадає</a:t>
            </a:r>
            <a:r>
              <a:rPr lang="ru-RU" sz="1400" dirty="0"/>
              <a:t> через </a:t>
            </a:r>
            <a:r>
              <a:rPr lang="ru-RU" sz="1400" dirty="0" err="1"/>
              <a:t>сплетіння</a:t>
            </a:r>
            <a:r>
              <a:rPr lang="ru-RU" sz="1400" dirty="0"/>
              <a:t> в </a:t>
            </a:r>
            <a:r>
              <a:rPr lang="ru-RU" sz="1400" dirty="0" err="1"/>
              <a:t>брахіоцефальні</a:t>
            </a:r>
            <a:r>
              <a:rPr lang="ru-RU" sz="1400" dirty="0"/>
              <a:t> </a:t>
            </a:r>
            <a:r>
              <a:rPr lang="ru-RU" sz="1400" dirty="0" err="1"/>
              <a:t>вени</a:t>
            </a:r>
            <a:r>
              <a:rPr lang="ru-RU" sz="1400" dirty="0"/>
              <a:t>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2717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28860" y="0"/>
            <a:ext cx="4787900" cy="620713"/>
          </a:xfrm>
        </p:spPr>
        <p:txBody>
          <a:bodyPr/>
          <a:lstStyle/>
          <a:p>
            <a:r>
              <a:rPr lang="ru-RU" sz="3200" dirty="0">
                <a:solidFill>
                  <a:srgbClr val="FFFF00"/>
                </a:solidFill>
              </a:rPr>
              <a:t>АНОМАЛІЇ РАЗВИТКУ</a:t>
            </a:r>
            <a:endParaRPr lang="uk-UA" sz="3200" dirty="0">
              <a:solidFill>
                <a:srgbClr val="FFFF00"/>
              </a:solidFill>
            </a:endParaRPr>
          </a:p>
        </p:txBody>
      </p:sp>
      <p:pic>
        <p:nvPicPr>
          <p:cNvPr id="4098" name="Picture 2" descr="https://images.radiopaedia.org/images/13644298/67ad108ddb0d94403d1dc35f7c1db5_big_gallery.jpe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684588"/>
            <a:ext cx="3779837" cy="316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ages.radiopaedia.org/images/13644297/5d80fa2d1e225dd2f8f57a89126490_big_gallery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6" y="2796168"/>
            <a:ext cx="3456384" cy="405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15665" y="3068959"/>
            <a:ext cx="514882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Open Sans"/>
              </a:rPr>
              <a:t>Агенезія</a:t>
            </a:r>
            <a:r>
              <a:rPr lang="ru-RU" sz="1600" dirty="0">
                <a:latin typeface="Open Sans"/>
              </a:rPr>
              <a:t> </a:t>
            </a:r>
            <a:r>
              <a:rPr lang="ru-RU" sz="1600" dirty="0" err="1">
                <a:latin typeface="Open Sans"/>
              </a:rPr>
              <a:t>лівої</a:t>
            </a:r>
            <a:r>
              <a:rPr lang="ru-RU" sz="1600" dirty="0">
                <a:latin typeface="Open Sans"/>
              </a:rPr>
              <a:t> </a:t>
            </a:r>
            <a:r>
              <a:rPr lang="ru-RU" sz="1600" dirty="0" err="1">
                <a:latin typeface="Open Sans"/>
              </a:rPr>
              <a:t>долі</a:t>
            </a:r>
            <a:r>
              <a:rPr lang="ru-RU" sz="1600" dirty="0">
                <a:latin typeface="Open Sans"/>
              </a:rPr>
              <a:t> </a:t>
            </a:r>
            <a:r>
              <a:rPr lang="ru-RU" sz="1600" dirty="0" err="1">
                <a:latin typeface="Open Sans"/>
              </a:rPr>
              <a:t>щитоподібної</a:t>
            </a:r>
            <a:r>
              <a:rPr lang="ru-RU" sz="1600" dirty="0">
                <a:latin typeface="Open Sans"/>
              </a:rPr>
              <a:t> </a:t>
            </a:r>
            <a:r>
              <a:rPr lang="ru-RU" sz="1600" dirty="0" err="1">
                <a:latin typeface="Open Sans"/>
              </a:rPr>
              <a:t>залози</a:t>
            </a:r>
            <a:r>
              <a:rPr lang="ru-RU" sz="1600" dirty="0">
                <a:latin typeface="Open Sans"/>
              </a:rPr>
              <a:t>.  </a:t>
            </a:r>
            <a:r>
              <a:rPr lang="ru-RU" sz="1600" dirty="0" err="1">
                <a:latin typeface="Open Sans"/>
              </a:rPr>
              <a:t>Перешийок</a:t>
            </a:r>
            <a:r>
              <a:rPr lang="ru-RU" sz="1600" dirty="0">
                <a:latin typeface="Open Sans"/>
              </a:rPr>
              <a:t> </a:t>
            </a:r>
            <a:r>
              <a:rPr lang="ru-RU" sz="1600" dirty="0" err="1">
                <a:latin typeface="Open Sans"/>
              </a:rPr>
              <a:t>відсутній</a:t>
            </a:r>
            <a:r>
              <a:rPr lang="ru-RU" sz="1600" dirty="0">
                <a:latin typeface="Open Sans"/>
              </a:rPr>
              <a:t>. </a:t>
            </a:r>
            <a:r>
              <a:rPr lang="ru-RU" dirty="0">
                <a:solidFill>
                  <a:srgbClr val="3D3D3D"/>
                </a:solidFill>
                <a:latin typeface="Open Sans"/>
              </a:rPr>
              <a:t> 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4866" y="554279"/>
            <a:ext cx="82395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Агенезія</a:t>
            </a:r>
            <a:r>
              <a:rPr lang="ru-RU" dirty="0"/>
              <a:t> і </a:t>
            </a:r>
            <a:r>
              <a:rPr lang="ru-RU" dirty="0" err="1"/>
              <a:t>гіпоплазія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. </a:t>
            </a:r>
            <a:r>
              <a:rPr lang="ru-RU" dirty="0" err="1"/>
              <a:t>Аплазія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диференціації</a:t>
            </a:r>
            <a:r>
              <a:rPr lang="ru-RU" dirty="0"/>
              <a:t> </a:t>
            </a:r>
            <a:r>
              <a:rPr lang="ru-RU" dirty="0" err="1"/>
              <a:t>ембріонального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в </a:t>
            </a:r>
            <a:r>
              <a:rPr lang="ru-RU" dirty="0" err="1"/>
              <a:t>зрілу</a:t>
            </a:r>
            <a:r>
              <a:rPr lang="ru-RU" dirty="0"/>
              <a:t> тканину, </a:t>
            </a:r>
            <a:r>
              <a:rPr lang="ru-RU" dirty="0" err="1"/>
              <a:t>гіпоплазія</a:t>
            </a:r>
            <a:r>
              <a:rPr lang="ru-RU" dirty="0"/>
              <a:t> </a:t>
            </a:r>
            <a:r>
              <a:rPr lang="ru-RU" dirty="0" err="1"/>
              <a:t>викликається</a:t>
            </a:r>
            <a:r>
              <a:rPr lang="ru-RU" dirty="0"/>
              <a:t> </a:t>
            </a:r>
            <a:r>
              <a:rPr lang="ru-RU" dirty="0" err="1"/>
              <a:t>недостатністю</a:t>
            </a:r>
            <a:r>
              <a:rPr lang="ru-RU" dirty="0"/>
              <a:t> йоду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вагітної</a:t>
            </a:r>
            <a:r>
              <a:rPr lang="ru-RU" dirty="0"/>
              <a:t>.</a:t>
            </a:r>
          </a:p>
          <a:p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 є </a:t>
            </a:r>
            <a:r>
              <a:rPr lang="ru-RU" dirty="0" err="1"/>
              <a:t>об'ємне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.</a:t>
            </a:r>
          </a:p>
          <a:p>
            <a:r>
              <a:rPr lang="ru-RU" dirty="0" err="1"/>
              <a:t>Клінічно</a:t>
            </a:r>
            <a:r>
              <a:rPr lang="ru-RU" dirty="0"/>
              <a:t> у 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кретинізм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721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0"/>
            <a:ext cx="6983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err="1">
                <a:solidFill>
                  <a:srgbClr val="FFFF00"/>
                </a:solidFill>
                <a:latin typeface="Open Sans"/>
              </a:rPr>
              <a:t>Ектопія</a:t>
            </a:r>
            <a:r>
              <a:rPr lang="uk-UA" sz="2400" dirty="0">
                <a:solidFill>
                  <a:srgbClr val="FFFF00"/>
                </a:solidFill>
                <a:latin typeface="Open Sans"/>
              </a:rPr>
              <a:t> щитоподібної залози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130" y="3212976"/>
            <a:ext cx="26146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Open Sans"/>
              </a:rPr>
              <a:t>Путь миграции щитовидной железы </a:t>
            </a:r>
            <a:endParaRPr lang="uk-UA" sz="14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9" y="461665"/>
            <a:ext cx="87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Дистопія</a:t>
            </a:r>
            <a:r>
              <a:rPr lang="ru-RU" dirty="0"/>
              <a:t> </a:t>
            </a:r>
            <a:r>
              <a:rPr lang="ru-RU" dirty="0" err="1"/>
              <a:t>щитоподібної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долі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спостерігатися</a:t>
            </a:r>
            <a:r>
              <a:rPr lang="ru-RU" dirty="0"/>
              <a:t> </a:t>
            </a:r>
            <a:r>
              <a:rPr lang="ru-RU" dirty="0" err="1"/>
              <a:t>уздовж</a:t>
            </a:r>
            <a:r>
              <a:rPr lang="ru-RU" dirty="0"/>
              <a:t> шляху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міграції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>
                <a:solidFill>
                  <a:srgbClr val="FFFF00"/>
                </a:solidFill>
              </a:rPr>
              <a:t>Атипове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положення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виникати</a:t>
            </a:r>
            <a:r>
              <a:rPr lang="ru-RU" dirty="0"/>
              <a:t> при </a:t>
            </a:r>
            <a:r>
              <a:rPr lang="ru-RU" dirty="0" err="1"/>
              <a:t>відхиленні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зачатка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зміщуючись</a:t>
            </a:r>
            <a:r>
              <a:rPr lang="ru-RU" dirty="0"/>
              <a:t> в </a:t>
            </a:r>
            <a:r>
              <a:rPr lang="ru-RU" dirty="0" err="1"/>
              <a:t>стінку</a:t>
            </a:r>
            <a:r>
              <a:rPr lang="ru-RU" dirty="0"/>
              <a:t> трахей, глотки, </a:t>
            </a:r>
            <a:r>
              <a:rPr lang="ru-RU" dirty="0" err="1"/>
              <a:t>міокарда</a:t>
            </a:r>
            <a:r>
              <a:rPr lang="ru-RU" dirty="0"/>
              <a:t>, перикарда, </a:t>
            </a:r>
            <a:r>
              <a:rPr lang="ru-RU" dirty="0" err="1"/>
              <a:t>м'яких</a:t>
            </a:r>
            <a:r>
              <a:rPr lang="ru-RU" dirty="0"/>
              <a:t> тканин </a:t>
            </a:r>
            <a:r>
              <a:rPr lang="ru-RU" dirty="0" err="1"/>
              <a:t>шиї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979712" y="2413338"/>
            <a:ext cx="7145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УЗД </a:t>
            </a:r>
            <a:r>
              <a:rPr lang="ru-RU" dirty="0" err="1"/>
              <a:t>використовується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при </a:t>
            </a:r>
            <a:r>
              <a:rPr lang="ru-RU" dirty="0" err="1"/>
              <a:t>демонстрації</a:t>
            </a:r>
            <a:r>
              <a:rPr lang="ru-RU" dirty="0"/>
              <a:t> </a:t>
            </a:r>
            <a:r>
              <a:rPr lang="ru-RU" dirty="0" err="1"/>
              <a:t>відсутньої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щитоподібної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в нормальному </a:t>
            </a:r>
            <a:r>
              <a:rPr lang="ru-RU" dirty="0" err="1"/>
              <a:t>положенні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в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. </a:t>
            </a:r>
            <a:r>
              <a:rPr lang="ru-RU" dirty="0" err="1"/>
              <a:t>Зрідка</a:t>
            </a:r>
            <a:r>
              <a:rPr lang="ru-RU" dirty="0"/>
              <a:t> </a:t>
            </a:r>
            <a:r>
              <a:rPr lang="ru-RU" dirty="0" err="1"/>
              <a:t>пацієнти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тканину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як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язика</a:t>
            </a:r>
            <a:r>
              <a:rPr lang="ru-RU" dirty="0"/>
              <a:t>, так і в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 </a:t>
            </a:r>
            <a:r>
              <a:rPr lang="ru-RU" dirty="0" err="1"/>
              <a:t>шиї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711155-49FD-41AB-8CEA-84C358096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355" y="4005064"/>
            <a:ext cx="5773537" cy="274881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8E16DB-D1DD-401D-9CC5-3CCF770D4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8" y="4042696"/>
            <a:ext cx="3181794" cy="275310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2FB634-223A-4731-AD60-C7AA7904D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0" y="3856953"/>
            <a:ext cx="1584176" cy="56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35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24"/>
          <a:stretch/>
        </p:blipFill>
        <p:spPr>
          <a:xfrm>
            <a:off x="-21329" y="1139317"/>
            <a:ext cx="5849166" cy="22280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84168" y="764704"/>
            <a:ext cx="3059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Open Sans"/>
              </a:rPr>
              <a:t>Дистопія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щитовидної</a:t>
            </a:r>
            <a:r>
              <a:rPr lang="ru-RU" dirty="0">
                <a:latin typeface="Open Sans"/>
              </a:rPr>
              <a:t> 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0"/>
            <a:ext cx="63328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>
                <a:solidFill>
                  <a:srgbClr val="FFFF00"/>
                </a:solidFill>
                <a:latin typeface="Open Sans"/>
              </a:rPr>
              <a:t>Дистопія</a:t>
            </a:r>
            <a:r>
              <a:rPr lang="uk-UA" sz="2800" dirty="0">
                <a:solidFill>
                  <a:srgbClr val="FFFF00"/>
                </a:solidFill>
                <a:latin typeface="Open Sans"/>
              </a:rPr>
              <a:t> щитоподібної залози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3717032"/>
            <a:ext cx="82153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Лінгвальні</a:t>
            </a:r>
            <a:r>
              <a:rPr lang="ru-RU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тиреоїди</a:t>
            </a:r>
            <a:endParaRPr lang="uk-UA" sz="16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647" y="13693"/>
            <a:ext cx="2000353" cy="7112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084168" y="1040539"/>
            <a:ext cx="2339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стати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кісти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3000" y="4003459"/>
            <a:ext cx="9001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(</a:t>
            </a:r>
            <a:r>
              <a:rPr lang="ru-RU" dirty="0" err="1"/>
              <a:t>розташовані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язика</a:t>
            </a:r>
            <a:r>
              <a:rPr lang="ru-RU" dirty="0"/>
              <a:t>) </a:t>
            </a:r>
            <a:r>
              <a:rPr lang="ru-RU" dirty="0" err="1"/>
              <a:t>складають</a:t>
            </a:r>
            <a:r>
              <a:rPr lang="ru-RU" dirty="0"/>
              <a:t> 90% </a:t>
            </a:r>
            <a:r>
              <a:rPr lang="ru-RU" dirty="0" err="1"/>
              <a:t>ектопічних</a:t>
            </a:r>
            <a:r>
              <a:rPr lang="ru-RU" dirty="0"/>
              <a:t> </a:t>
            </a:r>
            <a:r>
              <a:rPr lang="ru-RU" dirty="0" err="1"/>
              <a:t>щитовидних</a:t>
            </a:r>
            <a:r>
              <a:rPr lang="ru-RU" dirty="0"/>
              <a:t> </a:t>
            </a:r>
            <a:r>
              <a:rPr lang="ru-RU" dirty="0" err="1"/>
              <a:t>залоз</a:t>
            </a:r>
            <a:r>
              <a:rPr lang="ru-RU" dirty="0"/>
              <a:t>.</a:t>
            </a:r>
          </a:p>
          <a:p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показують</a:t>
            </a:r>
            <a:r>
              <a:rPr lang="ru-RU" dirty="0"/>
              <a:t>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в нормальному </a:t>
            </a:r>
            <a:r>
              <a:rPr lang="ru-RU" dirty="0" err="1"/>
              <a:t>анатомічному</a:t>
            </a:r>
            <a:r>
              <a:rPr lang="ru-RU" dirty="0"/>
              <a:t> </a:t>
            </a:r>
            <a:r>
              <a:rPr lang="ru-RU" dirty="0" err="1"/>
              <a:t>положенні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Клінічно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безсимптомні</a:t>
            </a:r>
            <a:r>
              <a:rPr lang="ru-RU" dirty="0"/>
              <a:t>, але в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з </a:t>
            </a:r>
            <a:r>
              <a:rPr lang="ru-RU" dirty="0" err="1"/>
              <a:t>виразок</a:t>
            </a:r>
            <a:r>
              <a:rPr lang="ru-RU" dirty="0"/>
              <a:t> </a:t>
            </a:r>
            <a:r>
              <a:rPr lang="ru-RU" dirty="0" err="1"/>
              <a:t>слизових</a:t>
            </a:r>
            <a:r>
              <a:rPr lang="ru-RU" dirty="0"/>
              <a:t>, </a:t>
            </a:r>
            <a:r>
              <a:rPr lang="ru-RU" dirty="0" err="1"/>
              <a:t>дисфагію</a:t>
            </a:r>
            <a:r>
              <a:rPr lang="ru-RU" dirty="0"/>
              <a:t>, </a:t>
            </a:r>
            <a:r>
              <a:rPr lang="ru-RU" dirty="0" err="1"/>
              <a:t>захриплість</a:t>
            </a:r>
            <a:r>
              <a:rPr lang="ru-RU" dirty="0"/>
              <a:t>, </a:t>
            </a:r>
            <a:r>
              <a:rPr lang="ru-RU" dirty="0" err="1"/>
              <a:t>задишку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обструкції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(</a:t>
            </a:r>
            <a:r>
              <a:rPr lang="ru-RU" dirty="0" err="1"/>
              <a:t>найчастіше</a:t>
            </a:r>
            <a:r>
              <a:rPr lang="ru-RU" dirty="0"/>
              <a:t> у </a:t>
            </a:r>
            <a:r>
              <a:rPr lang="ru-RU" dirty="0" err="1"/>
              <a:t>немовлят</a:t>
            </a:r>
            <a:r>
              <a:rPr lang="ru-RU" dirty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947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4005064"/>
            <a:ext cx="3660720" cy="2664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472" y="714356"/>
            <a:ext cx="792961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  <a:latin typeface="Open Sans"/>
              </a:rPr>
              <a:t>1) </a:t>
            </a:r>
            <a:r>
              <a:rPr lang="ru-RU" sz="1600" dirty="0" err="1">
                <a:solidFill>
                  <a:srgbClr val="FFFF00"/>
                </a:solidFill>
                <a:latin typeface="Open Sans"/>
              </a:rPr>
              <a:t>пірнаючий</a:t>
            </a:r>
            <a:r>
              <a:rPr lang="ru-RU" sz="1600" dirty="0">
                <a:solidFill>
                  <a:srgbClr val="FFFF00"/>
                </a:solidFill>
                <a:latin typeface="Open Sans"/>
              </a:rPr>
              <a:t> зоб 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(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більша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частина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розташована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загрудинно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,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меньша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–на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шиї</a:t>
            </a:r>
            <a:r>
              <a:rPr lang="ru-RU" sz="1600" dirty="0">
                <a:latin typeface="Open Sans"/>
              </a:rPr>
              <a:t>);</a:t>
            </a:r>
          </a:p>
          <a:p>
            <a:endParaRPr lang="ru-RU" sz="1600" dirty="0">
              <a:solidFill>
                <a:srgbClr val="FFFF00"/>
              </a:solidFill>
              <a:latin typeface="Open Sans"/>
            </a:endParaRPr>
          </a:p>
          <a:p>
            <a:r>
              <a:rPr lang="ru-RU" sz="1600" dirty="0">
                <a:solidFill>
                  <a:srgbClr val="FFFF00"/>
                </a:solidFill>
                <a:latin typeface="Open Sans"/>
              </a:rPr>
              <a:t>2) </a:t>
            </a:r>
            <a:r>
              <a:rPr lang="ru-RU" sz="1600" dirty="0" err="1">
                <a:solidFill>
                  <a:srgbClr val="FFFF00"/>
                </a:solidFill>
                <a:latin typeface="Open Sans"/>
              </a:rPr>
              <a:t>загрудинний</a:t>
            </a:r>
            <a:r>
              <a:rPr lang="ru-RU" sz="1600" dirty="0">
                <a:solidFill>
                  <a:srgbClr val="FFFF00"/>
                </a:solidFill>
                <a:latin typeface="Open Sans"/>
              </a:rPr>
              <a:t>   зоб 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(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повністю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загрудинне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расположение, при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пробі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Вальсальви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-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можна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пропальпувати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верхню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її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частину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)</a:t>
            </a:r>
            <a:r>
              <a:rPr lang="ru-RU" sz="1600" dirty="0">
                <a:latin typeface="Open Sans"/>
              </a:rPr>
              <a:t>;</a:t>
            </a:r>
          </a:p>
          <a:p>
            <a:endParaRPr lang="ru-RU" sz="1600" dirty="0">
              <a:solidFill>
                <a:srgbClr val="FFFF00"/>
              </a:solidFill>
              <a:latin typeface="Open Sans"/>
            </a:endParaRPr>
          </a:p>
          <a:p>
            <a:r>
              <a:rPr lang="ru-RU" sz="1600" dirty="0">
                <a:solidFill>
                  <a:srgbClr val="FFFF00"/>
                </a:solidFill>
                <a:latin typeface="Open Sans"/>
              </a:rPr>
              <a:t>3) </a:t>
            </a:r>
            <a:r>
              <a:rPr lang="ru-RU" sz="1600" dirty="0" err="1">
                <a:solidFill>
                  <a:srgbClr val="FFFF00"/>
                </a:solidFill>
                <a:latin typeface="Open Sans"/>
              </a:rPr>
              <a:t>внутрішньогрудинний</a:t>
            </a:r>
            <a:r>
              <a:rPr lang="ru-RU" sz="1600" dirty="0">
                <a:solidFill>
                  <a:srgbClr val="FFFF00"/>
                </a:solidFill>
                <a:latin typeface="Open Sans"/>
              </a:rPr>
              <a:t> зоб 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(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повністю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загрудинне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розташування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, при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пробі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Вальсальви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-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неможливо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пропальпувати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) </a:t>
            </a:r>
            <a:endParaRPr lang="uk-UA" sz="1600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39" y="3212976"/>
            <a:ext cx="2000353" cy="7112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8625" y="102899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Зміщення</a:t>
            </a:r>
            <a:r>
              <a:rPr lang="ru-RU" dirty="0"/>
              <a:t> зачатка </a:t>
            </a:r>
            <a:r>
              <a:rPr lang="ru-RU" dirty="0" err="1"/>
              <a:t>залози</a:t>
            </a:r>
            <a:r>
              <a:rPr lang="ru-RU" dirty="0"/>
              <a:t> є причиною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в </a:t>
            </a:r>
            <a:r>
              <a:rPr lang="ru-RU" dirty="0" err="1"/>
              <a:t>середостінні</a:t>
            </a:r>
            <a:r>
              <a:rPr lang="ru-RU" dirty="0"/>
              <a:t>.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зоба: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4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FFFF00"/>
                </a:solidFill>
                <a:latin typeface="Open Sans"/>
              </a:rPr>
              <a:t>Запальні стани:  </a:t>
            </a:r>
            <a:r>
              <a:rPr lang="uk-UA" sz="2400" dirty="0" err="1">
                <a:solidFill>
                  <a:srgbClr val="FFFF00"/>
                </a:solidFill>
                <a:latin typeface="Open Sans"/>
              </a:rPr>
              <a:t>тиреоїдит</a:t>
            </a:r>
            <a:endParaRPr lang="uk-UA" sz="2400" i="0" dirty="0">
              <a:solidFill>
                <a:srgbClr val="FFFF00"/>
              </a:solidFill>
              <a:effectLst/>
              <a:latin typeface="Open San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692696"/>
            <a:ext cx="54272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140968"/>
            <a:ext cx="5549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1062028"/>
            <a:ext cx="5610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b="0" i="0" dirty="0">
              <a:effectLst/>
              <a:latin typeface="Open San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340768"/>
            <a:ext cx="6253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555555"/>
                </a:solidFill>
                <a:latin typeface="Open Sans"/>
                <a:hlinkClick r:id="rId2"/>
              </a:rPr>
              <a:t> 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" y="2079432"/>
            <a:ext cx="57159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2610683"/>
            <a:ext cx="821537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</a:t>
            </a:r>
            <a:r>
              <a:rPr lang="ru-RU" dirty="0" err="1"/>
              <a:t>практичних</a:t>
            </a:r>
            <a:r>
              <a:rPr lang="ru-RU" dirty="0"/>
              <a:t> </a:t>
            </a:r>
            <a:r>
              <a:rPr lang="ru-RU" dirty="0" err="1"/>
              <a:t>лікарів</a:t>
            </a:r>
            <a:r>
              <a:rPr lang="ru-RU" dirty="0"/>
              <a:t> </a:t>
            </a:r>
            <a:r>
              <a:rPr lang="ru-RU" dirty="0" err="1"/>
              <a:t>доцільніше</a:t>
            </a:r>
            <a:r>
              <a:rPr lang="ru-RU" dirty="0"/>
              <a:t> </a:t>
            </a:r>
            <a:r>
              <a:rPr lang="ru-RU" dirty="0" err="1"/>
              <a:t>користуватися</a:t>
            </a:r>
            <a:r>
              <a:rPr lang="ru-RU" dirty="0"/>
              <a:t> </a:t>
            </a:r>
            <a:r>
              <a:rPr lang="ru-RU" dirty="0" err="1"/>
              <a:t>класифікацією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патогенезу та </a:t>
            </a:r>
            <a:r>
              <a:rPr lang="ru-RU" dirty="0" err="1"/>
              <a:t>клінічного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, </a:t>
            </a:r>
            <a:r>
              <a:rPr lang="ru-RU" dirty="0" err="1"/>
              <a:t>запропонованої</a:t>
            </a:r>
            <a:r>
              <a:rPr lang="ru-RU" dirty="0"/>
              <a:t> </a:t>
            </a:r>
            <a:r>
              <a:rPr lang="en-US" dirty="0"/>
              <a:t>I. </a:t>
            </a:r>
            <a:r>
              <a:rPr lang="en-US" dirty="0" err="1"/>
              <a:t>Herrman</a:t>
            </a:r>
            <a:r>
              <a:rPr lang="en-US" dirty="0"/>
              <a:t> </a:t>
            </a:r>
            <a:r>
              <a:rPr lang="ru-RU" dirty="0"/>
              <a:t>в   1980 р .:</a:t>
            </a:r>
          </a:p>
          <a:p>
            <a:r>
              <a:rPr lang="ru-RU" dirty="0"/>
              <a:t>1. </a:t>
            </a:r>
            <a:r>
              <a:rPr lang="ru-RU" dirty="0" err="1"/>
              <a:t>гострий</a:t>
            </a:r>
            <a:r>
              <a:rPr lang="ru-RU" dirty="0"/>
              <a:t> </a:t>
            </a:r>
            <a:r>
              <a:rPr lang="ru-RU" dirty="0" err="1"/>
              <a:t>тиреоїдит</a:t>
            </a:r>
            <a:r>
              <a:rPr lang="ru-RU" dirty="0"/>
              <a:t> (</a:t>
            </a:r>
            <a:r>
              <a:rPr lang="ru-RU" dirty="0" err="1"/>
              <a:t>дифузний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вогнищевий</a:t>
            </a:r>
            <a:r>
              <a:rPr lang="ru-RU" dirty="0"/>
              <a:t>):</a:t>
            </a:r>
          </a:p>
          <a:p>
            <a:r>
              <a:rPr lang="ru-RU" dirty="0"/>
              <a:t>- </a:t>
            </a:r>
            <a:r>
              <a:rPr lang="ru-RU" dirty="0" err="1"/>
              <a:t>гострий</a:t>
            </a:r>
            <a:r>
              <a:rPr lang="ru-RU" dirty="0"/>
              <a:t> </a:t>
            </a:r>
            <a:r>
              <a:rPr lang="ru-RU" dirty="0" err="1"/>
              <a:t>гнійний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гострий</a:t>
            </a:r>
            <a:r>
              <a:rPr lang="ru-RU" dirty="0"/>
              <a:t> </a:t>
            </a:r>
            <a:r>
              <a:rPr lang="ru-RU" dirty="0" err="1"/>
              <a:t>негнійний</a:t>
            </a:r>
            <a:r>
              <a:rPr lang="ru-RU" dirty="0"/>
              <a:t>;</a:t>
            </a:r>
          </a:p>
          <a:p>
            <a:r>
              <a:rPr lang="ru-RU" dirty="0"/>
              <a:t>2. </a:t>
            </a:r>
            <a:r>
              <a:rPr lang="ru-RU" dirty="0" err="1"/>
              <a:t>підгострий</a:t>
            </a:r>
            <a:r>
              <a:rPr lang="ru-RU" dirty="0"/>
              <a:t> </a:t>
            </a:r>
            <a:r>
              <a:rPr lang="ru-RU" dirty="0" err="1"/>
              <a:t>тиреоїдит</a:t>
            </a:r>
            <a:endParaRPr lang="ru-RU" dirty="0"/>
          </a:p>
          <a:p>
            <a:r>
              <a:rPr lang="ru-RU" dirty="0"/>
              <a:t>          - </a:t>
            </a:r>
            <a:r>
              <a:rPr lang="ru-RU" dirty="0" err="1"/>
              <a:t>дифузний</a:t>
            </a:r>
            <a:r>
              <a:rPr lang="ru-RU" dirty="0"/>
              <a:t>;</a:t>
            </a:r>
          </a:p>
          <a:p>
            <a:r>
              <a:rPr lang="ru-RU" dirty="0"/>
              <a:t>          - </a:t>
            </a:r>
            <a:r>
              <a:rPr lang="ru-RU" dirty="0" err="1"/>
              <a:t>вогнищевий</a:t>
            </a:r>
            <a:r>
              <a:rPr lang="ru-RU" dirty="0"/>
              <a:t>;</a:t>
            </a:r>
          </a:p>
          <a:p>
            <a:r>
              <a:rPr lang="ru-RU" dirty="0"/>
              <a:t>3. </a:t>
            </a:r>
            <a:r>
              <a:rPr lang="ru-RU" dirty="0" err="1"/>
              <a:t>хронічні</a:t>
            </a:r>
            <a:r>
              <a:rPr lang="ru-RU" dirty="0"/>
              <a:t> </a:t>
            </a:r>
            <a:r>
              <a:rPr lang="ru-RU" dirty="0" err="1"/>
              <a:t>тиреоїдити</a:t>
            </a:r>
            <a:r>
              <a:rPr lang="ru-RU" dirty="0"/>
              <a:t>:</a:t>
            </a:r>
          </a:p>
          <a:p>
            <a:r>
              <a:rPr lang="ru-RU" dirty="0" err="1"/>
              <a:t>аутоімунний</a:t>
            </a:r>
            <a:r>
              <a:rPr lang="ru-RU" dirty="0"/>
              <a:t> </a:t>
            </a:r>
            <a:r>
              <a:rPr lang="ru-RU" dirty="0" err="1"/>
              <a:t>тиреоїдит</a:t>
            </a:r>
            <a:r>
              <a:rPr lang="ru-RU" dirty="0"/>
              <a:t> (</a:t>
            </a:r>
            <a:r>
              <a:rPr lang="ru-RU" dirty="0" err="1"/>
              <a:t>атрофічна</a:t>
            </a:r>
            <a:r>
              <a:rPr lang="ru-RU" dirty="0"/>
              <a:t> форма);</a:t>
            </a:r>
          </a:p>
          <a:p>
            <a:r>
              <a:rPr lang="ru-RU" dirty="0" err="1"/>
              <a:t>фіброзно-інвазивний</a:t>
            </a:r>
            <a:r>
              <a:rPr lang="ru-RU" dirty="0"/>
              <a:t> (</a:t>
            </a:r>
            <a:r>
              <a:rPr lang="ru-RU" dirty="0" err="1"/>
              <a:t>Ріделя</a:t>
            </a:r>
            <a:r>
              <a:rPr lang="ru-RU" dirty="0"/>
              <a:t>)</a:t>
            </a:r>
          </a:p>
          <a:p>
            <a:r>
              <a:rPr lang="ru-RU" dirty="0" err="1"/>
              <a:t>специфічні</a:t>
            </a:r>
            <a:r>
              <a:rPr lang="ru-RU" dirty="0"/>
              <a:t> </a:t>
            </a:r>
            <a:r>
              <a:rPr lang="ru-RU" dirty="0" err="1"/>
              <a:t>тиреоїдити</a:t>
            </a:r>
            <a:r>
              <a:rPr lang="ru-RU" dirty="0"/>
              <a:t> (</a:t>
            </a:r>
            <a:r>
              <a:rPr lang="ru-RU" dirty="0" err="1"/>
              <a:t>туберкульозний</a:t>
            </a:r>
            <a:r>
              <a:rPr lang="ru-RU" dirty="0"/>
              <a:t>, </a:t>
            </a:r>
            <a:r>
              <a:rPr lang="ru-RU" dirty="0" err="1"/>
              <a:t>сифілітичний</a:t>
            </a:r>
            <a:r>
              <a:rPr lang="ru-RU" dirty="0"/>
              <a:t>, </a:t>
            </a:r>
            <a:r>
              <a:rPr lang="ru-RU" dirty="0" err="1"/>
              <a:t>септікомікозний</a:t>
            </a:r>
            <a:r>
              <a:rPr lang="ru-RU" dirty="0"/>
              <a:t>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910" y="228599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Класифікація</a:t>
            </a:r>
            <a:r>
              <a:rPr lang="ru-RU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602908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Терміном</a:t>
            </a:r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«</a:t>
            </a:r>
            <a:r>
              <a:rPr lang="ru-RU" dirty="0" err="1">
                <a:solidFill>
                  <a:srgbClr val="FFFF00"/>
                </a:solidFill>
              </a:rPr>
              <a:t>тиреоїдити</a:t>
            </a:r>
            <a:r>
              <a:rPr lang="ru-RU" dirty="0">
                <a:solidFill>
                  <a:srgbClr val="FFFF00"/>
                </a:solidFill>
              </a:rPr>
              <a:t>» </a:t>
            </a:r>
            <a:r>
              <a:rPr lang="ru-RU" dirty="0" err="1"/>
              <a:t>об'єднані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розрізняються</a:t>
            </a:r>
            <a:r>
              <a:rPr lang="ru-RU" dirty="0"/>
              <a:t> по </a:t>
            </a:r>
            <a:r>
              <a:rPr lang="ru-RU" dirty="0" err="1"/>
              <a:t>етіології</a:t>
            </a:r>
            <a:r>
              <a:rPr lang="ru-RU" dirty="0"/>
              <a:t>, патогенезу, </a:t>
            </a:r>
            <a:r>
              <a:rPr lang="ru-RU" dirty="0" err="1"/>
              <a:t>обов'язковим</a:t>
            </a:r>
            <a:r>
              <a:rPr lang="ru-RU" dirty="0"/>
              <a:t> компонентом </a:t>
            </a:r>
            <a:r>
              <a:rPr lang="ru-RU" dirty="0" err="1"/>
              <a:t>яких</a:t>
            </a:r>
            <a:r>
              <a:rPr lang="ru-RU" dirty="0"/>
              <a:t> є </a:t>
            </a:r>
            <a:r>
              <a:rPr lang="ru-RU" dirty="0" err="1"/>
              <a:t>запалення</a:t>
            </a:r>
            <a:r>
              <a:rPr lang="ru-RU" dirty="0"/>
              <a:t>. При </a:t>
            </a:r>
            <a:r>
              <a:rPr lang="ru-RU" dirty="0" err="1"/>
              <a:t>різному</a:t>
            </a:r>
            <a:r>
              <a:rPr lang="ru-RU" dirty="0"/>
              <a:t> </a:t>
            </a:r>
            <a:r>
              <a:rPr lang="ru-RU" dirty="0" err="1"/>
              <a:t>патогенезі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клінічно</a:t>
            </a:r>
            <a:r>
              <a:rPr lang="ru-RU" dirty="0"/>
              <a:t> схожу симптоматику,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ускладнює</a:t>
            </a:r>
            <a:r>
              <a:rPr lang="ru-RU" dirty="0"/>
              <a:t> в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диференціальну</a:t>
            </a:r>
            <a:r>
              <a:rPr lang="ru-RU" dirty="0"/>
              <a:t> </a:t>
            </a:r>
            <a:r>
              <a:rPr lang="ru-RU" dirty="0" err="1"/>
              <a:t>діагностику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49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0"/>
            <a:ext cx="8572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Open Sans"/>
              </a:rPr>
              <a:t>        </a:t>
            </a:r>
            <a:endParaRPr lang="ru-RU" sz="1400" b="0" i="0" dirty="0">
              <a:effectLst/>
              <a:latin typeface="Open San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4143380"/>
            <a:ext cx="8358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Open Sans"/>
              </a:rPr>
              <a:t>               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Фактори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ризику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злоякісності</a:t>
            </a:r>
            <a:endParaRPr lang="ru-RU" dirty="0">
              <a:solidFill>
                <a:srgbClr val="FFFF00"/>
              </a:solidFill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0"/>
            <a:ext cx="86079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FFFF00"/>
                </a:solidFill>
              </a:rPr>
              <a:t>Утворення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щитовидної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залози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найчастіші</a:t>
            </a:r>
            <a:r>
              <a:rPr lang="ru-RU" sz="2000" dirty="0">
                <a:solidFill>
                  <a:srgbClr val="FFFF00"/>
                </a:solidFill>
              </a:rPr>
              <a:t> в </a:t>
            </a:r>
            <a:r>
              <a:rPr lang="ru-RU" sz="2000" dirty="0" err="1">
                <a:solidFill>
                  <a:srgbClr val="FFFF00"/>
                </a:solidFill>
              </a:rPr>
              <a:t>радіологічнії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практиці</a:t>
            </a:r>
            <a:r>
              <a:rPr lang="ru-RU" sz="2000" dirty="0">
                <a:solidFill>
                  <a:srgbClr val="FFFF00"/>
                </a:solidFill>
              </a:rPr>
              <a:t>.</a:t>
            </a:r>
          </a:p>
          <a:p>
            <a:r>
              <a:rPr lang="ru-RU" sz="1600"/>
              <a:t>гіперпластичний </a:t>
            </a:r>
            <a:r>
              <a:rPr lang="ru-RU" sz="1600" dirty="0"/>
              <a:t>/ </a:t>
            </a:r>
            <a:r>
              <a:rPr lang="ru-RU" sz="1600" dirty="0" err="1"/>
              <a:t>колоїдний</a:t>
            </a:r>
            <a:r>
              <a:rPr lang="ru-RU" sz="1600" dirty="0"/>
              <a:t> </a:t>
            </a:r>
            <a:r>
              <a:rPr lang="ru-RU" sz="1600" dirty="0" err="1"/>
              <a:t>вузол</a:t>
            </a:r>
            <a:r>
              <a:rPr lang="ru-RU" sz="1600" dirty="0"/>
              <a:t> / </a:t>
            </a:r>
            <a:r>
              <a:rPr lang="ru-RU" sz="1600" dirty="0" err="1"/>
              <a:t>вузликова</a:t>
            </a:r>
            <a:r>
              <a:rPr lang="ru-RU" sz="1600" dirty="0"/>
              <a:t> </a:t>
            </a:r>
            <a:r>
              <a:rPr lang="ru-RU" sz="1600" dirty="0" err="1"/>
              <a:t>гіперплазія</a:t>
            </a:r>
            <a:r>
              <a:rPr lang="ru-RU" sz="1600" dirty="0"/>
              <a:t>: 85%</a:t>
            </a:r>
          </a:p>
          <a:p>
            <a:r>
              <a:rPr lang="ru-RU" sz="1600" dirty="0"/>
              <a:t>     -    аденома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/>
              <a:t>фолікулярний</a:t>
            </a:r>
            <a:r>
              <a:rPr lang="ru-RU" sz="1600" dirty="0"/>
              <a:t>: 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/>
              <a:t>інші</a:t>
            </a:r>
            <a:r>
              <a:rPr lang="ru-RU" sz="1600" dirty="0"/>
              <a:t>: </a:t>
            </a:r>
            <a:r>
              <a:rPr lang="ru-RU" sz="1600" dirty="0" err="1"/>
              <a:t>рідкісні</a:t>
            </a:r>
            <a:endParaRPr lang="ru-RU" sz="1600" dirty="0"/>
          </a:p>
          <a:p>
            <a:r>
              <a:rPr lang="ru-RU" sz="1600" dirty="0"/>
              <a:t>    -    карцинома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/>
              <a:t>папілярна: </a:t>
            </a:r>
            <a:r>
              <a:rPr lang="ru-RU" sz="1600" dirty="0"/>
              <a:t>60-80% </a:t>
            </a:r>
            <a:r>
              <a:rPr lang="ru-RU" sz="1600" dirty="0" err="1"/>
              <a:t>карциноми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/>
              <a:t>фолікулярна: </a:t>
            </a:r>
            <a:r>
              <a:rPr lang="ru-RU" sz="1600" dirty="0"/>
              <a:t>10-20%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/>
              <a:t>медулярна: </a:t>
            </a:r>
            <a:r>
              <a:rPr lang="ru-RU" sz="1600" dirty="0"/>
              <a:t>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/>
              <a:t>анапластична</a:t>
            </a:r>
            <a:r>
              <a:rPr lang="ru-RU" sz="1600" dirty="0"/>
              <a:t>: 1-2%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/>
              <a:t>тиреоїдна </a:t>
            </a:r>
            <a:r>
              <a:rPr lang="ru-RU" sz="1600" dirty="0" err="1"/>
              <a:t>лімфома</a:t>
            </a:r>
            <a:r>
              <a:rPr lang="ru-RU" sz="1600" dirty="0"/>
              <a:t>: 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/>
              <a:t>метастази</a:t>
            </a:r>
            <a:r>
              <a:rPr lang="ru-RU" sz="1600" dirty="0"/>
              <a:t> в </a:t>
            </a:r>
            <a:r>
              <a:rPr lang="ru-RU" sz="1600" dirty="0" err="1"/>
              <a:t>щитовидну</a:t>
            </a:r>
            <a:r>
              <a:rPr lang="ru-RU" sz="1600" dirty="0"/>
              <a:t> </a:t>
            </a:r>
            <a:r>
              <a:rPr lang="ru-RU" sz="1600" dirty="0" err="1"/>
              <a:t>залозу</a:t>
            </a:r>
            <a:r>
              <a:rPr lang="ru-RU" sz="1600" dirty="0"/>
              <a:t>: 1%</a:t>
            </a:r>
          </a:p>
          <a:p>
            <a:r>
              <a:rPr lang="ru-RU" sz="1600" dirty="0"/>
              <a:t>     -      </a:t>
            </a:r>
            <a:r>
              <a:rPr lang="ru-RU" sz="1600" dirty="0" err="1"/>
              <a:t>інші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/>
              <a:t>жирові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щитовидної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/>
              <a:t>аденоліпома</a:t>
            </a:r>
            <a:r>
              <a:rPr lang="ru-RU" sz="1600" dirty="0"/>
              <a:t> </a:t>
            </a:r>
            <a:r>
              <a:rPr lang="ru-RU" sz="1600" dirty="0" err="1"/>
              <a:t>щитовидної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/>
              <a:t>ліпосаркома</a:t>
            </a:r>
            <a:r>
              <a:rPr lang="ru-RU" sz="1600" dirty="0"/>
              <a:t> </a:t>
            </a:r>
            <a:r>
              <a:rPr lang="ru-RU" sz="1600" dirty="0" err="1"/>
              <a:t>щитовидної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endParaRPr lang="en-US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6901" y="4512712"/>
            <a:ext cx="81003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молодий</a:t>
            </a:r>
            <a:r>
              <a:rPr lang="ru-RU" dirty="0"/>
              <a:t> </a:t>
            </a:r>
            <a:r>
              <a:rPr lang="ru-RU" dirty="0" err="1"/>
              <a:t>вік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/>
              <a:t>ч</a:t>
            </a:r>
            <a:r>
              <a:rPr lang="ru-RU" dirty="0" err="1"/>
              <a:t>оловіча</a:t>
            </a:r>
            <a:r>
              <a:rPr lang="ru-RU" dirty="0"/>
              <a:t> стать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солітарний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 анамнезом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Перші</a:t>
            </a:r>
            <a:r>
              <a:rPr lang="ru-RU" dirty="0"/>
              <a:t> три </a:t>
            </a:r>
            <a:r>
              <a:rPr lang="ru-RU" dirty="0" err="1"/>
              <a:t>чинники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відображають</a:t>
            </a:r>
            <a:r>
              <a:rPr lang="ru-RU" dirty="0"/>
              <a:t> той факт, </a:t>
            </a:r>
            <a:r>
              <a:rPr lang="ru-RU" dirty="0" err="1"/>
              <a:t>що</a:t>
            </a:r>
            <a:r>
              <a:rPr lang="ru-RU" dirty="0"/>
              <a:t> у </a:t>
            </a:r>
            <a:r>
              <a:rPr lang="ru-RU" dirty="0" err="1"/>
              <a:t>літніх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з </a:t>
            </a:r>
            <a:r>
              <a:rPr lang="ru-RU" dirty="0" err="1"/>
              <a:t>множинними</a:t>
            </a:r>
            <a:r>
              <a:rPr lang="ru-RU" dirty="0"/>
              <a:t> </a:t>
            </a:r>
            <a:r>
              <a:rPr lang="ru-RU" dirty="0" err="1"/>
              <a:t>вузлами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вузли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часто є </a:t>
            </a:r>
            <a:r>
              <a:rPr lang="ru-RU" dirty="0" err="1"/>
              <a:t>доброякісними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757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radiopaedia.org/images/67/8f2931d83c77d516d6e07e3834fc1d_big_gallery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4488433" cy="358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radiopaedia.org/images/102/c87356abcd2aa2ef12a0916b3faf52_big_gallery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743" y="1207408"/>
            <a:ext cx="4520290" cy="565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3" y="692696"/>
            <a:ext cx="54449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FFF00"/>
                </a:solidFill>
                <a:latin typeface="Open Sans"/>
              </a:rPr>
              <a:t>папілярна карцинома</a:t>
            </a:r>
            <a:endParaRPr lang="uk-UA" sz="2800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440" y="6369"/>
            <a:ext cx="2000353" cy="71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56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0" y="8870"/>
            <a:ext cx="4711716" cy="3152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56" y="3065443"/>
            <a:ext cx="2834268" cy="37647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432560"/>
            <a:ext cx="5256583" cy="239767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870" y="3509983"/>
            <a:ext cx="1788023" cy="6357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44008" y="21234"/>
            <a:ext cx="4572000" cy="30777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err="1"/>
              <a:t>Зліва</a:t>
            </a:r>
            <a:r>
              <a:rPr lang="ru-RU" sz="1600" dirty="0"/>
              <a:t> </a:t>
            </a:r>
            <a:r>
              <a:rPr lang="ru-RU" sz="1600" dirty="0" err="1"/>
              <a:t>гіперпластичний</a:t>
            </a:r>
            <a:r>
              <a:rPr lang="ru-RU" sz="1600" dirty="0"/>
              <a:t> </a:t>
            </a:r>
            <a:r>
              <a:rPr lang="ru-RU" sz="1600" dirty="0" err="1"/>
              <a:t>вузол</a:t>
            </a:r>
            <a:r>
              <a:rPr lang="ru-RU" sz="1600" dirty="0"/>
              <a:t> в </a:t>
            </a:r>
            <a:r>
              <a:rPr lang="ru-RU" sz="1600" dirty="0" err="1"/>
              <a:t>лівій</a:t>
            </a:r>
            <a:r>
              <a:rPr lang="ru-RU" sz="1600" dirty="0"/>
              <a:t> </a:t>
            </a:r>
            <a:r>
              <a:rPr lang="ru-RU" sz="1600" dirty="0" err="1"/>
              <a:t>долі</a:t>
            </a:r>
            <a:r>
              <a:rPr lang="ru-RU" sz="1600" dirty="0"/>
              <a:t> </a:t>
            </a:r>
            <a:r>
              <a:rPr lang="ru-RU" sz="1600" dirty="0" err="1"/>
              <a:t>щитовидної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з великою </a:t>
            </a:r>
            <a:r>
              <a:rPr lang="ru-RU" sz="1600" dirty="0" err="1"/>
              <a:t>дегенерацією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призводить</a:t>
            </a:r>
            <a:r>
              <a:rPr lang="ru-RU" sz="1600" dirty="0"/>
              <a:t> до </a:t>
            </a:r>
            <a:r>
              <a:rPr lang="ru-RU" sz="1600" dirty="0" err="1"/>
              <a:t>кістозного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, з </a:t>
            </a:r>
            <a:r>
              <a:rPr lang="ru-RU" sz="1600" dirty="0" err="1"/>
              <a:t>товстою</a:t>
            </a:r>
            <a:r>
              <a:rPr lang="ru-RU" sz="1600" dirty="0"/>
              <a:t> </a:t>
            </a:r>
            <a:r>
              <a:rPr lang="ru-RU" sz="1600" dirty="0" err="1"/>
              <a:t>стінкою</a:t>
            </a:r>
            <a:r>
              <a:rPr lang="ru-RU" sz="1600" dirty="0"/>
              <a:t>, з </a:t>
            </a:r>
            <a:r>
              <a:rPr lang="ru-RU" sz="1600" dirty="0" err="1"/>
              <a:t>інтракістозною</a:t>
            </a:r>
            <a:r>
              <a:rPr lang="ru-RU" sz="1600" dirty="0"/>
              <a:t> </a:t>
            </a:r>
            <a:r>
              <a:rPr lang="ru-RU" sz="1600" dirty="0" err="1"/>
              <a:t>залишковою</a:t>
            </a:r>
            <a:r>
              <a:rPr lang="ru-RU" sz="1600" dirty="0"/>
              <a:t> тканиною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щільних</a:t>
            </a:r>
            <a:r>
              <a:rPr lang="ru-RU" sz="1600" dirty="0"/>
              <a:t> </a:t>
            </a:r>
            <a:r>
              <a:rPr lang="ru-RU" sz="1600" dirty="0" err="1"/>
              <a:t>стінок</a:t>
            </a:r>
            <a:r>
              <a:rPr lang="ru-RU" sz="1600" dirty="0"/>
              <a:t> і </a:t>
            </a:r>
            <a:r>
              <a:rPr lang="ru-RU" sz="1600" dirty="0" err="1"/>
              <a:t>кістозних</a:t>
            </a:r>
            <a:r>
              <a:rPr lang="ru-RU" sz="1600" dirty="0"/>
              <a:t> </a:t>
            </a:r>
            <a:r>
              <a:rPr lang="ru-RU" sz="1600" dirty="0" err="1"/>
              <a:t>безсудинних</a:t>
            </a:r>
            <a:r>
              <a:rPr lang="ru-RU" sz="1600" dirty="0"/>
              <a:t> </a:t>
            </a:r>
            <a:r>
              <a:rPr lang="ru-RU" sz="1600" dirty="0" err="1"/>
              <a:t>конкрецій</a:t>
            </a:r>
            <a:r>
              <a:rPr lang="ru-RU" sz="1600" dirty="0"/>
              <a:t>. </a:t>
            </a:r>
            <a:r>
              <a:rPr lang="ru-RU" sz="1600" dirty="0" err="1"/>
              <a:t>Кістозний</a:t>
            </a:r>
            <a:r>
              <a:rPr lang="ru-RU" sz="1600" dirty="0"/>
              <a:t> </a:t>
            </a:r>
            <a:r>
              <a:rPr lang="ru-RU" sz="1600" dirty="0" err="1"/>
              <a:t>вузол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кілька</a:t>
            </a:r>
            <a:r>
              <a:rPr lang="ru-RU" sz="1600" dirty="0"/>
              <a:t> </a:t>
            </a:r>
            <a:r>
              <a:rPr lang="ru-RU" sz="1600" dirty="0" err="1"/>
              <a:t>яскравих</a:t>
            </a:r>
            <a:r>
              <a:rPr lang="ru-RU" sz="1600" dirty="0"/>
              <a:t> </a:t>
            </a:r>
            <a:r>
              <a:rPr lang="ru-RU" sz="1600" dirty="0" err="1"/>
              <a:t>вогнищ</a:t>
            </a:r>
            <a:r>
              <a:rPr lang="ru-RU" sz="1600" dirty="0"/>
              <a:t> з артефактами (</a:t>
            </a:r>
            <a:r>
              <a:rPr lang="ru-RU" sz="1600" dirty="0" err="1"/>
              <a:t>хвіст</a:t>
            </a:r>
            <a:r>
              <a:rPr lang="ru-RU" sz="1600" dirty="0"/>
              <a:t> </a:t>
            </a:r>
            <a:r>
              <a:rPr lang="ru-RU" sz="1600" dirty="0" err="1"/>
              <a:t>комети</a:t>
            </a:r>
            <a:r>
              <a:rPr lang="ru-RU" sz="1600" dirty="0"/>
              <a:t>), </a:t>
            </a:r>
            <a:r>
              <a:rPr lang="ru-RU" sz="1600" dirty="0" err="1"/>
              <a:t>ймовірно</a:t>
            </a:r>
            <a:r>
              <a:rPr lang="ru-RU" sz="1600" dirty="0"/>
              <a:t> через </a:t>
            </a:r>
            <a:r>
              <a:rPr lang="ru-RU" sz="1600" dirty="0" err="1"/>
              <a:t>наявність</a:t>
            </a:r>
            <a:r>
              <a:rPr lang="ru-RU" sz="1600" dirty="0"/>
              <a:t> </a:t>
            </a:r>
            <a:r>
              <a:rPr lang="ru-RU" sz="1600" dirty="0" err="1"/>
              <a:t>мікрокристалів</a:t>
            </a:r>
            <a:r>
              <a:rPr lang="ru-RU" sz="1600" dirty="0"/>
              <a:t> в </a:t>
            </a:r>
            <a:r>
              <a:rPr lang="ru-RU" sz="1600" dirty="0" err="1"/>
              <a:t>класичній</a:t>
            </a:r>
            <a:r>
              <a:rPr lang="ru-RU" sz="1600" dirty="0"/>
              <a:t> </a:t>
            </a:r>
            <a:r>
              <a:rPr lang="ru-RU" sz="1600" dirty="0" err="1"/>
              <a:t>формі</a:t>
            </a:r>
            <a:r>
              <a:rPr lang="ru-RU" sz="1600" dirty="0"/>
              <a:t> </a:t>
            </a:r>
            <a:r>
              <a:rPr lang="ru-RU" sz="1600" dirty="0" err="1"/>
              <a:t>колоїдного</a:t>
            </a:r>
            <a:r>
              <a:rPr lang="ru-RU" sz="1600" dirty="0"/>
              <a:t> </a:t>
            </a:r>
            <a:r>
              <a:rPr lang="ru-RU" sz="1600" dirty="0" err="1"/>
              <a:t>вузла</a:t>
            </a:r>
            <a:r>
              <a:rPr lang="ru-RU" sz="1600"/>
              <a:t>. ДОПЛЕРОГРАФІЧНИЙ </a:t>
            </a:r>
            <a:r>
              <a:rPr lang="ru-RU" sz="1600" dirty="0" err="1"/>
              <a:t>аналіз</a:t>
            </a:r>
            <a:r>
              <a:rPr lang="ru-RU" sz="1600" dirty="0"/>
              <a:t> дав </a:t>
            </a:r>
            <a:r>
              <a:rPr lang="ru-RU" sz="1600" dirty="0" err="1"/>
              <a:t>сприятливу</a:t>
            </a:r>
            <a:r>
              <a:rPr lang="ru-RU" sz="1600" dirty="0"/>
              <a:t> картину, </a:t>
            </a:r>
            <a:r>
              <a:rPr lang="ru-RU" sz="1600" dirty="0" err="1"/>
              <a:t>припускаючи</a:t>
            </a:r>
            <a:r>
              <a:rPr lang="ru-RU" sz="1600" dirty="0"/>
              <a:t> </a:t>
            </a:r>
            <a:r>
              <a:rPr lang="ru-RU" sz="1600" dirty="0" err="1"/>
              <a:t>доброякісність</a:t>
            </a:r>
            <a:r>
              <a:rPr lang="ru-RU" sz="1600" dirty="0"/>
              <a:t>. </a:t>
            </a:r>
            <a:r>
              <a:rPr lang="ru-RU" sz="1600" dirty="0" err="1"/>
              <a:t>Гістопатологія</a:t>
            </a:r>
            <a:r>
              <a:rPr lang="ru-RU" sz="1600" dirty="0"/>
              <a:t> </a:t>
            </a:r>
            <a:r>
              <a:rPr lang="ru-RU" sz="1600" dirty="0" err="1"/>
              <a:t>виявила</a:t>
            </a:r>
            <a:r>
              <a:rPr lang="ru-RU" sz="1600" dirty="0"/>
              <a:t> </a:t>
            </a:r>
            <a:r>
              <a:rPr lang="ru-RU" sz="1600" dirty="0" err="1"/>
              <a:t>реактивну</a:t>
            </a:r>
            <a:r>
              <a:rPr lang="ru-RU" sz="1600" dirty="0"/>
              <a:t> </a:t>
            </a:r>
            <a:r>
              <a:rPr lang="ru-RU" sz="1600" dirty="0" err="1"/>
              <a:t>лімфаденопатію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575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894" y="4118921"/>
            <a:ext cx="3000794" cy="27626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6259"/>
            <a:ext cx="2695951" cy="298174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43372" y="642918"/>
            <a:ext cx="50006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tx1">
                    <a:lumMod val="95000"/>
                  </a:schemeClr>
                </a:solidFill>
              </a:rPr>
              <a:t>УЗД демонструють збільшену щитовидну залозу, яка в значній мірі замінена гетерогенними масами з вираженою </a:t>
            </a:r>
            <a:r>
              <a:rPr lang="uk-UA" sz="1600" dirty="0" err="1">
                <a:solidFill>
                  <a:schemeClr val="tx1">
                    <a:lumMod val="95000"/>
                  </a:schemeClr>
                </a:solidFill>
              </a:rPr>
              <a:t>гіпоехогенністю</a:t>
            </a:r>
            <a:r>
              <a:rPr lang="uk-UA" sz="1600" dirty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  <a:p>
            <a:r>
              <a:rPr lang="uk-UA" sz="1600" dirty="0">
                <a:solidFill>
                  <a:schemeClr val="tx1">
                    <a:lumMod val="95000"/>
                  </a:schemeClr>
                </a:solidFill>
              </a:rPr>
              <a:t>Ні помітної </a:t>
            </a:r>
            <a:r>
              <a:rPr lang="uk-UA" sz="1600" dirty="0" err="1">
                <a:solidFill>
                  <a:schemeClr val="tx1">
                    <a:lumMod val="95000"/>
                  </a:schemeClr>
                </a:solidFill>
              </a:rPr>
              <a:t>васкуляризації</a:t>
            </a:r>
            <a:r>
              <a:rPr lang="uk-UA" sz="1600" dirty="0">
                <a:solidFill>
                  <a:schemeClr val="tx1">
                    <a:lumMod val="95000"/>
                  </a:schemeClr>
                </a:solidFill>
              </a:rPr>
              <a:t>, ні </a:t>
            </a:r>
            <a:r>
              <a:rPr lang="uk-UA" sz="1600" dirty="0" err="1">
                <a:solidFill>
                  <a:schemeClr val="tx1">
                    <a:lumMod val="95000"/>
                  </a:schemeClr>
                </a:solidFill>
              </a:rPr>
              <a:t>кальцифікації</a:t>
            </a:r>
            <a:r>
              <a:rPr lang="uk-UA" sz="1600" dirty="0">
                <a:solidFill>
                  <a:schemeClr val="tx1">
                    <a:lumMod val="95000"/>
                  </a:schemeClr>
                </a:solidFill>
              </a:rPr>
              <a:t> не спостерігається. Видно кілька </a:t>
            </a:r>
            <a:r>
              <a:rPr lang="uk-UA" sz="1600" dirty="0" err="1">
                <a:solidFill>
                  <a:schemeClr val="tx1">
                    <a:lumMod val="95000"/>
                  </a:schemeClr>
                </a:solidFill>
              </a:rPr>
              <a:t>гіпоехогенних</a:t>
            </a:r>
            <a:r>
              <a:rPr lang="uk-UA" sz="1600" dirty="0">
                <a:solidFill>
                  <a:schemeClr val="tx1">
                    <a:lumMod val="95000"/>
                  </a:schemeClr>
                </a:solidFill>
              </a:rPr>
              <a:t> лімфатичних вузлів.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211" y="3625263"/>
            <a:ext cx="3433892" cy="2513699"/>
          </a:xfrm>
          <a:prstGeom prst="rect">
            <a:avLst/>
          </a:prstGeom>
        </p:spPr>
      </p:pic>
      <p:pic>
        <p:nvPicPr>
          <p:cNvPr id="9" name="Picture 2" descr="https://images.radiopaedia.org/images/923293/b993677be0f8bc68bb7b42c99a1687_jumb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57"/>
            <a:ext cx="3921193" cy="346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5" y="0"/>
            <a:ext cx="2000353" cy="71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28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16632"/>
            <a:ext cx="2867425" cy="29817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921" y="149032"/>
            <a:ext cx="2915057" cy="301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0050"/>
            <a:ext cx="3886742" cy="1971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0251"/>
            <a:ext cx="3995936" cy="21225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853"/>
            <a:ext cx="2938306" cy="52490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241" y="3243383"/>
            <a:ext cx="2810267" cy="228631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84425" y="5410233"/>
            <a:ext cx="49220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КТ з </a:t>
            </a:r>
            <a:r>
              <a:rPr lang="ru-RU" dirty="0" err="1"/>
              <a:t>контрастуванням</a:t>
            </a:r>
            <a:r>
              <a:rPr lang="ru-RU" dirty="0"/>
              <a:t> у </a:t>
            </a:r>
            <a:r>
              <a:rPr lang="ru-RU" dirty="0" err="1"/>
              <a:t>венозну</a:t>
            </a:r>
            <a:r>
              <a:rPr lang="ru-RU" dirty="0"/>
              <a:t> фазу.</a:t>
            </a:r>
          </a:p>
          <a:p>
            <a:r>
              <a:rPr lang="ru-RU" dirty="0" err="1"/>
              <a:t>Септи</a:t>
            </a:r>
            <a:r>
              <a:rPr lang="ru-RU" dirty="0"/>
              <a:t> </a:t>
            </a:r>
            <a:r>
              <a:rPr lang="ru-RU" dirty="0" err="1"/>
              <a:t>накопичують</a:t>
            </a:r>
            <a:r>
              <a:rPr lang="ru-RU" dirty="0"/>
              <a:t> контраст, а сама </a:t>
            </a:r>
            <a:r>
              <a:rPr lang="ru-RU" dirty="0" err="1"/>
              <a:t>щитоподібна</a:t>
            </a:r>
            <a:r>
              <a:rPr lang="ru-RU" dirty="0"/>
              <a:t>  </a:t>
            </a:r>
            <a:r>
              <a:rPr lang="ru-RU" dirty="0" err="1"/>
              <a:t>залоза</a:t>
            </a:r>
            <a:r>
              <a:rPr lang="ru-RU" dirty="0"/>
              <a:t> </a:t>
            </a:r>
            <a:r>
              <a:rPr lang="ru-RU" dirty="0" err="1"/>
              <a:t>втрачає</a:t>
            </a:r>
            <a:r>
              <a:rPr lang="ru-RU" dirty="0"/>
              <a:t> </a:t>
            </a:r>
            <a:r>
              <a:rPr lang="ru-RU" dirty="0" err="1"/>
              <a:t>щільність</a:t>
            </a:r>
            <a:r>
              <a:rPr lang="ru-RU" dirty="0"/>
              <a:t>.</a:t>
            </a:r>
          </a:p>
          <a:p>
            <a:r>
              <a:rPr lang="ru-RU" dirty="0"/>
              <a:t>На ПЕТ КТ – </a:t>
            </a:r>
            <a:r>
              <a:rPr lang="ru-RU" dirty="0" err="1"/>
              <a:t>поодиноке</a:t>
            </a:r>
            <a:r>
              <a:rPr lang="ru-RU" dirty="0"/>
              <a:t> </a:t>
            </a:r>
            <a:r>
              <a:rPr lang="ru-RU" dirty="0" err="1"/>
              <a:t>вогнище</a:t>
            </a:r>
            <a:r>
              <a:rPr lang="ru-RU" dirty="0"/>
              <a:t> в </a:t>
            </a:r>
            <a:r>
              <a:rPr lang="ru-RU" dirty="0" err="1"/>
              <a:t>черевній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29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66" y="357166"/>
            <a:ext cx="6286544" cy="47625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647" y="203701"/>
            <a:ext cx="2000353" cy="71123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5373216"/>
            <a:ext cx="86055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</a:t>
            </a:r>
            <a:r>
              <a:rPr lang="ru-RU" sz="2400" dirty="0" err="1"/>
              <a:t>анамнезі</a:t>
            </a:r>
            <a:r>
              <a:rPr lang="ru-RU" sz="2400" dirty="0"/>
              <a:t> </a:t>
            </a:r>
            <a:r>
              <a:rPr lang="ru-RU" sz="2400" dirty="0" err="1"/>
              <a:t>пацієнта</a:t>
            </a:r>
            <a:r>
              <a:rPr lang="ru-RU" sz="2400" dirty="0"/>
              <a:t> </a:t>
            </a:r>
            <a:r>
              <a:rPr lang="ru-RU" sz="2400" dirty="0" err="1"/>
              <a:t>злоякісна</a:t>
            </a:r>
            <a:r>
              <a:rPr lang="ru-RU" sz="2400" dirty="0"/>
              <a:t> </a:t>
            </a:r>
            <a:r>
              <a:rPr lang="ru-RU" sz="2400" dirty="0" err="1"/>
              <a:t>пухлина</a:t>
            </a:r>
            <a:r>
              <a:rPr lang="ru-RU" sz="2400" dirty="0"/>
              <a:t> </a:t>
            </a:r>
            <a:r>
              <a:rPr lang="ru-RU" sz="2400" dirty="0" err="1"/>
              <a:t>щитоподібної</a:t>
            </a:r>
            <a:r>
              <a:rPr lang="ru-RU" sz="2400" dirty="0"/>
              <a:t> </a:t>
            </a:r>
            <a:r>
              <a:rPr lang="ru-RU" sz="2400" dirty="0" err="1"/>
              <a:t>залози</a:t>
            </a:r>
            <a:r>
              <a:rPr lang="ru-RU" sz="2400" dirty="0"/>
              <a:t>, яку </a:t>
            </a:r>
            <a:r>
              <a:rPr lang="ru-RU" sz="2400" dirty="0" err="1"/>
              <a:t>було</a:t>
            </a:r>
            <a:r>
              <a:rPr lang="ru-RU" sz="2400" dirty="0"/>
              <a:t> </a:t>
            </a:r>
            <a:r>
              <a:rPr lang="ru-RU" sz="2400" dirty="0" err="1"/>
              <a:t>хірургічно</a:t>
            </a:r>
            <a:r>
              <a:rPr lang="ru-RU" sz="2400" dirty="0"/>
              <a:t> </a:t>
            </a:r>
            <a:r>
              <a:rPr lang="ru-RU" sz="2400" dirty="0" err="1"/>
              <a:t>вилучено</a:t>
            </a:r>
            <a:r>
              <a:rPr lang="ru-RU" sz="2400" dirty="0"/>
              <a:t> з </a:t>
            </a:r>
            <a:r>
              <a:rPr lang="ru-RU" sz="2400" dirty="0" err="1"/>
              <a:t>наступною</a:t>
            </a:r>
            <a:r>
              <a:rPr lang="ru-RU" sz="2400" dirty="0"/>
              <a:t> </a:t>
            </a:r>
            <a:r>
              <a:rPr lang="ru-RU" sz="2400" dirty="0" err="1"/>
              <a:t>променевою</a:t>
            </a:r>
            <a:r>
              <a:rPr lang="ru-RU" sz="2400" dirty="0"/>
              <a:t> </a:t>
            </a:r>
            <a:r>
              <a:rPr lang="ru-RU" sz="2400" dirty="0" err="1"/>
              <a:t>терапією</a:t>
            </a:r>
            <a:r>
              <a:rPr lang="ru-RU" sz="2400" dirty="0"/>
              <a:t> </a:t>
            </a:r>
            <a:r>
              <a:rPr lang="ru-RU" sz="2400" dirty="0" err="1"/>
              <a:t>радіоактивним</a:t>
            </a:r>
            <a:r>
              <a:rPr lang="ru-RU" sz="2400" dirty="0"/>
              <a:t> йодом.</a:t>
            </a:r>
          </a:p>
          <a:p>
            <a:r>
              <a:rPr lang="ru-RU" sz="2400" dirty="0" err="1">
                <a:solidFill>
                  <a:srgbClr val="FFFF00"/>
                </a:solidFill>
              </a:rPr>
              <a:t>Множинні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метастази</a:t>
            </a:r>
            <a:r>
              <a:rPr lang="ru-RU" sz="2400" dirty="0">
                <a:solidFill>
                  <a:srgbClr val="FFFF00"/>
                </a:solidFill>
              </a:rPr>
              <a:t> в </a:t>
            </a:r>
            <a:r>
              <a:rPr lang="ru-RU" sz="2400" dirty="0" err="1">
                <a:solidFill>
                  <a:srgbClr val="FFFF00"/>
                </a:solidFill>
              </a:rPr>
              <a:t>легені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015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44624"/>
            <a:ext cx="90730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.</a:t>
            </a:r>
            <a:r>
              <a:rPr lang="ru-RU" sz="1600" dirty="0">
                <a:solidFill>
                  <a:srgbClr val="3D3D3D"/>
                </a:solidFill>
                <a:latin typeface="Open Sans"/>
              </a:rPr>
              <a:t>.</a:t>
            </a:r>
            <a:endParaRPr lang="uk-UA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0748" y="1783940"/>
            <a:ext cx="907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https://radiopaedia.org/articles/ata-guidelines-for-assessment-of-thyroid-nodules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7746" y="256647"/>
            <a:ext cx="907300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FFFF00"/>
                </a:solidFill>
              </a:rPr>
              <a:t>Американська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асоціація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щитовидної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залози</a:t>
            </a:r>
            <a:r>
              <a:rPr lang="ru-RU" sz="2000" b="1" dirty="0">
                <a:solidFill>
                  <a:srgbClr val="FFFF00"/>
                </a:solidFill>
              </a:rPr>
              <a:t> (</a:t>
            </a:r>
            <a:r>
              <a:rPr lang="en-US" sz="2000" b="1" dirty="0">
                <a:solidFill>
                  <a:srgbClr val="FFFF00"/>
                </a:solidFill>
              </a:rPr>
              <a:t>ATA)</a:t>
            </a:r>
          </a:p>
          <a:p>
            <a:r>
              <a:rPr lang="ru-RU" dirty="0" err="1"/>
              <a:t>Рекомендації</a:t>
            </a:r>
            <a:r>
              <a:rPr lang="ru-RU" dirty="0"/>
              <a:t> </a:t>
            </a:r>
            <a:r>
              <a:rPr lang="ru-RU" dirty="0" err="1"/>
              <a:t>Американської</a:t>
            </a:r>
            <a:r>
              <a:rPr lang="ru-RU" dirty="0"/>
              <a:t> </a:t>
            </a:r>
            <a:r>
              <a:rPr lang="ru-RU" dirty="0" err="1"/>
              <a:t>асоціації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(</a:t>
            </a:r>
            <a:r>
              <a:rPr lang="en-US" dirty="0"/>
              <a:t>ATA) </a:t>
            </a:r>
            <a:r>
              <a:rPr lang="ru-RU" dirty="0"/>
              <a:t>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вузлових</a:t>
            </a:r>
            <a:r>
              <a:rPr lang="ru-RU" dirty="0"/>
              <a:t> </a:t>
            </a:r>
            <a:r>
              <a:rPr lang="ru-RU" dirty="0" err="1"/>
              <a:t>утворень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на УЗД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поліпшення</a:t>
            </a:r>
            <a:r>
              <a:rPr lang="ru-RU" dirty="0"/>
              <a:t> </a:t>
            </a:r>
            <a:r>
              <a:rPr lang="ru-RU" dirty="0" err="1"/>
              <a:t>узгодженості</a:t>
            </a:r>
            <a:r>
              <a:rPr lang="ru-RU" dirty="0"/>
              <a:t> </a:t>
            </a:r>
            <a:r>
              <a:rPr lang="ru-RU" dirty="0" err="1"/>
              <a:t>інтерпретації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і </a:t>
            </a:r>
            <a:r>
              <a:rPr lang="ru-RU" dirty="0" err="1"/>
              <a:t>полегшення</a:t>
            </a:r>
            <a:r>
              <a:rPr lang="ru-RU" dirty="0"/>
              <a:t> </a:t>
            </a:r>
            <a:r>
              <a:rPr lang="ru-RU" dirty="0" err="1"/>
              <a:t>спілкування</a:t>
            </a:r>
            <a:r>
              <a:rPr lang="ru-RU" dirty="0"/>
              <a:t> з </a:t>
            </a:r>
            <a:r>
              <a:rPr lang="ru-RU" dirty="0" err="1"/>
              <a:t>фахівцями-ендокринологами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0748" y="2420888"/>
            <a:ext cx="90730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</a:t>
            </a:r>
            <a:r>
              <a:rPr lang="ru-RU" dirty="0" err="1"/>
              <a:t>основних</a:t>
            </a:r>
            <a:r>
              <a:rPr lang="ru-RU" dirty="0"/>
              <a:t> принципах 2015 року </a:t>
            </a:r>
            <a:r>
              <a:rPr lang="ru-RU" dirty="0" err="1"/>
              <a:t>підкреслюється</a:t>
            </a:r>
            <a:r>
              <a:rPr lang="ru-RU" dirty="0"/>
              <a:t> </a:t>
            </a:r>
            <a:r>
              <a:rPr lang="ru-RU" dirty="0" err="1"/>
              <a:t>важливість</a:t>
            </a:r>
            <a:r>
              <a:rPr lang="ru-RU" dirty="0"/>
              <a:t> </a:t>
            </a:r>
            <a:r>
              <a:rPr lang="ru-RU" dirty="0" err="1"/>
              <a:t>сонографічної</a:t>
            </a:r>
            <a:r>
              <a:rPr lang="ru-RU" dirty="0"/>
              <a:t> </a:t>
            </a:r>
            <a:r>
              <a:rPr lang="ru-RU" dirty="0" err="1"/>
              <a:t>картини</a:t>
            </a:r>
            <a:r>
              <a:rPr lang="ru-RU" dirty="0"/>
              <a:t> </a:t>
            </a:r>
            <a:r>
              <a:rPr lang="ru-RU" dirty="0" err="1"/>
              <a:t>вузла</a:t>
            </a:r>
            <a:r>
              <a:rPr lang="ru-RU" dirty="0"/>
              <a:t> 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ймовірності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злоякісного</a:t>
            </a:r>
            <a:r>
              <a:rPr lang="ru-RU" dirty="0"/>
              <a:t> </a:t>
            </a:r>
            <a:r>
              <a:rPr lang="ru-RU" dirty="0" err="1"/>
              <a:t>переродження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вузлика</a:t>
            </a:r>
            <a:r>
              <a:rPr lang="ru-RU" dirty="0"/>
              <a:t>, є </a:t>
            </a:r>
            <a:r>
              <a:rPr lang="ru-RU" dirty="0" err="1"/>
              <a:t>двома</a:t>
            </a:r>
            <a:r>
              <a:rPr lang="ru-RU" dirty="0"/>
              <a:t> </a:t>
            </a:r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критеріями</a:t>
            </a:r>
            <a:r>
              <a:rPr lang="ru-RU" dirty="0"/>
              <a:t> для FNA.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0748" y="3573016"/>
            <a:ext cx="88934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Початкова </a:t>
            </a:r>
            <a:r>
              <a:rPr lang="ru-RU" sz="2000" b="1" dirty="0" err="1">
                <a:solidFill>
                  <a:srgbClr val="FFFF00"/>
                </a:solidFill>
              </a:rPr>
              <a:t>оцінка</a:t>
            </a:r>
            <a:endParaRPr lang="ru-RU" sz="2000" b="1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err="1"/>
              <a:t>сироватковий</a:t>
            </a:r>
            <a:r>
              <a:rPr lang="ru-RU"/>
              <a:t> тиреотропін </a:t>
            </a:r>
            <a:r>
              <a:rPr lang="ru-RU" dirty="0">
                <a:solidFill>
                  <a:srgbClr val="FFFF00"/>
                </a:solidFill>
              </a:rPr>
              <a:t>(ТТГ)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 </a:t>
            </a:r>
            <a:r>
              <a:rPr lang="ru-RU" dirty="0" err="1"/>
              <a:t>якщо</a:t>
            </a:r>
            <a:r>
              <a:rPr lang="ru-RU" dirty="0"/>
              <a:t> ТТГ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нормальних</a:t>
            </a:r>
            <a:r>
              <a:rPr lang="ru-RU" dirty="0"/>
              <a:t> меж, треба </a:t>
            </a:r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сцинтиграфію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фокальне</a:t>
            </a:r>
            <a:r>
              <a:rPr lang="ru-RU" dirty="0"/>
              <a:t> </a:t>
            </a:r>
            <a:r>
              <a:rPr lang="ru-RU" dirty="0" err="1"/>
              <a:t>ущільнення</a:t>
            </a:r>
            <a:r>
              <a:rPr lang="ru-RU" dirty="0"/>
              <a:t> </a:t>
            </a:r>
            <a:r>
              <a:rPr lang="ru-RU" dirty="0" err="1"/>
              <a:t>виявлено</a:t>
            </a:r>
            <a:r>
              <a:rPr lang="ru-RU" dirty="0"/>
              <a:t> </a:t>
            </a:r>
            <a:r>
              <a:rPr lang="ru-RU" dirty="0" err="1"/>
              <a:t>випадково</a:t>
            </a:r>
            <a:r>
              <a:rPr lang="ru-RU" dirty="0"/>
              <a:t> в </a:t>
            </a:r>
            <a:r>
              <a:rPr lang="ru-RU" dirty="0" err="1"/>
              <a:t>вузлі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&gt; 1см, то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en-US" dirty="0"/>
              <a:t>FNA </a:t>
            </a:r>
            <a:r>
              <a:rPr lang="ru-RU" dirty="0" err="1"/>
              <a:t>обов'язково</a:t>
            </a:r>
            <a:r>
              <a:rPr lang="ru-RU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&lt;1 см, то </a:t>
            </a:r>
            <a:r>
              <a:rPr lang="ru-RU" dirty="0" err="1"/>
              <a:t>він</a:t>
            </a:r>
            <a:r>
              <a:rPr lang="ru-RU" dirty="0"/>
              <a:t> повинен </a:t>
            </a:r>
            <a:r>
              <a:rPr lang="ru-RU" dirty="0" err="1"/>
              <a:t>контролюватися</a:t>
            </a:r>
            <a:r>
              <a:rPr lang="ru-RU" dirty="0"/>
              <a:t> </a:t>
            </a:r>
            <a:r>
              <a:rPr lang="ru-RU" dirty="0" err="1"/>
              <a:t>аналогічно</a:t>
            </a:r>
            <a:r>
              <a:rPr lang="ru-RU" dirty="0"/>
              <a:t> </a:t>
            </a:r>
            <a:r>
              <a:rPr lang="ru-RU" dirty="0" err="1"/>
              <a:t>субсантиметровому</a:t>
            </a:r>
            <a:r>
              <a:rPr lang="ru-RU" dirty="0"/>
              <a:t> </a:t>
            </a:r>
            <a:r>
              <a:rPr lang="ru-RU" dirty="0" err="1"/>
              <a:t>вузлу</a:t>
            </a:r>
            <a:r>
              <a:rPr lang="ru-RU" dirty="0"/>
              <a:t>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з </a:t>
            </a:r>
            <a:r>
              <a:rPr lang="ru-RU" dirty="0" err="1"/>
              <a:t>високорівневим</a:t>
            </a:r>
            <a:r>
              <a:rPr lang="ru-RU" dirty="0"/>
              <a:t> </a:t>
            </a:r>
            <a:r>
              <a:rPr lang="ru-RU" dirty="0" err="1"/>
              <a:t>малюнком</a:t>
            </a:r>
            <a:r>
              <a:rPr lang="ru-RU" dirty="0"/>
              <a:t> по УЗД.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 </a:t>
            </a:r>
            <a:r>
              <a:rPr lang="ru-RU" dirty="0" err="1"/>
              <a:t>якщо</a:t>
            </a:r>
            <a:r>
              <a:rPr lang="ru-RU" dirty="0"/>
              <a:t> щитовидна </a:t>
            </a:r>
            <a:r>
              <a:rPr lang="ru-RU" dirty="0" err="1"/>
              <a:t>залоза</a:t>
            </a:r>
            <a:r>
              <a:rPr lang="ru-RU" dirty="0"/>
              <a:t> </a:t>
            </a:r>
            <a:r>
              <a:rPr lang="ru-RU" dirty="0" err="1"/>
              <a:t>демонструє</a:t>
            </a:r>
            <a:r>
              <a:rPr lang="ru-RU" dirty="0"/>
              <a:t> </a:t>
            </a:r>
            <a:r>
              <a:rPr lang="ru-RU" dirty="0" err="1"/>
              <a:t>дифузне</a:t>
            </a:r>
            <a:r>
              <a:rPr lang="ru-RU" dirty="0"/>
              <a:t> </a:t>
            </a:r>
            <a:r>
              <a:rPr lang="ru-RU" dirty="0" err="1"/>
              <a:t>поглинання</a:t>
            </a:r>
            <a:r>
              <a:rPr lang="ru-RU" dirty="0"/>
              <a:t>, </a:t>
            </a:r>
            <a:r>
              <a:rPr lang="ru-RU" dirty="0" err="1"/>
              <a:t>сумісне</a:t>
            </a:r>
            <a:r>
              <a:rPr lang="ru-RU" dirty="0"/>
              <a:t> з </a:t>
            </a:r>
            <a:r>
              <a:rPr lang="ru-RU" dirty="0" err="1"/>
              <a:t>хронічним</a:t>
            </a:r>
            <a:r>
              <a:rPr lang="ru-RU" dirty="0"/>
              <a:t> </a:t>
            </a:r>
            <a:r>
              <a:rPr lang="ru-RU" dirty="0" err="1"/>
              <a:t>лімфоцитарним</a:t>
            </a:r>
            <a:r>
              <a:rPr lang="ru-RU" dirty="0"/>
              <a:t> </a:t>
            </a:r>
            <a:r>
              <a:rPr lang="ru-RU" dirty="0" err="1"/>
              <a:t>тиреоїдитом</a:t>
            </a:r>
            <a:r>
              <a:rPr lang="ru-RU" dirty="0"/>
              <a:t>, </a:t>
            </a:r>
            <a:r>
              <a:rPr lang="ru-RU" dirty="0" err="1"/>
              <a:t>подальша</a:t>
            </a:r>
            <a:r>
              <a:rPr lang="ru-RU" dirty="0"/>
              <a:t> </a:t>
            </a:r>
            <a:r>
              <a:rPr lang="ru-RU" dirty="0" err="1"/>
              <a:t>візуалізація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en-US" dirty="0"/>
              <a:t>FNA </a:t>
            </a:r>
            <a:r>
              <a:rPr lang="ru-RU" dirty="0"/>
              <a:t>не </a:t>
            </a:r>
            <a:r>
              <a:rPr lang="ru-RU" dirty="0" err="1"/>
              <a:t>гарантує</a:t>
            </a:r>
            <a:r>
              <a:rPr lang="ru-RU" dirty="0"/>
              <a:t> </a:t>
            </a:r>
            <a:r>
              <a:rPr lang="ru-RU" dirty="0" err="1"/>
              <a:t>достовірності</a:t>
            </a:r>
            <a:r>
              <a:rPr lang="ru-RU" dirty="0"/>
              <a:t> </a:t>
            </a:r>
            <a:r>
              <a:rPr lang="ru-RU" dirty="0" err="1"/>
              <a:t>моніторингу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729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642918"/>
            <a:ext cx="85725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Open Sans"/>
              </a:rPr>
              <a:t>Sonographic pattern</a:t>
            </a:r>
            <a:endParaRPr lang="ru-RU" b="1" dirty="0">
              <a:solidFill>
                <a:srgbClr val="FFFF00"/>
              </a:solidFill>
              <a:latin typeface="Open Sans"/>
            </a:endParaRPr>
          </a:p>
          <a:p>
            <a:pPr marL="342900" indent="-342900"/>
            <a:endParaRPr lang="ru-RU" dirty="0"/>
          </a:p>
          <a:p>
            <a:pPr marL="342900" indent="-342900">
              <a:buAutoNum type="arabicPeriod"/>
            </a:pP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Всі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виявлені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вузли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на УЗД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можуть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бути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розділені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на 5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категорій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: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Достовірна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відсутність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ризику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(0%):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біопсія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не показана;</a:t>
            </a:r>
          </a:p>
          <a:p>
            <a:pPr marL="342900" indent="-342900">
              <a:buAutoNum type="arabicPeriod"/>
            </a:pPr>
            <a:endParaRPr lang="ru-RU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Дуже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низький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ризик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малігнізації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(3%):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виконується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біопсія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при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розмірі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≥ 2 см (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можливий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УЗД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динамічний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контроль);</a:t>
            </a:r>
          </a:p>
          <a:p>
            <a:pPr marL="342900" indent="-342900">
              <a:buAutoNum type="arabicPeriod"/>
            </a:pPr>
            <a:endParaRPr lang="ru-RU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  <a:p>
            <a:pPr marL="342900" indent="-342900">
              <a:buAutoNum type="arabicPeriod"/>
            </a:pP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Низький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ризик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малігнізації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(5-10%):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біопсія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виконується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при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розмірі</a:t>
            </a:r>
            <a:endParaRPr lang="ru-RU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 ≥ 1.5 см;</a:t>
            </a:r>
          </a:p>
          <a:p>
            <a:pPr marL="342900" indent="-342900">
              <a:buAutoNum type="arabicPeriod"/>
            </a:pPr>
            <a:endParaRPr lang="ru-RU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4)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Проміжний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ризик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малігнізації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(10-20%):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біопсія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виконується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при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розмірі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≥1.0 см</a:t>
            </a:r>
          </a:p>
          <a:p>
            <a:pPr marL="342900" indent="-342900">
              <a:buAutoNum type="arabicPeriod"/>
            </a:pPr>
            <a:endParaRPr lang="ru-RU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5)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Висока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ймовірність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малігнізації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(≥ 70-90%):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біопсія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виконується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при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розмірі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≥ 1.0 см</a:t>
            </a:r>
          </a:p>
          <a:p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</a:t>
            </a:r>
          </a:p>
          <a:p>
            <a:pPr marL="342900" indent="-342900">
              <a:buAutoNum type="arabicParenR"/>
            </a:pPr>
            <a:endParaRPr lang="en-US" b="1" i="0" dirty="0">
              <a:solidFill>
                <a:schemeClr val="tx1">
                  <a:lumMod val="95000"/>
                </a:schemeClr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007242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896984"/>
            <a:ext cx="66360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864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Open Sans"/>
              </a:rPr>
              <a:t>Sonographic </a:t>
            </a:r>
            <a:r>
              <a:rPr lang="en-US" sz="2400" b="1">
                <a:solidFill>
                  <a:srgbClr val="FFFF00"/>
                </a:solidFill>
                <a:latin typeface="Open Sans"/>
              </a:rPr>
              <a:t>pattern</a:t>
            </a:r>
            <a:r>
              <a:rPr lang="ru-RU" sz="2400" b="1">
                <a:solidFill>
                  <a:srgbClr val="FFFF00"/>
                </a:solidFill>
                <a:latin typeface="Open Sans"/>
              </a:rPr>
              <a:t> </a:t>
            </a:r>
            <a:r>
              <a:rPr lang="ru-RU" sz="2400" b="1">
                <a:solidFill>
                  <a:schemeClr val="tx1">
                    <a:lumMod val="95000"/>
                  </a:schemeClr>
                </a:solidFill>
                <a:latin typeface="Open Sans"/>
              </a:rPr>
              <a:t>радіологічна </a:t>
            </a:r>
            <a:r>
              <a:rPr lang="ru-RU" sz="2400" b="1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презентація</a:t>
            </a:r>
            <a:endParaRPr lang="ru-RU" sz="2400" b="1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751344"/>
            <a:ext cx="741682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1) До </a:t>
            </a:r>
            <a:r>
              <a:rPr lang="ru-RU" sz="2000" dirty="0" err="1"/>
              <a:t>достовірно</a:t>
            </a:r>
            <a:r>
              <a:rPr lang="ru-RU" sz="2000" dirty="0"/>
              <a:t> </a:t>
            </a:r>
            <a:r>
              <a:rPr lang="ru-RU" sz="2000" dirty="0" err="1"/>
              <a:t>доброякісної</a:t>
            </a:r>
            <a:r>
              <a:rPr lang="ru-RU" sz="2000" dirty="0"/>
              <a:t> </a:t>
            </a:r>
            <a:r>
              <a:rPr lang="ru-RU" sz="2000" dirty="0" err="1"/>
              <a:t>групи</a:t>
            </a:r>
            <a:r>
              <a:rPr lang="ru-RU" sz="2000" dirty="0"/>
              <a:t> (0%) </a:t>
            </a:r>
            <a:r>
              <a:rPr lang="ru-RU" sz="2000" dirty="0" err="1"/>
              <a:t>відноситься</a:t>
            </a:r>
            <a:r>
              <a:rPr lang="ru-RU" sz="2000" dirty="0"/>
              <a:t>: </a:t>
            </a:r>
            <a:r>
              <a:rPr lang="ru-RU" sz="2000" dirty="0" err="1"/>
              <a:t>повністю</a:t>
            </a:r>
            <a:r>
              <a:rPr lang="ru-RU" sz="2000" dirty="0"/>
              <a:t> </a:t>
            </a:r>
            <a:r>
              <a:rPr lang="ru-RU" sz="2000" dirty="0" err="1"/>
              <a:t>кістозні</a:t>
            </a:r>
            <a:r>
              <a:rPr lang="ru-RU" sz="2000" dirty="0"/>
              <a:t> </a:t>
            </a:r>
            <a:r>
              <a:rPr lang="ru-RU" sz="2000" dirty="0" err="1"/>
              <a:t>вузлики</a:t>
            </a:r>
            <a:r>
              <a:rPr lang="ru-RU" sz="2000" dirty="0"/>
              <a:t> з </a:t>
            </a:r>
            <a:r>
              <a:rPr lang="ru-RU" sz="2000" dirty="0" err="1"/>
              <a:t>чітко</a:t>
            </a:r>
            <a:r>
              <a:rPr lang="ru-RU" sz="2000" dirty="0"/>
              <a:t> </a:t>
            </a:r>
            <a:r>
              <a:rPr lang="ru-RU" sz="2000" dirty="0" err="1"/>
              <a:t>окресленими</a:t>
            </a:r>
            <a:r>
              <a:rPr lang="ru-RU" sz="2000" dirty="0"/>
              <a:t> </a:t>
            </a:r>
            <a:r>
              <a:rPr lang="ru-RU" sz="2000" dirty="0" err="1"/>
              <a:t>рівномірними</a:t>
            </a:r>
            <a:r>
              <a:rPr lang="ru-RU" sz="2000" dirty="0"/>
              <a:t> </a:t>
            </a:r>
            <a:r>
              <a:rPr lang="ru-RU" sz="2000" dirty="0" err="1"/>
              <a:t>стінками</a:t>
            </a:r>
            <a:r>
              <a:rPr lang="ru-RU" sz="2000" dirty="0"/>
              <a:t>.</a:t>
            </a:r>
          </a:p>
          <a:p>
            <a:r>
              <a:rPr lang="ru-RU" sz="2000" dirty="0"/>
              <a:t>2) До </a:t>
            </a:r>
            <a:r>
              <a:rPr lang="ru-RU" sz="2000" dirty="0" err="1"/>
              <a:t>групи</a:t>
            </a:r>
            <a:r>
              <a:rPr lang="ru-RU" sz="2000" dirty="0"/>
              <a:t> з </a:t>
            </a:r>
            <a:r>
              <a:rPr lang="ru-RU" sz="2000" dirty="0" err="1"/>
              <a:t>дуже</a:t>
            </a:r>
            <a:r>
              <a:rPr lang="ru-RU" sz="2000" dirty="0"/>
              <a:t> </a:t>
            </a:r>
            <a:r>
              <a:rPr lang="ru-RU" sz="2000" dirty="0" err="1"/>
              <a:t>низьким</a:t>
            </a:r>
            <a:r>
              <a:rPr lang="ru-RU" sz="2000" dirty="0"/>
              <a:t> </a:t>
            </a:r>
            <a:r>
              <a:rPr lang="ru-RU" sz="2000" dirty="0" err="1"/>
              <a:t>ступенем</a:t>
            </a:r>
            <a:r>
              <a:rPr lang="ru-RU" sz="2000" dirty="0"/>
              <a:t> </a:t>
            </a:r>
            <a:r>
              <a:rPr lang="ru-RU" sz="2000" dirty="0" err="1"/>
              <a:t>ризику</a:t>
            </a:r>
            <a:r>
              <a:rPr lang="ru-RU" sz="2000" dirty="0"/>
              <a:t> (3%): </a:t>
            </a:r>
            <a:r>
              <a:rPr lang="ru-RU" sz="2000" dirty="0" err="1"/>
              <a:t>губчасті</a:t>
            </a:r>
            <a:r>
              <a:rPr lang="ru-RU" sz="2000" dirty="0"/>
              <a:t> </a:t>
            </a:r>
            <a:r>
              <a:rPr lang="ru-RU" sz="2000" dirty="0" err="1"/>
              <a:t>вузли</a:t>
            </a:r>
            <a:r>
              <a:rPr lang="ru-RU" sz="2000" dirty="0"/>
              <a:t> і </a:t>
            </a:r>
            <a:r>
              <a:rPr lang="ru-RU" sz="2000" dirty="0" err="1"/>
              <a:t>вузли</a:t>
            </a:r>
            <a:r>
              <a:rPr lang="ru-RU" sz="2000" dirty="0"/>
              <a:t> з </a:t>
            </a:r>
            <a:r>
              <a:rPr lang="ru-RU" sz="2000" dirty="0" err="1"/>
              <a:t>кістозними</a:t>
            </a:r>
            <a:r>
              <a:rPr lang="ru-RU" sz="2000" dirty="0"/>
              <a:t> </a:t>
            </a:r>
            <a:r>
              <a:rPr lang="ru-RU" sz="2000" dirty="0" err="1"/>
              <a:t>вкрапленнями</a:t>
            </a:r>
            <a:r>
              <a:rPr lang="ru-RU" sz="2000" dirty="0"/>
              <a:t>, без будь-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більш</a:t>
            </a:r>
            <a:r>
              <a:rPr lang="ru-RU" sz="2000" dirty="0"/>
              <a:t> </a:t>
            </a:r>
            <a:r>
              <a:rPr lang="ru-RU" sz="2000" dirty="0" err="1"/>
              <a:t>підозрілих</a:t>
            </a:r>
            <a:r>
              <a:rPr lang="ru-RU" sz="2000" dirty="0"/>
              <a:t> </a:t>
            </a:r>
            <a:r>
              <a:rPr lang="ru-RU" sz="2000" dirty="0" err="1"/>
              <a:t>ознак</a:t>
            </a:r>
            <a:r>
              <a:rPr lang="ru-RU" sz="2000" dirty="0"/>
              <a:t>.</a:t>
            </a:r>
          </a:p>
          <a:p>
            <a:r>
              <a:rPr lang="ru-RU" sz="2000" dirty="0"/>
              <a:t>3) До </a:t>
            </a:r>
            <a:r>
              <a:rPr lang="ru-RU" sz="2000" dirty="0" err="1"/>
              <a:t>групи</a:t>
            </a:r>
            <a:r>
              <a:rPr lang="ru-RU" sz="2000" dirty="0"/>
              <a:t> з </a:t>
            </a:r>
            <a:r>
              <a:rPr lang="ru-RU" sz="2000" dirty="0" err="1"/>
              <a:t>низькою</a:t>
            </a:r>
            <a:r>
              <a:rPr lang="ru-RU" sz="2000" dirty="0"/>
              <a:t> </a:t>
            </a:r>
            <a:r>
              <a:rPr lang="ru-RU" sz="2000" dirty="0" err="1"/>
              <a:t>вірогідністю</a:t>
            </a:r>
            <a:r>
              <a:rPr lang="ru-RU" sz="2000" dirty="0"/>
              <a:t> </a:t>
            </a:r>
            <a:r>
              <a:rPr lang="ru-RU" sz="2000" dirty="0" err="1"/>
              <a:t>малігнізації</a:t>
            </a:r>
            <a:r>
              <a:rPr lang="ru-RU" sz="2000" dirty="0"/>
              <a:t> (</a:t>
            </a:r>
            <a:r>
              <a:rPr lang="ru-RU" sz="2000" dirty="0" err="1"/>
              <a:t>ризик</a:t>
            </a:r>
            <a:r>
              <a:rPr lang="ru-RU" sz="2000" dirty="0"/>
              <a:t> 5-10%) </a:t>
            </a:r>
            <a:r>
              <a:rPr lang="ru-RU" sz="2000" dirty="0" err="1"/>
              <a:t>відносяться</a:t>
            </a:r>
            <a:r>
              <a:rPr lang="ru-RU" sz="2000" dirty="0"/>
              <a:t> </a:t>
            </a:r>
            <a:r>
              <a:rPr lang="ru-RU" sz="2000" dirty="0" err="1"/>
              <a:t>кілька</a:t>
            </a:r>
            <a:r>
              <a:rPr lang="ru-RU" sz="2000" dirty="0"/>
              <a:t> </a:t>
            </a:r>
            <a:r>
              <a:rPr lang="ru-RU" sz="2000" dirty="0" err="1"/>
              <a:t>варіантів</a:t>
            </a:r>
            <a:r>
              <a:rPr lang="ru-RU" sz="2000" dirty="0"/>
              <a:t> </a:t>
            </a:r>
            <a:r>
              <a:rPr lang="ru-RU" sz="2000" dirty="0" err="1"/>
              <a:t>радіологічної</a:t>
            </a:r>
            <a:r>
              <a:rPr lang="ru-RU" sz="2000" dirty="0"/>
              <a:t> </a:t>
            </a:r>
            <a:r>
              <a:rPr lang="ru-RU" sz="2000" dirty="0" err="1"/>
              <a:t>презентації</a:t>
            </a:r>
            <a:r>
              <a:rPr lang="ru-RU" sz="2000" dirty="0"/>
              <a:t>:</a:t>
            </a:r>
          </a:p>
          <a:p>
            <a:r>
              <a:rPr lang="ru-RU" sz="2000" dirty="0"/>
              <a:t> - </a:t>
            </a:r>
            <a:r>
              <a:rPr lang="ru-RU" sz="2000" dirty="0" err="1"/>
              <a:t>ізоехогенний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гіперехогенний</a:t>
            </a:r>
            <a:r>
              <a:rPr lang="ru-RU" sz="2000" dirty="0"/>
              <a:t> </a:t>
            </a:r>
            <a:r>
              <a:rPr lang="ru-RU" sz="2000" dirty="0" err="1"/>
              <a:t>вузол</a:t>
            </a:r>
            <a:r>
              <a:rPr lang="ru-RU" sz="2000" dirty="0"/>
              <a:t>;</a:t>
            </a:r>
          </a:p>
          <a:p>
            <a:r>
              <a:rPr lang="ru-RU" sz="2000" dirty="0"/>
              <a:t>- </a:t>
            </a:r>
            <a:r>
              <a:rPr lang="ru-RU" sz="2000" dirty="0" err="1"/>
              <a:t>кістозний</a:t>
            </a:r>
            <a:r>
              <a:rPr lang="ru-RU" sz="2000" dirty="0"/>
              <a:t> </a:t>
            </a:r>
            <a:r>
              <a:rPr lang="ru-RU" sz="2000" dirty="0" err="1"/>
              <a:t>вузол</a:t>
            </a:r>
            <a:r>
              <a:rPr lang="ru-RU" sz="2000" dirty="0"/>
              <a:t> з </a:t>
            </a:r>
            <a:r>
              <a:rPr lang="ru-RU" sz="2000" dirty="0" err="1"/>
              <a:t>периферичними</a:t>
            </a:r>
            <a:r>
              <a:rPr lang="ru-RU" sz="2000" dirty="0"/>
              <a:t> </a:t>
            </a:r>
            <a:r>
              <a:rPr lang="ru-RU" sz="2000" dirty="0" err="1"/>
              <a:t>щільними</a:t>
            </a:r>
            <a:r>
              <a:rPr lang="ru-RU" sz="2000" dirty="0"/>
              <a:t> краями, в </a:t>
            </a:r>
            <a:r>
              <a:rPr lang="ru-RU" sz="2000" dirty="0" err="1"/>
              <a:t>якому</a:t>
            </a:r>
            <a:r>
              <a:rPr lang="ru-RU" sz="2000" dirty="0"/>
              <a:t> </a:t>
            </a:r>
            <a:r>
              <a:rPr lang="ru-RU" sz="2000" dirty="0" err="1"/>
              <a:t>немає</a:t>
            </a:r>
            <a:endParaRPr lang="ru-RU" sz="2000" dirty="0"/>
          </a:p>
          <a:p>
            <a:r>
              <a:rPr lang="ru-RU" sz="2000" dirty="0" err="1"/>
              <a:t>жодному</a:t>
            </a:r>
            <a:r>
              <a:rPr lang="ru-RU" sz="2000" dirty="0"/>
              <a:t> з </a:t>
            </a:r>
            <a:r>
              <a:rPr lang="ru-RU" sz="2000" dirty="0" err="1"/>
              <a:t>наступних</a:t>
            </a:r>
            <a:r>
              <a:rPr lang="ru-RU" sz="2000" dirty="0"/>
              <a:t> </a:t>
            </a:r>
            <a:r>
              <a:rPr lang="ru-RU" sz="2000" dirty="0" err="1"/>
              <a:t>ознак</a:t>
            </a:r>
            <a:r>
              <a:rPr lang="ru-RU" sz="2000" dirty="0"/>
              <a:t>:</a:t>
            </a:r>
          </a:p>
          <a:p>
            <a:r>
              <a:rPr lang="ru-RU" sz="2000" dirty="0"/>
              <a:t>А) </a:t>
            </a:r>
            <a:r>
              <a:rPr lang="ru-RU" sz="2000" dirty="0" err="1"/>
              <a:t>мікрокальцинати</a:t>
            </a:r>
            <a:r>
              <a:rPr lang="ru-RU" sz="2000" dirty="0"/>
              <a:t> (див. </a:t>
            </a:r>
            <a:r>
              <a:rPr lang="ru-RU" sz="2000" dirty="0" err="1"/>
              <a:t>Інші</a:t>
            </a:r>
            <a:r>
              <a:rPr lang="ru-RU" sz="2000" dirty="0"/>
              <a:t> </a:t>
            </a:r>
            <a:r>
              <a:rPr lang="ru-RU" sz="2000" dirty="0" err="1"/>
              <a:t>пункти</a:t>
            </a:r>
            <a:r>
              <a:rPr lang="ru-RU" sz="2000" dirty="0"/>
              <a:t> </a:t>
            </a:r>
            <a:r>
              <a:rPr lang="ru-RU" sz="2000" dirty="0" err="1"/>
              <a:t>нижче</a:t>
            </a:r>
            <a:r>
              <a:rPr lang="ru-RU" sz="2000" dirty="0"/>
              <a:t>),</a:t>
            </a:r>
          </a:p>
          <a:p>
            <a:r>
              <a:rPr lang="ru-RU" sz="2000" dirty="0"/>
              <a:t>Б) </a:t>
            </a:r>
            <a:r>
              <a:rPr lang="ru-RU" sz="2000" dirty="0" err="1"/>
              <a:t>нерегулярні</a:t>
            </a:r>
            <a:r>
              <a:rPr lang="ru-RU" sz="2000" dirty="0"/>
              <a:t> </a:t>
            </a:r>
            <a:r>
              <a:rPr lang="ru-RU" sz="2000" dirty="0" err="1"/>
              <a:t>зони</a:t>
            </a:r>
            <a:r>
              <a:rPr lang="ru-RU" sz="2000" dirty="0"/>
              <a:t>,</a:t>
            </a:r>
          </a:p>
          <a:p>
            <a:r>
              <a:rPr lang="ru-RU" sz="2000" dirty="0"/>
              <a:t>В) </a:t>
            </a:r>
            <a:r>
              <a:rPr lang="ru-RU" sz="2000" dirty="0" err="1"/>
              <a:t>екстратиреоїдальне</a:t>
            </a:r>
            <a:r>
              <a:rPr lang="ru-RU" sz="2000" dirty="0"/>
              <a:t> </a:t>
            </a:r>
            <a:r>
              <a:rPr lang="ru-RU" sz="2000" dirty="0" err="1"/>
              <a:t>поширення</a:t>
            </a:r>
            <a:r>
              <a:rPr lang="ru-RU" sz="2000" dirty="0"/>
              <a:t>,</a:t>
            </a:r>
          </a:p>
          <a:p>
            <a:r>
              <a:rPr lang="ru-RU" sz="2000" dirty="0"/>
              <a:t>Г) </a:t>
            </a:r>
            <a:r>
              <a:rPr lang="ru-RU" sz="2000" dirty="0" err="1"/>
              <a:t>переважання</a:t>
            </a:r>
            <a:r>
              <a:rPr lang="ru-RU" sz="2000" dirty="0"/>
              <a:t> </a:t>
            </a:r>
            <a:r>
              <a:rPr lang="ru-RU" sz="2000" dirty="0" err="1"/>
              <a:t>висоти</a:t>
            </a:r>
            <a:r>
              <a:rPr lang="ru-RU" sz="2000" dirty="0"/>
              <a:t> над шириною.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5637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" y="78377"/>
            <a:ext cx="8961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uk-UA" b="1" dirty="0">
              <a:solidFill>
                <a:srgbClr val="FFFF00"/>
              </a:solidFill>
            </a:endParaRPr>
          </a:p>
          <a:p>
            <a:pPr lvl="1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78377"/>
            <a:ext cx="784887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4) До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середнім</a:t>
            </a:r>
            <a:r>
              <a:rPr lang="ru-RU" dirty="0"/>
              <a:t> </a:t>
            </a:r>
            <a:r>
              <a:rPr lang="ru-RU" dirty="0" err="1"/>
              <a:t>ризиком</a:t>
            </a:r>
            <a:r>
              <a:rPr lang="ru-RU" dirty="0"/>
              <a:t> </a:t>
            </a:r>
            <a:r>
              <a:rPr lang="ru-RU" dirty="0" err="1"/>
              <a:t>малігнізації</a:t>
            </a:r>
            <a:r>
              <a:rPr lang="ru-RU" dirty="0"/>
              <a:t> (10-20%) </a:t>
            </a:r>
            <a:r>
              <a:rPr lang="ru-RU" dirty="0" err="1"/>
              <a:t>відноситься</a:t>
            </a:r>
            <a:r>
              <a:rPr lang="ru-RU" dirty="0"/>
              <a:t> </a:t>
            </a:r>
            <a:r>
              <a:rPr lang="ru-RU" dirty="0" err="1"/>
              <a:t>щільний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з </a:t>
            </a:r>
            <a:r>
              <a:rPr lang="ru-RU" dirty="0" err="1"/>
              <a:t>плавним</a:t>
            </a:r>
            <a:r>
              <a:rPr lang="ru-RU" dirty="0"/>
              <a:t> (</a:t>
            </a:r>
            <a:r>
              <a:rPr lang="ru-RU" dirty="0" err="1"/>
              <a:t>ніжним</a:t>
            </a:r>
            <a:r>
              <a:rPr lang="ru-RU" dirty="0"/>
              <a:t>) </a:t>
            </a:r>
            <a:r>
              <a:rPr lang="ru-RU" dirty="0" err="1"/>
              <a:t>краєм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/>
              <a:t>не присутні </a:t>
            </a:r>
            <a:r>
              <a:rPr lang="ru-RU" dirty="0" err="1"/>
              <a:t>жоден</a:t>
            </a:r>
            <a:r>
              <a:rPr lang="ru-RU" dirty="0"/>
              <a:t> з </a:t>
            </a:r>
            <a:r>
              <a:rPr lang="ru-RU" dirty="0" err="1"/>
              <a:t>нижчеперелічених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:</a:t>
            </a:r>
          </a:p>
          <a:p>
            <a:r>
              <a:rPr lang="ru-RU" dirty="0"/>
              <a:t>                А) </a:t>
            </a:r>
            <a:r>
              <a:rPr lang="ru-RU" dirty="0" err="1"/>
              <a:t>мікрокальцинати</a:t>
            </a:r>
            <a:r>
              <a:rPr lang="ru-RU" dirty="0"/>
              <a:t> (див.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),</a:t>
            </a:r>
          </a:p>
          <a:p>
            <a:r>
              <a:rPr lang="ru-RU" dirty="0"/>
              <a:t>                 Б) </a:t>
            </a:r>
            <a:r>
              <a:rPr lang="ru-RU" dirty="0" err="1"/>
              <a:t>нерегулярні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,</a:t>
            </a:r>
          </a:p>
          <a:p>
            <a:r>
              <a:rPr lang="ru-RU" dirty="0"/>
              <a:t>                 В) </a:t>
            </a:r>
            <a:r>
              <a:rPr lang="ru-RU" dirty="0" err="1"/>
              <a:t>екстратиреоїдальне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,</a:t>
            </a:r>
          </a:p>
          <a:p>
            <a:r>
              <a:rPr lang="ru-RU" dirty="0"/>
              <a:t>                 Г) </a:t>
            </a:r>
            <a:r>
              <a:rPr lang="ru-RU" dirty="0" err="1"/>
              <a:t>переважання</a:t>
            </a:r>
            <a:r>
              <a:rPr lang="ru-RU" dirty="0"/>
              <a:t> </a:t>
            </a:r>
            <a:r>
              <a:rPr lang="ru-RU" dirty="0" err="1"/>
              <a:t>висоти</a:t>
            </a:r>
            <a:r>
              <a:rPr lang="ru-RU" dirty="0"/>
              <a:t> над шириною.</a:t>
            </a:r>
          </a:p>
          <a:p>
            <a:r>
              <a:rPr lang="ru-RU" dirty="0"/>
              <a:t>5) До </a:t>
            </a:r>
            <a:r>
              <a:rPr lang="ru-RU" dirty="0" err="1"/>
              <a:t>групи</a:t>
            </a:r>
            <a:r>
              <a:rPr lang="ru-RU" dirty="0"/>
              <a:t> з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ймовірністю</a:t>
            </a:r>
            <a:r>
              <a:rPr lang="ru-RU" dirty="0"/>
              <a:t> </a:t>
            </a:r>
            <a:r>
              <a:rPr lang="ru-RU" dirty="0" err="1"/>
              <a:t>малігнізації</a:t>
            </a:r>
            <a:r>
              <a:rPr lang="ru-RU" dirty="0"/>
              <a:t> (≥70-90%) </a:t>
            </a:r>
            <a:r>
              <a:rPr lang="ru-RU" dirty="0" err="1"/>
              <a:t>відноситься</a:t>
            </a:r>
            <a:r>
              <a:rPr lang="ru-RU" dirty="0"/>
              <a:t> </a:t>
            </a:r>
            <a:r>
              <a:rPr lang="ru-RU" dirty="0" err="1"/>
              <a:t>щільний</a:t>
            </a:r>
            <a:r>
              <a:rPr lang="ru-RU" dirty="0"/>
              <a:t> </a:t>
            </a:r>
            <a:r>
              <a:rPr lang="ru-RU" dirty="0" err="1"/>
              <a:t>гіпоехогенний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кістозний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присутній</a:t>
            </a:r>
            <a:r>
              <a:rPr lang="ru-RU" dirty="0"/>
              <a:t> </a:t>
            </a:r>
            <a:r>
              <a:rPr lang="ru-RU" dirty="0" err="1"/>
              <a:t>щільний</a:t>
            </a:r>
            <a:r>
              <a:rPr lang="ru-RU" dirty="0"/>
              <a:t> компонент) з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err="1"/>
              <a:t>принаймні</a:t>
            </a:r>
            <a:r>
              <a:rPr lang="ru-RU"/>
              <a:t> одного з нижчеперелічених </a:t>
            </a:r>
            <a:r>
              <a:rPr lang="ru-RU" dirty="0" err="1"/>
              <a:t>ознак</a:t>
            </a:r>
            <a:r>
              <a:rPr lang="ru-RU" dirty="0"/>
              <a:t>:</a:t>
            </a:r>
          </a:p>
          <a:p>
            <a:r>
              <a:rPr lang="ru-RU" dirty="0"/>
              <a:t>                  А) </a:t>
            </a:r>
            <a:r>
              <a:rPr lang="ru-RU" dirty="0" err="1"/>
              <a:t>мікрокальцинати</a:t>
            </a:r>
            <a:r>
              <a:rPr lang="ru-RU" dirty="0"/>
              <a:t> (див.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),</a:t>
            </a:r>
          </a:p>
          <a:p>
            <a:r>
              <a:rPr lang="ru-RU" dirty="0"/>
              <a:t>                 Б) </a:t>
            </a:r>
            <a:r>
              <a:rPr lang="ru-RU" dirty="0" err="1"/>
              <a:t>нерегулярні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,</a:t>
            </a:r>
          </a:p>
          <a:p>
            <a:r>
              <a:rPr lang="ru-RU" dirty="0"/>
              <a:t>                 В) </a:t>
            </a:r>
            <a:r>
              <a:rPr lang="ru-RU" dirty="0" err="1"/>
              <a:t>екстратиреоїдальне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,</a:t>
            </a:r>
          </a:p>
          <a:p>
            <a:r>
              <a:rPr lang="ru-RU" dirty="0"/>
              <a:t>                 Г) </a:t>
            </a:r>
            <a:r>
              <a:rPr lang="ru-RU" dirty="0" err="1"/>
              <a:t>переважання</a:t>
            </a:r>
            <a:r>
              <a:rPr lang="ru-RU" dirty="0"/>
              <a:t> </a:t>
            </a:r>
            <a:r>
              <a:rPr lang="ru-RU" dirty="0" err="1"/>
              <a:t>висоти</a:t>
            </a:r>
            <a:r>
              <a:rPr lang="ru-RU" dirty="0"/>
              <a:t> над шириною,</a:t>
            </a:r>
          </a:p>
          <a:p>
            <a:r>
              <a:rPr lang="ru-RU" dirty="0"/>
              <a:t>                 Д) </a:t>
            </a:r>
            <a:r>
              <a:rPr lang="ru-RU" dirty="0" err="1"/>
              <a:t>лімфаденопатія</a:t>
            </a:r>
            <a:r>
              <a:rPr lang="ru-RU" dirty="0"/>
              <a:t>,</a:t>
            </a:r>
          </a:p>
          <a:p>
            <a:r>
              <a:rPr lang="ru-RU" dirty="0"/>
              <a:t>                 Ж) </a:t>
            </a:r>
            <a:r>
              <a:rPr lang="ru-RU" dirty="0" err="1"/>
              <a:t>нечіткий</a:t>
            </a:r>
            <a:r>
              <a:rPr lang="ru-RU" dirty="0"/>
              <a:t> контур </a:t>
            </a:r>
            <a:r>
              <a:rPr lang="ru-RU" dirty="0" err="1"/>
              <a:t>вузла</a:t>
            </a:r>
            <a:r>
              <a:rPr lang="ru-RU" dirty="0"/>
              <a:t> з </a:t>
            </a:r>
            <a:r>
              <a:rPr lang="ru-RU" dirty="0" err="1"/>
              <a:t>проростанням</a:t>
            </a:r>
            <a:r>
              <a:rPr lang="ru-RU" dirty="0"/>
              <a:t> (</a:t>
            </a:r>
            <a:r>
              <a:rPr lang="ru-RU" dirty="0" err="1"/>
              <a:t>есктрузією</a:t>
            </a:r>
            <a:r>
              <a:rPr lang="ru-RU" dirty="0"/>
              <a:t>) в </a:t>
            </a:r>
            <a:r>
              <a:rPr lang="ru-RU" dirty="0" err="1"/>
              <a:t>сусідні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.</a:t>
            </a:r>
          </a:p>
          <a:p>
            <a:r>
              <a:rPr lang="ru-RU" dirty="0"/>
              <a:t>                        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endParaRPr lang="ru-RU" dirty="0"/>
          </a:p>
          <a:p>
            <a:r>
              <a:rPr lang="ru-RU" dirty="0"/>
              <a:t>- </a:t>
            </a:r>
            <a:r>
              <a:rPr lang="ru-RU" dirty="0" err="1"/>
              <a:t>Дистрофічні</a:t>
            </a:r>
            <a:r>
              <a:rPr lang="ru-RU" dirty="0"/>
              <a:t> </a:t>
            </a:r>
            <a:r>
              <a:rPr lang="ru-RU" dirty="0" err="1"/>
              <a:t>кальцифікати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груба </a:t>
            </a:r>
            <a:r>
              <a:rPr lang="ru-RU" dirty="0" err="1"/>
              <a:t>макрокальцифікація</a:t>
            </a:r>
            <a:r>
              <a:rPr lang="ru-RU" dirty="0"/>
              <a:t>, </a:t>
            </a:r>
            <a:r>
              <a:rPr lang="ru-RU" dirty="0" err="1"/>
              <a:t>ущільнення</a:t>
            </a:r>
            <a:r>
              <a:rPr lang="ru-RU" dirty="0"/>
              <a:t> </a:t>
            </a:r>
            <a:r>
              <a:rPr lang="ru-RU" dirty="0" err="1"/>
              <a:t>капсули</a:t>
            </a:r>
            <a:r>
              <a:rPr lang="ru-RU" dirty="0"/>
              <a:t>),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мікрокальцинатів</a:t>
            </a:r>
            <a:r>
              <a:rPr lang="ru-RU" dirty="0"/>
              <a:t> </a:t>
            </a:r>
            <a:r>
              <a:rPr lang="ru-RU" dirty="0" err="1"/>
              <a:t>збільшують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, але в </a:t>
            </a:r>
            <a:r>
              <a:rPr lang="ru-RU" dirty="0" err="1"/>
              <a:t>меншій</a:t>
            </a:r>
            <a:r>
              <a:rPr lang="ru-RU" dirty="0"/>
              <a:t> </a:t>
            </a:r>
            <a:r>
              <a:rPr lang="ru-RU" dirty="0" err="1"/>
              <a:t>мірі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мікрокальцинати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Огляд</a:t>
            </a:r>
            <a:r>
              <a:rPr lang="ru-RU" dirty="0"/>
              <a:t> </a:t>
            </a:r>
            <a:r>
              <a:rPr lang="ru-RU" dirty="0" err="1"/>
              <a:t>шийних</a:t>
            </a:r>
            <a:r>
              <a:rPr lang="ru-RU" dirty="0"/>
              <a:t>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 повинен </a:t>
            </a:r>
            <a:r>
              <a:rPr lang="ru-RU" dirty="0" err="1"/>
              <a:t>проводитися</a:t>
            </a:r>
            <a:r>
              <a:rPr lang="ru-RU" dirty="0"/>
              <a:t>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ультразвукових</a:t>
            </a:r>
            <a:r>
              <a:rPr lang="ru-RU" dirty="0"/>
              <a:t> </a:t>
            </a:r>
            <a:r>
              <a:rPr lang="ru-RU" dirty="0" err="1"/>
              <a:t>дослідженнях</a:t>
            </a:r>
            <a:r>
              <a:rPr lang="ru-RU" dirty="0"/>
              <a:t> </a:t>
            </a:r>
            <a:r>
              <a:rPr lang="ru-RU" dirty="0" err="1"/>
              <a:t>шиї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984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работа Юля\медин\моя практика\content_ne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" y="190500"/>
            <a:ext cx="86106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2550</TotalTime>
  <Words>3394</Words>
  <Application>Microsoft Office PowerPoint</Application>
  <PresentationFormat>Экран (4:3)</PresentationFormat>
  <Paragraphs>303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6" baseType="lpstr">
      <vt:lpstr>Arial</vt:lpstr>
      <vt:lpstr>Calibri</vt:lpstr>
      <vt:lpstr>Consolas</vt:lpstr>
      <vt:lpstr>Corbel</vt:lpstr>
      <vt:lpstr>Open Sans</vt:lpstr>
      <vt:lpstr>Wingdings</vt:lpstr>
      <vt:lpstr>Wingdings 2</vt:lpstr>
      <vt:lpstr>Wingdings 3</vt:lpstr>
      <vt:lpstr>Метро</vt:lpstr>
      <vt:lpstr>Променеві методи дослідження в ендокринології. Променеві ознаки захворювань щитоподібної залози. </vt:lpstr>
      <vt:lpstr>МЕТОДИ ДОСЛІДЖЕННЯ ЩИТОПОДІБНОЇ ЗАЛОЗИ</vt:lpstr>
      <vt:lpstr>Презентация PowerPoint</vt:lpstr>
      <vt:lpstr>Презентация PowerPoint</vt:lpstr>
      <vt:lpstr>Презентация PowerPoint</vt:lpstr>
      <vt:lpstr>Презентация PowerPoint</vt:lpstr>
      <vt:lpstr>КТ дослідження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               </vt:lpstr>
      <vt:lpstr>Презентация PowerPoint</vt:lpstr>
      <vt:lpstr>У нормі рівень Т3 і Т4 у дорослої людини. Зміст Т4 складає 75-140 нмоль / л (вільний Т4 10-25 нмоль / л), Т3 -1.4-2.8 нмоль / л (вільний Т3-2.5-5.8 нмоль / л).</vt:lpstr>
      <vt:lpstr>У нормі рівень тиреоглобуліну (ТГ) дорослої людини  становить до 50 нг / мл. Найбільше значення має для діагностики і моніторингу ефективності лікування диференційованного раку щитовидної залози. При недиференційованній карциномі його концентрація може не змінитися. Є прямий зв'язок рівня ТГ і наявністю метастазів раку щитовидної залози: його концентрація збільшується.</vt:lpstr>
      <vt:lpstr>Презентация PowerPoint</vt:lpstr>
      <vt:lpstr>Презентация PowerPoint</vt:lpstr>
      <vt:lpstr>АНОМАЛІЇ РАЗВИТКУ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Олеся Дмитріївна Слюсаренко</cp:lastModifiedBy>
  <cp:revision>229</cp:revision>
  <dcterms:created xsi:type="dcterms:W3CDTF">2018-02-27T19:34:50Z</dcterms:created>
  <dcterms:modified xsi:type="dcterms:W3CDTF">2023-11-18T16:23:41Z</dcterms:modified>
</cp:coreProperties>
</file>