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6" r:id="rId3"/>
    <p:sldId id="286" r:id="rId4"/>
    <p:sldId id="327" r:id="rId5"/>
    <p:sldId id="326" r:id="rId6"/>
    <p:sldId id="258" r:id="rId7"/>
    <p:sldId id="260" r:id="rId8"/>
    <p:sldId id="269" r:id="rId9"/>
    <p:sldId id="279" r:id="rId10"/>
    <p:sldId id="263" r:id="rId11"/>
    <p:sldId id="266" r:id="rId12"/>
    <p:sldId id="267" r:id="rId13"/>
    <p:sldId id="270" r:id="rId14"/>
    <p:sldId id="264" r:id="rId15"/>
    <p:sldId id="271" r:id="rId16"/>
    <p:sldId id="265" r:id="rId17"/>
    <p:sldId id="272" r:id="rId18"/>
    <p:sldId id="275" r:id="rId19"/>
    <p:sldId id="277" r:id="rId20"/>
    <p:sldId id="273" r:id="rId21"/>
    <p:sldId id="274" r:id="rId22"/>
    <p:sldId id="281" r:id="rId23"/>
    <p:sldId id="280" r:id="rId24"/>
    <p:sldId id="288" r:id="rId25"/>
    <p:sldId id="289" r:id="rId26"/>
    <p:sldId id="291" r:id="rId27"/>
    <p:sldId id="290" r:id="rId28"/>
    <p:sldId id="294" r:id="rId29"/>
    <p:sldId id="296" r:id="rId30"/>
    <p:sldId id="325" r:id="rId31"/>
    <p:sldId id="285" r:id="rId32"/>
    <p:sldId id="317" r:id="rId33"/>
    <p:sldId id="292" r:id="rId34"/>
    <p:sldId id="293" r:id="rId35"/>
    <p:sldId id="297" r:id="rId36"/>
    <p:sldId id="298" r:id="rId37"/>
    <p:sldId id="283" r:id="rId38"/>
    <p:sldId id="282" r:id="rId39"/>
    <p:sldId id="302" r:id="rId40"/>
    <p:sldId id="315" r:id="rId41"/>
    <p:sldId id="299" r:id="rId42"/>
    <p:sldId id="300" r:id="rId43"/>
    <p:sldId id="301" r:id="rId44"/>
    <p:sldId id="318" r:id="rId45"/>
    <p:sldId id="319" r:id="rId46"/>
    <p:sldId id="320" r:id="rId47"/>
    <p:sldId id="304" r:id="rId48"/>
    <p:sldId id="305" r:id="rId49"/>
    <p:sldId id="321" r:id="rId50"/>
    <p:sldId id="307" r:id="rId51"/>
    <p:sldId id="306" r:id="rId52"/>
    <p:sldId id="311" r:id="rId53"/>
    <p:sldId id="312" r:id="rId54"/>
    <p:sldId id="313" r:id="rId55"/>
    <p:sldId id="314" r:id="rId56"/>
    <p:sldId id="308" r:id="rId57"/>
    <p:sldId id="309" r:id="rId58"/>
    <p:sldId id="324" r:id="rId59"/>
    <p:sldId id="322" r:id="rId60"/>
    <p:sldId id="310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1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DCE5F99-5B3E-470A-A43C-AA8E217AED8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179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&#1052;&#1086;&#1080;%20&#1076;&#1086;&#1082;&#1091;&#1084;&#1077;&#1085;&#1090;&#1099;\Gorin.avi" TargetMode="Externa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1000108"/>
            <a:ext cx="75724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Променеві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методики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статевої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uk-UA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роменева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анатомія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окремих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статевої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4942" y="4500570"/>
            <a:ext cx="3677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Кафедра променевої діагностики, терапії та радіаційної медицини  і </a:t>
            </a:r>
            <a:r>
              <a:rPr lang="ru-RU" dirty="0" err="1"/>
              <a:t>онкології</a:t>
            </a:r>
            <a:r>
              <a:rPr lang="ru-RU" dirty="0"/>
              <a:t>  </a:t>
            </a:r>
            <a:r>
              <a:rPr lang="ru-RU" dirty="0" err="1"/>
              <a:t>ОНМедУ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5786" y="14285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андрології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71472" y="1785926"/>
            <a:ext cx="832100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Основними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методами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променевої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діагностики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андрології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є:</a:t>
            </a: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-УЗД</a:t>
            </a: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-МРТ</a:t>
            </a: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-КТ</a:t>
            </a: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Радіонуклідний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метод</a:t>
            </a: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Рентгенологічні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методи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8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142852"/>
            <a:ext cx="71306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Анатомія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чоловічого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таза</a:t>
            </a:r>
            <a:endParaRPr lang="uk-UA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836" y="1052736"/>
            <a:ext cx="5990684" cy="5159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4778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Diana\Desktop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08912" cy="5495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iana\Desktop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3560" y="3941676"/>
            <a:ext cx="3960440" cy="2916324"/>
          </a:xfrm>
          <a:prstGeom prst="rect">
            <a:avLst/>
          </a:prstGeom>
          <a:noFill/>
        </p:spPr>
      </p:pic>
      <p:pic>
        <p:nvPicPr>
          <p:cNvPr id="2052" name="Picture 4" descr="C:\Users\Diana\Desktop\slid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0"/>
            <a:ext cx="5347339" cy="4005064"/>
          </a:xfrm>
          <a:prstGeom prst="rect">
            <a:avLst/>
          </a:prstGeom>
          <a:noFill/>
        </p:spPr>
      </p:pic>
      <p:pic>
        <p:nvPicPr>
          <p:cNvPr id="2053" name="Picture 5" descr="C:\Users\Diana\Desktop\400px-Figure_28_01_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43275"/>
            <a:ext cx="3810000" cy="3514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85728"/>
            <a:ext cx="6000792" cy="5870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20" y="142852"/>
            <a:ext cx="8229600" cy="1143000"/>
          </a:xfrm>
          <a:effectLst/>
        </p:spPr>
        <p:txBody>
          <a:bodyPr/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Анатомія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залози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3" name="Picture 5" descr="Prostate_Anatom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981075"/>
            <a:ext cx="7343775" cy="5681663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86700" cy="928688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Рентгенологічний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метод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2844" y="428604"/>
            <a:ext cx="8643938" cy="44291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Уретрографія</a:t>
            </a:r>
            <a:r>
              <a:rPr lang="ru-RU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рентгенівське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уретри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її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заповненні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РКС</a:t>
            </a:r>
          </a:p>
          <a:p>
            <a:pPr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Мікційна</a:t>
            </a:r>
            <a:r>
              <a:rPr lang="ru-RU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уретрографія</a:t>
            </a:r>
            <a:r>
              <a:rPr lang="ru-RU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рентгенівське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отримати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у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вигляді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заключного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етапу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екскреторної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урографії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сечовипусканні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Дає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уявлення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про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сечовипускання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тонусу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детрузора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шийки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мембранозного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сфінктера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ru-RU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Пряма ретроградна </a:t>
            </a:r>
            <a:r>
              <a:rPr lang="ru-RU" sz="1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уретрографія</a:t>
            </a:r>
            <a:r>
              <a:rPr lang="ru-RU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при прямому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контрастуванні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через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зовнішній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отвір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сечовивідного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каналу</a:t>
            </a:r>
          </a:p>
          <a:p>
            <a:pPr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Пряма </a:t>
            </a:r>
            <a:r>
              <a:rPr lang="ru-RU" sz="1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антеградная</a:t>
            </a:r>
            <a:r>
              <a:rPr lang="ru-RU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уретрографія</a:t>
            </a:r>
            <a:r>
              <a:rPr lang="ru-RU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через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епіцістостому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внутрішній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отвір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сечівника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    Пряма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антеградная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ретроградна)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уретрографія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чітко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візуалізувати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просвіт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перетинчастої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губчастої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частин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чоловічого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сечівника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4857760"/>
            <a:ext cx="47149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уретрограмах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сечовивідний</a:t>
            </a:r>
            <a:r>
              <a:rPr lang="ru-RU" dirty="0">
                <a:latin typeface="Arial" pitchFamily="34" charset="0"/>
                <a:cs typeface="Arial" pitchFamily="34" charset="0"/>
              </a:rPr>
              <a:t> канал видно 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вигляді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стрічкоподібної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тіні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чіткими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рівними</a:t>
            </a:r>
            <a:r>
              <a:rPr lang="ru-RU" dirty="0">
                <a:latin typeface="Arial" pitchFamily="34" charset="0"/>
                <a:cs typeface="Arial" pitchFamily="34" charset="0"/>
              </a:rPr>
              <a:t> контурами,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просвіт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уретри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нерівномірний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відповідає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фазі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контрастування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фізіологічним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звуженням</a:t>
            </a:r>
            <a:endParaRPr lang="ru-RU" dirty="0"/>
          </a:p>
        </p:txBody>
      </p:sp>
      <p:pic>
        <p:nvPicPr>
          <p:cNvPr id="5" name="Picture 2" descr="http://vmede.org/sait/content/Urologiya_komyakov_2012/6_files/mb4_05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286256"/>
            <a:ext cx="2286016" cy="2413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3897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mede.org/sait/content/Onkilogiya_trufanov_t1_2010/img/1565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571480"/>
            <a:ext cx="3217780" cy="40953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627277" y="476672"/>
            <a:ext cx="324120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Кавернозографія</a:t>
            </a:r>
            <a:r>
              <a:rPr lang="uk-UA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ea typeface="Calibri" panose="020F0502020204030204" pitchFamily="34" charset="0"/>
              </a:rPr>
              <a:t>- рентгенівське дослідження печеристих тіл статевого члена при ін'єкційному введенні РК в них.</a:t>
            </a:r>
          </a:p>
          <a:p>
            <a:endParaRPr lang="uk-UA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ea typeface="Calibri" panose="020F0502020204030204" pitchFamily="34" charset="0"/>
              </a:rPr>
              <a:t>Методика дозволяє отримати інформацію про кровопостачання печеристих тіл і найчастіше виконується для визначення венозного скидання крові при </a:t>
            </a:r>
            <a:r>
              <a:rPr lang="uk-UA" dirty="0" err="1">
                <a:latin typeface="Arial" panose="020B0604020202020204" pitchFamily="34" charset="0"/>
                <a:ea typeface="Calibri" panose="020F0502020204030204" pitchFamily="34" charset="0"/>
              </a:rPr>
              <a:t>еректильної</a:t>
            </a:r>
            <a:r>
              <a:rPr lang="uk-UA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uk-UA" dirty="0" err="1">
                <a:latin typeface="Arial" panose="020B0604020202020204" pitchFamily="34" charset="0"/>
                <a:ea typeface="Calibri" panose="020F0502020204030204" pitchFamily="34" charset="0"/>
              </a:rPr>
              <a:t>дисфункції</a:t>
            </a:r>
            <a:r>
              <a:rPr lang="uk-UA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5715008" y="4797334"/>
            <a:ext cx="3275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</a:rPr>
              <a:t>Кавернозографія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</a:rPr>
              <a:t>. Норма.</a:t>
            </a:r>
          </a:p>
          <a:p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</a:rPr>
              <a:t>Променева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</a:rPr>
              <a:t>діагностика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</a:rPr>
              <a:t>: </a:t>
            </a:r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</a:rPr>
              <a:t>підручник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</a:rPr>
              <a:t>: Т. 1 / </a:t>
            </a:r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</a:rPr>
              <a:t>під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</a:rPr>
              <a:t> ред. проф. Г.Є. Труфанова. - 2011, рис 13.1</a:t>
            </a:r>
            <a:endParaRPr lang="uk-UA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lum bright="1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" y="714356"/>
            <a:ext cx="2585896" cy="407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3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AutoShape 6" descr="Картинки по запросу узи анатомия предстательной железы человека норма"/>
          <p:cNvSpPr>
            <a:spLocks noChangeAspect="1" noChangeArrowheads="1"/>
          </p:cNvSpPr>
          <p:nvPr/>
        </p:nvSpPr>
        <p:spPr bwMode="auto">
          <a:xfrm>
            <a:off x="155575" y="-944563"/>
            <a:ext cx="3810000" cy="19716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4" descr="http://vmede.org/sait/content/Urologiya_komyakov_2012/6_files/mb4_04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57166"/>
            <a:ext cx="3072826" cy="407196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643570" y="4500570"/>
            <a:ext cx="32147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Екскреторна</a:t>
            </a:r>
            <a:r>
              <a:rPr lang="ru-RU" sz="1400" dirty="0"/>
              <a:t> </a:t>
            </a:r>
            <a:r>
              <a:rPr lang="ru-RU" sz="1400" dirty="0" err="1"/>
              <a:t>урограмма</a:t>
            </a:r>
            <a:r>
              <a:rPr lang="ru-RU" sz="1400" dirty="0"/>
              <a:t> </a:t>
            </a:r>
            <a:r>
              <a:rPr lang="ru-RU" sz="1400" dirty="0" err="1"/>
              <a:t>з</a:t>
            </a:r>
            <a:r>
              <a:rPr lang="ru-RU" sz="1400" dirty="0"/>
              <a:t> </a:t>
            </a:r>
            <a:r>
              <a:rPr lang="ru-RU" sz="1400" dirty="0" err="1"/>
              <a:t>низхідною</a:t>
            </a:r>
            <a:r>
              <a:rPr lang="ru-RU" sz="1400" dirty="0"/>
              <a:t> </a:t>
            </a:r>
            <a:r>
              <a:rPr lang="ru-RU" sz="1400" dirty="0" err="1"/>
              <a:t>цістограммой</a:t>
            </a:r>
            <a:r>
              <a:rPr lang="ru-RU" sz="1400" dirty="0"/>
              <a:t>. </a:t>
            </a:r>
            <a:r>
              <a:rPr lang="ru-RU" sz="1400" dirty="0" err="1"/>
              <a:t>Визначається</a:t>
            </a:r>
            <a:r>
              <a:rPr lang="ru-RU" sz="1400" dirty="0"/>
              <a:t> великий </a:t>
            </a:r>
            <a:r>
              <a:rPr lang="ru-RU" sz="1400" dirty="0" err="1"/>
              <a:t>округлий</a:t>
            </a:r>
            <a:r>
              <a:rPr lang="ru-RU" sz="1400" dirty="0"/>
              <a:t> дефект </a:t>
            </a:r>
            <a:r>
              <a:rPr lang="ru-RU" sz="1400" dirty="0" err="1"/>
              <a:t>наповнення</a:t>
            </a:r>
            <a:r>
              <a:rPr lang="ru-RU" sz="1400" dirty="0"/>
              <a:t> по </a:t>
            </a:r>
            <a:r>
              <a:rPr lang="ru-RU" sz="1400" dirty="0" err="1"/>
              <a:t>нижньому</a:t>
            </a:r>
            <a:r>
              <a:rPr lang="ru-RU" sz="1400" dirty="0"/>
              <a:t> контуру </a:t>
            </a:r>
            <a:r>
              <a:rPr lang="ru-RU" sz="1400" dirty="0" err="1"/>
              <a:t>сечового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, </a:t>
            </a:r>
            <a:r>
              <a:rPr lang="ru-RU" sz="1400" dirty="0" err="1"/>
              <a:t>обумовлений</a:t>
            </a:r>
            <a:r>
              <a:rPr lang="ru-RU" sz="1400" dirty="0"/>
              <a:t> </a:t>
            </a:r>
            <a:r>
              <a:rPr lang="ru-RU" sz="1400" dirty="0" err="1"/>
              <a:t>доброякісну</a:t>
            </a:r>
            <a:r>
              <a:rPr lang="ru-RU" sz="1400" dirty="0"/>
              <a:t> </a:t>
            </a:r>
            <a:r>
              <a:rPr lang="ru-RU" sz="1400" dirty="0" err="1"/>
              <a:t>гіперплазію</a:t>
            </a:r>
            <a:r>
              <a:rPr lang="ru-RU" sz="1400" dirty="0"/>
              <a:t> </a:t>
            </a:r>
            <a:r>
              <a:rPr lang="ru-RU" sz="1400" dirty="0" err="1"/>
              <a:t>передміхурової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endParaRPr lang="ru-RU" sz="1400" dirty="0"/>
          </a:p>
        </p:txBody>
      </p:sp>
      <p:pic>
        <p:nvPicPr>
          <p:cNvPr id="17410" name="Picture 2" descr="http://vmede.org/sait/content/Urologiya_komyakov_2012/11_files/mb4_00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4648200" cy="52482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0034" y="5572140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Оглядова</a:t>
            </a:r>
            <a:r>
              <a:rPr lang="ru-RU" dirty="0"/>
              <a:t> </a:t>
            </a:r>
            <a:r>
              <a:rPr lang="ru-RU" dirty="0" err="1"/>
              <a:t>рентгенограма</a:t>
            </a:r>
            <a:r>
              <a:rPr lang="ru-RU" dirty="0"/>
              <a:t> тазу. </a:t>
            </a:r>
            <a:r>
              <a:rPr lang="ru-RU" dirty="0" err="1"/>
              <a:t>Камені</a:t>
            </a:r>
            <a:r>
              <a:rPr lang="ru-RU" dirty="0"/>
              <a:t> </a:t>
            </a:r>
            <a:r>
              <a:rPr lang="ru-RU" dirty="0" err="1"/>
              <a:t>передміхурової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</a:t>
            </a:r>
            <a:r>
              <a:rPr lang="ru-RU" dirty="0" err="1"/>
              <a:t>стрілки</a:t>
            </a:r>
            <a:r>
              <a:rPr lang="ru-RU" dirty="0"/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00100" y="0"/>
            <a:ext cx="7886700" cy="92075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Ультразвуковий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метод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14282" y="357166"/>
            <a:ext cx="8501062" cy="48577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УЗД </a:t>
            </a:r>
            <a:r>
              <a:rPr lang="ru-RU" sz="20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позатазових</a:t>
            </a:r>
            <a:r>
              <a:rPr lang="ru-RU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статевих</a:t>
            </a:r>
            <a:r>
              <a:rPr lang="ru-RU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статевого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члена,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губчастої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частини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чоловічого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сечівника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калитки,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яєчок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придатків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сім'яних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канатиків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проводиться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застосуванням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поверхневих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високочастотних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датчиків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0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Трансректальне</a:t>
            </a:r>
            <a:r>
              <a:rPr lang="ru-RU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УЗД - ТРУЗД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внутрішньотазових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статевих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насіннєві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протоки,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сім'яні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міхурці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простата,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перетинкова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передміхурова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частини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чоловічого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сечівника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ректальним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датчиком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ТРУЗД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дозволяє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візуалізувати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зональну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будову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простати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різниці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ехогенності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периферичної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зони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центральної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області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Особливе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ТРУЗД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якості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способу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навігації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виконанні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інвазивних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процедур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біопсії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простати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Внутрішньотазові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статеві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візуалізувати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шляхом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трансабдоминального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сканування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727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85720" y="1428736"/>
            <a:ext cx="8715375" cy="33035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3575" y="214290"/>
            <a:ext cx="89204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Сонограми</a:t>
            </a:r>
            <a:r>
              <a:rPr lang="ru-RU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4929198"/>
            <a:ext cx="81369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а -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зображення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отримане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допомогою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трансректального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доступу,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 -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енергетична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доплерографія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кровотоку 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залозі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1 -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периферична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зона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залози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2 - центральна зона</a:t>
            </a:r>
          </a:p>
        </p:txBody>
      </p:sp>
    </p:spTree>
    <p:extLst>
      <p:ext uri="{BB962C8B-B14F-4D97-AF65-F5344CB8AC3E}">
        <p14:creationId xmlns:p14="http://schemas.microsoft.com/office/powerpoint/2010/main" val="1499253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5730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Рентгенівська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томографія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28596" y="1071546"/>
            <a:ext cx="7929562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КТ при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статевих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дозволяє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оцінити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стан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навколишніх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тканин при травмах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виявити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регіонарні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віддалені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метастази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злоякісних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пухлинах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деяких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випадках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використовують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спеціальні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методики,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дають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більш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детальне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просторове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уявлення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про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патологічний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процес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КТ-уретрографія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КТ-фістулографія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 l="2201" r="4075" b="3379"/>
          <a:stretch>
            <a:fillRect/>
          </a:stretch>
        </p:blipFill>
        <p:spPr>
          <a:xfrm>
            <a:off x="6000760" y="3386306"/>
            <a:ext cx="2928958" cy="31646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14612" y="5715016"/>
            <a:ext cx="3000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itchFamily="34" charset="0"/>
                <a:cs typeface="Arial" pitchFamily="34" charset="0"/>
              </a:rPr>
              <a:t>КТ-уретрограма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режимі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D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81503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zinref.ru/000_uchebniki/03200medecina/000_04_00_luchevaia_anatomia_cheloveka_trofimova_2005/000/017_639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85728"/>
            <a:ext cx="6513680" cy="40005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4357694"/>
            <a:ext cx="72866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 </a:t>
            </a:r>
            <a:r>
              <a:rPr lang="ru-RU" dirty="0" err="1"/>
              <a:t>передміхурової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</a:t>
            </a:r>
          </a:p>
          <a:p>
            <a:r>
              <a:rPr lang="ru-RU" dirty="0"/>
              <a:t>1 - </a:t>
            </a:r>
            <a:r>
              <a:rPr lang="ru-RU" dirty="0" err="1"/>
              <a:t>сечовий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;</a:t>
            </a:r>
          </a:p>
          <a:p>
            <a:r>
              <a:rPr lang="ru-RU" dirty="0"/>
              <a:t>2 - головка </a:t>
            </a:r>
            <a:r>
              <a:rPr lang="ru-RU" dirty="0" err="1"/>
              <a:t>стегнової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;</a:t>
            </a:r>
          </a:p>
          <a:p>
            <a:r>
              <a:rPr lang="ru-RU" dirty="0"/>
              <a:t>3 - ампула </a:t>
            </a:r>
            <a:r>
              <a:rPr lang="ru-RU" dirty="0" err="1"/>
              <a:t>прямої</a:t>
            </a:r>
            <a:r>
              <a:rPr lang="ru-RU" dirty="0"/>
              <a:t> кишки;</a:t>
            </a:r>
          </a:p>
          <a:p>
            <a:r>
              <a:rPr lang="ru-RU" dirty="0"/>
              <a:t>4 - </a:t>
            </a:r>
            <a:r>
              <a:rPr lang="ru-RU" dirty="0" err="1"/>
              <a:t>внутрішній</a:t>
            </a:r>
            <a:r>
              <a:rPr lang="ru-RU" dirty="0"/>
              <a:t> </a:t>
            </a:r>
            <a:r>
              <a:rPr lang="ru-RU" dirty="0" err="1"/>
              <a:t>затульний</a:t>
            </a:r>
            <a:r>
              <a:rPr lang="ru-RU" dirty="0"/>
              <a:t> </a:t>
            </a:r>
            <a:r>
              <a:rPr lang="ru-RU" dirty="0" err="1"/>
              <a:t>м'яз</a:t>
            </a:r>
            <a:r>
              <a:rPr lang="ru-RU" dirty="0"/>
              <a:t>;</a:t>
            </a:r>
          </a:p>
          <a:p>
            <a:r>
              <a:rPr lang="ru-RU" dirty="0"/>
              <a:t>5 - лонная </a:t>
            </a:r>
            <a:r>
              <a:rPr lang="ru-RU" dirty="0" err="1"/>
              <a:t>кістка</a:t>
            </a:r>
            <a:r>
              <a:rPr lang="ru-RU" dirty="0"/>
              <a:t>;</a:t>
            </a:r>
          </a:p>
          <a:p>
            <a:r>
              <a:rPr lang="ru-RU" dirty="0"/>
              <a:t>6 - </a:t>
            </a:r>
            <a:r>
              <a:rPr lang="ru-RU" dirty="0" err="1"/>
              <a:t>передміхурова</a:t>
            </a:r>
            <a:r>
              <a:rPr lang="ru-RU" dirty="0"/>
              <a:t> </a:t>
            </a:r>
            <a:r>
              <a:rPr lang="ru-RU" dirty="0" err="1"/>
              <a:t>залоза</a:t>
            </a:r>
            <a:r>
              <a:rPr lang="ru-RU" dirty="0"/>
              <a:t>;</a:t>
            </a:r>
          </a:p>
          <a:p>
            <a:r>
              <a:rPr lang="ru-RU" dirty="0"/>
              <a:t>7 - великий </a:t>
            </a:r>
            <a:r>
              <a:rPr lang="ru-RU" dirty="0" err="1"/>
              <a:t>сідничний</a:t>
            </a:r>
            <a:r>
              <a:rPr lang="ru-RU" dirty="0"/>
              <a:t> </a:t>
            </a:r>
            <a:r>
              <a:rPr lang="ru-RU" dirty="0" err="1"/>
              <a:t>м'яз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7224" y="14285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Магнітно-резонансна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томографія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57158" y="642918"/>
            <a:ext cx="8286750" cy="5643602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МРТ - один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інформативних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візуалізації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статевих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патологічних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змін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 МРТ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уявлення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топографію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тазових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візуалізувати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статевих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навколишніх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тканин</a:t>
            </a:r>
          </a:p>
          <a:p>
            <a:pPr>
              <a:buFont typeface="Wingdings" pitchFamily="2" charset="2"/>
              <a:buChar char="Ø"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ендоректальної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котушки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при МРТ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чітко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візуалізує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зональну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архітектоніку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простати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структуру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сім'яних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протоків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уретри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інформативна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методика в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виявленні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пухлинних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визначенні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місцевого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інвазивного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росту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пухлини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регіонарної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нерегіонарної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лімфаденопатії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метастазів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МР-спектроскопія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воднем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in vivo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неінвазивної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кількісний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склад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метаболітів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тканин</a:t>
            </a:r>
          </a:p>
          <a:p>
            <a:pPr>
              <a:buFont typeface="Wingdings" pitchFamily="2" charset="2"/>
              <a:buChar char="Ø"/>
            </a:pP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  Методика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особливе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діагностиці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раку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простати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416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Фронтальная T2-взвешенная магнитно-резонансная томограмма нормальной предстательной желез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5602693" cy="2928958"/>
          </a:xfrm>
          <a:prstGeom prst="rect">
            <a:avLst/>
          </a:prstGeom>
          <a:noFill/>
        </p:spPr>
      </p:pic>
      <p:pic>
        <p:nvPicPr>
          <p:cNvPr id="34820" name="Picture 4" descr="Аксиальная T2-взвешенная магнитно-резонансная томограмма нормальной проста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00438"/>
            <a:ext cx="4362450" cy="304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86314" y="3571876"/>
            <a:ext cx="40719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Аксіальна</a:t>
            </a:r>
            <a:r>
              <a:rPr lang="ru-RU" dirty="0"/>
              <a:t> T2-зважена </a:t>
            </a:r>
            <a:r>
              <a:rPr lang="ru-RU" dirty="0" err="1"/>
              <a:t>магнітно-резонансна</a:t>
            </a:r>
            <a:r>
              <a:rPr lang="ru-RU" dirty="0"/>
              <a:t> </a:t>
            </a:r>
            <a:r>
              <a:rPr lang="ru-RU" dirty="0" err="1"/>
              <a:t>томограма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простати</a:t>
            </a:r>
            <a:r>
              <a:rPr lang="ru-RU" dirty="0"/>
              <a:t>.</a:t>
            </a:r>
          </a:p>
          <a:p>
            <a:r>
              <a:rPr lang="ru-RU" dirty="0" err="1"/>
              <a:t>Представлені</a:t>
            </a:r>
            <a:r>
              <a:rPr lang="ru-RU" dirty="0"/>
              <a:t> «</a:t>
            </a:r>
            <a:r>
              <a:rPr lang="ru-RU" dirty="0" err="1"/>
              <a:t>зрізи</a:t>
            </a:r>
            <a:r>
              <a:rPr lang="ru-RU" dirty="0"/>
              <a:t>»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сім'яного</a:t>
            </a:r>
            <a:r>
              <a:rPr lang="ru-RU" dirty="0"/>
              <a:t> </a:t>
            </a:r>
            <a:r>
              <a:rPr lang="ru-RU" dirty="0" err="1"/>
              <a:t>міхурця</a:t>
            </a:r>
            <a:r>
              <a:rPr lang="ru-RU" dirty="0"/>
              <a:t> (</a:t>
            </a:r>
            <a:r>
              <a:rPr lang="ru-RU" dirty="0" err="1"/>
              <a:t>a</a:t>
            </a:r>
            <a:r>
              <a:rPr lang="ru-RU" dirty="0"/>
              <a:t>),</a:t>
            </a:r>
          </a:p>
          <a:p>
            <a:r>
              <a:rPr lang="ru-RU" dirty="0" err="1"/>
              <a:t>середини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</a:t>
            </a:r>
            <a:r>
              <a:rPr lang="ru-RU" dirty="0" err="1"/>
              <a:t>b</a:t>
            </a:r>
            <a:r>
              <a:rPr lang="ru-RU" dirty="0"/>
              <a:t>)</a:t>
            </a:r>
          </a:p>
          <a:p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вершини</a:t>
            </a:r>
            <a:r>
              <a:rPr lang="ru-RU" dirty="0"/>
              <a:t> (</a:t>
            </a:r>
            <a:r>
              <a:rPr lang="ru-RU" dirty="0" err="1"/>
              <a:t>c</a:t>
            </a:r>
            <a:r>
              <a:rPr lang="ru-RU" dirty="0"/>
              <a:t>) </a:t>
            </a:r>
            <a:r>
              <a:rPr lang="ru-RU" dirty="0" err="1"/>
              <a:t>простати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7884" y="214290"/>
            <a:ext cx="29289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Фронтальна</a:t>
            </a:r>
            <a:r>
              <a:rPr lang="ru-RU" dirty="0"/>
              <a:t> </a:t>
            </a:r>
            <a:r>
              <a:rPr lang="en-US" dirty="0"/>
              <a:t>T2-</a:t>
            </a:r>
            <a:r>
              <a:rPr lang="ru-RU" dirty="0" err="1"/>
              <a:t>зважена</a:t>
            </a:r>
            <a:r>
              <a:rPr lang="ru-RU" dirty="0"/>
              <a:t> </a:t>
            </a:r>
            <a:r>
              <a:rPr lang="ru-RU" dirty="0" err="1"/>
              <a:t>магнітно-резонансна</a:t>
            </a:r>
            <a:r>
              <a:rPr lang="ru-RU" dirty="0"/>
              <a:t> </a:t>
            </a:r>
            <a:r>
              <a:rPr lang="ru-RU" dirty="0" err="1"/>
              <a:t>томограма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передміхурової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 </a:t>
            </a:r>
            <a:r>
              <a:rPr lang="ru-RU" dirty="0" err="1"/>
              <a:t>Представлені</a:t>
            </a:r>
            <a:r>
              <a:rPr lang="ru-RU" dirty="0"/>
              <a:t> «</a:t>
            </a:r>
            <a:r>
              <a:rPr lang="ru-RU" dirty="0" err="1"/>
              <a:t>зрізи</a:t>
            </a:r>
            <a:r>
              <a:rPr lang="ru-RU" dirty="0"/>
              <a:t>» </a:t>
            </a:r>
            <a:r>
              <a:rPr lang="ru-RU" dirty="0" err="1"/>
              <a:t>показують</a:t>
            </a:r>
            <a:r>
              <a:rPr lang="ru-RU" dirty="0"/>
              <a:t> </a:t>
            </a:r>
            <a:r>
              <a:rPr lang="ru-RU" dirty="0" err="1"/>
              <a:t>центральну</a:t>
            </a:r>
            <a:r>
              <a:rPr lang="ru-RU" dirty="0"/>
              <a:t> зону (</a:t>
            </a:r>
            <a:r>
              <a:rPr lang="en-US" dirty="0"/>
              <a:t>a, {</a:t>
            </a:r>
            <a:r>
              <a:rPr lang="ru-RU" dirty="0" err="1"/>
              <a:t>стрілка</a:t>
            </a:r>
            <a:r>
              <a:rPr lang="ru-RU" dirty="0"/>
              <a:t>})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проміжну</a:t>
            </a:r>
            <a:r>
              <a:rPr lang="ru-RU" dirty="0"/>
              <a:t> зону (</a:t>
            </a:r>
            <a:r>
              <a:rPr lang="en-US" dirty="0"/>
              <a:t>b, {</a:t>
            </a:r>
            <a:r>
              <a:rPr lang="ru-RU" dirty="0" err="1"/>
              <a:t>стрілка</a:t>
            </a:r>
            <a:r>
              <a:rPr lang="ru-RU" dirty="0"/>
              <a:t>}).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7224" y="14285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Радіонуклідний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метод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85720" y="1214422"/>
            <a:ext cx="8429625" cy="4351338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статевих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метод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допоміжне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Wingdings" pitchFamily="2" charset="2"/>
              <a:buChar char="Ø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Специфічним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міченим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метаболітом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застосовуються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при ПЕТ 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діагностиці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раку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простати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вважається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11С-ацетат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натрію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вибірково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накопичується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пухлині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метастазах.</a:t>
            </a:r>
          </a:p>
          <a:p>
            <a:pPr marL="457200" indent="-457200">
              <a:buFont typeface="Wingdings" pitchFamily="2" charset="2"/>
              <a:buChar char="Ø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пошуку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не опущенного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яєчка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застосовувати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перфузійні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сцинтиграфію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сканування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99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Тс-пертехнетатом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натрію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10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5588"/>
            <a:ext cx="8229600" cy="72548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УЗ-симптоми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гострого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простатиту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8125" y="5214926"/>
            <a:ext cx="8905875" cy="1643074"/>
          </a:xfr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1.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Помірне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збільшення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залози</a:t>
            </a:r>
            <a:endParaRPr lang="ru-RU" sz="24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2.Розширення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уздовж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сім'яних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протоків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капсули</a:t>
            </a:r>
            <a:endParaRPr lang="ru-RU" sz="24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3.Відсутність зонального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диференціювання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простати</a:t>
            </a:r>
            <a:endParaRPr lang="ru-RU" sz="24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4.Дифузне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зниження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ехогенності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залози</a:t>
            </a:r>
            <a:endParaRPr lang="ru-RU" sz="24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5.Нечіткість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капсули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залози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(набряк,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розширення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сплетень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6.Зміни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судинної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</a:rPr>
              <a:t>архітектоніки</a:t>
            </a:r>
            <a:endParaRPr lang="ru-RU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/>
          <a:srcRect r="49741"/>
          <a:stretch/>
        </p:blipFill>
        <p:spPr bwMode="auto">
          <a:xfrm>
            <a:off x="4691062" y="908720"/>
            <a:ext cx="2656886" cy="3511104"/>
          </a:xfrm>
          <a:prstGeom prst="rect">
            <a:avLst/>
          </a:prstGeom>
          <a:noFill/>
        </p:spPr>
      </p:pic>
      <p:pic>
        <p:nvPicPr>
          <p:cNvPr id="8" name="Picture 4" descr="Острый простати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02815"/>
            <a:ext cx="4286248" cy="29968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 МРТ малого таза в диагностике заболеваний предстательной желез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428604"/>
            <a:ext cx="6917940" cy="40005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5000636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Чоловік</a:t>
            </a:r>
            <a:r>
              <a:rPr lang="ru-RU" dirty="0"/>
              <a:t>., 45 </a:t>
            </a:r>
            <a:r>
              <a:rPr lang="ru-RU" dirty="0" err="1"/>
              <a:t>років</a:t>
            </a:r>
            <a:r>
              <a:rPr lang="ru-RU" dirty="0"/>
              <a:t>. </a:t>
            </a:r>
            <a:r>
              <a:rPr lang="ru-RU" dirty="0" err="1"/>
              <a:t>Гострий</a:t>
            </a:r>
            <a:r>
              <a:rPr lang="ru-RU" dirty="0"/>
              <a:t> простатит. На </a:t>
            </a:r>
            <a:r>
              <a:rPr lang="ru-RU" dirty="0" err="1"/>
              <a:t>представлених</a:t>
            </a:r>
            <a:r>
              <a:rPr lang="ru-RU" dirty="0"/>
              <a:t> </a:t>
            </a:r>
            <a:r>
              <a:rPr lang="ru-RU" dirty="0" err="1"/>
              <a:t>томограммах</a:t>
            </a:r>
            <a:r>
              <a:rPr lang="ru-RU" dirty="0"/>
              <a:t> в Т2-ВІ </a:t>
            </a:r>
            <a:r>
              <a:rPr lang="ru-RU" dirty="0" err="1"/>
              <a:t>аксіальна</a:t>
            </a:r>
            <a:r>
              <a:rPr lang="ru-RU" dirty="0"/>
              <a:t> </a:t>
            </a:r>
            <a:r>
              <a:rPr lang="ru-RU" dirty="0" err="1"/>
              <a:t>площина</a:t>
            </a:r>
            <a:r>
              <a:rPr lang="ru-RU" dirty="0"/>
              <a:t> (а) </a:t>
            </a:r>
            <a:r>
              <a:rPr lang="ru-RU" dirty="0" err="1"/>
              <a:t>і</a:t>
            </a:r>
            <a:endParaRPr lang="ru-RU" dirty="0"/>
          </a:p>
          <a:p>
            <a:r>
              <a:rPr lang="ru-RU" dirty="0"/>
              <a:t>Т2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жироподавленням</a:t>
            </a:r>
            <a:r>
              <a:rPr lang="ru-RU" dirty="0"/>
              <a:t> в </a:t>
            </a:r>
            <a:r>
              <a:rPr lang="ru-RU" dirty="0" err="1"/>
              <a:t>корональній</a:t>
            </a:r>
            <a:r>
              <a:rPr lang="ru-RU" dirty="0"/>
              <a:t> </a:t>
            </a:r>
            <a:r>
              <a:rPr lang="ru-RU" dirty="0" err="1"/>
              <a:t>площині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</a:t>
            </a:r>
            <a:r>
              <a:rPr lang="ru-RU" dirty="0"/>
              <a:t> </a:t>
            </a:r>
            <a:r>
              <a:rPr lang="ru-RU" dirty="0" err="1"/>
              <a:t>обсязі</a:t>
            </a:r>
            <a:r>
              <a:rPr lang="ru-RU" dirty="0"/>
              <a:t> </a:t>
            </a:r>
            <a:r>
              <a:rPr lang="ru-RU" dirty="0" err="1"/>
              <a:t>периферичної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набряклість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14" y="457200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3438" y="464344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000108"/>
            <a:ext cx="8143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Неоднорідність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ехоструктури</a:t>
            </a:r>
            <a:r>
              <a:rPr lang="ru-RU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Множинні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гіперехогенние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ділянки</a:t>
            </a:r>
            <a:r>
              <a:rPr lang="ru-RU" dirty="0"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фіброз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кальцинати</a:t>
            </a:r>
            <a:r>
              <a:rPr lang="ru-RU" dirty="0">
                <a:latin typeface="Arial" pitchFamily="34" charset="0"/>
                <a:cs typeface="Arial" pitchFamily="34" charset="0"/>
              </a:rPr>
              <a:t>),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Кістозні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елементи</a:t>
            </a:r>
            <a:r>
              <a:rPr lang="ru-RU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простаті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При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загостренні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можуть</a:t>
            </a:r>
            <a:r>
              <a:rPr lang="ru-RU" dirty="0">
                <a:latin typeface="Arial" pitchFamily="34" charset="0"/>
                <a:cs typeface="Arial" pitchFamily="34" charset="0"/>
              </a:rPr>
              <a:t> бути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гіпоехогенні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ділянки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Нечіткість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нерівність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 контура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капсули</a:t>
            </a:r>
            <a:r>
              <a:rPr lang="ru-RU" dirty="0">
                <a:latin typeface="Arial" pitchFamily="34" charset="0"/>
                <a:cs typeface="Arial" pitchFamily="34" charset="0"/>
              </a:rPr>
              <a:t>)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залози</a:t>
            </a:r>
            <a:endParaRPr lang="ru-RU" dirty="0"/>
          </a:p>
        </p:txBody>
      </p:sp>
      <p:pic>
        <p:nvPicPr>
          <p:cNvPr id="1028" name="Picture 4" descr="Картинки по запросу хронический простатит  рентге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643314"/>
            <a:ext cx="3601914" cy="2857520"/>
          </a:xfrm>
          <a:prstGeom prst="rect">
            <a:avLst/>
          </a:prstGeom>
          <a:noFill/>
        </p:spPr>
      </p:pic>
      <p:pic>
        <p:nvPicPr>
          <p:cNvPr id="4098" name="Picture 2" descr="Хронический простатит: склероз центральной зоны простаты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286124"/>
            <a:ext cx="3714776" cy="245175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57752" y="5857892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Хронічний</a:t>
            </a:r>
            <a:r>
              <a:rPr lang="ru-RU" dirty="0"/>
              <a:t> простатит: склероз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простати</a:t>
            </a:r>
            <a:r>
              <a:rPr lang="ru-RU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1802" y="142852"/>
            <a:ext cx="3571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простатит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85786" y="642918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ТрУЗД</a:t>
            </a:r>
            <a:r>
              <a:rPr lang="ru-RU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42875"/>
            <a:ext cx="8229600" cy="36512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простатит</a:t>
            </a:r>
          </a:p>
        </p:txBody>
      </p:sp>
      <p:pic>
        <p:nvPicPr>
          <p:cNvPr id="123908" name="Picture 4" descr="IMAGE_13-4"/>
          <p:cNvPicPr>
            <a:picLocks noChangeAspect="1" noChangeArrowheads="1"/>
          </p:cNvPicPr>
          <p:nvPr/>
        </p:nvPicPr>
        <p:blipFill>
          <a:blip r:embed="rId2" cstate="print"/>
          <a:srcRect l="6764" b="13599"/>
          <a:stretch>
            <a:fillRect/>
          </a:stretch>
        </p:blipFill>
        <p:spPr bwMode="auto">
          <a:xfrm>
            <a:off x="468313" y="765175"/>
            <a:ext cx="4967287" cy="3451225"/>
          </a:xfrm>
          <a:prstGeom prst="rect">
            <a:avLst/>
          </a:prstGeom>
          <a:noFill/>
        </p:spPr>
      </p:pic>
      <p:pic>
        <p:nvPicPr>
          <p:cNvPr id="123909" name="Picture 5" descr="IMAGE_13-2"/>
          <p:cNvPicPr>
            <a:picLocks noChangeAspect="1" noChangeArrowheads="1"/>
          </p:cNvPicPr>
          <p:nvPr/>
        </p:nvPicPr>
        <p:blipFill>
          <a:blip r:embed="rId3" cstate="print"/>
          <a:srcRect l="6248" b="18497"/>
          <a:stretch>
            <a:fillRect/>
          </a:stretch>
        </p:blipFill>
        <p:spPr bwMode="auto">
          <a:xfrm>
            <a:off x="4284663" y="2349500"/>
            <a:ext cx="4859337" cy="3168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4450"/>
            <a:ext cx="8229600" cy="1012825"/>
          </a:xfrm>
          <a:effectLst/>
        </p:spPr>
        <p:txBody>
          <a:bodyPr/>
          <a:lstStyle/>
          <a:p>
            <a:pPr algn="ctr"/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Доплерографія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8125" y="4857760"/>
            <a:ext cx="8905875" cy="1495425"/>
          </a:xfrm>
          <a:effectLst/>
        </p:spPr>
        <p:txBody>
          <a:bodyPr>
            <a:normAutofit fontScale="85000" lnSpcReduction="20000"/>
          </a:bodyPr>
          <a:lstStyle/>
          <a:p>
            <a:pPr marL="0" indent="441325">
              <a:lnSpc>
                <a:spcPct val="120000"/>
              </a:lnSpc>
              <a:buFontTx/>
              <a:buAutoNum type="arabicPeriod"/>
            </a:pPr>
            <a:r>
              <a:rPr lang="ru-RU" sz="2400" dirty="0" err="1">
                <a:latin typeface="Arial" pitchFamily="34" charset="0"/>
                <a:cs typeface="Arial" pitchFamily="34" charset="0"/>
              </a:rPr>
              <a:t>Зміни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судинної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архітектоніки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indent="441325">
              <a:lnSpc>
                <a:spcPct val="120000"/>
              </a:lnSpc>
              <a:buFontTx/>
              <a:buAutoNum type="arabicPeriod"/>
            </a:pPr>
            <a:r>
              <a:rPr lang="ru-RU" sz="2400" dirty="0" err="1">
                <a:latin typeface="Arial" pitchFamily="34" charset="0"/>
                <a:cs typeface="Arial" pitchFamily="34" charset="0"/>
              </a:rPr>
              <a:t>Дифузне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васкуляризації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аваскулярними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ділянками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рубцевих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зонах</a:t>
            </a:r>
          </a:p>
          <a:p>
            <a:pPr marL="0" indent="441325">
              <a:lnSpc>
                <a:spcPct val="120000"/>
              </a:lnSpc>
              <a:buFontTx/>
              <a:buAutoNum type="arabicPeriod"/>
            </a:pPr>
            <a:r>
              <a:rPr lang="ru-RU" sz="2400" dirty="0" err="1">
                <a:latin typeface="Arial" pitchFamily="34" charset="0"/>
                <a:cs typeface="Arial" pitchFamily="34" charset="0"/>
              </a:rPr>
              <a:t>Артефакти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відображення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швидкісних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потоків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ехощільності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ділянок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1380" name="Picture 4" descr="Хронич простати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642918"/>
            <a:ext cx="5867400" cy="4086225"/>
          </a:xfrm>
          <a:prstGeom prst="rect">
            <a:avLst/>
          </a:prstGeom>
          <a:noFill/>
        </p:spPr>
      </p:pic>
      <p:pic>
        <p:nvPicPr>
          <p:cNvPr id="101381" name="Picture 5" descr="Калькул простати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214422"/>
            <a:ext cx="2943225" cy="204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642918"/>
            <a:ext cx="8143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зонального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диференціювання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залози</a:t>
            </a:r>
            <a:r>
              <a:rPr lang="ru-RU" dirty="0"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Font typeface="Arial" pitchFamily="34" charset="0"/>
              <a:buChar char="•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Дифузне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осередкове</a:t>
            </a:r>
            <a:r>
              <a:rPr lang="ru-RU" dirty="0"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лінійні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структури</a:t>
            </a:r>
            <a:r>
              <a:rPr lang="ru-RU" dirty="0">
                <a:latin typeface="Arial" pitchFamily="34" charset="0"/>
                <a:cs typeface="Arial" pitchFamily="34" charset="0"/>
              </a:rPr>
              <a:t>)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інтенсивності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мр-сигналу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периферичної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зони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т2-ві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фіброз</a:t>
            </a:r>
            <a:r>
              <a:rPr lang="ru-RU" dirty="0">
                <a:latin typeface="Arial" pitchFamily="34" charset="0"/>
                <a:cs typeface="Arial" pitchFamily="34" charset="0"/>
              </a:rPr>
              <a:t>);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Гіпоінтенсівні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округлі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включення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т2-ві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latin typeface="Arial" pitchFamily="34" charset="0"/>
                <a:cs typeface="Arial" pitchFamily="34" charset="0"/>
              </a:rPr>
              <a:t> т1-ві -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кальцинати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643174" y="0"/>
            <a:ext cx="45005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простатит</a:t>
            </a:r>
          </a:p>
          <a:p>
            <a:endParaRPr lang="ru-RU" dirty="0"/>
          </a:p>
        </p:txBody>
      </p:sp>
      <p:pic>
        <p:nvPicPr>
          <p:cNvPr id="39938" name="Picture 2" descr="Картинки по запросу хронический простатит мрт призна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500306"/>
            <a:ext cx="7143800" cy="42499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35716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Ендоректальне</a:t>
            </a:r>
            <a:r>
              <a:rPr lang="ru-RU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МРТ: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25413"/>
            <a:ext cx="9144000" cy="711200"/>
          </a:xfrm>
          <a:effectLst/>
        </p:spPr>
        <p:txBody>
          <a:bodyPr/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Клінічна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симптоматика при ДГПЗ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642918"/>
            <a:ext cx="8215370" cy="6767513"/>
          </a:xfrm>
          <a:effectLst/>
        </p:spPr>
        <p:txBody>
          <a:bodyPr>
            <a:normAutofit/>
          </a:bodyPr>
          <a:lstStyle/>
          <a:p>
            <a:pPr marL="0" indent="0" defTabSz="1260475">
              <a:lnSpc>
                <a:spcPct val="120000"/>
              </a:lnSpc>
              <a:spcBef>
                <a:spcPct val="10000"/>
              </a:spcBef>
              <a:buFontTx/>
              <a:buAutoNum type="arabicPeriod"/>
            </a:pPr>
            <a:r>
              <a:rPr lang="ru-RU" sz="1600" dirty="0" err="1"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зміни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defTabSz="1260475">
              <a:lnSpc>
                <a:spcPct val="120000"/>
              </a:lnSpc>
              <a:spcBef>
                <a:spcPct val="10000"/>
              </a:spcBef>
              <a:buNone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обструктивні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механічне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здавлення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шийки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простатичного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відділу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уретри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утруднене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сечовипускання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млявий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струмінь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тривалості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сечовипускання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відчуття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неповного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випорожнення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т.д.</a:t>
            </a:r>
          </a:p>
          <a:p>
            <a:pPr marL="0" indent="0" defTabSz="1260475">
              <a:lnSpc>
                <a:spcPct val="120000"/>
              </a:lnSpc>
              <a:spcBef>
                <a:spcPct val="10000"/>
              </a:spcBef>
              <a:buNone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іррітатівние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детрузора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сфінктерів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рецепторів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шийки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простатичного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відділу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уретри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ніктурія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полакіурія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помилкові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позиви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сечовипускання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неутримання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позивах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defTabSz="1260475">
              <a:lnSpc>
                <a:spcPct val="120000"/>
              </a:lnSpc>
              <a:spcBef>
                <a:spcPct val="10000"/>
              </a:spcBef>
              <a:buNone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2.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вторинних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змін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нирок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верхніх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 defTabSz="1260475">
              <a:lnSpc>
                <a:spcPct val="120000"/>
              </a:lnSpc>
              <a:spcBef>
                <a:spcPct val="10000"/>
              </a:spcBef>
              <a:buNone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3.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ускладнень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" name="Picture 3" descr="prostata_adenoma1"/>
          <p:cNvPicPr>
            <a:picLocks noChangeAspect="1" noChangeArrowheads="1"/>
          </p:cNvPicPr>
          <p:nvPr/>
        </p:nvPicPr>
        <p:blipFill rotWithShape="1">
          <a:blip r:embed="rId2" cstate="print"/>
          <a:srcRect b="4986"/>
          <a:stretch/>
        </p:blipFill>
        <p:spPr bwMode="auto">
          <a:xfrm>
            <a:off x="1357290" y="4071943"/>
            <a:ext cx="2141554" cy="2525410"/>
          </a:xfrm>
          <a:prstGeom prst="rect">
            <a:avLst/>
          </a:prstGeom>
          <a:noFill/>
        </p:spPr>
      </p:pic>
      <p:pic>
        <p:nvPicPr>
          <p:cNvPr id="5" name="Picture 4" descr="prostata_adenoma2"/>
          <p:cNvPicPr>
            <a:picLocks noChangeAspect="1" noChangeArrowheads="1"/>
          </p:cNvPicPr>
          <p:nvPr/>
        </p:nvPicPr>
        <p:blipFill rotWithShape="1">
          <a:blip r:embed="rId3" cstate="print"/>
          <a:srcRect b="6059"/>
          <a:stretch/>
        </p:blipFill>
        <p:spPr bwMode="auto">
          <a:xfrm>
            <a:off x="3786182" y="4071942"/>
            <a:ext cx="2000264" cy="25254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8229600" cy="360362"/>
          </a:xfrm>
          <a:effectLst/>
        </p:spPr>
        <p:txBody>
          <a:bodyPr/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УЗ-симптоми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ДГПЗ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42918"/>
            <a:ext cx="8434388" cy="5543550"/>
          </a:xfrm>
          <a:effectLst/>
        </p:spPr>
        <p:txBody>
          <a:bodyPr>
            <a:normAutofit/>
          </a:bodyPr>
          <a:lstStyle/>
          <a:p>
            <a:pPr marL="0" indent="174625">
              <a:lnSpc>
                <a:spcPct val="110000"/>
              </a:lnSpc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розмірів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40мл),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куляста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витягнута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пролабуванням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порожнину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174625">
              <a:lnSpc>
                <a:spcPct val="110000"/>
              </a:lnSpc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зонального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співвідношення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центральній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частині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витончення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периферичної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174625">
              <a:lnSpc>
                <a:spcPct val="110000"/>
              </a:lnSpc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ехогенності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 в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центральній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частині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вузловому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дифузному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типу</a:t>
            </a:r>
          </a:p>
          <a:p>
            <a:pPr marL="0" indent="174625">
              <a:lnSpc>
                <a:spcPct val="110000"/>
              </a:lnSpc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гіперехогенной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«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хірургічної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»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капсули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174625">
              <a:lnSpc>
                <a:spcPct val="110000"/>
              </a:lnSpc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переважання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періуретральної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групи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судин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над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капсулярною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допплеровске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174625">
              <a:lnSpc>
                <a:spcPct val="110000"/>
              </a:lnSpc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ознак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інвазивного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росту</a:t>
            </a:r>
          </a:p>
          <a:p>
            <a:pPr marL="0" indent="174625">
              <a:lnSpc>
                <a:spcPct val="110000"/>
              </a:lnSpc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інфравезикальної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обструкції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174625">
              <a:lnSpc>
                <a:spcPct val="110000"/>
              </a:lnSpc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трабекулярнного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+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дивертикули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174625">
              <a:lnSpc>
                <a:spcPct val="110000"/>
              </a:lnSpc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гідроуретеронефроз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периуретральные желез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5099" y="4357694"/>
            <a:ext cx="3408901" cy="2500306"/>
          </a:xfrm>
          <a:prstGeom prst="rect">
            <a:avLst/>
          </a:prstGeom>
          <a:noFill/>
        </p:spPr>
      </p:pic>
      <p:pic>
        <p:nvPicPr>
          <p:cNvPr id="36866" name="Picture 2" descr="УЗИ проста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1194" y="4941168"/>
            <a:ext cx="2625231" cy="1750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472" y="142852"/>
            <a:ext cx="8229600" cy="431800"/>
          </a:xfrm>
          <a:effectLst/>
        </p:spPr>
        <p:txBody>
          <a:bodyPr/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УЗ-симптоми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ДГПЗ (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допплерівське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44" y="4500570"/>
            <a:ext cx="5292725" cy="2520950"/>
          </a:xfrm>
          <a:effectLst/>
        </p:spPr>
        <p:txBody>
          <a:bodyPr>
            <a:normAutofit/>
          </a:bodyPr>
          <a:lstStyle/>
          <a:p>
            <a:pPr marL="0" indent="441325">
              <a:lnSpc>
                <a:spcPct val="120000"/>
              </a:lnSpc>
              <a:buFontTx/>
              <a:buAutoNum type="arabicPeriod"/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Переважання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періуретральної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групи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судин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над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капсулярною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441325">
              <a:lnSpc>
                <a:spcPct val="120000"/>
              </a:lnSpc>
              <a:buFontTx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Вигнутість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судин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441325">
              <a:lnSpc>
                <a:spcPct val="120000"/>
              </a:lnSpc>
              <a:buFontTx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Збіднення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судинного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малюнка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5542" name="Picture 6" descr="IMAGE002"/>
          <p:cNvPicPr>
            <a:picLocks noChangeAspect="1" noChangeArrowheads="1"/>
          </p:cNvPicPr>
          <p:nvPr/>
        </p:nvPicPr>
        <p:blipFill>
          <a:blip r:embed="rId2" cstate="print"/>
          <a:srcRect l="44292" t="34172" r="19156"/>
          <a:stretch>
            <a:fillRect/>
          </a:stretch>
        </p:blipFill>
        <p:spPr bwMode="auto">
          <a:xfrm>
            <a:off x="5470525" y="981075"/>
            <a:ext cx="3421063" cy="4392613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65543" name="Picture 7" descr="Простата энерг допплер"/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</a:blip>
          <a:srcRect/>
          <a:stretch>
            <a:fillRect/>
          </a:stretch>
        </p:blipFill>
        <p:spPr bwMode="auto">
          <a:xfrm>
            <a:off x="250825" y="1052513"/>
            <a:ext cx="5113338" cy="3443287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692150"/>
            <a:ext cx="8064500" cy="61658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dirty="0" err="1">
                <a:latin typeface="Arial" pitchFamily="34" charset="0"/>
                <a:cs typeface="Arial" pitchFamily="34" charset="0"/>
              </a:rPr>
              <a:t>Різні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співвідношення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стромального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залозистого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компонентів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визначають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ехоструктуру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гіперплазії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 err="1">
                <a:latin typeface="Arial" pitchFamily="34" charset="0"/>
                <a:cs typeface="Arial" pitchFamily="34" charset="0"/>
              </a:rPr>
              <a:t>Переважання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стромальних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елементів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гіперплазії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проявляється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більш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гіпоехогенною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ехоструктурою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, 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переважання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залозистих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елементів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визначає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ізоехогенну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гіперехогенну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ехоструктуру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порівнянні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ехоструктурою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нормальної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Тому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залоза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має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виражену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неоднорідність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своєї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ехоструктури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, яка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визначається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виявленням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гіперехогенних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кальцинатів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секреторних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каменів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анехогенних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кіст</a:t>
            </a:r>
            <a:endParaRPr lang="ru-RU" sz="28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63600"/>
          </a:xfrm>
          <a:effectLst/>
        </p:spPr>
        <p:txBody>
          <a:bodyPr/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при ДГПЗ</a:t>
            </a: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4927600" y="1341438"/>
            <a:ext cx="4216400" cy="5327650"/>
          </a:xfrm>
          <a:noFill/>
          <a:ln/>
          <a:effectLst/>
        </p:spPr>
        <p:txBody>
          <a:bodyPr/>
          <a:lstStyle/>
          <a:p>
            <a:pPr marL="0" indent="174625"/>
            <a:r>
              <a:rPr lang="ru-RU" sz="2000" dirty="0" err="1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розмірів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куляста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витягнута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пролабированием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порожнину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marL="0" indent="174625"/>
            <a:r>
              <a:rPr lang="ru-RU" sz="2000" dirty="0" err="1">
                <a:latin typeface="Arial" pitchFamily="34" charset="0"/>
                <a:cs typeface="Arial" pitchFamily="34" charset="0"/>
              </a:rPr>
              <a:t>кальцинати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174625"/>
            <a:r>
              <a:rPr lang="ru-RU" sz="2000" dirty="0" err="1"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ознак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інвазивного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росту.</a:t>
            </a:r>
            <a:endParaRPr lang="ru-RU" sz="2400" dirty="0">
              <a:latin typeface="Times New Roman" pitchFamily="18" charset="0"/>
            </a:endParaRPr>
          </a:p>
        </p:txBody>
      </p:sp>
      <p:pic>
        <p:nvPicPr>
          <p:cNvPr id="12295" name="Picture 7" descr="CT_BP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42918"/>
            <a:ext cx="4318000" cy="5346700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3794" name="Picture 2" descr="КТ мочевыделительных пу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929066"/>
            <a:ext cx="3714776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Т2_саг-ДГПЖ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857232"/>
            <a:ext cx="2879725" cy="2879725"/>
          </a:xfrm>
          <a:prstGeom prst="rect">
            <a:avLst/>
          </a:prstGeom>
          <a:noFill/>
          <a:ln w="15875" algn="ctr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38915" name="Picture 3" descr="Т2_тра-ДГПЖ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857628"/>
            <a:ext cx="2879725" cy="2879725"/>
          </a:xfrm>
          <a:prstGeom prst="rect">
            <a:avLst/>
          </a:prstGeom>
          <a:noFill/>
          <a:ln w="15875" algn="ctr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38916" name="Picture 4" descr="Т2_кор-ДГПЖ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1025" y="3895725"/>
            <a:ext cx="2879725" cy="2879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8917" name="Picture 5" descr="Т1_тра-ДГПЖ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2675" y="3889375"/>
            <a:ext cx="2879725" cy="2879725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09900" y="714356"/>
            <a:ext cx="6134100" cy="260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Т2-ВІ: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кістоподібні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включення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залозиста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проліферація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/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вузлові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ізоінтенсівні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стромальна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проліферація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Т1: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однорідна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ізоінтенсівна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МР-структура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іноді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гіпоінтенсівного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МР-сигналу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кісти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кальцинати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 err="1">
                <a:latin typeface="Arial" pitchFamily="34" charset="0"/>
                <a:cs typeface="Arial" pitchFamily="34" charset="0"/>
              </a:rPr>
              <a:t>здавлення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центральної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периферичної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зон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псевдокапсулу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 err="1">
                <a:latin typeface="Arial" pitchFamily="34" charset="0"/>
                <a:cs typeface="Arial" pitchFamily="34" charset="0"/>
              </a:rPr>
              <a:t>Пролабування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парауретральної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порожнину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 err="1"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МР-ознак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інвазивного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росту</a:t>
            </a: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характеру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неоднорідне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швидкості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уповільнене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накопичення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контрастує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препарату</a:t>
            </a: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rot="7853102" flipV="1">
            <a:off x="1387908" y="1619207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rot="18795877" flipV="1">
            <a:off x="2099222" y="2765852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rot="15163275" flipV="1">
            <a:off x="5405119" y="5715700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rot="20688281" flipV="1">
            <a:off x="7611011" y="6076864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 rot="10099766" flipV="1">
            <a:off x="1458769" y="4719441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rot="20736456" flipV="1">
            <a:off x="1608288" y="5934017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rot="4581942" flipV="1">
            <a:off x="3905168" y="5778443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rot="9867817" flipV="1">
            <a:off x="7540387" y="4719520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7" name="Oval 15"/>
          <p:cNvSpPr>
            <a:spLocks noChangeArrowheads="1"/>
          </p:cNvSpPr>
          <p:nvPr/>
        </p:nvSpPr>
        <p:spPr bwMode="auto">
          <a:xfrm>
            <a:off x="7342188" y="5578475"/>
            <a:ext cx="358775" cy="360363"/>
          </a:xfrm>
          <a:prstGeom prst="ellipse">
            <a:avLst/>
          </a:prstGeom>
          <a:noFill/>
          <a:ln w="15875" cap="rnd">
            <a:solidFill>
              <a:schemeClr val="bg1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8928" name="Oval 16"/>
          <p:cNvSpPr>
            <a:spLocks noChangeArrowheads="1"/>
          </p:cNvSpPr>
          <p:nvPr/>
        </p:nvSpPr>
        <p:spPr bwMode="auto">
          <a:xfrm>
            <a:off x="4256088" y="5767388"/>
            <a:ext cx="438150" cy="436562"/>
          </a:xfrm>
          <a:prstGeom prst="ellipse">
            <a:avLst/>
          </a:prstGeom>
          <a:noFill/>
          <a:ln w="15875" cap="rnd">
            <a:solidFill>
              <a:schemeClr val="bg1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14348" y="0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МР-ознаки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доброякісної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гіперплазії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залози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Снимки МРТ и КТ. Доброкачественная гиперплазия предстательной желе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428604"/>
            <a:ext cx="6715125" cy="45339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5286388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а, </a:t>
            </a:r>
            <a:r>
              <a:rPr lang="ru-RU" b="1" i="1" dirty="0" err="1"/>
              <a:t>b</a:t>
            </a:r>
            <a:r>
              <a:rPr lang="ru-RU" b="1" i="1" dirty="0"/>
              <a:t> Т2-зважена МРТ. Добре </a:t>
            </a:r>
            <a:r>
              <a:rPr lang="ru-RU" b="1" i="1" dirty="0" err="1"/>
              <a:t>помітна</a:t>
            </a:r>
            <a:r>
              <a:rPr lang="ru-RU" b="1" i="1" dirty="0"/>
              <a:t> </a:t>
            </a:r>
            <a:r>
              <a:rPr lang="ru-RU" b="1" i="1" dirty="0" err="1"/>
              <a:t>зональна</a:t>
            </a:r>
            <a:r>
              <a:rPr lang="ru-RU" b="1" i="1" dirty="0"/>
              <a:t> </a:t>
            </a:r>
            <a:r>
              <a:rPr lang="ru-RU" b="1" i="1" dirty="0" err="1"/>
              <a:t>анатомія</a:t>
            </a:r>
            <a:r>
              <a:rPr lang="ru-RU" b="1" i="1" dirty="0"/>
              <a:t> </a:t>
            </a:r>
            <a:r>
              <a:rPr lang="ru-RU" b="1" i="1" dirty="0" err="1"/>
              <a:t>передміхурової</a:t>
            </a:r>
            <a:r>
              <a:rPr lang="ru-RU" b="1" i="1" dirty="0"/>
              <a:t> </a:t>
            </a:r>
            <a:r>
              <a:rPr lang="ru-RU" b="1" i="1" dirty="0" err="1"/>
              <a:t>залози</a:t>
            </a:r>
            <a:r>
              <a:rPr lang="ru-RU" b="1" i="1" dirty="0"/>
              <a:t>. </a:t>
            </a:r>
            <a:r>
              <a:rPr lang="ru-RU" b="1" i="1" dirty="0" err="1"/>
              <a:t>Визначається</a:t>
            </a:r>
            <a:r>
              <a:rPr lang="ru-RU" b="1" i="1" dirty="0"/>
              <a:t> </a:t>
            </a:r>
            <a:r>
              <a:rPr lang="ru-RU" b="1" i="1" dirty="0" err="1"/>
              <a:t>збільшена</a:t>
            </a:r>
            <a:r>
              <a:rPr lang="ru-RU" b="1" i="1" dirty="0"/>
              <a:t> </a:t>
            </a:r>
            <a:r>
              <a:rPr lang="ru-RU" b="1" i="1" dirty="0" err="1"/>
              <a:t>перехідна</a:t>
            </a:r>
            <a:r>
              <a:rPr lang="ru-RU" b="1" i="1" dirty="0"/>
              <a:t> зона, </a:t>
            </a:r>
            <a:r>
              <a:rPr lang="ru-RU" b="1" i="1" dirty="0" err="1"/>
              <a:t>вдасться</a:t>
            </a:r>
            <a:r>
              <a:rPr lang="ru-RU" b="1" i="1" dirty="0"/>
              <a:t> в </a:t>
            </a:r>
            <a:r>
              <a:rPr lang="ru-RU" b="1" i="1" dirty="0" err="1"/>
              <a:t>просвіт</a:t>
            </a:r>
            <a:r>
              <a:rPr lang="ru-RU" b="1" i="1" dirty="0"/>
              <a:t> </a:t>
            </a:r>
            <a:r>
              <a:rPr lang="ru-RU" b="1" i="1" dirty="0" err="1"/>
              <a:t>сечового</a:t>
            </a:r>
            <a:r>
              <a:rPr lang="ru-RU" b="1" i="1" dirty="0"/>
              <a:t> </a:t>
            </a:r>
            <a:r>
              <a:rPr lang="ru-RU" b="1" i="1" dirty="0" err="1"/>
              <a:t>міхур</a:t>
            </a:r>
            <a:r>
              <a:rPr lang="ru-RU" b="1" i="1" dirty="0"/>
              <a:t>:</a:t>
            </a:r>
          </a:p>
          <a:p>
            <a:r>
              <a:rPr lang="ru-RU" b="1" i="1" dirty="0"/>
              <a:t>(А) </a:t>
            </a:r>
            <a:r>
              <a:rPr lang="ru-RU" b="1" i="1" dirty="0" err="1"/>
              <a:t>Аксіальне</a:t>
            </a:r>
            <a:r>
              <a:rPr lang="ru-RU" b="1" i="1" dirty="0"/>
              <a:t> </a:t>
            </a:r>
            <a:r>
              <a:rPr lang="ru-RU" b="1" i="1" dirty="0" err="1"/>
              <a:t>зображення</a:t>
            </a:r>
            <a:r>
              <a:rPr lang="ru-RU" b="1" i="1" dirty="0"/>
              <a:t>, (</a:t>
            </a:r>
            <a:r>
              <a:rPr lang="ru-RU" b="1" i="1" dirty="0" err="1"/>
              <a:t>b</a:t>
            </a:r>
            <a:r>
              <a:rPr lang="ru-RU" b="1" i="1" dirty="0"/>
              <a:t>) </a:t>
            </a:r>
            <a:r>
              <a:rPr lang="ru-RU" b="1" i="1" dirty="0" err="1"/>
              <a:t>сагиттальне</a:t>
            </a:r>
            <a:r>
              <a:rPr lang="ru-RU" b="1" i="1" dirty="0"/>
              <a:t> </a:t>
            </a:r>
            <a:r>
              <a:rPr lang="ru-RU" b="1" i="1" dirty="0" err="1"/>
              <a:t>зображення</a:t>
            </a:r>
            <a:r>
              <a:rPr lang="ru-RU" b="1" i="1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mede.org/sait/content/Onkilogiya_trufanov_t1_2010/img/1565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196752"/>
            <a:ext cx="5096581" cy="47467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546876" y="188640"/>
            <a:ext cx="69685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Доброякісна гіперплазія простати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90341" y="1196753"/>
            <a:ext cx="36193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</a:rPr>
              <a:t>Динамічне контрастне посилення при МРТ:</a:t>
            </a:r>
          </a:p>
          <a:p>
            <a:endParaRPr lang="uk-UA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</a:rPr>
              <a:t>При доброякісної </a:t>
            </a:r>
            <a:r>
              <a:rPr lang="uk-UA" sz="2000" dirty="0" err="1">
                <a:latin typeface="Arial" panose="020B0604020202020204" pitchFamily="34" charset="0"/>
                <a:ea typeface="Calibri" panose="020F0502020204030204" pitchFamily="34" charset="0"/>
              </a:rPr>
              <a:t>гіперплпазіі</a:t>
            </a:r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</a:rPr>
              <a:t> простати - повільне накопичення (кілька хвилин) і повільне вимивання КВ (крива №2 на графіку)</a:t>
            </a:r>
          </a:p>
          <a:p>
            <a:endParaRPr lang="uk-UA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</a:rPr>
              <a:t>При раку простати </a:t>
            </a:r>
            <a:r>
              <a:rPr lang="uk-UA" sz="2000" dirty="0" err="1">
                <a:latin typeface="Arial" panose="020B0604020202020204" pitchFamily="34" charset="0"/>
                <a:ea typeface="Calibri" panose="020F0502020204030204" pitchFamily="34" charset="0"/>
              </a:rPr>
              <a:t>-швидке</a:t>
            </a:r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</a:rPr>
              <a:t> накопичення і повільне вимивання (крива №1 на графіку)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9029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Картинки по запросу узи рак простаты"/>
          <p:cNvPicPr>
            <a:picLocks noChangeAspect="1" noChangeArrowheads="1"/>
          </p:cNvPicPr>
          <p:nvPr/>
        </p:nvPicPr>
        <p:blipFill rotWithShape="1">
          <a:blip r:embed="rId2" cstate="print"/>
          <a:srcRect b="12926"/>
          <a:stretch/>
        </p:blipFill>
        <p:spPr bwMode="auto">
          <a:xfrm>
            <a:off x="1214414" y="857232"/>
            <a:ext cx="6715172" cy="4227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0"/>
            <a:ext cx="8229600" cy="1012825"/>
          </a:xfrm>
          <a:effectLst/>
        </p:spPr>
        <p:txBody>
          <a:bodyPr/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УЗ-симптоми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раку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(В-режим -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первинна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20" y="1071546"/>
            <a:ext cx="8642350" cy="5327650"/>
          </a:xfrm>
          <a:effectLst/>
        </p:spPr>
        <p:txBody>
          <a:bodyPr>
            <a:normAutofit/>
          </a:bodyPr>
          <a:lstStyle/>
          <a:p>
            <a:pPr marL="0" indent="174625">
              <a:lnSpc>
                <a:spcPct val="110000"/>
              </a:lnSpc>
            </a:pPr>
            <a:r>
              <a:rPr lang="ru-RU" sz="1800" dirty="0">
                <a:latin typeface="Times New Roman" pitchFamily="18" charset="0"/>
              </a:rPr>
              <a:t>локальна </a:t>
            </a:r>
            <a:r>
              <a:rPr lang="ru-RU" sz="1800" dirty="0" err="1">
                <a:latin typeface="Times New Roman" pitchFamily="18" charset="0"/>
              </a:rPr>
              <a:t>зміна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ехогенності</a:t>
            </a:r>
            <a:r>
              <a:rPr lang="ru-RU" sz="1800" dirty="0">
                <a:latin typeface="Times New Roman" pitchFamily="18" charset="0"/>
              </a:rPr>
              <a:t> в </a:t>
            </a:r>
            <a:r>
              <a:rPr lang="ru-RU" sz="1800" dirty="0" err="1">
                <a:latin typeface="Times New Roman" pitchFamily="18" charset="0"/>
              </a:rPr>
              <a:t>периферійній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зоні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залози</a:t>
            </a:r>
            <a:r>
              <a:rPr lang="ru-RU" sz="1800" dirty="0">
                <a:latin typeface="Times New Roman" pitchFamily="18" charset="0"/>
              </a:rPr>
              <a:t> (</a:t>
            </a:r>
            <a:r>
              <a:rPr lang="ru-RU" sz="1800" dirty="0" err="1">
                <a:latin typeface="Times New Roman" pitchFamily="18" charset="0"/>
              </a:rPr>
              <a:t>гіпоехогенний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вузол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в</a:t>
            </a:r>
            <a:r>
              <a:rPr lang="ru-RU" sz="1800" dirty="0">
                <a:latin typeface="Times New Roman" pitchFamily="18" charset="0"/>
              </a:rPr>
              <a:t> 90%), </a:t>
            </a:r>
            <a:r>
              <a:rPr lang="ru-RU" sz="1800" dirty="0" err="1">
                <a:latin typeface="Times New Roman" pitchFamily="18" charset="0"/>
              </a:rPr>
              <a:t>з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нерівними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і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нечіткими</a:t>
            </a:r>
            <a:r>
              <a:rPr lang="ru-RU" sz="1800" dirty="0">
                <a:latin typeface="Times New Roman" pitchFamily="18" charset="0"/>
              </a:rPr>
              <a:t> контурами</a:t>
            </a:r>
          </a:p>
          <a:p>
            <a:pPr marL="0" indent="174625">
              <a:lnSpc>
                <a:spcPct val="110000"/>
              </a:lnSpc>
            </a:pPr>
            <a:endParaRPr lang="ru-RU" sz="1800" dirty="0">
              <a:latin typeface="Times New Roman" pitchFamily="18" charset="0"/>
            </a:endParaRPr>
          </a:p>
          <a:p>
            <a:pPr marL="0" indent="174625">
              <a:lnSpc>
                <a:spcPct val="110000"/>
              </a:lnSpc>
            </a:pPr>
            <a:r>
              <a:rPr lang="ru-RU" sz="1800" dirty="0" err="1">
                <a:latin typeface="Times New Roman" pitchFamily="18" charset="0"/>
              </a:rPr>
              <a:t>дифузна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зміна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ехогенності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периферичної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зони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однієї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часток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залози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або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всієї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залози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втратою</a:t>
            </a:r>
            <a:r>
              <a:rPr lang="ru-RU" sz="1800" dirty="0">
                <a:latin typeface="Times New Roman" pitchFamily="18" charset="0"/>
              </a:rPr>
              <a:t> зонального </a:t>
            </a:r>
            <a:r>
              <a:rPr lang="ru-RU" sz="1800" dirty="0" err="1">
                <a:latin typeface="Times New Roman" pitchFamily="18" charset="0"/>
              </a:rPr>
              <a:t>диференціювання</a:t>
            </a:r>
            <a:endParaRPr lang="ru-RU" sz="1800" dirty="0">
              <a:latin typeface="Times New Roman" pitchFamily="18" charset="0"/>
            </a:endParaRPr>
          </a:p>
          <a:p>
            <a:pPr marL="0" indent="174625">
              <a:lnSpc>
                <a:spcPct val="110000"/>
              </a:lnSpc>
            </a:pPr>
            <a:endParaRPr lang="ru-RU" sz="1800" dirty="0">
              <a:latin typeface="Times New Roman" pitchFamily="18" charset="0"/>
            </a:endParaRPr>
          </a:p>
          <a:p>
            <a:pPr marL="0" indent="174625">
              <a:lnSpc>
                <a:spcPct val="110000"/>
              </a:lnSpc>
            </a:pPr>
            <a:r>
              <a:rPr lang="ru-RU" sz="1800" dirty="0" err="1">
                <a:latin typeface="Times New Roman" pitchFamily="18" charset="0"/>
              </a:rPr>
              <a:t>загальна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асиметрія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геометрії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і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ехогенності</a:t>
            </a: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</a:rPr>
              <a:t>залози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t="31334"/>
          <a:stretch>
            <a:fillRect/>
          </a:stretch>
        </p:blipFill>
        <p:spPr bwMode="auto">
          <a:xfrm>
            <a:off x="4714876" y="4143380"/>
            <a:ext cx="3709983" cy="251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71472" y="4071942"/>
            <a:ext cx="3287735" cy="2617782"/>
            <a:chOff x="907" y="935"/>
            <a:chExt cx="3946" cy="2960"/>
          </a:xfrm>
        </p:grpSpPr>
        <p:pic>
          <p:nvPicPr>
            <p:cNvPr id="6" name="Picture 5" descr="3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07" y="935"/>
              <a:ext cx="3946" cy="2960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383" y="981"/>
              <a:ext cx="1497" cy="13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214290"/>
            <a:ext cx="8229600" cy="719137"/>
          </a:xfrm>
          <a:effectLst/>
        </p:spPr>
        <p:txBody>
          <a:bodyPr/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УЗ-симптоми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раку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допплер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44" y="857232"/>
            <a:ext cx="8858280" cy="2089150"/>
          </a:xfrm>
          <a:effectLst/>
        </p:spPr>
        <p:txBody>
          <a:bodyPr>
            <a:normAutofit/>
          </a:bodyPr>
          <a:lstStyle/>
          <a:p>
            <a:pPr marL="0" indent="174625">
              <a:lnSpc>
                <a:spcPct val="90000"/>
              </a:lnSpc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"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Дезорганізований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" тип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судинного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малюнка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виявленому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зміненому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місці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174625">
              <a:lnSpc>
                <a:spcPct val="90000"/>
              </a:lnSpc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немає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зміни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васкуляризації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(18%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174625">
              <a:lnSpc>
                <a:spcPct val="90000"/>
              </a:lnSpc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локальної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асиметрії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характеру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ступеня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васкуляризації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;</a:t>
            </a:r>
          </a:p>
        </p:txBody>
      </p:sp>
      <p:pic>
        <p:nvPicPr>
          <p:cNvPr id="69637" name="Picture 5" descr="Gorin"/>
          <p:cNvPicPr>
            <a:picLocks noChangeAspect="1" noChangeArrowheads="1"/>
          </p:cNvPicPr>
          <p:nvPr/>
        </p:nvPicPr>
        <p:blipFill>
          <a:blip r:embed="rId3" cstate="print"/>
          <a:srcRect l="15749" t="23097" r="16536" b="7787"/>
          <a:stretch>
            <a:fillRect/>
          </a:stretch>
        </p:blipFill>
        <p:spPr bwMode="auto">
          <a:xfrm>
            <a:off x="392113" y="3284538"/>
            <a:ext cx="4752975" cy="3313112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69638" name="Gorin.avi">
            <a:hlinkClick r:id="" action="ppaction://ole?verb=0"/>
            <a:hlinkHover r:id="" action="ppaction://ole?verb=0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 l="29527" t="25690" r="29527" b="28052"/>
          <a:stretch>
            <a:fillRect/>
          </a:stretch>
        </p:blipFill>
        <p:spPr bwMode="auto">
          <a:xfrm>
            <a:off x="5289550" y="3284538"/>
            <a:ext cx="3386138" cy="3309937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96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96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638"/>
                  </p:tgtEl>
                </p:cond>
              </p:nextCondLst>
            </p:seq>
            <p:vide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9638"/>
                </p:tgtEl>
              </p:cMediaNode>
            </p:video>
          </p:childTnLst>
        </p:cTn>
      </p:par>
    </p:tnLst>
    <p:bldLst>
      <p:bldP spid="69635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Т1_тра_постконтр-РПЖ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5210175" y="3357563"/>
            <a:ext cx="3825875" cy="3402012"/>
          </a:xfrm>
          <a:prstGeom prst="rect">
            <a:avLst/>
          </a:prstGeom>
          <a:noFill/>
          <a:ln w="15875" algn="ctr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3075" name="Picture 3" descr="Т2_саг-ДГПЖ_больш разм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150813" y="188913"/>
            <a:ext cx="3455987" cy="3455987"/>
          </a:xfrm>
          <a:prstGeom prst="rect">
            <a:avLst/>
          </a:prstGeom>
          <a:noFill/>
          <a:ln w="15875" algn="ctr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3076" name="Picture 4" descr="Т2_тра-ДГПЖ_больш разм"/>
          <p:cNvPicPr>
            <a:picLocks noChangeAspect="1" noChangeArrowheads="1"/>
          </p:cNvPicPr>
          <p:nvPr/>
        </p:nvPicPr>
        <p:blipFill>
          <a:blip r:embed="rId4" cstate="print">
            <a:lum bright="6000" contrast="6000"/>
          </a:blip>
          <a:srcRect/>
          <a:stretch>
            <a:fillRect/>
          </a:stretch>
        </p:blipFill>
        <p:spPr bwMode="auto">
          <a:xfrm>
            <a:off x="1547813" y="3297238"/>
            <a:ext cx="3455987" cy="3455987"/>
          </a:xfrm>
          <a:prstGeom prst="rect">
            <a:avLst/>
          </a:prstGeom>
          <a:noFill/>
          <a:ln w="15875" algn="ctr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657600" y="928670"/>
            <a:ext cx="5486400" cy="161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залози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розмірів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залози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інтенсивності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МР-сигналу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dirty="0">
                <a:latin typeface="Arial" pitchFamily="34" charset="0"/>
                <a:cs typeface="Arial" pitchFamily="34" charset="0"/>
              </a:rPr>
              <a:t> зон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залози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зональної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архітектоніки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залози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зміна</a:t>
            </a:r>
            <a:r>
              <a:rPr lang="ru-RU" dirty="0">
                <a:latin typeface="Arial" pitchFamily="34" charset="0"/>
                <a:cs typeface="Arial" pitchFamily="34" charset="0"/>
              </a:rPr>
              <a:t> характеру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контурів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залози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 rot="7718275" flipV="1">
            <a:off x="1301750" y="938213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rot="15229438" flipV="1">
            <a:off x="8142288" y="4827588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rot="20574087" flipV="1">
            <a:off x="3203575" y="5949950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rot="9985167" flipV="1">
            <a:off x="3276600" y="3789363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rot="4656550" flipV="1">
            <a:off x="6126163" y="4754563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 rot="18095845" flipV="1">
            <a:off x="2309813" y="2378075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929058" y="142852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МР-ознаки</a:t>
            </a:r>
            <a:r>
              <a:rPr lang="ru-RU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раку </a:t>
            </a:r>
            <a:r>
              <a:rPr lang="ru-RU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залози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raphic_dyn"/>
          <p:cNvPicPr>
            <a:picLocks noChangeAspect="1" noChangeArrowheads="1"/>
          </p:cNvPicPr>
          <p:nvPr/>
        </p:nvPicPr>
        <p:blipFill>
          <a:blip r:embed="rId2" cstate="print">
            <a:lum bright="12000" contrast="24000"/>
          </a:blip>
          <a:srcRect/>
          <a:stretch>
            <a:fillRect/>
          </a:stretch>
        </p:blipFill>
        <p:spPr bwMode="auto">
          <a:xfrm>
            <a:off x="5508625" y="3462338"/>
            <a:ext cx="3492500" cy="3328987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4100" name="Picture 4" descr="Т2_тра_рак ПЖ_2"/>
          <p:cNvPicPr>
            <a:picLocks noChangeAspect="1" noChangeArrowheads="1"/>
          </p:cNvPicPr>
          <p:nvPr/>
        </p:nvPicPr>
        <p:blipFill>
          <a:blip r:embed="rId3" cstate="print"/>
          <a:srcRect b="11807"/>
          <a:stretch>
            <a:fillRect/>
          </a:stretch>
        </p:blipFill>
        <p:spPr bwMode="auto">
          <a:xfrm>
            <a:off x="122238" y="478532"/>
            <a:ext cx="3671887" cy="3238500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714744" y="714356"/>
            <a:ext cx="5292725" cy="133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sz="2000" dirty="0" err="1"/>
              <a:t>зміна</a:t>
            </a:r>
            <a:r>
              <a:rPr lang="ru-RU" sz="2000" dirty="0"/>
              <a:t> характеру (</a:t>
            </a:r>
            <a:r>
              <a:rPr lang="ru-RU" sz="2000" dirty="0" err="1"/>
              <a:t>неоднорідне</a:t>
            </a:r>
            <a:r>
              <a:rPr lang="ru-RU" sz="2000" dirty="0"/>
              <a:t>)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швидкості</a:t>
            </a:r>
            <a:r>
              <a:rPr lang="ru-RU" sz="2000" dirty="0"/>
              <a:t> (</a:t>
            </a:r>
            <a:r>
              <a:rPr lang="ru-RU" sz="2000" dirty="0" err="1"/>
              <a:t>раннє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швидке</a:t>
            </a:r>
            <a:r>
              <a:rPr lang="ru-RU" sz="2000" dirty="0"/>
              <a:t>) </a:t>
            </a:r>
            <a:r>
              <a:rPr lang="ru-RU" sz="2000" dirty="0" err="1"/>
              <a:t>накопичення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повільне</a:t>
            </a:r>
            <a:r>
              <a:rPr lang="ru-RU" sz="2000" dirty="0"/>
              <a:t> «</a:t>
            </a:r>
            <a:r>
              <a:rPr lang="ru-RU" sz="2000" dirty="0" err="1"/>
              <a:t>вимивання</a:t>
            </a:r>
            <a:r>
              <a:rPr lang="ru-RU" sz="2000" dirty="0"/>
              <a:t>»</a:t>
            </a:r>
          </a:p>
          <a:p>
            <a:pPr marL="190500" indent="-190500" eaLnBrk="0" hangingPunct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sz="2000" dirty="0" err="1"/>
              <a:t>МР-ознаки</a:t>
            </a:r>
            <a:r>
              <a:rPr lang="ru-RU" sz="2000" dirty="0"/>
              <a:t> </a:t>
            </a:r>
            <a:r>
              <a:rPr lang="ru-RU" sz="2000" dirty="0" err="1"/>
              <a:t>місцевого</a:t>
            </a:r>
            <a:r>
              <a:rPr lang="ru-RU" sz="2000" dirty="0"/>
              <a:t> </a:t>
            </a:r>
            <a:r>
              <a:rPr lang="ru-RU" sz="2000" dirty="0" err="1"/>
              <a:t>поширення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метастазування</a:t>
            </a:r>
            <a:r>
              <a:rPr lang="ru-RU" sz="2000" dirty="0"/>
              <a:t> </a:t>
            </a:r>
            <a:r>
              <a:rPr lang="ru-RU" sz="2000" dirty="0" err="1"/>
              <a:t>пухлини</a:t>
            </a:r>
            <a:endParaRPr lang="ru-RU" sz="2000" dirty="0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rot="12315055" flipV="1">
            <a:off x="2887663" y="1997075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 rot="1004381" flipV="1">
            <a:off x="2320925" y="2787650"/>
            <a:ext cx="76200" cy="3048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092950" y="4221163"/>
            <a:ext cx="1657350" cy="366712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рак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6588125" y="5732463"/>
            <a:ext cx="1657350" cy="366712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гиперплазия</a:t>
            </a:r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3836988" y="4916488"/>
            <a:ext cx="654050" cy="652462"/>
          </a:xfrm>
          <a:prstGeom prst="ellipse">
            <a:avLst/>
          </a:prstGeom>
          <a:noFill/>
          <a:ln w="15875" cap="rnd">
            <a:solidFill>
              <a:schemeClr val="bg1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4111" name="Picture 15" descr="Grigor'ev_CP"/>
          <p:cNvPicPr>
            <a:picLocks noChangeAspect="1" noChangeArrowheads="1"/>
          </p:cNvPicPr>
          <p:nvPr/>
        </p:nvPicPr>
        <p:blipFill>
          <a:blip r:embed="rId4" cstate="print"/>
          <a:srcRect t="9895"/>
          <a:stretch>
            <a:fillRect/>
          </a:stretch>
        </p:blipFill>
        <p:spPr bwMode="auto">
          <a:xfrm>
            <a:off x="1778000" y="3487738"/>
            <a:ext cx="3595688" cy="3281362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3922713" y="4975225"/>
            <a:ext cx="654050" cy="652463"/>
          </a:xfrm>
          <a:prstGeom prst="ellipse">
            <a:avLst/>
          </a:prstGeom>
          <a:noFill/>
          <a:ln w="15875" cap="rnd">
            <a:solidFill>
              <a:schemeClr val="bg1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714744" y="0"/>
            <a:ext cx="52149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МР-ознаки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раку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передміхурової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залози</a:t>
            </a:r>
            <a:endParaRPr lang="ru-RU" sz="2000" dirty="0">
              <a:solidFill>
                <a:srgbClr val="FFFF00"/>
              </a:solidFill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www.science-education.ru/i/2017/4/23237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14356"/>
            <a:ext cx="3353176" cy="3170513"/>
          </a:xfrm>
          <a:prstGeom prst="rect">
            <a:avLst/>
          </a:prstGeom>
          <a:noFill/>
        </p:spPr>
      </p:pic>
      <p:pic>
        <p:nvPicPr>
          <p:cNvPr id="40964" name="Picture 4" descr="https://www.science-education.ru/i/2017/4/23237/image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071941"/>
            <a:ext cx="2857520" cy="267962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14810" y="1214422"/>
            <a:ext cx="45720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Аксіальне</a:t>
            </a:r>
            <a:r>
              <a:rPr lang="ru-RU" dirty="0"/>
              <a:t> </a:t>
            </a:r>
            <a:r>
              <a:rPr lang="ru-RU" dirty="0" err="1"/>
              <a:t>КТ-зображення</a:t>
            </a:r>
            <a:r>
              <a:rPr lang="ru-RU" dirty="0"/>
              <a:t> </a:t>
            </a:r>
            <a:r>
              <a:rPr lang="ru-RU" dirty="0" err="1"/>
              <a:t>простати</a:t>
            </a:r>
            <a:r>
              <a:rPr lang="ru-RU" dirty="0"/>
              <a:t>. </a:t>
            </a:r>
            <a:r>
              <a:rPr lang="ru-RU" dirty="0" err="1"/>
              <a:t>Аденокарцинома</a:t>
            </a:r>
            <a:r>
              <a:rPr lang="ru-RU" dirty="0"/>
              <a:t> </a:t>
            </a:r>
            <a:r>
              <a:rPr lang="ru-RU" dirty="0" err="1"/>
              <a:t>простати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інвазією</a:t>
            </a:r>
            <a:r>
              <a:rPr lang="ru-RU" dirty="0"/>
              <a:t> в </a:t>
            </a:r>
            <a:r>
              <a:rPr lang="ru-RU" dirty="0" err="1"/>
              <a:t>стінку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</a:t>
            </a:r>
            <a:r>
              <a:rPr lang="ru-RU" dirty="0" err="1"/>
              <a:t>оточуючу</a:t>
            </a:r>
            <a:r>
              <a:rPr lang="ru-RU" dirty="0"/>
              <a:t> простату </a:t>
            </a:r>
            <a:r>
              <a:rPr lang="ru-RU" dirty="0" err="1"/>
              <a:t>клітковину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сім'яні</a:t>
            </a:r>
            <a:r>
              <a:rPr lang="ru-RU" dirty="0"/>
              <a:t> </a:t>
            </a:r>
            <a:r>
              <a:rPr lang="ru-RU" dirty="0" err="1"/>
              <a:t>міхурці</a:t>
            </a:r>
            <a:r>
              <a:rPr lang="ru-RU" dirty="0"/>
              <a:t>. </a:t>
            </a:r>
            <a:r>
              <a:rPr lang="ru-RU" dirty="0" err="1"/>
              <a:t>регіонарна</a:t>
            </a:r>
            <a:r>
              <a:rPr lang="ru-RU" dirty="0"/>
              <a:t> </a:t>
            </a:r>
            <a:r>
              <a:rPr lang="ru-RU" dirty="0" err="1"/>
              <a:t>лімфаденопатія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14744" y="4143380"/>
            <a:ext cx="45720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Сагітальній</a:t>
            </a:r>
            <a:r>
              <a:rPr lang="ru-RU" dirty="0"/>
              <a:t> </a:t>
            </a:r>
            <a:r>
              <a:rPr lang="ru-RU" dirty="0" err="1"/>
              <a:t>Мультипланарна</a:t>
            </a:r>
            <a:r>
              <a:rPr lang="ru-RU" dirty="0"/>
              <a:t> КТ </a:t>
            </a:r>
            <a:r>
              <a:rPr lang="ru-RU" dirty="0" err="1"/>
              <a:t>реконструкція</a:t>
            </a:r>
            <a:r>
              <a:rPr lang="ru-RU" dirty="0"/>
              <a:t> </a:t>
            </a:r>
            <a:r>
              <a:rPr lang="ru-RU" dirty="0" err="1"/>
              <a:t>простати</a:t>
            </a:r>
            <a:r>
              <a:rPr lang="ru-RU" dirty="0"/>
              <a:t>. </a:t>
            </a:r>
            <a:r>
              <a:rPr lang="ru-RU" dirty="0" err="1"/>
              <a:t>Нерівномірне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</a:t>
            </a:r>
            <a:r>
              <a:rPr lang="ru-RU" dirty="0" err="1"/>
              <a:t>контрастної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пухлинними</a:t>
            </a:r>
            <a:r>
              <a:rPr lang="ru-RU" dirty="0"/>
              <a:t> </a:t>
            </a:r>
            <a:r>
              <a:rPr lang="ru-RU" dirty="0" err="1"/>
              <a:t>масами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інвазії</a:t>
            </a:r>
            <a:r>
              <a:rPr lang="ru-RU" dirty="0"/>
              <a:t> в </a:t>
            </a:r>
            <a:r>
              <a:rPr lang="ru-RU" dirty="0" err="1"/>
              <a:t>стінку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 МРТ малого таза в диагностике заболеваний предстательной желез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029" y="928670"/>
            <a:ext cx="8262857" cy="328614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3029" y="4365104"/>
            <a:ext cx="8262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а) Т2-</a:t>
            </a:r>
            <a:r>
              <a:rPr lang="en-US" dirty="0" err="1"/>
              <a:t>cor</a:t>
            </a:r>
            <a:r>
              <a:rPr lang="en-US" dirty="0"/>
              <a:t> </a:t>
            </a:r>
            <a:r>
              <a:rPr lang="ru-RU" dirty="0"/>
              <a:t>б) Т2-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ru-RU" dirty="0"/>
              <a:t>в) Т1</a:t>
            </a:r>
            <a:r>
              <a:rPr lang="en-US" dirty="0"/>
              <a:t>FS din + </a:t>
            </a:r>
            <a:r>
              <a:rPr lang="ru-RU" dirty="0"/>
              <a:t>С</a:t>
            </a:r>
          </a:p>
          <a:p>
            <a:r>
              <a:rPr lang="ru-RU" dirty="0" err="1"/>
              <a:t>Визначається</a:t>
            </a:r>
            <a:r>
              <a:rPr lang="ru-RU" dirty="0"/>
              <a:t> великих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</a:t>
            </a:r>
            <a:r>
              <a:rPr lang="ru-RU" dirty="0" err="1"/>
              <a:t>передміхурової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інвазією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, </a:t>
            </a:r>
            <a:r>
              <a:rPr lang="ru-RU" dirty="0" err="1"/>
              <a:t>поширенням</a:t>
            </a:r>
            <a:r>
              <a:rPr lang="ru-RU" dirty="0"/>
              <a:t> на </a:t>
            </a:r>
            <a:r>
              <a:rPr lang="ru-RU" dirty="0" err="1"/>
              <a:t>парапростатичну</a:t>
            </a:r>
            <a:r>
              <a:rPr lang="ru-RU" dirty="0"/>
              <a:t>  </a:t>
            </a:r>
            <a:r>
              <a:rPr lang="ru-RU" dirty="0" err="1"/>
              <a:t>клітковину</a:t>
            </a:r>
            <a:r>
              <a:rPr lang="ru-RU" dirty="0"/>
              <a:t> (</a:t>
            </a:r>
            <a:r>
              <a:rPr lang="ru-RU" dirty="0" err="1"/>
              <a:t>стрілки</a:t>
            </a:r>
            <a:r>
              <a:rPr lang="ru-RU" dirty="0"/>
              <a:t>).</a:t>
            </a:r>
          </a:p>
          <a:p>
            <a:r>
              <a:rPr lang="ru-RU" dirty="0"/>
              <a:t>При </a:t>
            </a:r>
            <a:r>
              <a:rPr lang="ru-RU" dirty="0" err="1"/>
              <a:t>внутрішньовенному</a:t>
            </a:r>
            <a:r>
              <a:rPr lang="ru-RU" dirty="0"/>
              <a:t> </a:t>
            </a:r>
            <a:r>
              <a:rPr lang="ru-RU" dirty="0" err="1"/>
              <a:t>динамічному</a:t>
            </a:r>
            <a:r>
              <a:rPr lang="ru-RU" dirty="0"/>
              <a:t> </a:t>
            </a:r>
            <a:r>
              <a:rPr lang="ru-RU" dirty="0" err="1"/>
              <a:t>контрастуванні</a:t>
            </a:r>
            <a:r>
              <a:rPr lang="ru-RU" dirty="0"/>
              <a:t> (в) </a:t>
            </a:r>
            <a:r>
              <a:rPr lang="ru-RU" dirty="0" err="1"/>
              <a:t>в</a:t>
            </a:r>
            <a:r>
              <a:rPr lang="ru-RU" dirty="0"/>
              <a:t> </a:t>
            </a:r>
            <a:r>
              <a:rPr lang="ru-RU" dirty="0" err="1"/>
              <a:t>артеріальну</a:t>
            </a:r>
            <a:r>
              <a:rPr lang="ru-RU" dirty="0"/>
              <a:t> фазу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виражене</a:t>
            </a:r>
            <a:r>
              <a:rPr lang="ru-RU" dirty="0"/>
              <a:t>, </a:t>
            </a:r>
            <a:r>
              <a:rPr lang="ru-RU" dirty="0" err="1"/>
              <a:t>дифузно</a:t>
            </a:r>
            <a:r>
              <a:rPr lang="ru-RU" dirty="0"/>
              <a:t> </a:t>
            </a:r>
            <a:r>
              <a:rPr lang="ru-RU" dirty="0" err="1"/>
              <a:t>неоднорідна</a:t>
            </a:r>
            <a:r>
              <a:rPr lang="ru-RU" dirty="0"/>
              <a:t> </a:t>
            </a:r>
            <a:r>
              <a:rPr lang="ru-RU" dirty="0" err="1"/>
              <a:t>підсилення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8720"/>
            <a:ext cx="4327555" cy="3309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6" y="3214686"/>
            <a:ext cx="4213565" cy="3364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643438" y="142852"/>
            <a:ext cx="4213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Анатомія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жіночого</a:t>
            </a:r>
            <a:r>
              <a:rPr lang="ru-RU" sz="2800" dirty="0">
                <a:solidFill>
                  <a:srgbClr val="FFFF00"/>
                </a:solidFill>
              </a:rPr>
              <a:t> таза</a:t>
            </a:r>
            <a:endParaRPr lang="uk-UA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31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28650" y="365127"/>
            <a:ext cx="7886700" cy="777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Жіноча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репродуктивна система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098" name="Picture 2" descr="C:\Users\Diana\Desktop\a9caae67bcd787ea127c84a63653b8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632848" cy="5328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63986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5786" y="14285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гінекології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00034" y="1428736"/>
            <a:ext cx="8358187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Основними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методами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променевої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діагностики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гінекології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методи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дозволяють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високою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тканинної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контрастністю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візуалізувати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зміни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статевих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органах в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залежності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віку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фази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менструального циклу, при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вагітності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лактації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УЗД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МРТ</a:t>
            </a:r>
          </a:p>
          <a:p>
            <a:pPr>
              <a:buFont typeface="Wingdings" pitchFamily="2" charset="2"/>
              <a:buChar char="Ø"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У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жіночих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статевих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нерідко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використовують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спеціальні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рентгенологічні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методики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КТ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5808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7224" y="0"/>
            <a:ext cx="7886700" cy="1000125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Рентгенологічний</a:t>
            </a:r>
            <a:r>
              <a:rPr lang="ru-RU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метод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85720" y="571480"/>
            <a:ext cx="8501062" cy="435133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Гистеросальпингография</a:t>
            </a:r>
            <a:r>
              <a:rPr lang="ru-RU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рентгенівське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введенням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водорозчинного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РКС в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матки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маткових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труб за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допомогою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спеціального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катетера-шприца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Контрастувана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матки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трикутну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форму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проксимально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розташованною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основою,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роги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матки)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відходять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тонкі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довгі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іноді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звиті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лінійні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маткові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труби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збереженій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прохідності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маткових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труб контрастна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речовина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виливається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очеревини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Протипоказаннями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проведення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ГСГ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активна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кровотеча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запальний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процес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стан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перенесених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недавно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операцій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матці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маткових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трубах,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кюретаж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матки.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/>
          <a:srcRect l="2486" t="1556" r="2244" b="3514"/>
          <a:stretch>
            <a:fillRect/>
          </a:stretch>
        </p:blipFill>
        <p:spPr>
          <a:xfrm>
            <a:off x="5021866" y="3929066"/>
            <a:ext cx="3764976" cy="27860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7290" y="6215082"/>
            <a:ext cx="52530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Гистеросальпінгограмма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Норма</a:t>
            </a:r>
          </a:p>
        </p:txBody>
      </p:sp>
    </p:spTree>
    <p:extLst>
      <p:ext uri="{BB962C8B-B14F-4D97-AF65-F5344CB8AC3E}">
        <p14:creationId xmlns:p14="http://schemas.microsoft.com/office/powerpoint/2010/main" val="4052562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2844" y="357166"/>
            <a:ext cx="8858312" cy="51847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УЗД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займає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ключове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діагностиці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жіночих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статевих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проводиться 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поверхневих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датчиків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огляду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 те,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жіночих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репродуктивних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сильно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змінюватися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конкретної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проведенні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гінекологічного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ехографічного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анамнестичні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пацієнтки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день менструального циклу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постменопаузи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вагітностей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перенесені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оперативні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втручання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прийом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гормональних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Ехографічне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гінекології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отримано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взаємодоповнюючих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методик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трансабдоминального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(ТА)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трансвагінального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(ТБ) доступу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сканування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починати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ехографії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загальноприйнятою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методикою при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наповненому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сечовому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міхурі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топографії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малого таза,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будови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виявлених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патологічних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об'ємних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утворень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черевної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заочеревинного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простору.</a:t>
            </a:r>
          </a:p>
        </p:txBody>
      </p:sp>
      <p:sp>
        <p:nvSpPr>
          <p:cNvPr id="5" name="Заголовок 7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858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Ультразвукове</a:t>
            </a:r>
            <a:r>
              <a:rPr lang="ru-RU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малого таза у </a:t>
            </a:r>
            <a:r>
              <a:rPr lang="ru-RU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жінок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713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studepedia.org/img/baza1/43621377076167.files/image002.jpg"/>
          <p:cNvPicPr>
            <a:picLocks noChangeAspect="1" noChangeArrowheads="1"/>
          </p:cNvPicPr>
          <p:nvPr/>
        </p:nvPicPr>
        <p:blipFill>
          <a:blip r:embed="rId2" cstate="print">
            <a:lum bright="-10000" contrast="42000"/>
          </a:blip>
          <a:srcRect/>
          <a:stretch>
            <a:fillRect/>
          </a:stretch>
        </p:blipFill>
        <p:spPr bwMode="auto">
          <a:xfrm>
            <a:off x="214282" y="3794902"/>
            <a:ext cx="4286280" cy="306309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643570" y="5380672"/>
            <a:ext cx="3000396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ТА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малого таза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поздовжній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площині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сечовий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міхур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2 -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тіло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матки;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3 -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ендометрій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357166"/>
            <a:ext cx="8572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До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переваг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відноситься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1600" dirty="0" err="1"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всіх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категорій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дітей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),</a:t>
            </a:r>
          </a:p>
          <a:p>
            <a:r>
              <a:rPr lang="ru-RU" sz="1600" dirty="0" err="1">
                <a:latin typeface="Arial" pitchFamily="34" charset="0"/>
                <a:cs typeface="Arial" pitchFamily="34" charset="0"/>
              </a:rPr>
              <a:t>повна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інвазивності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Панорамний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»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огляд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всієї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малого таза,</a:t>
            </a:r>
          </a:p>
          <a:p>
            <a:r>
              <a:rPr lang="ru-RU" sz="1600" dirty="0" err="1">
                <a:latin typeface="Arial" pitchFamily="34" charset="0"/>
                <a:cs typeface="Arial" pitchFamily="34" charset="0"/>
              </a:rPr>
              <a:t>оцінка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стандартних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конвексних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датчиків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1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Недоліки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методу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пов'язані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необхідністю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наповнення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значним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об'ємом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рідини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призводить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 до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деякіх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змін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ультразвукової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анатомії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досліджуваних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«сплющиванию»,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відтисненням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межі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фокусної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зони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датчика,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свою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чергу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викликати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погіршення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візуалізації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 err="1">
                <a:latin typeface="Arial" pitchFamily="34" charset="0"/>
                <a:cs typeface="Arial" pitchFamily="34" charset="0"/>
              </a:rPr>
              <a:t>Крім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того,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якість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ТА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ехографії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великий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вплив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мають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товщина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передньої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черевної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перістапьтика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кишечника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спайкового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процесу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0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Ультразвукове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малого таза у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жінок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studepedia.org/img/baza1/43621377076167.files/image006.jpg"/>
          <p:cNvPicPr>
            <a:picLocks noChangeAspect="1" noChangeArrowheads="1"/>
          </p:cNvPicPr>
          <p:nvPr/>
        </p:nvPicPr>
        <p:blipFill>
          <a:blip r:embed="rId2" cstate="print">
            <a:lum bright="-4000" contrast="48000"/>
          </a:blip>
          <a:srcRect/>
          <a:stretch>
            <a:fillRect/>
          </a:stretch>
        </p:blipFill>
        <p:spPr bwMode="auto">
          <a:xfrm>
            <a:off x="5429256" y="4143356"/>
            <a:ext cx="3579649" cy="271464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86050" y="6334780"/>
            <a:ext cx="364333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ТВ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малого таза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поздовжній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площині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214290"/>
            <a:ext cx="871543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ТВ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проводиться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спеціальними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вагінальними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датчиками, максимально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наближається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досліджуваних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використовувати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високі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частоти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Переваги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значно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якісне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оцінювати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дрібні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деталі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досліджуваних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структур,</a:t>
            </a:r>
          </a:p>
          <a:p>
            <a:r>
              <a:rPr lang="ru-RU" sz="14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залежності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ожиріння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пацієнтки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спайкового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процесу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меншій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мірі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погіршується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явищах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гіперперистальтики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кишечника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додатково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з'являється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пальпації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живота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вільною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рукою.</a:t>
            </a:r>
          </a:p>
          <a:p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Недоліки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використано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цілого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ряду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пацієнток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в першу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чергу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дитячій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практиці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Не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виходить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оглядового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всього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обсягу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малого таза,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привести до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серйозних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діагностичних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помилок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: далеко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розташовані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великі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потрапляють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площину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Не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завжди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визначається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взаємне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розташування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патологічних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процесів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ТВ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ризик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інфікування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супроводжуватися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суворим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дотриманням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правил асептики: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захисних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одноразових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чохлів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на датчик,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обов'язкова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обробка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датчика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кожного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спеціальними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антисептичними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розчинами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одноразових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рукавичок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лікаря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786" y="0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Ультразвукове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малого таза у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жінок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4214818"/>
            <a:ext cx="48578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ТВ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ультразвукове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зачіпає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інтимну</a:t>
            </a:r>
            <a:r>
              <a:rPr lang="ru-RU" dirty="0">
                <a:latin typeface="Arial" pitchFamily="34" charset="0"/>
                <a:cs typeface="Arial" pitchFamily="34" charset="0"/>
              </a:rPr>
              <a:t> сферу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пацієнток</a:t>
            </a:r>
            <a:r>
              <a:rPr lang="ru-RU" dirty="0">
                <a:latin typeface="Arial" pitchFamily="34" charset="0"/>
                <a:cs typeface="Arial" pitchFamily="34" charset="0"/>
              </a:rPr>
              <a:t>, тому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вимагає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дотримання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цілого</a:t>
            </a:r>
            <a:r>
              <a:rPr lang="ru-RU" dirty="0">
                <a:latin typeface="Arial" pitchFamily="34" charset="0"/>
                <a:cs typeface="Arial" pitchFamily="34" charset="0"/>
              </a:rPr>
              <a:t> ряду умов.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Пацієнтка</a:t>
            </a:r>
            <a:r>
              <a:rPr lang="ru-RU" dirty="0">
                <a:latin typeface="Arial" pitchFamily="34" charset="0"/>
                <a:cs typeface="Arial" pitchFamily="34" charset="0"/>
              </a:rPr>
              <a:t> повинна бути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повністю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поінформована</a:t>
            </a:r>
            <a:r>
              <a:rPr lang="ru-RU" dirty="0">
                <a:latin typeface="Arial" pitchFamily="34" charset="0"/>
                <a:cs typeface="Arial" pitchFamily="34" charset="0"/>
              </a:rPr>
              <a:t> про процедуру,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сечовий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міхур</a:t>
            </a:r>
            <a:r>
              <a:rPr lang="ru-RU" dirty="0">
                <a:latin typeface="Arial" pitchFamily="34" charset="0"/>
                <a:cs typeface="Arial" pitchFamily="34" charset="0"/>
              </a:rPr>
              <a:t> повинен бути пустим.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Кабінет</a:t>
            </a:r>
            <a:r>
              <a:rPr lang="ru-RU" dirty="0">
                <a:latin typeface="Arial" pitchFamily="34" charset="0"/>
                <a:cs typeface="Arial" pitchFamily="34" charset="0"/>
              </a:rPr>
              <a:t> повинен бути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обладнаний</a:t>
            </a:r>
            <a:r>
              <a:rPr lang="ru-RU" dirty="0">
                <a:latin typeface="Arial" pitchFamily="34" charset="0"/>
                <a:cs typeface="Arial" pitchFamily="34" charset="0"/>
              </a:rPr>
              <a:t> ширмою.</a:t>
            </a: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studepedia.org/img/baza1/43621377076167.files/image010.jpg"/>
          <p:cNvPicPr>
            <a:picLocks noChangeAspect="1" noChangeArrowheads="1"/>
          </p:cNvPicPr>
          <p:nvPr/>
        </p:nvPicPr>
        <p:blipFill>
          <a:blip r:embed="rId2" cstate="print">
            <a:lum bright="-8000" contrast="16000"/>
          </a:blip>
          <a:srcRect/>
          <a:stretch>
            <a:fillRect/>
          </a:stretch>
        </p:blipFill>
        <p:spPr bwMode="auto">
          <a:xfrm>
            <a:off x="0" y="4429132"/>
            <a:ext cx="4144033" cy="21431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44" y="357166"/>
            <a:ext cx="87868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Ехогістероскопія</a:t>
            </a:r>
            <a:r>
              <a:rPr lang="ru-RU" sz="1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(ЕХОГС)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метод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матки 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ультразвукового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сканування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застосуванням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внутрішньоматкового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ехонегатівним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контрастом.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Як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контрастні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використаний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фізіологічний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спеціальний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гель.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ЕХОГС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проводиться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амбулаторних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попереднього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ультразвукового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малого таза,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ході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детально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оцінюються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структура матки,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яєчників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вільної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позаматковому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просторі</a:t>
            </a:r>
            <a:r>
              <a:rPr lang="ru-RU" sz="1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За 30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емоційно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лабільних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пацієнток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призначаються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седативні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спазмолітики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Пацієнтка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розміщується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гінекологічному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кріслі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Проводиться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зрошення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шийки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матки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лідокаїну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Через 3-5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шийка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матки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піхву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обробляються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дезинфікуючим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шийка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фіксується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кульовими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щипцями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зондування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матки,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катетер,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попередньо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заповнений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контрастною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речовиною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вводиться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матки.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Знаходження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катетера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порожнині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матки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контролюється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ультразвуковим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скануванням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Кульові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щипці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дзеркала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видаляються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піхву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вводиться ТВ датчик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чохлі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Подальші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маніпуляції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контролюються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сканування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матки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порційно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вводиться контрастна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по 2-5 мл.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Порожнина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матки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оцінюється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введенні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перших 5-10 мл контрасту.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396335"/>
            <a:ext cx="307183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>
                <a:latin typeface="Arial" pitchFamily="34" charset="0"/>
                <a:cs typeface="Arial" pitchFamily="34" charset="0"/>
              </a:rPr>
              <a:t>Ехогістерограмма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нормальної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матки. ТВ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0"/>
            <a:ext cx="835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Ультразвукове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малого таза у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жінок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71934" y="4857760"/>
            <a:ext cx="50720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Оптимальним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вважається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матки при ЕХОГС за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умови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контрастна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речовина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повністю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оглянути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всю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порожнину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неповним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порожнина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матки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розширена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тільки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частково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невдало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проведеної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ЕХОГС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вважається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порожнині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матки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немає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рідини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871543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сагиттальних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ехограмах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вона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виявляється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як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характерної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грушоподібної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розташоване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безпосередній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близькості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позаду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Незмінений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міометрій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цілому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однорідну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дрібнопористу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структуру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середньої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ехогенності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 err="1">
                <a:latin typeface="Arial" pitchFamily="34" charset="0"/>
                <a:cs typeface="Arial" pitchFamily="34" charset="0"/>
              </a:rPr>
              <a:t>Розрізняють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декілька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фаз менструального циклу,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знаходять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своє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відображення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ехографічноїму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дослідженні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Перша фаза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циклу,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включає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себе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підфази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десквамації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регенерації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проліферації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триває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12-17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днів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У фазу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десквамації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слизова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матки представлена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неоднорідної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структури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серединним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комплексом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включеннями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підвищеної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зниженою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ехогенності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У фазу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регенерації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ранньої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проліферації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представлений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смужкою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однорідної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ехоструктури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зниженою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ехогенності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товщиною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2-4 мм.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Далі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міру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товщини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тлі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його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пониженої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ехогенності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з'являється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підвищеноїехогенності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тонка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смужка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межі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міометрія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гіперехогенна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лінія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змикання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переднього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заднього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шарів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(«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періовуляторний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»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нерівномірне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ехогенності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тришарового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починається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базальної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зони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).</a:t>
            </a:r>
            <a:endParaRPr lang="ru-RU" dirty="0"/>
          </a:p>
          <a:p>
            <a:endParaRPr lang="ru-RU" dirty="0"/>
          </a:p>
        </p:txBody>
      </p:sp>
      <p:pic>
        <p:nvPicPr>
          <p:cNvPr id="59394" name="Picture 2" descr="http://studepedia.org/img/baza1/43621377076167.files/image018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6000"/>
          </a:blip>
          <a:srcRect/>
          <a:stretch>
            <a:fillRect/>
          </a:stretch>
        </p:blipFill>
        <p:spPr bwMode="auto">
          <a:xfrm>
            <a:off x="142844" y="4714884"/>
            <a:ext cx="2841516" cy="19430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00364" y="5929330"/>
            <a:ext cx="207170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itchFamily="34" charset="0"/>
                <a:cs typeface="Arial" pitchFamily="34" charset="0"/>
              </a:rPr>
              <a:t>Вимірювання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довжини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товщини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матки,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товщини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ендометрія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9396" name="Picture 4" descr="http://studepedia.org/img/baza1/43621377076167.files/image020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6000"/>
          </a:blip>
          <a:srcRect/>
          <a:stretch>
            <a:fillRect/>
          </a:stretch>
        </p:blipFill>
        <p:spPr bwMode="auto">
          <a:xfrm>
            <a:off x="5929322" y="4433892"/>
            <a:ext cx="3071541" cy="242410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14744" y="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Матка</a:t>
            </a:r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studepedia.org/img/baza1/43621377076167.files/image022.jpg"/>
          <p:cNvPicPr>
            <a:picLocks noChangeAspect="1" noChangeArrowheads="1"/>
          </p:cNvPicPr>
          <p:nvPr/>
        </p:nvPicPr>
        <p:blipFill>
          <a:blip r:embed="rId2" cstate="print">
            <a:lum bright="-14000" contrast="28000"/>
          </a:blip>
          <a:srcRect/>
          <a:stretch>
            <a:fillRect/>
          </a:stretch>
        </p:blipFill>
        <p:spPr bwMode="auto">
          <a:xfrm>
            <a:off x="1357290" y="20287"/>
            <a:ext cx="5857916" cy="462315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1604" y="4929198"/>
            <a:ext cx="6000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Ехограми</a:t>
            </a:r>
            <a:r>
              <a:rPr lang="ru-RU" dirty="0"/>
              <a:t> </a:t>
            </a:r>
            <a:r>
              <a:rPr lang="ru-RU" dirty="0" err="1"/>
              <a:t>ендометрія</a:t>
            </a:r>
            <a:r>
              <a:rPr lang="ru-RU" dirty="0"/>
              <a:t> в фазу: </a:t>
            </a:r>
            <a:r>
              <a:rPr lang="ru-RU" dirty="0" err="1"/>
              <a:t>проліферації</a:t>
            </a:r>
            <a:r>
              <a:rPr lang="ru-RU" dirty="0"/>
              <a:t> (А),</a:t>
            </a:r>
          </a:p>
          <a:p>
            <a:r>
              <a:rPr lang="ru-RU" dirty="0" err="1"/>
              <a:t>періовуляторну</a:t>
            </a:r>
            <a:r>
              <a:rPr lang="ru-RU" dirty="0"/>
              <a:t> фазу (Б),</a:t>
            </a:r>
          </a:p>
          <a:p>
            <a:r>
              <a:rPr lang="ru-RU" dirty="0"/>
              <a:t>фазу </a:t>
            </a:r>
            <a:r>
              <a:rPr lang="ru-RU" dirty="0" err="1"/>
              <a:t>ранньої</a:t>
            </a:r>
            <a:r>
              <a:rPr lang="ru-RU" dirty="0"/>
              <a:t> (В) </a:t>
            </a:r>
            <a:r>
              <a:rPr lang="ru-RU" dirty="0" err="1"/>
              <a:t>і</a:t>
            </a:r>
            <a:endParaRPr lang="ru-RU" dirty="0"/>
          </a:p>
          <a:p>
            <a:r>
              <a:rPr lang="ru-RU" dirty="0" err="1"/>
              <a:t>пізньої</a:t>
            </a:r>
            <a:r>
              <a:rPr lang="ru-RU" dirty="0"/>
              <a:t> (Г) </a:t>
            </a:r>
            <a:r>
              <a:rPr lang="ru-RU" dirty="0" err="1"/>
              <a:t>секреції</a:t>
            </a:r>
            <a:r>
              <a:rPr lang="ru-RU" dirty="0"/>
              <a:t>.</a:t>
            </a:r>
          </a:p>
          <a:p>
            <a:r>
              <a:rPr lang="ru-RU" dirty="0"/>
              <a:t>ТВ </a:t>
            </a:r>
            <a:r>
              <a:rPr lang="ru-RU" dirty="0" err="1"/>
              <a:t>сканування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Снимок экрана 2014-07-22 в 17.00.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571876"/>
            <a:ext cx="4357718" cy="322241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43438" y="6000768"/>
            <a:ext cx="28575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Arial" pitchFamily="34" charset="0"/>
                <a:cs typeface="Arial" pitchFamily="34" charset="0"/>
              </a:rPr>
              <a:t>Ехограма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шийки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матки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вимірюванням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її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довжини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785794"/>
            <a:ext cx="889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Співвідношення</a:t>
            </a:r>
            <a:r>
              <a:rPr lang="ru-RU" sz="1600" dirty="0"/>
              <a:t> </a:t>
            </a:r>
            <a:r>
              <a:rPr lang="ru-RU" sz="1600" dirty="0" err="1"/>
              <a:t>довжина</a:t>
            </a:r>
            <a:r>
              <a:rPr lang="ru-RU" sz="1600" dirty="0"/>
              <a:t> </a:t>
            </a:r>
            <a:r>
              <a:rPr lang="ru-RU" sz="1600" dirty="0" err="1"/>
              <a:t>тіла</a:t>
            </a:r>
            <a:r>
              <a:rPr lang="ru-RU" sz="1600" dirty="0"/>
              <a:t> матки / </a:t>
            </a:r>
            <a:r>
              <a:rPr lang="ru-RU" sz="1600" dirty="0" err="1"/>
              <a:t>довжина</a:t>
            </a:r>
            <a:r>
              <a:rPr lang="ru-RU" sz="1600" dirty="0"/>
              <a:t> </a:t>
            </a:r>
            <a:r>
              <a:rPr lang="ru-RU" sz="1600" dirty="0" err="1"/>
              <a:t>шийки</a:t>
            </a:r>
            <a:r>
              <a:rPr lang="ru-RU" sz="1600" dirty="0"/>
              <a:t> </a:t>
            </a:r>
            <a:r>
              <a:rPr lang="ru-RU" sz="1600" dirty="0" err="1"/>
              <a:t>матки</a:t>
            </a:r>
            <a:r>
              <a:rPr lang="ru-RU" sz="1600" dirty="0"/>
              <a:t> одно 2/1 при нормальному </a:t>
            </a:r>
            <a:r>
              <a:rPr lang="ru-RU" sz="1600" dirty="0" err="1"/>
              <a:t>розвитку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починаючи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пізнього</a:t>
            </a:r>
            <a:r>
              <a:rPr lang="ru-RU" sz="1600" dirty="0"/>
              <a:t> пубертатного </a:t>
            </a:r>
            <a:r>
              <a:rPr lang="ru-RU" sz="1600" dirty="0" err="1"/>
              <a:t>періоду</a:t>
            </a:r>
            <a:r>
              <a:rPr lang="ru-RU" sz="1600" dirty="0"/>
              <a:t>. До початку </a:t>
            </a:r>
            <a:r>
              <a:rPr lang="ru-RU" sz="1600" dirty="0" err="1"/>
              <a:t>статевого</a:t>
            </a:r>
            <a:r>
              <a:rPr lang="ru-RU" sz="1600" dirty="0"/>
              <a:t> </a:t>
            </a:r>
            <a:r>
              <a:rPr lang="ru-RU" sz="1600" dirty="0" err="1"/>
              <a:t>дозрівання</a:t>
            </a:r>
            <a:r>
              <a:rPr lang="ru-RU" sz="1600" dirty="0"/>
              <a:t>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співвідношення</a:t>
            </a:r>
            <a:r>
              <a:rPr lang="ru-RU" sz="1600" dirty="0"/>
              <a:t> </a:t>
            </a:r>
            <a:r>
              <a:rPr lang="ru-RU" sz="1600" dirty="0" err="1"/>
              <a:t>дорівнює</a:t>
            </a:r>
            <a:r>
              <a:rPr lang="ru-RU" sz="1600" dirty="0"/>
              <a:t> 1/3.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9388" y="21429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Шийка</a:t>
            </a:r>
            <a:r>
              <a:rPr lang="ru-RU" dirty="0">
                <a:solidFill>
                  <a:srgbClr val="FFFF00"/>
                </a:solidFill>
              </a:rPr>
              <a:t> матки.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1880" y="1772816"/>
            <a:ext cx="46434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itchFamily="34" charset="0"/>
                <a:cs typeface="Arial" pitchFamily="34" charset="0"/>
              </a:rPr>
              <a:t>Товщина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незмінного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ендоцервіксу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репродуктивному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віці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складає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середньому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2-5 мм (максимально - 6 мм)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практично не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змінюється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за фазами циклу.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Цервікальний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канал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нормі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розширений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декількох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міліметрів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періовуляторний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період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слизу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вигляд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анехогенного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вмісту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       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відміну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тіла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матки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період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постменопаузи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шийка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практично не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зменшується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розмірах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ендоцервікс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не визуализироваться.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214290"/>
            <a:ext cx="90011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</a:t>
            </a:r>
            <a:r>
              <a:rPr lang="ru-RU" dirty="0" err="1"/>
              <a:t>Незмінені</a:t>
            </a:r>
            <a:r>
              <a:rPr lang="ru-RU" dirty="0"/>
              <a:t> </a:t>
            </a:r>
            <a:r>
              <a:rPr lang="ru-RU" dirty="0" err="1"/>
              <a:t>маткові</a:t>
            </a:r>
            <a:r>
              <a:rPr lang="ru-RU" dirty="0"/>
              <a:t> труби, як правило, не видно при </a:t>
            </a:r>
            <a:r>
              <a:rPr lang="ru-RU" dirty="0" err="1"/>
              <a:t>трансабдоминальном</a:t>
            </a:r>
            <a:r>
              <a:rPr lang="ru-RU" dirty="0"/>
              <a:t> ультразвуковому </a:t>
            </a:r>
            <a:r>
              <a:rPr lang="ru-RU" dirty="0" err="1"/>
              <a:t>дослідженні</a:t>
            </a:r>
            <a:r>
              <a:rPr lang="ru-RU" dirty="0"/>
              <a:t>.</a:t>
            </a:r>
          </a:p>
          <a:p>
            <a:r>
              <a:rPr lang="ru-RU" dirty="0"/>
              <a:t>        </a:t>
            </a:r>
            <a:r>
              <a:rPr lang="ru-RU" dirty="0" err="1"/>
              <a:t>Іноді</a:t>
            </a:r>
            <a:r>
              <a:rPr lang="ru-RU" dirty="0"/>
              <a:t> при ультразвуковому </a:t>
            </a:r>
            <a:r>
              <a:rPr lang="ru-RU" dirty="0" err="1"/>
              <a:t>дослідженні</a:t>
            </a:r>
            <a:r>
              <a:rPr lang="ru-RU" dirty="0"/>
              <a:t> при поперечному </a:t>
            </a:r>
            <a:r>
              <a:rPr lang="ru-RU" dirty="0" err="1"/>
              <a:t>скануванні</a:t>
            </a:r>
            <a:r>
              <a:rPr lang="ru-RU" dirty="0"/>
              <a:t> матки видно </a:t>
            </a:r>
            <a:r>
              <a:rPr lang="ru-RU" dirty="0" err="1"/>
              <a:t>лінійні</a:t>
            </a:r>
            <a:r>
              <a:rPr lang="ru-RU" dirty="0"/>
              <a:t> </a:t>
            </a:r>
            <a:r>
              <a:rPr lang="ru-RU" dirty="0" err="1"/>
              <a:t>трубчасті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відходять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маткових</a:t>
            </a:r>
            <a:r>
              <a:rPr lang="ru-RU" dirty="0"/>
              <a:t> </a:t>
            </a:r>
            <a:r>
              <a:rPr lang="ru-RU" dirty="0" err="1"/>
              <a:t>кутів</a:t>
            </a:r>
            <a:r>
              <a:rPr lang="ru-RU" dirty="0"/>
              <a:t>.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пам'ятати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матковими</a:t>
            </a:r>
            <a:r>
              <a:rPr lang="ru-RU" dirty="0"/>
              <a:t> трубами, </a:t>
            </a:r>
            <a:r>
              <a:rPr lang="ru-RU" dirty="0" err="1"/>
              <a:t>але</a:t>
            </a:r>
            <a:r>
              <a:rPr lang="ru-RU" dirty="0"/>
              <a:t> в </a:t>
            </a:r>
            <a:r>
              <a:rPr lang="ru-RU" dirty="0" err="1"/>
              <a:t>дійсності</a:t>
            </a:r>
            <a:r>
              <a:rPr lang="ru-RU" dirty="0"/>
              <a:t> вони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зв'язками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за </a:t>
            </a:r>
            <a:r>
              <a:rPr lang="ru-RU" dirty="0" err="1"/>
              <a:t>маткові</a:t>
            </a:r>
            <a:r>
              <a:rPr lang="ru-RU" dirty="0"/>
              <a:t> труби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помилково</a:t>
            </a:r>
            <a:r>
              <a:rPr lang="ru-RU" dirty="0"/>
              <a:t> </a:t>
            </a:r>
            <a:r>
              <a:rPr lang="ru-RU" dirty="0" err="1"/>
              <a:t>приймаються</a:t>
            </a:r>
            <a:r>
              <a:rPr lang="ru-RU" dirty="0"/>
              <a:t> </a:t>
            </a:r>
            <a:r>
              <a:rPr lang="ru-RU" dirty="0" err="1"/>
              <a:t>розширені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малого таза, </a:t>
            </a:r>
            <a:r>
              <a:rPr lang="ru-RU" dirty="0" err="1"/>
              <a:t>які</a:t>
            </a:r>
            <a:r>
              <a:rPr lang="ru-RU" dirty="0"/>
              <a:t> легко </a:t>
            </a:r>
            <a:r>
              <a:rPr lang="ru-RU" dirty="0" err="1"/>
              <a:t>ідентифікуються</a:t>
            </a:r>
            <a:r>
              <a:rPr lang="ru-RU" dirty="0"/>
              <a:t> при допплеровском </a:t>
            </a:r>
            <a:r>
              <a:rPr lang="ru-RU" dirty="0" err="1"/>
              <a:t>дослідженні</a:t>
            </a:r>
            <a:r>
              <a:rPr lang="ru-RU" dirty="0"/>
              <a:t>.</a:t>
            </a:r>
          </a:p>
          <a:p>
            <a:r>
              <a:rPr lang="ru-RU" dirty="0"/>
              <a:t>         При </a:t>
            </a:r>
            <a:r>
              <a:rPr lang="ru-RU" dirty="0" err="1"/>
              <a:t>трансвагінальному</a:t>
            </a:r>
            <a:r>
              <a:rPr lang="ru-RU" dirty="0"/>
              <a:t> ультразвуковому </a:t>
            </a:r>
            <a:r>
              <a:rPr lang="ru-RU" dirty="0" err="1"/>
              <a:t>дослідженні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високодозволяючої</a:t>
            </a:r>
            <a:r>
              <a:rPr lang="ru-RU" dirty="0"/>
              <a:t>  </a:t>
            </a:r>
            <a:r>
              <a:rPr lang="ru-RU" dirty="0" err="1"/>
              <a:t>ехографії</a:t>
            </a:r>
            <a:r>
              <a:rPr lang="ru-RU" dirty="0"/>
              <a:t> у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пацієнток</a:t>
            </a:r>
            <a:r>
              <a:rPr lang="ru-RU" dirty="0"/>
              <a:t> </a:t>
            </a:r>
            <a:r>
              <a:rPr lang="ru-RU" dirty="0" err="1"/>
              <a:t>вдається</a:t>
            </a:r>
            <a:r>
              <a:rPr lang="ru-RU" dirty="0"/>
              <a:t> </a:t>
            </a:r>
            <a:r>
              <a:rPr lang="ru-RU" dirty="0" err="1"/>
              <a:t>візуалізувати</a:t>
            </a:r>
            <a:r>
              <a:rPr lang="ru-RU" dirty="0"/>
              <a:t> </a:t>
            </a:r>
            <a:r>
              <a:rPr lang="ru-RU" dirty="0" err="1"/>
              <a:t>незмінені</a:t>
            </a:r>
            <a:r>
              <a:rPr lang="ru-RU" dirty="0"/>
              <a:t> </a:t>
            </a:r>
            <a:r>
              <a:rPr lang="ru-RU" dirty="0" err="1"/>
              <a:t>маткові</a:t>
            </a:r>
            <a:r>
              <a:rPr lang="ru-RU" dirty="0"/>
              <a:t> труби.</a:t>
            </a:r>
          </a:p>
          <a:p>
            <a:r>
              <a:rPr lang="ru-RU" dirty="0"/>
              <a:t>         При </a:t>
            </a:r>
            <a:r>
              <a:rPr lang="ru-RU" dirty="0" err="1"/>
              <a:t>скупченні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в </a:t>
            </a:r>
            <a:r>
              <a:rPr lang="ru-RU" dirty="0" err="1"/>
              <a:t>просвіті</a:t>
            </a:r>
            <a:r>
              <a:rPr lang="ru-RU" dirty="0"/>
              <a:t> </a:t>
            </a:r>
            <a:r>
              <a:rPr lang="ru-RU" dirty="0" err="1"/>
              <a:t>маткових</a:t>
            </a:r>
            <a:r>
              <a:rPr lang="ru-RU" dirty="0"/>
              <a:t> труб, </a:t>
            </a:r>
            <a:r>
              <a:rPr lang="ru-RU" dirty="0" err="1"/>
              <a:t>наприклад</a:t>
            </a:r>
            <a:r>
              <a:rPr lang="ru-RU" dirty="0"/>
              <a:t>, при запальному </a:t>
            </a:r>
            <a:r>
              <a:rPr lang="ru-RU" dirty="0" err="1"/>
              <a:t>процесі</a:t>
            </a:r>
            <a:r>
              <a:rPr lang="ru-RU" dirty="0"/>
              <a:t>, вони </a:t>
            </a:r>
            <a:r>
              <a:rPr lang="ru-RU" dirty="0" err="1"/>
              <a:t>стають</a:t>
            </a:r>
            <a:r>
              <a:rPr lang="ru-RU" dirty="0"/>
              <a:t> </a:t>
            </a:r>
            <a:r>
              <a:rPr lang="ru-RU" dirty="0" err="1"/>
              <a:t>доступними</a:t>
            </a:r>
            <a:r>
              <a:rPr lang="ru-RU" dirty="0"/>
              <a:t> для </a:t>
            </a:r>
            <a:r>
              <a:rPr lang="ru-RU" dirty="0" err="1"/>
              <a:t>ультразвукової</a:t>
            </a:r>
            <a:r>
              <a:rPr lang="ru-RU" dirty="0"/>
              <a:t> </a:t>
            </a:r>
            <a:r>
              <a:rPr lang="ru-RU" dirty="0" err="1"/>
              <a:t>візуалізації</a:t>
            </a:r>
            <a:r>
              <a:rPr lang="ru-RU" dirty="0"/>
              <a:t>.</a:t>
            </a:r>
          </a:p>
        </p:txBody>
      </p:sp>
      <p:sp>
        <p:nvSpPr>
          <p:cNvPr id="9218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2019300"/>
            <a:ext cx="6096000" cy="42100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 descr="C:\Users\Дом\Desktop\работа Юля\медин\моя практика\gidrosalpinks-spra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8694" y="3857628"/>
            <a:ext cx="4344430" cy="30003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43174" y="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Маткові</a:t>
            </a:r>
            <a:r>
              <a:rPr lang="ru-RU" dirty="0">
                <a:solidFill>
                  <a:srgbClr val="FFFF00"/>
                </a:solidFill>
              </a:rPr>
              <a:t> труби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studepedia.org/img/baza1/43621377076167.files/image024.jpg"/>
          <p:cNvPicPr>
            <a:picLocks noChangeAspect="1" noChangeArrowheads="1"/>
          </p:cNvPicPr>
          <p:nvPr/>
        </p:nvPicPr>
        <p:blipFill>
          <a:blip r:embed="rId2" cstate="print">
            <a:lum bright="-8000" contrast="18000"/>
          </a:blip>
          <a:srcRect/>
          <a:stretch>
            <a:fillRect/>
          </a:stretch>
        </p:blipFill>
        <p:spPr bwMode="auto">
          <a:xfrm>
            <a:off x="1285852" y="3357562"/>
            <a:ext cx="6921891" cy="264320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7224" y="5929330"/>
            <a:ext cx="392909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>
                <a:latin typeface="Arial" pitchFamily="34" charset="0"/>
                <a:cs typeface="Arial" pitchFamily="34" charset="0"/>
              </a:rPr>
              <a:t>Ехограма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нормального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яєчника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в репродуктивному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віці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Нормальний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яєчник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периферії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має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кілька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анехогенних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фолікулів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200" dirty="0">
                <a:latin typeface="Arial" pitchFamily="34" charset="0"/>
                <a:cs typeface="Arial" pitchFamily="34" charset="0"/>
              </a:rPr>
              <a:t>ТВ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7752" y="6000768"/>
            <a:ext cx="335758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itchFamily="34" charset="0"/>
                <a:cs typeface="Arial" pitchFamily="34" charset="0"/>
              </a:rPr>
              <a:t>Ехограма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яєчника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домінантним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фолікулом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стрілки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ТВ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357166"/>
            <a:ext cx="55721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</a:t>
            </a:r>
            <a:r>
              <a:rPr lang="ru-RU" dirty="0" err="1"/>
              <a:t>Яєчники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17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латеральніше</a:t>
            </a:r>
            <a:r>
              <a:rPr lang="ru-RU" dirty="0"/>
              <a:t> </a:t>
            </a:r>
            <a:r>
              <a:rPr lang="ru-RU" dirty="0" err="1"/>
              <a:t>бічної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матки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медіальніше</a:t>
            </a:r>
            <a:r>
              <a:rPr lang="ru-RU" dirty="0"/>
              <a:t> </a:t>
            </a:r>
            <a:r>
              <a:rPr lang="ru-RU" dirty="0" err="1"/>
              <a:t>клубових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.</a:t>
            </a:r>
          </a:p>
          <a:p>
            <a:r>
              <a:rPr lang="ru-RU" dirty="0"/>
              <a:t>      </a:t>
            </a:r>
            <a:r>
              <a:rPr lang="ru-RU" dirty="0" err="1"/>
              <a:t>Яєчники</a:t>
            </a:r>
            <a:r>
              <a:rPr lang="ru-RU" dirty="0"/>
              <a:t> </a:t>
            </a:r>
            <a:r>
              <a:rPr lang="ru-RU" dirty="0" err="1"/>
              <a:t>однорідні</a:t>
            </a:r>
            <a:r>
              <a:rPr lang="ru-RU" dirty="0"/>
              <a:t> за структурою, </a:t>
            </a:r>
            <a:r>
              <a:rPr lang="ru-RU" dirty="0" err="1"/>
              <a:t>ізоехогенні</a:t>
            </a:r>
            <a:r>
              <a:rPr lang="ru-RU" dirty="0"/>
              <a:t> по </a:t>
            </a:r>
            <a:r>
              <a:rPr lang="ru-RU" dirty="0" err="1"/>
              <a:t>відношенню</a:t>
            </a:r>
            <a:r>
              <a:rPr lang="ru-RU" dirty="0"/>
              <a:t> до матки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гіпоехогенні</a:t>
            </a:r>
            <a:r>
              <a:rPr lang="ru-RU" dirty="0"/>
              <a:t>  до петель кишок.</a:t>
            </a:r>
          </a:p>
          <a:p>
            <a:r>
              <a:rPr lang="ru-RU" dirty="0"/>
              <a:t>       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</a:t>
            </a:r>
            <a:r>
              <a:rPr lang="ru-RU" dirty="0" err="1"/>
              <a:t>мозкової</a:t>
            </a:r>
            <a:r>
              <a:rPr lang="ru-RU" dirty="0"/>
              <a:t> шар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гіперехогенним</a:t>
            </a:r>
            <a:r>
              <a:rPr lang="ru-RU" dirty="0"/>
              <a:t> в </a:t>
            </a:r>
            <a:r>
              <a:rPr lang="ru-RU" dirty="0" err="1"/>
              <a:t>порівнянні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корою.</a:t>
            </a:r>
          </a:p>
          <a:p>
            <a:r>
              <a:rPr lang="ru-RU" dirty="0"/>
              <a:t>       </a:t>
            </a:r>
            <a:r>
              <a:rPr lang="ru-RU" dirty="0" err="1"/>
              <a:t>Анехогенние</a:t>
            </a:r>
            <a:r>
              <a:rPr lang="ru-RU" dirty="0"/>
              <a:t> </a:t>
            </a:r>
            <a:r>
              <a:rPr lang="ru-RU" dirty="0" err="1"/>
              <a:t>фолікули</a:t>
            </a:r>
            <a:r>
              <a:rPr lang="ru-RU" dirty="0"/>
              <a:t> </a:t>
            </a:r>
            <a:r>
              <a:rPr lang="ru-RU" dirty="0" err="1"/>
              <a:t>розташовані</a:t>
            </a:r>
            <a:r>
              <a:rPr lang="ru-RU" dirty="0"/>
              <a:t> в </a:t>
            </a:r>
            <a:r>
              <a:rPr lang="ru-RU" dirty="0" err="1"/>
              <a:t>кірковій</a:t>
            </a:r>
            <a:r>
              <a:rPr lang="ru-RU" dirty="0"/>
              <a:t> </a:t>
            </a:r>
            <a:r>
              <a:rPr lang="ru-RU" dirty="0" err="1"/>
              <a:t>шарі</a:t>
            </a:r>
            <a:r>
              <a:rPr lang="ru-RU" dirty="0"/>
              <a:t> по </a:t>
            </a:r>
            <a:r>
              <a:rPr lang="ru-RU" dirty="0" err="1"/>
              <a:t>периферії</a:t>
            </a:r>
            <a:r>
              <a:rPr lang="ru-RU" dirty="0"/>
              <a:t>. </a:t>
            </a:r>
            <a:r>
              <a:rPr lang="ru-RU" dirty="0" err="1"/>
              <a:t>Домінантний</a:t>
            </a:r>
            <a:r>
              <a:rPr lang="ru-RU" dirty="0"/>
              <a:t> </a:t>
            </a:r>
            <a:r>
              <a:rPr lang="ru-RU" dirty="0" err="1"/>
              <a:t>фолікул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досягає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2,0 до 2,8 см.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3240" y="0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Яєчники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8194" name="Picture 2" descr="sozrevanie-follikulo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1" y="285728"/>
            <a:ext cx="3284949" cy="2428892"/>
          </a:xfrm>
          <a:prstGeom prst="rect">
            <a:avLst/>
          </a:prstGeom>
          <a:noFill/>
        </p:spPr>
      </p:pic>
      <p:pic>
        <p:nvPicPr>
          <p:cNvPr id="8196" name="Picture 4" descr="yaichnik-nor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3" y="3357562"/>
            <a:ext cx="3357586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" y="188640"/>
            <a:ext cx="9144000" cy="9813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РЕНТГЕНІВСЬКА КОМП'ЮТЕРНА ТОМОГРАФІЯ</a:t>
            </a:r>
            <a:endParaRPr lang="ru-RU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714356"/>
            <a:ext cx="878687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Метод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мультиспіральної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комп'ютерної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томографії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(МСКТ) не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відноситься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методів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першої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черги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діагностиці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хвороб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жіночого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таза.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відміну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УЗД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МРТ, при МСКТ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нерозрізнена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структура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стінок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матки, особливо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його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зміни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циклу.</a:t>
            </a:r>
          </a:p>
          <a:p>
            <a:pPr>
              <a:buFont typeface="Wingdings" pitchFamily="2" charset="2"/>
              <a:buChar char="Ø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Вона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візуалізувати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особливості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анатомічної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будови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виявляти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патологічні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малого тазу.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КТ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оцінити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стан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регіонарних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лімфатичних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вузлів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навколишніх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тканин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злоякісних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пухлинах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статевих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Таким чином,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МСКТ малого таза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виконується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виявлення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пухлин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матки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придатків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раку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раку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прямої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кишки 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межі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органу;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інфекційних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судинних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запальні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тазу,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тубооваріальний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абсцес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піометра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варикозне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розширення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вен таза);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метою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післяопераційних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запальних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змін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внутрітазовой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клітковини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складних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для УЗД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випадках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для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уточнення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механічних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пошкоджень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малого таза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диференціальної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діагностики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вільного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осумкованного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випоту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малому тазу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внутрітазових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лімфовузлів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кісткових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структур</a:t>
            </a:r>
          </a:p>
        </p:txBody>
      </p:sp>
    </p:spTree>
    <p:extLst>
      <p:ext uri="{BB962C8B-B14F-4D97-AF65-F5344CB8AC3E}">
        <p14:creationId xmlns:p14="http://schemas.microsoft.com/office/powerpoint/2010/main" val="19625049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1384300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семіотика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жіночих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статевих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органів</a:t>
            </a:r>
            <a:endParaRPr lang="ru-RU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4294967295"/>
          </p:nvPr>
        </p:nvSpPr>
        <p:spPr>
          <a:xfrm>
            <a:off x="142844" y="357166"/>
            <a:ext cx="8785225" cy="4402137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Подвоєння</a:t>
            </a:r>
            <a:r>
              <a:rPr lang="ru-RU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матки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Гистеросальпингография</a:t>
            </a:r>
            <a:r>
              <a:rPr lang="ru-RU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УЗД,МРТ :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зміна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форми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перегородка 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матки (при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неповному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подвоєнні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marL="0" indent="0" algn="ctr">
              <a:buNone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дві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матки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два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шийкових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канали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(при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повному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подвоєнні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 l="1340" t="3100" r="57116" b="3892"/>
          <a:stretch>
            <a:fillRect/>
          </a:stretch>
        </p:blipFill>
        <p:spPr>
          <a:xfrm>
            <a:off x="116898" y="3286125"/>
            <a:ext cx="2454838" cy="22145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 l="1984" t="6200" r="2776" b="6992"/>
          <a:stretch>
            <a:fillRect/>
          </a:stretch>
        </p:blipFill>
        <p:spPr>
          <a:xfrm>
            <a:off x="5357819" y="3357562"/>
            <a:ext cx="3694364" cy="215504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14414" y="5500702"/>
            <a:ext cx="6912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Подвоєння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матки: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а)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гістеросальпінгограмма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б)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ехограма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стрілками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вказані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матки)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в)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МР-томограма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rcRect l="47123" t="3100" r="2598" b="3892"/>
          <a:stretch>
            <a:fillRect/>
          </a:stretch>
        </p:blipFill>
        <p:spPr>
          <a:xfrm>
            <a:off x="2571736" y="3286124"/>
            <a:ext cx="2788728" cy="221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399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2910" y="571480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УЗД, МРТ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велика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кількість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рідини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в малому тазу, не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пов'язане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овуляцією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візуалізація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рідини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маткових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труб,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ураженого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яєчника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зміною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структури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rcRect l="2544" r="2063" b="3225"/>
          <a:stretch>
            <a:fillRect/>
          </a:stretch>
        </p:blipFill>
        <p:spPr>
          <a:xfrm>
            <a:off x="1419980" y="2049770"/>
            <a:ext cx="5938102" cy="38795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14612" y="5929330"/>
            <a:ext cx="34831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Ехограма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сальпінгоофарит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7554" y="0"/>
            <a:ext cx="3214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Сальпінгоофорит</a:t>
            </a:r>
            <a:endParaRPr lang="ru-RU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02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4294967295"/>
          </p:nvPr>
        </p:nvSpPr>
        <p:spPr>
          <a:xfrm>
            <a:off x="142844" y="357166"/>
            <a:ext cx="8858312" cy="5686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Міома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є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поширеним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доброякісним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утворенням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матки.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УЗД, МРТ: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матки,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множинні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округлі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неоднорідні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гіпоехогенні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при УЗД,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гіпоінтенсівнні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на Т2-ВІ при МРТ)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чіткими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рівними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контурами в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тілі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матки,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розташовані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субсерозно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субмукозного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інтрамурально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Міоми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матки не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мають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специфічних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КТ -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ознак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їх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запідозрити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збільшенню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розмірів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матки,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деформації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її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контурів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появи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кальцинатів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вузлів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при КТ - 40-50 HU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Нерідко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виявляються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звапнення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 l="4436" t="3331" r="5461"/>
          <a:stretch>
            <a:fillRect/>
          </a:stretch>
        </p:blipFill>
        <p:spPr>
          <a:xfrm>
            <a:off x="285720" y="4000504"/>
            <a:ext cx="2806708" cy="21431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 l="3332" t="2800" r="3128" b="6259"/>
          <a:stretch>
            <a:fillRect/>
          </a:stretch>
        </p:blipFill>
        <p:spPr>
          <a:xfrm>
            <a:off x="3286116" y="3857628"/>
            <a:ext cx="2357454" cy="23574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169" t="2800" r="3462" b="6259"/>
          <a:stretch>
            <a:fillRect/>
          </a:stretch>
        </p:blipFill>
        <p:spPr>
          <a:xfrm>
            <a:off x="5715008" y="3929066"/>
            <a:ext cx="2786082" cy="221457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00166" y="6119336"/>
            <a:ext cx="69456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Міома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матки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стрілками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вказані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міоматозного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вузли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а)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ехограма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б)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МР-томограма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в)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комп'ютерна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томограма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8860" y="0"/>
            <a:ext cx="44291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Міома</a:t>
            </a:r>
            <a:r>
              <a:rPr lang="ru-RU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59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 descr="МРТ органов малого таза у женщин (гинекология): когда проводится и что выявляет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68" name="AutoShape 4" descr="МРТ органов малого таза у женщин (гинекология): когда проводится и что выявляет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2469" name="Picture 5" descr="C:\Users\Дом\Desktop\работа Юля\медин\моя практика\indexи.jpg"/>
          <p:cNvPicPr>
            <a:picLocks noChangeAspect="1" noChangeArrowheads="1"/>
          </p:cNvPicPr>
          <p:nvPr/>
        </p:nvPicPr>
        <p:blipFill rotWithShape="1">
          <a:blip r:embed="rId2" cstate="print"/>
          <a:srcRect b="10139"/>
          <a:stretch/>
        </p:blipFill>
        <p:spPr bwMode="auto">
          <a:xfrm>
            <a:off x="428596" y="142852"/>
            <a:ext cx="4953008" cy="28541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00694" y="142852"/>
            <a:ext cx="3429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МРТ,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фронтальна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томограма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Матка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зміщена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вправо.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Міоми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матки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визначаються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як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округлі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овальні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гіпоінтенсівні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(тут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ознаками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дегенерації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чіткими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контурами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експансивним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ростом, без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інфільтрації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прилеглих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структур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залежності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розмірів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деформацією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контурів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матки.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      Великих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розмірів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субсерозна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міома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неправильної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маленького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розміру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субмукозна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міома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471" name="AutoShape 7" descr="МРТ органов малого таза у женщин (гинекология): когда проводится и что выявляет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2472" name="Picture 8" descr="C:\Users\Дом\Desktop\работа Юля\медин\моя практика\indexм.jpg"/>
          <p:cNvPicPr>
            <a:picLocks noChangeAspect="1" noChangeArrowheads="1"/>
          </p:cNvPicPr>
          <p:nvPr/>
        </p:nvPicPr>
        <p:blipFill rotWithShape="1">
          <a:blip r:embed="rId3" cstate="print"/>
          <a:srcRect t="12575"/>
          <a:stretch/>
        </p:blipFill>
        <p:spPr bwMode="auto">
          <a:xfrm>
            <a:off x="0" y="3789040"/>
            <a:ext cx="5572132" cy="298983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72132" y="3500438"/>
            <a:ext cx="33575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Візуалізується</a:t>
            </a:r>
            <a:r>
              <a:rPr lang="ru-RU" dirty="0"/>
              <a:t>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овальної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додаткове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деформує</a:t>
            </a:r>
            <a:r>
              <a:rPr lang="ru-RU" dirty="0"/>
              <a:t> </a:t>
            </a:r>
            <a:r>
              <a:rPr lang="ru-RU" dirty="0" err="1"/>
              <a:t>порожнину</a:t>
            </a:r>
            <a:r>
              <a:rPr lang="ru-RU" dirty="0"/>
              <a:t> матки (</a:t>
            </a:r>
            <a:r>
              <a:rPr lang="ru-RU" dirty="0" err="1"/>
              <a:t>субмукозна</a:t>
            </a:r>
            <a:r>
              <a:rPr lang="ru-RU" dirty="0"/>
              <a:t> </a:t>
            </a:r>
            <a:r>
              <a:rPr lang="ru-RU" dirty="0" err="1"/>
              <a:t>міома</a:t>
            </a:r>
            <a:r>
              <a:rPr lang="ru-RU" dirty="0"/>
              <a:t>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Дом\Desktop\работа Юля\медин\моя практика\indexмс.jpg"/>
          <p:cNvPicPr>
            <a:picLocks noChangeAspect="1" noChangeArrowheads="1"/>
          </p:cNvPicPr>
          <p:nvPr/>
        </p:nvPicPr>
        <p:blipFill rotWithShape="1">
          <a:blip r:embed="rId2" cstate="print"/>
          <a:srcRect t="9420"/>
          <a:stretch/>
        </p:blipFill>
        <p:spPr bwMode="auto">
          <a:xfrm>
            <a:off x="381549" y="2348880"/>
            <a:ext cx="4429156" cy="391164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214290"/>
            <a:ext cx="8786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Аденоміоз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ектопію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залоз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строми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базального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ендометрію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підлеглий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внутрішній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шар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міометрія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гіперплазією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гладкої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мускулатури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Виникає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приблизно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у 25%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жінок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частіше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у тих 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багато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народжували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аденоміозу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з'являються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менопаузи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Для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аденомиоза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характерні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виділення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піхви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перед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менструацією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мають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темно-коричневий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колір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;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надмірно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рясні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місячні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; ПМС; болю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малого тазу перед початком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менструації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час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деякий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; болю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час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статевого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акту;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менструального циклу.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14876" y="4429132"/>
            <a:ext cx="314324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малюнку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фокальний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аденоміоз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задньої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матки.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Визначається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виражене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розширення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перехідної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зони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заміщає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собою всю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товщину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задньої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неоднорідність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її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структури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за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наявності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дрібних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округлих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кістоподібних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включень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Зовнішній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контур матки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рівний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чіткий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214290"/>
            <a:ext cx="87868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Ендометріоз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являє</a:t>
            </a:r>
            <a:r>
              <a:rPr lang="ru-RU" dirty="0"/>
              <a:t> собою </a:t>
            </a:r>
            <a:r>
              <a:rPr lang="ru-RU" dirty="0" err="1"/>
              <a:t>непухлинне</a:t>
            </a:r>
            <a:r>
              <a:rPr lang="ru-RU" dirty="0"/>
              <a:t> </a:t>
            </a:r>
            <a:r>
              <a:rPr lang="ru-RU" dirty="0" err="1"/>
              <a:t>гормонально-залежне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розростанням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матки (</a:t>
            </a:r>
            <a:r>
              <a:rPr lang="ru-RU" dirty="0" err="1"/>
              <a:t>ендометрія</a:t>
            </a:r>
            <a:r>
              <a:rPr lang="ru-RU" dirty="0"/>
              <a:t>) в </a:t>
            </a:r>
            <a:r>
              <a:rPr lang="ru-RU" dirty="0" err="1"/>
              <a:t>м'язовому</a:t>
            </a:r>
            <a:r>
              <a:rPr lang="ru-RU" dirty="0"/>
              <a:t> </a:t>
            </a:r>
            <a:r>
              <a:rPr lang="ru-RU" dirty="0" err="1"/>
              <a:t>шарі</a:t>
            </a:r>
            <a:r>
              <a:rPr lang="ru-RU" dirty="0"/>
              <a:t> матки та </a:t>
            </a:r>
            <a:r>
              <a:rPr lang="ru-RU" dirty="0" err="1"/>
              <a:t>інших</a:t>
            </a:r>
            <a:r>
              <a:rPr lang="ru-RU" dirty="0"/>
              <a:t> органах, де </a:t>
            </a:r>
            <a:r>
              <a:rPr lang="ru-RU" dirty="0" err="1"/>
              <a:t>його</a:t>
            </a:r>
            <a:r>
              <a:rPr lang="ru-RU" dirty="0"/>
              <a:t> в </a:t>
            </a:r>
            <a:r>
              <a:rPr lang="ru-RU" dirty="0" err="1"/>
              <a:t>нормі</a:t>
            </a:r>
            <a:r>
              <a:rPr lang="ru-RU" dirty="0"/>
              <a:t> бути не повинно (</a:t>
            </a:r>
            <a:r>
              <a:rPr lang="ru-RU" dirty="0" err="1"/>
              <a:t>маткових</a:t>
            </a:r>
            <a:r>
              <a:rPr lang="ru-RU" dirty="0"/>
              <a:t> трубах, </a:t>
            </a:r>
            <a:r>
              <a:rPr lang="ru-RU" dirty="0" err="1"/>
              <a:t>яєчниках</a:t>
            </a:r>
            <a:r>
              <a:rPr lang="ru-RU" dirty="0"/>
              <a:t>, </a:t>
            </a:r>
            <a:r>
              <a:rPr lang="ru-RU" dirty="0" err="1"/>
              <a:t>сечовому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r>
              <a:rPr lang="ru-RU" dirty="0"/>
              <a:t>, </a:t>
            </a:r>
            <a:r>
              <a:rPr lang="ru-RU" dirty="0" err="1"/>
              <a:t>очеревині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у </a:t>
            </a:r>
            <a:r>
              <a:rPr lang="ru-RU" dirty="0" err="1"/>
              <a:t>жінок</a:t>
            </a:r>
            <a:r>
              <a:rPr lang="ru-RU" dirty="0"/>
              <a:t> старше 30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</p:txBody>
      </p:sp>
      <p:pic>
        <p:nvPicPr>
          <p:cNvPr id="64515" name="Picture 3" descr="C:\Users\Дом\Desktop\работа Юля\медин\моя практика\ind.jpg"/>
          <p:cNvPicPr>
            <a:picLocks noChangeAspect="1" noChangeArrowheads="1"/>
          </p:cNvPicPr>
          <p:nvPr/>
        </p:nvPicPr>
        <p:blipFill rotWithShape="1">
          <a:blip r:embed="rId2" cstate="print"/>
          <a:srcRect t="9929"/>
          <a:stretch/>
        </p:blipFill>
        <p:spPr bwMode="auto">
          <a:xfrm>
            <a:off x="132823" y="3946822"/>
            <a:ext cx="4010549" cy="199581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2844" y="6027003"/>
            <a:ext cx="400052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зображеннях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(а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б)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визначається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неправильної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фокус в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дугласовом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просторі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між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тілом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матки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передньою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стінкою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прямої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кишки (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ендометріоми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деформацією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їх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контурів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1643050"/>
            <a:ext cx="8572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УЗД: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множинні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міометрія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яєчників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різної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ехогенності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рідина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малого таза</a:t>
            </a:r>
          </a:p>
          <a:p>
            <a:pPr>
              <a:buFont typeface="Wingdings" pitchFamily="2" charset="2"/>
              <a:buChar char="Ø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МРТ: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неоднорідність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МР-структури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ендометрія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міометрія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яєчників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рідина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малого тазу.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Білковмісні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ендометріоїдні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кісти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тазу,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яєчниках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геморагічна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інфільтрація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очеревини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МР-гістеросальпінгографія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рентгенівська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гістеросальпінгографія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визначення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прохідності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маткових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труб для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виявлення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причини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жіночого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безпліддя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rcRect l="55112" t="3616" b="9841"/>
          <a:stretch>
            <a:fillRect/>
          </a:stretch>
        </p:blipFill>
        <p:spPr>
          <a:xfrm>
            <a:off x="4214810" y="3929042"/>
            <a:ext cx="3143272" cy="24985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00958" y="3929066"/>
            <a:ext cx="164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9138" indent="-358775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429520" y="3929066"/>
            <a:ext cx="157163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>
                <a:latin typeface="Arial" pitchFamily="34" charset="0"/>
                <a:cs typeface="Arial" pitchFamily="34" charset="0"/>
              </a:rPr>
              <a:t>Ендометріоїдна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правого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яєчника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r>
              <a:rPr lang="ru-RU" sz="1200" dirty="0" err="1"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сечового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міхура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8992" y="0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Рак </a:t>
            </a:r>
            <a:r>
              <a:rPr 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ендометрія</a:t>
            </a:r>
            <a:r>
              <a:rPr 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428604"/>
            <a:ext cx="87154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 </a:t>
            </a:r>
            <a:r>
              <a:rPr lang="ru-RU" dirty="0"/>
              <a:t>на </a:t>
            </a:r>
            <a:r>
              <a:rPr lang="ru-RU" dirty="0" err="1"/>
              <a:t>ранніх</a:t>
            </a:r>
            <a:r>
              <a:rPr lang="ru-RU" dirty="0"/>
              <a:t> </a:t>
            </a:r>
            <a:r>
              <a:rPr lang="ru-RU" dirty="0" err="1"/>
              <a:t>стадіях</a:t>
            </a:r>
            <a:r>
              <a:rPr lang="ru-RU" dirty="0"/>
              <a:t> </a:t>
            </a:r>
            <a:r>
              <a:rPr lang="ru-RU" dirty="0" err="1"/>
              <a:t>неспецефічно</a:t>
            </a:r>
            <a:r>
              <a:rPr lang="ru-RU" dirty="0"/>
              <a:t>. </a:t>
            </a:r>
            <a:r>
              <a:rPr lang="ru-RU" dirty="0" err="1"/>
              <a:t>ознаки</a:t>
            </a:r>
            <a:r>
              <a:rPr lang="ru-RU" dirty="0"/>
              <a:t>:</a:t>
            </a:r>
          </a:p>
          <a:p>
            <a:r>
              <a:rPr lang="ru-RU" dirty="0"/>
              <a:t>  -</a:t>
            </a:r>
            <a:r>
              <a:rPr lang="ru-RU" dirty="0" err="1"/>
              <a:t>нерівномірне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ендометрія</a:t>
            </a:r>
            <a:endParaRPr lang="ru-RU" dirty="0"/>
          </a:p>
          <a:p>
            <a:r>
              <a:rPr lang="ru-RU" dirty="0"/>
              <a:t>  -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ехогенність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неоднорідна</a:t>
            </a:r>
            <a:r>
              <a:rPr lang="ru-RU" dirty="0"/>
              <a:t> структура</a:t>
            </a:r>
          </a:p>
          <a:p>
            <a:r>
              <a:rPr lang="ru-RU" dirty="0"/>
              <a:t>-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безперервності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базального шару </a:t>
            </a:r>
            <a:r>
              <a:rPr lang="ru-RU" dirty="0" err="1"/>
              <a:t>ендометрія</a:t>
            </a:r>
            <a:r>
              <a:rPr lang="ru-RU" dirty="0"/>
              <a:t> (</a:t>
            </a:r>
            <a:r>
              <a:rPr lang="ru-RU" dirty="0" err="1"/>
              <a:t>ознака</a:t>
            </a:r>
            <a:r>
              <a:rPr lang="ru-RU" dirty="0"/>
              <a:t> </a:t>
            </a:r>
            <a:r>
              <a:rPr lang="ru-RU" dirty="0" err="1"/>
              <a:t>інвазії</a:t>
            </a:r>
            <a:r>
              <a:rPr lang="ru-RU" dirty="0"/>
              <a:t> в </a:t>
            </a:r>
            <a:r>
              <a:rPr lang="ru-RU" dirty="0" err="1"/>
              <a:t>міометрій</a:t>
            </a:r>
            <a:r>
              <a:rPr lang="ru-RU" dirty="0"/>
              <a:t>)</a:t>
            </a:r>
          </a:p>
          <a:p>
            <a:r>
              <a:rPr lang="ru-RU" dirty="0"/>
              <a:t>-при </a:t>
            </a:r>
            <a:r>
              <a:rPr lang="ru-RU" dirty="0" err="1"/>
              <a:t>поширеному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матки, </a:t>
            </a:r>
            <a:r>
              <a:rPr lang="ru-RU" dirty="0" err="1"/>
              <a:t>вогнищеві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міометрія</a:t>
            </a:r>
            <a:r>
              <a:rPr lang="ru-RU" dirty="0"/>
              <a:t>, </a:t>
            </a:r>
            <a:r>
              <a:rPr lang="ru-RU" dirty="0" err="1"/>
              <a:t>гіпо</a:t>
            </a:r>
            <a:r>
              <a:rPr lang="ru-RU" dirty="0"/>
              <a:t>-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анехогенние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КТ: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негомогенної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гіподенсними</a:t>
            </a:r>
            <a:r>
              <a:rPr lang="ru-RU" dirty="0"/>
              <a:t> </a:t>
            </a:r>
            <a:r>
              <a:rPr lang="ru-RU" dirty="0" err="1"/>
              <a:t>ділянками</a:t>
            </a:r>
            <a:r>
              <a:rPr lang="ru-RU" dirty="0"/>
              <a:t>.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при контрастному </a:t>
            </a:r>
            <a:r>
              <a:rPr lang="ru-RU" dirty="0" err="1"/>
              <a:t>підсиленні</a:t>
            </a:r>
            <a:r>
              <a:rPr lang="ru-RU" dirty="0"/>
              <a:t>.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інфільтрації</a:t>
            </a:r>
            <a:r>
              <a:rPr lang="ru-RU" dirty="0"/>
              <a:t> </a:t>
            </a:r>
            <a:r>
              <a:rPr lang="ru-RU" dirty="0" err="1"/>
              <a:t>навколишніх</a:t>
            </a:r>
            <a:r>
              <a:rPr lang="ru-RU" dirty="0"/>
              <a:t> тканин, </a:t>
            </a:r>
            <a:r>
              <a:rPr lang="ru-RU" dirty="0" err="1"/>
              <a:t>лімфоаденопатії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мтс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про </a:t>
            </a:r>
            <a:r>
              <a:rPr lang="ru-RU" dirty="0" err="1"/>
              <a:t>злоякісність</a:t>
            </a:r>
            <a:r>
              <a:rPr lang="ru-RU" dirty="0"/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МРТ: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товщини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яскравості</a:t>
            </a:r>
            <a:r>
              <a:rPr lang="ru-RU" dirty="0"/>
              <a:t> сигналу на Т1 </a:t>
            </a:r>
            <a:r>
              <a:rPr lang="ru-RU" dirty="0" err="1"/>
              <a:t>і</a:t>
            </a:r>
            <a:r>
              <a:rPr lang="ru-RU" dirty="0"/>
              <a:t> Т2-ВІ.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чіткості</a:t>
            </a:r>
            <a:r>
              <a:rPr lang="ru-RU" dirty="0"/>
              <a:t> базального шару.</a:t>
            </a:r>
          </a:p>
          <a:p>
            <a:endParaRPr lang="ru-RU" dirty="0"/>
          </a:p>
        </p:txBody>
      </p:sp>
      <p:pic>
        <p:nvPicPr>
          <p:cNvPr id="4" name="Picture 3" descr="C:\Users\Дом\Desktop\работа Юля\медин\моя практика\indexип.jpg"/>
          <p:cNvPicPr>
            <a:picLocks noChangeAspect="1" noChangeArrowheads="1"/>
          </p:cNvPicPr>
          <p:nvPr/>
        </p:nvPicPr>
        <p:blipFill rotWithShape="1">
          <a:blip r:embed="rId2" cstate="print"/>
          <a:srcRect t="10342"/>
          <a:stretch/>
        </p:blipFill>
        <p:spPr bwMode="auto">
          <a:xfrm>
            <a:off x="4643422" y="3909345"/>
            <a:ext cx="3571900" cy="292494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2976" y="5786454"/>
            <a:ext cx="321471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Arial" pitchFamily="34" charset="0"/>
                <a:cs typeface="Arial" pitchFamily="34" charset="0"/>
              </a:rPr>
              <a:t>Ендометріоїдний</a:t>
            </a:r>
            <a:r>
              <a:rPr lang="ru-RU" dirty="0">
                <a:latin typeface="Arial" pitchFamily="34" charset="0"/>
                <a:cs typeface="Arial" pitchFamily="34" charset="0"/>
              </a:rPr>
              <a:t> рак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тіла</a:t>
            </a:r>
            <a:r>
              <a:rPr lang="ru-RU" dirty="0">
                <a:latin typeface="Arial" pitchFamily="34" charset="0"/>
                <a:cs typeface="Arial" pitchFamily="34" charset="0"/>
              </a:rPr>
              <a:t> матки. III 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стадія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2" descr="МРТ органов малого таза у женщин (гинекология): когда проводится и что выявляет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5540" name="Picture 4" descr="C:\Users\Дом\Desktop\работа Юля\медин\моя практика\пп.jpg"/>
          <p:cNvPicPr>
            <a:picLocks noChangeAspect="1" noChangeArrowheads="1"/>
          </p:cNvPicPr>
          <p:nvPr/>
        </p:nvPicPr>
        <p:blipFill rotWithShape="1">
          <a:blip r:embed="rId2" cstate="print"/>
          <a:srcRect b="14675"/>
          <a:stretch/>
        </p:blipFill>
        <p:spPr bwMode="auto">
          <a:xfrm>
            <a:off x="158381" y="3212976"/>
            <a:ext cx="8569342" cy="275106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57224" y="6286520"/>
            <a:ext cx="75724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itchFamily="34" charset="0"/>
                <a:cs typeface="Arial" pitchFamily="34" charset="0"/>
              </a:rPr>
              <a:t>IIIb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стадія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раку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шийки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матки.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Визначається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інвазія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параметрий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проростання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н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/ 3 правого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сечоводу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розвитком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уретероектазіі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гідронефрозу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I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ст.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правої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нирки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5542" name="Picture 6" descr="http://www.noav.ru/images/20101222/image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42852"/>
            <a:ext cx="2733675" cy="204787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86414" y="228599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МСКТ. Рак </a:t>
            </a:r>
            <a:r>
              <a:rPr lang="ru-RU" dirty="0" err="1"/>
              <a:t>шийки</a:t>
            </a:r>
            <a:r>
              <a:rPr lang="ru-RU" dirty="0"/>
              <a:t> матки, </a:t>
            </a:r>
            <a:r>
              <a:rPr lang="ru-RU" dirty="0" err="1"/>
              <a:t>тазова</a:t>
            </a:r>
            <a:r>
              <a:rPr lang="ru-RU" dirty="0"/>
              <a:t> </a:t>
            </a:r>
            <a:r>
              <a:rPr lang="ru-RU" dirty="0" err="1"/>
              <a:t>лімфаденопатія</a:t>
            </a:r>
            <a:r>
              <a:rPr lang="ru-RU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1538" y="142852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шийки</a:t>
            </a:r>
            <a:r>
              <a:rPr lang="ru-RU" dirty="0">
                <a:solidFill>
                  <a:srgbClr val="FFFF00"/>
                </a:solidFill>
              </a:rPr>
              <a:t> матки.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642918"/>
            <a:ext cx="4929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</a:t>
            </a:r>
            <a:r>
              <a:rPr lang="ru-RU" dirty="0"/>
              <a:t>: </a:t>
            </a:r>
            <a:r>
              <a:rPr lang="ru-RU" dirty="0" err="1"/>
              <a:t>гіпоехогенна</a:t>
            </a:r>
            <a:r>
              <a:rPr lang="ru-RU" dirty="0"/>
              <a:t> </a:t>
            </a:r>
            <a:r>
              <a:rPr lang="ru-RU" dirty="0" err="1"/>
              <a:t>ділянка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чіткими</a:t>
            </a:r>
            <a:r>
              <a:rPr lang="ru-RU" dirty="0"/>
              <a:t> контурами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хаотичною </a:t>
            </a:r>
            <a:r>
              <a:rPr lang="ru-RU" dirty="0" err="1"/>
              <a:t>гіперваскуляризаціею</a:t>
            </a:r>
            <a:r>
              <a:rPr lang="ru-RU" dirty="0"/>
              <a:t> в </a:t>
            </a:r>
            <a:r>
              <a:rPr lang="ru-RU" dirty="0" err="1"/>
              <a:t>режимі</a:t>
            </a:r>
            <a:r>
              <a:rPr lang="ru-RU" dirty="0"/>
              <a:t> КДК. </a:t>
            </a:r>
            <a:r>
              <a:rPr lang="ru-RU" dirty="0" err="1"/>
              <a:t>Надалі</a:t>
            </a:r>
            <a:r>
              <a:rPr lang="ru-RU" dirty="0"/>
              <a:t> -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шийки</a:t>
            </a:r>
            <a:r>
              <a:rPr lang="ru-RU" dirty="0"/>
              <a:t> матки.</a:t>
            </a:r>
          </a:p>
          <a:p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провідного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. НА Т2-ВІ -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інтенсивності</a:t>
            </a:r>
            <a:r>
              <a:rPr lang="ru-RU" dirty="0"/>
              <a:t> сигнал.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712</TotalTime>
  <Words>3878</Words>
  <Application>Microsoft Office PowerPoint</Application>
  <PresentationFormat>Экран (4:3)</PresentationFormat>
  <Paragraphs>337</Paragraphs>
  <Slides>60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8" baseType="lpstr">
      <vt:lpstr>Arial</vt:lpstr>
      <vt:lpstr>Consolas</vt:lpstr>
      <vt:lpstr>Corbel</vt:lpstr>
      <vt:lpstr>Times New Roman</vt:lpstr>
      <vt:lpstr>Wingdings</vt:lpstr>
      <vt:lpstr>Wingdings 2</vt:lpstr>
      <vt:lpstr>Wingdings 3</vt:lpstr>
      <vt:lpstr>Метро</vt:lpstr>
      <vt:lpstr>Презентация PowerPoint</vt:lpstr>
      <vt:lpstr>Променева діагностика в андрології</vt:lpstr>
      <vt:lpstr>Презентация PowerPoint</vt:lpstr>
      <vt:lpstr>Презентация PowerPoint</vt:lpstr>
      <vt:lpstr>Презентация PowerPoint</vt:lpstr>
      <vt:lpstr>Презентация PowerPoint</vt:lpstr>
      <vt:lpstr>Анатомія передміхурової залози</vt:lpstr>
      <vt:lpstr>Рентгенологічний метод</vt:lpstr>
      <vt:lpstr>Презентация PowerPoint</vt:lpstr>
      <vt:lpstr>Презентация PowerPoint</vt:lpstr>
      <vt:lpstr>Ультразвуковий метод</vt:lpstr>
      <vt:lpstr>Презентация PowerPoint</vt:lpstr>
      <vt:lpstr>Рентгенівська комп'ютерна томографія</vt:lpstr>
      <vt:lpstr>Презентация PowerPoint</vt:lpstr>
      <vt:lpstr>Магнітно-резонансна томографія</vt:lpstr>
      <vt:lpstr>Презентация PowerPoint</vt:lpstr>
      <vt:lpstr>Радіонуклідний метод</vt:lpstr>
      <vt:lpstr>УЗ-симптоми гострого простатиту</vt:lpstr>
      <vt:lpstr>Презентация PowerPoint</vt:lpstr>
      <vt:lpstr>Презентация PowerPoint</vt:lpstr>
      <vt:lpstr>Хронічний простатит</vt:lpstr>
      <vt:lpstr>Доплерографія:</vt:lpstr>
      <vt:lpstr>Презентация PowerPoint</vt:lpstr>
      <vt:lpstr>Клінічна симптоматика при ДГПЗ</vt:lpstr>
      <vt:lpstr>УЗ-симптоми ДГПЗ</vt:lpstr>
      <vt:lpstr>УЗ-симптоми ДГПЗ (допплерівське сканування)</vt:lpstr>
      <vt:lpstr>Презентация PowerPoint</vt:lpstr>
      <vt:lpstr>Комп'ютерна томографія при ДГПЗ</vt:lpstr>
      <vt:lpstr>Презентация PowerPoint</vt:lpstr>
      <vt:lpstr>Презентация PowerPoint</vt:lpstr>
      <vt:lpstr>Презентация PowerPoint</vt:lpstr>
      <vt:lpstr>Презентация PowerPoint</vt:lpstr>
      <vt:lpstr>УЗ-симптоми раку передміхурової залози (В-режим - первинна діагностика)</vt:lpstr>
      <vt:lpstr>УЗ-симптоми раку передміхурової залози (допплер)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Променева діагностика в гінекології</vt:lpstr>
      <vt:lpstr>Рентгенологічний метод</vt:lpstr>
      <vt:lpstr>Ультразвукове дослідження органів малого таза у жінок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РЕНТГЕНІВСЬКА КОМП'ЮТЕРНА ТОМОГРАФІЯ</vt:lpstr>
      <vt:lpstr>Променева семіотика захворювань жіночих статевих органів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Олеся Дмитріївна Слюсаренко</cp:lastModifiedBy>
  <cp:revision>82</cp:revision>
  <dcterms:created xsi:type="dcterms:W3CDTF">2019-01-18T12:14:30Z</dcterms:created>
  <dcterms:modified xsi:type="dcterms:W3CDTF">2023-11-18T16:28:00Z</dcterms:modified>
</cp:coreProperties>
</file>