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4"/>
  </p:notesMasterIdLst>
  <p:sldIdLst>
    <p:sldId id="256" r:id="rId5"/>
    <p:sldId id="258" r:id="rId6"/>
    <p:sldId id="263" r:id="rId7"/>
    <p:sldId id="275" r:id="rId8"/>
    <p:sldId id="276" r:id="rId9"/>
    <p:sldId id="257" r:id="rId10"/>
    <p:sldId id="259" r:id="rId11"/>
    <p:sldId id="260" r:id="rId12"/>
    <p:sldId id="268" r:id="rId13"/>
    <p:sldId id="262" r:id="rId14"/>
    <p:sldId id="264" r:id="rId15"/>
    <p:sldId id="267" r:id="rId16"/>
    <p:sldId id="265" r:id="rId17"/>
    <p:sldId id="266" r:id="rId18"/>
    <p:sldId id="278" r:id="rId19"/>
    <p:sldId id="279" r:id="rId20"/>
    <p:sldId id="269" r:id="rId21"/>
    <p:sldId id="271" r:id="rId22"/>
    <p:sldId id="274" r:id="rId23"/>
    <p:sldId id="272" r:id="rId24"/>
    <p:sldId id="294" r:id="rId25"/>
    <p:sldId id="284" r:id="rId26"/>
    <p:sldId id="285" r:id="rId27"/>
    <p:sldId id="295" r:id="rId28"/>
    <p:sldId id="296" r:id="rId29"/>
    <p:sldId id="286" r:id="rId30"/>
    <p:sldId id="293" r:id="rId31"/>
    <p:sldId id="287" r:id="rId32"/>
    <p:sldId id="292" r:id="rId33"/>
    <p:sldId id="273" r:id="rId34"/>
    <p:sldId id="270" r:id="rId35"/>
    <p:sldId id="280" r:id="rId36"/>
    <p:sldId id="281" r:id="rId37"/>
    <p:sldId id="282" r:id="rId38"/>
    <p:sldId id="288" r:id="rId39"/>
    <p:sldId id="283" r:id="rId40"/>
    <p:sldId id="289" r:id="rId41"/>
    <p:sldId id="290" r:id="rId42"/>
    <p:sldId id="291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F020"/>
    <a:srgbClr val="013107"/>
    <a:srgbClr val="663300"/>
    <a:srgbClr val="FF6600"/>
    <a:srgbClr val="E7200B"/>
    <a:srgbClr val="550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F149D-BCB9-4DB8-B26C-242DE8D35453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F0B97-3A5E-40A6-A23A-AB6FD5626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0B97-3A5E-40A6-A23A-AB6FD5626B3D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16" y="980728"/>
            <a:ext cx="62865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>
                <a:solidFill>
                  <a:srgbClr val="FFFF00"/>
                </a:solidFill>
              </a:rPr>
              <a:t>Принципи та методи променевої терапії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000108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проведене</a:t>
            </a:r>
            <a:r>
              <a:rPr lang="ru-RU" dirty="0"/>
              <a:t> в </a:t>
            </a:r>
            <a:r>
              <a:rPr lang="ru-RU" dirty="0" err="1"/>
              <a:t>оптимальній</a:t>
            </a:r>
            <a:r>
              <a:rPr lang="ru-RU" dirty="0"/>
              <a:t> </a:t>
            </a:r>
            <a:r>
              <a:rPr lang="ru-RU" dirty="0" err="1"/>
              <a:t>дозі</a:t>
            </a:r>
            <a:endParaRPr lang="ru-RU" dirty="0"/>
          </a:p>
          <a:p>
            <a:r>
              <a:rPr lang="ru-RU" dirty="0"/>
              <a:t>                                                                                   в ОПТИМАЛЬНІ ТЕРМІНИ.</a:t>
            </a:r>
          </a:p>
          <a:p>
            <a:r>
              <a:rPr lang="ru-RU" dirty="0" err="1"/>
              <a:t>Інакше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рецидиви</a:t>
            </a:r>
            <a:r>
              <a:rPr lang="ru-RU" dirty="0"/>
              <a:t> та </a:t>
            </a:r>
            <a:r>
              <a:rPr lang="ru-RU" dirty="0" err="1"/>
              <a:t>метастази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2214554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призначенні</a:t>
            </a:r>
            <a:r>
              <a:rPr lang="ru-RU" dirty="0"/>
              <a:t> курсу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правил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3429000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ЗАГАЛЬНІ: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у </a:t>
            </a:r>
            <a:r>
              <a:rPr lang="ru-RU" dirty="0" err="1"/>
              <a:t>оптимальній</a:t>
            </a:r>
            <a:r>
              <a:rPr lang="ru-RU" dirty="0"/>
              <a:t> </a:t>
            </a:r>
            <a:r>
              <a:rPr lang="ru-RU" dirty="0" err="1"/>
              <a:t>дозі</a:t>
            </a:r>
            <a:r>
              <a:rPr lang="ru-RU" dirty="0"/>
              <a:t>.</a:t>
            </a:r>
          </a:p>
          <a:p>
            <a:r>
              <a:rPr lang="ru-RU" dirty="0"/>
              <a:t>                </a:t>
            </a:r>
          </a:p>
          <a:p>
            <a:r>
              <a:rPr lang="ru-RU" dirty="0"/>
              <a:t>СПЕЦІАЛЬНІ: правила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</a:t>
            </a:r>
          </a:p>
          <a:p>
            <a:r>
              <a:rPr lang="ru-RU" dirty="0"/>
              <a:t>                </a:t>
            </a:r>
          </a:p>
          <a:p>
            <a:r>
              <a:rPr lang="ru-RU" dirty="0"/>
              <a:t>План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виробляється</a:t>
            </a:r>
            <a:r>
              <a:rPr lang="ru-RU" dirty="0"/>
              <a:t> </a:t>
            </a:r>
            <a:r>
              <a:rPr lang="ru-RU" dirty="0" err="1"/>
              <a:t>індивідуально</a:t>
            </a:r>
            <a:r>
              <a:rPr lang="ru-RU" dirty="0"/>
              <a:t> для </a:t>
            </a:r>
            <a:r>
              <a:rPr lang="ru-RU" dirty="0" err="1"/>
              <a:t>даного</a:t>
            </a:r>
            <a:r>
              <a:rPr lang="ru-RU" dirty="0"/>
              <a:t> хворого.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72" y="285728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Променева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терапія</a:t>
            </a:r>
            <a:r>
              <a:rPr lang="ru-RU" b="1" dirty="0">
                <a:solidFill>
                  <a:srgbClr val="FFFF00"/>
                </a:solidFill>
              </a:rPr>
              <a:t> -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метод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різних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захворювань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допомогою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іонізуючого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випромінювання</a:t>
            </a:r>
            <a:endParaRPr lang="ru-RU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642918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це</a:t>
            </a:r>
            <a:r>
              <a:rPr lang="ru-RU" dirty="0"/>
              <a:t> величина </a:t>
            </a:r>
            <a:r>
              <a:rPr lang="ru-RU" dirty="0" err="1"/>
              <a:t>сумарної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при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виліковуються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90% </a:t>
            </a:r>
            <a:r>
              <a:rPr lang="ru-RU" dirty="0" err="1"/>
              <a:t>хворих</a:t>
            </a:r>
            <a:r>
              <a:rPr lang="ru-RU" dirty="0"/>
              <a:t> з </a:t>
            </a:r>
            <a:r>
              <a:rPr lang="ru-RU" dirty="0" err="1"/>
              <a:t>пухлинами</a:t>
            </a:r>
            <a:r>
              <a:rPr lang="ru-RU" dirty="0"/>
              <a:t>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 та </a:t>
            </a:r>
            <a:r>
              <a:rPr lang="ru-RU" dirty="0" err="1"/>
              <a:t>гістологічної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та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нормальних</a:t>
            </a:r>
            <a:r>
              <a:rPr lang="ru-RU" dirty="0"/>
              <a:t> тканин </a:t>
            </a:r>
            <a:r>
              <a:rPr lang="ru-RU" dirty="0" err="1"/>
              <a:t>виникають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у 5% </a:t>
            </a:r>
            <a:r>
              <a:rPr lang="ru-RU" dirty="0" err="1"/>
              <a:t>хворих</a:t>
            </a:r>
            <a:r>
              <a:rPr lang="ru-RU" dirty="0"/>
              <a:t>. Але не допустимо </a:t>
            </a:r>
            <a:r>
              <a:rPr lang="ru-RU" dirty="0" err="1"/>
              <a:t>навіть</a:t>
            </a:r>
            <a:r>
              <a:rPr lang="ru-RU" dirty="0"/>
              <a:t> 5% </a:t>
            </a:r>
            <a:r>
              <a:rPr lang="ru-RU" dirty="0" err="1"/>
              <a:t>променевих</a:t>
            </a:r>
            <a:r>
              <a:rPr lang="ru-RU" dirty="0"/>
              <a:t> </a:t>
            </a:r>
            <a:r>
              <a:rPr lang="ru-RU" dirty="0" err="1"/>
              <a:t>мієлітів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5% некрозу </a:t>
            </a:r>
            <a:r>
              <a:rPr lang="ru-RU" dirty="0" err="1"/>
              <a:t>хрящової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2714620"/>
            <a:ext cx="8286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1гістологічної </a:t>
            </a:r>
            <a:r>
              <a:rPr lang="ru-RU" dirty="0" err="1"/>
              <a:t>структури</a:t>
            </a:r>
            <a:r>
              <a:rPr lang="ru-RU" dirty="0"/>
              <a:t>,</a:t>
            </a:r>
          </a:p>
          <a:p>
            <a:pPr lvl="0"/>
            <a:r>
              <a:rPr lang="ru-RU" dirty="0"/>
              <a:t>2.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у </a:t>
            </a:r>
            <a:r>
              <a:rPr lang="ru-RU" dirty="0" err="1"/>
              <a:t>даного</a:t>
            </a:r>
            <a:r>
              <a:rPr lang="ru-RU" dirty="0"/>
              <a:t> хворого:</a:t>
            </a:r>
          </a:p>
          <a:p>
            <a:pPr lvl="0"/>
            <a:r>
              <a:rPr lang="ru-RU" dirty="0"/>
              <a:t>а) </a:t>
            </a:r>
            <a:r>
              <a:rPr lang="ru-RU" dirty="0" err="1"/>
              <a:t>екзофітне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(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зростаючий</a:t>
            </a:r>
            <a:r>
              <a:rPr lang="ru-RU" dirty="0"/>
              <a:t>) -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радіочутливий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б) </a:t>
            </a:r>
            <a:r>
              <a:rPr lang="ru-RU" dirty="0" err="1"/>
              <a:t>інфільтруючий</a:t>
            </a:r>
            <a:r>
              <a:rPr lang="ru-RU" dirty="0"/>
              <a:t> </a:t>
            </a:r>
            <a:r>
              <a:rPr lang="ru-RU" dirty="0" err="1"/>
              <a:t>ріст</a:t>
            </a:r>
            <a:r>
              <a:rPr lang="ru-RU" dirty="0"/>
              <a:t> (</a:t>
            </a:r>
            <a:r>
              <a:rPr lang="ru-RU" dirty="0" err="1"/>
              <a:t>повільно</a:t>
            </a:r>
            <a:r>
              <a:rPr lang="ru-RU" dirty="0"/>
              <a:t> </a:t>
            </a:r>
            <a:r>
              <a:rPr lang="ru-RU" dirty="0" err="1"/>
              <a:t>зростаючий</a:t>
            </a:r>
            <a:r>
              <a:rPr lang="ru-RU" dirty="0"/>
              <a:t>) –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радіочутливий</a:t>
            </a:r>
            <a:r>
              <a:rPr lang="ru-RU" dirty="0"/>
              <a:t> </a:t>
            </a:r>
            <a:r>
              <a:rPr lang="ru-RU" dirty="0" err="1"/>
              <a:t>радіорезистентний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3. </a:t>
            </a:r>
            <a:r>
              <a:rPr lang="ru-RU" dirty="0" err="1"/>
              <a:t>толерантності</a:t>
            </a:r>
            <a:r>
              <a:rPr lang="ru-RU" dirty="0"/>
              <a:t> (</a:t>
            </a:r>
            <a:r>
              <a:rPr lang="ru-RU" dirty="0" err="1"/>
              <a:t>витривалості</a:t>
            </a:r>
            <a:r>
              <a:rPr lang="ru-RU" dirty="0"/>
              <a:t>) </a:t>
            </a:r>
            <a:r>
              <a:rPr lang="ru-RU" dirty="0" err="1"/>
              <a:t>сусідніх</a:t>
            </a:r>
            <a:r>
              <a:rPr lang="ru-RU" dirty="0"/>
              <a:t> тканин та </a:t>
            </a:r>
            <a:r>
              <a:rPr lang="ru-RU" dirty="0" err="1"/>
              <a:t>органів</a:t>
            </a:r>
            <a:r>
              <a:rPr lang="ru-RU" dirty="0"/>
              <a:t> до </a:t>
            </a:r>
            <a:r>
              <a:rPr lang="ru-RU" dirty="0" err="1"/>
              <a:t>променевого</a:t>
            </a:r>
            <a:endParaRPr lang="ru-RU" dirty="0"/>
          </a:p>
          <a:p>
            <a:pPr lvl="0"/>
            <a:r>
              <a:rPr lang="ru-RU" dirty="0" err="1"/>
              <a:t>дії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786" y="2357430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оптимальної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285728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ОПТИМАЛЬНА ДОЗА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78592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Нижня</a:t>
            </a:r>
            <a:r>
              <a:rPr lang="ru-RU" b="1" dirty="0"/>
              <a:t> межа </a:t>
            </a:r>
            <a:r>
              <a:rPr lang="ru-RU" b="1" dirty="0" err="1"/>
              <a:t>дози</a:t>
            </a:r>
            <a:r>
              <a:rPr lang="ru-RU" b="1" dirty="0"/>
              <a:t> </a:t>
            </a:r>
            <a:r>
              <a:rPr lang="ru-RU" b="1" dirty="0" err="1"/>
              <a:t>визначається</a:t>
            </a:r>
            <a:r>
              <a:rPr lang="ru-RU" b="1" dirty="0"/>
              <a:t> </a:t>
            </a:r>
            <a:r>
              <a:rPr lang="ru-RU" b="1" dirty="0" err="1"/>
              <a:t>радіочутливістю</a:t>
            </a:r>
            <a:r>
              <a:rPr lang="ru-RU" b="1" dirty="0"/>
              <a:t> </a:t>
            </a:r>
            <a:r>
              <a:rPr lang="ru-RU" b="1" dirty="0" err="1"/>
              <a:t>пухлини</a:t>
            </a:r>
            <a:r>
              <a:rPr lang="ru-RU" b="1" dirty="0"/>
              <a:t>.</a:t>
            </a:r>
          </a:p>
          <a:p>
            <a:r>
              <a:rPr lang="ru-RU" b="1" dirty="0" err="1"/>
              <a:t>Верхня</a:t>
            </a:r>
            <a:r>
              <a:rPr lang="ru-RU" b="1" dirty="0"/>
              <a:t> межа </a:t>
            </a:r>
            <a:r>
              <a:rPr lang="ru-RU" b="1" dirty="0" err="1"/>
              <a:t>дози</a:t>
            </a:r>
            <a:r>
              <a:rPr lang="ru-RU" b="1" dirty="0"/>
              <a:t> </a:t>
            </a:r>
            <a:r>
              <a:rPr lang="ru-RU" b="1" dirty="0" err="1"/>
              <a:t>визначається</a:t>
            </a:r>
            <a:r>
              <a:rPr lang="ru-RU" b="1" dirty="0"/>
              <a:t> </a:t>
            </a:r>
            <a:r>
              <a:rPr lang="ru-RU" b="1" dirty="0" err="1"/>
              <a:t>толерантністю</a:t>
            </a:r>
            <a:r>
              <a:rPr lang="ru-RU" b="1" dirty="0"/>
              <a:t> </a:t>
            </a:r>
            <a:r>
              <a:rPr lang="ru-RU" b="1" dirty="0" err="1"/>
              <a:t>оточуючої</a:t>
            </a:r>
            <a:r>
              <a:rPr lang="ru-RU" b="1" dirty="0"/>
              <a:t> </a:t>
            </a:r>
            <a:r>
              <a:rPr lang="ru-RU" b="1" dirty="0" err="1"/>
              <a:t>тканини</a:t>
            </a:r>
            <a:r>
              <a:rPr lang="ru-RU" b="1" dirty="0"/>
              <a:t>.</a:t>
            </a:r>
          </a:p>
          <a:p>
            <a:r>
              <a:rPr lang="ru-RU" b="1" dirty="0" err="1"/>
              <a:t>Між</a:t>
            </a:r>
            <a:r>
              <a:rPr lang="ru-RU" b="1" dirty="0"/>
              <a:t> ними </a:t>
            </a:r>
            <a:r>
              <a:rPr lang="ru-RU" b="1" dirty="0" err="1"/>
              <a:t>розташований</a:t>
            </a:r>
            <a:r>
              <a:rPr lang="ru-RU" b="1" dirty="0"/>
              <a:t> </a:t>
            </a:r>
            <a:r>
              <a:rPr lang="ru-RU" b="1" dirty="0" err="1"/>
              <a:t>радіотерапевтичний</a:t>
            </a:r>
            <a:r>
              <a:rPr lang="ru-RU" b="1" dirty="0"/>
              <a:t> </a:t>
            </a:r>
            <a:r>
              <a:rPr lang="ru-RU" b="1" dirty="0" err="1"/>
              <a:t>інтервал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201161"/>
            <a:ext cx="592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Радіотерапевтичний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інтервал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785794"/>
            <a:ext cx="8429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радіочутливості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пухлиною</a:t>
            </a:r>
            <a:r>
              <a:rPr lang="ru-RU" dirty="0"/>
              <a:t> та </a:t>
            </a:r>
            <a:r>
              <a:rPr lang="ru-RU" dirty="0" err="1"/>
              <a:t>здоровими</a:t>
            </a:r>
            <a:r>
              <a:rPr lang="ru-RU" dirty="0"/>
              <a:t> тканинами в межах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гістологічної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формується</a:t>
            </a:r>
            <a:r>
              <a:rPr lang="ru-RU" dirty="0"/>
              <a:t> з </a:t>
            </a:r>
            <a:r>
              <a:rPr lang="ru-RU" dirty="0" err="1"/>
              <a:t>двох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нижньої</a:t>
            </a:r>
            <a:r>
              <a:rPr lang="ru-RU" dirty="0"/>
              <a:t> та </a:t>
            </a:r>
            <a:r>
              <a:rPr lang="ru-RU" dirty="0" err="1"/>
              <a:t>верхньої</a:t>
            </a:r>
            <a:r>
              <a:rPr lang="ru-RU" dirty="0"/>
              <a:t> меж доз.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2786058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Чим </a:t>
            </a:r>
            <a:r>
              <a:rPr lang="ru-RU" dirty="0" err="1"/>
              <a:t>більший</a:t>
            </a:r>
            <a:r>
              <a:rPr lang="ru-RU" dirty="0"/>
              <a:t> </a:t>
            </a:r>
            <a:r>
              <a:rPr lang="ru-RU" dirty="0" err="1"/>
              <a:t>радіочутливий</a:t>
            </a:r>
            <a:r>
              <a:rPr lang="ru-RU" dirty="0"/>
              <a:t> </a:t>
            </a:r>
            <a:r>
              <a:rPr lang="ru-RU" dirty="0" err="1"/>
              <a:t>інтервал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легше</a:t>
            </a:r>
            <a:r>
              <a:rPr lang="ru-RU" dirty="0"/>
              <a:t>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за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навколишніх</a:t>
            </a:r>
            <a:r>
              <a:rPr lang="ru-RU" dirty="0"/>
              <a:t> тканин..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34" y="4077072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радіотерапевтичного</a:t>
            </a:r>
            <a:r>
              <a:rPr lang="ru-RU" dirty="0"/>
              <a:t> </a:t>
            </a:r>
            <a:r>
              <a:rPr lang="ru-RU" dirty="0" err="1"/>
              <a:t>інтервалу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зміну</a:t>
            </a:r>
            <a:r>
              <a:rPr lang="ru-RU" dirty="0"/>
              <a:t> умов </a:t>
            </a:r>
            <a:r>
              <a:rPr lang="ru-RU" dirty="0" err="1"/>
              <a:t>опромінення</a:t>
            </a:r>
            <a:r>
              <a:rPr lang="ru-RU" dirty="0"/>
              <a:t> (</a:t>
            </a: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зміни</a:t>
            </a:r>
            <a:r>
              <a:rPr lang="ru-RU" dirty="0"/>
              <a:t> ритму та часу </a:t>
            </a:r>
            <a:r>
              <a:rPr lang="ru-RU" dirty="0" err="1"/>
              <a:t>опромінення</a:t>
            </a:r>
            <a:r>
              <a:rPr lang="ru-RU" dirty="0"/>
              <a:t>),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насичення</a:t>
            </a:r>
            <a:r>
              <a:rPr lang="ru-RU" dirty="0"/>
              <a:t> тканин киснем, </a:t>
            </a:r>
            <a:r>
              <a:rPr lang="ru-RU" dirty="0" err="1"/>
              <a:t>хімічні</a:t>
            </a:r>
            <a:r>
              <a:rPr lang="ru-RU" dirty="0"/>
              <a:t> та </a:t>
            </a:r>
            <a:r>
              <a:rPr lang="ru-RU" dirty="0" err="1"/>
              <a:t>фізичні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Радіопротектори</a:t>
            </a:r>
            <a:r>
              <a:rPr lang="ru-RU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642918"/>
            <a:ext cx="84296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для </a:t>
            </a:r>
            <a:r>
              <a:rPr lang="ru-RU" dirty="0" err="1"/>
              <a:t>ослаблення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іонізуючої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Вони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знижувати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збільшувати</a:t>
            </a:r>
            <a:r>
              <a:rPr lang="ru-RU" dirty="0"/>
              <a:t> </a:t>
            </a:r>
            <a:r>
              <a:rPr lang="ru-RU" dirty="0" err="1"/>
              <a:t>гіпоксію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сірковмісні</a:t>
            </a:r>
            <a:r>
              <a:rPr lang="ru-RU" dirty="0"/>
              <a:t> </a:t>
            </a:r>
            <a:r>
              <a:rPr lang="ru-RU" dirty="0" err="1"/>
              <a:t>радіопротектори</a:t>
            </a:r>
            <a:r>
              <a:rPr lang="ru-RU" dirty="0"/>
              <a:t> </a:t>
            </a:r>
            <a:r>
              <a:rPr lang="ru-RU" dirty="0" err="1"/>
              <a:t>реагують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сульфгідрильними</a:t>
            </a:r>
            <a:r>
              <a:rPr lang="ru-RU" dirty="0"/>
              <a:t> </a:t>
            </a:r>
            <a:r>
              <a:rPr lang="ru-RU" dirty="0" err="1"/>
              <a:t>групами</a:t>
            </a:r>
            <a:r>
              <a:rPr lang="ru-RU" dirty="0"/>
              <a:t>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молекул і </a:t>
            </a:r>
            <a:r>
              <a:rPr lang="ru-RU" dirty="0" err="1"/>
              <a:t>тим</a:t>
            </a:r>
            <a:r>
              <a:rPr lang="ru-RU" dirty="0"/>
              <a:t> самим «</a:t>
            </a:r>
            <a:r>
              <a:rPr lang="ru-RU" dirty="0" err="1"/>
              <a:t>прикривають</a:t>
            </a:r>
            <a:r>
              <a:rPr lang="ru-RU" dirty="0"/>
              <a:t>»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іонізуючої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3071810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Радіосенсибілізатори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3357562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вибірково</a:t>
            </a:r>
            <a:r>
              <a:rPr lang="ru-RU" dirty="0"/>
              <a:t> </a:t>
            </a:r>
            <a:r>
              <a:rPr lang="ru-RU" dirty="0" err="1"/>
              <a:t>підвищують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</a:t>
            </a:r>
            <a:r>
              <a:rPr lang="ru-RU" dirty="0" err="1"/>
              <a:t>пухлинних</a:t>
            </a:r>
            <a:r>
              <a:rPr lang="ru-RU" dirty="0"/>
              <a:t> тканин до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в </a:t>
            </a:r>
            <a:r>
              <a:rPr lang="ru-RU" dirty="0" err="1"/>
              <a:t>потрібній</a:t>
            </a:r>
            <a:r>
              <a:rPr lang="ru-RU" dirty="0"/>
              <a:t> </a:t>
            </a:r>
            <a:r>
              <a:rPr lang="ru-RU" dirty="0" err="1"/>
              <a:t>дозі</a:t>
            </a:r>
            <a:r>
              <a:rPr lang="ru-RU" dirty="0"/>
              <a:t>, не </a:t>
            </a:r>
            <a:r>
              <a:rPr lang="ru-RU" dirty="0" err="1"/>
              <a:t>пошкоджуючи</a:t>
            </a:r>
            <a:r>
              <a:rPr lang="ru-RU" dirty="0"/>
              <a:t> </a:t>
            </a:r>
            <a:r>
              <a:rPr lang="ru-RU" dirty="0" err="1"/>
              <a:t>оточуючі</a:t>
            </a:r>
            <a:r>
              <a:rPr lang="ru-RU" dirty="0"/>
              <a:t> </a:t>
            </a:r>
            <a:r>
              <a:rPr lang="ru-RU" dirty="0" err="1"/>
              <a:t>здорові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r>
              <a:rPr lang="ru-RU" dirty="0"/>
              <a:t>До них належать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підсилюють</a:t>
            </a:r>
            <a:r>
              <a:rPr lang="ru-RU" dirty="0"/>
              <a:t> </a:t>
            </a:r>
            <a:r>
              <a:rPr lang="ru-RU" dirty="0" err="1"/>
              <a:t>первинне</a:t>
            </a:r>
            <a:r>
              <a:rPr lang="ru-RU" dirty="0"/>
              <a:t> </a:t>
            </a:r>
            <a:r>
              <a:rPr lang="ru-RU" dirty="0" err="1"/>
              <a:t>радіаційне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шляхом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в тканинах </a:t>
            </a:r>
            <a:r>
              <a:rPr lang="ru-RU" dirty="0" err="1"/>
              <a:t>пухлини</a:t>
            </a:r>
            <a:r>
              <a:rPr lang="ru-RU" dirty="0"/>
              <a:t> (гепарин),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посилюють</a:t>
            </a:r>
            <a:r>
              <a:rPr lang="ru-RU" dirty="0"/>
              <a:t> </a:t>
            </a:r>
            <a:r>
              <a:rPr lang="ru-RU" dirty="0" err="1"/>
              <a:t>первинне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ДНК,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потенціюють</a:t>
            </a:r>
            <a:r>
              <a:rPr lang="ru-RU" dirty="0"/>
              <a:t> </a:t>
            </a:r>
            <a:r>
              <a:rPr lang="ru-RU" dirty="0" err="1"/>
              <a:t>променевий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(5-фторурацил, метотрексат).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34" y="5929330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Радіопротектори</a:t>
            </a:r>
            <a:r>
              <a:rPr lang="ru-RU" dirty="0"/>
              <a:t> та </a:t>
            </a:r>
            <a:r>
              <a:rPr lang="ru-RU" dirty="0" err="1"/>
              <a:t>радіосенсибілізатори</a:t>
            </a:r>
            <a:r>
              <a:rPr lang="ru-RU" dirty="0"/>
              <a:t> </a:t>
            </a:r>
            <a:r>
              <a:rPr lang="ru-RU" dirty="0" err="1"/>
              <a:t>називаються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86512" y="592933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радіомодифікаторами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357166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Протипоказання</a:t>
            </a:r>
            <a:r>
              <a:rPr lang="ru-RU" dirty="0"/>
              <a:t> до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57224" y="1142984"/>
            <a:ext cx="77153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Загальні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Абсолютні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а)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виснаження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-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кахексія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б) стан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декомпенсації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ССЗ,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в) стан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декомпенсації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печінки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г) стан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декомпенсації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нирок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д) тяжкий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загальний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стан хворого,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е)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анемія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ж)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лейкопенія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з) сепсис,</a:t>
            </a:r>
          </a:p>
          <a:p>
            <a:r>
              <a:rPr lang="ru-RU" dirty="0" err="1">
                <a:solidFill>
                  <a:srgbClr val="FFFF00"/>
                </a:solidFill>
              </a:rPr>
              <a:t>Відносні</a:t>
            </a:r>
            <a:r>
              <a:rPr lang="ru-RU" dirty="0">
                <a:solidFill>
                  <a:srgbClr val="FFFF00"/>
                </a:solidFill>
              </a:rPr>
              <a:t>: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а)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активний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туберкульоз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легень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Місцеві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а)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проростання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сусідніх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порожніх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органів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б)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проростання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стінки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великих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судин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                       в)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супутні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місцеві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запал</a:t>
            </a:r>
            <a:r>
              <a:rPr lang="ru-RU" dirty="0" err="1">
                <a:solidFill>
                  <a:srgbClr val="FFFF00"/>
                </a:solidFill>
              </a:rPr>
              <a:t>ення</a:t>
            </a:r>
            <a:r>
              <a:rPr lang="ru-RU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357166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Курс </a:t>
            </a:r>
            <a:r>
              <a:rPr lang="ru-RU" b="1" dirty="0" err="1"/>
              <a:t>променевої</a:t>
            </a:r>
            <a:r>
              <a:rPr lang="ru-RU" b="1" dirty="0"/>
              <a:t> </a:t>
            </a:r>
            <a:r>
              <a:rPr lang="ru-RU" b="1" dirty="0" err="1"/>
              <a:t>терапії</a:t>
            </a:r>
            <a:r>
              <a:rPr lang="ru-RU" b="1" dirty="0"/>
              <a:t> </a:t>
            </a:r>
            <a:r>
              <a:rPr lang="ru-RU" b="1" dirty="0" err="1"/>
              <a:t>включає</a:t>
            </a:r>
            <a:r>
              <a:rPr lang="ru-RU" b="1" dirty="0"/>
              <a:t> </a:t>
            </a:r>
            <a:r>
              <a:rPr lang="ru-RU" b="1" dirty="0" err="1"/>
              <a:t>наступні</a:t>
            </a:r>
            <a:r>
              <a:rPr lang="ru-RU" b="1" dirty="0"/>
              <a:t> </a:t>
            </a:r>
            <a:r>
              <a:rPr lang="ru-RU" b="1" dirty="0" err="1"/>
              <a:t>етапи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785794"/>
            <a:ext cx="4643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1. </a:t>
            </a:r>
            <a:r>
              <a:rPr lang="ru-RU" dirty="0" err="1"/>
              <a:t>Передпроменевою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2.Променевий.</a:t>
            </a:r>
          </a:p>
          <a:p>
            <a:pPr lvl="0"/>
            <a:r>
              <a:rPr lang="ru-RU" dirty="0"/>
              <a:t>3.Після </a:t>
            </a:r>
            <a:r>
              <a:rPr lang="ru-RU" dirty="0" err="1"/>
              <a:t>променевої</a:t>
            </a:r>
            <a:r>
              <a:rPr lang="ru-RU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48" y="2786058"/>
            <a:ext cx="78581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курсу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підготовці</a:t>
            </a:r>
            <a:r>
              <a:rPr lang="ru-RU" dirty="0"/>
              <a:t> хворого до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</a:t>
            </a:r>
          </a:p>
          <a:p>
            <a:r>
              <a:rPr lang="ru-RU" dirty="0"/>
              <a:t>1.Складається ПЛАН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сумарна</a:t>
            </a:r>
            <a:r>
              <a:rPr lang="ru-RU" dirty="0"/>
              <a:t> доза </a:t>
            </a:r>
            <a:r>
              <a:rPr lang="ru-RU" dirty="0" err="1"/>
              <a:t>опромінення</a:t>
            </a:r>
            <a:r>
              <a:rPr lang="ru-RU" dirty="0"/>
              <a:t> (з </a:t>
            </a:r>
            <a:r>
              <a:rPr lang="ru-RU" dirty="0" err="1"/>
              <a:t>огляду</a:t>
            </a:r>
            <a:r>
              <a:rPr lang="ru-RU" dirty="0"/>
              <a:t> на </a:t>
            </a:r>
            <a:r>
              <a:rPr lang="ru-RU" dirty="0" err="1"/>
              <a:t>гістологічний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).</a:t>
            </a:r>
          </a:p>
          <a:p>
            <a:r>
              <a:rPr lang="ru-RU" dirty="0"/>
              <a:t>3. Ритм </a:t>
            </a:r>
            <a:r>
              <a:rPr lang="ru-RU" dirty="0" err="1"/>
              <a:t>опромінення</a:t>
            </a:r>
            <a:r>
              <a:rPr lang="ru-RU" dirty="0"/>
              <a:t> (схема </a:t>
            </a:r>
            <a:r>
              <a:rPr lang="ru-RU" dirty="0" err="1"/>
              <a:t>фракціонування</a:t>
            </a:r>
            <a:r>
              <a:rPr lang="ru-RU" dirty="0"/>
              <a:t>).</a:t>
            </a:r>
          </a:p>
          <a:p>
            <a:r>
              <a:rPr lang="ru-RU" dirty="0"/>
              <a:t>4. Проводиться 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топометрія</a:t>
            </a:r>
            <a:r>
              <a:rPr lang="ru-RU" dirty="0"/>
              <a:t>.</a:t>
            </a:r>
          </a:p>
          <a:p>
            <a:r>
              <a:rPr lang="ru-RU" dirty="0"/>
              <a:t>5.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технологія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: а) вид </a:t>
            </a:r>
            <a:r>
              <a:rPr lang="ru-RU" dirty="0" err="1"/>
              <a:t>випромінювання</a:t>
            </a:r>
            <a:r>
              <a:rPr lang="ru-RU" dirty="0"/>
              <a:t>,</a:t>
            </a:r>
          </a:p>
          <a:p>
            <a:r>
              <a:rPr lang="ru-RU" dirty="0"/>
              <a:t>                                                                                        б)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</a:t>
            </a:r>
          </a:p>
          <a:p>
            <a:r>
              <a:rPr lang="ru-RU" dirty="0"/>
              <a:t>                                                                                        в) методика </a:t>
            </a:r>
            <a:r>
              <a:rPr lang="ru-RU" dirty="0" err="1"/>
              <a:t>опромінення</a:t>
            </a:r>
            <a:r>
              <a:rPr lang="ru-RU" dirty="0"/>
              <a:t>.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48" y="242886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ПЕРЕД ПРОМЕНЕВИЙ ЕТАП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85794"/>
            <a:ext cx="7929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з </a:t>
            </a:r>
            <a:r>
              <a:rPr lang="ru-RU" dirty="0" err="1"/>
              <a:t>одночасним</a:t>
            </a:r>
            <a:r>
              <a:rPr lang="ru-RU" dirty="0"/>
              <a:t> </a:t>
            </a:r>
            <a:r>
              <a:rPr lang="ru-RU" dirty="0" err="1"/>
              <a:t>медикаментозним</a:t>
            </a:r>
            <a:r>
              <a:rPr lang="ru-RU" dirty="0"/>
              <a:t> </a:t>
            </a:r>
            <a:r>
              <a:rPr lang="ru-RU" dirty="0" err="1"/>
              <a:t>лікуванням</a:t>
            </a:r>
            <a:r>
              <a:rPr lang="ru-RU" dirty="0"/>
              <a:t>, </a:t>
            </a:r>
            <a:r>
              <a:rPr lang="ru-RU" dirty="0" err="1"/>
              <a:t>киснедотерапією</a:t>
            </a:r>
            <a:r>
              <a:rPr lang="ru-RU" dirty="0"/>
              <a:t>, </a:t>
            </a:r>
            <a:r>
              <a:rPr lang="ru-RU" dirty="0" err="1"/>
              <a:t>дієтотерапією</a:t>
            </a:r>
            <a:r>
              <a:rPr lang="ru-RU" dirty="0"/>
              <a:t> -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посиленого</a:t>
            </a:r>
            <a:r>
              <a:rPr lang="ru-RU" dirty="0"/>
              <a:t> водного режиму, </a:t>
            </a:r>
            <a:r>
              <a:rPr lang="ru-RU" dirty="0" err="1"/>
              <a:t>вітамінотерапії</a:t>
            </a:r>
            <a:r>
              <a:rPr lang="ru-RU" dirty="0"/>
              <a:t>, </a:t>
            </a:r>
            <a:r>
              <a:rPr lang="ru-RU" dirty="0" err="1"/>
              <a:t>виключають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дратувати</a:t>
            </a:r>
            <a:r>
              <a:rPr lang="ru-RU" dirty="0"/>
              <a:t> </a:t>
            </a:r>
            <a:r>
              <a:rPr lang="ru-RU" dirty="0" err="1"/>
              <a:t>слизову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 та </a:t>
            </a:r>
            <a:r>
              <a:rPr lang="ru-RU" dirty="0" err="1"/>
              <a:t>слизову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28572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ПРОМЕНЕВИЙ ЕТАП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48" y="278605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ПОЗАПРОМЕНЕВИЙ ЕТАП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3451508"/>
            <a:ext cx="7858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Полягає</a:t>
            </a:r>
            <a:r>
              <a:rPr lang="ru-RU" dirty="0"/>
              <a:t> в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курсу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детоксикації</a:t>
            </a:r>
            <a:r>
              <a:rPr lang="ru-RU" dirty="0"/>
              <a:t> (</a:t>
            </a:r>
            <a:r>
              <a:rPr lang="ru-RU" dirty="0" err="1"/>
              <a:t>гепатопротектори</a:t>
            </a:r>
            <a:r>
              <a:rPr lang="ru-RU" dirty="0"/>
              <a:t>: </a:t>
            </a:r>
            <a:r>
              <a:rPr lang="ru-RU" dirty="0" err="1"/>
              <a:t>хафітол</a:t>
            </a:r>
            <a:r>
              <a:rPr lang="ru-RU" dirty="0"/>
              <a:t>, </a:t>
            </a:r>
            <a:r>
              <a:rPr lang="ru-RU" dirty="0" err="1"/>
              <a:t>есенціалі</a:t>
            </a:r>
            <a:r>
              <a:rPr lang="ru-RU" dirty="0"/>
              <a:t>, </a:t>
            </a:r>
            <a:r>
              <a:rPr lang="ru-RU" dirty="0" err="1"/>
              <a:t>карсил</a:t>
            </a:r>
            <a:r>
              <a:rPr lang="ru-RU" dirty="0"/>
              <a:t>, </a:t>
            </a:r>
            <a:r>
              <a:rPr lang="en-US" dirty="0"/>
              <a:t>liv.52, </a:t>
            </a:r>
            <a:r>
              <a:rPr lang="ru-RU" dirty="0" err="1"/>
              <a:t>епермофолін</a:t>
            </a:r>
            <a:r>
              <a:rPr lang="ru-RU" dirty="0"/>
              <a:t>, </a:t>
            </a:r>
            <a:r>
              <a:rPr lang="ru-RU" dirty="0" err="1"/>
              <a:t>дезінтоксикаційні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: 5-20% глюкоза, </a:t>
            </a:r>
            <a:r>
              <a:rPr lang="en-US" dirty="0"/>
              <a:t>NaCl, </a:t>
            </a:r>
            <a:r>
              <a:rPr lang="ru-RU" dirty="0" err="1"/>
              <a:t>гідрокарбонат</a:t>
            </a:r>
            <a:r>
              <a:rPr lang="ru-RU" dirty="0"/>
              <a:t> </a:t>
            </a:r>
            <a:r>
              <a:rPr lang="en-US" dirty="0"/>
              <a:t>Na, </a:t>
            </a:r>
            <a:r>
              <a:rPr lang="ru-RU" dirty="0" err="1"/>
              <a:t>фіз.р</a:t>
            </a:r>
            <a:r>
              <a:rPr lang="ru-RU" dirty="0"/>
              <a:t>-р ,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 та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замінники</a:t>
            </a:r>
            <a:r>
              <a:rPr lang="ru-RU" dirty="0"/>
              <a:t>, аж до </a:t>
            </a:r>
            <a:r>
              <a:rPr lang="ru-RU" dirty="0" err="1"/>
              <a:t>переливання</a:t>
            </a:r>
            <a:r>
              <a:rPr lang="ru-RU" dirty="0"/>
              <a:t> </a:t>
            </a:r>
            <a:r>
              <a:rPr lang="ru-RU" dirty="0" err="1"/>
              <a:t>донорської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), </a:t>
            </a:r>
            <a:r>
              <a:rPr lang="ru-RU" dirty="0" err="1"/>
              <a:t>стимуляція</a:t>
            </a:r>
            <a:r>
              <a:rPr lang="ru-RU" dirty="0"/>
              <a:t> </a:t>
            </a:r>
            <a:r>
              <a:rPr lang="ru-RU" dirty="0" err="1"/>
              <a:t>кровотворення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389" y="128592"/>
            <a:ext cx="55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МЕТОДИ  </a:t>
            </a:r>
            <a:r>
              <a:rPr lang="ru-RU" dirty="0"/>
              <a:t>ПРОМЕНЕВОЇ   ТЕРАПІЇ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785794"/>
            <a:ext cx="2143140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Самостійний</a:t>
            </a:r>
            <a:r>
              <a:rPr lang="ru-RU" dirty="0"/>
              <a:t> метод </a:t>
            </a:r>
            <a:r>
              <a:rPr lang="ru-RU" dirty="0" err="1"/>
              <a:t>лікування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14612" y="785794"/>
            <a:ext cx="2143140" cy="646331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Комбінований</a:t>
            </a:r>
            <a:r>
              <a:rPr lang="ru-RU" dirty="0"/>
              <a:t> метод </a:t>
            </a:r>
            <a:r>
              <a:rPr lang="ru-RU" dirty="0" err="1"/>
              <a:t>лікування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72066" y="785794"/>
            <a:ext cx="1785950" cy="923330"/>
          </a:xfrm>
          <a:prstGeom prst="rect">
            <a:avLst/>
          </a:prstGeom>
          <a:solidFill>
            <a:srgbClr val="550D03"/>
          </a:solidFill>
          <a:ln>
            <a:solidFill>
              <a:srgbClr val="E7200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Комплексний</a:t>
            </a:r>
            <a:r>
              <a:rPr lang="ru-RU" dirty="0"/>
              <a:t> метод </a:t>
            </a:r>
            <a:r>
              <a:rPr lang="ru-RU" dirty="0" err="1"/>
              <a:t>лікування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250131" y="757927"/>
            <a:ext cx="1714512" cy="1200329"/>
          </a:xfrm>
          <a:prstGeom prst="rect">
            <a:avLst/>
          </a:prstGeom>
          <a:solidFill>
            <a:srgbClr val="663300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Поєднано-променевий</a:t>
            </a:r>
            <a:r>
              <a:rPr lang="ru-RU" dirty="0"/>
              <a:t> метод </a:t>
            </a:r>
            <a:r>
              <a:rPr lang="ru-RU" dirty="0" err="1"/>
              <a:t>лікування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2000240"/>
            <a:ext cx="1714512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Програми</a:t>
            </a:r>
            <a:r>
              <a:rPr lang="ru-RU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3071810"/>
            <a:ext cx="1285884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Радикальна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58" y="3500438"/>
            <a:ext cx="1428760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Палліативна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3929066"/>
            <a:ext cx="1785950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Симптоматична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232" y="4786322"/>
            <a:ext cx="1714512" cy="523220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Передопераційне</a:t>
            </a:r>
            <a:endParaRPr lang="ru-RU" sz="1400" dirty="0"/>
          </a:p>
          <a:p>
            <a:pPr algn="ctr"/>
            <a:r>
              <a:rPr lang="ru-RU" sz="1400" dirty="0" err="1"/>
              <a:t>опромінення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143240" y="3929066"/>
            <a:ext cx="1643074" cy="523220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Субопераційнее</a:t>
            </a:r>
            <a:r>
              <a:rPr lang="ru-RU" sz="1400" dirty="0"/>
              <a:t> </a:t>
            </a:r>
            <a:r>
              <a:rPr lang="ru-RU" sz="1400" dirty="0" err="1"/>
              <a:t>опромінення</a:t>
            </a:r>
            <a:r>
              <a:rPr lang="ru-RU" sz="1400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71934" y="4786322"/>
            <a:ext cx="1785950" cy="523220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Післяопераційне</a:t>
            </a:r>
            <a:r>
              <a:rPr lang="ru-RU" sz="1400" dirty="0"/>
              <a:t> </a:t>
            </a:r>
            <a:r>
              <a:rPr lang="ru-RU" sz="1400" dirty="0" err="1"/>
              <a:t>опромінення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143504" y="2071678"/>
            <a:ext cx="1643074" cy="954107"/>
          </a:xfrm>
          <a:prstGeom prst="rect">
            <a:avLst/>
          </a:prstGeom>
          <a:solidFill>
            <a:srgbClr val="550D03"/>
          </a:solidFill>
          <a:ln>
            <a:solidFill>
              <a:srgbClr val="E7200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Хіміотерапія</a:t>
            </a:r>
            <a:r>
              <a:rPr lang="ru-RU" sz="1400" dirty="0"/>
              <a:t> + облучение+ </a:t>
            </a:r>
            <a:r>
              <a:rPr lang="ru-RU" sz="1400" dirty="0" err="1"/>
              <a:t>хірургічне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452320" y="2429662"/>
            <a:ext cx="1226571" cy="1169551"/>
          </a:xfrm>
          <a:prstGeom prst="rect">
            <a:avLst/>
          </a:prstGeom>
          <a:solidFill>
            <a:srgbClr val="663300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Зовнішнє</a:t>
            </a:r>
            <a:r>
              <a:rPr lang="ru-RU" sz="1400" dirty="0"/>
              <a:t> </a:t>
            </a:r>
            <a:r>
              <a:rPr lang="ru-RU" sz="1400" dirty="0" err="1"/>
              <a:t>опромінення+контактна</a:t>
            </a:r>
            <a:r>
              <a:rPr lang="ru-RU" sz="1400" dirty="0"/>
              <a:t> </a:t>
            </a:r>
            <a:r>
              <a:rPr lang="ru-RU" sz="1400" dirty="0" err="1"/>
              <a:t>променева</a:t>
            </a:r>
            <a:r>
              <a:rPr lang="ru-RU" sz="1400" dirty="0"/>
              <a:t> </a:t>
            </a:r>
            <a:r>
              <a:rPr lang="ru-RU" sz="1400" dirty="0" err="1"/>
              <a:t>терапія</a:t>
            </a:r>
            <a:endParaRPr lang="ru-RU" sz="1400" dirty="0"/>
          </a:p>
        </p:txBody>
      </p:sp>
      <p:cxnSp>
        <p:nvCxnSpPr>
          <p:cNvPr id="19" name="Прямая со стрелкой 18"/>
          <p:cNvCxnSpPr>
            <a:stCxn id="3" idx="2"/>
          </p:cNvCxnSpPr>
          <p:nvPr/>
        </p:nvCxnSpPr>
        <p:spPr>
          <a:xfrm rot="5400000">
            <a:off x="1251828" y="1680463"/>
            <a:ext cx="496677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8" idx="0"/>
          </p:cNvCxnSpPr>
          <p:nvPr/>
        </p:nvCxnSpPr>
        <p:spPr>
          <a:xfrm rot="5400000">
            <a:off x="464315" y="2750339"/>
            <a:ext cx="642942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1035819" y="2964653"/>
            <a:ext cx="1071570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1393009" y="3178967"/>
            <a:ext cx="1500198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1250133" y="2893215"/>
            <a:ext cx="328614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2678893" y="2678901"/>
            <a:ext cx="2357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3178959" y="2536025"/>
            <a:ext cx="3214710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5" idx="2"/>
            <a:endCxn id="14" idx="0"/>
          </p:cNvCxnSpPr>
          <p:nvPr/>
        </p:nvCxnSpPr>
        <p:spPr>
          <a:xfrm>
            <a:off x="5965041" y="1709124"/>
            <a:ext cx="0" cy="362554"/>
          </a:xfrm>
          <a:prstGeom prst="straightConnector1">
            <a:avLst/>
          </a:prstGeom>
          <a:ln>
            <a:solidFill>
              <a:srgbClr val="E7200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cxnSpLocks/>
            <a:stCxn id="6" idx="2"/>
            <a:endCxn id="15" idx="0"/>
          </p:cNvCxnSpPr>
          <p:nvPr/>
        </p:nvCxnSpPr>
        <p:spPr>
          <a:xfrm flipH="1">
            <a:off x="8065606" y="1958256"/>
            <a:ext cx="41781" cy="471406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08827"/>
            <a:ext cx="685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ВИДИ ПРОМЕНЕВІЙ ТЕРАПІЇ (</a:t>
            </a:r>
            <a:r>
              <a:rPr lang="ru-RU" b="1" dirty="0" err="1">
                <a:solidFill>
                  <a:srgbClr val="FFFF00"/>
                </a:solidFill>
              </a:rPr>
              <a:t>залежно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мети)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470809"/>
            <a:ext cx="628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1. РАДИКАЛЬНА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2.ПАЛІАТИВНА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3.СИМПТОМАТИЧНА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</a:t>
            </a:r>
          </a:p>
          <a:p>
            <a:r>
              <a:rPr lang="ru-RU" dirty="0"/>
              <a:t>                                         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899154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знищенні</a:t>
            </a:r>
            <a:r>
              <a:rPr lang="ru-RU" dirty="0"/>
              <a:t> </a:t>
            </a:r>
            <a:r>
              <a:rPr lang="ru-RU" dirty="0" err="1"/>
              <a:t>пухлинних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endParaRPr lang="ru-RU" dirty="0"/>
          </a:p>
          <a:p>
            <a:r>
              <a:rPr lang="ru-RU" dirty="0"/>
              <a:t>1) у </a:t>
            </a:r>
            <a:r>
              <a:rPr lang="ru-RU" dirty="0" err="1"/>
              <a:t>первинному</a:t>
            </a:r>
            <a:r>
              <a:rPr lang="ru-RU" dirty="0"/>
              <a:t> </a:t>
            </a:r>
            <a:r>
              <a:rPr lang="ru-RU" dirty="0" err="1"/>
              <a:t>осередку</a:t>
            </a:r>
            <a:r>
              <a:rPr lang="ru-RU" dirty="0"/>
              <a:t> та</a:t>
            </a:r>
          </a:p>
          <a:p>
            <a:r>
              <a:rPr lang="ru-RU" dirty="0"/>
              <a:t>2) у зонах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метастазування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3214686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продовження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хворого шляхом </a:t>
            </a:r>
            <a:r>
              <a:rPr lang="ru-RU" dirty="0" err="1"/>
              <a:t>затримки</a:t>
            </a:r>
            <a:r>
              <a:rPr lang="ru-RU" dirty="0"/>
              <a:t> росту та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4357694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віддалених</a:t>
            </a:r>
            <a:r>
              <a:rPr lang="ru-RU" dirty="0"/>
              <a:t> </a:t>
            </a:r>
            <a:r>
              <a:rPr lang="ru-RU" dirty="0" err="1"/>
              <a:t>метастазів</a:t>
            </a:r>
            <a:r>
              <a:rPr lang="ru-RU" dirty="0"/>
              <a:t> та </a:t>
            </a:r>
            <a:r>
              <a:rPr lang="ru-RU" dirty="0" err="1"/>
              <a:t>абсолютних</a:t>
            </a:r>
            <a:r>
              <a:rPr lang="ru-RU" dirty="0"/>
              <a:t> </a:t>
            </a:r>
            <a:r>
              <a:rPr lang="ru-RU" dirty="0" err="1"/>
              <a:t>протипоказань</a:t>
            </a:r>
            <a:r>
              <a:rPr lang="ru-RU" dirty="0"/>
              <a:t> для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зняття</a:t>
            </a:r>
            <a:r>
              <a:rPr lang="ru-RU" dirty="0"/>
              <a:t> тяжких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супроводжують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пухлинного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- таких як:</a:t>
            </a:r>
          </a:p>
          <a:p>
            <a:r>
              <a:rPr lang="ru-RU" dirty="0"/>
              <a:t>-</a:t>
            </a:r>
            <a:r>
              <a:rPr lang="ru-RU" dirty="0" err="1"/>
              <a:t>компресійний</a:t>
            </a:r>
            <a:r>
              <a:rPr lang="ru-RU" dirty="0"/>
              <a:t> </a:t>
            </a:r>
            <a:r>
              <a:rPr lang="ru-RU" dirty="0" err="1"/>
              <a:t>медіастинальний</a:t>
            </a:r>
            <a:r>
              <a:rPr lang="ru-RU" dirty="0"/>
              <a:t> синдром,</a:t>
            </a:r>
          </a:p>
          <a:p>
            <a:r>
              <a:rPr lang="ru-RU" dirty="0"/>
              <a:t>-</a:t>
            </a:r>
            <a:r>
              <a:rPr lang="ru-RU" dirty="0" err="1"/>
              <a:t>компресія</a:t>
            </a:r>
            <a:r>
              <a:rPr lang="ru-RU" dirty="0"/>
              <a:t> спинного </a:t>
            </a:r>
            <a:r>
              <a:rPr lang="ru-RU" dirty="0" err="1"/>
              <a:t>мозку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ліквідація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болю в </a:t>
            </a:r>
            <a:r>
              <a:rPr lang="ru-RU" dirty="0" err="1"/>
              <a:t>кістках</a:t>
            </a:r>
            <a:r>
              <a:rPr lang="ru-RU" dirty="0"/>
              <a:t>,</a:t>
            </a:r>
          </a:p>
          <a:p>
            <a:r>
              <a:rPr lang="ru-RU" dirty="0"/>
              <a:t>-Асцит,</a:t>
            </a:r>
          </a:p>
          <a:p>
            <a:r>
              <a:rPr lang="ru-RU" dirty="0"/>
              <a:t>-плеврит.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1500174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РАДИКАЛЬНА   </a:t>
            </a:r>
            <a:r>
              <a:rPr lang="ru-RU" dirty="0" err="1">
                <a:solidFill>
                  <a:srgbClr val="FFFF00"/>
                </a:solidFill>
              </a:rPr>
              <a:t>променева</a:t>
            </a:r>
            <a:r>
              <a:rPr lang="ru-RU" dirty="0">
                <a:solidFill>
                  <a:srgbClr val="FFFF00"/>
                </a:solidFill>
              </a:rPr>
              <a:t>  </a:t>
            </a:r>
            <a:r>
              <a:rPr lang="ru-RU" dirty="0" err="1">
                <a:solidFill>
                  <a:srgbClr val="FFFF00"/>
                </a:solidFill>
              </a:rPr>
              <a:t>ТЕРАПіЯ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2857496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ПАЛіАТИВНА</a:t>
            </a:r>
            <a:r>
              <a:rPr lang="ru-RU" dirty="0">
                <a:solidFill>
                  <a:srgbClr val="FFFF00"/>
                </a:solidFill>
              </a:rPr>
              <a:t>     </a:t>
            </a:r>
            <a:r>
              <a:rPr lang="ru-RU" dirty="0" err="1">
                <a:solidFill>
                  <a:srgbClr val="FFFF00"/>
                </a:solidFill>
              </a:rPr>
              <a:t>променева</a:t>
            </a:r>
            <a:r>
              <a:rPr lang="ru-RU" dirty="0">
                <a:solidFill>
                  <a:srgbClr val="FFFF00"/>
                </a:solidFill>
              </a:rPr>
              <a:t>   ТЕРАПІЯ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4000504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СИМПТОМАТИЧНА   ПРОМЕНЕВА    ТЕРАПІЯ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64" y="1428736"/>
            <a:ext cx="871543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600" dirty="0"/>
              <a:t>1) </a:t>
            </a:r>
            <a:r>
              <a:rPr lang="ru-RU" sz="1600" dirty="0" err="1"/>
              <a:t>Передопераційне</a:t>
            </a:r>
            <a:endParaRPr lang="ru-RU" sz="1600" dirty="0"/>
          </a:p>
          <a:p>
            <a:pPr marL="342900" indent="-342900"/>
            <a:r>
              <a:rPr lang="ru-RU" sz="1600" dirty="0"/>
              <a:t>       - для </a:t>
            </a:r>
            <a:r>
              <a:rPr lang="ru-RU" sz="1600" dirty="0" err="1"/>
              <a:t>профілактики</a:t>
            </a:r>
            <a:r>
              <a:rPr lang="ru-RU" sz="1600" dirty="0"/>
              <a:t> </a:t>
            </a:r>
            <a:r>
              <a:rPr lang="ru-RU" sz="1600" dirty="0" err="1"/>
              <a:t>рецедівів</a:t>
            </a:r>
            <a:r>
              <a:rPr lang="ru-RU" sz="1600" dirty="0"/>
              <a:t> та </a:t>
            </a:r>
            <a:r>
              <a:rPr lang="ru-RU" sz="1600" dirty="0" err="1"/>
              <a:t>метастазів</a:t>
            </a:r>
            <a:r>
              <a:rPr lang="ru-RU" sz="1600" dirty="0"/>
              <a:t> </a:t>
            </a:r>
            <a:r>
              <a:rPr lang="ru-RU" sz="1600" dirty="0" err="1"/>
              <a:t>пухлини</a:t>
            </a:r>
            <a:r>
              <a:rPr lang="ru-RU" sz="1600" dirty="0"/>
              <a:t>,</a:t>
            </a:r>
          </a:p>
          <a:p>
            <a:pPr marL="342900" indent="-342900"/>
            <a:r>
              <a:rPr lang="ru-RU" sz="1600" dirty="0"/>
              <a:t>       - </a:t>
            </a:r>
            <a:r>
              <a:rPr lang="ru-RU" sz="1600" dirty="0" err="1"/>
              <a:t>Девіталізації</a:t>
            </a:r>
            <a:r>
              <a:rPr lang="ru-RU" sz="1600" dirty="0"/>
              <a:t>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радіочутливих</a:t>
            </a:r>
            <a:r>
              <a:rPr lang="ru-RU" sz="1600" dirty="0"/>
              <a:t> </a:t>
            </a:r>
            <a:r>
              <a:rPr lang="ru-RU" sz="1600" dirty="0" err="1"/>
              <a:t>клітин</a:t>
            </a:r>
            <a:r>
              <a:rPr lang="ru-RU" sz="1600" dirty="0"/>
              <a:t>,</a:t>
            </a:r>
          </a:p>
          <a:p>
            <a:pPr marL="342900" indent="-342900"/>
            <a:r>
              <a:rPr lang="ru-RU" sz="1600" dirty="0"/>
              <a:t>       - </a:t>
            </a:r>
            <a:r>
              <a:rPr lang="ru-RU" sz="1600" dirty="0" err="1"/>
              <a:t>зменшення</a:t>
            </a:r>
            <a:r>
              <a:rPr lang="ru-RU" sz="1600" dirty="0"/>
              <a:t> </a:t>
            </a:r>
            <a:r>
              <a:rPr lang="ru-RU" sz="1600" dirty="0" err="1"/>
              <a:t>перифокального</a:t>
            </a:r>
            <a:r>
              <a:rPr lang="ru-RU" sz="1600" dirty="0"/>
              <a:t> </a:t>
            </a:r>
            <a:r>
              <a:rPr lang="ru-RU" sz="1600" dirty="0" err="1"/>
              <a:t>запалення</a:t>
            </a:r>
            <a:r>
              <a:rPr lang="ru-RU" sz="1600" dirty="0"/>
              <a:t>,</a:t>
            </a:r>
          </a:p>
          <a:p>
            <a:pPr marL="342900" indent="-342900"/>
            <a:r>
              <a:rPr lang="ru-RU" sz="1600" dirty="0"/>
              <a:t>       - </a:t>
            </a:r>
            <a:r>
              <a:rPr lang="ru-RU" sz="1600" dirty="0" err="1"/>
              <a:t>стимуляції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</a:t>
            </a:r>
            <a:r>
              <a:rPr lang="ru-RU" sz="1600" dirty="0" err="1"/>
              <a:t>сполучної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 та </a:t>
            </a:r>
            <a:r>
              <a:rPr lang="ru-RU" sz="1600" dirty="0" err="1"/>
              <a:t>інкапсуляції</a:t>
            </a:r>
            <a:r>
              <a:rPr lang="ru-RU" sz="1600" dirty="0"/>
              <a:t> </a:t>
            </a:r>
            <a:r>
              <a:rPr lang="ru-RU" sz="1600" dirty="0" err="1"/>
              <a:t>комплексів</a:t>
            </a:r>
            <a:r>
              <a:rPr lang="ru-RU" sz="1600" dirty="0"/>
              <a:t> </a:t>
            </a:r>
            <a:r>
              <a:rPr lang="ru-RU" sz="1600" dirty="0" err="1"/>
              <a:t>ракових</a:t>
            </a:r>
            <a:r>
              <a:rPr lang="ru-RU" sz="1600" dirty="0"/>
              <a:t> </a:t>
            </a:r>
            <a:r>
              <a:rPr lang="ru-RU" sz="1600" dirty="0" err="1"/>
              <a:t>клітин</a:t>
            </a:r>
            <a:r>
              <a:rPr lang="ru-RU" sz="1600" dirty="0"/>
              <a:t>,</a:t>
            </a:r>
          </a:p>
          <a:p>
            <a:pPr marL="342900" indent="-342900"/>
            <a:r>
              <a:rPr lang="ru-RU" sz="1600" dirty="0"/>
              <a:t>        - </a:t>
            </a:r>
            <a:r>
              <a:rPr lang="ru-RU" sz="1600" dirty="0" err="1"/>
              <a:t>приведення</a:t>
            </a:r>
            <a:r>
              <a:rPr lang="ru-RU" sz="1600" dirty="0"/>
              <a:t> </a:t>
            </a:r>
            <a:r>
              <a:rPr lang="ru-RU" sz="1600" dirty="0" err="1"/>
              <a:t>пухлини</a:t>
            </a:r>
            <a:r>
              <a:rPr lang="ru-RU" sz="1600" dirty="0"/>
              <a:t> до операбельного стану за </a:t>
            </a:r>
            <a:r>
              <a:rPr lang="ru-RU" sz="1600" dirty="0" err="1"/>
              <a:t>рахунок</a:t>
            </a:r>
            <a:r>
              <a:rPr lang="ru-RU" sz="1600" dirty="0"/>
              <a:t> </a:t>
            </a:r>
            <a:r>
              <a:rPr lang="ru-RU" sz="1600" dirty="0" err="1"/>
              <a:t>зменшення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обсягу</a:t>
            </a:r>
            <a:endParaRPr lang="ru-RU" sz="1600" dirty="0"/>
          </a:p>
          <a:p>
            <a:pPr marL="342900" indent="-342900"/>
            <a:endParaRPr lang="ru-RU" sz="1600" dirty="0"/>
          </a:p>
          <a:p>
            <a:pPr marL="342900" indent="-342900"/>
            <a:r>
              <a:rPr lang="ru-RU" sz="1600" dirty="0" err="1"/>
              <a:t>Субопераційне</a:t>
            </a:r>
            <a:endParaRPr lang="ru-RU" sz="1600" dirty="0"/>
          </a:p>
          <a:p>
            <a:pPr marL="342900" indent="-342900"/>
            <a:r>
              <a:rPr lang="ru-RU" sz="1600" dirty="0"/>
              <a:t>       - </a:t>
            </a:r>
            <a:r>
              <a:rPr lang="ru-RU" sz="1600" dirty="0" err="1"/>
              <a:t>опромінення</a:t>
            </a:r>
            <a:r>
              <a:rPr lang="ru-RU" sz="1600" dirty="0"/>
              <a:t> ложа </a:t>
            </a:r>
            <a:r>
              <a:rPr lang="ru-RU" sz="1600" dirty="0" err="1"/>
              <a:t>віддаленої</a:t>
            </a:r>
            <a:r>
              <a:rPr lang="ru-RU" sz="1600" dirty="0"/>
              <a:t> </a:t>
            </a:r>
            <a:r>
              <a:rPr lang="ru-RU" sz="1600" dirty="0" err="1"/>
              <a:t>пухлини</a:t>
            </a:r>
            <a:endParaRPr lang="ru-RU" sz="1600" dirty="0"/>
          </a:p>
          <a:p>
            <a:pPr marL="342900" indent="-342900"/>
            <a:r>
              <a:rPr lang="ru-RU" sz="1600" dirty="0"/>
              <a:t>       - </a:t>
            </a:r>
            <a:r>
              <a:rPr lang="ru-RU" sz="1600" dirty="0" err="1"/>
              <a:t>Попередження</a:t>
            </a:r>
            <a:r>
              <a:rPr lang="ru-RU" sz="1600" dirty="0"/>
              <a:t> </a:t>
            </a:r>
            <a:r>
              <a:rPr lang="ru-RU" sz="1600" dirty="0" err="1"/>
              <a:t>імплантаційних</a:t>
            </a:r>
            <a:r>
              <a:rPr lang="ru-RU" sz="1600" dirty="0"/>
              <a:t> </a:t>
            </a:r>
            <a:r>
              <a:rPr lang="ru-RU" sz="1600" dirty="0" err="1"/>
              <a:t>метастазів</a:t>
            </a:r>
            <a:endParaRPr lang="ru-RU" sz="1600" dirty="0"/>
          </a:p>
          <a:p>
            <a:pPr marL="342900" indent="-342900"/>
            <a:endParaRPr lang="ru-RU" sz="1600" dirty="0"/>
          </a:p>
          <a:p>
            <a:pPr marL="342900" indent="-342900"/>
            <a:r>
              <a:rPr lang="ru-RU" sz="1600" dirty="0"/>
              <a:t>3) </a:t>
            </a:r>
            <a:r>
              <a:rPr lang="ru-RU" sz="1600" dirty="0" err="1"/>
              <a:t>Післяопераційне</a:t>
            </a:r>
            <a:r>
              <a:rPr lang="ru-RU" sz="1600" dirty="0"/>
              <a:t> з метою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ефективності</a:t>
            </a:r>
            <a:r>
              <a:rPr lang="ru-RU" sz="1600" dirty="0"/>
              <a:t> </a:t>
            </a:r>
            <a:r>
              <a:rPr lang="ru-RU" sz="1600" dirty="0" err="1"/>
              <a:t>операції</a:t>
            </a:r>
            <a:r>
              <a:rPr lang="ru-RU" sz="1600" dirty="0"/>
              <a:t>, для </a:t>
            </a:r>
            <a:r>
              <a:rPr lang="ru-RU" sz="1600" dirty="0" err="1"/>
              <a:t>профілактики</a:t>
            </a:r>
            <a:r>
              <a:rPr lang="ru-RU" sz="1600" dirty="0"/>
              <a:t> </a:t>
            </a:r>
            <a:r>
              <a:rPr lang="ru-RU" sz="1600" dirty="0" err="1"/>
              <a:t>рецедивів</a:t>
            </a:r>
            <a:r>
              <a:rPr lang="ru-RU" sz="1600" dirty="0"/>
              <a:t>, </a:t>
            </a:r>
            <a:r>
              <a:rPr lang="ru-RU" sz="1600" dirty="0" err="1"/>
              <a:t>лікування</a:t>
            </a:r>
            <a:r>
              <a:rPr lang="ru-RU" sz="1600" dirty="0"/>
              <a:t> </a:t>
            </a:r>
            <a:r>
              <a:rPr lang="ru-RU" sz="1600" dirty="0" err="1"/>
              <a:t>регіонарних</a:t>
            </a:r>
            <a:r>
              <a:rPr lang="ru-RU" sz="1600" dirty="0"/>
              <a:t> та </a:t>
            </a:r>
            <a:r>
              <a:rPr lang="ru-RU" sz="1600" dirty="0" err="1"/>
              <a:t>віддалених</a:t>
            </a:r>
            <a:r>
              <a:rPr lang="ru-RU" sz="1600" dirty="0"/>
              <a:t> </a:t>
            </a:r>
            <a:r>
              <a:rPr lang="ru-RU" sz="1600" dirty="0" err="1"/>
              <a:t>метастазів</a:t>
            </a:r>
            <a:r>
              <a:rPr lang="ru-RU" sz="1600" dirty="0"/>
              <a:t> </a:t>
            </a:r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16386" name="Picture 2" descr="LT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786322"/>
            <a:ext cx="6383165" cy="19288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786578" y="4786322"/>
            <a:ext cx="20717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Пухлина</a:t>
            </a:r>
            <a:r>
              <a:rPr lang="ru-RU" sz="1200" dirty="0"/>
              <a:t> </a:t>
            </a:r>
            <a:r>
              <a:rPr lang="ru-RU" sz="1200" dirty="0" err="1"/>
              <a:t>прямої</a:t>
            </a:r>
            <a:r>
              <a:rPr lang="ru-RU" sz="1200" dirty="0"/>
              <a:t> кишки за </a:t>
            </a:r>
            <a:r>
              <a:rPr lang="ru-RU" sz="1200" dirty="0" err="1"/>
              <a:t>даними</a:t>
            </a:r>
            <a:r>
              <a:rPr lang="ru-RU" sz="1200" dirty="0"/>
              <a:t> МРТ до </a:t>
            </a:r>
            <a:r>
              <a:rPr lang="ru-RU" sz="1200" dirty="0" err="1"/>
              <a:t>лікування</a:t>
            </a:r>
            <a:r>
              <a:rPr lang="ru-RU" sz="1200" dirty="0"/>
              <a:t> (</a:t>
            </a:r>
            <a:r>
              <a:rPr lang="ru-RU" sz="1200" dirty="0" err="1"/>
              <a:t>неоперабельна</a:t>
            </a:r>
            <a:r>
              <a:rPr lang="ru-RU" sz="1200" dirty="0"/>
              <a:t>) та </a:t>
            </a:r>
            <a:r>
              <a:rPr lang="ru-RU" sz="1200" dirty="0" err="1"/>
              <a:t>після</a:t>
            </a:r>
            <a:r>
              <a:rPr lang="ru-RU" sz="1200" dirty="0"/>
              <a:t> </a:t>
            </a:r>
            <a:r>
              <a:rPr lang="ru-RU" sz="1200" dirty="0" err="1"/>
              <a:t>проведення</a:t>
            </a:r>
            <a:r>
              <a:rPr lang="ru-RU" sz="1200" dirty="0"/>
              <a:t> </a:t>
            </a:r>
            <a:r>
              <a:rPr lang="ru-RU" sz="1200" dirty="0" err="1"/>
              <a:t>передопераційної</a:t>
            </a:r>
            <a:r>
              <a:rPr lang="ru-RU" sz="1200" dirty="0"/>
              <a:t> </a:t>
            </a:r>
            <a:r>
              <a:rPr lang="ru-RU" sz="1200" dirty="0" err="1"/>
              <a:t>променевої</a:t>
            </a:r>
            <a:r>
              <a:rPr lang="ru-RU" sz="1200" dirty="0"/>
              <a:t> </a:t>
            </a:r>
            <a:r>
              <a:rPr lang="ru-RU" sz="1200" dirty="0" err="1"/>
              <a:t>терапії</a:t>
            </a:r>
            <a:r>
              <a:rPr lang="ru-RU" sz="1200" dirty="0"/>
              <a:t> (</a:t>
            </a:r>
            <a:r>
              <a:rPr lang="ru-RU" sz="1200" dirty="0" err="1"/>
              <a:t>була</a:t>
            </a:r>
            <a:r>
              <a:rPr lang="ru-RU" sz="1200" dirty="0"/>
              <a:t> </a:t>
            </a:r>
            <a:r>
              <a:rPr lang="ru-RU" sz="1200" dirty="0" err="1"/>
              <a:t>успішно</a:t>
            </a:r>
            <a:r>
              <a:rPr lang="ru-RU" sz="1200" dirty="0"/>
              <a:t> </a:t>
            </a:r>
            <a:r>
              <a:rPr lang="ru-RU" sz="1200" dirty="0" err="1"/>
              <a:t>прооперована</a:t>
            </a:r>
            <a:r>
              <a:rPr lang="ru-RU" sz="1200" dirty="0"/>
              <a:t> </a:t>
            </a:r>
            <a:r>
              <a:rPr lang="ru-RU" sz="1200" dirty="0" err="1"/>
              <a:t>згодом</a:t>
            </a:r>
            <a:r>
              <a:rPr lang="ru-RU" sz="1200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214290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ПОЄДНАНЕ </a:t>
            </a:r>
            <a:r>
              <a:rPr lang="ru-RU" dirty="0" err="1">
                <a:solidFill>
                  <a:srgbClr val="FFFF00"/>
                </a:solidFill>
              </a:rPr>
              <a:t>лікування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71480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: </a:t>
            </a:r>
            <a:r>
              <a:rPr lang="ru-RU" dirty="0" err="1"/>
              <a:t>дистанційне</a:t>
            </a:r>
            <a:r>
              <a:rPr lang="ru-RU" dirty="0"/>
              <a:t> + </a:t>
            </a:r>
            <a:r>
              <a:rPr lang="ru-RU" dirty="0" err="1"/>
              <a:t>внутрішньопорожнинне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472" y="1214422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КОМБІНОВАНЕ </a:t>
            </a:r>
            <a:r>
              <a:rPr lang="ru-RU" dirty="0" err="1">
                <a:solidFill>
                  <a:srgbClr val="FFFF00"/>
                </a:solidFill>
              </a:rPr>
              <a:t>лікування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використовується</a:t>
            </a:r>
            <a:r>
              <a:rPr lang="ru-RU" dirty="0">
                <a:solidFill>
                  <a:srgbClr val="FFFF00"/>
                </a:solidFill>
              </a:rPr>
              <a:t> у </a:t>
            </a:r>
            <a:r>
              <a:rPr lang="ru-RU" dirty="0" err="1">
                <a:solidFill>
                  <a:srgbClr val="FFFF00"/>
                </a:solidFill>
              </a:rPr>
              <a:t>трьох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варіантах</a:t>
            </a:r>
            <a:r>
              <a:rPr lang="ru-RU" dirty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071546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а) </a:t>
            </a:r>
            <a:r>
              <a:rPr lang="ru-RU" sz="2000" dirty="0" err="1"/>
              <a:t>променевої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r>
              <a:rPr lang="ru-RU" sz="2000" dirty="0"/>
              <a:t>,</a:t>
            </a:r>
          </a:p>
          <a:p>
            <a:r>
              <a:rPr lang="ru-RU" sz="2000" dirty="0"/>
              <a:t>б) </a:t>
            </a:r>
            <a:r>
              <a:rPr lang="ru-RU" sz="2000" dirty="0" err="1"/>
              <a:t>хіміотерапії</a:t>
            </a:r>
            <a:r>
              <a:rPr lang="ru-RU" sz="2000" dirty="0"/>
              <a:t> (</a:t>
            </a:r>
            <a:r>
              <a:rPr lang="ru-RU" sz="2000" dirty="0" err="1"/>
              <a:t>цистплатина</a:t>
            </a:r>
            <a:r>
              <a:rPr lang="ru-RU" sz="2000" dirty="0"/>
              <a:t>, </a:t>
            </a:r>
            <a:r>
              <a:rPr lang="ru-RU" sz="2000" dirty="0" err="1"/>
              <a:t>платинол</a:t>
            </a:r>
            <a:r>
              <a:rPr lang="ru-RU" sz="2000" dirty="0"/>
              <a:t>, </a:t>
            </a:r>
            <a:r>
              <a:rPr lang="en-US" sz="2000" dirty="0" err="1"/>
              <a:t>campto</a:t>
            </a:r>
            <a:r>
              <a:rPr lang="en-US" sz="2000" dirty="0"/>
              <a:t> – </a:t>
            </a:r>
            <a:r>
              <a:rPr lang="en-US" sz="2000" dirty="0" err="1"/>
              <a:t>cpt</a:t>
            </a:r>
            <a:r>
              <a:rPr lang="en-US" sz="2000" dirty="0"/>
              <a:t>)</a:t>
            </a:r>
          </a:p>
          <a:p>
            <a:r>
              <a:rPr lang="ru-RU" sz="2000" dirty="0"/>
              <a:t>в) </a:t>
            </a:r>
            <a:r>
              <a:rPr lang="ru-RU" sz="2000" dirty="0" err="1"/>
              <a:t>гормонотерапії</a:t>
            </a:r>
            <a:r>
              <a:rPr lang="ru-RU" sz="2000" dirty="0"/>
              <a:t>,</a:t>
            </a:r>
          </a:p>
          <a:p>
            <a:r>
              <a:rPr lang="ru-RU" sz="2000" dirty="0"/>
              <a:t>г) </a:t>
            </a:r>
            <a:r>
              <a:rPr lang="ru-RU" sz="2000" dirty="0" err="1"/>
              <a:t>хірургічне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Вибір</a:t>
            </a:r>
            <a:r>
              <a:rPr lang="ru-RU" sz="2000" dirty="0"/>
              <a:t>, </a:t>
            </a:r>
            <a:r>
              <a:rPr lang="ru-RU" sz="2000" dirty="0" err="1"/>
              <a:t>послідовність</a:t>
            </a:r>
            <a:r>
              <a:rPr lang="ru-RU" sz="2000" dirty="0"/>
              <a:t> та вид </a:t>
            </a:r>
            <a:r>
              <a:rPr lang="ru-RU" sz="2000" dirty="0" err="1"/>
              <a:t>променевої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r>
              <a:rPr lang="ru-RU" sz="2000" dirty="0"/>
              <a:t> </a:t>
            </a:r>
            <a:r>
              <a:rPr lang="ru-RU" sz="2000" dirty="0" err="1"/>
              <a:t>встановлює</a:t>
            </a:r>
            <a:r>
              <a:rPr lang="ru-RU" sz="2000" dirty="0"/>
              <a:t> </a:t>
            </a:r>
            <a:r>
              <a:rPr lang="ru-RU" sz="2000" dirty="0" err="1"/>
              <a:t>лікар-променевий</a:t>
            </a:r>
            <a:r>
              <a:rPr lang="ru-RU" sz="2000" dirty="0"/>
              <a:t> терапевт.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50004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FFFF00"/>
                </a:solidFill>
              </a:rPr>
              <a:t>КОМПЛЕКСНЕ </a:t>
            </a:r>
            <a:r>
              <a:rPr lang="ru-RU" dirty="0" err="1">
                <a:solidFill>
                  <a:srgbClr val="FFFF00"/>
                </a:solidFill>
              </a:rPr>
              <a:t>лікування</a:t>
            </a:r>
            <a:r>
              <a:rPr lang="ru-RU" dirty="0">
                <a:solidFill>
                  <a:srgbClr val="FFFF00"/>
                </a:solidFill>
              </a:rPr>
              <a:t> - </a:t>
            </a:r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одночасне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призначення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РИТМ </a:t>
            </a:r>
            <a:r>
              <a:rPr lang="ru-RU" dirty="0" err="1">
                <a:solidFill>
                  <a:srgbClr val="FFFF00"/>
                </a:solidFill>
              </a:rPr>
              <a:t>опромінення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Ритм </a:t>
            </a:r>
            <a:r>
              <a:rPr lang="ru-RU" dirty="0" err="1">
                <a:solidFill>
                  <a:srgbClr val="FFFF00"/>
                </a:solidFill>
              </a:rPr>
              <a:t>опромінення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визначається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співвідношенням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ДОЗА – ЧАС</a:t>
            </a:r>
            <a:r>
              <a:rPr lang="ru-RU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64" y="980728"/>
            <a:ext cx="871543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/>
              <a:t>1. </a:t>
            </a:r>
            <a:r>
              <a:rPr lang="ru-RU" sz="1400" dirty="0" err="1"/>
              <a:t>одномоментне</a:t>
            </a:r>
            <a:r>
              <a:rPr lang="ru-RU" sz="1400" dirty="0"/>
              <a:t> – вся доза одномоментно </a:t>
            </a:r>
            <a:r>
              <a:rPr lang="ru-RU" sz="1400" dirty="0" err="1"/>
              <a:t>підводиться</a:t>
            </a:r>
            <a:r>
              <a:rPr lang="ru-RU" sz="1400" dirty="0"/>
              <a:t> до </a:t>
            </a:r>
            <a:r>
              <a:rPr lang="ru-RU" sz="1400" dirty="0" err="1"/>
              <a:t>пухлини</a:t>
            </a:r>
            <a:r>
              <a:rPr lang="ru-RU" sz="1400" dirty="0"/>
              <a:t> (проводиться </a:t>
            </a:r>
            <a:r>
              <a:rPr lang="ru-RU" sz="1400" dirty="0" err="1"/>
              <a:t>центрація</a:t>
            </a:r>
            <a:r>
              <a:rPr lang="ru-RU" sz="1400" dirty="0"/>
              <a:t> на </a:t>
            </a:r>
            <a:r>
              <a:rPr lang="ru-RU" sz="1400" dirty="0" err="1"/>
              <a:t>осередок</a:t>
            </a:r>
            <a:r>
              <a:rPr lang="ru-RU" sz="1400" dirty="0"/>
              <a:t>). При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можливі</a:t>
            </a:r>
            <a:r>
              <a:rPr lang="ru-RU" sz="1400" dirty="0"/>
              <a:t> </a:t>
            </a:r>
            <a:r>
              <a:rPr lang="ru-RU" sz="1400" dirty="0" err="1"/>
              <a:t>часті</a:t>
            </a:r>
            <a:r>
              <a:rPr lang="ru-RU" sz="1400" dirty="0"/>
              <a:t> </a:t>
            </a:r>
            <a:r>
              <a:rPr lang="ru-RU" sz="1400" dirty="0" err="1"/>
              <a:t>рецидиви</a:t>
            </a:r>
            <a:r>
              <a:rPr lang="ru-RU" sz="1400" dirty="0"/>
              <a:t>, тому </a:t>
            </a:r>
            <a:r>
              <a:rPr lang="ru-RU" sz="1400" dirty="0" err="1"/>
              <a:t>що</a:t>
            </a:r>
            <a:r>
              <a:rPr lang="ru-RU" sz="1400" dirty="0"/>
              <a:t> не </a:t>
            </a:r>
            <a:r>
              <a:rPr lang="ru-RU" sz="1400" dirty="0" err="1"/>
              <a:t>всі</a:t>
            </a:r>
            <a:r>
              <a:rPr lang="ru-RU" sz="1400" dirty="0"/>
              <a:t> </a:t>
            </a:r>
            <a:r>
              <a:rPr lang="ru-RU" sz="1400" dirty="0" err="1"/>
              <a:t>клітини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гинуть, тому </a:t>
            </a:r>
            <a:r>
              <a:rPr lang="ru-RU" sz="1400" dirty="0" err="1"/>
              <a:t>що</a:t>
            </a:r>
            <a:r>
              <a:rPr lang="ru-RU" sz="1400" dirty="0"/>
              <a:t> вони, </a:t>
            </a:r>
            <a:r>
              <a:rPr lang="ru-RU" sz="1400" dirty="0" err="1"/>
              <a:t>перебуваючи</a:t>
            </a:r>
            <a:r>
              <a:rPr lang="ru-RU" sz="1400" dirty="0"/>
              <a:t> в </a:t>
            </a:r>
            <a:r>
              <a:rPr lang="ru-RU" sz="1400" dirty="0" err="1"/>
              <a:t>різних</a:t>
            </a:r>
            <a:r>
              <a:rPr lang="ru-RU" sz="1400" dirty="0"/>
              <a:t> фазах </a:t>
            </a:r>
            <a:r>
              <a:rPr lang="ru-RU" sz="1400" dirty="0" err="1"/>
              <a:t>свого</a:t>
            </a:r>
            <a:r>
              <a:rPr lang="ru-RU" sz="1400" dirty="0"/>
              <a:t> циклу </a:t>
            </a:r>
            <a:r>
              <a:rPr lang="ru-RU" sz="1400" dirty="0" err="1"/>
              <a:t>розвитку</a:t>
            </a:r>
            <a:r>
              <a:rPr lang="ru-RU" sz="1400" dirty="0"/>
              <a:t>,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різну</a:t>
            </a:r>
            <a:r>
              <a:rPr lang="ru-RU" sz="1400" dirty="0"/>
              <a:t> </a:t>
            </a:r>
            <a:r>
              <a:rPr lang="ru-RU" sz="1400" dirty="0" err="1"/>
              <a:t>радіочутливість</a:t>
            </a:r>
            <a:r>
              <a:rPr lang="ru-RU" sz="1400" dirty="0"/>
              <a:t>. При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також</a:t>
            </a:r>
            <a:r>
              <a:rPr lang="ru-RU" sz="1400" dirty="0"/>
              <a:t> гинуть і </a:t>
            </a:r>
            <a:r>
              <a:rPr lang="ru-RU" sz="1400" dirty="0" err="1"/>
              <a:t>здорові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.</a:t>
            </a:r>
          </a:p>
          <a:p>
            <a:pPr lvl="0"/>
            <a:r>
              <a:rPr lang="ru-RU" sz="1400" dirty="0"/>
              <a:t>2. </a:t>
            </a:r>
            <a:r>
              <a:rPr lang="ru-RU" sz="1400" dirty="0" err="1"/>
              <a:t>дробове</a:t>
            </a:r>
            <a:r>
              <a:rPr lang="ru-RU" sz="1400" dirty="0"/>
              <a:t> - у </a:t>
            </a:r>
            <a:r>
              <a:rPr lang="ru-RU" sz="1400" dirty="0" err="1"/>
              <a:t>своїй</a:t>
            </a:r>
            <a:r>
              <a:rPr lang="ru-RU" sz="1400" dirty="0"/>
              <a:t> </a:t>
            </a:r>
            <a:r>
              <a:rPr lang="ru-RU" sz="1400" dirty="0" err="1"/>
              <a:t>сумарну</a:t>
            </a:r>
            <a:r>
              <a:rPr lang="ru-RU" sz="1400" dirty="0"/>
              <a:t> дозу </a:t>
            </a:r>
            <a:r>
              <a:rPr lang="ru-RU" sz="1400" dirty="0" err="1"/>
              <a:t>ділять</a:t>
            </a:r>
            <a:r>
              <a:rPr lang="ru-RU" sz="1400" dirty="0"/>
              <a:t> на </a:t>
            </a:r>
            <a:r>
              <a:rPr lang="ru-RU" sz="1400" dirty="0" err="1"/>
              <a:t>фракції</a:t>
            </a:r>
            <a:r>
              <a:rPr lang="ru-RU" sz="1400" dirty="0"/>
              <a:t>. У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відбувається</a:t>
            </a:r>
            <a:r>
              <a:rPr lang="ru-RU" sz="1400" dirty="0"/>
              <a:t> </a:t>
            </a:r>
            <a:r>
              <a:rPr lang="ru-RU" sz="1400" dirty="0" err="1"/>
              <a:t>опромінення</a:t>
            </a:r>
            <a:r>
              <a:rPr lang="ru-RU" sz="1400" dirty="0"/>
              <a:t> у </a:t>
            </a:r>
            <a:r>
              <a:rPr lang="ru-RU" sz="1400" dirty="0" err="1"/>
              <a:t>різні</a:t>
            </a:r>
            <a:r>
              <a:rPr lang="ru-RU" sz="1400" dirty="0"/>
              <a:t> </a:t>
            </a:r>
            <a:r>
              <a:rPr lang="ru-RU" sz="1400" dirty="0" err="1"/>
              <a:t>фази</a:t>
            </a:r>
            <a:r>
              <a:rPr lang="ru-RU" sz="1400" dirty="0"/>
              <a:t> </a:t>
            </a:r>
            <a:r>
              <a:rPr lang="ru-RU" sz="1400" dirty="0" err="1"/>
              <a:t>клітинного</a:t>
            </a:r>
            <a:r>
              <a:rPr lang="ru-RU" sz="1400" dirty="0"/>
              <a:t> циклу: синтезу, </a:t>
            </a:r>
            <a:r>
              <a:rPr lang="ru-RU" sz="1400" dirty="0" err="1"/>
              <a:t>зростання</a:t>
            </a:r>
            <a:r>
              <a:rPr lang="ru-RU" sz="1400" dirty="0"/>
              <a:t>, </a:t>
            </a:r>
            <a:r>
              <a:rPr lang="ru-RU" sz="1400" dirty="0" err="1"/>
              <a:t>поділу</a:t>
            </a:r>
            <a:r>
              <a:rPr lang="ru-RU" sz="1400" dirty="0"/>
              <a:t>.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радіоуражена</a:t>
            </a:r>
            <a:r>
              <a:rPr lang="ru-RU" sz="1400" dirty="0"/>
              <a:t> </a:t>
            </a:r>
            <a:r>
              <a:rPr lang="ru-RU" sz="1400" dirty="0" err="1"/>
              <a:t>клітина</a:t>
            </a:r>
            <a:r>
              <a:rPr lang="ru-RU" sz="1400" dirty="0"/>
              <a:t> у </a:t>
            </a:r>
            <a:r>
              <a:rPr lang="ru-RU" sz="1400" dirty="0" err="1"/>
              <a:t>фазі</a:t>
            </a:r>
            <a:r>
              <a:rPr lang="ru-RU" sz="1400" dirty="0"/>
              <a:t> </a:t>
            </a:r>
            <a:r>
              <a:rPr lang="ru-RU" sz="1400" dirty="0" err="1"/>
              <a:t>розподілу</a:t>
            </a:r>
            <a:r>
              <a:rPr lang="ru-RU" sz="1400" dirty="0"/>
              <a:t> - </a:t>
            </a:r>
            <a:r>
              <a:rPr lang="ru-RU" sz="1400" dirty="0" err="1"/>
              <a:t>мітозу</a:t>
            </a:r>
            <a:r>
              <a:rPr lang="ru-RU" sz="1400" dirty="0"/>
              <a:t>.</a:t>
            </a:r>
          </a:p>
          <a:p>
            <a:pPr lvl="0"/>
            <a:r>
              <a:rPr lang="ru-RU" sz="1400" dirty="0"/>
              <a:t>А) </a:t>
            </a:r>
            <a:r>
              <a:rPr lang="ru-RU" sz="1400" dirty="0" err="1"/>
              <a:t>дрібне</a:t>
            </a:r>
            <a:r>
              <a:rPr lang="ru-RU" sz="1400" dirty="0"/>
              <a:t> </a:t>
            </a:r>
            <a:r>
              <a:rPr lang="ru-RU" sz="1400" dirty="0" err="1"/>
              <a:t>фракціонування</a:t>
            </a:r>
            <a:r>
              <a:rPr lang="ru-RU" sz="1400" dirty="0"/>
              <a:t> (</a:t>
            </a:r>
            <a:r>
              <a:rPr lang="ru-RU" sz="1400" dirty="0" err="1"/>
              <a:t>найчастіше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операційне</a:t>
            </a:r>
            <a:r>
              <a:rPr lang="ru-RU" sz="1400" dirty="0"/>
              <a:t>)</a:t>
            </a:r>
          </a:p>
          <a:p>
            <a:pPr lvl="0"/>
            <a:r>
              <a:rPr lang="ru-RU" sz="1400" dirty="0"/>
              <a:t>     1,8 - 2,0 Грей на 1 </a:t>
            </a:r>
            <a:r>
              <a:rPr lang="ru-RU" sz="1400" dirty="0" err="1"/>
              <a:t>опромінення</a:t>
            </a:r>
            <a:endParaRPr lang="ru-RU" sz="1400" dirty="0"/>
          </a:p>
          <a:p>
            <a:pPr lvl="0"/>
            <a:r>
              <a:rPr lang="ru-RU" sz="1400" dirty="0"/>
              <a:t>     10 Грей на </a:t>
            </a:r>
            <a:r>
              <a:rPr lang="ru-RU" sz="1400" dirty="0" err="1"/>
              <a:t>тиждень</a:t>
            </a:r>
            <a:endParaRPr lang="ru-RU" sz="1400" dirty="0"/>
          </a:p>
          <a:p>
            <a:pPr lvl="0"/>
            <a:r>
              <a:rPr lang="ru-RU" sz="1400" dirty="0"/>
              <a:t>     курс 6 -8 </a:t>
            </a:r>
            <a:r>
              <a:rPr lang="ru-RU" sz="1400" dirty="0" err="1"/>
              <a:t>тижнів</a:t>
            </a:r>
            <a:endParaRPr lang="ru-RU" sz="1400" dirty="0"/>
          </a:p>
          <a:p>
            <a:pPr lvl="0"/>
            <a:r>
              <a:rPr lang="ru-RU" sz="1400" dirty="0"/>
              <a:t>Б) велике </a:t>
            </a:r>
            <a:r>
              <a:rPr lang="ru-RU" sz="1400" dirty="0" err="1"/>
              <a:t>фракціонування</a:t>
            </a:r>
            <a:endParaRPr lang="ru-RU" sz="1400" dirty="0"/>
          </a:p>
          <a:p>
            <a:pPr lvl="0"/>
            <a:r>
              <a:rPr lang="ru-RU" sz="1400" dirty="0"/>
              <a:t>     4 -5 Грей на 1 </a:t>
            </a:r>
            <a:r>
              <a:rPr lang="ru-RU" sz="1400" dirty="0" err="1"/>
              <a:t>опромінення</a:t>
            </a:r>
            <a:endParaRPr lang="ru-RU" sz="1400" dirty="0"/>
          </a:p>
          <a:p>
            <a:pPr lvl="0"/>
            <a:r>
              <a:rPr lang="ru-RU" sz="1400" dirty="0"/>
              <a:t>     10 Грей на </a:t>
            </a:r>
            <a:r>
              <a:rPr lang="ru-RU" sz="1400" dirty="0" err="1"/>
              <a:t>тиждень</a:t>
            </a:r>
            <a:endParaRPr lang="ru-RU" sz="1400" dirty="0"/>
          </a:p>
          <a:p>
            <a:pPr lvl="0"/>
            <a:r>
              <a:rPr lang="ru-RU" sz="1400" dirty="0"/>
              <a:t>     курс 6 -8 </a:t>
            </a:r>
            <a:r>
              <a:rPr lang="ru-RU" sz="1400" dirty="0" err="1"/>
              <a:t>тижнів</a:t>
            </a:r>
            <a:endParaRPr lang="ru-RU" sz="1400" dirty="0"/>
          </a:p>
          <a:p>
            <a:pPr lvl="0"/>
            <a:r>
              <a:rPr lang="ru-RU" sz="1400" dirty="0"/>
              <a:t>В) </a:t>
            </a:r>
            <a:r>
              <a:rPr lang="ru-RU" sz="1400" dirty="0" err="1"/>
              <a:t>концентроване</a:t>
            </a:r>
            <a:r>
              <a:rPr lang="ru-RU" sz="1400" dirty="0"/>
              <a:t> </a:t>
            </a:r>
            <a:r>
              <a:rPr lang="ru-RU" sz="1400" dirty="0" err="1"/>
              <a:t>опромінення</a:t>
            </a:r>
            <a:endParaRPr lang="ru-RU" sz="1400" dirty="0"/>
          </a:p>
          <a:p>
            <a:pPr lvl="0"/>
            <a:r>
              <a:rPr lang="ru-RU" sz="1400" dirty="0"/>
              <a:t>     4 -5 Грей </a:t>
            </a:r>
            <a:r>
              <a:rPr lang="ru-RU" sz="1400" dirty="0" err="1"/>
              <a:t>щоденно</a:t>
            </a:r>
            <a:endParaRPr lang="ru-RU" sz="1400" dirty="0"/>
          </a:p>
          <a:p>
            <a:pPr lvl="0"/>
            <a:r>
              <a:rPr lang="ru-RU" sz="1400" dirty="0"/>
              <a:t>     до </a:t>
            </a:r>
            <a:r>
              <a:rPr lang="ru-RU" sz="1400" dirty="0" err="1"/>
              <a:t>сумарної</a:t>
            </a:r>
            <a:r>
              <a:rPr lang="ru-RU" sz="1400" dirty="0"/>
              <a:t> </a:t>
            </a:r>
            <a:r>
              <a:rPr lang="ru-RU" sz="1400" dirty="0" err="1"/>
              <a:t>дози</a:t>
            </a:r>
            <a:r>
              <a:rPr lang="ru-RU" sz="1400" dirty="0"/>
              <a:t> 25-40</a:t>
            </a:r>
          </a:p>
          <a:p>
            <a:pPr lvl="0"/>
            <a:r>
              <a:rPr lang="ru-RU" sz="1400" dirty="0"/>
              <a:t>     </a:t>
            </a:r>
            <a:r>
              <a:rPr lang="ru-RU" sz="1400" dirty="0" err="1"/>
              <a:t>негайна</a:t>
            </a:r>
            <a:r>
              <a:rPr lang="ru-RU" sz="1400" dirty="0"/>
              <a:t> радикальна </a:t>
            </a:r>
            <a:r>
              <a:rPr lang="ru-RU" sz="1400" dirty="0" err="1"/>
              <a:t>операція</a:t>
            </a:r>
            <a:endParaRPr lang="ru-RU" sz="1400" dirty="0"/>
          </a:p>
          <a:p>
            <a:pPr lvl="0"/>
            <a:r>
              <a:rPr lang="ru-RU" sz="1400" dirty="0"/>
              <a:t>Г) </a:t>
            </a:r>
            <a:r>
              <a:rPr lang="ru-RU" sz="1400" dirty="0" err="1"/>
              <a:t>мультифракционирование</a:t>
            </a:r>
            <a:endParaRPr lang="ru-RU" sz="1400" dirty="0"/>
          </a:p>
          <a:p>
            <a:r>
              <a:rPr lang="ru-RU" sz="1400" dirty="0"/>
              <a:t>     2 Грей + 2 раза в день ч/з 4-5 часов</a:t>
            </a:r>
          </a:p>
          <a:p>
            <a:r>
              <a:rPr lang="ru-RU" sz="1400" dirty="0"/>
              <a:t>     суммарная доза меньше на 10-15%</a:t>
            </a:r>
          </a:p>
          <a:p>
            <a:r>
              <a:rPr lang="ru-RU" sz="1400" dirty="0"/>
              <a:t>     курс сокращается на 1 -3 недели </a:t>
            </a:r>
          </a:p>
          <a:p>
            <a:r>
              <a:rPr lang="ru-RU" sz="1400" dirty="0"/>
              <a:t>Д) </a:t>
            </a:r>
            <a:r>
              <a:rPr lang="ru-RU" sz="1400" dirty="0" err="1"/>
              <a:t>гиперфракционирование</a:t>
            </a:r>
            <a:endParaRPr lang="ru-RU" sz="1400" dirty="0"/>
          </a:p>
          <a:p>
            <a:r>
              <a:rPr lang="ru-RU" sz="1400" dirty="0"/>
              <a:t>     1,2 Грей + 2 раза в день </a:t>
            </a:r>
          </a:p>
          <a:p>
            <a:r>
              <a:rPr lang="ru-RU" sz="1400" dirty="0"/>
              <a:t>     суммарная доза увеличивается на 15-20% по сравнению с мелким </a:t>
            </a:r>
          </a:p>
          <a:p>
            <a:r>
              <a:rPr lang="ru-RU" sz="1400" dirty="0"/>
              <a:t>     фракционированием.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3582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3. </a:t>
            </a:r>
            <a:r>
              <a:rPr lang="ru-RU" b="1" dirty="0" err="1">
                <a:solidFill>
                  <a:srgbClr val="FFFF00"/>
                </a:solidFill>
              </a:rPr>
              <a:t>дробово</a:t>
            </a:r>
            <a:r>
              <a:rPr lang="ru-RU" b="1" dirty="0">
                <a:solidFill>
                  <a:srgbClr val="FFFF00"/>
                </a:solidFill>
              </a:rPr>
              <a:t> – </a:t>
            </a:r>
            <a:r>
              <a:rPr lang="ru-RU" b="1" dirty="0" err="1">
                <a:solidFill>
                  <a:srgbClr val="FFFF00"/>
                </a:solidFill>
              </a:rPr>
              <a:t>протяжне</a:t>
            </a:r>
            <a:r>
              <a:rPr lang="ru-RU" b="1" dirty="0">
                <a:solidFill>
                  <a:srgbClr val="FFFF00"/>
                </a:solidFill>
              </a:rPr>
              <a:t>  </a:t>
            </a:r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фракції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розтягнуті</a:t>
            </a:r>
            <a:r>
              <a:rPr lang="ru-RU" dirty="0"/>
              <a:t> в</a:t>
            </a:r>
          </a:p>
          <a:p>
            <a:r>
              <a:rPr lang="ru-RU" dirty="0"/>
              <a:t>    часу з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потужності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щадити</a:t>
            </a:r>
            <a:endParaRPr lang="ru-RU" dirty="0"/>
          </a:p>
          <a:p>
            <a:r>
              <a:rPr lang="ru-RU" dirty="0"/>
              <a:t>    </a:t>
            </a:r>
            <a:r>
              <a:rPr lang="ru-RU" dirty="0" err="1"/>
              <a:t>пухлинне</a:t>
            </a:r>
            <a:r>
              <a:rPr lang="ru-RU" dirty="0"/>
              <a:t> ложе, але </a:t>
            </a:r>
            <a:r>
              <a:rPr lang="ru-RU" dirty="0" err="1"/>
              <a:t>опромінення</a:t>
            </a:r>
            <a:r>
              <a:rPr lang="ru-RU" dirty="0"/>
              <a:t> мало </a:t>
            </a:r>
            <a:r>
              <a:rPr lang="ru-RU" dirty="0" err="1"/>
              <a:t>ефективно</a:t>
            </a:r>
            <a:r>
              <a:rPr lang="ru-RU" dirty="0"/>
              <a:t> та </a:t>
            </a:r>
            <a:r>
              <a:rPr lang="ru-RU" dirty="0" err="1"/>
              <a:t>економічно</a:t>
            </a:r>
            <a:r>
              <a:rPr lang="ru-RU" dirty="0"/>
              <a:t> не</a:t>
            </a:r>
          </a:p>
          <a:p>
            <a:r>
              <a:rPr lang="ru-RU" dirty="0"/>
              <a:t>    </a:t>
            </a:r>
            <a:r>
              <a:rPr lang="ru-RU" dirty="0" err="1"/>
              <a:t>вигідно</a:t>
            </a:r>
            <a:r>
              <a:rPr lang="ru-RU" dirty="0"/>
              <a:t>.</a:t>
            </a:r>
          </a:p>
          <a:p>
            <a:endParaRPr lang="ru-RU" dirty="0"/>
          </a:p>
          <a:p>
            <a:pPr lvl="0"/>
            <a:r>
              <a:rPr lang="ru-RU" dirty="0"/>
              <a:t>4. </a:t>
            </a:r>
            <a:r>
              <a:rPr lang="ru-RU" b="1" dirty="0" err="1">
                <a:solidFill>
                  <a:srgbClr val="FFFF00"/>
                </a:solidFill>
              </a:rPr>
              <a:t>безперервне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опромінення</a:t>
            </a:r>
            <a:r>
              <a:rPr lang="ru-RU" b="1" dirty="0">
                <a:solidFill>
                  <a:srgbClr val="FFFF00"/>
                </a:solidFill>
              </a:rPr>
              <a:t>  (</a:t>
            </a:r>
            <a:r>
              <a:rPr lang="ru-RU" dirty="0" err="1"/>
              <a:t>внутрішньопорожнинне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внутрішньотканинне</a:t>
            </a:r>
            <a:r>
              <a:rPr lang="ru-RU" dirty="0"/>
              <a:t> ) -</a:t>
            </a:r>
          </a:p>
          <a:p>
            <a:pPr lvl="0"/>
            <a:r>
              <a:rPr lang="ru-RU" dirty="0"/>
              <a:t>    проводиться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годин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пухлина</a:t>
            </a:r>
            <a:endParaRPr lang="ru-RU" dirty="0"/>
          </a:p>
          <a:p>
            <a:pPr lvl="0"/>
            <a:r>
              <a:rPr lang="ru-RU" dirty="0"/>
              <a:t>   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сумарну</a:t>
            </a:r>
            <a:r>
              <a:rPr lang="ru-RU" dirty="0"/>
              <a:t> дозу 50-80 Грей. </a:t>
            </a:r>
            <a:r>
              <a:rPr lang="ru-RU" dirty="0" err="1"/>
              <a:t>Опромінення</a:t>
            </a:r>
            <a:r>
              <a:rPr lang="ru-RU" dirty="0"/>
              <a:t> проводиться </a:t>
            </a:r>
            <a:r>
              <a:rPr lang="ru-RU" dirty="0" err="1"/>
              <a:t>протягом</a:t>
            </a:r>
            <a:r>
              <a:rPr lang="ru-RU" dirty="0"/>
              <a:t> 6 -</a:t>
            </a:r>
          </a:p>
          <a:p>
            <a:pPr lvl="0"/>
            <a:r>
              <a:rPr lang="ru-RU" dirty="0"/>
              <a:t>    8 </a:t>
            </a:r>
            <a:r>
              <a:rPr lang="ru-RU" dirty="0" err="1"/>
              <a:t>тижнів</a:t>
            </a:r>
            <a:r>
              <a:rPr lang="ru-RU" dirty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5. </a:t>
            </a:r>
            <a:r>
              <a:rPr lang="ru-RU" b="1" dirty="0" err="1">
                <a:solidFill>
                  <a:srgbClr val="FFFF00"/>
                </a:solidFill>
              </a:rPr>
              <a:t>розщеплені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курси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опромінення</a:t>
            </a:r>
            <a:r>
              <a:rPr lang="ru-RU" dirty="0"/>
              <a:t>( з </a:t>
            </a:r>
            <a:r>
              <a:rPr lang="ru-RU" dirty="0" err="1"/>
              <a:t>перервами</a:t>
            </a:r>
            <a:r>
              <a:rPr lang="ru-RU" dirty="0"/>
              <a:t> ) - </a:t>
            </a:r>
            <a:r>
              <a:rPr lang="ru-RU" dirty="0" err="1"/>
              <a:t>засновані</a:t>
            </a:r>
            <a:r>
              <a:rPr lang="ru-RU" dirty="0"/>
              <a:t> на тому</a:t>
            </a:r>
          </a:p>
          <a:p>
            <a:pPr lvl="0"/>
            <a:r>
              <a:rPr lang="ru-RU" dirty="0"/>
              <a:t>    факт,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здорових</a:t>
            </a:r>
            <a:r>
              <a:rPr lang="ru-RU" dirty="0"/>
              <a:t> і</a:t>
            </a:r>
          </a:p>
          <a:p>
            <a:pPr lvl="0"/>
            <a:r>
              <a:rPr lang="ru-RU" dirty="0"/>
              <a:t>    </a:t>
            </a:r>
            <a:r>
              <a:rPr lang="ru-RU" dirty="0" err="1"/>
              <a:t>пухлинних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. У </a:t>
            </a:r>
            <a:r>
              <a:rPr lang="ru-RU" dirty="0" err="1"/>
              <a:t>здорових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1 – 3 </a:t>
            </a:r>
            <a:r>
              <a:rPr lang="ru-RU" dirty="0" err="1"/>
              <a:t>доби</a:t>
            </a:r>
            <a:r>
              <a:rPr lang="ru-RU" dirty="0"/>
              <a:t>. У</a:t>
            </a:r>
          </a:p>
          <a:p>
            <a:pPr lvl="0"/>
            <a:r>
              <a:rPr lang="ru-RU" dirty="0"/>
              <a:t>    </a:t>
            </a:r>
            <a:r>
              <a:rPr lang="ru-RU" dirty="0" err="1"/>
              <a:t>пухлинних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– 1 </a:t>
            </a:r>
            <a:r>
              <a:rPr lang="ru-RU" dirty="0" err="1"/>
              <a:t>тиждень</a:t>
            </a:r>
            <a:r>
              <a:rPr lang="ru-RU" dirty="0"/>
              <a:t>. </a:t>
            </a:r>
            <a:r>
              <a:rPr lang="ru-RU" dirty="0" err="1"/>
              <a:t>Сеанси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розраховуються</a:t>
            </a:r>
            <a:r>
              <a:rPr lang="ru-RU" dirty="0"/>
              <a:t> таким</a:t>
            </a:r>
          </a:p>
          <a:p>
            <a:pPr lvl="0"/>
            <a:r>
              <a:rPr lang="ru-RU" dirty="0"/>
              <a:t>    чином. </a:t>
            </a:r>
            <a:r>
              <a:rPr lang="ru-RU" dirty="0" err="1"/>
              <a:t>Що</a:t>
            </a:r>
            <a:r>
              <a:rPr lang="ru-RU" dirty="0"/>
              <a:t> б </a:t>
            </a:r>
            <a:r>
              <a:rPr lang="ru-RU" dirty="0" err="1"/>
              <a:t>опромінити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у </a:t>
            </a:r>
            <a:r>
              <a:rPr lang="ru-RU" dirty="0" err="1"/>
              <a:t>радіочутливій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мітозу</a:t>
            </a:r>
            <a:r>
              <a:rPr lang="ru-RU" dirty="0"/>
              <a:t>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802" y="28572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Топометрія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10" y="714356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топометрії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1071546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/>
              <a:t>Локалізація</a:t>
            </a:r>
            <a:r>
              <a:rPr lang="ru-RU" dirty="0"/>
              <a:t> </a:t>
            </a:r>
          </a:p>
          <a:p>
            <a:r>
              <a:rPr lang="ru-RU" dirty="0"/>
              <a:t>2. </a:t>
            </a:r>
            <a:r>
              <a:rPr lang="ru-RU" dirty="0" err="1"/>
              <a:t>Розмір</a:t>
            </a:r>
            <a:r>
              <a:rPr lang="ru-RU" dirty="0"/>
              <a:t> </a:t>
            </a:r>
          </a:p>
          <a:p>
            <a:r>
              <a:rPr lang="ru-RU" dirty="0"/>
              <a:t>3. Форма </a:t>
            </a:r>
            <a:r>
              <a:rPr lang="ru-RU" dirty="0" err="1"/>
              <a:t>пухлини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500306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1 </a:t>
            </a:r>
            <a:r>
              <a:rPr lang="ru-RU" dirty="0" err="1"/>
              <a:t>поверхове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: </a:t>
            </a:r>
            <a:r>
              <a:rPr lang="ru-RU" dirty="0" err="1"/>
              <a:t>огляд</a:t>
            </a:r>
            <a:r>
              <a:rPr lang="ru-RU" dirty="0"/>
              <a:t> + </a:t>
            </a:r>
            <a:r>
              <a:rPr lang="ru-RU" dirty="0" err="1"/>
              <a:t>пальпація</a:t>
            </a:r>
            <a:endParaRPr lang="ru-RU" dirty="0"/>
          </a:p>
          <a:p>
            <a:pPr lvl="0"/>
            <a:r>
              <a:rPr lang="ru-RU" dirty="0"/>
              <a:t>2. </a:t>
            </a:r>
            <a:r>
              <a:rPr lang="ru-RU" dirty="0" err="1"/>
              <a:t>інструментальні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: </a:t>
            </a:r>
            <a:r>
              <a:rPr lang="en-US" dirty="0"/>
              <a:t>x-rays, </a:t>
            </a:r>
            <a:r>
              <a:rPr lang="ru-RU" dirty="0"/>
              <a:t>РІА, КТ, МРТ.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691" y="3282735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Індивідуальна</a:t>
            </a:r>
            <a:r>
              <a:rPr lang="ru-RU" dirty="0">
                <a:solidFill>
                  <a:srgbClr val="FFFF00"/>
                </a:solidFill>
              </a:rPr>
              <a:t> топографо-</a:t>
            </a:r>
            <a:r>
              <a:rPr lang="ru-RU" dirty="0" err="1">
                <a:solidFill>
                  <a:srgbClr val="FFFF00"/>
                </a:solidFill>
              </a:rPr>
              <a:t>анатомічна</a:t>
            </a:r>
            <a:r>
              <a:rPr lang="ru-RU" dirty="0">
                <a:solidFill>
                  <a:srgbClr val="FFFF00"/>
                </a:solidFill>
              </a:rPr>
              <a:t> карта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472" y="3714752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dirty="0" err="1"/>
              <a:t>ескіз</a:t>
            </a:r>
            <a:r>
              <a:rPr lang="ru-RU" dirty="0"/>
              <a:t> у </a:t>
            </a:r>
            <a:r>
              <a:rPr lang="ru-RU" dirty="0" err="1"/>
              <a:t>натуральну</a:t>
            </a:r>
            <a:r>
              <a:rPr lang="ru-RU" dirty="0"/>
              <a:t> величину поперечного </a:t>
            </a:r>
            <a:r>
              <a:rPr lang="ru-RU" dirty="0" err="1"/>
              <a:t>перерізу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хворого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середини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на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відзначені</a:t>
            </a:r>
            <a:r>
              <a:rPr lang="ru-RU" dirty="0"/>
              <a:t>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перерізу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опромінюваний</a:t>
            </a:r>
            <a:r>
              <a:rPr lang="ru-RU" dirty="0"/>
              <a:t> </a:t>
            </a:r>
            <a:r>
              <a:rPr lang="ru-RU" dirty="0" err="1"/>
              <a:t>об'єкт</a:t>
            </a:r>
            <a:r>
              <a:rPr lang="ru-RU" dirty="0"/>
              <a:t>,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0" y="1967358"/>
            <a:ext cx="55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Топометрия</a:t>
            </a:r>
            <a:r>
              <a:rPr lang="ru-RU" dirty="0"/>
              <a:t> проводится двумя способами: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4714884"/>
            <a:ext cx="835824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 топографо-</a:t>
            </a:r>
            <a:r>
              <a:rPr lang="ru-RU" sz="1600" dirty="0" err="1"/>
              <a:t>анатомічну</a:t>
            </a:r>
            <a:r>
              <a:rPr lang="ru-RU" sz="1600" dirty="0"/>
              <a:t> карту </a:t>
            </a:r>
            <a:r>
              <a:rPr lang="ru-RU" sz="1600" dirty="0" err="1"/>
              <a:t>накладається</a:t>
            </a:r>
            <a:r>
              <a:rPr lang="ru-RU" sz="1600" dirty="0"/>
              <a:t> шаблон </a:t>
            </a:r>
            <a:r>
              <a:rPr lang="ru-RU" sz="1600" dirty="0" err="1"/>
              <a:t>кривих</a:t>
            </a:r>
            <a:r>
              <a:rPr lang="ru-RU" sz="1600" dirty="0"/>
              <a:t> </a:t>
            </a:r>
            <a:r>
              <a:rPr lang="ru-RU" sz="1600" dirty="0" err="1"/>
              <a:t>ізодозних</a:t>
            </a:r>
            <a:r>
              <a:rPr lang="ru-RU" sz="1600" dirty="0"/>
              <a:t> </a:t>
            </a:r>
            <a:r>
              <a:rPr lang="ru-RU" sz="1600" dirty="0" err="1"/>
              <a:t>зі</a:t>
            </a:r>
            <a:r>
              <a:rPr lang="ru-RU" sz="1600" dirty="0"/>
              <a:t> </a:t>
            </a:r>
            <a:r>
              <a:rPr lang="ru-RU" sz="1600" dirty="0" err="1"/>
              <a:t>значенням</a:t>
            </a:r>
            <a:r>
              <a:rPr lang="ru-RU" sz="1600" dirty="0"/>
              <a:t> </a:t>
            </a:r>
            <a:r>
              <a:rPr lang="ru-RU" sz="1600" dirty="0" err="1"/>
              <a:t>відсоткового</a:t>
            </a:r>
            <a:r>
              <a:rPr lang="ru-RU" sz="1600" dirty="0"/>
              <a:t> </a:t>
            </a:r>
            <a:r>
              <a:rPr lang="ru-RU" sz="1600" dirty="0" err="1"/>
              <a:t>поглинання</a:t>
            </a:r>
            <a:r>
              <a:rPr lang="ru-RU" sz="1600" dirty="0"/>
              <a:t> доз </a:t>
            </a:r>
            <a:r>
              <a:rPr lang="ru-RU" sz="1600" dirty="0" err="1"/>
              <a:t>випромінювання</a:t>
            </a:r>
            <a:r>
              <a:rPr lang="ru-RU" sz="1600" dirty="0"/>
              <a:t> при </a:t>
            </a:r>
            <a:r>
              <a:rPr lang="ru-RU" sz="1600" dirty="0" err="1"/>
              <a:t>різних</a:t>
            </a:r>
            <a:r>
              <a:rPr lang="ru-RU" sz="1600" dirty="0"/>
              <a:t> методах </a:t>
            </a:r>
            <a:r>
              <a:rPr lang="ru-RU" sz="1600" dirty="0" err="1"/>
              <a:t>опромінення</a:t>
            </a:r>
            <a:r>
              <a:rPr lang="ru-RU" sz="1600" dirty="0"/>
              <a:t>. На </a:t>
            </a:r>
            <a:r>
              <a:rPr lang="ru-RU" sz="1600" dirty="0" err="1"/>
              <a:t>пухлину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доводиться 100% </a:t>
            </a:r>
            <a:r>
              <a:rPr lang="ru-RU" sz="1600" dirty="0" err="1"/>
              <a:t>поглинання</a:t>
            </a:r>
            <a:r>
              <a:rPr lang="ru-RU" sz="1600" dirty="0"/>
              <a:t> - </a:t>
            </a:r>
            <a:r>
              <a:rPr lang="en-US" sz="1600" dirty="0"/>
              <a:t>max </a:t>
            </a:r>
            <a:r>
              <a:rPr lang="ru-RU" sz="1600" dirty="0"/>
              <a:t>у </a:t>
            </a:r>
            <a:r>
              <a:rPr lang="ru-RU" sz="1600" dirty="0" err="1"/>
              <a:t>центрі</a:t>
            </a:r>
            <a:r>
              <a:rPr lang="ru-RU" sz="1600" dirty="0"/>
              <a:t> та 80% на </a:t>
            </a:r>
            <a:r>
              <a:rPr lang="ru-RU" sz="1600" dirty="0" err="1"/>
              <a:t>периферії</a:t>
            </a:r>
            <a:r>
              <a:rPr lang="ru-RU" sz="1600" dirty="0"/>
              <a:t> </a:t>
            </a:r>
            <a:r>
              <a:rPr lang="ru-RU" sz="1600" dirty="0" err="1"/>
              <a:t>вогнища</a:t>
            </a:r>
            <a:r>
              <a:rPr lang="ru-RU" sz="1600" dirty="0"/>
              <a:t>, </a:t>
            </a:r>
            <a:r>
              <a:rPr lang="ru-RU" sz="1600" dirty="0" err="1"/>
              <a:t>опромінення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бути </a:t>
            </a:r>
            <a:r>
              <a:rPr lang="ru-RU" sz="1600" dirty="0" err="1"/>
              <a:t>рівномірне</a:t>
            </a:r>
            <a:r>
              <a:rPr lang="ru-RU" sz="1600" dirty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k-t.ru/studopedia/baza13/1925171379625.files/image08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2852"/>
            <a:ext cx="6076950" cy="30003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3286124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Отримання</a:t>
            </a:r>
            <a:r>
              <a:rPr lang="ru-RU" sz="1400" dirty="0"/>
              <a:t> топографо-</a:t>
            </a:r>
            <a:r>
              <a:rPr lang="ru-RU" sz="1400" dirty="0" err="1"/>
              <a:t>анатомічної</a:t>
            </a:r>
            <a:r>
              <a:rPr lang="ru-RU" sz="1400" dirty="0"/>
              <a:t> </a:t>
            </a:r>
            <a:r>
              <a:rPr lang="ru-RU" sz="1400" dirty="0" err="1"/>
              <a:t>інформації</a:t>
            </a:r>
            <a:r>
              <a:rPr lang="ru-RU" sz="1400" dirty="0"/>
              <a:t> та </a:t>
            </a:r>
            <a:r>
              <a:rPr lang="ru-RU" sz="1400" dirty="0" err="1"/>
              <a:t>розмітка</a:t>
            </a:r>
            <a:r>
              <a:rPr lang="ru-RU" sz="1400" dirty="0"/>
              <a:t> </a:t>
            </a:r>
            <a:r>
              <a:rPr lang="ru-RU" sz="1400" dirty="0" err="1"/>
              <a:t>пацієнта</a:t>
            </a:r>
            <a:r>
              <a:rPr lang="ru-RU" sz="1400" dirty="0"/>
              <a:t> на </a:t>
            </a:r>
            <a:r>
              <a:rPr lang="ru-RU" sz="1400" dirty="0" err="1"/>
              <a:t>симуляторі</a:t>
            </a:r>
            <a:r>
              <a:rPr lang="ru-RU" sz="1400" dirty="0"/>
              <a:t> та </a:t>
            </a:r>
            <a:r>
              <a:rPr lang="ru-RU" sz="1400" dirty="0" err="1"/>
              <a:t>комп'ютерному</a:t>
            </a:r>
            <a:r>
              <a:rPr lang="ru-RU" sz="1400" dirty="0"/>
              <a:t> </a:t>
            </a:r>
            <a:r>
              <a:rPr lang="ru-RU" sz="1400" dirty="0" err="1"/>
              <a:t>томографі</a:t>
            </a:r>
            <a:r>
              <a:rPr lang="ru-RU" sz="1400" dirty="0"/>
              <a:t>.</a:t>
            </a:r>
          </a:p>
        </p:txBody>
      </p:sp>
      <p:pic>
        <p:nvPicPr>
          <p:cNvPr id="1028" name="Picture 4" descr="http://ok-t.ru/studopedia/baza13/1925171379625.files/image08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14818"/>
            <a:ext cx="3143272" cy="22027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43372" y="4214818"/>
            <a:ext cx="4214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Топографо-</a:t>
            </a:r>
            <a:r>
              <a:rPr lang="ru-RU" sz="1400" dirty="0" err="1"/>
              <a:t>дозиметричний</a:t>
            </a:r>
            <a:r>
              <a:rPr lang="ru-RU" sz="1400" dirty="0"/>
              <a:t> план  ПТ при центральному раку </a:t>
            </a:r>
            <a:r>
              <a:rPr lang="ru-RU" sz="1400" dirty="0" err="1"/>
              <a:t>легені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85728"/>
            <a:ext cx="7000924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285860"/>
            <a:ext cx="1357322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Зовнішнє</a:t>
            </a:r>
            <a:r>
              <a:rPr lang="ru-RU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10" y="2285992"/>
            <a:ext cx="2500330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Далекодистанційне</a:t>
            </a:r>
            <a:r>
              <a:rPr lang="ru-RU" dirty="0"/>
              <a:t> РИК 30см – 1.5-2м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10" y="3286124"/>
            <a:ext cx="2500330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Близькофокусне</a:t>
            </a:r>
            <a:r>
              <a:rPr lang="ru-RU" dirty="0"/>
              <a:t> РИК 1.5-30см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48" y="4071942"/>
            <a:ext cx="2000264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Апликаційне</a:t>
            </a:r>
            <a:r>
              <a:rPr lang="ru-RU" dirty="0"/>
              <a:t> РИК до 1.5см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0430" y="2357430"/>
            <a:ext cx="1928826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Дистанційні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71868" y="4214818"/>
            <a:ext cx="1785950" cy="646331"/>
          </a:xfrm>
          <a:prstGeom prst="rect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Контактні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215206" y="1285860"/>
            <a:ext cx="1571636" cy="646331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Внутрішнє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072198" y="2428868"/>
            <a:ext cx="2214578" cy="646331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Внутрішньопорожнинна</a:t>
            </a:r>
            <a:r>
              <a:rPr lang="ru-RU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72198" y="3143248"/>
            <a:ext cx="2214578" cy="369332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Внутрітканинне</a:t>
            </a:r>
            <a:r>
              <a:rPr lang="ru-RU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72198" y="4000504"/>
            <a:ext cx="2286016" cy="646331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Інкорпорованими</a:t>
            </a:r>
            <a:r>
              <a:rPr lang="ru-RU" dirty="0"/>
              <a:t> </a:t>
            </a:r>
            <a:r>
              <a:rPr lang="ru-RU" dirty="0" err="1"/>
              <a:t>елементами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2" idx="2"/>
            <a:endCxn id="3" idx="3"/>
          </p:cNvCxnSpPr>
          <p:nvPr/>
        </p:nvCxnSpPr>
        <p:spPr>
          <a:xfrm rot="5400000">
            <a:off x="2874007" y="-227468"/>
            <a:ext cx="538467" cy="2857520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" idx="2"/>
            <a:endCxn id="9" idx="1"/>
          </p:cNvCxnSpPr>
          <p:nvPr/>
        </p:nvCxnSpPr>
        <p:spPr>
          <a:xfrm rot="16200000" flipH="1">
            <a:off x="5555120" y="-51061"/>
            <a:ext cx="676967" cy="264320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-999370" y="2999578"/>
            <a:ext cx="2714644" cy="158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357158" y="4286256"/>
            <a:ext cx="357190" cy="7143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endCxn id="5" idx="1"/>
          </p:cNvCxnSpPr>
          <p:nvPr/>
        </p:nvCxnSpPr>
        <p:spPr>
          <a:xfrm>
            <a:off x="357158" y="3500438"/>
            <a:ext cx="285752" cy="108852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endCxn id="4" idx="1"/>
          </p:cNvCxnSpPr>
          <p:nvPr/>
        </p:nvCxnSpPr>
        <p:spPr>
          <a:xfrm>
            <a:off x="357158" y="2500306"/>
            <a:ext cx="285752" cy="108852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7" idx="1"/>
            <a:endCxn id="4" idx="3"/>
          </p:cNvCxnSpPr>
          <p:nvPr/>
        </p:nvCxnSpPr>
        <p:spPr>
          <a:xfrm flipH="1" flipV="1">
            <a:off x="3143240" y="2609158"/>
            <a:ext cx="357190" cy="7143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endCxn id="5" idx="3"/>
          </p:cNvCxnSpPr>
          <p:nvPr/>
        </p:nvCxnSpPr>
        <p:spPr>
          <a:xfrm rot="5400000">
            <a:off x="3088814" y="3054798"/>
            <a:ext cx="608918" cy="50006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8" idx="1"/>
            <a:endCxn id="6" idx="3"/>
          </p:cNvCxnSpPr>
          <p:nvPr/>
        </p:nvCxnSpPr>
        <p:spPr>
          <a:xfrm rot="10800000">
            <a:off x="2714612" y="4395108"/>
            <a:ext cx="857256" cy="14287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8" idx="3"/>
          </p:cNvCxnSpPr>
          <p:nvPr/>
        </p:nvCxnSpPr>
        <p:spPr>
          <a:xfrm flipV="1">
            <a:off x="5357818" y="4287844"/>
            <a:ext cx="642942" cy="25014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endCxn id="11" idx="1"/>
          </p:cNvCxnSpPr>
          <p:nvPr/>
        </p:nvCxnSpPr>
        <p:spPr>
          <a:xfrm rot="5400000" flipH="1" flipV="1">
            <a:off x="5200118" y="3485614"/>
            <a:ext cx="10297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endCxn id="10" idx="1"/>
          </p:cNvCxnSpPr>
          <p:nvPr/>
        </p:nvCxnSpPr>
        <p:spPr>
          <a:xfrm flipV="1">
            <a:off x="5357818" y="2752034"/>
            <a:ext cx="714380" cy="139134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>
            <a:off x="7573190" y="3142454"/>
            <a:ext cx="2428892" cy="1588"/>
          </a:xfrm>
          <a:prstGeom prst="line">
            <a:avLst/>
          </a:prstGeom>
          <a:ln>
            <a:solidFill>
              <a:srgbClr val="25F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>
            <a:endCxn id="10" idx="3"/>
          </p:cNvCxnSpPr>
          <p:nvPr/>
        </p:nvCxnSpPr>
        <p:spPr>
          <a:xfrm flipH="1">
            <a:off x="8286776" y="2571744"/>
            <a:ext cx="500066" cy="180290"/>
          </a:xfrm>
          <a:prstGeom prst="straightConnector1">
            <a:avLst/>
          </a:prstGeom>
          <a:ln>
            <a:solidFill>
              <a:srgbClr val="25F0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>
            <a:endCxn id="11" idx="3"/>
          </p:cNvCxnSpPr>
          <p:nvPr/>
        </p:nvCxnSpPr>
        <p:spPr>
          <a:xfrm rot="10800000">
            <a:off x="8286776" y="3327914"/>
            <a:ext cx="500066" cy="29648"/>
          </a:xfrm>
          <a:prstGeom prst="straightConnector1">
            <a:avLst/>
          </a:prstGeom>
          <a:ln>
            <a:solidFill>
              <a:srgbClr val="25F0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>
            <a:endCxn id="12" idx="3"/>
          </p:cNvCxnSpPr>
          <p:nvPr/>
        </p:nvCxnSpPr>
        <p:spPr>
          <a:xfrm rot="10800000">
            <a:off x="8358214" y="4323670"/>
            <a:ext cx="428628" cy="34024"/>
          </a:xfrm>
          <a:prstGeom prst="straightConnector1">
            <a:avLst/>
          </a:prstGeom>
          <a:ln>
            <a:solidFill>
              <a:srgbClr val="25F0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428604"/>
            <a:ext cx="3571900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Далекодистанційна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(РИК = 30см-2м)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0100" y="1357298"/>
            <a:ext cx="178595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Рентгентерапія</a:t>
            </a:r>
            <a:r>
              <a:rPr lang="ru-RU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0496" y="1357298"/>
            <a:ext cx="178595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Гамма-</a:t>
            </a:r>
            <a:r>
              <a:rPr lang="ru-RU" dirty="0" err="1"/>
              <a:t>терапія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715140" y="1357298"/>
            <a:ext cx="1857388" cy="923330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53679" y="2967335"/>
            <a:ext cx="1785950" cy="923330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-</a:t>
            </a:r>
            <a:r>
              <a:rPr lang="ru-RU" dirty="0" err="1"/>
              <a:t>поверхнева</a:t>
            </a:r>
            <a:endParaRPr lang="ru-RU" dirty="0"/>
          </a:p>
          <a:p>
            <a:r>
              <a:rPr lang="ru-RU" dirty="0"/>
              <a:t>-</a:t>
            </a:r>
            <a:r>
              <a:rPr lang="ru-RU" dirty="0" err="1"/>
              <a:t>напівглибока</a:t>
            </a:r>
            <a:endParaRPr lang="ru-RU" dirty="0"/>
          </a:p>
          <a:p>
            <a:r>
              <a:rPr lang="ru-RU" dirty="0"/>
              <a:t>-</a:t>
            </a:r>
            <a:r>
              <a:rPr lang="ru-RU" dirty="0" err="1"/>
              <a:t>Глибока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893339" y="2096949"/>
            <a:ext cx="2000264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-статична</a:t>
            </a:r>
          </a:p>
          <a:p>
            <a:r>
              <a:rPr lang="ru-RU" dirty="0"/>
              <a:t>-</a:t>
            </a:r>
            <a:r>
              <a:rPr lang="ru-RU" dirty="0" err="1"/>
              <a:t>динамічна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11541" y="3113599"/>
            <a:ext cx="1564124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Лінійні</a:t>
            </a:r>
            <a:r>
              <a:rPr lang="ru-RU" dirty="0"/>
              <a:t> </a:t>
            </a:r>
            <a:r>
              <a:rPr lang="ru-RU" dirty="0" err="1"/>
              <a:t>прискорювачі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929454" y="3643314"/>
            <a:ext cx="2071670" cy="1200329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Циклічні</a:t>
            </a:r>
            <a:r>
              <a:rPr lang="ru-RU" dirty="0"/>
              <a:t> </a:t>
            </a:r>
            <a:r>
              <a:rPr lang="ru-RU" dirty="0" err="1"/>
              <a:t>прискорювачі</a:t>
            </a:r>
            <a:r>
              <a:rPr lang="ru-RU" dirty="0"/>
              <a:t>:</a:t>
            </a:r>
          </a:p>
          <a:p>
            <a:r>
              <a:rPr lang="ru-RU" dirty="0"/>
              <a:t>-</a:t>
            </a:r>
            <a:r>
              <a:rPr lang="ru-RU" dirty="0" err="1"/>
              <a:t>бетатрони</a:t>
            </a:r>
            <a:endParaRPr lang="ru-RU" dirty="0"/>
          </a:p>
          <a:p>
            <a:r>
              <a:rPr lang="ru-RU" dirty="0"/>
              <a:t>-</a:t>
            </a:r>
            <a:r>
              <a:rPr lang="ru-RU" dirty="0" err="1"/>
              <a:t>синхрофазатрони</a:t>
            </a:r>
            <a:endParaRPr lang="ru-RU" dirty="0"/>
          </a:p>
        </p:txBody>
      </p:sp>
      <p:cxnSp>
        <p:nvCxnSpPr>
          <p:cNvPr id="13" name="Прямая со стрелкой 12"/>
          <p:cNvCxnSpPr>
            <a:stCxn id="2" idx="1"/>
          </p:cNvCxnSpPr>
          <p:nvPr/>
        </p:nvCxnSpPr>
        <p:spPr>
          <a:xfrm rot="10800000" flipV="1">
            <a:off x="2143108" y="751770"/>
            <a:ext cx="785818" cy="534090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857752" y="1214422"/>
            <a:ext cx="142876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2" idx="3"/>
            <a:endCxn id="5" idx="0"/>
          </p:cNvCxnSpPr>
          <p:nvPr/>
        </p:nvCxnSpPr>
        <p:spPr>
          <a:xfrm>
            <a:off x="6500826" y="751770"/>
            <a:ext cx="1143008" cy="60552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2"/>
          </p:cNvCxnSpPr>
          <p:nvPr/>
        </p:nvCxnSpPr>
        <p:spPr>
          <a:xfrm rot="5400000">
            <a:off x="1345502" y="2238487"/>
            <a:ext cx="1059430" cy="3571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4893471" y="1893083"/>
            <a:ext cx="214314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7216001" y="2785664"/>
            <a:ext cx="999338" cy="794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5" idx="2"/>
          </p:cNvCxnSpPr>
          <p:nvPr/>
        </p:nvCxnSpPr>
        <p:spPr>
          <a:xfrm flipH="1">
            <a:off x="6786579" y="2280628"/>
            <a:ext cx="857255" cy="719743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lek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71480"/>
            <a:ext cx="6000750" cy="42100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5000636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Лінійний</a:t>
            </a:r>
            <a:r>
              <a:rPr lang="ru-RU" b="1" dirty="0"/>
              <a:t> </a:t>
            </a:r>
            <a:r>
              <a:rPr lang="ru-RU" b="1" dirty="0" err="1"/>
              <a:t>прискорювач</a:t>
            </a:r>
            <a:r>
              <a:rPr lang="ru-RU" b="1" dirty="0"/>
              <a:t>  (</a:t>
            </a:r>
            <a:r>
              <a:rPr lang="en-US" b="1" dirty="0"/>
              <a:t>Linear accelerator)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tomocenter.com.ua/wp-content/uploads/2017/07/4ern2-copy.jpg"/>
          <p:cNvPicPr>
            <a:picLocks noChangeAspect="1" noChangeArrowheads="1"/>
          </p:cNvPicPr>
          <p:nvPr/>
        </p:nvPicPr>
        <p:blipFill rotWithShape="1">
          <a:blip r:embed="rId2"/>
          <a:srcRect b="16172"/>
          <a:stretch/>
        </p:blipFill>
        <p:spPr bwMode="auto">
          <a:xfrm>
            <a:off x="428596" y="214290"/>
            <a:ext cx="5072098" cy="2643206"/>
          </a:xfrm>
          <a:prstGeom prst="rect">
            <a:avLst/>
          </a:prstGeom>
          <a:noFill/>
        </p:spPr>
      </p:pic>
      <p:pic>
        <p:nvPicPr>
          <p:cNvPr id="19460" name="Picture 4" descr="https://tomocenter.com.ua/wp-content/uploads/2017/07/4ern2-8768copy.jpg"/>
          <p:cNvPicPr>
            <a:picLocks noChangeAspect="1" noChangeArrowheads="1"/>
          </p:cNvPicPr>
          <p:nvPr/>
        </p:nvPicPr>
        <p:blipFill rotWithShape="1">
          <a:blip r:embed="rId3"/>
          <a:srcRect b="27972"/>
          <a:stretch/>
        </p:blipFill>
        <p:spPr bwMode="auto">
          <a:xfrm>
            <a:off x="3707904" y="3674421"/>
            <a:ext cx="5143496" cy="23031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3509313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Рак </a:t>
            </a:r>
            <a:r>
              <a:rPr lang="ru-RU" b="1" dirty="0" err="1"/>
              <a:t>яєчників</a:t>
            </a:r>
            <a:r>
              <a:rPr lang="ru-RU" b="1" dirty="0"/>
              <a:t>. Рецидив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4000504"/>
            <a:ext cx="34290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Було</a:t>
            </a:r>
            <a:r>
              <a:rPr lang="ru-RU" dirty="0"/>
              <a:t> проведено курс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на область рецидиву </a:t>
            </a:r>
            <a:r>
              <a:rPr lang="ru-RU" dirty="0" err="1"/>
              <a:t>пухлини</a:t>
            </a:r>
            <a:r>
              <a:rPr lang="ru-RU" dirty="0"/>
              <a:t> на </a:t>
            </a:r>
            <a:r>
              <a:rPr lang="ru-RU" dirty="0" err="1"/>
              <a:t>апараті</a:t>
            </a:r>
            <a:r>
              <a:rPr lang="ru-RU" dirty="0"/>
              <a:t> </a:t>
            </a:r>
            <a:r>
              <a:rPr lang="ru-RU" dirty="0" err="1"/>
              <a:t>ТомоНD</a:t>
            </a:r>
            <a:r>
              <a:rPr lang="ru-RU" dirty="0"/>
              <a:t> (IMRT методика),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показало </a:t>
            </a:r>
            <a:r>
              <a:rPr lang="ru-RU" dirty="0" err="1"/>
              <a:t>повний</a:t>
            </a:r>
            <a:r>
              <a:rPr lang="ru-RU" dirty="0"/>
              <a:t> </a:t>
            </a:r>
            <a:r>
              <a:rPr lang="ru-RU" dirty="0" err="1"/>
              <a:t>регрес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302AF4-CEEC-5D00-8022-98726BD089FA}"/>
              </a:ext>
            </a:extLst>
          </p:cNvPr>
          <p:cNvSpPr txBox="1"/>
          <p:nvPr/>
        </p:nvSpPr>
        <p:spPr>
          <a:xfrm>
            <a:off x="4544337" y="6099848"/>
            <a:ext cx="4167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До лікування                    після лікування    </a:t>
            </a:r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0DA3B7-8D47-5664-EBEF-AE088B15404B}"/>
              </a:ext>
            </a:extLst>
          </p:cNvPr>
          <p:cNvSpPr txBox="1"/>
          <p:nvPr/>
        </p:nvSpPr>
        <p:spPr>
          <a:xfrm>
            <a:off x="749050" y="2892048"/>
            <a:ext cx="4615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До лікування                           після    лікування</a:t>
            </a:r>
            <a:endParaRPr lang="ru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0"/>
            <a:ext cx="80724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Один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напрямків</a:t>
            </a:r>
            <a:r>
              <a:rPr lang="ru-RU" dirty="0"/>
              <a:t> гамма-</a:t>
            </a:r>
            <a:r>
              <a:rPr lang="ru-RU" dirty="0" err="1"/>
              <a:t>терапії</a:t>
            </a:r>
            <a:r>
              <a:rPr lang="ru-RU" dirty="0"/>
              <a:t> – </a:t>
            </a:r>
            <a:r>
              <a:rPr lang="ru-RU" b="1" dirty="0">
                <a:solidFill>
                  <a:srgbClr val="FFC000"/>
                </a:solidFill>
              </a:rPr>
              <a:t>гама-</a:t>
            </a:r>
            <a:r>
              <a:rPr lang="ru-RU" b="1" dirty="0" err="1">
                <a:solidFill>
                  <a:srgbClr val="FFC000"/>
                </a:solidFill>
              </a:rPr>
              <a:t>ніж</a:t>
            </a:r>
            <a:r>
              <a:rPr lang="ru-RU" dirty="0"/>
              <a:t>. Тут </a:t>
            </a:r>
            <a:r>
              <a:rPr lang="ru-RU" dirty="0" err="1"/>
              <a:t>йдеться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не про </a:t>
            </a:r>
            <a:r>
              <a:rPr lang="ru-RU" dirty="0" err="1"/>
              <a:t>власне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, а </a:t>
            </a:r>
            <a:r>
              <a:rPr lang="ru-RU" dirty="0" err="1"/>
              <a:t>скоріше</a:t>
            </a:r>
            <a:r>
              <a:rPr lang="ru-RU" dirty="0"/>
              <a:t> </a:t>
            </a:r>
            <a:r>
              <a:rPr lang="ru-RU" dirty="0" err="1"/>
              <a:t>хірургію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знищується</a:t>
            </a:r>
            <a:r>
              <a:rPr lang="ru-RU" dirty="0"/>
              <a:t> </a:t>
            </a:r>
            <a:r>
              <a:rPr lang="ru-RU" dirty="0" err="1"/>
              <a:t>цілком</a:t>
            </a:r>
            <a:r>
              <a:rPr lang="ru-RU" dirty="0"/>
              <a:t> (</a:t>
            </a:r>
            <a:r>
              <a:rPr lang="ru-RU" dirty="0" err="1"/>
              <a:t>звідси</a:t>
            </a:r>
            <a:r>
              <a:rPr lang="ru-RU" dirty="0"/>
              <a:t> і </a:t>
            </a:r>
            <a:r>
              <a:rPr lang="ru-RU" dirty="0" err="1"/>
              <a:t>назва</a:t>
            </a:r>
            <a:r>
              <a:rPr lang="ru-RU" dirty="0"/>
              <a:t> – гамма-</a:t>
            </a:r>
            <a:r>
              <a:rPr lang="ru-RU" dirty="0" err="1"/>
              <a:t>ніж</a:t>
            </a:r>
            <a:r>
              <a:rPr lang="ru-RU" dirty="0"/>
              <a:t>).</a:t>
            </a:r>
          </a:p>
          <a:p>
            <a:r>
              <a:rPr lang="ru-RU" dirty="0"/>
              <a:t>При такому </a:t>
            </a:r>
            <a:r>
              <a:rPr lang="ru-RU" dirty="0" err="1"/>
              <a:t>вигляді</a:t>
            </a:r>
            <a:r>
              <a:rPr lang="ru-RU" dirty="0"/>
              <a:t> гамма-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гамма-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. Так, як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виступають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потужні</a:t>
            </a:r>
            <a:r>
              <a:rPr lang="ru-RU" dirty="0"/>
              <a:t> </a:t>
            </a:r>
            <a:r>
              <a:rPr lang="ru-RU" dirty="0" err="1"/>
              <a:t>кобальтові</a:t>
            </a:r>
            <a:r>
              <a:rPr lang="ru-RU" dirty="0"/>
              <a:t> </a:t>
            </a:r>
            <a:r>
              <a:rPr lang="ru-RU" dirty="0" err="1"/>
              <a:t>гармати</a:t>
            </a:r>
            <a:r>
              <a:rPr lang="ru-RU" dirty="0"/>
              <a:t>,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в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радіонуклід</a:t>
            </a:r>
            <a:r>
              <a:rPr lang="ru-RU" dirty="0"/>
              <a:t> 60</a:t>
            </a:r>
            <a:r>
              <a:rPr lang="en-US" dirty="0"/>
              <a:t>Co . </a:t>
            </a:r>
            <a:r>
              <a:rPr lang="ru-RU" dirty="0" err="1"/>
              <a:t>Застосування</a:t>
            </a:r>
            <a:r>
              <a:rPr lang="ru-RU" dirty="0"/>
              <a:t> гамма-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підводити</a:t>
            </a:r>
            <a:r>
              <a:rPr lang="ru-RU" dirty="0"/>
              <a:t> до </a:t>
            </a:r>
            <a:r>
              <a:rPr lang="ru-RU" dirty="0" err="1"/>
              <a:t>глибоко</a:t>
            </a:r>
            <a:r>
              <a:rPr lang="ru-RU" dirty="0"/>
              <a:t>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більші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за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.</a:t>
            </a:r>
          </a:p>
        </p:txBody>
      </p:sp>
      <p:pic>
        <p:nvPicPr>
          <p:cNvPr id="20482" name="Picture 2" descr="Картинки по запросу гамма нож результат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00438"/>
            <a:ext cx="4214842" cy="2607061"/>
          </a:xfrm>
          <a:prstGeom prst="rect">
            <a:avLst/>
          </a:prstGeom>
          <a:noFill/>
        </p:spPr>
      </p:pic>
      <p:pic>
        <p:nvPicPr>
          <p:cNvPr id="20484" name="Picture 4" descr="результаты радиохирургии метастазов Гамма-нож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500438"/>
            <a:ext cx="3529000" cy="22072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628" y="5857892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Метастаз рака яичника в головной мозг. До СРХГН и через 7 месяцев после СРХГН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80010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Далекодистанційна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рентгенотерапія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дальнедистанційна</a:t>
            </a:r>
            <a:r>
              <a:rPr lang="ru-RU" dirty="0"/>
              <a:t> </a:t>
            </a:r>
            <a:r>
              <a:rPr lang="ru-RU" dirty="0" err="1"/>
              <a:t>рентгенотерапія</a:t>
            </a:r>
            <a:r>
              <a:rPr lang="ru-RU" dirty="0"/>
              <a:t> </a:t>
            </a:r>
            <a:r>
              <a:rPr lang="ru-RU" dirty="0" err="1"/>
              <a:t>ділиться</a:t>
            </a:r>
            <a:r>
              <a:rPr lang="ru-RU" dirty="0"/>
              <a:t> на:</a:t>
            </a:r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dirty="0" err="1">
                <a:solidFill>
                  <a:srgbClr val="FFFF00"/>
                </a:solidFill>
              </a:rPr>
              <a:t>поверхневу</a:t>
            </a:r>
            <a:r>
              <a:rPr lang="ru-RU" dirty="0"/>
              <a:t> (</a:t>
            </a:r>
            <a:r>
              <a:rPr lang="ru-RU" dirty="0" err="1"/>
              <a:t>Використовується</a:t>
            </a:r>
            <a:r>
              <a:rPr lang="ru-RU" dirty="0"/>
              <a:t> при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на </a:t>
            </a:r>
            <a:r>
              <a:rPr lang="ru-RU" dirty="0" err="1"/>
              <a:t>глибині</a:t>
            </a:r>
            <a:r>
              <a:rPr lang="ru-RU" dirty="0"/>
              <a:t> до 1 см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) -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: </a:t>
            </a:r>
            <a:r>
              <a:rPr lang="ru-RU" dirty="0" err="1"/>
              <a:t>напруга</a:t>
            </a:r>
            <a:r>
              <a:rPr lang="ru-RU" dirty="0"/>
              <a:t> 100 -120 </a:t>
            </a:r>
            <a:r>
              <a:rPr lang="ru-RU" dirty="0" err="1"/>
              <a:t>кВ</a:t>
            </a:r>
            <a:r>
              <a:rPr lang="ru-RU" dirty="0"/>
              <a:t>, сила струму 5-10 мА, </a:t>
            </a:r>
            <a:r>
              <a:rPr lang="ru-RU" dirty="0" err="1"/>
              <a:t>фільтр</a:t>
            </a:r>
            <a:r>
              <a:rPr lang="ru-RU" dirty="0"/>
              <a:t> </a:t>
            </a:r>
            <a:r>
              <a:rPr lang="ru-RU" dirty="0" err="1"/>
              <a:t>алюмінієвий</a:t>
            </a:r>
            <a:r>
              <a:rPr lang="ru-RU" dirty="0"/>
              <a:t> 3 мм, РІК 30 см;</a:t>
            </a:r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dirty="0" err="1">
                <a:solidFill>
                  <a:srgbClr val="FFFF00"/>
                </a:solidFill>
              </a:rPr>
              <a:t>напівглибоку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Використовується</a:t>
            </a:r>
            <a:r>
              <a:rPr lang="ru-RU" dirty="0"/>
              <a:t> при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на </a:t>
            </a:r>
            <a:r>
              <a:rPr lang="ru-RU" dirty="0" err="1"/>
              <a:t>глибині</a:t>
            </a:r>
            <a:r>
              <a:rPr lang="ru-RU" dirty="0"/>
              <a:t> до 3 см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) -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: </a:t>
            </a:r>
            <a:r>
              <a:rPr lang="ru-RU" dirty="0" err="1"/>
              <a:t>напруга</a:t>
            </a:r>
            <a:r>
              <a:rPr lang="ru-RU" dirty="0"/>
              <a:t> 140 -160 </a:t>
            </a:r>
            <a:r>
              <a:rPr lang="ru-RU" dirty="0" err="1"/>
              <a:t>кВ</a:t>
            </a:r>
            <a:r>
              <a:rPr lang="ru-RU" dirty="0"/>
              <a:t>, сила струму 10 мА, </a:t>
            </a:r>
            <a:r>
              <a:rPr lang="ru-RU" dirty="0" err="1"/>
              <a:t>фільтр</a:t>
            </a:r>
            <a:r>
              <a:rPr lang="ru-RU" dirty="0"/>
              <a:t> 0,5 мм </a:t>
            </a:r>
            <a:r>
              <a:rPr lang="ru-RU" dirty="0" err="1"/>
              <a:t>міді</a:t>
            </a:r>
            <a:r>
              <a:rPr lang="ru-RU" dirty="0"/>
              <a:t> + 3 мм </a:t>
            </a:r>
            <a:r>
              <a:rPr lang="ru-RU" dirty="0" err="1"/>
              <a:t>алюмінію</a:t>
            </a:r>
            <a:r>
              <a:rPr lang="ru-RU" dirty="0"/>
              <a:t>, РІК 30-40 см;</a:t>
            </a:r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dirty="0" err="1">
                <a:solidFill>
                  <a:srgbClr val="FFFF00"/>
                </a:solidFill>
              </a:rPr>
              <a:t>глибоку</a:t>
            </a:r>
            <a:r>
              <a:rPr lang="ru-RU" dirty="0"/>
              <a:t>(используется при локализации очага поражения на глубине до 5 см от поверхности кожи) —технические условия: напряжение 200 –250 кВ, сила тока 10 мА, фильтр 1 мм меди + 5 мм алюминия, РИК 40-60 см.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4296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Близькофокусна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близькодистанційна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 err="1">
                <a:solidFill>
                  <a:srgbClr val="FFFF00"/>
                </a:solidFill>
              </a:rPr>
              <a:t>рентгенотерапія</a:t>
            </a:r>
            <a:r>
              <a:rPr lang="ru-RU" dirty="0"/>
              <a:t>(</a:t>
            </a:r>
            <a:r>
              <a:rPr lang="ru-RU" dirty="0" err="1"/>
              <a:t>Ефективна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поверхневих</a:t>
            </a:r>
            <a:r>
              <a:rPr lang="ru-RU" dirty="0"/>
              <a:t> </a:t>
            </a:r>
            <a:r>
              <a:rPr lang="ru-RU" dirty="0" err="1"/>
              <a:t>уражень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).</a:t>
            </a:r>
          </a:p>
          <a:p>
            <a:r>
              <a:rPr lang="ru-RU" dirty="0"/>
              <a:t>При </a:t>
            </a:r>
            <a:r>
              <a:rPr lang="ru-RU" dirty="0" err="1"/>
              <a:t>близькодистанційній</a:t>
            </a:r>
            <a:r>
              <a:rPr lang="ru-RU" dirty="0"/>
              <a:t> </a:t>
            </a:r>
            <a:r>
              <a:rPr lang="ru-RU" dirty="0" err="1"/>
              <a:t>рентгенотерапії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(</a:t>
            </a:r>
            <a:r>
              <a:rPr lang="ru-RU" dirty="0" err="1"/>
              <a:t>анодна</a:t>
            </a:r>
            <a:r>
              <a:rPr lang="ru-RU" dirty="0"/>
              <a:t> </a:t>
            </a:r>
            <a:r>
              <a:rPr lang="ru-RU" dirty="0" err="1"/>
              <a:t>напруга</a:t>
            </a:r>
            <a:r>
              <a:rPr lang="ru-RU" dirty="0"/>
              <a:t>) до 100 </a:t>
            </a:r>
            <a:r>
              <a:rPr lang="ru-RU" dirty="0" err="1"/>
              <a:t>кВ</a:t>
            </a:r>
            <a:r>
              <a:rPr lang="ru-RU" dirty="0"/>
              <a:t>, сила струму 5-10 мА, </a:t>
            </a:r>
            <a:r>
              <a:rPr lang="ru-RU" dirty="0" err="1"/>
              <a:t>відстань</a:t>
            </a:r>
            <a:r>
              <a:rPr lang="ru-RU" dirty="0"/>
              <a:t> </a:t>
            </a:r>
            <a:r>
              <a:rPr lang="ru-RU" dirty="0" err="1"/>
              <a:t>джерело-поверхня</a:t>
            </a:r>
            <a:r>
              <a:rPr lang="ru-RU" dirty="0"/>
              <a:t> </a:t>
            </a:r>
            <a:r>
              <a:rPr lang="ru-RU" dirty="0" err="1"/>
              <a:t>трохи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7,5 див.</a:t>
            </a:r>
          </a:p>
          <a:p>
            <a:r>
              <a:rPr lang="ru-RU" dirty="0"/>
              <a:t>У </a:t>
            </a:r>
            <a:r>
              <a:rPr lang="ru-RU" dirty="0" err="1"/>
              <a:t>близькодистанційної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алюмінієві</a:t>
            </a:r>
            <a:r>
              <a:rPr lang="ru-RU" dirty="0"/>
              <a:t> </a:t>
            </a:r>
            <a:r>
              <a:rPr lang="ru-RU" dirty="0" err="1"/>
              <a:t>фільтри</a:t>
            </a:r>
            <a:r>
              <a:rPr lang="ru-RU" dirty="0"/>
              <a:t> 0,1-3 мм і </a:t>
            </a:r>
            <a:r>
              <a:rPr lang="ru-RU" dirty="0" err="1"/>
              <a:t>тубуси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величини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До </a:t>
            </a:r>
            <a:r>
              <a:rPr lang="ru-RU" dirty="0" err="1"/>
              <a:t>близькодистанційної</a:t>
            </a:r>
            <a:r>
              <a:rPr lang="ru-RU" dirty="0"/>
              <a:t> </a:t>
            </a:r>
            <a:r>
              <a:rPr lang="ru-RU" dirty="0" err="1"/>
              <a:t>рентгенотерапії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ультрам'яка</a:t>
            </a:r>
            <a:r>
              <a:rPr lang="ru-RU" dirty="0"/>
              <a:t> РТ</a:t>
            </a:r>
          </a:p>
          <a:p>
            <a:r>
              <a:rPr lang="ru-RU" dirty="0" err="1"/>
              <a:t>променями</a:t>
            </a:r>
            <a:r>
              <a:rPr lang="ru-RU" dirty="0"/>
              <a:t> </a:t>
            </a:r>
            <a:r>
              <a:rPr lang="ru-RU" dirty="0" err="1"/>
              <a:t>букки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генеруються</a:t>
            </a:r>
            <a:r>
              <a:rPr lang="ru-RU" dirty="0"/>
              <a:t> при </a:t>
            </a:r>
            <a:r>
              <a:rPr lang="ru-RU" dirty="0" err="1"/>
              <a:t>напрузі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10 </a:t>
            </a:r>
            <a:r>
              <a:rPr lang="ru-RU" dirty="0" err="1"/>
              <a:t>кВ.</a:t>
            </a:r>
            <a:r>
              <a:rPr lang="ru-RU" dirty="0"/>
              <a:t>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фотонів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,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чим</a:t>
            </a:r>
            <a:r>
              <a:rPr lang="ru-RU" dirty="0"/>
              <a:t> 50%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поглинається</a:t>
            </a:r>
            <a:r>
              <a:rPr lang="ru-RU" dirty="0"/>
              <a:t> шаром </a:t>
            </a:r>
            <a:r>
              <a:rPr lang="ru-RU" dirty="0" err="1"/>
              <a:t>шкіри</a:t>
            </a:r>
            <a:r>
              <a:rPr lang="ru-RU" dirty="0"/>
              <a:t> 0,4 мм.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для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поверхневі</a:t>
            </a:r>
            <a:r>
              <a:rPr lang="ru-RU" dirty="0"/>
              <a:t> </a:t>
            </a:r>
            <a:r>
              <a:rPr lang="ru-RU" dirty="0" err="1"/>
              <a:t>шари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00042"/>
            <a:ext cx="79296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Нейтрона </a:t>
            </a:r>
            <a:r>
              <a:rPr lang="ru-RU" sz="2800" b="1" dirty="0" err="1">
                <a:solidFill>
                  <a:srgbClr val="FFFF00"/>
                </a:solidFill>
              </a:rPr>
              <a:t>терапія</a:t>
            </a:r>
            <a:r>
              <a:rPr lang="ru-RU" sz="2800" dirty="0"/>
              <a:t> — вид </a:t>
            </a:r>
            <a:r>
              <a:rPr lang="ru-RU" sz="2800" dirty="0" err="1"/>
              <a:t>променевої</a:t>
            </a:r>
            <a:r>
              <a:rPr lang="ru-RU" sz="2800" dirty="0"/>
              <a:t> </a:t>
            </a:r>
            <a:r>
              <a:rPr lang="ru-RU" sz="2800" dirty="0" err="1"/>
              <a:t>терапії</a:t>
            </a:r>
            <a:r>
              <a:rPr lang="ru-RU" sz="2800" dirty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здійснюється</a:t>
            </a:r>
            <a:r>
              <a:rPr lang="ru-RU" sz="2800" dirty="0"/>
              <a:t> за </a:t>
            </a:r>
            <a:r>
              <a:rPr lang="ru-RU" sz="2800" dirty="0" err="1"/>
              <a:t>допомогою</a:t>
            </a:r>
            <a:r>
              <a:rPr lang="ru-RU" sz="2800" dirty="0"/>
              <a:t> нейтронного </a:t>
            </a:r>
            <a:r>
              <a:rPr lang="ru-RU" sz="2800" dirty="0" err="1"/>
              <a:t>випромінювання</a:t>
            </a:r>
            <a:r>
              <a:rPr lang="ru-RU" sz="2800" dirty="0"/>
              <a:t>. Метод </a:t>
            </a:r>
            <a:r>
              <a:rPr lang="ru-RU" sz="2800" dirty="0" err="1"/>
              <a:t>заснований</a:t>
            </a:r>
            <a:r>
              <a:rPr lang="ru-RU" sz="2800" dirty="0"/>
              <a:t> на </a:t>
            </a:r>
            <a:r>
              <a:rPr lang="ru-RU" sz="2800" dirty="0" err="1"/>
              <a:t>здатності</a:t>
            </a:r>
            <a:r>
              <a:rPr lang="ru-RU" sz="2800" dirty="0"/>
              <a:t> </a:t>
            </a:r>
            <a:r>
              <a:rPr lang="ru-RU" sz="2800" dirty="0" err="1"/>
              <a:t>нейтронів</a:t>
            </a:r>
            <a:r>
              <a:rPr lang="ru-RU" sz="2800" dirty="0"/>
              <a:t> </a:t>
            </a:r>
            <a:r>
              <a:rPr lang="ru-RU" sz="2800" dirty="0" err="1"/>
              <a:t>захоплюватися</a:t>
            </a:r>
            <a:r>
              <a:rPr lang="ru-RU" sz="2800" dirty="0"/>
              <a:t> ядрами </a:t>
            </a:r>
            <a:r>
              <a:rPr lang="ru-RU" sz="2800" dirty="0" err="1"/>
              <a:t>атомів</a:t>
            </a:r>
            <a:r>
              <a:rPr lang="ru-RU" sz="2800" dirty="0"/>
              <a:t> з </a:t>
            </a:r>
            <a:r>
              <a:rPr lang="ru-RU" sz="2800" dirty="0" err="1"/>
              <a:t>подальшим</a:t>
            </a:r>
            <a:r>
              <a:rPr lang="ru-RU" sz="2800" dirty="0"/>
              <a:t> </a:t>
            </a:r>
            <a:r>
              <a:rPr lang="ru-RU" sz="2800" dirty="0" err="1"/>
              <a:t>перетворенням</a:t>
            </a:r>
            <a:r>
              <a:rPr lang="ru-RU" sz="2800" dirty="0"/>
              <a:t> та </a:t>
            </a:r>
            <a:r>
              <a:rPr lang="ru-RU" sz="2800" dirty="0" err="1"/>
              <a:t>випромінюванням</a:t>
            </a:r>
            <a:r>
              <a:rPr lang="ru-RU" sz="2800" dirty="0"/>
              <a:t> </a:t>
            </a:r>
            <a:r>
              <a:rPr lang="el-GR" sz="2800" dirty="0"/>
              <a:t>α-, β- </a:t>
            </a:r>
            <a:r>
              <a:rPr lang="ru-RU" sz="2800" dirty="0"/>
              <a:t>та </a:t>
            </a:r>
            <a:r>
              <a:rPr lang="el-GR" sz="2800" dirty="0"/>
              <a:t>γ-</a:t>
            </a:r>
            <a:r>
              <a:rPr lang="ru-RU" sz="2800" dirty="0" err="1"/>
              <a:t>квантів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мають</a:t>
            </a:r>
            <a:r>
              <a:rPr lang="ru-RU" sz="2800" dirty="0"/>
              <a:t> </a:t>
            </a:r>
            <a:r>
              <a:rPr lang="ru-RU" sz="2800" dirty="0" err="1"/>
              <a:t>біологічну</a:t>
            </a:r>
            <a:r>
              <a:rPr lang="ru-RU" sz="2800" dirty="0"/>
              <a:t> </a:t>
            </a:r>
            <a:r>
              <a:rPr lang="ru-RU" sz="2800" dirty="0" err="1"/>
              <a:t>дію</a:t>
            </a:r>
            <a:r>
              <a:rPr lang="ru-RU" sz="2800" dirty="0"/>
              <a:t>. При </a:t>
            </a:r>
            <a:r>
              <a:rPr lang="ru-RU" sz="2800" dirty="0" err="1"/>
              <a:t>нейтронній</a:t>
            </a:r>
            <a:r>
              <a:rPr lang="ru-RU" sz="2800" dirty="0"/>
              <a:t> </a:t>
            </a:r>
            <a:r>
              <a:rPr lang="ru-RU" sz="2800" dirty="0" err="1"/>
              <a:t>терапії</a:t>
            </a:r>
            <a:r>
              <a:rPr lang="ru-RU" sz="2800" dirty="0"/>
              <a:t>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використовують</a:t>
            </a:r>
            <a:r>
              <a:rPr lang="ru-RU" sz="2800" dirty="0"/>
              <a:t> </a:t>
            </a:r>
            <a:r>
              <a:rPr lang="ru-RU" sz="2800" dirty="0" err="1"/>
              <a:t>дистанційне</a:t>
            </a:r>
            <a:r>
              <a:rPr lang="ru-RU" sz="2800" dirty="0"/>
              <a:t>, </a:t>
            </a:r>
            <a:r>
              <a:rPr lang="ru-RU" sz="2800" dirty="0" err="1"/>
              <a:t>внутрішньопорожнинне</a:t>
            </a:r>
            <a:r>
              <a:rPr lang="ru-RU" sz="2800" dirty="0"/>
              <a:t> та </a:t>
            </a:r>
            <a:r>
              <a:rPr lang="ru-RU" sz="2800" dirty="0" err="1"/>
              <a:t>внутрішньотканинне</a:t>
            </a:r>
            <a:r>
              <a:rPr lang="ru-RU" sz="2800" dirty="0"/>
              <a:t> </a:t>
            </a:r>
            <a:r>
              <a:rPr lang="ru-RU" sz="2800" dirty="0" err="1"/>
              <a:t>опромінення</a:t>
            </a:r>
            <a:r>
              <a:rPr lang="ru-RU" sz="2800" dirty="0"/>
              <a:t>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2153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Протонна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терапія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вид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заснований</a:t>
            </a:r>
            <a:r>
              <a:rPr lang="ru-RU" dirty="0"/>
              <a:t> на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протонів</a:t>
            </a:r>
            <a:r>
              <a:rPr lang="ru-RU" dirty="0"/>
              <a:t>, </a:t>
            </a:r>
            <a:r>
              <a:rPr lang="ru-RU" dirty="0" err="1"/>
              <a:t>прискорених</a:t>
            </a:r>
            <a:r>
              <a:rPr lang="ru-RU" dirty="0"/>
              <a:t> до великих </a:t>
            </a:r>
            <a:r>
              <a:rPr lang="ru-RU" dirty="0" err="1"/>
              <a:t>енергій</a:t>
            </a:r>
            <a:r>
              <a:rPr lang="ru-RU" dirty="0"/>
              <a:t> (50-1000 </a:t>
            </a:r>
            <a:r>
              <a:rPr lang="ru-RU" dirty="0" err="1"/>
              <a:t>МеВ</a:t>
            </a:r>
            <a:r>
              <a:rPr lang="ru-RU" dirty="0"/>
              <a:t>) на синхрофазотронах та синхротронах.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пучки </a:t>
            </a:r>
            <a:r>
              <a:rPr lang="ru-RU" dirty="0" err="1"/>
              <a:t>протонів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в </a:t>
            </a:r>
            <a:r>
              <a:rPr lang="ru-RU" dirty="0" err="1"/>
              <a:t>променевій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унікальний</a:t>
            </a:r>
            <a:r>
              <a:rPr lang="ru-RU" dirty="0"/>
              <a:t>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по </a:t>
            </a:r>
            <a:r>
              <a:rPr lang="ru-RU" dirty="0" err="1"/>
              <a:t>глибині</a:t>
            </a:r>
            <a:r>
              <a:rPr lang="ru-RU" dirty="0"/>
              <a:t>. Максимум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зосереджений</a:t>
            </a:r>
            <a:r>
              <a:rPr lang="ru-RU" dirty="0"/>
              <a:t> </a:t>
            </a:r>
            <a:r>
              <a:rPr lang="ru-RU" dirty="0" err="1"/>
              <a:t>наприкінці</a:t>
            </a:r>
            <a:r>
              <a:rPr lang="ru-RU" dirty="0"/>
              <a:t> </a:t>
            </a:r>
            <a:r>
              <a:rPr lang="ru-RU" dirty="0" err="1"/>
              <a:t>пробігу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 в </a:t>
            </a:r>
            <a:r>
              <a:rPr lang="ru-RU" dirty="0" err="1"/>
              <a:t>патологічному</a:t>
            </a:r>
            <a:r>
              <a:rPr lang="ru-RU" dirty="0"/>
              <a:t> </a:t>
            </a:r>
            <a:r>
              <a:rPr lang="ru-RU" dirty="0" err="1"/>
              <a:t>осередку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опромінюється</a:t>
            </a:r>
            <a:r>
              <a:rPr lang="ru-RU" dirty="0"/>
              <a:t> - </a:t>
            </a:r>
            <a:r>
              <a:rPr lang="ru-RU" dirty="0" err="1"/>
              <a:t>мішені</a:t>
            </a:r>
            <a:r>
              <a:rPr lang="ru-RU" dirty="0"/>
              <a:t>), а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і по шляху до </a:t>
            </a:r>
            <a:r>
              <a:rPr lang="ru-RU" dirty="0" err="1"/>
              <a:t>мішені</a:t>
            </a:r>
            <a:r>
              <a:rPr lang="ru-RU" dirty="0"/>
              <a:t> </a:t>
            </a:r>
            <a:r>
              <a:rPr lang="ru-RU" dirty="0" err="1"/>
              <a:t>мінімальна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відсутнє</a:t>
            </a:r>
            <a:r>
              <a:rPr lang="ru-RU" dirty="0"/>
              <a:t> </a:t>
            </a:r>
            <a:r>
              <a:rPr lang="ru-RU" dirty="0" err="1"/>
              <a:t>променеве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за </a:t>
            </a:r>
            <a:r>
              <a:rPr lang="ru-RU" dirty="0" err="1"/>
              <a:t>мішенню</a:t>
            </a:r>
            <a:r>
              <a:rPr lang="ru-RU" dirty="0"/>
              <a:t>. І, </a:t>
            </a:r>
            <a:r>
              <a:rPr lang="ru-RU" dirty="0" err="1"/>
              <a:t>нарешті</a:t>
            </a:r>
            <a:r>
              <a:rPr lang="ru-RU" dirty="0"/>
              <a:t>,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відсутнє</a:t>
            </a:r>
            <a:r>
              <a:rPr lang="ru-RU" dirty="0"/>
              <a:t> </a:t>
            </a:r>
            <a:r>
              <a:rPr lang="ru-RU" dirty="0" err="1"/>
              <a:t>розсіювання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у </a:t>
            </a:r>
            <a:r>
              <a:rPr lang="ru-RU" dirty="0" err="1"/>
              <a:t>тілі</a:t>
            </a:r>
            <a:r>
              <a:rPr lang="ru-RU" dirty="0"/>
              <a:t> хворого.</a:t>
            </a:r>
          </a:p>
          <a:p>
            <a:endParaRPr lang="ru-RU" dirty="0"/>
          </a:p>
          <a:p>
            <a:r>
              <a:rPr lang="ru-RU" dirty="0" err="1"/>
              <a:t>Такий</a:t>
            </a:r>
            <a:r>
              <a:rPr lang="ru-RU" dirty="0"/>
              <a:t> вид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опромінювати</a:t>
            </a:r>
            <a:r>
              <a:rPr lang="ru-RU" dirty="0"/>
              <a:t> </a:t>
            </a:r>
            <a:r>
              <a:rPr lang="ru-RU" dirty="0" err="1"/>
              <a:t>патологічне</a:t>
            </a:r>
            <a:r>
              <a:rPr lang="ru-RU" dirty="0"/>
              <a:t> </a:t>
            </a:r>
            <a:r>
              <a:rPr lang="ru-RU" dirty="0" err="1"/>
              <a:t>вогнище</a:t>
            </a:r>
            <a:r>
              <a:rPr lang="ru-RU" dirty="0"/>
              <a:t> </a:t>
            </a:r>
            <a:r>
              <a:rPr lang="ru-RU" dirty="0" err="1"/>
              <a:t>малих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(офтальмо-</a:t>
            </a:r>
            <a:r>
              <a:rPr lang="ru-RU" dirty="0" err="1"/>
              <a:t>онкологія</a:t>
            </a:r>
            <a:r>
              <a:rPr lang="ru-RU" dirty="0"/>
              <a:t>, </a:t>
            </a:r>
            <a:r>
              <a:rPr lang="ru-RU" dirty="0" err="1"/>
              <a:t>радіо-нейрохірургія</a:t>
            </a:r>
            <a:r>
              <a:rPr lang="ru-RU" dirty="0"/>
              <a:t>).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даному</a:t>
            </a:r>
            <a:r>
              <a:rPr lang="ru-RU" dirty="0"/>
              <a:t> методу </a:t>
            </a:r>
            <a:r>
              <a:rPr lang="ru-RU" dirty="0" err="1"/>
              <a:t>з'явилася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опромінювати</a:t>
            </a:r>
            <a:r>
              <a:rPr lang="ru-RU" dirty="0"/>
              <a:t> </a:t>
            </a:r>
            <a:r>
              <a:rPr lang="ru-RU" dirty="0" err="1"/>
              <a:t>новоутворення</a:t>
            </a:r>
            <a:r>
              <a:rPr lang="ru-RU" dirty="0"/>
              <a:t>, </a:t>
            </a:r>
            <a:r>
              <a:rPr lang="ru-RU" dirty="0" err="1"/>
              <a:t>розташовані</a:t>
            </a:r>
            <a:r>
              <a:rPr lang="ru-RU" dirty="0"/>
              <a:t> практично </a:t>
            </a:r>
            <a:r>
              <a:rPr lang="ru-RU" dirty="0" err="1"/>
              <a:t>впритул</a:t>
            </a:r>
            <a:r>
              <a:rPr lang="ru-RU" dirty="0"/>
              <a:t> до </a:t>
            </a:r>
            <a:r>
              <a:rPr lang="ru-RU" dirty="0" err="1"/>
              <a:t>критичних</a:t>
            </a:r>
            <a:r>
              <a:rPr lang="ru-RU" dirty="0"/>
              <a:t> </a:t>
            </a:r>
            <a:r>
              <a:rPr lang="ru-RU" dirty="0" err="1"/>
              <a:t>радіочутливих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та структур,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знижуючи</a:t>
            </a:r>
            <a:r>
              <a:rPr lang="ru-RU" dirty="0"/>
              <a:t> </a:t>
            </a:r>
            <a:r>
              <a:rPr lang="ru-RU" dirty="0" err="1"/>
              <a:t>їхнє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6017" y="188640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КОНТАКТНІ МЕТОДИ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928670"/>
            <a:ext cx="81439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контактних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характерним</a:t>
            </a:r>
            <a:r>
              <a:rPr lang="ru-RU" dirty="0"/>
              <a:t> є те, </a:t>
            </a:r>
            <a:r>
              <a:rPr lang="ru-RU" dirty="0" err="1"/>
              <a:t>що</a:t>
            </a:r>
            <a:r>
              <a:rPr lang="ru-RU" dirty="0"/>
              <a:t>:</a:t>
            </a:r>
          </a:p>
          <a:p>
            <a:r>
              <a:rPr lang="ru-RU" dirty="0"/>
              <a:t>максимум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в </a:t>
            </a:r>
            <a:r>
              <a:rPr lang="ru-RU" dirty="0" err="1"/>
              <a:t>прилеглих</a:t>
            </a:r>
            <a:r>
              <a:rPr lang="ru-RU" dirty="0"/>
              <a:t> до препарату тканинах, а в </a:t>
            </a:r>
            <a:r>
              <a:rPr lang="ru-RU" dirty="0" err="1"/>
              <a:t>міру</a:t>
            </a:r>
            <a:r>
              <a:rPr lang="ru-RU" dirty="0"/>
              <a:t> </a:t>
            </a:r>
            <a:r>
              <a:rPr lang="ru-RU" dirty="0" err="1"/>
              <a:t>віддалення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круто </a:t>
            </a:r>
            <a:r>
              <a:rPr lang="ru-RU" dirty="0" err="1"/>
              <a:t>падає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особливі</a:t>
            </a:r>
            <a:r>
              <a:rPr lang="ru-RU" dirty="0"/>
              <a:t> заходи </a:t>
            </a:r>
            <a:r>
              <a:rPr lang="ru-RU" dirty="0" err="1"/>
              <a:t>безпеки</a:t>
            </a:r>
            <a:r>
              <a:rPr lang="ru-RU" dirty="0"/>
              <a:t> для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радіоактивного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розміщенням</a:t>
            </a:r>
            <a:r>
              <a:rPr lang="ru-RU" dirty="0"/>
              <a:t>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хворого;</a:t>
            </a:r>
          </a:p>
          <a:p>
            <a:r>
              <a:rPr lang="ru-RU" dirty="0"/>
              <a:t>- Для </a:t>
            </a:r>
            <a:r>
              <a:rPr lang="ru-RU" dirty="0" err="1"/>
              <a:t>контактних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з </a:t>
            </a:r>
            <a:r>
              <a:rPr lang="ru-RU" dirty="0" err="1"/>
              <a:t>низькою</a:t>
            </a:r>
            <a:r>
              <a:rPr lang="ru-RU" dirty="0"/>
              <a:t> </a:t>
            </a:r>
            <a:r>
              <a:rPr lang="ru-RU" dirty="0" err="1"/>
              <a:t>потужністю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безперервне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декількох</a:t>
            </a:r>
            <a:r>
              <a:rPr lang="ru-RU" dirty="0"/>
              <a:t> годин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8001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радіорезистентних</a:t>
            </a:r>
            <a:r>
              <a:rPr lang="ru-RU" dirty="0"/>
              <a:t> </a:t>
            </a:r>
            <a:r>
              <a:rPr lang="ru-RU" dirty="0" err="1"/>
              <a:t>пухлинах</a:t>
            </a:r>
            <a:r>
              <a:rPr lang="ru-RU" dirty="0"/>
              <a:t> показана </a:t>
            </a:r>
            <a:r>
              <a:rPr lang="ru-RU" dirty="0" err="1"/>
              <a:t>внутрішньотканинна</a:t>
            </a:r>
            <a:r>
              <a:rPr lang="ru-RU" dirty="0"/>
              <a:t> бета-</a:t>
            </a:r>
            <a:r>
              <a:rPr lang="ru-RU" dirty="0" err="1"/>
              <a:t>терапія</a:t>
            </a:r>
            <a:r>
              <a:rPr lang="ru-RU" dirty="0"/>
              <a:t>. </a:t>
            </a:r>
            <a:r>
              <a:rPr lang="ru-RU" dirty="0" err="1"/>
              <a:t>Внутрішню</a:t>
            </a:r>
            <a:r>
              <a:rPr lang="ru-RU" dirty="0"/>
              <a:t> </a:t>
            </a:r>
            <a:r>
              <a:rPr lang="ru-RU" dirty="0" err="1"/>
              <a:t>тканинну</a:t>
            </a:r>
            <a:r>
              <a:rPr lang="ru-RU" dirty="0"/>
              <a:t> бета-</a:t>
            </a:r>
            <a:r>
              <a:rPr lang="ru-RU" dirty="0" err="1"/>
              <a:t>терапію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, </a:t>
            </a:r>
            <a:r>
              <a:rPr lang="ru-RU" dirty="0" err="1"/>
              <a:t>вводячи</a:t>
            </a:r>
            <a:r>
              <a:rPr lang="ru-RU" dirty="0"/>
              <a:t> в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опроміненню</a:t>
            </a:r>
            <a:r>
              <a:rPr lang="ru-RU" dirty="0"/>
              <a:t>, </a:t>
            </a:r>
            <a:r>
              <a:rPr lang="ru-RU" dirty="0" err="1"/>
              <a:t>колоїдні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золота (</a:t>
            </a:r>
            <a:r>
              <a:rPr lang="en-US" dirty="0"/>
              <a:t>Au188), </a:t>
            </a:r>
            <a:r>
              <a:rPr lang="ru-RU" dirty="0" err="1"/>
              <a:t>ітрію</a:t>
            </a:r>
            <a:r>
              <a:rPr lang="ru-RU" dirty="0"/>
              <a:t> (</a:t>
            </a:r>
            <a:r>
              <a:rPr lang="en-US" dirty="0"/>
              <a:t>Y90), </a:t>
            </a:r>
            <a:r>
              <a:rPr lang="ru-RU" dirty="0" err="1"/>
              <a:t>срібла</a:t>
            </a:r>
            <a:r>
              <a:rPr lang="ru-RU" dirty="0"/>
              <a:t> (</a:t>
            </a:r>
            <a:r>
              <a:rPr lang="en-US" dirty="0"/>
              <a:t>Ag111)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штифти</a:t>
            </a:r>
            <a:r>
              <a:rPr lang="ru-RU" dirty="0"/>
              <a:t> </a:t>
            </a:r>
            <a:r>
              <a:rPr lang="ru-RU" dirty="0" err="1"/>
              <a:t>завдовжки</a:t>
            </a:r>
            <a:r>
              <a:rPr lang="ru-RU" dirty="0"/>
              <a:t> 3-4 мм з </a:t>
            </a:r>
            <a:r>
              <a:rPr lang="ru-RU" dirty="0" err="1"/>
              <a:t>ізотопом</a:t>
            </a:r>
            <a:r>
              <a:rPr lang="ru-RU" dirty="0"/>
              <a:t> </a:t>
            </a:r>
            <a:r>
              <a:rPr lang="en-US" dirty="0"/>
              <a:t>Au198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en-US" dirty="0"/>
              <a:t>Y90.</a:t>
            </a:r>
            <a:endParaRPr lang="uk-UA" dirty="0"/>
          </a:p>
          <a:p>
            <a:endParaRPr lang="ru-RU" dirty="0"/>
          </a:p>
          <a:p>
            <a:r>
              <a:rPr lang="ru-RU" dirty="0"/>
              <a:t>Метод </a:t>
            </a:r>
            <a:r>
              <a:rPr lang="ru-RU" dirty="0" err="1"/>
              <a:t>внутрішньопорожнинної</a:t>
            </a:r>
            <a:r>
              <a:rPr lang="ru-RU" dirty="0"/>
              <a:t> бета-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найбільшого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набув</a:t>
            </a:r>
            <a:r>
              <a:rPr lang="ru-RU" dirty="0"/>
              <a:t> при </a:t>
            </a:r>
            <a:r>
              <a:rPr lang="ru-RU" dirty="0" err="1"/>
              <a:t>первинному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вторинному</a:t>
            </a:r>
            <a:r>
              <a:rPr lang="ru-RU" dirty="0"/>
              <a:t> </a:t>
            </a:r>
            <a:r>
              <a:rPr lang="ru-RU" dirty="0" err="1"/>
              <a:t>пухлинному</a:t>
            </a:r>
            <a:r>
              <a:rPr lang="ru-RU" dirty="0"/>
              <a:t> </a:t>
            </a:r>
            <a:r>
              <a:rPr lang="ru-RU" dirty="0" err="1"/>
              <a:t>ураженні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методі</a:t>
            </a:r>
            <a:r>
              <a:rPr lang="ru-RU" dirty="0"/>
              <a:t> в </a:t>
            </a:r>
            <a:r>
              <a:rPr lang="ru-RU" dirty="0" err="1"/>
              <a:t>черевну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плевральну</a:t>
            </a:r>
            <a:r>
              <a:rPr lang="ru-RU" dirty="0"/>
              <a:t> </a:t>
            </a:r>
            <a:r>
              <a:rPr lang="ru-RU" dirty="0" err="1"/>
              <a:t>порожнину</a:t>
            </a:r>
            <a:r>
              <a:rPr lang="ru-RU" dirty="0"/>
              <a:t> </a:t>
            </a:r>
            <a:r>
              <a:rPr lang="ru-RU" dirty="0" err="1"/>
              <a:t>вводять</a:t>
            </a:r>
            <a:r>
              <a:rPr lang="ru-RU" dirty="0"/>
              <a:t> </a:t>
            </a:r>
            <a:r>
              <a:rPr lang="ru-RU" dirty="0" err="1"/>
              <a:t>колоїдні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Au198.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8286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Аплікаційний</a:t>
            </a:r>
            <a:r>
              <a:rPr lang="ru-RU" dirty="0">
                <a:solidFill>
                  <a:srgbClr val="FFFF00"/>
                </a:solidFill>
              </a:rPr>
              <a:t> метод </a:t>
            </a:r>
            <a:r>
              <a:rPr lang="ru-RU" dirty="0" err="1">
                <a:solidFill>
                  <a:srgbClr val="FFFF00"/>
                </a:solidFill>
              </a:rPr>
              <a:t>опромінення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лікувальна</a:t>
            </a:r>
            <a:r>
              <a:rPr lang="ru-RU" dirty="0"/>
              <a:t> процедура, за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розміщують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аплікаторів</a:t>
            </a:r>
            <a:r>
              <a:rPr lang="ru-RU" dirty="0"/>
              <a:t>.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злоякісних</a:t>
            </a:r>
            <a:r>
              <a:rPr lang="ru-RU" dirty="0"/>
              <a:t> </a:t>
            </a:r>
            <a:r>
              <a:rPr lang="ru-RU" dirty="0" err="1"/>
              <a:t>новоутворень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коли </a:t>
            </a:r>
            <a:r>
              <a:rPr lang="ru-RU" dirty="0" err="1"/>
              <a:t>товщина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1-3 мм, а </a:t>
            </a:r>
            <a:r>
              <a:rPr lang="ru-RU" dirty="0" err="1"/>
              <a:t>діаметр</a:t>
            </a:r>
            <a:r>
              <a:rPr lang="ru-RU" dirty="0"/>
              <a:t> 1,5-2 см </a:t>
            </a:r>
            <a:r>
              <a:rPr lang="ru-RU" dirty="0" err="1"/>
              <a:t>використовується</a:t>
            </a:r>
            <a:r>
              <a:rPr lang="ru-RU" dirty="0"/>
              <a:t> бета-</a:t>
            </a:r>
            <a:r>
              <a:rPr lang="ru-RU" dirty="0" err="1"/>
              <a:t>аплікаційний</a:t>
            </a:r>
            <a:r>
              <a:rPr lang="ru-RU" dirty="0"/>
              <a:t> метод.</a:t>
            </a:r>
          </a:p>
          <a:p>
            <a:r>
              <a:rPr lang="ru-RU" dirty="0" err="1"/>
              <a:t>Аплікаційну</a:t>
            </a:r>
            <a:r>
              <a:rPr lang="ru-RU" dirty="0"/>
              <a:t> бета-</a:t>
            </a:r>
            <a:r>
              <a:rPr lang="ru-RU" dirty="0" err="1"/>
              <a:t>терапію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при </a:t>
            </a:r>
            <a:r>
              <a:rPr lang="ru-RU" dirty="0" err="1"/>
              <a:t>капілярних</a:t>
            </a:r>
            <a:r>
              <a:rPr lang="ru-RU" dirty="0"/>
              <a:t> </a:t>
            </a:r>
            <a:r>
              <a:rPr lang="ru-RU" dirty="0" err="1"/>
              <a:t>ангіомах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очей. Для </a:t>
            </a:r>
            <a:r>
              <a:rPr lang="ru-RU" dirty="0" err="1"/>
              <a:t>цього</a:t>
            </a:r>
            <a:r>
              <a:rPr lang="ru-RU" dirty="0"/>
              <a:t> на </a:t>
            </a:r>
            <a:r>
              <a:rPr lang="ru-RU" dirty="0" err="1"/>
              <a:t>уражені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накладаються</a:t>
            </a:r>
            <a:r>
              <a:rPr lang="ru-RU" dirty="0"/>
              <a:t> </a:t>
            </a:r>
            <a:r>
              <a:rPr lang="ru-RU" dirty="0" err="1"/>
              <a:t>аплікатори</a:t>
            </a:r>
            <a:r>
              <a:rPr lang="ru-RU" dirty="0"/>
              <a:t>, на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рівномірно</a:t>
            </a:r>
            <a:r>
              <a:rPr lang="ru-RU" dirty="0"/>
              <a:t> </a:t>
            </a:r>
            <a:r>
              <a:rPr lang="ru-RU" dirty="0" err="1"/>
              <a:t>розподілені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ізотопи</a:t>
            </a:r>
            <a:r>
              <a:rPr lang="ru-RU" dirty="0"/>
              <a:t> фосфору (Р32), </a:t>
            </a:r>
            <a:r>
              <a:rPr lang="ru-RU" dirty="0" err="1"/>
              <a:t>талію</a:t>
            </a:r>
            <a:r>
              <a:rPr lang="ru-RU" dirty="0"/>
              <a:t> (</a:t>
            </a:r>
            <a:r>
              <a:rPr lang="en-US" dirty="0"/>
              <a:t>Tl204) </a:t>
            </a:r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злоякісних</a:t>
            </a:r>
            <a:r>
              <a:rPr lang="ru-RU" dirty="0"/>
              <a:t> </a:t>
            </a:r>
            <a:r>
              <a:rPr lang="ru-RU" dirty="0" err="1"/>
              <a:t>новоутворень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, </a:t>
            </a:r>
            <a:r>
              <a:rPr lang="ru-RU" dirty="0" err="1"/>
              <a:t>поширених</a:t>
            </a:r>
            <a:r>
              <a:rPr lang="ru-RU" dirty="0"/>
              <a:t> на </a:t>
            </a:r>
            <a:r>
              <a:rPr lang="ru-RU" dirty="0" err="1"/>
              <a:t>глибину</a:t>
            </a:r>
            <a:r>
              <a:rPr lang="ru-RU" dirty="0"/>
              <a:t> до 2 см, </a:t>
            </a:r>
            <a:r>
              <a:rPr lang="ru-RU" dirty="0" err="1"/>
              <a:t>використовують</a:t>
            </a:r>
            <a:r>
              <a:rPr lang="ru-RU" dirty="0"/>
              <a:t> гамма-</a:t>
            </a:r>
            <a:r>
              <a:rPr lang="ru-RU" dirty="0" err="1"/>
              <a:t>терапію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5725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Альфа-</a:t>
            </a:r>
            <a:r>
              <a:rPr lang="ru-RU" b="1" dirty="0" err="1">
                <a:solidFill>
                  <a:srgbClr val="FFFF00"/>
                </a:solidFill>
              </a:rPr>
              <a:t>терапія</a:t>
            </a:r>
            <a:r>
              <a:rPr lang="ru-RU" b="1" dirty="0"/>
              <a:t> </a:t>
            </a:r>
            <a:r>
              <a:rPr lang="ru-RU" dirty="0"/>
              <a:t>– вид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у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шляхом на </a:t>
            </a:r>
            <a:r>
              <a:rPr lang="ru-RU" dirty="0" err="1"/>
              <a:t>організм</a:t>
            </a:r>
            <a:r>
              <a:rPr lang="ru-RU" dirty="0"/>
              <a:t> альфа-</a:t>
            </a:r>
            <a:r>
              <a:rPr lang="ru-RU" dirty="0" err="1"/>
              <a:t>випромінювання</a:t>
            </a:r>
            <a:r>
              <a:rPr lang="ru-RU" dirty="0"/>
              <a:t>. Для альфа-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ізотопи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виділяються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(радон, </a:t>
            </a:r>
            <a:r>
              <a:rPr lang="ru-RU" dirty="0" err="1"/>
              <a:t>дочірні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торію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Здійснюють</a:t>
            </a:r>
            <a:r>
              <a:rPr lang="ru-RU" dirty="0"/>
              <a:t> альфа-</a:t>
            </a:r>
            <a:r>
              <a:rPr lang="ru-RU" dirty="0" err="1"/>
              <a:t>терапію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радонових</a:t>
            </a:r>
            <a:r>
              <a:rPr lang="ru-RU" dirty="0"/>
              <a:t> ванн (</a:t>
            </a:r>
            <a:r>
              <a:rPr lang="ru-RU" dirty="0" err="1"/>
              <a:t>загальних</a:t>
            </a:r>
            <a:r>
              <a:rPr lang="ru-RU" dirty="0"/>
              <a:t> та </a:t>
            </a:r>
            <a:r>
              <a:rPr lang="ru-RU" dirty="0" err="1"/>
              <a:t>місцевих</a:t>
            </a:r>
            <a:r>
              <a:rPr lang="ru-RU" dirty="0"/>
              <a:t>), </a:t>
            </a:r>
            <a:r>
              <a:rPr lang="ru-RU" dirty="0" err="1"/>
              <a:t>пиття</a:t>
            </a:r>
            <a:r>
              <a:rPr lang="ru-RU" dirty="0"/>
              <a:t> </a:t>
            </a:r>
            <a:r>
              <a:rPr lang="ru-RU" dirty="0" err="1"/>
              <a:t>радонової</a:t>
            </a:r>
            <a:r>
              <a:rPr lang="ru-RU" dirty="0"/>
              <a:t> води, </a:t>
            </a:r>
            <a:r>
              <a:rPr lang="ru-RU" dirty="0" err="1"/>
              <a:t>мікроклізм</a:t>
            </a:r>
            <a:r>
              <a:rPr lang="ru-RU" dirty="0"/>
              <a:t>, </a:t>
            </a:r>
            <a:r>
              <a:rPr lang="ru-RU" dirty="0" err="1"/>
              <a:t>зрошень</a:t>
            </a:r>
            <a:r>
              <a:rPr lang="ru-RU" dirty="0"/>
              <a:t>, </a:t>
            </a:r>
            <a:r>
              <a:rPr lang="ru-RU" dirty="0" err="1"/>
              <a:t>вдихання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збагаченого</a:t>
            </a:r>
            <a:r>
              <a:rPr lang="ru-RU" dirty="0"/>
              <a:t> радоном,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накладенням</a:t>
            </a:r>
            <a:r>
              <a:rPr lang="ru-RU" dirty="0"/>
              <a:t> на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хворого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пов'язок</a:t>
            </a:r>
            <a:r>
              <a:rPr lang="ru-RU" dirty="0"/>
              <a:t> (</a:t>
            </a:r>
            <a:r>
              <a:rPr lang="ru-RU" dirty="0" err="1"/>
              <a:t>марлеві</a:t>
            </a:r>
            <a:r>
              <a:rPr lang="ru-RU" dirty="0"/>
              <a:t> </a:t>
            </a:r>
            <a:r>
              <a:rPr lang="ru-RU" dirty="0" err="1"/>
              <a:t>аплікатори</a:t>
            </a:r>
            <a:r>
              <a:rPr lang="ru-RU" dirty="0"/>
              <a:t> з </a:t>
            </a:r>
            <a:r>
              <a:rPr lang="ru-RU" dirty="0" err="1"/>
              <a:t>дочірніми</a:t>
            </a:r>
            <a:r>
              <a:rPr lang="ru-RU" dirty="0"/>
              <a:t> продуктами </a:t>
            </a:r>
            <a:r>
              <a:rPr lang="ru-RU" dirty="0" err="1"/>
              <a:t>торію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мазей з </a:t>
            </a:r>
            <a:r>
              <a:rPr lang="ru-RU" dirty="0" err="1"/>
              <a:t>торієм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Альфа-</a:t>
            </a:r>
            <a:r>
              <a:rPr lang="ru-RU" dirty="0" err="1"/>
              <a:t>терапевтичні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широкий спектр </a:t>
            </a:r>
            <a:r>
              <a:rPr lang="ru-RU" dirty="0" err="1"/>
              <a:t>застосування</a:t>
            </a:r>
            <a:r>
              <a:rPr lang="ru-RU" dirty="0"/>
              <a:t>. Так, вони благотворно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центральну</a:t>
            </a:r>
            <a:r>
              <a:rPr lang="ru-RU" dirty="0"/>
              <a:t> та </a:t>
            </a:r>
            <a:r>
              <a:rPr lang="ru-RU" dirty="0" err="1"/>
              <a:t>вегетативну</a:t>
            </a:r>
            <a:r>
              <a:rPr lang="ru-RU" dirty="0"/>
              <a:t> </a:t>
            </a:r>
            <a:r>
              <a:rPr lang="ru-RU" dirty="0" err="1"/>
              <a:t>нервові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ендокринні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серцево-судинну</a:t>
            </a:r>
            <a:r>
              <a:rPr lang="ru-RU" dirty="0"/>
              <a:t> систему. Вони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заспокійливу</a:t>
            </a:r>
            <a:r>
              <a:rPr lang="ru-RU" dirty="0"/>
              <a:t>, </a:t>
            </a:r>
            <a:r>
              <a:rPr lang="ru-RU" dirty="0" err="1"/>
              <a:t>знеболювальну</a:t>
            </a:r>
            <a:r>
              <a:rPr lang="ru-RU" dirty="0"/>
              <a:t> та </a:t>
            </a:r>
            <a:r>
              <a:rPr lang="ru-RU" dirty="0" err="1"/>
              <a:t>протизапальну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Однак альфа-</a:t>
            </a:r>
            <a:r>
              <a:rPr lang="ru-RU" dirty="0" err="1"/>
              <a:t>терапія</a:t>
            </a:r>
            <a:r>
              <a:rPr lang="ru-RU" dirty="0"/>
              <a:t> </a:t>
            </a:r>
            <a:r>
              <a:rPr lang="ru-RU" dirty="0" err="1"/>
              <a:t>протипоказана</a:t>
            </a:r>
            <a:r>
              <a:rPr lang="ru-RU" dirty="0"/>
              <a:t> при </a:t>
            </a:r>
            <a:r>
              <a:rPr lang="ru-RU" dirty="0" err="1"/>
              <a:t>злоякісних</a:t>
            </a:r>
            <a:r>
              <a:rPr lang="ru-RU" dirty="0"/>
              <a:t> </a:t>
            </a:r>
            <a:r>
              <a:rPr lang="ru-RU" dirty="0" err="1"/>
              <a:t>пухлинах</a:t>
            </a:r>
            <a:r>
              <a:rPr lang="ru-RU" dirty="0"/>
              <a:t>, </a:t>
            </a:r>
            <a:r>
              <a:rPr lang="ru-RU" dirty="0" err="1"/>
              <a:t>туберкульозі</a:t>
            </a:r>
            <a:r>
              <a:rPr lang="ru-RU" dirty="0"/>
              <a:t>,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при </a:t>
            </a:r>
            <a:r>
              <a:rPr lang="ru-RU" dirty="0" err="1"/>
              <a:t>вагітності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рупная базалиома на виске в виде узла с корками на поверхно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4000528" cy="3000396"/>
          </a:xfrm>
          <a:prstGeom prst="rect">
            <a:avLst/>
          </a:prstGeom>
          <a:noFill/>
        </p:spPr>
      </p:pic>
      <p:pic>
        <p:nvPicPr>
          <p:cNvPr id="32772" name="Picture 4" descr="Неглубокая язва на виске после облучения базалиом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1357298"/>
            <a:ext cx="3905277" cy="292895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4500570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Масивна</a:t>
            </a:r>
            <a:r>
              <a:rPr lang="ru-RU" dirty="0"/>
              <a:t> </a:t>
            </a:r>
            <a:r>
              <a:rPr lang="ru-RU" dirty="0" err="1"/>
              <a:t>базаліома</a:t>
            </a:r>
            <a:r>
              <a:rPr lang="ru-RU" dirty="0"/>
              <a:t> до </a:t>
            </a:r>
            <a:r>
              <a:rPr lang="ru-RU" dirty="0" err="1"/>
              <a:t>опромінення</a:t>
            </a:r>
            <a:r>
              <a:rPr lang="ru-RU" dirty="0"/>
              <a:t> у 90-річної </a:t>
            </a:r>
            <a:r>
              <a:rPr lang="ru-RU" dirty="0" err="1"/>
              <a:t>жінки</a:t>
            </a:r>
            <a:r>
              <a:rPr lang="ru-RU" dirty="0"/>
              <a:t>,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відмовлено</a:t>
            </a:r>
            <a:r>
              <a:rPr lang="ru-RU" dirty="0"/>
              <a:t> в оперативному </a:t>
            </a:r>
            <a:r>
              <a:rPr lang="ru-RU" dirty="0" err="1"/>
              <a:t>лікуванні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57752" y="4429132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 ж </a:t>
            </a:r>
            <a:r>
              <a:rPr lang="ru-RU" dirty="0" err="1"/>
              <a:t>базаліома</a:t>
            </a:r>
            <a:r>
              <a:rPr lang="ru-RU" dirty="0"/>
              <a:t> за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тижнів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ліквідована</a:t>
            </a:r>
            <a:r>
              <a:rPr lang="ru-RU" dirty="0"/>
              <a:t>, рана,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залишилася</a:t>
            </a:r>
            <a:r>
              <a:rPr lang="ru-RU" dirty="0"/>
              <a:t>, </a:t>
            </a:r>
            <a:r>
              <a:rPr lang="ru-RU" dirty="0" err="1"/>
              <a:t>перетвориться</a:t>
            </a:r>
            <a:r>
              <a:rPr lang="ru-RU" dirty="0"/>
              <a:t> на </a:t>
            </a:r>
            <a:r>
              <a:rPr lang="ru-RU" dirty="0" err="1"/>
              <a:t>білий</a:t>
            </a:r>
            <a:r>
              <a:rPr lang="ru-RU" dirty="0"/>
              <a:t> </a:t>
            </a:r>
            <a:r>
              <a:rPr lang="ru-RU" dirty="0" err="1"/>
              <a:t>рубець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півроку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6234" y="114576"/>
            <a:ext cx="178595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Джерела</a:t>
            </a:r>
            <a:r>
              <a:rPr lang="ru-RU" dirty="0">
                <a:solidFill>
                  <a:srgbClr val="FFFF00"/>
                </a:solidFill>
              </a:rPr>
              <a:t>  ІВ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00" y="928670"/>
            <a:ext cx="1714512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Радіонуклиди</a:t>
            </a:r>
            <a:r>
              <a:rPr lang="ru-RU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142876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Закриті</a:t>
            </a:r>
            <a:r>
              <a:rPr lang="ru-RU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5984" y="1500174"/>
            <a:ext cx="1500198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Відкриті</a:t>
            </a:r>
            <a:r>
              <a:rPr lang="ru-RU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2428868"/>
            <a:ext cx="1000132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Апарат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500166" y="2428868"/>
            <a:ext cx="1143008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Препарати</a:t>
            </a:r>
            <a:r>
              <a:rPr lang="ru-RU" sz="14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488" y="2428868"/>
            <a:ext cx="1000132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Розчини</a:t>
            </a:r>
            <a:r>
              <a:rPr lang="ru-RU" sz="14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71933" y="2428867"/>
            <a:ext cx="997747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/>
              <a:t>Суспензії</a:t>
            </a:r>
            <a:r>
              <a:rPr lang="ru-RU" sz="14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596" y="2928934"/>
            <a:ext cx="785818" cy="738664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ru-RU" sz="1400" dirty="0" err="1"/>
              <a:t>Рокус</a:t>
            </a:r>
            <a:endParaRPr lang="ru-RU" sz="1400" dirty="0"/>
          </a:p>
          <a:p>
            <a:pPr algn="ctr">
              <a:buFontTx/>
              <a:buChar char="-"/>
            </a:pPr>
            <a:r>
              <a:rPr lang="ru-RU" sz="1400" dirty="0"/>
              <a:t> АГАТ</a:t>
            </a:r>
          </a:p>
          <a:p>
            <a:pPr algn="ctr">
              <a:buFontTx/>
              <a:buChar char="-"/>
            </a:pPr>
            <a:r>
              <a:rPr lang="ru-RU" sz="1400" dirty="0"/>
              <a:t> Т-780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0166" y="2928934"/>
            <a:ext cx="1000132" cy="1169551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400" dirty="0"/>
              <a:t>трубочки</a:t>
            </a:r>
          </a:p>
          <a:p>
            <a:pPr>
              <a:buFontTx/>
              <a:buChar char="-"/>
            </a:pPr>
            <a:r>
              <a:rPr lang="ru-RU" sz="1400" dirty="0" err="1"/>
              <a:t>голки</a:t>
            </a:r>
            <a:endParaRPr lang="ru-RU" sz="1400" dirty="0"/>
          </a:p>
          <a:p>
            <a:pPr>
              <a:buFontTx/>
              <a:buChar char="-"/>
            </a:pPr>
            <a:r>
              <a:rPr lang="ru-RU" sz="1400" dirty="0"/>
              <a:t>зерна</a:t>
            </a:r>
          </a:p>
          <a:p>
            <a:pPr>
              <a:buFontTx/>
              <a:buChar char="-"/>
            </a:pPr>
            <a:r>
              <a:rPr lang="ru-RU" sz="1400" dirty="0" err="1"/>
              <a:t>гранули</a:t>
            </a:r>
            <a:endParaRPr lang="ru-RU" sz="1400" dirty="0"/>
          </a:p>
          <a:p>
            <a:pPr>
              <a:buFontTx/>
              <a:buChar char="-"/>
            </a:pPr>
            <a:r>
              <a:rPr lang="ru-RU" sz="1400" dirty="0"/>
              <a:t>кульки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3174" y="3214686"/>
            <a:ext cx="1428760" cy="584775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sz="1400" dirty="0" err="1"/>
              <a:t>коллоїди</a:t>
            </a:r>
            <a:endParaRPr lang="ru-RU" sz="1400" dirty="0"/>
          </a:p>
          <a:p>
            <a:r>
              <a:rPr lang="ru-RU" sz="1400" dirty="0"/>
              <a:t>- </a:t>
            </a:r>
            <a:r>
              <a:rPr lang="ru-RU" sz="1400" dirty="0" err="1"/>
              <a:t>кристаллоїди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214810" y="3214686"/>
            <a:ext cx="785818" cy="523220"/>
          </a:xfrm>
          <a:prstGeom prst="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/>
              <a:t>мікро</a:t>
            </a:r>
            <a:r>
              <a:rPr lang="ru-RU" sz="1400" dirty="0"/>
              <a:t>-</a:t>
            </a:r>
          </a:p>
          <a:p>
            <a:r>
              <a:rPr lang="ru-RU" sz="1400" dirty="0"/>
              <a:t>макро-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0032" y="785794"/>
            <a:ext cx="4069686" cy="369332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Прискорювачі</a:t>
            </a:r>
            <a:r>
              <a:rPr lang="ru-RU" dirty="0"/>
              <a:t> </a:t>
            </a:r>
            <a:r>
              <a:rPr lang="ru-RU" dirty="0" err="1"/>
              <a:t>заряджених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643570" y="1357298"/>
            <a:ext cx="2714644" cy="646331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Рентгентерапевтичні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714214" y="2203206"/>
            <a:ext cx="2571768" cy="369332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Лінійні</a:t>
            </a:r>
            <a:r>
              <a:rPr lang="ru-RU" dirty="0"/>
              <a:t> </a:t>
            </a:r>
            <a:r>
              <a:rPr lang="ru-RU" dirty="0" err="1"/>
              <a:t>прискорювачі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72560" y="2772115"/>
            <a:ext cx="2714644" cy="369332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Циклічні</a:t>
            </a:r>
            <a:r>
              <a:rPr lang="ru-RU" dirty="0"/>
              <a:t> </a:t>
            </a:r>
            <a:r>
              <a:rPr lang="ru-RU" dirty="0" err="1"/>
              <a:t>прискорювачі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143636" y="3500438"/>
            <a:ext cx="1571636" cy="738664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/>
              <a:t>Бетатрони</a:t>
            </a:r>
            <a:endParaRPr lang="ru-RU" sz="1400" dirty="0"/>
          </a:p>
          <a:p>
            <a:r>
              <a:rPr lang="ru-RU" sz="1400" dirty="0" err="1"/>
              <a:t>циклотрони</a:t>
            </a:r>
            <a:endParaRPr lang="ru-RU" sz="1400" dirty="0"/>
          </a:p>
          <a:p>
            <a:r>
              <a:rPr lang="ru-RU" sz="1400" dirty="0" err="1"/>
              <a:t>синхрофазатрони</a:t>
            </a:r>
            <a:endParaRPr lang="ru-RU" sz="1400" dirty="0"/>
          </a:p>
        </p:txBody>
      </p:sp>
      <p:cxnSp>
        <p:nvCxnSpPr>
          <p:cNvPr id="21" name="Прямая со стрелкой 20"/>
          <p:cNvCxnSpPr>
            <a:stCxn id="2" idx="1"/>
          </p:cNvCxnSpPr>
          <p:nvPr/>
        </p:nvCxnSpPr>
        <p:spPr>
          <a:xfrm rot="10800000" flipV="1">
            <a:off x="2521788" y="299242"/>
            <a:ext cx="1214446" cy="529714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2" idx="3"/>
          </p:cNvCxnSpPr>
          <p:nvPr/>
        </p:nvCxnSpPr>
        <p:spPr>
          <a:xfrm>
            <a:off x="5522184" y="299242"/>
            <a:ext cx="857256" cy="386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7822429" y="2035959"/>
            <a:ext cx="17859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>
            <a:off x="8429652" y="164305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>
            <a:off x="8286776" y="235743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>
            <a:off x="8358214" y="292893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2"/>
          </p:cNvCxnSpPr>
          <p:nvPr/>
        </p:nvCxnSpPr>
        <p:spPr>
          <a:xfrm rot="5400000">
            <a:off x="6793077" y="3278252"/>
            <a:ext cx="27361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5" idx="0"/>
          </p:cNvCxnSpPr>
          <p:nvPr/>
        </p:nvCxnSpPr>
        <p:spPr>
          <a:xfrm rot="10800000" flipV="1">
            <a:off x="1214414" y="1357298"/>
            <a:ext cx="214314" cy="14287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6200000" flipH="1">
            <a:off x="2500298" y="1285860"/>
            <a:ext cx="214314" cy="214314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7" idx="0"/>
          </p:cNvCxnSpPr>
          <p:nvPr/>
        </p:nvCxnSpPr>
        <p:spPr>
          <a:xfrm rot="5400000">
            <a:off x="642910" y="2071678"/>
            <a:ext cx="571504" cy="14287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6200000" flipH="1">
            <a:off x="1500166" y="2071678"/>
            <a:ext cx="571504" cy="14287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7" idx="2"/>
            <a:endCxn id="11" idx="0"/>
          </p:cNvCxnSpPr>
          <p:nvPr/>
        </p:nvCxnSpPr>
        <p:spPr>
          <a:xfrm rot="5400000">
            <a:off x="743221" y="2814930"/>
            <a:ext cx="192289" cy="35719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8" idx="2"/>
          </p:cNvCxnSpPr>
          <p:nvPr/>
        </p:nvCxnSpPr>
        <p:spPr>
          <a:xfrm rot="16200000" flipH="1">
            <a:off x="2011245" y="2797070"/>
            <a:ext cx="192289" cy="7143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6" idx="2"/>
          </p:cNvCxnSpPr>
          <p:nvPr/>
        </p:nvCxnSpPr>
        <p:spPr>
          <a:xfrm rot="16200000" flipH="1">
            <a:off x="2809980" y="2095608"/>
            <a:ext cx="559362" cy="10715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500430" y="1857364"/>
            <a:ext cx="714380" cy="50006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9" idx="2"/>
            <a:endCxn id="13" idx="0"/>
          </p:cNvCxnSpPr>
          <p:nvPr/>
        </p:nvCxnSpPr>
        <p:spPr>
          <a:xfrm rot="5400000">
            <a:off x="3118534" y="2975665"/>
            <a:ext cx="478041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5400000">
            <a:off x="4393405" y="2964653"/>
            <a:ext cx="357190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14348" y="5000636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Гамма-</a:t>
            </a:r>
            <a:r>
              <a:rPr lang="ru-RU" dirty="0" err="1"/>
              <a:t>випромінювачі</a:t>
            </a:r>
            <a:r>
              <a:rPr lang="ru-RU" dirty="0"/>
              <a:t>: 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aseline="30000" dirty="0"/>
              <a:t>60</a:t>
            </a:r>
            <a:r>
              <a:rPr lang="en-US" dirty="0"/>
              <a:t>Co , </a:t>
            </a:r>
            <a:r>
              <a:rPr lang="en-US" baseline="30000" dirty="0"/>
              <a:t>137</a:t>
            </a:r>
            <a:r>
              <a:rPr lang="en-US" dirty="0"/>
              <a:t>Cs, </a:t>
            </a:r>
            <a:r>
              <a:rPr lang="en-US" baseline="30000" dirty="0"/>
              <a:t>192</a:t>
            </a:r>
            <a:r>
              <a:rPr lang="en-US" dirty="0"/>
              <a:t>Ir , </a:t>
            </a:r>
            <a:r>
              <a:rPr lang="en-US" baseline="30000" dirty="0"/>
              <a:t>182</a:t>
            </a:r>
            <a:r>
              <a:rPr lang="en-US" dirty="0"/>
              <a:t>Ta , </a:t>
            </a:r>
            <a:r>
              <a:rPr lang="en-US" baseline="30000" dirty="0"/>
              <a:t>282</a:t>
            </a:r>
            <a:r>
              <a:rPr lang="en-US" dirty="0"/>
              <a:t>Cf , </a:t>
            </a:r>
            <a:r>
              <a:rPr lang="en-US" baseline="30000" dirty="0"/>
              <a:t>125</a:t>
            </a:r>
            <a:r>
              <a:rPr lang="en-US" dirty="0"/>
              <a:t>I </a:t>
            </a:r>
            <a:endParaRPr lang="ru-RU" dirty="0"/>
          </a:p>
          <a:p>
            <a:r>
              <a:rPr lang="ru-RU" dirty="0"/>
              <a:t>Бета-</a:t>
            </a:r>
            <a:r>
              <a:rPr lang="ru-RU" dirty="0" err="1"/>
              <a:t>випромінювачі</a:t>
            </a:r>
            <a:r>
              <a:rPr lang="ru-RU" dirty="0"/>
              <a:t>:</a:t>
            </a:r>
            <a:r>
              <a:rPr lang="uk-UA" baseline="30000" dirty="0"/>
              <a:t>131</a:t>
            </a:r>
            <a:r>
              <a:rPr lang="en-US" dirty="0"/>
              <a:t>I</a:t>
            </a:r>
            <a:r>
              <a:rPr lang="uk-UA" dirty="0"/>
              <a:t> ,  </a:t>
            </a:r>
            <a:r>
              <a:rPr lang="uk-UA" baseline="30000" dirty="0"/>
              <a:t>32</a:t>
            </a:r>
            <a:r>
              <a:rPr lang="en-US" dirty="0"/>
              <a:t>P</a:t>
            </a:r>
            <a:r>
              <a:rPr lang="uk-UA" dirty="0"/>
              <a:t> ,  </a:t>
            </a:r>
            <a:r>
              <a:rPr lang="uk-UA" baseline="30000" dirty="0"/>
              <a:t>198</a:t>
            </a:r>
            <a:r>
              <a:rPr lang="en-US" dirty="0"/>
              <a:t>Au</a:t>
            </a:r>
            <a:r>
              <a:rPr lang="uk-UA" dirty="0"/>
              <a:t> ,  </a:t>
            </a:r>
            <a:r>
              <a:rPr lang="uk-UA" baseline="30000" dirty="0"/>
              <a:t>89</a:t>
            </a:r>
            <a:r>
              <a:rPr lang="en-US" dirty="0" err="1"/>
              <a:t>Sr</a:t>
            </a:r>
            <a:r>
              <a:rPr lang="uk-UA" dirty="0"/>
              <a:t> ,  </a:t>
            </a:r>
            <a:r>
              <a:rPr lang="uk-UA" baseline="30000" dirty="0"/>
              <a:t>90</a:t>
            </a:r>
            <a:r>
              <a:rPr lang="en-US" dirty="0"/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0298" y="428604"/>
            <a:ext cx="4143404" cy="369332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у </a:t>
            </a:r>
            <a:r>
              <a:rPr lang="ru-RU" dirty="0" err="1"/>
              <a:t>просторі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1142984"/>
            <a:ext cx="2643206" cy="1169551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/>
              <a:t>Статичне</a:t>
            </a:r>
            <a:r>
              <a:rPr lang="ru-RU" sz="1400" dirty="0"/>
              <a:t> </a:t>
            </a:r>
            <a:r>
              <a:rPr lang="ru-RU" sz="1400" dirty="0" err="1"/>
              <a:t>опромінення</a:t>
            </a:r>
            <a:r>
              <a:rPr lang="ru-RU" sz="1400" dirty="0"/>
              <a:t>.</a:t>
            </a:r>
          </a:p>
          <a:p>
            <a:r>
              <a:rPr lang="ru-RU" sz="1400" dirty="0"/>
              <a:t>При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промінь</a:t>
            </a:r>
            <a:r>
              <a:rPr lang="ru-RU" sz="1400" dirty="0"/>
              <a:t> повинен </a:t>
            </a:r>
            <a:r>
              <a:rPr lang="ru-RU" sz="1400" dirty="0" err="1"/>
              <a:t>проходити</a:t>
            </a:r>
            <a:r>
              <a:rPr lang="ru-RU" sz="1400" dirty="0"/>
              <a:t> через центр </a:t>
            </a:r>
            <a:r>
              <a:rPr lang="ru-RU" sz="1400" dirty="0" err="1"/>
              <a:t>пухлини</a:t>
            </a:r>
            <a:r>
              <a:rPr lang="ru-RU" sz="1400" dirty="0"/>
              <a:t> – </a:t>
            </a:r>
            <a:r>
              <a:rPr lang="ru-RU" sz="1400" dirty="0" err="1"/>
              <a:t>центрація</a:t>
            </a:r>
            <a:r>
              <a:rPr lang="ru-RU" sz="1400" dirty="0"/>
              <a:t> </a:t>
            </a:r>
            <a:r>
              <a:rPr lang="ru-RU" sz="1400" dirty="0" err="1"/>
              <a:t>променя</a:t>
            </a:r>
            <a:r>
              <a:rPr lang="ru-RU" sz="1400" dirty="0"/>
              <a:t> на "</a:t>
            </a:r>
            <a:r>
              <a:rPr lang="ru-RU" sz="1400" dirty="0" err="1"/>
              <a:t>мішень</a:t>
            </a:r>
            <a:r>
              <a:rPr lang="ru-RU" sz="1400" dirty="0"/>
              <a:t>" – </a:t>
            </a:r>
            <a:r>
              <a:rPr lang="ru-RU" sz="1400" dirty="0" err="1"/>
              <a:t>target</a:t>
            </a:r>
            <a:r>
              <a:rPr lang="ru-RU" sz="1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2066" y="1142984"/>
            <a:ext cx="2928958" cy="369332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Динамічне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786058"/>
            <a:ext cx="1571636" cy="369332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Однопольне</a:t>
            </a:r>
            <a:r>
              <a:rPr lang="ru-RU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538" y="3429000"/>
            <a:ext cx="1428760" cy="369332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Двупольне</a:t>
            </a:r>
            <a:r>
              <a:rPr lang="ru-RU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357694"/>
            <a:ext cx="1714512" cy="369332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Багатопольное</a:t>
            </a:r>
            <a:r>
              <a:rPr lang="ru-RU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57422" y="5072074"/>
            <a:ext cx="1714512" cy="646331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Многопольное перекрестное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7950" y="1714488"/>
            <a:ext cx="2643206" cy="1015663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/>
              <a:t>Ротаційне</a:t>
            </a:r>
            <a:r>
              <a:rPr lang="ru-RU" sz="1200" dirty="0"/>
              <a:t>.</a:t>
            </a:r>
          </a:p>
          <a:p>
            <a:pPr algn="ctr"/>
            <a:r>
              <a:rPr lang="ru-RU" sz="1200" dirty="0"/>
              <a:t>Коли </a:t>
            </a:r>
            <a:r>
              <a:rPr lang="ru-RU" sz="1200" dirty="0" err="1"/>
              <a:t>пухлина</a:t>
            </a:r>
            <a:r>
              <a:rPr lang="ru-RU" sz="1200" dirty="0"/>
              <a:t> </a:t>
            </a:r>
            <a:r>
              <a:rPr lang="ru-RU" sz="1200" dirty="0" err="1"/>
              <a:t>знаходиться</a:t>
            </a:r>
            <a:r>
              <a:rPr lang="ru-RU" sz="1200" dirty="0"/>
              <a:t> по </a:t>
            </a:r>
            <a:r>
              <a:rPr lang="ru-RU" sz="1200" dirty="0" err="1"/>
              <a:t>серединній</a:t>
            </a:r>
            <a:r>
              <a:rPr lang="ru-RU" sz="1200" dirty="0"/>
              <a:t> </a:t>
            </a:r>
            <a:r>
              <a:rPr lang="ru-RU" sz="1200" dirty="0" err="1"/>
              <a:t>осі</a:t>
            </a:r>
            <a:r>
              <a:rPr lang="ru-RU" sz="1200" dirty="0"/>
              <a:t> </a:t>
            </a:r>
            <a:r>
              <a:rPr lang="ru-RU" sz="1200" dirty="0" err="1"/>
              <a:t>тіла</a:t>
            </a:r>
            <a:r>
              <a:rPr lang="ru-RU" sz="1200" dirty="0"/>
              <a:t> (</a:t>
            </a:r>
            <a:r>
              <a:rPr lang="ru-RU" sz="1200" dirty="0" err="1"/>
              <a:t>стравохід</a:t>
            </a:r>
            <a:r>
              <a:rPr lang="ru-RU" sz="1200" dirty="0"/>
              <a:t>, </a:t>
            </a:r>
            <a:r>
              <a:rPr lang="ru-RU" sz="1200" dirty="0" err="1"/>
              <a:t>легені</a:t>
            </a:r>
            <a:r>
              <a:rPr lang="ru-RU" sz="1200" dirty="0"/>
              <a:t>, </a:t>
            </a:r>
            <a:r>
              <a:rPr lang="ru-RU" sz="1200" dirty="0" err="1"/>
              <a:t>сечовий</a:t>
            </a:r>
            <a:r>
              <a:rPr lang="ru-RU" sz="1200" dirty="0"/>
              <a:t> </a:t>
            </a:r>
            <a:r>
              <a:rPr lang="ru-RU" sz="1200" dirty="0" err="1"/>
              <a:t>міхур</a:t>
            </a:r>
            <a:r>
              <a:rPr lang="ru-RU" sz="1200" dirty="0"/>
              <a:t>) – </a:t>
            </a:r>
            <a:r>
              <a:rPr lang="ru-RU" sz="1200" dirty="0" err="1"/>
              <a:t>опромінення</a:t>
            </a:r>
            <a:r>
              <a:rPr lang="ru-RU" sz="1200" dirty="0"/>
              <a:t> </a:t>
            </a:r>
            <a:r>
              <a:rPr lang="ru-RU" sz="1200" dirty="0" err="1"/>
              <a:t>проводять</a:t>
            </a:r>
            <a:r>
              <a:rPr lang="ru-RU" sz="1200" dirty="0"/>
              <a:t> по </a:t>
            </a:r>
            <a:r>
              <a:rPr lang="ru-RU" sz="1200" dirty="0" err="1"/>
              <a:t>всьому</a:t>
            </a:r>
            <a:r>
              <a:rPr lang="ru-RU" sz="1200" dirty="0"/>
              <a:t> периметру </a:t>
            </a:r>
            <a:r>
              <a:rPr lang="ru-RU" sz="1200" dirty="0" err="1"/>
              <a:t>тіла</a:t>
            </a:r>
            <a:r>
              <a:rPr lang="ru-RU" sz="1200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00760" y="3071810"/>
            <a:ext cx="2928958" cy="923330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Секторне</a:t>
            </a:r>
            <a:r>
              <a:rPr lang="ru-RU" dirty="0"/>
              <a:t> (маятниковое)</a:t>
            </a:r>
          </a:p>
          <a:p>
            <a:r>
              <a:rPr lang="ru-RU" sz="1200" dirty="0"/>
              <a:t>- </a:t>
            </a:r>
            <a:r>
              <a:rPr lang="ru-RU" sz="1200" dirty="0" err="1"/>
              <a:t>під</a:t>
            </a:r>
            <a:r>
              <a:rPr lang="ru-RU" sz="1200" dirty="0"/>
              <a:t> кутом 90*, 120*, 180* - пучок наведений на </a:t>
            </a:r>
            <a:r>
              <a:rPr lang="ru-RU" sz="1200" dirty="0" err="1"/>
              <a:t>ексцентрично</a:t>
            </a:r>
            <a:r>
              <a:rPr lang="ru-RU" sz="1200" dirty="0"/>
              <a:t> </a:t>
            </a:r>
            <a:r>
              <a:rPr lang="ru-RU" sz="1200" dirty="0" err="1"/>
              <a:t>розташовану</a:t>
            </a:r>
            <a:r>
              <a:rPr lang="ru-RU" sz="1200" dirty="0"/>
              <a:t> </a:t>
            </a:r>
            <a:r>
              <a:rPr lang="ru-RU" sz="1200" dirty="0" err="1"/>
              <a:t>пухлину</a:t>
            </a:r>
            <a:r>
              <a:rPr lang="ru-RU" sz="1200" dirty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500694" y="4357694"/>
            <a:ext cx="3357586" cy="1200329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Тангенциальне</a:t>
            </a:r>
            <a:r>
              <a:rPr lang="ru-RU" dirty="0"/>
              <a:t> (по касательной) - </a:t>
            </a:r>
            <a:r>
              <a:rPr lang="ru-RU" sz="1200" dirty="0"/>
              <a:t>проводиться </a:t>
            </a:r>
            <a:r>
              <a:rPr lang="ru-RU" sz="1200" dirty="0" err="1"/>
              <a:t>лінійне</a:t>
            </a:r>
            <a:r>
              <a:rPr lang="ru-RU" sz="1200" dirty="0"/>
              <a:t> </a:t>
            </a:r>
            <a:r>
              <a:rPr lang="ru-RU" sz="1200" dirty="0" err="1"/>
              <a:t>опромінення</a:t>
            </a:r>
            <a:r>
              <a:rPr lang="ru-RU" sz="1200" dirty="0"/>
              <a:t> на великому </a:t>
            </a:r>
            <a:r>
              <a:rPr lang="ru-RU" sz="1200" dirty="0" err="1"/>
              <a:t>протязі</a:t>
            </a:r>
            <a:r>
              <a:rPr lang="ru-RU" sz="1200" dirty="0"/>
              <a:t> при </a:t>
            </a:r>
            <a:r>
              <a:rPr lang="ru-RU" sz="1200" dirty="0" err="1"/>
              <a:t>дисимінації</a:t>
            </a:r>
            <a:r>
              <a:rPr lang="ru-RU" sz="1200" dirty="0"/>
              <a:t> </a:t>
            </a:r>
            <a:r>
              <a:rPr lang="ru-RU" sz="1200" dirty="0" err="1"/>
              <a:t>ракових</a:t>
            </a:r>
            <a:r>
              <a:rPr lang="ru-RU" sz="1200" dirty="0"/>
              <a:t> </a:t>
            </a:r>
            <a:r>
              <a:rPr lang="ru-RU" sz="1200" dirty="0" err="1"/>
              <a:t>вузликів</a:t>
            </a:r>
            <a:r>
              <a:rPr lang="ru-RU" sz="1200" dirty="0"/>
              <a:t> у </a:t>
            </a:r>
            <a:r>
              <a:rPr lang="ru-RU" sz="1200" dirty="0" err="1"/>
              <a:t>шкірі</a:t>
            </a:r>
            <a:r>
              <a:rPr lang="ru-RU" sz="1200" dirty="0"/>
              <a:t> </a:t>
            </a:r>
            <a:r>
              <a:rPr lang="ru-RU" sz="1200" dirty="0" err="1"/>
              <a:t>після</a:t>
            </a:r>
            <a:r>
              <a:rPr lang="ru-RU" sz="1200" dirty="0"/>
              <a:t> </a:t>
            </a:r>
            <a:r>
              <a:rPr lang="ru-RU" sz="1200" dirty="0" err="1"/>
              <a:t>видалення</a:t>
            </a:r>
            <a:r>
              <a:rPr lang="ru-RU" sz="1200" dirty="0"/>
              <a:t> </a:t>
            </a:r>
            <a:r>
              <a:rPr lang="ru-RU" sz="1200" dirty="0" err="1"/>
              <a:t>молочної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857752" y="5786454"/>
            <a:ext cx="3571900" cy="553998"/>
          </a:xfrm>
          <a:prstGeom prst="rect">
            <a:avLst/>
          </a:prstGeom>
          <a:solidFill>
            <a:srgbClr val="013107"/>
          </a:solidFill>
          <a:ln>
            <a:solidFill>
              <a:srgbClr val="25F0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Конвергентне</a:t>
            </a:r>
            <a:r>
              <a:rPr lang="ru-RU" dirty="0"/>
              <a:t>. </a:t>
            </a:r>
          </a:p>
          <a:p>
            <a:r>
              <a:rPr lang="ru-RU" sz="1200" dirty="0"/>
              <a:t>Рух </a:t>
            </a:r>
            <a:r>
              <a:rPr lang="ru-RU" sz="1200" dirty="0" err="1"/>
              <a:t>джерела</a:t>
            </a:r>
            <a:r>
              <a:rPr lang="ru-RU" sz="1200" dirty="0"/>
              <a:t> </a:t>
            </a:r>
            <a:r>
              <a:rPr lang="ru-RU" sz="1200" dirty="0" err="1"/>
              <a:t>випромінювання</a:t>
            </a:r>
            <a:r>
              <a:rPr lang="ru-RU" sz="1200" dirty="0"/>
              <a:t> складною кривою.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036083" y="892951"/>
            <a:ext cx="357190" cy="14287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5429256" y="785794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7215206" y="1643050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5358612" y="2285198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4322761" y="2892421"/>
            <a:ext cx="264320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3071802" y="3643314"/>
            <a:ext cx="41434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1464447" y="2607463"/>
            <a:ext cx="357190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>
            <a:off x="2000232" y="3357562"/>
            <a:ext cx="1857388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>
            <a:off x="1964513" y="2893215"/>
            <a:ext cx="928694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2214546" y="3714752"/>
            <a:ext cx="2571768" cy="158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85728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Механізм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дії</a:t>
            </a:r>
            <a:r>
              <a:rPr lang="ru-RU" dirty="0">
                <a:solidFill>
                  <a:srgbClr val="FFFF00"/>
                </a:solidFill>
              </a:rPr>
              <a:t> ІІ на </a:t>
            </a:r>
            <a:r>
              <a:rPr lang="ru-RU" dirty="0" err="1">
                <a:solidFill>
                  <a:srgbClr val="FFFF00"/>
                </a:solidFill>
              </a:rPr>
              <a:t>злоякісні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пухлини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928670"/>
            <a:ext cx="77867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При </a:t>
            </a:r>
            <a:r>
              <a:rPr lang="ru-RU" dirty="0" err="1"/>
              <a:t>опроміненні</a:t>
            </a:r>
            <a:r>
              <a:rPr lang="ru-RU" dirty="0"/>
              <a:t> в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дистрофічні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та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клітинного</a:t>
            </a:r>
            <a:r>
              <a:rPr lang="ru-RU" dirty="0"/>
              <a:t> </a:t>
            </a:r>
            <a:r>
              <a:rPr lang="ru-RU" dirty="0" err="1"/>
              <a:t>поділу</a:t>
            </a:r>
            <a:r>
              <a:rPr lang="ru-RU" dirty="0"/>
              <a:t>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 err="1"/>
              <a:t>Підвищується</a:t>
            </a:r>
            <a:r>
              <a:rPr lang="ru-RU" dirty="0"/>
              <a:t> </a:t>
            </a:r>
            <a:r>
              <a:rPr lang="ru-RU" dirty="0" err="1"/>
              <a:t>проникність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, до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фагоцитів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поглинають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 За фагоцитами до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осередку</a:t>
            </a:r>
            <a:r>
              <a:rPr lang="ru-RU" dirty="0"/>
              <a:t> </a:t>
            </a:r>
            <a:r>
              <a:rPr lang="ru-RU" dirty="0" err="1"/>
              <a:t>надходять</a:t>
            </a:r>
            <a:r>
              <a:rPr lang="ru-RU" dirty="0"/>
              <a:t> </a:t>
            </a:r>
            <a:r>
              <a:rPr lang="ru-RU" dirty="0" err="1"/>
              <a:t>гістіоцити</a:t>
            </a:r>
            <a:r>
              <a:rPr lang="ru-RU" dirty="0"/>
              <a:t> – попередники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 err="1"/>
              <a:t>Гістіоцити</a:t>
            </a:r>
            <a:r>
              <a:rPr lang="ru-RU" dirty="0"/>
              <a:t> </a:t>
            </a:r>
            <a:r>
              <a:rPr lang="ru-RU" dirty="0" err="1"/>
              <a:t>поділяють</a:t>
            </a:r>
            <a:r>
              <a:rPr lang="ru-RU" dirty="0"/>
              <a:t> </a:t>
            </a:r>
            <a:r>
              <a:rPr lang="ru-RU" dirty="0" err="1"/>
              <a:t>пухлину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фрагменти</a:t>
            </a:r>
            <a:r>
              <a:rPr lang="ru-RU" dirty="0"/>
              <a:t>,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відкладатися</a:t>
            </a:r>
            <a:r>
              <a:rPr lang="ru-RU" dirty="0"/>
              <a:t> </a:t>
            </a:r>
            <a:r>
              <a:rPr lang="ru-RU" dirty="0" err="1"/>
              <a:t>колаген</a:t>
            </a:r>
            <a:r>
              <a:rPr lang="ru-RU" dirty="0"/>
              <a:t>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інкапсуляція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загинули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785794"/>
            <a:ext cx="792961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 err="1"/>
              <a:t>Запальні</a:t>
            </a:r>
            <a:r>
              <a:rPr lang="ru-RU" sz="1600" dirty="0"/>
              <a:t> </a:t>
            </a:r>
            <a:r>
              <a:rPr lang="ru-RU" sz="1600" dirty="0" err="1"/>
              <a:t>процеси</a:t>
            </a:r>
            <a:r>
              <a:rPr lang="ru-RU" sz="1600" dirty="0"/>
              <a:t>, </a:t>
            </a:r>
            <a:r>
              <a:rPr lang="ru-RU" sz="1600" dirty="0" err="1"/>
              <a:t>зокрема</a:t>
            </a:r>
            <a:r>
              <a:rPr lang="ru-RU" sz="1600" dirty="0"/>
              <a:t>. </a:t>
            </a:r>
            <a:r>
              <a:rPr lang="ru-RU" sz="1600" dirty="0" err="1"/>
              <a:t>Гнійні</a:t>
            </a:r>
            <a:r>
              <a:rPr lang="ru-RU" sz="1600" dirty="0"/>
              <a:t> </a:t>
            </a:r>
            <a:r>
              <a:rPr lang="ru-RU" sz="1600" dirty="0" err="1"/>
              <a:t>патологічні</a:t>
            </a:r>
            <a:r>
              <a:rPr lang="ru-RU" sz="1600" dirty="0"/>
              <a:t> </a:t>
            </a:r>
            <a:r>
              <a:rPr lang="ru-RU" sz="1600" dirty="0" err="1"/>
              <a:t>процеси</a:t>
            </a:r>
            <a:r>
              <a:rPr lang="ru-RU" sz="1600" dirty="0"/>
              <a:t> </a:t>
            </a:r>
            <a:r>
              <a:rPr lang="ru-RU" sz="1600" dirty="0" err="1"/>
              <a:t>хірургічного</a:t>
            </a:r>
            <a:r>
              <a:rPr lang="ru-RU" sz="1600" dirty="0"/>
              <a:t> </a:t>
            </a:r>
            <a:r>
              <a:rPr lang="ru-RU" sz="1600" dirty="0" err="1"/>
              <a:t>профілю</a:t>
            </a:r>
            <a:r>
              <a:rPr lang="ru-RU" sz="1600" dirty="0"/>
              <a:t>:</a:t>
            </a:r>
          </a:p>
          <a:p>
            <a:r>
              <a:rPr lang="ru-RU" sz="1600" dirty="0"/>
              <a:t>   - </a:t>
            </a:r>
            <a:r>
              <a:rPr lang="ru-RU" sz="1600" dirty="0" err="1"/>
              <a:t>фурункули</a:t>
            </a:r>
            <a:r>
              <a:rPr lang="ru-RU" sz="1600" dirty="0"/>
              <a:t> особи, </a:t>
            </a:r>
            <a:r>
              <a:rPr lang="ru-RU" sz="1600" dirty="0" err="1"/>
              <a:t>шиї</a:t>
            </a:r>
            <a:r>
              <a:rPr lang="ru-RU" sz="1600" dirty="0"/>
              <a:t>, </a:t>
            </a:r>
            <a:r>
              <a:rPr lang="ru-RU" sz="1600" dirty="0" err="1"/>
              <a:t>карбункули</a:t>
            </a:r>
            <a:r>
              <a:rPr lang="ru-RU" sz="1600" dirty="0"/>
              <a:t>, </a:t>
            </a:r>
            <a:r>
              <a:rPr lang="ru-RU" sz="1600" dirty="0" err="1"/>
              <a:t>флегмони</a:t>
            </a:r>
            <a:r>
              <a:rPr lang="ru-RU" sz="1600" dirty="0"/>
              <a:t>, </a:t>
            </a:r>
            <a:r>
              <a:rPr lang="ru-RU" sz="1600" dirty="0" err="1"/>
              <a:t>абсцеси</a:t>
            </a:r>
            <a:r>
              <a:rPr lang="ru-RU" sz="1600" dirty="0"/>
              <a:t>, </a:t>
            </a:r>
            <a:r>
              <a:rPr lang="ru-RU" sz="1600" dirty="0" err="1"/>
              <a:t>гідроаденіт</a:t>
            </a:r>
            <a:r>
              <a:rPr lang="ru-RU" sz="1600" dirty="0"/>
              <a:t>, </a:t>
            </a:r>
            <a:r>
              <a:rPr lang="ru-RU" sz="1600" dirty="0" err="1"/>
              <a:t>бешихове</a:t>
            </a:r>
            <a:r>
              <a:rPr lang="ru-RU" sz="1600" dirty="0"/>
              <a:t> </a:t>
            </a:r>
            <a:r>
              <a:rPr lang="ru-RU" sz="1600" dirty="0" err="1"/>
              <a:t>запалення</a:t>
            </a:r>
            <a:r>
              <a:rPr lang="ru-RU" sz="1600" dirty="0"/>
              <a:t>, </a:t>
            </a:r>
            <a:r>
              <a:rPr lang="ru-RU" sz="1600" dirty="0" err="1"/>
              <a:t>панарицій</a:t>
            </a:r>
            <a:r>
              <a:rPr lang="ru-RU" sz="1600" dirty="0"/>
              <a:t>, </a:t>
            </a:r>
            <a:r>
              <a:rPr lang="ru-RU" sz="1600" dirty="0" err="1"/>
              <a:t>тромбофлебіт</a:t>
            </a:r>
            <a:r>
              <a:rPr lang="ru-RU" sz="1600" dirty="0"/>
              <a:t>, парапроктит</a:t>
            </a:r>
          </a:p>
          <a:p>
            <a:r>
              <a:rPr lang="ru-RU" sz="1600" dirty="0"/>
              <a:t>   - </a:t>
            </a:r>
            <a:r>
              <a:rPr lang="ru-RU" sz="1600" dirty="0" err="1"/>
              <a:t>післяопераційні</a:t>
            </a:r>
            <a:r>
              <a:rPr lang="ru-RU" sz="1600" dirty="0"/>
              <a:t> </a:t>
            </a:r>
            <a:r>
              <a:rPr lang="ru-RU" sz="1600" dirty="0" err="1"/>
              <a:t>ускладнення</a:t>
            </a:r>
            <a:r>
              <a:rPr lang="ru-RU" sz="1600" dirty="0"/>
              <a:t>: </a:t>
            </a:r>
            <a:r>
              <a:rPr lang="ru-RU" sz="1600" dirty="0" err="1"/>
              <a:t>анастомозит</a:t>
            </a:r>
            <a:r>
              <a:rPr lang="ru-RU" sz="1600" dirty="0"/>
              <a:t>, </a:t>
            </a:r>
            <a:r>
              <a:rPr lang="ru-RU" sz="1600" dirty="0" err="1"/>
              <a:t>запальні</a:t>
            </a:r>
            <a:r>
              <a:rPr lang="ru-RU" sz="1600" dirty="0"/>
              <a:t> </a:t>
            </a:r>
            <a:r>
              <a:rPr lang="ru-RU" sz="1600" dirty="0" err="1"/>
              <a:t>післяопераційні</a:t>
            </a:r>
            <a:r>
              <a:rPr lang="ru-RU" sz="1600" dirty="0"/>
              <a:t> </a:t>
            </a:r>
            <a:r>
              <a:rPr lang="ru-RU" sz="1600" dirty="0" err="1"/>
              <a:t>інфільтрати</a:t>
            </a:r>
            <a:r>
              <a:rPr lang="ru-RU" sz="1600" dirty="0"/>
              <a:t>, </a:t>
            </a:r>
            <a:r>
              <a:rPr lang="ru-RU" sz="1600" dirty="0" err="1"/>
              <a:t>нориці</a:t>
            </a:r>
            <a:r>
              <a:rPr lang="ru-RU" sz="1600" dirty="0"/>
              <a:t> </a:t>
            </a:r>
            <a:r>
              <a:rPr lang="ru-RU" sz="1600" dirty="0" err="1"/>
              <a:t>різної</a:t>
            </a:r>
            <a:r>
              <a:rPr lang="ru-RU" sz="1600" dirty="0"/>
              <a:t> </a:t>
            </a:r>
            <a:r>
              <a:rPr lang="ru-RU" sz="1600" dirty="0" err="1"/>
              <a:t>локалізації</a:t>
            </a:r>
            <a:r>
              <a:rPr lang="ru-RU" sz="1600" dirty="0"/>
              <a:t>, </a:t>
            </a:r>
            <a:r>
              <a:rPr lang="ru-RU" sz="1600" dirty="0" err="1"/>
              <a:t>в'ялогранулюючі</a:t>
            </a:r>
            <a:r>
              <a:rPr lang="ru-RU" sz="1600" dirty="0"/>
              <a:t> рани.</a:t>
            </a:r>
          </a:p>
          <a:p>
            <a:pPr marL="342900" indent="-342900">
              <a:buAutoNum type="arabicPeriod"/>
            </a:pPr>
            <a:endParaRPr lang="ru-RU" sz="1600" dirty="0"/>
          </a:p>
          <a:p>
            <a:r>
              <a:rPr lang="ru-RU" sz="1600" dirty="0"/>
              <a:t>2. Дегенеративно-</a:t>
            </a:r>
            <a:r>
              <a:rPr lang="ru-RU" sz="1600" dirty="0" err="1"/>
              <a:t>дистрофічні</a:t>
            </a:r>
            <a:r>
              <a:rPr lang="ru-RU" sz="1600" dirty="0"/>
              <a:t> </a:t>
            </a:r>
            <a:r>
              <a:rPr lang="ru-RU" sz="1600" dirty="0" err="1"/>
              <a:t>захворювання</a:t>
            </a:r>
            <a:r>
              <a:rPr lang="ru-RU" sz="1600" dirty="0"/>
              <a:t> опорно-</a:t>
            </a:r>
            <a:r>
              <a:rPr lang="ru-RU" sz="1600" dirty="0" err="1"/>
              <a:t>рухового</a:t>
            </a:r>
            <a:r>
              <a:rPr lang="ru-RU" sz="1600" dirty="0"/>
              <a:t> </a:t>
            </a:r>
            <a:r>
              <a:rPr lang="ru-RU" sz="1600" dirty="0" err="1"/>
              <a:t>апарату</a:t>
            </a:r>
            <a:r>
              <a:rPr lang="ru-RU" sz="1600" dirty="0"/>
              <a:t>:</a:t>
            </a:r>
          </a:p>
          <a:p>
            <a:pPr marL="285750" indent="-285750">
              <a:buFontTx/>
              <a:buChar char="-"/>
            </a:pPr>
            <a:r>
              <a:rPr lang="ru-RU" sz="1600" dirty="0" err="1"/>
              <a:t>деформуючий</a:t>
            </a:r>
            <a:r>
              <a:rPr lang="ru-RU" sz="1600" dirty="0"/>
              <a:t> артроз, спондилоартроз, остеохондроз, </a:t>
            </a:r>
            <a:r>
              <a:rPr lang="ru-RU" sz="1600" dirty="0" err="1"/>
              <a:t>бурсити</a:t>
            </a:r>
            <a:r>
              <a:rPr lang="ru-RU" sz="1600" dirty="0"/>
              <a:t>, </a:t>
            </a:r>
            <a:r>
              <a:rPr lang="ru-RU" sz="1600" dirty="0" err="1"/>
              <a:t>тендовагініти</a:t>
            </a:r>
            <a:r>
              <a:rPr lang="ru-RU" sz="1600" dirty="0"/>
              <a:t>, </a:t>
            </a:r>
            <a:r>
              <a:rPr lang="ru-RU" sz="1600" dirty="0" err="1"/>
              <a:t>епікондиліти</a:t>
            </a:r>
            <a:r>
              <a:rPr lang="ru-RU" sz="1600" dirty="0"/>
              <a:t>, </a:t>
            </a:r>
            <a:r>
              <a:rPr lang="ru-RU" sz="1600" dirty="0" err="1"/>
              <a:t>п'яткові</a:t>
            </a:r>
            <a:r>
              <a:rPr lang="ru-RU" sz="1600" dirty="0"/>
              <a:t> «</a:t>
            </a:r>
            <a:r>
              <a:rPr lang="ru-RU" sz="1600" dirty="0" err="1"/>
              <a:t>шпори</a:t>
            </a:r>
            <a:r>
              <a:rPr lang="ru-RU" sz="1600" dirty="0"/>
              <a:t>»</a:t>
            </a:r>
          </a:p>
          <a:p>
            <a:endParaRPr lang="ru-RU" sz="1600" dirty="0"/>
          </a:p>
          <a:p>
            <a:pPr marL="342900" indent="-342900"/>
            <a:r>
              <a:rPr lang="ru-RU" sz="1600" dirty="0"/>
              <a:t>3. </a:t>
            </a:r>
            <a:r>
              <a:rPr lang="ru-RU" sz="1600" dirty="0" err="1"/>
              <a:t>Запальні</a:t>
            </a:r>
            <a:r>
              <a:rPr lang="ru-RU" sz="1600" dirty="0"/>
              <a:t> та </a:t>
            </a:r>
            <a:r>
              <a:rPr lang="ru-RU" sz="1600" dirty="0" err="1"/>
              <a:t>гіперпластичні</a:t>
            </a:r>
            <a:r>
              <a:rPr lang="ru-RU" sz="1600" dirty="0"/>
              <a:t> </a:t>
            </a:r>
            <a:r>
              <a:rPr lang="ru-RU" sz="1600" dirty="0" err="1"/>
              <a:t>захворювання</a:t>
            </a:r>
            <a:r>
              <a:rPr lang="ru-RU" sz="1600" dirty="0"/>
              <a:t> </a:t>
            </a:r>
            <a:r>
              <a:rPr lang="ru-RU" sz="1600" dirty="0" err="1"/>
              <a:t>нервової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:</a:t>
            </a:r>
          </a:p>
          <a:p>
            <a:pPr marL="342900" indent="-342900"/>
            <a:r>
              <a:rPr lang="ru-RU" sz="1600" dirty="0"/>
              <a:t>- Неврит, </a:t>
            </a:r>
            <a:r>
              <a:rPr lang="ru-RU" sz="1600" dirty="0" err="1"/>
              <a:t>невралгія</a:t>
            </a:r>
            <a:r>
              <a:rPr lang="ru-RU" sz="1600" dirty="0"/>
              <a:t>, плексит, </a:t>
            </a:r>
            <a:r>
              <a:rPr lang="ru-RU" sz="1600" dirty="0" err="1"/>
              <a:t>радикуліт</a:t>
            </a:r>
            <a:r>
              <a:rPr lang="ru-RU" sz="1600" dirty="0"/>
              <a:t>, </a:t>
            </a:r>
            <a:r>
              <a:rPr lang="ru-RU" sz="1600" dirty="0" err="1"/>
              <a:t>арахноїдит</a:t>
            </a:r>
            <a:r>
              <a:rPr lang="ru-RU" sz="1600" dirty="0"/>
              <a:t>, </a:t>
            </a:r>
            <a:r>
              <a:rPr lang="ru-RU" sz="1600" dirty="0" err="1"/>
              <a:t>сирингомієлія</a:t>
            </a:r>
            <a:endParaRPr lang="ru-RU" sz="1600" dirty="0"/>
          </a:p>
          <a:p>
            <a:pPr marL="342900" indent="-342900"/>
            <a:endParaRPr lang="ru-RU" sz="1600" dirty="0"/>
          </a:p>
          <a:p>
            <a:pPr marL="342900" indent="-342900"/>
            <a:r>
              <a:rPr lang="ru-RU" sz="1600" dirty="0"/>
              <a:t>4. </a:t>
            </a:r>
            <a:r>
              <a:rPr lang="ru-RU" sz="1600" dirty="0" err="1"/>
              <a:t>Хронічні</a:t>
            </a:r>
            <a:r>
              <a:rPr lang="ru-RU" sz="1600" dirty="0"/>
              <a:t> </a:t>
            </a:r>
            <a:r>
              <a:rPr lang="ru-RU" sz="1600" dirty="0" err="1"/>
              <a:t>дерматози</a:t>
            </a:r>
            <a:r>
              <a:rPr lang="ru-RU" sz="1600" dirty="0"/>
              <a:t> та </a:t>
            </a:r>
            <a:r>
              <a:rPr lang="ru-RU" sz="1600" dirty="0" err="1"/>
              <a:t>захворювання</a:t>
            </a:r>
            <a:r>
              <a:rPr lang="ru-RU" sz="1600" dirty="0"/>
              <a:t> </a:t>
            </a:r>
            <a:r>
              <a:rPr lang="ru-RU" sz="1600" dirty="0" err="1"/>
              <a:t>шкіри</a:t>
            </a:r>
            <a:endParaRPr lang="ru-RU" sz="1600" dirty="0"/>
          </a:p>
          <a:p>
            <a:pPr marL="342900" indent="-342900"/>
            <a:r>
              <a:rPr lang="ru-RU" sz="1600" dirty="0"/>
              <a:t>- локальна </a:t>
            </a:r>
            <a:r>
              <a:rPr lang="ru-RU" sz="1600" dirty="0" err="1"/>
              <a:t>екзема</a:t>
            </a:r>
            <a:r>
              <a:rPr lang="ru-RU" sz="1600" dirty="0"/>
              <a:t>, </a:t>
            </a:r>
            <a:r>
              <a:rPr lang="ru-RU" sz="1600" dirty="0" err="1"/>
              <a:t>нейродерміт</a:t>
            </a:r>
            <a:r>
              <a:rPr lang="ru-RU" sz="1600" dirty="0"/>
              <a:t>, </a:t>
            </a:r>
            <a:r>
              <a:rPr lang="ru-RU" sz="1600" dirty="0" err="1"/>
              <a:t>локальні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 </a:t>
            </a:r>
            <a:r>
              <a:rPr lang="ru-RU" sz="1600" dirty="0" err="1"/>
              <a:t>грибкових</a:t>
            </a:r>
            <a:r>
              <a:rPr lang="ru-RU" sz="1600" dirty="0"/>
              <a:t> </a:t>
            </a:r>
            <a:r>
              <a:rPr lang="ru-RU" sz="1600" dirty="0" err="1"/>
              <a:t>уражень</a:t>
            </a:r>
            <a:r>
              <a:rPr lang="ru-RU" sz="1600" dirty="0"/>
              <a:t> </a:t>
            </a:r>
            <a:r>
              <a:rPr lang="ru-RU" sz="1600" dirty="0" err="1"/>
              <a:t>шкіри</a:t>
            </a:r>
            <a:r>
              <a:rPr lang="ru-RU" sz="1600" dirty="0"/>
              <a:t> </a:t>
            </a:r>
            <a:r>
              <a:rPr lang="ru-RU" sz="1600" dirty="0" err="1"/>
              <a:t>волосистої</a:t>
            </a:r>
            <a:r>
              <a:rPr lang="ru-RU" sz="1600" dirty="0"/>
              <a:t>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голови</a:t>
            </a:r>
            <a:r>
              <a:rPr lang="ru-RU" sz="1600" dirty="0"/>
              <a:t>, особи.</a:t>
            </a:r>
          </a:p>
        </p:txBody>
      </p:sp>
      <p:sp>
        <p:nvSpPr>
          <p:cNvPr id="45058" name="AutoShape 2" descr="Картинки по запросу пяточная шпора рент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0" name="Picture 4" descr="Картинки по запросу пяточная шпора рентг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857760"/>
            <a:ext cx="2000264" cy="1572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LT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357982" cy="514494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5780653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Пацієнт</a:t>
            </a:r>
            <a:r>
              <a:rPr lang="ru-RU" dirty="0"/>
              <a:t> з </a:t>
            </a:r>
            <a:r>
              <a:rPr lang="ru-RU" dirty="0" err="1"/>
              <a:t>грибоподібним</a:t>
            </a:r>
            <a:r>
              <a:rPr lang="ru-RU" dirty="0"/>
              <a:t> </a:t>
            </a:r>
            <a:r>
              <a:rPr lang="ru-RU" dirty="0" err="1"/>
              <a:t>мікозом</a:t>
            </a:r>
            <a:r>
              <a:rPr lang="ru-RU" dirty="0"/>
              <a:t> до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та через </a:t>
            </a:r>
            <a:r>
              <a:rPr lang="ru-RU" dirty="0" err="1"/>
              <a:t>рік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Механізм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протизапальної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дії</a:t>
            </a:r>
            <a:r>
              <a:rPr lang="ru-RU" dirty="0">
                <a:solidFill>
                  <a:srgbClr val="FFFF00"/>
                </a:solidFill>
              </a:rPr>
              <a:t> ІІ при </a:t>
            </a:r>
            <a:r>
              <a:rPr lang="ru-RU" dirty="0" err="1">
                <a:solidFill>
                  <a:srgbClr val="FFFF00"/>
                </a:solidFill>
              </a:rPr>
              <a:t>непухлинних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захворюваннях</a:t>
            </a:r>
            <a:r>
              <a:rPr lang="ru-RU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214422"/>
            <a:ext cx="8572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насамперед</a:t>
            </a:r>
            <a:endParaRPr lang="ru-RU" dirty="0"/>
          </a:p>
          <a:p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лейкоцитів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клітинні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протеолітичні</a:t>
            </a:r>
            <a:r>
              <a:rPr lang="ru-RU" dirty="0"/>
              <a:t> </a:t>
            </a:r>
            <a:r>
              <a:rPr lang="ru-RU" dirty="0" err="1"/>
              <a:t>ферменти</a:t>
            </a:r>
            <a:r>
              <a:rPr lang="ru-RU" dirty="0"/>
              <a:t>, позитивно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тканинні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. </a:t>
            </a:r>
            <a:r>
              <a:rPr lang="ru-RU" dirty="0" err="1"/>
              <a:t>Поліпшується</a:t>
            </a:r>
            <a:r>
              <a:rPr lang="ru-RU" dirty="0"/>
              <a:t> </a:t>
            </a:r>
            <a:r>
              <a:rPr lang="ru-RU" dirty="0" err="1"/>
              <a:t>кровообіг</a:t>
            </a:r>
            <a:r>
              <a:rPr lang="ru-RU" dirty="0"/>
              <a:t>, </a:t>
            </a:r>
            <a:r>
              <a:rPr lang="ru-RU" dirty="0" err="1"/>
              <a:t>зменшується</a:t>
            </a:r>
            <a:r>
              <a:rPr lang="ru-RU" dirty="0"/>
              <a:t> набряк.</a:t>
            </a:r>
          </a:p>
          <a:p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променевого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настає</a:t>
            </a:r>
            <a:r>
              <a:rPr lang="ru-RU" dirty="0"/>
              <a:t> </a:t>
            </a:r>
            <a:r>
              <a:rPr lang="ru-RU" dirty="0" err="1"/>
              <a:t>короткочасне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ацидозу, </a:t>
            </a:r>
            <a:r>
              <a:rPr lang="ru-RU" dirty="0" err="1"/>
              <a:t>який</a:t>
            </a:r>
            <a:r>
              <a:rPr lang="ru-RU" dirty="0"/>
              <a:t> через 6-24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змінюється</a:t>
            </a:r>
            <a:r>
              <a:rPr lang="ru-RU" dirty="0"/>
              <a:t> </a:t>
            </a:r>
            <a:r>
              <a:rPr lang="ru-RU" dirty="0" err="1"/>
              <a:t>повільно</a:t>
            </a:r>
            <a:r>
              <a:rPr lang="ru-RU" dirty="0"/>
              <a:t> </a:t>
            </a:r>
            <a:r>
              <a:rPr lang="ru-RU" dirty="0" err="1"/>
              <a:t>наростаючим</a:t>
            </a:r>
            <a:r>
              <a:rPr lang="ru-RU" dirty="0"/>
              <a:t> і </a:t>
            </a:r>
            <a:r>
              <a:rPr lang="ru-RU" dirty="0" err="1"/>
              <a:t>тривало</a:t>
            </a:r>
            <a:endParaRPr lang="ru-RU" dirty="0"/>
          </a:p>
          <a:p>
            <a:r>
              <a:rPr lang="ru-RU" dirty="0"/>
              <a:t>(8-16 </a:t>
            </a:r>
            <a:r>
              <a:rPr lang="ru-RU" dirty="0" err="1"/>
              <a:t>днів</a:t>
            </a:r>
            <a:r>
              <a:rPr lang="ru-RU" dirty="0"/>
              <a:t>) </a:t>
            </a:r>
            <a:r>
              <a:rPr lang="ru-RU" dirty="0" err="1"/>
              <a:t>тримається</a:t>
            </a:r>
            <a:r>
              <a:rPr lang="ru-RU" dirty="0"/>
              <a:t> алкалозом.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тривалий</a:t>
            </a:r>
            <a:r>
              <a:rPr lang="ru-RU" dirty="0"/>
              <a:t> </a:t>
            </a:r>
            <a:r>
              <a:rPr lang="ru-RU" dirty="0" err="1"/>
              <a:t>місцевий</a:t>
            </a:r>
            <a:r>
              <a:rPr lang="ru-RU" dirty="0"/>
              <a:t> алкалоз</a:t>
            </a:r>
          </a:p>
          <a:p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пригніченню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, </a:t>
            </a:r>
            <a:r>
              <a:rPr lang="ru-RU" dirty="0" err="1"/>
              <a:t>усуває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регулює</a:t>
            </a:r>
            <a:r>
              <a:rPr lang="ru-RU" dirty="0"/>
              <a:t> </a:t>
            </a:r>
            <a:r>
              <a:rPr lang="ru-RU" dirty="0" err="1"/>
              <a:t>клітинну</a:t>
            </a:r>
            <a:r>
              <a:rPr lang="ru-RU" dirty="0"/>
              <a:t> </a:t>
            </a:r>
            <a:r>
              <a:rPr lang="ru-RU" dirty="0" err="1"/>
              <a:t>проникність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вторинна</a:t>
            </a:r>
            <a:r>
              <a:rPr lang="ru-RU" dirty="0"/>
              <a:t> </a:t>
            </a:r>
            <a:r>
              <a:rPr lang="ru-RU" dirty="0" err="1"/>
              <a:t>стимуляція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антиспастичного</a:t>
            </a:r>
            <a:r>
              <a:rPr lang="ru-RU" dirty="0"/>
              <a:t>, </a:t>
            </a:r>
            <a:r>
              <a:rPr lang="ru-RU" dirty="0" err="1"/>
              <a:t>антисекреторного</a:t>
            </a:r>
            <a:r>
              <a:rPr lang="ru-RU" dirty="0"/>
              <a:t>, </a:t>
            </a:r>
            <a:r>
              <a:rPr lang="ru-RU" dirty="0" err="1"/>
              <a:t>протизапального</a:t>
            </a:r>
            <a:r>
              <a:rPr lang="ru-RU" dirty="0"/>
              <a:t>, </a:t>
            </a:r>
            <a:r>
              <a:rPr lang="ru-RU" dirty="0" err="1"/>
              <a:t>десенсибілізуючого</a:t>
            </a:r>
            <a:r>
              <a:rPr lang="ru-RU" dirty="0"/>
              <a:t> та</a:t>
            </a:r>
          </a:p>
          <a:p>
            <a:r>
              <a:rPr lang="ru-RU" dirty="0" err="1"/>
              <a:t>іншим</a:t>
            </a:r>
            <a:r>
              <a:rPr lang="ru-RU" dirty="0"/>
              <a:t> </a:t>
            </a:r>
            <a:r>
              <a:rPr lang="ru-RU" dirty="0" err="1"/>
              <a:t>місцевим</a:t>
            </a:r>
            <a:r>
              <a:rPr lang="ru-RU" dirty="0"/>
              <a:t> </a:t>
            </a:r>
            <a:r>
              <a:rPr lang="ru-RU" dirty="0" err="1"/>
              <a:t>ефектам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14290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Ускладнення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променевої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терапії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571480"/>
            <a:ext cx="8358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Променеві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реакції</a:t>
            </a:r>
            <a:r>
              <a:rPr lang="ru-RU" dirty="0"/>
              <a:t>– є </a:t>
            </a:r>
            <a:r>
              <a:rPr lang="ru-RU" dirty="0" err="1"/>
              <a:t>оборотними</a:t>
            </a:r>
            <a:r>
              <a:rPr lang="ru-RU" dirty="0"/>
              <a:t> </a:t>
            </a:r>
            <a:r>
              <a:rPr lang="ru-RU" dirty="0" err="1"/>
              <a:t>патологічними</a:t>
            </a:r>
            <a:r>
              <a:rPr lang="ru-RU" dirty="0"/>
              <a:t> </a:t>
            </a:r>
            <a:r>
              <a:rPr lang="ru-RU" dirty="0" err="1"/>
              <a:t>процесами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проходять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 Не </a:t>
            </a:r>
            <a:r>
              <a:rPr lang="ru-RU" dirty="0" err="1"/>
              <a:t>надають</a:t>
            </a:r>
            <a:r>
              <a:rPr lang="ru-RU" dirty="0"/>
              <a:t> негативного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наступного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>
                <a:solidFill>
                  <a:srgbClr val="FFC000"/>
                </a:solidFill>
              </a:rPr>
              <a:t>Променеві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ушкодження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відносяться</a:t>
            </a:r>
            <a:r>
              <a:rPr lang="ru-RU" dirty="0"/>
              <a:t> до </a:t>
            </a:r>
            <a:r>
              <a:rPr lang="ru-RU" dirty="0" err="1"/>
              <a:t>категорії</a:t>
            </a:r>
            <a:r>
              <a:rPr lang="ru-RU" dirty="0"/>
              <a:t> </a:t>
            </a:r>
            <a:r>
              <a:rPr lang="ru-RU" dirty="0" err="1"/>
              <a:t>незворотних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компенсуватися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r>
              <a:rPr lang="ru-RU" dirty="0" err="1"/>
              <a:t>Погіршують</a:t>
            </a:r>
            <a:r>
              <a:rPr lang="ru-RU" dirty="0"/>
              <a:t> стан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стати причиною </a:t>
            </a:r>
            <a:r>
              <a:rPr lang="ru-RU" dirty="0" err="1"/>
              <a:t>інвалідності</a:t>
            </a:r>
            <a:r>
              <a:rPr lang="ru-RU" dirty="0"/>
              <a:t> та негативно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2925545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Променеві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та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загальні</a:t>
            </a:r>
            <a:r>
              <a:rPr lang="ru-RU" dirty="0"/>
              <a:t> та </a:t>
            </a:r>
            <a:r>
              <a:rPr lang="ru-RU" dirty="0" err="1"/>
              <a:t>місцеві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3571876"/>
            <a:ext cx="81439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ЗАГАЛЬНІ </a:t>
            </a:r>
            <a:r>
              <a:rPr lang="ru-RU" dirty="0" err="1"/>
              <a:t>променеві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при:</a:t>
            </a:r>
          </a:p>
          <a:p>
            <a:r>
              <a:rPr lang="ru-RU" dirty="0"/>
              <a:t>1. </a:t>
            </a:r>
            <a:r>
              <a:rPr lang="ru-RU" dirty="0" err="1"/>
              <a:t>загальне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</a:t>
            </a:r>
          </a:p>
          <a:p>
            <a:r>
              <a:rPr lang="ru-RU" dirty="0"/>
              <a:t>2. при локальному </a:t>
            </a:r>
            <a:r>
              <a:rPr lang="ru-RU" dirty="0" err="1"/>
              <a:t>опроміненні</a:t>
            </a:r>
            <a:r>
              <a:rPr lang="ru-RU" dirty="0"/>
              <a:t> </a:t>
            </a:r>
            <a:r>
              <a:rPr lang="ru-RU" dirty="0" err="1"/>
              <a:t>порожнин</a:t>
            </a:r>
            <a:r>
              <a:rPr lang="ru-RU" dirty="0"/>
              <a:t>: </a:t>
            </a:r>
            <a:r>
              <a:rPr lang="ru-RU" dirty="0" err="1"/>
              <a:t>органи</a:t>
            </a:r>
            <a:r>
              <a:rPr lang="ru-RU" dirty="0"/>
              <a:t> живота,</a:t>
            </a:r>
          </a:p>
          <a:p>
            <a:r>
              <a:rPr lang="ru-RU" dirty="0"/>
              <a:t>                                                                                     малого тазу,</a:t>
            </a:r>
          </a:p>
          <a:p>
            <a:r>
              <a:rPr lang="ru-RU" dirty="0"/>
              <a:t>                                                                                    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,</a:t>
            </a:r>
          </a:p>
          <a:p>
            <a:r>
              <a:rPr lang="ru-RU" dirty="0"/>
              <a:t>  </a:t>
            </a:r>
            <a:r>
              <a:rPr lang="ru-RU" dirty="0" err="1"/>
              <a:t>меншою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вони </a:t>
            </a:r>
            <a:r>
              <a:rPr lang="ru-RU" dirty="0" err="1"/>
              <a:t>виникають</a:t>
            </a:r>
            <a:r>
              <a:rPr lang="ru-RU" dirty="0"/>
              <a:t> при </a:t>
            </a:r>
            <a:r>
              <a:rPr lang="ru-RU" dirty="0" err="1"/>
              <a:t>опроміненні</a:t>
            </a:r>
            <a:r>
              <a:rPr lang="ru-RU" dirty="0"/>
              <a:t> </a:t>
            </a:r>
            <a:r>
              <a:rPr lang="ru-RU" dirty="0" err="1"/>
              <a:t>кінцівок</a:t>
            </a:r>
            <a:r>
              <a:rPr lang="ru-RU" dirty="0"/>
              <a:t>.</a:t>
            </a:r>
          </a:p>
          <a:p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променеві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іонізуючої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 з одного боку та </a:t>
            </a:r>
            <a:r>
              <a:rPr lang="ru-RU" dirty="0" err="1"/>
              <a:t>всмоктуванні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з </a:t>
            </a:r>
            <a:r>
              <a:rPr lang="ru-RU" dirty="0" err="1"/>
              <a:t>іншого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уражається</a:t>
            </a:r>
            <a:r>
              <a:rPr lang="ru-RU" dirty="0"/>
              <a:t>: </a:t>
            </a:r>
            <a:r>
              <a:rPr lang="ru-RU" dirty="0" err="1"/>
              <a:t>шлунково-кишковий</a:t>
            </a:r>
            <a:r>
              <a:rPr lang="ru-RU" dirty="0"/>
              <a:t> тракт, </a:t>
            </a:r>
            <a:r>
              <a:rPr lang="ru-RU" dirty="0" err="1"/>
              <a:t>серцево-судинна</a:t>
            </a:r>
            <a:r>
              <a:rPr lang="ru-RU" dirty="0"/>
              <a:t> система,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втрата</a:t>
            </a:r>
            <a:r>
              <a:rPr lang="ru-RU" dirty="0"/>
              <a:t> ваги,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лейкоцитів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32656"/>
            <a:ext cx="828680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МІСЦЕВІ </a:t>
            </a:r>
            <a:r>
              <a:rPr lang="ru-RU" sz="1400" dirty="0" err="1"/>
              <a:t>реакції</a:t>
            </a:r>
            <a:r>
              <a:rPr lang="ru-RU" sz="1400" dirty="0"/>
              <a:t> </a:t>
            </a:r>
            <a:r>
              <a:rPr lang="ru-RU" sz="1400" dirty="0" err="1"/>
              <a:t>розвиваються</a:t>
            </a:r>
            <a:r>
              <a:rPr lang="ru-RU" sz="1400" dirty="0"/>
              <a:t> </a:t>
            </a:r>
            <a:r>
              <a:rPr lang="ru-RU" sz="1400" dirty="0" err="1"/>
              <a:t>ранні</a:t>
            </a:r>
            <a:r>
              <a:rPr lang="ru-RU" sz="1400" dirty="0"/>
              <a:t> та </a:t>
            </a:r>
            <a:r>
              <a:rPr lang="ru-RU" sz="1400" dirty="0" err="1"/>
              <a:t>пізні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Ранні</a:t>
            </a:r>
            <a:r>
              <a:rPr lang="ru-RU" sz="1400" dirty="0"/>
              <a:t> </a:t>
            </a:r>
            <a:r>
              <a:rPr lang="ru-RU" sz="1400" dirty="0" err="1"/>
              <a:t>розвиваються</a:t>
            </a:r>
            <a:r>
              <a:rPr lang="ru-RU" sz="1400" dirty="0"/>
              <a:t> </a:t>
            </a:r>
            <a:r>
              <a:rPr lang="ru-RU" sz="1400" dirty="0" err="1"/>
              <a:t>якщо</a:t>
            </a:r>
            <a:r>
              <a:rPr lang="ru-RU" sz="1400" dirty="0"/>
              <a:t> СУМАРНА ДОЗА </a:t>
            </a:r>
            <a:r>
              <a:rPr lang="ru-RU" sz="1400" dirty="0" err="1"/>
              <a:t>опромінення</a:t>
            </a:r>
            <a:r>
              <a:rPr lang="ru-RU" sz="1400" dirty="0"/>
              <a:t> </a:t>
            </a:r>
            <a:r>
              <a:rPr lang="ru-RU" sz="1400" dirty="0" err="1"/>
              <a:t>більше</a:t>
            </a:r>
            <a:r>
              <a:rPr lang="ru-RU" sz="1400" dirty="0"/>
              <a:t> </a:t>
            </a:r>
            <a:r>
              <a:rPr lang="ru-RU" sz="1400" dirty="0" err="1"/>
              <a:t>толерантності</a:t>
            </a:r>
            <a:r>
              <a:rPr lang="ru-RU" sz="1400" dirty="0"/>
              <a:t> </a:t>
            </a:r>
            <a:r>
              <a:rPr lang="ru-RU" sz="1400" dirty="0" err="1"/>
              <a:t>здорової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 на 30-50%. Вони </a:t>
            </a:r>
            <a:r>
              <a:rPr lang="ru-RU" sz="1400" dirty="0" err="1"/>
              <a:t>розвиваються</a:t>
            </a:r>
            <a:r>
              <a:rPr lang="ru-RU" sz="1400" dirty="0"/>
              <a:t> в </a:t>
            </a:r>
            <a:r>
              <a:rPr lang="ru-RU" sz="1400" dirty="0" err="1"/>
              <a:t>процесі</a:t>
            </a:r>
            <a:r>
              <a:rPr lang="ru-RU" sz="1400" dirty="0"/>
              <a:t> </a:t>
            </a:r>
            <a:r>
              <a:rPr lang="ru-RU" sz="1400" dirty="0" err="1"/>
              <a:t>променевої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пізніше</a:t>
            </a:r>
            <a:r>
              <a:rPr lang="ru-RU" sz="1400" dirty="0"/>
              <a:t> 3 </a:t>
            </a:r>
            <a:r>
              <a:rPr lang="ru-RU" sz="1400" dirty="0" err="1"/>
              <a:t>міс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неї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Пізні</a:t>
            </a:r>
            <a:r>
              <a:rPr lang="ru-RU" sz="1400" dirty="0"/>
              <a:t> </a:t>
            </a:r>
            <a:r>
              <a:rPr lang="ru-RU" sz="1400" dirty="0" err="1"/>
              <a:t>променеві</a:t>
            </a:r>
            <a:r>
              <a:rPr lang="ru-RU" sz="1400" dirty="0"/>
              <a:t> </a:t>
            </a:r>
            <a:r>
              <a:rPr lang="ru-RU" sz="1400" dirty="0" err="1"/>
              <a:t>реакції</a:t>
            </a:r>
            <a:r>
              <a:rPr lang="ru-RU" sz="1400" dirty="0"/>
              <a:t> </a:t>
            </a:r>
            <a:r>
              <a:rPr lang="ru-RU" sz="1400" dirty="0" err="1"/>
              <a:t>розвиваються</a:t>
            </a:r>
            <a:r>
              <a:rPr lang="ru-RU" sz="1400" dirty="0"/>
              <a:t> за </a:t>
            </a:r>
            <a:r>
              <a:rPr lang="ru-RU" sz="1400" dirty="0" err="1"/>
              <a:t>значення</a:t>
            </a:r>
            <a:r>
              <a:rPr lang="ru-RU" sz="1400" dirty="0"/>
              <a:t> </a:t>
            </a:r>
            <a:r>
              <a:rPr lang="ru-RU" sz="1400" dirty="0" err="1"/>
              <a:t>сумарної</a:t>
            </a:r>
            <a:r>
              <a:rPr lang="ru-RU" sz="1400" dirty="0"/>
              <a:t> </a:t>
            </a:r>
            <a:r>
              <a:rPr lang="ru-RU" sz="1400" dirty="0" err="1"/>
              <a:t>дози</a:t>
            </a:r>
            <a:r>
              <a:rPr lang="ru-RU" sz="1400" dirty="0"/>
              <a:t> </a:t>
            </a:r>
            <a:r>
              <a:rPr lang="ru-RU" sz="1400" dirty="0" err="1"/>
              <a:t>менше</a:t>
            </a:r>
            <a:r>
              <a:rPr lang="ru-RU" sz="1400" dirty="0"/>
              <a:t> 30% </a:t>
            </a:r>
            <a:r>
              <a:rPr lang="ru-RU" sz="1400" dirty="0" err="1"/>
              <a:t>толерантності</a:t>
            </a:r>
            <a:r>
              <a:rPr lang="ru-RU" sz="1400" dirty="0"/>
              <a:t> </a:t>
            </a:r>
            <a:r>
              <a:rPr lang="ru-RU" sz="1400" dirty="0" err="1"/>
              <a:t>здорової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Основні</a:t>
            </a:r>
            <a:r>
              <a:rPr lang="ru-RU" sz="1400" dirty="0"/>
              <a:t> прояви </a:t>
            </a:r>
            <a:r>
              <a:rPr lang="ru-RU" sz="1400" dirty="0" err="1"/>
              <a:t>місцевих</a:t>
            </a:r>
            <a:r>
              <a:rPr lang="ru-RU" sz="1400" dirty="0"/>
              <a:t> </a:t>
            </a:r>
            <a:r>
              <a:rPr lang="ru-RU" sz="1400" dirty="0" err="1"/>
              <a:t>променевих</a:t>
            </a:r>
            <a:r>
              <a:rPr lang="ru-RU" sz="1400" dirty="0"/>
              <a:t> </a:t>
            </a:r>
            <a:r>
              <a:rPr lang="ru-RU" sz="1400" dirty="0" err="1"/>
              <a:t>реакцій</a:t>
            </a:r>
            <a:r>
              <a:rPr lang="ru-RU" sz="1400" dirty="0"/>
              <a:t>;</a:t>
            </a:r>
          </a:p>
          <a:p>
            <a:r>
              <a:rPr lang="ru-RU" sz="1400" dirty="0"/>
              <a:t>1.ЕРИТЕМИ </a:t>
            </a:r>
            <a:r>
              <a:rPr lang="ru-RU" sz="1400" dirty="0" err="1"/>
              <a:t>або</a:t>
            </a:r>
            <a:r>
              <a:rPr lang="ru-RU" sz="1400" dirty="0"/>
              <a:t> сухого </a:t>
            </a:r>
            <a:r>
              <a:rPr lang="ru-RU" sz="1400" dirty="0" err="1"/>
              <a:t>радіодерматиту</a:t>
            </a:r>
            <a:r>
              <a:rPr lang="ru-RU" sz="1400" dirty="0"/>
              <a:t>, </a:t>
            </a:r>
            <a:r>
              <a:rPr lang="ru-RU" sz="1400" dirty="0" err="1"/>
              <a:t>який</a:t>
            </a:r>
            <a:r>
              <a:rPr lang="ru-RU" sz="1400" dirty="0"/>
              <a:t> </a:t>
            </a:r>
            <a:r>
              <a:rPr lang="ru-RU" sz="1400" dirty="0" err="1"/>
              <a:t>проявляється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гіперемією</a:t>
            </a:r>
            <a:endParaRPr lang="ru-RU" sz="1400" dirty="0"/>
          </a:p>
          <a:p>
            <a:r>
              <a:rPr lang="ru-RU" sz="1400" dirty="0" err="1"/>
              <a:t>набряком</a:t>
            </a:r>
            <a:endParaRPr lang="ru-RU" sz="1400" dirty="0"/>
          </a:p>
          <a:p>
            <a:r>
              <a:rPr lang="ru-RU" sz="1400" dirty="0" err="1"/>
              <a:t>Хворобливістю</a:t>
            </a:r>
            <a:endParaRPr lang="ru-RU" sz="1400" dirty="0"/>
          </a:p>
          <a:p>
            <a:r>
              <a:rPr lang="ru-RU" sz="1400" dirty="0" err="1"/>
              <a:t>лущенням</a:t>
            </a:r>
            <a:endParaRPr lang="ru-RU" sz="1400" dirty="0"/>
          </a:p>
          <a:p>
            <a:r>
              <a:rPr lang="ru-RU" sz="1400" dirty="0" err="1"/>
              <a:t>пігментацією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Потім</a:t>
            </a:r>
            <a:r>
              <a:rPr lang="ru-RU" sz="1400" dirty="0"/>
              <a:t> </a:t>
            </a:r>
            <a:r>
              <a:rPr lang="ru-RU" sz="1400" dirty="0" err="1"/>
              <a:t>він</a:t>
            </a:r>
            <a:r>
              <a:rPr lang="ru-RU" sz="1400" dirty="0"/>
              <a:t> </a:t>
            </a:r>
            <a:r>
              <a:rPr lang="ru-RU" sz="1400" dirty="0" err="1"/>
              <a:t>може</a:t>
            </a:r>
            <a:r>
              <a:rPr lang="ru-RU" sz="1400" dirty="0"/>
              <a:t> перейти у </a:t>
            </a:r>
            <a:r>
              <a:rPr lang="ru-RU" sz="1400" dirty="0" err="1"/>
              <a:t>вологий</a:t>
            </a:r>
            <a:r>
              <a:rPr lang="ru-RU" sz="1400" dirty="0"/>
              <a:t> </a:t>
            </a:r>
            <a:r>
              <a:rPr lang="ru-RU" sz="1400" dirty="0" err="1"/>
              <a:t>радіодерматит</a:t>
            </a:r>
            <a:endParaRPr lang="ru-RU" sz="1400" dirty="0"/>
          </a:p>
          <a:p>
            <a:r>
              <a:rPr lang="ru-RU" sz="1400" dirty="0"/>
              <a:t>-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вже</a:t>
            </a:r>
            <a:r>
              <a:rPr lang="ru-RU" sz="1400" dirty="0"/>
              <a:t> </a:t>
            </a:r>
            <a:r>
              <a:rPr lang="ru-RU" sz="1400" dirty="0" err="1"/>
              <a:t>важке</a:t>
            </a:r>
            <a:r>
              <a:rPr lang="ru-RU" sz="1400" dirty="0"/>
              <a:t> </a:t>
            </a:r>
            <a:r>
              <a:rPr lang="ru-RU" sz="1400" dirty="0" err="1"/>
              <a:t>радіаційне</a:t>
            </a:r>
            <a:r>
              <a:rPr lang="ru-RU" sz="1400" dirty="0"/>
              <a:t> </a:t>
            </a:r>
            <a:r>
              <a:rPr lang="ru-RU" sz="1400" dirty="0" err="1"/>
              <a:t>ураження</a:t>
            </a:r>
            <a:r>
              <a:rPr lang="ru-RU" sz="1400" dirty="0"/>
              <a:t>, яке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розвиватися</a:t>
            </a:r>
            <a:r>
              <a:rPr lang="ru-RU" sz="1400" dirty="0"/>
              <a:t> при </a:t>
            </a:r>
            <a:r>
              <a:rPr lang="ru-RU" sz="1400" dirty="0" err="1"/>
              <a:t>променевої</a:t>
            </a:r>
            <a:r>
              <a:rPr lang="ru-RU" sz="1400" dirty="0"/>
              <a:t> </a:t>
            </a:r>
            <a:r>
              <a:rPr lang="ru-RU" sz="1400" dirty="0" err="1"/>
              <a:t>терапії</a:t>
            </a:r>
            <a:r>
              <a:rPr lang="ru-RU" sz="1400" dirty="0"/>
              <a:t>. </a:t>
            </a:r>
            <a:r>
              <a:rPr lang="ru-RU" sz="1400" dirty="0" err="1"/>
              <a:t>Виявляється</a:t>
            </a:r>
            <a:r>
              <a:rPr lang="ru-RU" sz="1400" dirty="0"/>
              <a:t> </a:t>
            </a:r>
            <a:r>
              <a:rPr lang="ru-RU" sz="1400" dirty="0" err="1"/>
              <a:t>вологий</a:t>
            </a:r>
            <a:r>
              <a:rPr lang="ru-RU" sz="1400" dirty="0"/>
              <a:t> дерматит </a:t>
            </a:r>
            <a:r>
              <a:rPr lang="ru-RU" sz="1400" dirty="0" err="1"/>
              <a:t>появою</a:t>
            </a:r>
            <a:r>
              <a:rPr lang="ru-RU" sz="1400" dirty="0"/>
              <a:t> </a:t>
            </a:r>
            <a:r>
              <a:rPr lang="ru-RU" sz="1400" dirty="0" err="1"/>
              <a:t>бульбашок</a:t>
            </a:r>
            <a:r>
              <a:rPr lang="ru-RU" sz="1400" dirty="0"/>
              <a:t> з </a:t>
            </a:r>
            <a:r>
              <a:rPr lang="ru-RU" sz="1400" dirty="0" err="1"/>
              <a:t>рідиною</a:t>
            </a:r>
            <a:r>
              <a:rPr lang="ru-RU" sz="1400" dirty="0"/>
              <a:t>. Вони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присихати</a:t>
            </a:r>
            <a:r>
              <a:rPr lang="ru-RU" sz="1400" dirty="0"/>
              <a:t>, але </a:t>
            </a:r>
            <a:r>
              <a:rPr lang="ru-RU" sz="1400" dirty="0" err="1"/>
              <a:t>можуть</a:t>
            </a:r>
            <a:r>
              <a:rPr lang="ru-RU" sz="1400" dirty="0"/>
              <a:t> і </a:t>
            </a:r>
            <a:r>
              <a:rPr lang="ru-RU" sz="1400" dirty="0" err="1"/>
              <a:t>нагноюватися</a:t>
            </a:r>
            <a:r>
              <a:rPr lang="ru-RU" sz="1400" dirty="0"/>
              <a:t> при </a:t>
            </a:r>
            <a:r>
              <a:rPr lang="ru-RU" sz="1400" dirty="0" err="1"/>
              <a:t>інфекції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приєдналася</a:t>
            </a:r>
            <a:r>
              <a:rPr lang="ru-RU" sz="1400" dirty="0"/>
              <a:t>. Для </a:t>
            </a:r>
            <a:r>
              <a:rPr lang="ru-RU" sz="1400" dirty="0" err="1"/>
              <a:t>попередження</a:t>
            </a:r>
            <a:r>
              <a:rPr lang="ru-RU" sz="1400" dirty="0"/>
              <a:t> </a:t>
            </a:r>
            <a:r>
              <a:rPr lang="ru-RU" sz="1400" dirty="0" err="1"/>
              <a:t>цих</a:t>
            </a:r>
            <a:r>
              <a:rPr lang="ru-RU" sz="1400" dirty="0"/>
              <a:t> </a:t>
            </a:r>
            <a:r>
              <a:rPr lang="ru-RU" sz="1400" dirty="0" err="1"/>
              <a:t>явищ</a:t>
            </a:r>
            <a:r>
              <a:rPr lang="ru-RU" sz="1400" dirty="0"/>
              <a:t> поля </a:t>
            </a:r>
            <a:r>
              <a:rPr lang="ru-RU" sz="1400" dirty="0" err="1"/>
              <a:t>опромінення</a:t>
            </a:r>
            <a:r>
              <a:rPr lang="ru-RU" sz="1400" dirty="0"/>
              <a:t> </a:t>
            </a:r>
            <a:r>
              <a:rPr lang="ru-RU" sz="1400" dirty="0" err="1"/>
              <a:t>присипають</a:t>
            </a:r>
            <a:r>
              <a:rPr lang="ru-RU" sz="1400" dirty="0"/>
              <a:t> пудрою, </a:t>
            </a:r>
            <a:r>
              <a:rPr lang="ru-RU" sz="1400" dirty="0" err="1"/>
              <a:t>змащують</a:t>
            </a:r>
            <a:r>
              <a:rPr lang="ru-RU" sz="1400" dirty="0"/>
              <a:t> </a:t>
            </a:r>
            <a:r>
              <a:rPr lang="ru-RU" sz="1400" dirty="0" err="1"/>
              <a:t>риб'ячим</a:t>
            </a:r>
            <a:r>
              <a:rPr lang="ru-RU" sz="1400" dirty="0"/>
              <a:t> жиром </a:t>
            </a:r>
            <a:r>
              <a:rPr lang="ru-RU" sz="1400" dirty="0" err="1"/>
              <a:t>або</a:t>
            </a:r>
            <a:r>
              <a:rPr lang="ru-RU" sz="1400" dirty="0"/>
              <a:t> маслом </a:t>
            </a:r>
            <a:r>
              <a:rPr lang="ru-RU" sz="1400" dirty="0" err="1"/>
              <a:t>обліпихи</a:t>
            </a:r>
            <a:r>
              <a:rPr lang="ru-RU" sz="1400" dirty="0"/>
              <a:t>.</a:t>
            </a:r>
          </a:p>
        </p:txBody>
      </p:sp>
      <p:pic>
        <p:nvPicPr>
          <p:cNvPr id="2050" name="Picture 2" descr="Лучевые реакции и поврежде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357694"/>
            <a:ext cx="2714644" cy="2388887"/>
          </a:xfrm>
          <a:prstGeom prst="rect">
            <a:avLst/>
          </a:prstGeom>
          <a:noFill/>
        </p:spPr>
      </p:pic>
      <p:pic>
        <p:nvPicPr>
          <p:cNvPr id="2052" name="Picture 4" descr="http://www.medical-enc.ru/11/images/luchevye_povrezhdenia_kozh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786190"/>
            <a:ext cx="2000264" cy="301403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57620" y="4286256"/>
            <a:ext cx="3000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Променеві</a:t>
            </a:r>
            <a:r>
              <a:rPr lang="ru-RU" sz="1200" dirty="0"/>
              <a:t> </a:t>
            </a:r>
            <a:r>
              <a:rPr lang="ru-RU" sz="1200" dirty="0" err="1"/>
              <a:t>ушкодження</a:t>
            </a:r>
            <a:r>
              <a:rPr lang="ru-RU" sz="1200" dirty="0"/>
              <a:t> </a:t>
            </a:r>
            <a:r>
              <a:rPr lang="ru-RU" sz="1200" dirty="0" err="1"/>
              <a:t>шкіри</a:t>
            </a:r>
            <a:r>
              <a:rPr lang="ru-RU" sz="1200" dirty="0"/>
              <a:t> (</a:t>
            </a:r>
            <a:r>
              <a:rPr lang="ru-RU" sz="1200" dirty="0" err="1"/>
              <a:t>розвиток</a:t>
            </a:r>
            <a:r>
              <a:rPr lang="ru-RU" sz="1200" dirty="0"/>
              <a:t> </a:t>
            </a:r>
            <a:r>
              <a:rPr lang="ru-RU" sz="1200" dirty="0" err="1"/>
              <a:t>променевих</a:t>
            </a:r>
            <a:r>
              <a:rPr lang="ru-RU" sz="1200" dirty="0"/>
              <a:t> </a:t>
            </a:r>
            <a:r>
              <a:rPr lang="ru-RU" sz="1200" dirty="0" err="1"/>
              <a:t>опіків</a:t>
            </a:r>
            <a:r>
              <a:rPr lang="ru-RU" sz="1200" dirty="0"/>
              <a:t>).</a:t>
            </a:r>
          </a:p>
          <a:p>
            <a:r>
              <a:rPr lang="ru-RU" sz="1200" dirty="0"/>
              <a:t>Рис. 5. </a:t>
            </a:r>
            <a:r>
              <a:rPr lang="ru-RU" sz="1200" dirty="0" err="1"/>
              <a:t>Ерітема</a:t>
            </a:r>
            <a:r>
              <a:rPr lang="ru-RU" sz="1200" dirty="0"/>
              <a:t>.</a:t>
            </a:r>
          </a:p>
          <a:p>
            <a:r>
              <a:rPr lang="ru-RU" sz="1200" dirty="0"/>
              <a:t>Рис. 6 - 8. </a:t>
            </a:r>
            <a:r>
              <a:rPr lang="ru-RU" sz="1200" dirty="0" err="1"/>
              <a:t>Розвиток</a:t>
            </a:r>
            <a:r>
              <a:rPr lang="ru-RU" sz="1200" dirty="0"/>
              <a:t> </a:t>
            </a:r>
            <a:r>
              <a:rPr lang="ru-RU" sz="1200" dirty="0" err="1"/>
              <a:t>бульбашок</a:t>
            </a:r>
            <a:r>
              <a:rPr lang="ru-RU" sz="1200" dirty="0"/>
              <a:t>. </a:t>
            </a:r>
            <a:r>
              <a:rPr lang="ru-RU" sz="1200" dirty="0" err="1"/>
              <a:t>Вологий</a:t>
            </a:r>
            <a:r>
              <a:rPr lang="ru-RU" sz="1200" dirty="0"/>
              <a:t> </a:t>
            </a:r>
            <a:r>
              <a:rPr lang="ru-RU" sz="1200" dirty="0" err="1"/>
              <a:t>радіоепідерміт</a:t>
            </a:r>
            <a:r>
              <a:rPr lang="ru-RU" sz="1200" dirty="0"/>
              <a:t>.</a:t>
            </a:r>
          </a:p>
          <a:p>
            <a:r>
              <a:rPr lang="ru-RU" sz="1200" dirty="0"/>
              <a:t>Рис. 9. </a:t>
            </a:r>
            <a:r>
              <a:rPr lang="ru-RU" sz="1200" dirty="0" err="1"/>
              <a:t>Ерозія</a:t>
            </a:r>
            <a:r>
              <a:rPr lang="ru-RU" sz="1200" dirty="0"/>
              <a:t>.</a:t>
            </a:r>
          </a:p>
          <a:p>
            <a:r>
              <a:rPr lang="ru-RU" sz="1200" dirty="0"/>
              <a:t>Рис. 10. </a:t>
            </a:r>
            <a:r>
              <a:rPr lang="ru-RU" sz="1200" dirty="0" err="1"/>
              <a:t>рубець</a:t>
            </a:r>
            <a:r>
              <a:rPr lang="ru-RU" sz="1200" dirty="0"/>
              <a:t>; видно </a:t>
            </a:r>
            <a:r>
              <a:rPr lang="ru-RU" sz="1200" dirty="0" err="1"/>
              <a:t>дисхромію</a:t>
            </a:r>
            <a:r>
              <a:rPr lang="ru-RU" sz="1200" dirty="0"/>
              <a:t>, </a:t>
            </a:r>
            <a:r>
              <a:rPr lang="ru-RU" sz="1200" dirty="0" err="1"/>
              <a:t>телеангіектазії</a:t>
            </a:r>
            <a:r>
              <a:rPr lang="ru-RU" sz="1200" dirty="0"/>
              <a:t> і </a:t>
            </a:r>
            <a:r>
              <a:rPr lang="ru-RU" sz="1200" dirty="0" err="1"/>
              <a:t>облямівку</a:t>
            </a:r>
            <a:r>
              <a:rPr lang="ru-RU" sz="1200" dirty="0"/>
              <a:t> </a:t>
            </a:r>
            <a:r>
              <a:rPr lang="ru-RU" sz="1200" dirty="0" err="1"/>
              <a:t>гіперпігментації</a:t>
            </a:r>
            <a:r>
              <a:rPr lang="ru-RU" sz="1200" dirty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357166"/>
            <a:ext cx="78581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2. </a:t>
            </a:r>
            <a:r>
              <a:rPr lang="ru-RU" dirty="0" err="1"/>
              <a:t>уражаються</a:t>
            </a:r>
            <a:r>
              <a:rPr lang="ru-RU" dirty="0"/>
              <a:t> </a:t>
            </a:r>
            <a:r>
              <a:rPr lang="ru-RU" dirty="0" err="1"/>
              <a:t>слизові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ротової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, </a:t>
            </a:r>
            <a:r>
              <a:rPr lang="ru-RU" dirty="0" err="1"/>
              <a:t>стравоходу</a:t>
            </a:r>
            <a:r>
              <a:rPr lang="ru-RU" dirty="0"/>
              <a:t>,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</a:t>
            </a:r>
          </a:p>
          <a:p>
            <a:r>
              <a:rPr lang="ru-RU" dirty="0"/>
              <a:t>3.розвивається </a:t>
            </a:r>
            <a:r>
              <a:rPr lang="ru-RU" dirty="0" err="1"/>
              <a:t>стійка</a:t>
            </a:r>
            <a:r>
              <a:rPr lang="ru-RU" dirty="0"/>
              <a:t> </a:t>
            </a:r>
            <a:r>
              <a:rPr lang="ru-RU" dirty="0" err="1"/>
              <a:t>епіляція</a:t>
            </a:r>
            <a:r>
              <a:rPr lang="ru-RU" dirty="0"/>
              <a:t> </a:t>
            </a:r>
            <a:r>
              <a:rPr lang="ru-RU" dirty="0" err="1"/>
              <a:t>волосся</a:t>
            </a:r>
            <a:r>
              <a:rPr lang="ru-RU" dirty="0"/>
              <a:t> (</a:t>
            </a:r>
            <a:r>
              <a:rPr lang="ru-RU" dirty="0" err="1"/>
              <a:t>випадіння</a:t>
            </a:r>
            <a:r>
              <a:rPr lang="ru-RU" dirty="0"/>
              <a:t>),</a:t>
            </a:r>
          </a:p>
          <a:p>
            <a:r>
              <a:rPr lang="ru-RU" dirty="0"/>
              <a:t>4.некрози тканин,</a:t>
            </a:r>
          </a:p>
          <a:p>
            <a:r>
              <a:rPr lang="ru-RU" dirty="0"/>
              <a:t>5.променевий рак </a:t>
            </a:r>
            <a:r>
              <a:rPr lang="ru-RU" dirty="0" err="1"/>
              <a:t>шкіри</a:t>
            </a:r>
            <a:r>
              <a:rPr lang="ru-RU" dirty="0"/>
              <a:t>,</a:t>
            </a:r>
          </a:p>
          <a:p>
            <a:r>
              <a:rPr lang="ru-RU" dirty="0"/>
              <a:t>6. </a:t>
            </a:r>
            <a:r>
              <a:rPr lang="ru-RU" dirty="0" err="1"/>
              <a:t>враховуючи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спрямований</a:t>
            </a:r>
            <a:r>
              <a:rPr lang="ru-RU" dirty="0"/>
              <a:t> у </a:t>
            </a:r>
            <a:r>
              <a:rPr lang="ru-RU" dirty="0" err="1"/>
              <a:t>глибину</a:t>
            </a:r>
            <a:r>
              <a:rPr lang="ru-RU" dirty="0"/>
              <a:t> тканин та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як </a:t>
            </a:r>
            <a:r>
              <a:rPr lang="ru-RU" dirty="0" err="1"/>
              <a:t>променеві</a:t>
            </a:r>
            <a:r>
              <a:rPr lang="ru-RU" dirty="0"/>
              <a:t> </a:t>
            </a:r>
            <a:r>
              <a:rPr lang="ru-RU" dirty="0" err="1"/>
              <a:t>фібрози</a:t>
            </a:r>
            <a:r>
              <a:rPr lang="ru-RU" dirty="0"/>
              <a:t> у </a:t>
            </a:r>
            <a:r>
              <a:rPr lang="ru-RU" dirty="0" err="1"/>
              <a:t>підшкірній</a:t>
            </a:r>
            <a:r>
              <a:rPr lang="ru-RU" dirty="0"/>
              <a:t> </a:t>
            </a:r>
            <a:r>
              <a:rPr lang="ru-RU" dirty="0" err="1"/>
              <a:t>клітковині</a:t>
            </a:r>
            <a:r>
              <a:rPr lang="ru-RU" dirty="0"/>
              <a:t>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в </a:t>
            </a:r>
            <a:r>
              <a:rPr lang="ru-RU" dirty="0" err="1"/>
              <a:t>рубці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"</a:t>
            </a:r>
            <a:r>
              <a:rPr lang="ru-RU" dirty="0" err="1"/>
              <a:t>замуровуватися</a:t>
            </a:r>
            <a:r>
              <a:rPr lang="ru-RU" dirty="0"/>
              <a:t>" </a:t>
            </a:r>
            <a:r>
              <a:rPr lang="ru-RU" dirty="0" err="1"/>
              <a:t>нервові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, і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сильним</a:t>
            </a:r>
            <a:r>
              <a:rPr lang="ru-RU" dirty="0"/>
              <a:t> </a:t>
            </a:r>
            <a:r>
              <a:rPr lang="ru-RU" dirty="0" err="1"/>
              <a:t>болем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лікуються</a:t>
            </a:r>
            <a:r>
              <a:rPr lang="ru-RU" dirty="0"/>
              <a:t> </a:t>
            </a:r>
            <a:r>
              <a:rPr lang="ru-RU" dirty="0" err="1"/>
              <a:t>оперативним</a:t>
            </a:r>
            <a:r>
              <a:rPr lang="ru-RU" dirty="0"/>
              <a:t> шляхом.</a:t>
            </a:r>
          </a:p>
        </p:txBody>
      </p:sp>
      <p:pic>
        <p:nvPicPr>
          <p:cNvPr id="49154" name="Picture 2" descr="Картинки по запросу влажный радиодермати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143248"/>
            <a:ext cx="3248025" cy="23336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5500702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Випадіння</a:t>
            </a:r>
            <a:r>
              <a:rPr lang="ru-RU" sz="1200" dirty="0"/>
              <a:t> </a:t>
            </a:r>
            <a:r>
              <a:rPr lang="ru-RU" sz="1200" dirty="0" err="1"/>
              <a:t>волосся</a:t>
            </a:r>
            <a:r>
              <a:rPr lang="ru-RU" sz="1200" dirty="0"/>
              <a:t> через 3 </a:t>
            </a:r>
            <a:r>
              <a:rPr lang="ru-RU" sz="1200" dirty="0" err="1"/>
              <a:t>тижні</a:t>
            </a:r>
            <a:r>
              <a:rPr lang="ru-RU" sz="1200" dirty="0"/>
              <a:t> </a:t>
            </a:r>
            <a:r>
              <a:rPr lang="ru-RU" sz="1200" dirty="0" err="1"/>
              <a:t>після</a:t>
            </a:r>
            <a:r>
              <a:rPr lang="ru-RU" sz="1200" dirty="0"/>
              <a:t> </a:t>
            </a:r>
            <a:r>
              <a:rPr lang="ru-RU" sz="1200" dirty="0" err="1"/>
              <a:t>телегамматерапії</a:t>
            </a:r>
            <a:r>
              <a:rPr lang="ru-RU" sz="1200" dirty="0"/>
              <a:t> на весь </a:t>
            </a:r>
            <a:r>
              <a:rPr lang="ru-RU" sz="1200" dirty="0" err="1"/>
              <a:t>головний</a:t>
            </a:r>
            <a:r>
              <a:rPr lang="ru-RU" sz="1200" dirty="0"/>
              <a:t> </a:t>
            </a:r>
            <a:r>
              <a:rPr lang="ru-RU" sz="1200" dirty="0" err="1"/>
              <a:t>мозок</a:t>
            </a:r>
            <a:r>
              <a:rPr lang="ru-RU" sz="1200" dirty="0"/>
              <a:t> у </a:t>
            </a:r>
            <a:r>
              <a:rPr lang="ru-RU" sz="1200" dirty="0" err="1"/>
              <a:t>сумарній</a:t>
            </a:r>
            <a:r>
              <a:rPr lang="ru-RU" sz="1200" dirty="0"/>
              <a:t> </a:t>
            </a:r>
            <a:r>
              <a:rPr lang="ru-RU" sz="1200" dirty="0" err="1"/>
              <a:t>осередковій</a:t>
            </a:r>
            <a:r>
              <a:rPr lang="ru-RU" sz="1200" dirty="0"/>
              <a:t> </a:t>
            </a:r>
            <a:r>
              <a:rPr lang="ru-RU" sz="1200" dirty="0" err="1"/>
              <a:t>дозі</a:t>
            </a:r>
            <a:r>
              <a:rPr lang="ru-RU" sz="1200" dirty="0"/>
              <a:t> 30 Гр (</a:t>
            </a:r>
            <a:r>
              <a:rPr lang="ru-RU" sz="1200" dirty="0" err="1"/>
              <a:t>разова</a:t>
            </a:r>
            <a:r>
              <a:rPr lang="ru-RU" sz="1200" dirty="0"/>
              <a:t> доза 3 Гр) </a:t>
            </a:r>
            <a:r>
              <a:rPr lang="ru-RU" sz="1200" dirty="0" err="1"/>
              <a:t>щодо</a:t>
            </a:r>
            <a:r>
              <a:rPr lang="ru-RU" sz="1200" dirty="0"/>
              <a:t> </a:t>
            </a:r>
            <a:r>
              <a:rPr lang="ru-RU" sz="1200" dirty="0" err="1"/>
              <a:t>метастазів</a:t>
            </a:r>
            <a:r>
              <a:rPr lang="ru-RU" sz="1200" dirty="0"/>
              <a:t> раку в </a:t>
            </a:r>
            <a:r>
              <a:rPr lang="ru-RU" sz="1200" dirty="0" err="1"/>
              <a:t>головний</a:t>
            </a:r>
            <a:r>
              <a:rPr lang="ru-RU" sz="1200" dirty="0"/>
              <a:t> </a:t>
            </a:r>
            <a:r>
              <a:rPr lang="ru-RU" sz="1200" dirty="0" err="1"/>
              <a:t>мозок</a:t>
            </a:r>
            <a:r>
              <a:rPr lang="ru-RU" sz="1200" dirty="0"/>
              <a:t>.</a:t>
            </a:r>
          </a:p>
        </p:txBody>
      </p:sp>
      <p:pic>
        <p:nvPicPr>
          <p:cNvPr id="49156" name="Picture 4" descr="Картинки по запросу влажный радиодермати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071810"/>
            <a:ext cx="2255906" cy="337662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643702" y="2928934"/>
            <a:ext cx="2214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Атрофія</a:t>
            </a:r>
            <a:r>
              <a:rPr lang="ru-RU" sz="1200" dirty="0"/>
              <a:t> </a:t>
            </a:r>
            <a:r>
              <a:rPr lang="ru-RU" sz="1200" dirty="0" err="1"/>
              <a:t>шкіри</a:t>
            </a:r>
            <a:r>
              <a:rPr lang="ru-RU" sz="1200" dirty="0"/>
              <a:t> з </a:t>
            </a:r>
            <a:r>
              <a:rPr lang="ru-RU" sz="1200" dirty="0" err="1"/>
              <a:t>ділянками</a:t>
            </a:r>
            <a:r>
              <a:rPr lang="ru-RU" sz="1200" dirty="0"/>
              <a:t> </a:t>
            </a:r>
            <a:r>
              <a:rPr lang="ru-RU" sz="1200" dirty="0" err="1"/>
              <a:t>депігментації</a:t>
            </a:r>
            <a:r>
              <a:rPr lang="ru-RU" sz="1200" dirty="0"/>
              <a:t> та </a:t>
            </a:r>
            <a:r>
              <a:rPr lang="ru-RU" sz="1200" dirty="0" err="1"/>
              <a:t>телеангіоектазії</a:t>
            </a:r>
            <a:r>
              <a:rPr lang="ru-RU" sz="1200" dirty="0"/>
              <a:t> в </a:t>
            </a:r>
            <a:r>
              <a:rPr lang="ru-RU" sz="1200" dirty="0" err="1"/>
              <a:t>області</a:t>
            </a:r>
            <a:r>
              <a:rPr lang="ru-RU" sz="1200" dirty="0"/>
              <a:t> </a:t>
            </a:r>
            <a:r>
              <a:rPr lang="ru-RU" sz="1200" dirty="0" err="1"/>
              <a:t>лівої</a:t>
            </a:r>
            <a:r>
              <a:rPr lang="ru-RU" sz="1200" dirty="0"/>
              <a:t> </a:t>
            </a:r>
            <a:r>
              <a:rPr lang="ru-RU" sz="1200" dirty="0" err="1"/>
              <a:t>ключиці</a:t>
            </a:r>
            <a:r>
              <a:rPr lang="ru-RU" sz="1200" dirty="0"/>
              <a:t> через 5 </a:t>
            </a:r>
            <a:r>
              <a:rPr lang="ru-RU" sz="1200" dirty="0" err="1"/>
              <a:t>років</a:t>
            </a:r>
            <a:r>
              <a:rPr lang="ru-RU" sz="1200" dirty="0"/>
              <a:t> </a:t>
            </a:r>
            <a:r>
              <a:rPr lang="ru-RU" sz="1200" dirty="0" err="1"/>
              <a:t>після</a:t>
            </a:r>
            <a:r>
              <a:rPr lang="ru-RU" sz="1200" dirty="0"/>
              <a:t> </a:t>
            </a:r>
            <a:r>
              <a:rPr lang="ru-RU" sz="1200" dirty="0" err="1"/>
              <a:t>телегаматерапії</a:t>
            </a:r>
            <a:r>
              <a:rPr lang="ru-RU" sz="1200" dirty="0"/>
              <a:t> з приводу раку </a:t>
            </a:r>
            <a:r>
              <a:rPr lang="ru-RU" sz="1200" dirty="0" err="1"/>
              <a:t>молочної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у </a:t>
            </a:r>
            <a:r>
              <a:rPr lang="ru-RU" sz="1200" dirty="0" err="1"/>
              <a:t>сумарній</a:t>
            </a:r>
            <a:r>
              <a:rPr lang="ru-RU" sz="1200" dirty="0"/>
              <a:t> </a:t>
            </a:r>
            <a:r>
              <a:rPr lang="ru-RU" sz="1200" dirty="0" err="1"/>
              <a:t>осередковій</a:t>
            </a:r>
            <a:r>
              <a:rPr lang="ru-RU" sz="1200" dirty="0"/>
              <a:t> </a:t>
            </a:r>
            <a:r>
              <a:rPr lang="ru-RU" sz="1200" dirty="0" err="1"/>
              <a:t>дозі</a:t>
            </a:r>
            <a:r>
              <a:rPr lang="ru-RU" sz="1200" dirty="0"/>
              <a:t> 50 Гр </a:t>
            </a:r>
            <a:r>
              <a:rPr lang="ru-RU" sz="1200" dirty="0" err="1"/>
              <a:t>звичайними</a:t>
            </a:r>
            <a:r>
              <a:rPr lang="ru-RU" sz="1200" dirty="0"/>
              <a:t> </a:t>
            </a:r>
            <a:r>
              <a:rPr lang="ru-RU" sz="1200" dirty="0" err="1"/>
              <a:t>фракціями</a:t>
            </a:r>
            <a:r>
              <a:rPr lang="ru-RU" sz="1200" dirty="0"/>
              <a:t> (2 Гр).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5140" y="4786322"/>
            <a:ext cx="22145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Пізня</a:t>
            </a:r>
            <a:r>
              <a:rPr lang="ru-RU" sz="1200" dirty="0"/>
              <a:t> </a:t>
            </a:r>
            <a:r>
              <a:rPr lang="ru-RU" sz="1200" dirty="0" err="1"/>
              <a:t>променева</a:t>
            </a:r>
            <a:r>
              <a:rPr lang="ru-RU" sz="1200" dirty="0"/>
              <a:t> </a:t>
            </a:r>
            <a:r>
              <a:rPr lang="ru-RU" sz="1200" dirty="0" err="1"/>
              <a:t>виразка</a:t>
            </a:r>
            <a:r>
              <a:rPr lang="ru-RU" sz="1200" dirty="0"/>
              <a:t> на </a:t>
            </a:r>
            <a:r>
              <a:rPr lang="ru-RU" sz="1200" dirty="0" err="1"/>
              <a:t>шкірі</a:t>
            </a:r>
            <a:r>
              <a:rPr lang="ru-RU" sz="1200" dirty="0"/>
              <a:t> через 7 </a:t>
            </a:r>
            <a:r>
              <a:rPr lang="ru-RU" sz="1200" dirty="0" err="1"/>
              <a:t>років</a:t>
            </a:r>
            <a:r>
              <a:rPr lang="ru-RU" sz="1200" dirty="0"/>
              <a:t> </a:t>
            </a:r>
            <a:r>
              <a:rPr lang="ru-RU" sz="1200" dirty="0" err="1"/>
              <a:t>після</a:t>
            </a:r>
            <a:r>
              <a:rPr lang="ru-RU" sz="1200" dirty="0"/>
              <a:t> </a:t>
            </a:r>
            <a:r>
              <a:rPr lang="ru-RU" sz="1200" dirty="0" err="1"/>
              <a:t>близькофокусної</a:t>
            </a:r>
            <a:r>
              <a:rPr lang="ru-RU" sz="1200" dirty="0"/>
              <a:t> </a:t>
            </a:r>
            <a:r>
              <a:rPr lang="ru-RU" sz="1200" dirty="0" err="1"/>
              <a:t>рентгенотерапії</a:t>
            </a:r>
            <a:r>
              <a:rPr lang="ru-RU" sz="1200" dirty="0"/>
              <a:t> </a:t>
            </a:r>
            <a:r>
              <a:rPr lang="ru-RU" sz="1200" dirty="0" err="1"/>
              <a:t>щодо</a:t>
            </a:r>
            <a:r>
              <a:rPr lang="ru-RU" sz="1200" dirty="0"/>
              <a:t> </a:t>
            </a:r>
            <a:r>
              <a:rPr lang="ru-RU" sz="1200" dirty="0" err="1"/>
              <a:t>плоскоклітинного</a:t>
            </a:r>
            <a:r>
              <a:rPr lang="ru-RU" sz="1200" dirty="0"/>
              <a:t> раку в </a:t>
            </a:r>
            <a:r>
              <a:rPr lang="ru-RU" sz="1200" dirty="0" err="1"/>
              <a:t>сумарній</a:t>
            </a:r>
            <a:r>
              <a:rPr lang="ru-RU" sz="1200" dirty="0"/>
              <a:t> </a:t>
            </a:r>
            <a:r>
              <a:rPr lang="ru-RU" sz="1200" dirty="0" err="1"/>
              <a:t>осередковій</a:t>
            </a:r>
            <a:r>
              <a:rPr lang="ru-RU" sz="1200" dirty="0"/>
              <a:t> </a:t>
            </a:r>
            <a:r>
              <a:rPr lang="ru-RU" sz="1200" dirty="0" err="1"/>
              <a:t>дозі</a:t>
            </a:r>
            <a:r>
              <a:rPr lang="ru-RU" sz="1200" dirty="0"/>
              <a:t> 75 Гр.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D544A61D2595844997150F565998B02" ma:contentTypeVersion="3" ma:contentTypeDescription="Создание документа." ma:contentTypeScope="" ma:versionID="6e87dfa292c6b4cbb25a33bd751f6fd5">
  <xsd:schema xmlns:xsd="http://www.w3.org/2001/XMLSchema" xmlns:xs="http://www.w3.org/2001/XMLSchema" xmlns:p="http://schemas.microsoft.com/office/2006/metadata/properties" xmlns:ns2="3ff04ba5-bea8-4474-966c-221a85675589" targetNamespace="http://schemas.microsoft.com/office/2006/metadata/properties" ma:root="true" ma:fieldsID="7744b419481a3736ef1660c14c28a9e3" ns2:_="">
    <xsd:import namespace="3ff04ba5-bea8-4474-966c-221a856755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f04ba5-bea8-4474-966c-221a856755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590FA7-4C52-4F52-9064-A282FFAE468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7B59DEA-2B2B-4CAE-A594-C40D01B889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f04ba5-bea8-4474-966c-221a856755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AC01AD-A08C-42AD-B2A8-AE61AEE7BB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688</TotalTime>
  <Words>3534</Words>
  <Application>Microsoft Office PowerPoint</Application>
  <PresentationFormat>Экран (4:3)</PresentationFormat>
  <Paragraphs>365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Calibri</vt:lpstr>
      <vt:lpstr>Consolas</vt:lpstr>
      <vt:lpstr>Corbel</vt:lpstr>
      <vt:lpstr>Wingdings</vt:lpstr>
      <vt:lpstr>Wingdings 2</vt:lpstr>
      <vt:lpstr>Wingdings 3</vt:lpstr>
      <vt:lpstr>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57</cp:revision>
  <dcterms:created xsi:type="dcterms:W3CDTF">2018-02-27T19:34:50Z</dcterms:created>
  <dcterms:modified xsi:type="dcterms:W3CDTF">2023-02-14T13:18:37Z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0x0101006D544A61D2595844997150F565998B02</vt:lpwstr>
  </property>
</Properties>
</file>