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8"/>
  </p:notesMasterIdLst>
  <p:sldIdLst>
    <p:sldId id="256" r:id="rId5"/>
    <p:sldId id="259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16" r:id="rId22"/>
    <p:sldId id="317" r:id="rId23"/>
    <p:sldId id="320" r:id="rId24"/>
    <p:sldId id="265" r:id="rId25"/>
    <p:sldId id="275" r:id="rId26"/>
    <p:sldId id="318" r:id="rId27"/>
    <p:sldId id="321" r:id="rId28"/>
    <p:sldId id="258" r:id="rId29"/>
    <p:sldId id="268" r:id="rId30"/>
    <p:sldId id="288" r:id="rId31"/>
    <p:sldId id="289" r:id="rId32"/>
    <p:sldId id="326" r:id="rId33"/>
    <p:sldId id="328" r:id="rId34"/>
    <p:sldId id="327" r:id="rId35"/>
    <p:sldId id="290" r:id="rId36"/>
    <p:sldId id="322" r:id="rId37"/>
    <p:sldId id="319" r:id="rId38"/>
    <p:sldId id="291" r:id="rId39"/>
    <p:sldId id="261" r:id="rId40"/>
    <p:sldId id="292" r:id="rId41"/>
    <p:sldId id="293" r:id="rId42"/>
    <p:sldId id="260" r:id="rId43"/>
    <p:sldId id="278" r:id="rId44"/>
    <p:sldId id="294" r:id="rId45"/>
    <p:sldId id="295" r:id="rId46"/>
    <p:sldId id="296" r:id="rId47"/>
    <p:sldId id="270" r:id="rId48"/>
    <p:sldId id="323" r:id="rId49"/>
    <p:sldId id="297" r:id="rId50"/>
    <p:sldId id="324" r:id="rId51"/>
    <p:sldId id="298" r:id="rId52"/>
    <p:sldId id="299" r:id="rId53"/>
    <p:sldId id="300" r:id="rId54"/>
    <p:sldId id="266" r:id="rId55"/>
    <p:sldId id="325" r:id="rId56"/>
    <p:sldId id="286" r:id="rId5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46C6"/>
    <a:srgbClr val="C5C5C5"/>
    <a:srgbClr val="C0C0C0"/>
    <a:srgbClr val="DDDDDD"/>
    <a:srgbClr val="333333"/>
    <a:srgbClr val="FFFFFF"/>
    <a:srgbClr val="000000"/>
    <a:srgbClr val="FC04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4" autoAdjust="0"/>
    <p:restoredTop sz="93740" autoAdjust="0"/>
  </p:normalViewPr>
  <p:slideViewPr>
    <p:cSldViewPr>
      <p:cViewPr varScale="1">
        <p:scale>
          <a:sx n="49" d="100"/>
          <a:sy n="49" d="100"/>
        </p:scale>
        <p:origin x="494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8914446-2C8F-490D-8638-03FDEEF51F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uk-UA" altLang="en-US" smtClean="0">
              <a:latin typeface="Arial" panose="020B0604020202020204" pitchFamily="34" charset="0"/>
            </a:endParaRPr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BC83AD0-AE04-435F-8295-6D666E6627AD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uk-UA" altLang="en-US" smtClean="0">
              <a:latin typeface="Arial" panose="020B0604020202020204" pitchFamily="34" charset="0"/>
            </a:endParaRPr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25C8CEF-6447-4C07-A758-E6AAC02C75D7}" type="slidenum">
              <a:rPr lang="en-US" altLang="en-US" smtClean="0"/>
              <a:pPr/>
              <a:t>31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425E8A-5A45-48CB-95C5-C0FF44AA385A}" type="slidenum">
              <a:rPr lang="en-US" altLang="en-US" smtClean="0"/>
              <a:pPr>
                <a:spcBef>
                  <a:spcPct val="0"/>
                </a:spcBef>
              </a:pPr>
              <a:t>39</a:t>
            </a:fld>
            <a:endParaRPr lang="en-US" altLang="en-US" smtClean="0"/>
          </a:p>
        </p:txBody>
      </p:sp>
      <p:sp>
        <p:nvSpPr>
          <p:cNvPr id="46083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>
                <a:latin typeface="Arial" panose="020B0604020202020204" pitchFamily="34" charset="0"/>
              </a:rPr>
              <a:t>Content Layouts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3"/>
          <p:cNvSpPr>
            <a:spLocks noChangeArrowheads="1"/>
          </p:cNvSpPr>
          <p:nvPr/>
        </p:nvSpPr>
        <p:spPr bwMode="gray">
          <a:xfrm>
            <a:off x="1698625" y="3705225"/>
            <a:ext cx="742950" cy="742950"/>
          </a:xfrm>
          <a:prstGeom prst="rect">
            <a:avLst/>
          </a:prstGeom>
          <a:solidFill>
            <a:schemeClr val="accent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uk-UA" smtClean="0"/>
          </a:p>
        </p:txBody>
      </p:sp>
      <p:sp>
        <p:nvSpPr>
          <p:cNvPr id="5" name="Rectangle 44" descr="3"/>
          <p:cNvSpPr>
            <a:spLocks noChangeArrowheads="1"/>
          </p:cNvSpPr>
          <p:nvPr/>
        </p:nvSpPr>
        <p:spPr bwMode="gray">
          <a:xfrm>
            <a:off x="2492375" y="4510088"/>
            <a:ext cx="742950" cy="7445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uk-UA" smtClean="0"/>
          </a:p>
        </p:txBody>
      </p:sp>
      <p:sp>
        <p:nvSpPr>
          <p:cNvPr id="6" name="Rectangle 34" descr="5"/>
          <p:cNvSpPr>
            <a:spLocks noChangeArrowheads="1"/>
          </p:cNvSpPr>
          <p:nvPr/>
        </p:nvSpPr>
        <p:spPr bwMode="gray">
          <a:xfrm>
            <a:off x="915988" y="4510088"/>
            <a:ext cx="742950" cy="7445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uk-UA" smtClean="0"/>
          </a:p>
        </p:txBody>
      </p:sp>
      <p:sp>
        <p:nvSpPr>
          <p:cNvPr id="7" name="Rectangle 59"/>
          <p:cNvSpPr>
            <a:spLocks noChangeArrowheads="1"/>
          </p:cNvSpPr>
          <p:nvPr/>
        </p:nvSpPr>
        <p:spPr bwMode="gray">
          <a:xfrm>
            <a:off x="1703388" y="5314950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uk-UA" smtClean="0"/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gray">
          <a:xfrm>
            <a:off x="128588" y="3705225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uk-UA" smtClean="0"/>
          </a:p>
        </p:txBody>
      </p:sp>
      <p:sp>
        <p:nvSpPr>
          <p:cNvPr id="9" name="Rectangle 56"/>
          <p:cNvSpPr>
            <a:spLocks noChangeArrowheads="1"/>
          </p:cNvSpPr>
          <p:nvPr/>
        </p:nvSpPr>
        <p:spPr bwMode="gray">
          <a:xfrm>
            <a:off x="2492375" y="3705225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uk-UA" smtClean="0"/>
          </a:p>
        </p:txBody>
      </p:sp>
      <p:grpSp>
        <p:nvGrpSpPr>
          <p:cNvPr id="10" name="Group 75"/>
          <p:cNvGrpSpPr>
            <a:grpSpLocks/>
          </p:cNvGrpSpPr>
          <p:nvPr/>
        </p:nvGrpSpPr>
        <p:grpSpPr bwMode="auto">
          <a:xfrm>
            <a:off x="112713" y="5954713"/>
            <a:ext cx="8936037" cy="631825"/>
            <a:chOff x="71" y="3751"/>
            <a:chExt cx="5629" cy="398"/>
          </a:xfrm>
        </p:grpSpPr>
        <p:sp>
          <p:nvSpPr>
            <p:cNvPr id="11" name="Freeform 24"/>
            <p:cNvSpPr>
              <a:spLocks/>
            </p:cNvSpPr>
            <p:nvPr userDrawn="1"/>
          </p:nvSpPr>
          <p:spPr bwMode="gray">
            <a:xfrm>
              <a:off x="71" y="3751"/>
              <a:ext cx="5626" cy="349"/>
            </a:xfrm>
            <a:custGeom>
              <a:avLst/>
              <a:gdLst>
                <a:gd name="T0" fmla="*/ 5626 w 5626"/>
                <a:gd name="T1" fmla="*/ 349 h 349"/>
                <a:gd name="T2" fmla="*/ 0 w 5626"/>
                <a:gd name="T3" fmla="*/ 349 h 349"/>
                <a:gd name="T4" fmla="*/ 0 w 5626"/>
                <a:gd name="T5" fmla="*/ 187 h 349"/>
                <a:gd name="T6" fmla="*/ 0 w 5626"/>
                <a:gd name="T7" fmla="*/ 114 h 349"/>
                <a:gd name="T8" fmla="*/ 4064 w 5626"/>
                <a:gd name="T9" fmla="*/ 118 h 349"/>
                <a:gd name="T10" fmla="*/ 4329 w 5626"/>
                <a:gd name="T11" fmla="*/ 0 h 349"/>
                <a:gd name="T12" fmla="*/ 5623 w 5626"/>
                <a:gd name="T13" fmla="*/ 0 h 349"/>
                <a:gd name="T14" fmla="*/ 5626 w 5626"/>
                <a:gd name="T15" fmla="*/ 349 h 3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626" h="349">
                  <a:moveTo>
                    <a:pt x="5626" y="349"/>
                  </a:moveTo>
                  <a:lnTo>
                    <a:pt x="0" y="349"/>
                  </a:lnTo>
                  <a:lnTo>
                    <a:pt x="0" y="187"/>
                  </a:lnTo>
                  <a:lnTo>
                    <a:pt x="0" y="114"/>
                  </a:lnTo>
                  <a:cubicBezTo>
                    <a:pt x="678" y="103"/>
                    <a:pt x="3343" y="137"/>
                    <a:pt x="4064" y="118"/>
                  </a:cubicBezTo>
                  <a:lnTo>
                    <a:pt x="4329" y="0"/>
                  </a:lnTo>
                  <a:lnTo>
                    <a:pt x="5623" y="0"/>
                  </a:lnTo>
                  <a:lnTo>
                    <a:pt x="5626" y="34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5"/>
            <p:cNvSpPr>
              <a:spLocks/>
            </p:cNvSpPr>
            <p:nvPr userDrawn="1"/>
          </p:nvSpPr>
          <p:spPr bwMode="gray">
            <a:xfrm>
              <a:off x="71" y="3800"/>
              <a:ext cx="5626" cy="349"/>
            </a:xfrm>
            <a:custGeom>
              <a:avLst/>
              <a:gdLst>
                <a:gd name="T0" fmla="*/ 5626 w 5626"/>
                <a:gd name="T1" fmla="*/ 349 h 349"/>
                <a:gd name="T2" fmla="*/ 0 w 5626"/>
                <a:gd name="T3" fmla="*/ 349 h 349"/>
                <a:gd name="T4" fmla="*/ 0 w 5626"/>
                <a:gd name="T5" fmla="*/ 187 h 349"/>
                <a:gd name="T6" fmla="*/ 0 w 5626"/>
                <a:gd name="T7" fmla="*/ 114 h 349"/>
                <a:gd name="T8" fmla="*/ 4082 w 5626"/>
                <a:gd name="T9" fmla="*/ 118 h 349"/>
                <a:gd name="T10" fmla="*/ 4345 w 5626"/>
                <a:gd name="T11" fmla="*/ 0 h 349"/>
                <a:gd name="T12" fmla="*/ 5623 w 5626"/>
                <a:gd name="T13" fmla="*/ 6 h 349"/>
                <a:gd name="T14" fmla="*/ 5626 w 5626"/>
                <a:gd name="T15" fmla="*/ 349 h 3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626" h="349">
                  <a:moveTo>
                    <a:pt x="5626" y="349"/>
                  </a:moveTo>
                  <a:lnTo>
                    <a:pt x="0" y="349"/>
                  </a:lnTo>
                  <a:lnTo>
                    <a:pt x="0" y="187"/>
                  </a:lnTo>
                  <a:lnTo>
                    <a:pt x="0" y="114"/>
                  </a:lnTo>
                  <a:cubicBezTo>
                    <a:pt x="680" y="103"/>
                    <a:pt x="3358" y="137"/>
                    <a:pt x="4082" y="118"/>
                  </a:cubicBezTo>
                  <a:lnTo>
                    <a:pt x="4345" y="0"/>
                  </a:lnTo>
                  <a:lnTo>
                    <a:pt x="5623" y="6"/>
                  </a:lnTo>
                  <a:lnTo>
                    <a:pt x="5626" y="3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 userDrawn="1"/>
          </p:nvSpPr>
          <p:spPr bwMode="gray">
            <a:xfrm>
              <a:off x="4209" y="3833"/>
              <a:ext cx="1491" cy="88"/>
            </a:xfrm>
            <a:custGeom>
              <a:avLst/>
              <a:gdLst>
                <a:gd name="T0" fmla="*/ 0 w 1491"/>
                <a:gd name="T1" fmla="*/ 84 h 88"/>
                <a:gd name="T2" fmla="*/ 223 w 1491"/>
                <a:gd name="T3" fmla="*/ 0 h 88"/>
                <a:gd name="T4" fmla="*/ 1491 w 1491"/>
                <a:gd name="T5" fmla="*/ 0 h 88"/>
                <a:gd name="T6" fmla="*/ 1488 w 1491"/>
                <a:gd name="T7" fmla="*/ 60 h 88"/>
                <a:gd name="T8" fmla="*/ 383 w 1491"/>
                <a:gd name="T9" fmla="*/ 59 h 88"/>
                <a:gd name="T10" fmla="*/ 273 w 1491"/>
                <a:gd name="T11" fmla="*/ 88 h 88"/>
                <a:gd name="T12" fmla="*/ 0 w 1491"/>
                <a:gd name="T13" fmla="*/ 84 h 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91" h="88">
                  <a:moveTo>
                    <a:pt x="0" y="84"/>
                  </a:moveTo>
                  <a:lnTo>
                    <a:pt x="223" y="0"/>
                  </a:lnTo>
                  <a:lnTo>
                    <a:pt x="1491" y="0"/>
                  </a:lnTo>
                  <a:lnTo>
                    <a:pt x="1488" y="60"/>
                  </a:lnTo>
                  <a:lnTo>
                    <a:pt x="383" y="59"/>
                  </a:lnTo>
                  <a:lnTo>
                    <a:pt x="273" y="88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7"/>
          <p:cNvGrpSpPr>
            <a:grpSpLocks/>
          </p:cNvGrpSpPr>
          <p:nvPr/>
        </p:nvGrpSpPr>
        <p:grpSpPr bwMode="auto">
          <a:xfrm rot="10800000">
            <a:off x="6003925" y="1778000"/>
            <a:ext cx="2768600" cy="779463"/>
            <a:chOff x="1566" y="164"/>
            <a:chExt cx="1455" cy="425"/>
          </a:xfrm>
        </p:grpSpPr>
        <p:sp>
          <p:nvSpPr>
            <p:cNvPr id="15" name="Freeform 8"/>
            <p:cNvSpPr>
              <a:spLocks/>
            </p:cNvSpPr>
            <p:nvPr/>
          </p:nvSpPr>
          <p:spPr bwMode="gray">
            <a:xfrm>
              <a:off x="1893" y="468"/>
              <a:ext cx="38" cy="121"/>
            </a:xfrm>
            <a:custGeom>
              <a:avLst/>
              <a:gdLst>
                <a:gd name="T0" fmla="*/ 35 w 39"/>
                <a:gd name="T1" fmla="*/ 36 h 121"/>
                <a:gd name="T2" fmla="*/ 33 w 39"/>
                <a:gd name="T3" fmla="*/ 36 h 121"/>
                <a:gd name="T4" fmla="*/ 28 w 39"/>
                <a:gd name="T5" fmla="*/ 36 h 121"/>
                <a:gd name="T6" fmla="*/ 20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1 w 39"/>
                <a:gd name="T23" fmla="*/ 5 h 121"/>
                <a:gd name="T24" fmla="*/ 28 w 39"/>
                <a:gd name="T25" fmla="*/ 11 h 121"/>
                <a:gd name="T26" fmla="*/ 35 w 39"/>
                <a:gd name="T27" fmla="*/ 20 h 121"/>
                <a:gd name="T28" fmla="*/ 37 w 39"/>
                <a:gd name="T29" fmla="*/ 34 h 121"/>
                <a:gd name="T30" fmla="*/ 37 w 39"/>
                <a:gd name="T31" fmla="*/ 121 h 121"/>
                <a:gd name="T32" fmla="*/ 35 w 39"/>
                <a:gd name="T33" fmla="*/ 121 h 121"/>
                <a:gd name="T34" fmla="*/ 35 w 39"/>
                <a:gd name="T35" fmla="*/ 36 h 1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gray">
            <a:xfrm>
              <a:off x="2271" y="451"/>
              <a:ext cx="45" cy="138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7 h 139"/>
                <a:gd name="T32" fmla="*/ 3 w 45"/>
                <a:gd name="T33" fmla="*/ 137 h 139"/>
                <a:gd name="T34" fmla="*/ 3 w 45"/>
                <a:gd name="T35" fmla="*/ 42 h 13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gray">
            <a:xfrm>
              <a:off x="1767" y="378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gray">
            <a:xfrm>
              <a:off x="2793" y="378"/>
              <a:ext cx="143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2 w 144"/>
                <a:gd name="T37" fmla="*/ 62 h 211"/>
                <a:gd name="T38" fmla="*/ 72 w 144"/>
                <a:gd name="T39" fmla="*/ 60 h 211"/>
                <a:gd name="T40" fmla="*/ 72 w 144"/>
                <a:gd name="T41" fmla="*/ 55 h 211"/>
                <a:gd name="T42" fmla="*/ 72 w 144"/>
                <a:gd name="T43" fmla="*/ 45 h 211"/>
                <a:gd name="T44" fmla="*/ 75 w 144"/>
                <a:gd name="T45" fmla="*/ 36 h 211"/>
                <a:gd name="T46" fmla="*/ 80 w 144"/>
                <a:gd name="T47" fmla="*/ 25 h 211"/>
                <a:gd name="T48" fmla="*/ 89 w 144"/>
                <a:gd name="T49" fmla="*/ 16 h 211"/>
                <a:gd name="T50" fmla="*/ 103 w 144"/>
                <a:gd name="T51" fmla="*/ 8 h 211"/>
                <a:gd name="T52" fmla="*/ 119 w 144"/>
                <a:gd name="T53" fmla="*/ 2 h 211"/>
                <a:gd name="T54" fmla="*/ 142 w 144"/>
                <a:gd name="T55" fmla="*/ 0 h 211"/>
                <a:gd name="T56" fmla="*/ 142 w 144"/>
                <a:gd name="T57" fmla="*/ 2 h 211"/>
                <a:gd name="T58" fmla="*/ 142 w 144"/>
                <a:gd name="T59" fmla="*/ 8 h 211"/>
                <a:gd name="T60" fmla="*/ 139 w 144"/>
                <a:gd name="T61" fmla="*/ 17 h 211"/>
                <a:gd name="T62" fmla="*/ 137 w 144"/>
                <a:gd name="T63" fmla="*/ 28 h 211"/>
                <a:gd name="T64" fmla="*/ 131 w 144"/>
                <a:gd name="T65" fmla="*/ 39 h 211"/>
                <a:gd name="T66" fmla="*/ 123 w 144"/>
                <a:gd name="T67" fmla="*/ 49 h 211"/>
                <a:gd name="T68" fmla="*/ 111 w 144"/>
                <a:gd name="T69" fmla="*/ 59 h 211"/>
                <a:gd name="T70" fmla="*/ 95 w 144"/>
                <a:gd name="T71" fmla="*/ 64 h 211"/>
                <a:gd name="T72" fmla="*/ 75 w 144"/>
                <a:gd name="T73" fmla="*/ 67 h 211"/>
                <a:gd name="T74" fmla="*/ 75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gray">
            <a:xfrm>
              <a:off x="2632" y="457"/>
              <a:ext cx="88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4 w 89"/>
                <a:gd name="T31" fmla="*/ 39 h 132"/>
                <a:gd name="T32" fmla="*/ 44 w 89"/>
                <a:gd name="T33" fmla="*/ 38 h 132"/>
                <a:gd name="T34" fmla="*/ 44 w 89"/>
                <a:gd name="T35" fmla="*/ 34 h 132"/>
                <a:gd name="T36" fmla="*/ 44 w 89"/>
                <a:gd name="T37" fmla="*/ 27 h 132"/>
                <a:gd name="T38" fmla="*/ 47 w 89"/>
                <a:gd name="T39" fmla="*/ 20 h 132"/>
                <a:gd name="T40" fmla="*/ 52 w 89"/>
                <a:gd name="T41" fmla="*/ 14 h 132"/>
                <a:gd name="T42" fmla="*/ 60 w 89"/>
                <a:gd name="T43" fmla="*/ 7 h 132"/>
                <a:gd name="T44" fmla="*/ 71 w 89"/>
                <a:gd name="T45" fmla="*/ 3 h 132"/>
                <a:gd name="T46" fmla="*/ 87 w 89"/>
                <a:gd name="T47" fmla="*/ 0 h 132"/>
                <a:gd name="T48" fmla="*/ 87 w 89"/>
                <a:gd name="T49" fmla="*/ 3 h 132"/>
                <a:gd name="T50" fmla="*/ 86 w 89"/>
                <a:gd name="T51" fmla="*/ 10 h 132"/>
                <a:gd name="T52" fmla="*/ 85 w 89"/>
                <a:gd name="T53" fmla="*/ 18 h 132"/>
                <a:gd name="T54" fmla="*/ 79 w 89"/>
                <a:gd name="T55" fmla="*/ 26 h 132"/>
                <a:gd name="T56" fmla="*/ 72 w 89"/>
                <a:gd name="T57" fmla="*/ 34 h 132"/>
                <a:gd name="T58" fmla="*/ 62 w 89"/>
                <a:gd name="T59" fmla="*/ 41 h 132"/>
                <a:gd name="T60" fmla="*/ 45 w 89"/>
                <a:gd name="T61" fmla="*/ 43 h 132"/>
                <a:gd name="T62" fmla="*/ 45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gray">
            <a:xfrm>
              <a:off x="2432" y="405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gray">
            <a:xfrm>
              <a:off x="1916" y="235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gray">
            <a:xfrm>
              <a:off x="2515" y="380"/>
              <a:ext cx="93" cy="209"/>
            </a:xfrm>
            <a:custGeom>
              <a:avLst/>
              <a:gdLst>
                <a:gd name="T0" fmla="*/ 43 w 92"/>
                <a:gd name="T1" fmla="*/ 160 h 210"/>
                <a:gd name="T2" fmla="*/ 36 w 92"/>
                <a:gd name="T3" fmla="*/ 158 h 210"/>
                <a:gd name="T4" fmla="*/ 23 w 92"/>
                <a:gd name="T5" fmla="*/ 153 h 210"/>
                <a:gd name="T6" fmla="*/ 12 w 92"/>
                <a:gd name="T7" fmla="*/ 139 h 210"/>
                <a:gd name="T8" fmla="*/ 12 w 92"/>
                <a:gd name="T9" fmla="*/ 127 h 210"/>
                <a:gd name="T10" fmla="*/ 23 w 92"/>
                <a:gd name="T11" fmla="*/ 130 h 210"/>
                <a:gd name="T12" fmla="*/ 38 w 92"/>
                <a:gd name="T13" fmla="*/ 143 h 210"/>
                <a:gd name="T14" fmla="*/ 43 w 92"/>
                <a:gd name="T15" fmla="*/ 106 h 210"/>
                <a:gd name="T16" fmla="*/ 35 w 92"/>
                <a:gd name="T17" fmla="*/ 105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8 w 92"/>
                <a:gd name="T45" fmla="*/ 38 h 210"/>
                <a:gd name="T46" fmla="*/ 53 w 92"/>
                <a:gd name="T47" fmla="*/ 24 h 210"/>
                <a:gd name="T48" fmla="*/ 68 w 92"/>
                <a:gd name="T49" fmla="*/ 8 h 210"/>
                <a:gd name="T50" fmla="*/ 94 w 92"/>
                <a:gd name="T51" fmla="*/ 0 h 210"/>
                <a:gd name="T52" fmla="*/ 92 w 92"/>
                <a:gd name="T53" fmla="*/ 8 h 210"/>
                <a:gd name="T54" fmla="*/ 84 w 92"/>
                <a:gd name="T55" fmla="*/ 25 h 210"/>
                <a:gd name="T56" fmla="*/ 65 w 92"/>
                <a:gd name="T57" fmla="*/ 40 h 210"/>
                <a:gd name="T58" fmla="*/ 51 w 92"/>
                <a:gd name="T59" fmla="*/ 122 h 210"/>
                <a:gd name="T60" fmla="*/ 52 w 92"/>
                <a:gd name="T61" fmla="*/ 114 h 210"/>
                <a:gd name="T62" fmla="*/ 61 w 92"/>
                <a:gd name="T63" fmla="*/ 100 h 210"/>
                <a:gd name="T64" fmla="*/ 83 w 92"/>
                <a:gd name="T65" fmla="*/ 92 h 210"/>
                <a:gd name="T66" fmla="*/ 82 w 92"/>
                <a:gd name="T67" fmla="*/ 98 h 210"/>
                <a:gd name="T68" fmla="*/ 75 w 92"/>
                <a:gd name="T69" fmla="*/ 112 h 210"/>
                <a:gd name="T70" fmla="*/ 61 w 92"/>
                <a:gd name="T71" fmla="*/ 125 h 210"/>
                <a:gd name="T72" fmla="*/ 51 w 92"/>
                <a:gd name="T73" fmla="*/ 208 h 2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gray">
            <a:xfrm>
              <a:off x="1567" y="299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gray">
            <a:xfrm>
              <a:off x="2598" y="334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gray">
            <a:xfrm>
              <a:off x="1674" y="166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gray">
            <a:xfrm>
              <a:off x="2065" y="363"/>
              <a:ext cx="100" cy="228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gray">
            <a:xfrm>
              <a:off x="2921" y="363"/>
              <a:ext cx="100" cy="228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1"/>
            <p:cNvSpPr>
              <a:spLocks/>
            </p:cNvSpPr>
            <p:nvPr/>
          </p:nvSpPr>
          <p:spPr bwMode="gray">
            <a:xfrm>
              <a:off x="2273" y="187"/>
              <a:ext cx="175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2"/>
            <p:cNvSpPr>
              <a:spLocks/>
            </p:cNvSpPr>
            <p:nvPr/>
          </p:nvSpPr>
          <p:spPr bwMode="gray">
            <a:xfrm>
              <a:off x="2161" y="218"/>
              <a:ext cx="97" cy="373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gray">
            <a:xfrm>
              <a:off x="2708" y="218"/>
              <a:ext cx="97" cy="373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Freeform 27" descr="Dark upward diagonal"/>
          <p:cNvSpPr>
            <a:spLocks/>
          </p:cNvSpPr>
          <p:nvPr/>
        </p:nvSpPr>
        <p:spPr bwMode="gray">
          <a:xfrm>
            <a:off x="85725" y="76200"/>
            <a:ext cx="8977313" cy="500063"/>
          </a:xfrm>
          <a:custGeom>
            <a:avLst/>
            <a:gdLst>
              <a:gd name="T0" fmla="*/ 0 w 5655"/>
              <a:gd name="T1" fmla="*/ 2520953 h 315"/>
              <a:gd name="T2" fmla="*/ 2147483646 w 5655"/>
              <a:gd name="T3" fmla="*/ 0 h 315"/>
              <a:gd name="T4" fmla="*/ 2147483646 w 5655"/>
              <a:gd name="T5" fmla="*/ 211693337 h 315"/>
              <a:gd name="T6" fmla="*/ 2147483646 w 5655"/>
              <a:gd name="T7" fmla="*/ 793850806 h 315"/>
              <a:gd name="T8" fmla="*/ 2520950 w 5655"/>
              <a:gd name="T9" fmla="*/ 791329854 h 315"/>
              <a:gd name="T10" fmla="*/ 0 w 5655"/>
              <a:gd name="T11" fmla="*/ 2520953 h 31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655" h="315">
                <a:moveTo>
                  <a:pt x="0" y="1"/>
                </a:moveTo>
                <a:lnTo>
                  <a:pt x="5546" y="0"/>
                </a:lnTo>
                <a:cubicBezTo>
                  <a:pt x="5652" y="0"/>
                  <a:pt x="5655" y="84"/>
                  <a:pt x="5655" y="84"/>
                </a:cubicBezTo>
                <a:lnTo>
                  <a:pt x="5649" y="315"/>
                </a:lnTo>
                <a:lnTo>
                  <a:pt x="1" y="314"/>
                </a:lnTo>
                <a:lnTo>
                  <a:pt x="0" y="1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Rectangle 28"/>
          <p:cNvSpPr>
            <a:spLocks noChangeArrowheads="1"/>
          </p:cNvSpPr>
          <p:nvPr/>
        </p:nvSpPr>
        <p:spPr bwMode="gray">
          <a:xfrm>
            <a:off x="114300" y="6610350"/>
            <a:ext cx="8931275" cy="1635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uk-UA" smtClean="0"/>
          </a:p>
        </p:txBody>
      </p:sp>
      <p:grpSp>
        <p:nvGrpSpPr>
          <p:cNvPr id="33" name="Group 74"/>
          <p:cNvGrpSpPr>
            <a:grpSpLocks/>
          </p:cNvGrpSpPr>
          <p:nvPr/>
        </p:nvGrpSpPr>
        <p:grpSpPr bwMode="auto">
          <a:xfrm>
            <a:off x="85725" y="854075"/>
            <a:ext cx="8982075" cy="1131888"/>
            <a:chOff x="54" y="538"/>
            <a:chExt cx="5658" cy="713"/>
          </a:xfrm>
        </p:grpSpPr>
        <p:sp>
          <p:nvSpPr>
            <p:cNvPr id="34" name="Freeform 30"/>
            <p:cNvSpPr>
              <a:spLocks/>
            </p:cNvSpPr>
            <p:nvPr userDrawn="1"/>
          </p:nvSpPr>
          <p:spPr bwMode="gray">
            <a:xfrm>
              <a:off x="54" y="736"/>
              <a:ext cx="5658" cy="515"/>
            </a:xfrm>
            <a:custGeom>
              <a:avLst/>
              <a:gdLst>
                <a:gd name="T0" fmla="*/ 0 w 5446"/>
                <a:gd name="T1" fmla="*/ 0 h 590"/>
                <a:gd name="T2" fmla="*/ 5878 w 5446"/>
                <a:gd name="T3" fmla="*/ 0 h 590"/>
                <a:gd name="T4" fmla="*/ 5878 w 5446"/>
                <a:gd name="T5" fmla="*/ 237 h 590"/>
                <a:gd name="T6" fmla="*/ 5878 w 5446"/>
                <a:gd name="T7" fmla="*/ 344 h 590"/>
                <a:gd name="T8" fmla="*/ 1632 w 5446"/>
                <a:gd name="T9" fmla="*/ 338 h 590"/>
                <a:gd name="T10" fmla="*/ 1390 w 5446"/>
                <a:gd name="T11" fmla="*/ 445 h 590"/>
                <a:gd name="T12" fmla="*/ 0 w 5446"/>
                <a:gd name="T13" fmla="*/ 450 h 590"/>
                <a:gd name="T14" fmla="*/ 0 w 5446"/>
                <a:gd name="T15" fmla="*/ 0 h 59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446" h="590">
                  <a:moveTo>
                    <a:pt x="0" y="0"/>
                  </a:moveTo>
                  <a:lnTo>
                    <a:pt x="5446" y="0"/>
                  </a:lnTo>
                  <a:lnTo>
                    <a:pt x="5446" y="312"/>
                  </a:lnTo>
                  <a:lnTo>
                    <a:pt x="5446" y="451"/>
                  </a:lnTo>
                  <a:cubicBezTo>
                    <a:pt x="4790" y="473"/>
                    <a:pt x="2205" y="421"/>
                    <a:pt x="1512" y="443"/>
                  </a:cubicBezTo>
                  <a:lnTo>
                    <a:pt x="1288" y="584"/>
                  </a:lnTo>
                  <a:lnTo>
                    <a:pt x="0" y="5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1"/>
            <p:cNvSpPr>
              <a:spLocks/>
            </p:cNvSpPr>
            <p:nvPr userDrawn="1"/>
          </p:nvSpPr>
          <p:spPr bwMode="gray">
            <a:xfrm>
              <a:off x="54" y="538"/>
              <a:ext cx="5658" cy="655"/>
            </a:xfrm>
            <a:custGeom>
              <a:avLst/>
              <a:gdLst>
                <a:gd name="T0" fmla="*/ 1 w 5658"/>
                <a:gd name="T1" fmla="*/ 0 h 655"/>
                <a:gd name="T2" fmla="*/ 5657 w 5658"/>
                <a:gd name="T3" fmla="*/ 0 h 655"/>
                <a:gd name="T4" fmla="*/ 5658 w 5658"/>
                <a:gd name="T5" fmla="*/ 534 h 655"/>
                <a:gd name="T6" fmla="*/ 1553 w 5658"/>
                <a:gd name="T7" fmla="*/ 528 h 655"/>
                <a:gd name="T8" fmla="*/ 1317 w 5658"/>
                <a:gd name="T9" fmla="*/ 651 h 655"/>
                <a:gd name="T10" fmla="*/ 0 w 5658"/>
                <a:gd name="T11" fmla="*/ 655 h 655"/>
                <a:gd name="T12" fmla="*/ 1 w 5658"/>
                <a:gd name="T13" fmla="*/ 0 h 6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58" h="655">
                  <a:moveTo>
                    <a:pt x="1" y="0"/>
                  </a:moveTo>
                  <a:lnTo>
                    <a:pt x="5657" y="0"/>
                  </a:lnTo>
                  <a:lnTo>
                    <a:pt x="5658" y="534"/>
                  </a:lnTo>
                  <a:lnTo>
                    <a:pt x="1553" y="528"/>
                  </a:lnTo>
                  <a:lnTo>
                    <a:pt x="1317" y="651"/>
                  </a:lnTo>
                  <a:lnTo>
                    <a:pt x="0" y="65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2"/>
            <p:cNvSpPr>
              <a:spLocks/>
            </p:cNvSpPr>
            <p:nvPr userDrawn="1"/>
          </p:nvSpPr>
          <p:spPr bwMode="gray">
            <a:xfrm>
              <a:off x="54" y="1062"/>
              <a:ext cx="1496" cy="98"/>
            </a:xfrm>
            <a:custGeom>
              <a:avLst/>
              <a:gdLst>
                <a:gd name="T0" fmla="*/ 1554 w 1440"/>
                <a:gd name="T1" fmla="*/ 1 h 112"/>
                <a:gd name="T2" fmla="*/ 1361 w 1440"/>
                <a:gd name="T3" fmla="*/ 86 h 112"/>
                <a:gd name="T4" fmla="*/ 0 w 1440"/>
                <a:gd name="T5" fmla="*/ 84 h 112"/>
                <a:gd name="T6" fmla="*/ 0 w 1440"/>
                <a:gd name="T7" fmla="*/ 38 h 112"/>
                <a:gd name="T8" fmla="*/ 1154 w 1440"/>
                <a:gd name="T9" fmla="*/ 39 h 112"/>
                <a:gd name="T10" fmla="*/ 1232 w 1440"/>
                <a:gd name="T11" fmla="*/ 0 h 112"/>
                <a:gd name="T12" fmla="*/ 1554 w 1440"/>
                <a:gd name="T13" fmla="*/ 1 h 1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40" h="112">
                  <a:moveTo>
                    <a:pt x="1440" y="1"/>
                  </a:moveTo>
                  <a:lnTo>
                    <a:pt x="1261" y="112"/>
                  </a:lnTo>
                  <a:lnTo>
                    <a:pt x="0" y="110"/>
                  </a:lnTo>
                  <a:lnTo>
                    <a:pt x="0" y="49"/>
                  </a:lnTo>
                  <a:lnTo>
                    <a:pt x="1069" y="50"/>
                  </a:lnTo>
                  <a:lnTo>
                    <a:pt x="1142" y="0"/>
                  </a:lnTo>
                  <a:lnTo>
                    <a:pt x="1440" y="1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" name="Rectangle 33"/>
          <p:cNvSpPr>
            <a:spLocks noChangeArrowheads="1"/>
          </p:cNvSpPr>
          <p:nvPr/>
        </p:nvSpPr>
        <p:spPr bwMode="gray">
          <a:xfrm>
            <a:off x="85725" y="609600"/>
            <a:ext cx="8982075" cy="1857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uk-UA" smtClean="0"/>
          </a:p>
        </p:txBody>
      </p:sp>
      <p:sp>
        <p:nvSpPr>
          <p:cNvPr id="38" name="Rectangle 38" descr="1"/>
          <p:cNvSpPr>
            <a:spLocks noChangeArrowheads="1"/>
          </p:cNvSpPr>
          <p:nvPr/>
        </p:nvSpPr>
        <p:spPr bwMode="gray">
          <a:xfrm>
            <a:off x="4067175" y="4497388"/>
            <a:ext cx="741363" cy="74295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uk-UA" smtClean="0"/>
          </a:p>
        </p:txBody>
      </p:sp>
      <p:sp>
        <p:nvSpPr>
          <p:cNvPr id="39" name="Rectangle 40" descr="7"/>
          <p:cNvSpPr>
            <a:spLocks noChangeArrowheads="1"/>
          </p:cNvSpPr>
          <p:nvPr/>
        </p:nvSpPr>
        <p:spPr bwMode="gray">
          <a:xfrm>
            <a:off x="3275013" y="5314950"/>
            <a:ext cx="742950" cy="742950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uk-UA" smtClean="0"/>
          </a:p>
        </p:txBody>
      </p:sp>
      <p:sp>
        <p:nvSpPr>
          <p:cNvPr id="40" name="Rectangle 42"/>
          <p:cNvSpPr>
            <a:spLocks noChangeArrowheads="1"/>
          </p:cNvSpPr>
          <p:nvPr/>
        </p:nvSpPr>
        <p:spPr bwMode="gray">
          <a:xfrm>
            <a:off x="3282950" y="4510088"/>
            <a:ext cx="741363" cy="744537"/>
          </a:xfrm>
          <a:prstGeom prst="rect">
            <a:avLst/>
          </a:prstGeom>
          <a:solidFill>
            <a:srgbClr val="D7D7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uk-UA" smtClean="0"/>
          </a:p>
        </p:txBody>
      </p:sp>
      <p:sp>
        <p:nvSpPr>
          <p:cNvPr id="41" name="Rectangle 37" descr="6"/>
          <p:cNvSpPr>
            <a:spLocks noChangeArrowheads="1"/>
          </p:cNvSpPr>
          <p:nvPr/>
        </p:nvSpPr>
        <p:spPr bwMode="gray">
          <a:xfrm>
            <a:off x="1703388" y="5314950"/>
            <a:ext cx="742950" cy="742950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uk-UA" smtClean="0"/>
          </a:p>
        </p:txBody>
      </p:sp>
      <p:sp>
        <p:nvSpPr>
          <p:cNvPr id="42" name="Text Box 45"/>
          <p:cNvSpPr txBox="1">
            <a:spLocks noChangeArrowheads="1"/>
          </p:cNvSpPr>
          <p:nvPr/>
        </p:nvSpPr>
        <p:spPr bwMode="gray">
          <a:xfrm>
            <a:off x="161925" y="842963"/>
            <a:ext cx="1303338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uk-UA" sz="2200" smtClean="0">
                <a:solidFill>
                  <a:srgbClr val="FFFFFF"/>
                </a:solidFill>
                <a:latin typeface="Arial Black" panose="020B0A04020102020204" pitchFamily="34" charset="0"/>
              </a:rPr>
              <a:t>L/O/G/O</a:t>
            </a:r>
          </a:p>
        </p:txBody>
      </p:sp>
      <p:sp>
        <p:nvSpPr>
          <p:cNvPr id="43" name="Rectangle 49"/>
          <p:cNvSpPr>
            <a:spLocks noChangeArrowheads="1"/>
          </p:cNvSpPr>
          <p:nvPr/>
        </p:nvSpPr>
        <p:spPr bwMode="gray">
          <a:xfrm>
            <a:off x="1703388" y="4511675"/>
            <a:ext cx="742950" cy="742950"/>
          </a:xfrm>
          <a:prstGeom prst="rect">
            <a:avLst/>
          </a:prstGeom>
          <a:solidFill>
            <a:schemeClr val="accent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uk-UA" smtClean="0"/>
          </a:p>
        </p:txBody>
      </p:sp>
      <p:sp>
        <p:nvSpPr>
          <p:cNvPr id="44" name="Rectangle 50"/>
          <p:cNvSpPr>
            <a:spLocks noChangeArrowheads="1"/>
          </p:cNvSpPr>
          <p:nvPr/>
        </p:nvSpPr>
        <p:spPr bwMode="gray">
          <a:xfrm>
            <a:off x="128588" y="4511675"/>
            <a:ext cx="741362" cy="7429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uk-UA" smtClean="0"/>
          </a:p>
        </p:txBody>
      </p:sp>
      <p:sp>
        <p:nvSpPr>
          <p:cNvPr id="45" name="Rectangle 52"/>
          <p:cNvSpPr>
            <a:spLocks noChangeArrowheads="1"/>
          </p:cNvSpPr>
          <p:nvPr/>
        </p:nvSpPr>
        <p:spPr bwMode="gray">
          <a:xfrm>
            <a:off x="2492375" y="5314950"/>
            <a:ext cx="742950" cy="7429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uk-UA" smtClean="0"/>
          </a:p>
        </p:txBody>
      </p:sp>
      <p:pic>
        <p:nvPicPr>
          <p:cNvPr id="46" name="Picture 43" descr="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30175" y="2911475"/>
            <a:ext cx="1347788" cy="15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Rectangle 70" descr="2"/>
          <p:cNvSpPr>
            <a:spLocks noChangeArrowheads="1"/>
          </p:cNvSpPr>
          <p:nvPr/>
        </p:nvSpPr>
        <p:spPr bwMode="gray">
          <a:xfrm>
            <a:off x="1701800" y="3705225"/>
            <a:ext cx="744538" cy="74295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uk-UA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14800" y="6196013"/>
            <a:ext cx="4811713" cy="403225"/>
          </a:xfrm>
        </p:spPr>
        <p:txBody>
          <a:bodyPr/>
          <a:lstStyle>
            <a:lvl1pPr marL="0" indent="0" algn="r">
              <a:buFontTx/>
              <a:buNone/>
              <a:defRPr sz="1600" i="1">
                <a:solidFill>
                  <a:srgbClr val="FFFFFF"/>
                </a:solidFill>
                <a:latin typeface="Times New Roman" pitchFamily="18" charset="0"/>
              </a:defRPr>
            </a:lvl1pPr>
          </a:lstStyle>
          <a:p>
            <a:r>
              <a:rPr lang="en-US"/>
              <a:t>Образец подзаголовка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19400" y="2819400"/>
            <a:ext cx="6019800" cy="1470025"/>
          </a:xfrm>
        </p:spPr>
        <p:txBody>
          <a:bodyPr/>
          <a:lstStyle>
            <a:lvl1pPr algn="r">
              <a:defRPr sz="4800">
                <a:solidFill>
                  <a:srgbClr val="000000"/>
                </a:solidFill>
              </a:defRPr>
            </a:lvl1pPr>
          </a:lstStyle>
          <a:p>
            <a:r>
              <a:rPr lang="en-US"/>
              <a:t>Образец заголовка</a:t>
            </a:r>
          </a:p>
        </p:txBody>
      </p:sp>
      <p:sp>
        <p:nvSpPr>
          <p:cNvPr id="4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31775" y="6445250"/>
            <a:ext cx="2205038" cy="3175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574925" y="6445250"/>
            <a:ext cx="2990850" cy="3175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5700713" y="6445250"/>
            <a:ext cx="2205037" cy="3175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D22A7-68FF-4A66-AB9F-4CED884A82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6161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32" grpId="0" animBg="1"/>
      <p:bldP spid="37" grpId="0" animBg="1"/>
      <p:bldP spid="41" grpId="0" animBg="1"/>
      <p:bldP spid="43" grpId="0" animBg="1"/>
      <p:bldP spid="47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B67E75-BA5F-4C97-B33D-F94926BD78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9183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E4F8C-F67E-4A07-8DA9-A0E7D3CA2B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0684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38275"/>
            <a:ext cx="4038600" cy="4733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38275"/>
            <a:ext cx="4038600" cy="4733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96613-B49D-42C1-BE00-5BF0159F73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11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AB5E62-8DCB-426A-ADC9-87DE19FBAB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6321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7AC7E-E0AF-4C12-98FA-6377597A37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461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377D5-AE87-4725-B964-2A1CA87BBD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2964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8C461-9450-4D88-9047-B3DCF13418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5778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B9D78-9B38-498C-8919-985F116C06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612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6308DF-AF3D-422B-853F-951CEDE5C1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566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38125"/>
            <a:ext cx="2057400" cy="59340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38125"/>
            <a:ext cx="6019800" cy="59340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CCF096-B4C8-4B1B-A985-BAC8269AC1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138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8125"/>
            <a:ext cx="6477000" cy="868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438275"/>
            <a:ext cx="4038600" cy="47339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38275"/>
            <a:ext cx="4038600" cy="47339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BC5CF5-39C2-43F0-ABD9-8089394CDB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9228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553200" y="6013450"/>
            <a:ext cx="2392363" cy="563563"/>
            <a:chOff x="1566" y="164"/>
            <a:chExt cx="1455" cy="425"/>
          </a:xfrm>
        </p:grpSpPr>
        <p:sp>
          <p:nvSpPr>
            <p:cNvPr id="1043" name="Freeform 8"/>
            <p:cNvSpPr>
              <a:spLocks/>
            </p:cNvSpPr>
            <p:nvPr/>
          </p:nvSpPr>
          <p:spPr bwMode="gray">
            <a:xfrm>
              <a:off x="1892" y="468"/>
              <a:ext cx="39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4" name="Freeform 9"/>
            <p:cNvSpPr>
              <a:spLocks/>
            </p:cNvSpPr>
            <p:nvPr/>
          </p:nvSpPr>
          <p:spPr bwMode="gray">
            <a:xfrm>
              <a:off x="2271" y="450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5" name="Freeform 10"/>
            <p:cNvSpPr>
              <a:spLocks/>
            </p:cNvSpPr>
            <p:nvPr/>
          </p:nvSpPr>
          <p:spPr bwMode="gray">
            <a:xfrm>
              <a:off x="1765" y="378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6" name="Freeform 11"/>
            <p:cNvSpPr>
              <a:spLocks/>
            </p:cNvSpPr>
            <p:nvPr/>
          </p:nvSpPr>
          <p:spPr bwMode="gray">
            <a:xfrm>
              <a:off x="2792" y="378"/>
              <a:ext cx="144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7" name="Freeform 12"/>
            <p:cNvSpPr>
              <a:spLocks/>
            </p:cNvSpPr>
            <p:nvPr/>
          </p:nvSpPr>
          <p:spPr bwMode="gray">
            <a:xfrm>
              <a:off x="2631" y="457"/>
              <a:ext cx="89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8" name="Freeform 13"/>
            <p:cNvSpPr>
              <a:spLocks/>
            </p:cNvSpPr>
            <p:nvPr/>
          </p:nvSpPr>
          <p:spPr bwMode="gray">
            <a:xfrm>
              <a:off x="2430" y="403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9" name="Freeform 14"/>
            <p:cNvSpPr>
              <a:spLocks/>
            </p:cNvSpPr>
            <p:nvPr/>
          </p:nvSpPr>
          <p:spPr bwMode="gray">
            <a:xfrm>
              <a:off x="1914" y="233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0" name="Freeform 15"/>
            <p:cNvSpPr>
              <a:spLocks/>
            </p:cNvSpPr>
            <p:nvPr/>
          </p:nvSpPr>
          <p:spPr bwMode="gray">
            <a:xfrm>
              <a:off x="2514" y="379"/>
              <a:ext cx="92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1" name="Freeform 16"/>
            <p:cNvSpPr>
              <a:spLocks/>
            </p:cNvSpPr>
            <p:nvPr/>
          </p:nvSpPr>
          <p:spPr bwMode="gray">
            <a:xfrm>
              <a:off x="1566" y="297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2" name="Freeform 17"/>
            <p:cNvSpPr>
              <a:spLocks/>
            </p:cNvSpPr>
            <p:nvPr/>
          </p:nvSpPr>
          <p:spPr bwMode="gray">
            <a:xfrm>
              <a:off x="2596" y="332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" name="Freeform 18"/>
            <p:cNvSpPr>
              <a:spLocks/>
            </p:cNvSpPr>
            <p:nvPr/>
          </p:nvSpPr>
          <p:spPr bwMode="gray">
            <a:xfrm>
              <a:off x="1672" y="164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19"/>
            <p:cNvSpPr>
              <a:spLocks/>
            </p:cNvSpPr>
            <p:nvPr/>
          </p:nvSpPr>
          <p:spPr bwMode="gray">
            <a:xfrm>
              <a:off x="2065" y="362"/>
              <a:ext cx="98" cy="227"/>
            </a:xfrm>
            <a:custGeom>
              <a:avLst/>
              <a:gdLst>
                <a:gd name="T0" fmla="*/ 50 w 100"/>
                <a:gd name="T1" fmla="*/ 174 h 228"/>
                <a:gd name="T2" fmla="*/ 57 w 100"/>
                <a:gd name="T3" fmla="*/ 174 h 228"/>
                <a:gd name="T4" fmla="*/ 72 w 100"/>
                <a:gd name="T5" fmla="*/ 167 h 228"/>
                <a:gd name="T6" fmla="*/ 82 w 100"/>
                <a:gd name="T7" fmla="*/ 152 h 228"/>
                <a:gd name="T8" fmla="*/ 82 w 100"/>
                <a:gd name="T9" fmla="*/ 139 h 228"/>
                <a:gd name="T10" fmla="*/ 72 w 100"/>
                <a:gd name="T11" fmla="*/ 141 h 228"/>
                <a:gd name="T12" fmla="*/ 56 w 100"/>
                <a:gd name="T13" fmla="*/ 156 h 228"/>
                <a:gd name="T14" fmla="*/ 50 w 100"/>
                <a:gd name="T15" fmla="*/ 116 h 228"/>
                <a:gd name="T16" fmla="*/ 59 w 100"/>
                <a:gd name="T17" fmla="*/ 114 h 228"/>
                <a:gd name="T18" fmla="*/ 74 w 100"/>
                <a:gd name="T19" fmla="*/ 110 h 228"/>
                <a:gd name="T20" fmla="*/ 88 w 100"/>
                <a:gd name="T21" fmla="*/ 92 h 228"/>
                <a:gd name="T22" fmla="*/ 88 w 100"/>
                <a:gd name="T23" fmla="*/ 77 h 228"/>
                <a:gd name="T24" fmla="*/ 77 w 100"/>
                <a:gd name="T25" fmla="*/ 79 h 228"/>
                <a:gd name="T26" fmla="*/ 63 w 100"/>
                <a:gd name="T27" fmla="*/ 88 h 228"/>
                <a:gd name="T28" fmla="*/ 50 w 100"/>
                <a:gd name="T29" fmla="*/ 114 h 228"/>
                <a:gd name="T30" fmla="*/ 53 w 100"/>
                <a:gd name="T31" fmla="*/ 48 h 228"/>
                <a:gd name="T32" fmla="*/ 65 w 100"/>
                <a:gd name="T33" fmla="*/ 45 h 228"/>
                <a:gd name="T34" fmla="*/ 81 w 100"/>
                <a:gd name="T35" fmla="*/ 37 h 228"/>
                <a:gd name="T36" fmla="*/ 93 w 100"/>
                <a:gd name="T37" fmla="*/ 17 h 228"/>
                <a:gd name="T38" fmla="*/ 93 w 100"/>
                <a:gd name="T39" fmla="*/ 0 h 228"/>
                <a:gd name="T40" fmla="*/ 79 w 100"/>
                <a:gd name="T41" fmla="*/ 3 h 228"/>
                <a:gd name="T42" fmla="*/ 63 w 100"/>
                <a:gd name="T43" fmla="*/ 14 h 228"/>
                <a:gd name="T44" fmla="*/ 48 w 100"/>
                <a:gd name="T45" fmla="*/ 45 h 228"/>
                <a:gd name="T46" fmla="*/ 45 w 100"/>
                <a:gd name="T47" fmla="*/ 35 h 228"/>
                <a:gd name="T48" fmla="*/ 36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5 w 100"/>
                <a:gd name="T59" fmla="*/ 48 h 228"/>
                <a:gd name="T60" fmla="*/ 45 w 100"/>
                <a:gd name="T61" fmla="*/ 130 h 228"/>
                <a:gd name="T62" fmla="*/ 40 w 100"/>
                <a:gd name="T63" fmla="*/ 116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4 h 228"/>
                <a:gd name="T70" fmla="*/ 25 w 100"/>
                <a:gd name="T71" fmla="*/ 130 h 228"/>
                <a:gd name="T72" fmla="*/ 45 w 100"/>
                <a:gd name="T73" fmla="*/ 139 h 228"/>
                <a:gd name="T74" fmla="*/ 50 w 100"/>
                <a:gd name="T75" fmla="*/ 226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20"/>
            <p:cNvSpPr>
              <a:spLocks/>
            </p:cNvSpPr>
            <p:nvPr/>
          </p:nvSpPr>
          <p:spPr bwMode="gray">
            <a:xfrm>
              <a:off x="2921" y="362"/>
              <a:ext cx="100" cy="227"/>
            </a:xfrm>
            <a:custGeom>
              <a:avLst/>
              <a:gdLst>
                <a:gd name="T0" fmla="*/ 53 w 100"/>
                <a:gd name="T1" fmla="*/ 174 h 228"/>
                <a:gd name="T2" fmla="*/ 60 w 100"/>
                <a:gd name="T3" fmla="*/ 174 h 228"/>
                <a:gd name="T4" fmla="*/ 74 w 100"/>
                <a:gd name="T5" fmla="*/ 167 h 228"/>
                <a:gd name="T6" fmla="*/ 87 w 100"/>
                <a:gd name="T7" fmla="*/ 152 h 228"/>
                <a:gd name="T8" fmla="*/ 87 w 100"/>
                <a:gd name="T9" fmla="*/ 139 h 228"/>
                <a:gd name="T10" fmla="*/ 74 w 100"/>
                <a:gd name="T11" fmla="*/ 141 h 228"/>
                <a:gd name="T12" fmla="*/ 60 w 100"/>
                <a:gd name="T13" fmla="*/ 156 h 228"/>
                <a:gd name="T14" fmla="*/ 53 w 100"/>
                <a:gd name="T15" fmla="*/ 116 h 228"/>
                <a:gd name="T16" fmla="*/ 61 w 100"/>
                <a:gd name="T17" fmla="*/ 114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4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0 h 228"/>
                <a:gd name="T62" fmla="*/ 42 w 100"/>
                <a:gd name="T63" fmla="*/ 116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4 h 228"/>
                <a:gd name="T70" fmla="*/ 26 w 100"/>
                <a:gd name="T71" fmla="*/ 130 h 228"/>
                <a:gd name="T72" fmla="*/ 47 w 100"/>
                <a:gd name="T73" fmla="*/ 139 h 228"/>
                <a:gd name="T74" fmla="*/ 53 w 100"/>
                <a:gd name="T75" fmla="*/ 226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Freeform 21"/>
            <p:cNvSpPr>
              <a:spLocks/>
            </p:cNvSpPr>
            <p:nvPr/>
          </p:nvSpPr>
          <p:spPr bwMode="gray">
            <a:xfrm>
              <a:off x="2273" y="187"/>
              <a:ext cx="177" cy="402"/>
            </a:xfrm>
            <a:custGeom>
              <a:avLst/>
              <a:gdLst>
                <a:gd name="T0" fmla="*/ 95 w 175"/>
                <a:gd name="T1" fmla="*/ 309 h 402"/>
                <a:gd name="T2" fmla="*/ 103 w 175"/>
                <a:gd name="T3" fmla="*/ 309 h 402"/>
                <a:gd name="T4" fmla="*/ 120 w 175"/>
                <a:gd name="T5" fmla="*/ 304 h 402"/>
                <a:gd name="T6" fmla="*/ 142 w 175"/>
                <a:gd name="T7" fmla="*/ 292 h 402"/>
                <a:gd name="T8" fmla="*/ 156 w 175"/>
                <a:gd name="T9" fmla="*/ 266 h 402"/>
                <a:gd name="T10" fmla="*/ 156 w 175"/>
                <a:gd name="T11" fmla="*/ 247 h 402"/>
                <a:gd name="T12" fmla="*/ 142 w 175"/>
                <a:gd name="T13" fmla="*/ 250 h 402"/>
                <a:gd name="T14" fmla="*/ 122 w 175"/>
                <a:gd name="T15" fmla="*/ 259 h 402"/>
                <a:gd name="T16" fmla="*/ 101 w 175"/>
                <a:gd name="T17" fmla="*/ 285 h 402"/>
                <a:gd name="T18" fmla="*/ 95 w 175"/>
                <a:gd name="T19" fmla="*/ 207 h 402"/>
                <a:gd name="T20" fmla="*/ 104 w 175"/>
                <a:gd name="T21" fmla="*/ 205 h 402"/>
                <a:gd name="T22" fmla="*/ 124 w 175"/>
                <a:gd name="T23" fmla="*/ 200 h 402"/>
                <a:gd name="T24" fmla="*/ 151 w 175"/>
                <a:gd name="T25" fmla="*/ 185 h 402"/>
                <a:gd name="T26" fmla="*/ 167 w 175"/>
                <a:gd name="T27" fmla="*/ 155 h 402"/>
                <a:gd name="T28" fmla="*/ 167 w 175"/>
                <a:gd name="T29" fmla="*/ 134 h 402"/>
                <a:gd name="T30" fmla="*/ 153 w 175"/>
                <a:gd name="T31" fmla="*/ 135 h 402"/>
                <a:gd name="T32" fmla="*/ 131 w 175"/>
                <a:gd name="T33" fmla="*/ 142 h 402"/>
                <a:gd name="T34" fmla="*/ 109 w 175"/>
                <a:gd name="T35" fmla="*/ 162 h 402"/>
                <a:gd name="T36" fmla="*/ 95 w 175"/>
                <a:gd name="T37" fmla="*/ 201 h 402"/>
                <a:gd name="T38" fmla="*/ 97 w 175"/>
                <a:gd name="T39" fmla="*/ 83 h 402"/>
                <a:gd name="T40" fmla="*/ 112 w 175"/>
                <a:gd name="T41" fmla="*/ 81 h 402"/>
                <a:gd name="T42" fmla="*/ 138 w 175"/>
                <a:gd name="T43" fmla="*/ 73 h 402"/>
                <a:gd name="T44" fmla="*/ 161 w 175"/>
                <a:gd name="T45" fmla="*/ 54 h 402"/>
                <a:gd name="T46" fmla="*/ 178 w 175"/>
                <a:gd name="T47" fmla="*/ 23 h 402"/>
                <a:gd name="T48" fmla="*/ 178 w 175"/>
                <a:gd name="T49" fmla="*/ 0 h 402"/>
                <a:gd name="T50" fmla="*/ 161 w 175"/>
                <a:gd name="T51" fmla="*/ 2 h 402"/>
                <a:gd name="T52" fmla="*/ 137 w 175"/>
                <a:gd name="T53" fmla="*/ 10 h 402"/>
                <a:gd name="T54" fmla="*/ 109 w 175"/>
                <a:gd name="T55" fmla="*/ 33 h 402"/>
                <a:gd name="T56" fmla="*/ 89 w 175"/>
                <a:gd name="T57" fmla="*/ 77 h 402"/>
                <a:gd name="T58" fmla="*/ 87 w 175"/>
                <a:gd name="T59" fmla="*/ 68 h 402"/>
                <a:gd name="T60" fmla="*/ 77 w 175"/>
                <a:gd name="T61" fmla="*/ 46 h 402"/>
                <a:gd name="T62" fmla="*/ 57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4 w 175"/>
                <a:gd name="T75" fmla="*/ 81 h 402"/>
                <a:gd name="T76" fmla="*/ 84 w 175"/>
                <a:gd name="T77" fmla="*/ 238 h 402"/>
                <a:gd name="T78" fmla="*/ 82 w 175"/>
                <a:gd name="T79" fmla="*/ 228 h 402"/>
                <a:gd name="T80" fmla="*/ 74 w 175"/>
                <a:gd name="T81" fmla="*/ 207 h 402"/>
                <a:gd name="T82" fmla="*/ 57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8 w 175"/>
                <a:gd name="T93" fmla="*/ 246 h 402"/>
                <a:gd name="T94" fmla="*/ 84 w 175"/>
                <a:gd name="T95" fmla="*/ 402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Freeform 22"/>
            <p:cNvSpPr>
              <a:spLocks/>
            </p:cNvSpPr>
            <p:nvPr/>
          </p:nvSpPr>
          <p:spPr bwMode="gray">
            <a:xfrm>
              <a:off x="2161" y="215"/>
              <a:ext cx="98" cy="374"/>
            </a:xfrm>
            <a:custGeom>
              <a:avLst/>
              <a:gdLst>
                <a:gd name="T0" fmla="*/ 54 w 97"/>
                <a:gd name="T1" fmla="*/ 239 h 373"/>
                <a:gd name="T2" fmla="*/ 61 w 97"/>
                <a:gd name="T3" fmla="*/ 239 h 373"/>
                <a:gd name="T4" fmla="*/ 76 w 97"/>
                <a:gd name="T5" fmla="*/ 234 h 373"/>
                <a:gd name="T6" fmla="*/ 92 w 97"/>
                <a:gd name="T7" fmla="*/ 220 h 373"/>
                <a:gd name="T8" fmla="*/ 99 w 97"/>
                <a:gd name="T9" fmla="*/ 195 h 373"/>
                <a:gd name="T10" fmla="*/ 91 w 97"/>
                <a:gd name="T11" fmla="*/ 195 h 373"/>
                <a:gd name="T12" fmla="*/ 73 w 97"/>
                <a:gd name="T13" fmla="*/ 199 h 373"/>
                <a:gd name="T14" fmla="*/ 58 w 97"/>
                <a:gd name="T15" fmla="*/ 217 h 373"/>
                <a:gd name="T16" fmla="*/ 54 w 97"/>
                <a:gd name="T17" fmla="*/ 147 h 373"/>
                <a:gd name="T18" fmla="*/ 61 w 97"/>
                <a:gd name="T19" fmla="*/ 147 h 373"/>
                <a:gd name="T20" fmla="*/ 76 w 97"/>
                <a:gd name="T21" fmla="*/ 141 h 373"/>
                <a:gd name="T22" fmla="*/ 92 w 97"/>
                <a:gd name="T23" fmla="*/ 128 h 373"/>
                <a:gd name="T24" fmla="*/ 99 w 97"/>
                <a:gd name="T25" fmla="*/ 102 h 373"/>
                <a:gd name="T26" fmla="*/ 91 w 97"/>
                <a:gd name="T27" fmla="*/ 102 h 373"/>
                <a:gd name="T28" fmla="*/ 73 w 97"/>
                <a:gd name="T29" fmla="*/ 109 h 373"/>
                <a:gd name="T30" fmla="*/ 58 w 97"/>
                <a:gd name="T31" fmla="*/ 126 h 373"/>
                <a:gd name="T32" fmla="*/ 54 w 97"/>
                <a:gd name="T33" fmla="*/ 46 h 373"/>
                <a:gd name="T34" fmla="*/ 53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9 h 373"/>
                <a:gd name="T68" fmla="*/ 43 w 97"/>
                <a:gd name="T69" fmla="*/ 197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9 h 373"/>
                <a:gd name="T78" fmla="*/ 29 w 97"/>
                <a:gd name="T79" fmla="*/ 213 h 373"/>
                <a:gd name="T80" fmla="*/ 45 w 97"/>
                <a:gd name="T81" fmla="*/ 375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8" name="Freeform 23"/>
            <p:cNvSpPr>
              <a:spLocks/>
            </p:cNvSpPr>
            <p:nvPr/>
          </p:nvSpPr>
          <p:spPr bwMode="gray">
            <a:xfrm>
              <a:off x="2708" y="215"/>
              <a:ext cx="97" cy="374"/>
            </a:xfrm>
            <a:custGeom>
              <a:avLst/>
              <a:gdLst>
                <a:gd name="T0" fmla="*/ 51 w 97"/>
                <a:gd name="T1" fmla="*/ 239 h 373"/>
                <a:gd name="T2" fmla="*/ 60 w 97"/>
                <a:gd name="T3" fmla="*/ 239 h 373"/>
                <a:gd name="T4" fmla="*/ 74 w 97"/>
                <a:gd name="T5" fmla="*/ 234 h 373"/>
                <a:gd name="T6" fmla="*/ 91 w 97"/>
                <a:gd name="T7" fmla="*/ 220 h 373"/>
                <a:gd name="T8" fmla="*/ 97 w 97"/>
                <a:gd name="T9" fmla="*/ 195 h 373"/>
                <a:gd name="T10" fmla="*/ 89 w 97"/>
                <a:gd name="T11" fmla="*/ 195 h 373"/>
                <a:gd name="T12" fmla="*/ 72 w 97"/>
                <a:gd name="T13" fmla="*/ 199 h 373"/>
                <a:gd name="T14" fmla="*/ 55 w 97"/>
                <a:gd name="T15" fmla="*/ 217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9 h 373"/>
                <a:gd name="T68" fmla="*/ 43 w 97"/>
                <a:gd name="T69" fmla="*/ 197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9 h 373"/>
                <a:gd name="T78" fmla="*/ 30 w 97"/>
                <a:gd name="T79" fmla="*/ 213 h 373"/>
                <a:gd name="T80" fmla="*/ 46 w 97"/>
                <a:gd name="T81" fmla="*/ 375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" name="Freeform 25"/>
          <p:cNvSpPr>
            <a:spLocks/>
          </p:cNvSpPr>
          <p:nvPr/>
        </p:nvSpPr>
        <p:spPr bwMode="gray">
          <a:xfrm>
            <a:off x="95250" y="6446838"/>
            <a:ext cx="8970963" cy="314325"/>
          </a:xfrm>
          <a:custGeom>
            <a:avLst/>
            <a:gdLst>
              <a:gd name="T0" fmla="*/ 10080626 w 5651"/>
              <a:gd name="T1" fmla="*/ 498990938 h 198"/>
              <a:gd name="T2" fmla="*/ 2147483646 w 5651"/>
              <a:gd name="T3" fmla="*/ 498990938 h 198"/>
              <a:gd name="T4" fmla="*/ 2147483646 w 5651"/>
              <a:gd name="T5" fmla="*/ 236894688 h 198"/>
              <a:gd name="T6" fmla="*/ 2147483646 w 5651"/>
              <a:gd name="T7" fmla="*/ 236894688 h 198"/>
              <a:gd name="T8" fmla="*/ 2147483646 w 5651"/>
              <a:gd name="T9" fmla="*/ 5040313 h 198"/>
              <a:gd name="T10" fmla="*/ 0 w 5651"/>
              <a:gd name="T11" fmla="*/ 0 h 198"/>
              <a:gd name="T12" fmla="*/ 10080626 w 5651"/>
              <a:gd name="T13" fmla="*/ 498990938 h 1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651" h="198">
                <a:moveTo>
                  <a:pt x="4" y="198"/>
                </a:moveTo>
                <a:lnTo>
                  <a:pt x="5651" y="198"/>
                </a:lnTo>
                <a:lnTo>
                  <a:pt x="5646" y="94"/>
                </a:lnTo>
                <a:lnTo>
                  <a:pt x="1491" y="94"/>
                </a:lnTo>
                <a:lnTo>
                  <a:pt x="1343" y="2"/>
                </a:lnTo>
                <a:lnTo>
                  <a:pt x="0" y="0"/>
                </a:lnTo>
                <a:lnTo>
                  <a:pt x="4" y="19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8" name="Freeform 26"/>
          <p:cNvSpPr>
            <a:spLocks/>
          </p:cNvSpPr>
          <p:nvPr/>
        </p:nvSpPr>
        <p:spPr bwMode="gray">
          <a:xfrm>
            <a:off x="95250" y="6491288"/>
            <a:ext cx="8975725" cy="279400"/>
          </a:xfrm>
          <a:custGeom>
            <a:avLst/>
            <a:gdLst>
              <a:gd name="T0" fmla="*/ 0 w 5650"/>
              <a:gd name="T1" fmla="*/ 443547500 h 176"/>
              <a:gd name="T2" fmla="*/ 2147483646 w 5650"/>
              <a:gd name="T3" fmla="*/ 425907200 h 176"/>
              <a:gd name="T4" fmla="*/ 2147483646 w 5650"/>
              <a:gd name="T5" fmla="*/ 239415638 h 176"/>
              <a:gd name="T6" fmla="*/ 2147483646 w 5650"/>
              <a:gd name="T7" fmla="*/ 239415638 h 176"/>
              <a:gd name="T8" fmla="*/ 2147483646 w 5650"/>
              <a:gd name="T9" fmla="*/ 7561263 h 176"/>
              <a:gd name="T10" fmla="*/ 0 w 5650"/>
              <a:gd name="T11" fmla="*/ 0 h 176"/>
              <a:gd name="T12" fmla="*/ 0 w 5650"/>
              <a:gd name="T13" fmla="*/ 443547500 h 1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650" h="176">
                <a:moveTo>
                  <a:pt x="0" y="176"/>
                </a:moveTo>
                <a:lnTo>
                  <a:pt x="5650" y="169"/>
                </a:lnTo>
                <a:lnTo>
                  <a:pt x="5646" y="95"/>
                </a:lnTo>
                <a:lnTo>
                  <a:pt x="1478" y="95"/>
                </a:lnTo>
                <a:lnTo>
                  <a:pt x="1317" y="3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9" name="Freeform 27" descr="Dark upward diagonal"/>
          <p:cNvSpPr>
            <a:spLocks/>
          </p:cNvSpPr>
          <p:nvPr/>
        </p:nvSpPr>
        <p:spPr bwMode="gray">
          <a:xfrm>
            <a:off x="92075" y="98425"/>
            <a:ext cx="8956675" cy="179388"/>
          </a:xfrm>
          <a:custGeom>
            <a:avLst/>
            <a:gdLst>
              <a:gd name="T0" fmla="*/ 0 w 5639"/>
              <a:gd name="T1" fmla="*/ 0 h 113"/>
              <a:gd name="T2" fmla="*/ 2147483646 w 5639"/>
              <a:gd name="T3" fmla="*/ 0 h 113"/>
              <a:gd name="T4" fmla="*/ 2147483646 w 5639"/>
              <a:gd name="T5" fmla="*/ 113408141 h 113"/>
              <a:gd name="T6" fmla="*/ 2147483646 w 5639"/>
              <a:gd name="T7" fmla="*/ 284779244 h 113"/>
              <a:gd name="T8" fmla="*/ 0 w 5639"/>
              <a:gd name="T9" fmla="*/ 284779244 h 113"/>
              <a:gd name="T10" fmla="*/ 0 w 5639"/>
              <a:gd name="T11" fmla="*/ 0 h 1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639" h="113">
                <a:moveTo>
                  <a:pt x="0" y="0"/>
                </a:moveTo>
                <a:lnTo>
                  <a:pt x="5582" y="0"/>
                </a:lnTo>
                <a:cubicBezTo>
                  <a:pt x="5630" y="3"/>
                  <a:pt x="5639" y="45"/>
                  <a:pt x="5639" y="45"/>
                </a:cubicBezTo>
                <a:lnTo>
                  <a:pt x="5636" y="113"/>
                </a:lnTo>
                <a:lnTo>
                  <a:pt x="0" y="113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1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Freeform 28"/>
          <p:cNvSpPr>
            <a:spLocks/>
          </p:cNvSpPr>
          <p:nvPr/>
        </p:nvSpPr>
        <p:spPr bwMode="gray">
          <a:xfrm>
            <a:off x="92075" y="307975"/>
            <a:ext cx="8955088" cy="938213"/>
          </a:xfrm>
          <a:custGeom>
            <a:avLst/>
            <a:gdLst>
              <a:gd name="T0" fmla="*/ 2147483646 w 5446"/>
              <a:gd name="T1" fmla="*/ 0 h 531"/>
              <a:gd name="T2" fmla="*/ 0 w 5446"/>
              <a:gd name="T3" fmla="*/ 0 h 531"/>
              <a:gd name="T4" fmla="*/ 5408242 w 5446"/>
              <a:gd name="T5" fmla="*/ 1467275021 h 531"/>
              <a:gd name="T6" fmla="*/ 2147483646 w 5446"/>
              <a:gd name="T7" fmla="*/ 1479763325 h 531"/>
              <a:gd name="T8" fmla="*/ 2147483646 w 5446"/>
              <a:gd name="T9" fmla="*/ 1645220987 h 531"/>
              <a:gd name="T10" fmla="*/ 2147483646 w 5446"/>
              <a:gd name="T11" fmla="*/ 1657709291 h 531"/>
              <a:gd name="T12" fmla="*/ 21474836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3" name="Freeform 29"/>
          <p:cNvSpPr>
            <a:spLocks/>
          </p:cNvSpPr>
          <p:nvPr/>
        </p:nvSpPr>
        <p:spPr bwMode="gray">
          <a:xfrm>
            <a:off x="92075" y="306388"/>
            <a:ext cx="8955088" cy="836612"/>
          </a:xfrm>
          <a:custGeom>
            <a:avLst/>
            <a:gdLst/>
            <a:ahLst/>
            <a:cxnLst>
              <a:cxn ang="0">
                <a:pos x="5446" y="0"/>
              </a:cxn>
              <a:cxn ang="0">
                <a:pos x="0" y="0"/>
              </a:cxn>
              <a:cxn ang="0">
                <a:pos x="2" y="470"/>
              </a:cxn>
              <a:cxn ang="0">
                <a:pos x="4078" y="474"/>
              </a:cxn>
              <a:cxn ang="0">
                <a:pos x="4178" y="527"/>
              </a:cxn>
              <a:cxn ang="0">
                <a:pos x="5446" y="531"/>
              </a:cxn>
              <a:cxn ang="0">
                <a:pos x="5446" y="0"/>
              </a:cxn>
            </a:cxnLst>
            <a:rect l="0" t="0" r="r" b="b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tint val="66667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1032" name="Rectangle 32"/>
          <p:cNvSpPr>
            <a:spLocks noChangeArrowheads="1"/>
          </p:cNvSpPr>
          <p:nvPr/>
        </p:nvSpPr>
        <p:spPr bwMode="gray">
          <a:xfrm flipV="1">
            <a:off x="95250" y="6723063"/>
            <a:ext cx="8977313" cy="555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uk-UA" smtClean="0"/>
          </a:p>
        </p:txBody>
      </p:sp>
      <p:sp>
        <p:nvSpPr>
          <p:cNvPr id="1033" name="Freeform 35"/>
          <p:cNvSpPr>
            <a:spLocks/>
          </p:cNvSpPr>
          <p:nvPr/>
        </p:nvSpPr>
        <p:spPr bwMode="gray">
          <a:xfrm>
            <a:off x="6896100" y="1047750"/>
            <a:ext cx="2155825" cy="52388"/>
          </a:xfrm>
          <a:custGeom>
            <a:avLst/>
            <a:gdLst>
              <a:gd name="T0" fmla="*/ 0 w 1358"/>
              <a:gd name="T1" fmla="*/ 5040361 h 33"/>
              <a:gd name="T2" fmla="*/ 2147483646 w 1358"/>
              <a:gd name="T3" fmla="*/ 0 h 33"/>
              <a:gd name="T4" fmla="*/ 2147483646 w 1358"/>
              <a:gd name="T5" fmla="*/ 80645770 h 33"/>
              <a:gd name="T6" fmla="*/ 151209375 w 1358"/>
              <a:gd name="T7" fmla="*/ 83166744 h 33"/>
              <a:gd name="T8" fmla="*/ 0 w 1358"/>
              <a:gd name="T9" fmla="*/ 5040361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58" h="33">
                <a:moveTo>
                  <a:pt x="0" y="2"/>
                </a:moveTo>
                <a:lnTo>
                  <a:pt x="1358" y="0"/>
                </a:lnTo>
                <a:lnTo>
                  <a:pt x="1356" y="32"/>
                </a:lnTo>
                <a:lnTo>
                  <a:pt x="60" y="33"/>
                </a:lnTo>
                <a:lnTo>
                  <a:pt x="0" y="2"/>
                </a:lnTo>
                <a:close/>
              </a:path>
            </a:pathLst>
          </a:cu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238125"/>
            <a:ext cx="64770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Образец заголовка</a:t>
            </a:r>
          </a:p>
        </p:txBody>
      </p:sp>
      <p:sp>
        <p:nvSpPr>
          <p:cNvPr id="1035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438275"/>
            <a:ext cx="8229600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Образец текста</a:t>
            </a:r>
          </a:p>
          <a:p>
            <a:pPr lvl="1"/>
            <a:r>
              <a:rPr lang="en-US" altLang="en-US" smtClean="0"/>
              <a:t>Второй уровень</a:t>
            </a:r>
          </a:p>
          <a:p>
            <a:pPr lvl="2"/>
            <a:r>
              <a:rPr lang="en-US" altLang="en-US" smtClean="0"/>
              <a:t>Третий уровень</a:t>
            </a:r>
          </a:p>
          <a:p>
            <a:pPr lvl="3"/>
            <a:r>
              <a:rPr lang="en-US" altLang="en-US" smtClean="0"/>
              <a:t>Четвертый уровень</a:t>
            </a:r>
          </a:p>
          <a:p>
            <a:pPr lvl="4"/>
            <a:r>
              <a:rPr lang="en-US" altLang="en-US" smtClean="0"/>
              <a:t>Пятый уровень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3048000" y="6311900"/>
            <a:ext cx="1712913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4830763" y="6323013"/>
            <a:ext cx="23114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7116763" y="6323013"/>
            <a:ext cx="161607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D87186B-751E-4724-8F82-9A1B28D747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9" name="Text Box 37"/>
          <p:cNvSpPr txBox="1">
            <a:spLocks noChangeArrowheads="1"/>
          </p:cNvSpPr>
          <p:nvPr/>
        </p:nvSpPr>
        <p:spPr bwMode="gray">
          <a:xfrm>
            <a:off x="144463" y="6454775"/>
            <a:ext cx="14954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uk-UA" sz="1100" i="1" smtClean="0">
                <a:solidFill>
                  <a:srgbClr val="FFFFFF"/>
                </a:solidFill>
                <a:latin typeface="Times New Roman" panose="02020603050405020304" pitchFamily="18" charset="0"/>
              </a:rPr>
              <a:t>www.themegallery.com</a:t>
            </a:r>
          </a:p>
        </p:txBody>
      </p:sp>
      <p:sp>
        <p:nvSpPr>
          <p:cNvPr id="1054" name="Rectangle 30" descr="7"/>
          <p:cNvSpPr>
            <a:spLocks noChangeArrowheads="1"/>
          </p:cNvSpPr>
          <p:nvPr/>
        </p:nvSpPr>
        <p:spPr bwMode="gray">
          <a:xfrm>
            <a:off x="8245475" y="415925"/>
            <a:ext cx="534988" cy="546100"/>
          </a:xfrm>
          <a:prstGeom prst="rect">
            <a:avLst/>
          </a:prstGeom>
          <a:blipFill dpi="0" rotWithShape="1">
            <a:blip r:embed="rId15"/>
            <a:srcRect/>
            <a:stretch>
              <a:fillRect/>
            </a:stretch>
          </a:blip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uk-UA" smtClean="0"/>
          </a:p>
        </p:txBody>
      </p:sp>
      <p:sp>
        <p:nvSpPr>
          <p:cNvPr id="1055" name="Rectangle 31" descr="4"/>
          <p:cNvSpPr>
            <a:spLocks noChangeArrowheads="1"/>
          </p:cNvSpPr>
          <p:nvPr/>
        </p:nvSpPr>
        <p:spPr bwMode="gray">
          <a:xfrm>
            <a:off x="7620000" y="415925"/>
            <a:ext cx="534988" cy="546100"/>
          </a:xfrm>
          <a:prstGeom prst="rect">
            <a:avLst/>
          </a:prstGeom>
          <a:blipFill dpi="0" rotWithShape="1">
            <a:blip r:embed="rId16"/>
            <a:srcRect/>
            <a:stretch>
              <a:fillRect/>
            </a:stretch>
          </a:blip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uk-UA" smtClean="0"/>
          </a:p>
        </p:txBody>
      </p:sp>
      <p:sp>
        <p:nvSpPr>
          <p:cNvPr id="1060" name="Rectangle 36"/>
          <p:cNvSpPr>
            <a:spLocks noChangeArrowheads="1"/>
          </p:cNvSpPr>
          <p:nvPr/>
        </p:nvSpPr>
        <p:spPr bwMode="gray">
          <a:xfrm>
            <a:off x="7000875" y="415925"/>
            <a:ext cx="534988" cy="546100"/>
          </a:xfrm>
          <a:prstGeom prst="rect">
            <a:avLst/>
          </a:prstGeom>
          <a:solidFill>
            <a:srgbClr val="FFFFFF">
              <a:alpha val="30196"/>
            </a:srgbClr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uk-UA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5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54" grpId="0" animBg="1"/>
      <p:bldP spid="1055" grpId="0" animBg="1"/>
      <p:bldP spid="1060" grpId="0" animBg="1"/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ua-referat.com/%D0%94%D0%B5%D1%80%D0%B6%D0%B0%D0%B2%D0%B0" TargetMode="External"/><Relationship Id="rId2" Type="http://schemas.openxmlformats.org/officeDocument/2006/relationships/hyperlink" Target="https://ua-referat.com/%D0%91%D1%96%D0%BE%D0%BB%D0%BE%D0%B3%D1%96%D1%8F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47813" y="2924175"/>
            <a:ext cx="6019800" cy="1470025"/>
          </a:xfrm>
        </p:spPr>
        <p:txBody>
          <a:bodyPr/>
          <a:lstStyle/>
          <a:p>
            <a:pPr algn="ctr" eaLnBrk="1" hangingPunct="1"/>
            <a:r>
              <a:rPr lang="ru-RU" altLang="en-US" sz="4000" u="sng" smtClean="0"/>
              <a:t>Виробництво</a:t>
            </a:r>
            <a:br>
              <a:rPr lang="ru-RU" altLang="en-US" sz="4000" u="sng" smtClean="0"/>
            </a:br>
            <a:r>
              <a:rPr lang="ru-RU" altLang="en-US" sz="4000" u="sng" smtClean="0"/>
              <a:t>фітохімічних препаратів</a:t>
            </a:r>
            <a:br>
              <a:rPr lang="ru-RU" altLang="en-US" sz="4000" u="sng" smtClean="0"/>
            </a:br>
            <a:r>
              <a:rPr lang="ru-RU" altLang="en-US" sz="4000" u="sng" smtClean="0"/>
              <a:t>згідно вимогам </a:t>
            </a:r>
            <a:r>
              <a:rPr lang="en-US" altLang="en-US" sz="4000" u="sng" smtClean="0"/>
              <a:t>GMP.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www.themegallery.com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79388" y="908050"/>
            <a:ext cx="1368425" cy="5048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6877050" y="6237288"/>
            <a:ext cx="2016125" cy="2873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gray">
          <a:xfrm>
            <a:off x="539750" y="333375"/>
            <a:ext cx="8208963" cy="16557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2000" kern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20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2000" kern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kern="0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</a:t>
            </a:r>
            <a:r>
              <a:rPr lang="ru-RU" sz="2000" kern="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kern="0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національний</a:t>
            </a:r>
            <a:r>
              <a:rPr lang="ru-RU" sz="2000" kern="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kern="0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медичний</a:t>
            </a:r>
            <a:r>
              <a:rPr lang="ru-RU" sz="2000" kern="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kern="0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</a:t>
            </a:r>
            <a:r>
              <a:rPr lang="ru-RU" sz="2000" kern="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kern="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kern="0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</a:t>
            </a:r>
            <a:r>
              <a:rPr lang="ru-RU" sz="2000" kern="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факультет</a:t>
            </a:r>
            <a:br>
              <a:rPr lang="ru-RU" sz="2000" kern="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kern="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Кафедра </a:t>
            </a:r>
            <a:r>
              <a:rPr lang="ru-RU" sz="2000" kern="0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фармацевтичної</a:t>
            </a:r>
            <a:r>
              <a:rPr lang="ru-RU" sz="2000" kern="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kern="0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хімії</a:t>
            </a:r>
            <a:r>
              <a:rPr lang="ru-RU" sz="2000" kern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технології</a:t>
            </a:r>
            <a:r>
              <a:rPr lang="ru-RU" sz="2000" kern="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kern="0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ліків</a:t>
            </a:r>
            <a:r>
              <a:rPr lang="ru-RU" sz="2000" kern="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kern="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05636" y="5329237"/>
            <a:ext cx="30430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Підготовили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Доцент,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к.фарм.н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Фізор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Н.С.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en-US" smtClean="0"/>
              <a:t>ПЛАН заняття</a:t>
            </a:r>
            <a:endParaRPr lang="en-US" altLang="en-US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00063" y="1341438"/>
            <a:ext cx="7507287" cy="4087812"/>
          </a:xfrm>
        </p:spPr>
        <p:txBody>
          <a:bodyPr/>
          <a:lstStyle/>
          <a:p>
            <a:pPr marL="533400" indent="-533400" eaLnBrk="1" hangingPunct="1"/>
            <a:r>
              <a:rPr lang="ru-RU" altLang="en-US" sz="1600" b="1" smtClean="0"/>
              <a:t>Поняття ЛРС. Правила заготівлі ЛРС.</a:t>
            </a:r>
            <a:endParaRPr lang="uk-UA" altLang="en-US" sz="1600" b="1" smtClean="0"/>
          </a:p>
          <a:p>
            <a:pPr marL="533400" indent="-533400" eaLnBrk="1" hangingPunct="1"/>
            <a:r>
              <a:rPr lang="uk-UA" altLang="en-US" sz="1600" b="1" smtClean="0"/>
              <a:t>Класифікація екстрактів. </a:t>
            </a:r>
          </a:p>
          <a:p>
            <a:pPr marL="533400" indent="-533400" eaLnBrk="1" hangingPunct="1"/>
            <a:r>
              <a:rPr lang="uk-UA" altLang="en-US" sz="1600" b="1" smtClean="0"/>
              <a:t>Характеристика рідких екстрактів.</a:t>
            </a:r>
          </a:p>
          <a:p>
            <a:pPr marL="533400" indent="-533400" eaLnBrk="1" hangingPunct="1"/>
            <a:r>
              <a:rPr lang="uk-UA" altLang="en-US" sz="1600" b="1" smtClean="0"/>
              <a:t>Способи отримання рідких екстрактів.</a:t>
            </a:r>
          </a:p>
          <a:p>
            <a:pPr marL="533400" indent="-533400" eaLnBrk="1" hangingPunct="1"/>
            <a:r>
              <a:rPr lang="uk-UA" altLang="en-US" sz="1600" b="1" smtClean="0"/>
              <a:t>Очищення екстрактів.</a:t>
            </a:r>
          </a:p>
          <a:p>
            <a:pPr marL="533400" indent="-533400" eaLnBrk="1" hangingPunct="1"/>
            <a:r>
              <a:rPr lang="uk-UA" altLang="en-US" sz="1600" b="1" smtClean="0"/>
              <a:t>Стандартизація рідких екстрактів.</a:t>
            </a:r>
          </a:p>
          <a:p>
            <a:pPr marL="533400" indent="-533400" eaLnBrk="1" hangingPunct="1"/>
            <a:r>
              <a:rPr lang="uk-UA" altLang="en-US" sz="1600" b="1" smtClean="0"/>
              <a:t>Густі екстракти. Характеристика.</a:t>
            </a:r>
          </a:p>
          <a:p>
            <a:pPr marL="533400" indent="-533400" eaLnBrk="1" hangingPunct="1"/>
            <a:r>
              <a:rPr lang="uk-UA" altLang="en-US" sz="1600" b="1" smtClean="0"/>
              <a:t>Способи отримання витягів у виробництві густих екстрактів.</a:t>
            </a:r>
          </a:p>
          <a:p>
            <a:pPr marL="533400" indent="-533400" eaLnBrk="1" hangingPunct="1"/>
            <a:r>
              <a:rPr lang="uk-UA" altLang="en-US" sz="1600" b="1" smtClean="0"/>
              <a:t>Очистка витягів.</a:t>
            </a:r>
          </a:p>
          <a:p>
            <a:pPr marL="533400" indent="-533400" eaLnBrk="1" hangingPunct="1"/>
            <a:r>
              <a:rPr lang="uk-UA" altLang="en-US" sz="1600" b="1" smtClean="0"/>
              <a:t>Обладнання для згущення витягів.</a:t>
            </a:r>
          </a:p>
          <a:p>
            <a:pPr marL="533400" indent="-533400" eaLnBrk="1" hangingPunct="1"/>
            <a:r>
              <a:rPr lang="uk-UA" altLang="en-US" sz="1600" b="1" smtClean="0"/>
              <a:t>Стандартизація густих екстрактів.</a:t>
            </a:r>
          </a:p>
          <a:p>
            <a:pPr marL="533400" indent="-533400" eaLnBrk="1" hangingPunct="1"/>
            <a:r>
              <a:rPr lang="uk-UA" altLang="en-US" sz="1600" b="1" smtClean="0"/>
              <a:t>Сухі екстракти. Характеристика</a:t>
            </a:r>
          </a:p>
          <a:p>
            <a:pPr marL="533400" indent="-533400" eaLnBrk="1" hangingPunct="1"/>
            <a:r>
              <a:rPr lang="uk-UA" altLang="en-US" sz="1600" b="1" smtClean="0"/>
              <a:t>Стадії виробництва сухих екстрактів</a:t>
            </a:r>
          </a:p>
          <a:p>
            <a:pPr marL="533400" indent="-533400" eaLnBrk="1" hangingPunct="1"/>
            <a:r>
              <a:rPr lang="uk-UA" altLang="en-US" sz="1600" b="1" smtClean="0"/>
              <a:t>Особливості технології отримання сухих екстрактів</a:t>
            </a:r>
          </a:p>
          <a:p>
            <a:pPr marL="533400" indent="-533400" eaLnBrk="1" hangingPunct="1"/>
            <a:r>
              <a:rPr lang="uk-UA" altLang="en-US" sz="1600" b="1" smtClean="0"/>
              <a:t>Стандартизація сухих екстрактів</a:t>
            </a: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179388" y="6524625"/>
            <a:ext cx="1490662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850" y="1268413"/>
            <a:ext cx="7343775" cy="1477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uk-UA" b="1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Ліка́рська</a:t>
            </a:r>
            <a:r>
              <a:rPr lang="uk-UA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росли́нна</a:t>
            </a:r>
            <a:r>
              <a:rPr lang="uk-UA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си́ровина</a:t>
            </a:r>
            <a:r>
              <a:rPr lang="uk-UA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(ЛРС)</a:t>
            </a:r>
            <a:r>
              <a:rPr lang="uk-UA" baseline="30000" dirty="0">
                <a:solidFill>
                  <a:srgbClr val="0645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цілі 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лікарські рослини </a:t>
            </a: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 їх частини, що використовуються у висушеному (іноді у свіжому) вигляді для отримання лікарських речовин, лікарських засобів рослинного походження (фітопрепаратів) та лікарських форм і дозволені до використання.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4292600"/>
            <a:ext cx="68103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523875"/>
            <a:ext cx="8420100" cy="581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585788"/>
            <a:ext cx="8162925" cy="568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8" y="257175"/>
            <a:ext cx="8848725" cy="634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338138"/>
            <a:ext cx="895350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571500"/>
            <a:ext cx="85725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285750"/>
            <a:ext cx="8439150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76250"/>
            <a:ext cx="7724775" cy="595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260350"/>
            <a:ext cx="8299450" cy="626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04813"/>
            <a:ext cx="7399337" cy="578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60350"/>
            <a:ext cx="7777163" cy="600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549275"/>
            <a:ext cx="7739062" cy="561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04813"/>
            <a:ext cx="7756525" cy="592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60350"/>
            <a:ext cx="7691437" cy="584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60350"/>
            <a:ext cx="7924800" cy="572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3375"/>
            <a:ext cx="7770812" cy="586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388" y="1125538"/>
            <a:ext cx="8713787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фітохімічних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препаратах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важливе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займають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екстракти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Екстракти є однією з найстаріших лікарських форм офіційної медицини. Після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відкриття способу отримання спирту, давньоримським лікарем Галеном вперше було введено в медицину застосування спиртових витягів з рослин -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галенових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 препаратів. Результатом подальшого розвитку цього виду витягів </a:t>
            </a:r>
            <a:r>
              <a:rPr lang="uk-UA" dirty="0">
                <a:solidFill>
                  <a:srgbClr val="0000FF"/>
                </a:solidFill>
                <a:latin typeface="Times New Roman" panose="02020603050405020304" pitchFamily="18" charset="0"/>
                <a:hlinkClick r:id="rId2" tooltip="Біологія"/>
              </a:rPr>
              <a:t>біологічно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 активних речовин з рослинного матеріалу і з'явилися спиртові екстракти. У наш час ці найдавніші лікарські категорії не втратили актуальності, постійно розвиваються і, як наслідок, у багатьох </a:t>
            </a:r>
            <a:r>
              <a:rPr lang="uk-UA" dirty="0">
                <a:solidFill>
                  <a:srgbClr val="0000FF"/>
                </a:solidFill>
                <a:latin typeface="Times New Roman" panose="02020603050405020304" pitchFamily="18" charset="0"/>
                <a:hlinkClick r:id="rId3" tooltip="Держава"/>
              </a:rPr>
              <a:t>державах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 вони мають фармакопейний статус.</a:t>
            </a:r>
            <a:endParaRPr lang="uk-UA" dirty="0"/>
          </a:p>
        </p:txBody>
      </p:sp>
      <p:pic>
        <p:nvPicPr>
          <p:cNvPr id="22531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155950"/>
            <a:ext cx="22669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Прямоугольник 3"/>
          <p:cNvSpPr>
            <a:spLocks noChangeArrowheads="1"/>
          </p:cNvSpPr>
          <p:nvPr/>
        </p:nvSpPr>
        <p:spPr bwMode="auto">
          <a:xfrm>
            <a:off x="468313" y="3284538"/>
            <a:ext cx="6119812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1800" b="1" i="1">
                <a:latin typeface="Times New Roman" panose="02020603050405020304" pitchFamily="18" charset="0"/>
              </a:rPr>
              <a:t>Екстрактами</a:t>
            </a:r>
            <a:r>
              <a:rPr lang="uk-UA" altLang="uk-UA" sz="1800">
                <a:latin typeface="Times New Roman" panose="02020603050405020304" pitchFamily="18" charset="0"/>
              </a:rPr>
              <a:t> називають всі типи витягів, при цьому проводиться чітке розмежування по консистенції одержуваного вилучення: рідкі, густі (м'які) і тверді (сухі). У той же час, рідкі форми класифікують як рідкі екстракти і настойки, спосіб одержання яких відрізняється співвідношенням узятих для екстракції сировини і екстрагенту (настоянки) або співвідношенням сировини та готового продукту (екстракти). У рідких екстрактах, як правило, одна частина за масою або об'ємом еквівалентна одній частині за масою вихідної висушеної лікарського.</a:t>
            </a:r>
            <a:endParaRPr lang="uk-UA" altLang="uk-UA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1"/>
          <p:cNvSpPr>
            <a:spLocks noChangeArrowheads="1"/>
          </p:cNvSpPr>
          <p:nvPr/>
        </p:nvSpPr>
        <p:spPr bwMode="auto">
          <a:xfrm>
            <a:off x="250825" y="1341438"/>
            <a:ext cx="8713788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За ДФ україни екстракти поділяють на 2 групи:</a:t>
            </a:r>
          </a:p>
          <a:p>
            <a:pPr algn="just">
              <a:spcBef>
                <a:spcPct val="0"/>
              </a:spcBef>
            </a:pPr>
            <a:r>
              <a:rPr lang="uk-UA" altLang="uk-UA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Стандартизовані екстракти - </a:t>
            </a:r>
            <a:r>
              <a:rPr lang="uk-UA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екстракти, в яких вміст компонентів із відомою терапевтичною активністю регулюється в межах прийнятного допуску. Стандартизація досягається змішуванням екстракту з інертним матеріалом або іншими серіями екстракту</a:t>
            </a:r>
            <a:r>
              <a:rPr lang="uk-UA" altLang="uk-UA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altLang="uk-UA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r>
              <a:rPr lang="uk-UA" altLang="uk-UA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Кількісно визначені екстракти - </a:t>
            </a:r>
            <a:r>
              <a:rPr lang="uk-UA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екстракти, в яких вміст компонентів регулюється в певних межах. 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Ix </a:t>
            </a:r>
            <a:r>
              <a:rPr lang="uk-UA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стандартизацію проводять, змішуючи різні серії екстракту.</a:t>
            </a:r>
          </a:p>
          <a:p>
            <a:pPr algn="just">
              <a:spcBef>
                <a:spcPct val="0"/>
              </a:spcBef>
            </a:pPr>
            <a:r>
              <a:rPr lang="uk-UA" altLang="uk-UA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Інші екстракти </a:t>
            </a:r>
            <a:r>
              <a:rPr lang="uk-UA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характеризуються за їх процесом виробництва (стан ЛРС або тваринного матеріалу, що екстрагується, розчинник, умови екстракції) та х властивостями.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mtClean="0"/>
              <a:t>ЕКСТРАКТИ</a:t>
            </a:r>
            <a:endParaRPr lang="en-US" altLang="en-US" smtClean="0"/>
          </a:p>
        </p:txBody>
      </p:sp>
      <p:sp>
        <p:nvSpPr>
          <p:cNvPr id="24579" name="Freeform 3"/>
          <p:cNvSpPr>
            <a:spLocks/>
          </p:cNvSpPr>
          <p:nvPr/>
        </p:nvSpPr>
        <p:spPr bwMode="gray">
          <a:xfrm>
            <a:off x="2603500" y="2843213"/>
            <a:ext cx="1900238" cy="1376362"/>
          </a:xfrm>
          <a:custGeom>
            <a:avLst/>
            <a:gdLst>
              <a:gd name="T0" fmla="*/ 0 w 735"/>
              <a:gd name="T1" fmla="*/ 0 h 532"/>
              <a:gd name="T2" fmla="*/ 2147483646 w 735"/>
              <a:gd name="T3" fmla="*/ 2147483646 h 532"/>
              <a:gd name="T4" fmla="*/ 2147483646 w 735"/>
              <a:gd name="T5" fmla="*/ 2147483646 h 532"/>
              <a:gd name="T6" fmla="*/ 2147483646 w 735"/>
              <a:gd name="T7" fmla="*/ 2147483646 h 532"/>
              <a:gd name="T8" fmla="*/ 2147483646 w 735"/>
              <a:gd name="T9" fmla="*/ 2147483646 h 532"/>
              <a:gd name="T10" fmla="*/ 2147483646 w 735"/>
              <a:gd name="T11" fmla="*/ 2147483646 h 532"/>
              <a:gd name="T12" fmla="*/ 2147483646 w 735"/>
              <a:gd name="T13" fmla="*/ 2147483646 h 532"/>
              <a:gd name="T14" fmla="*/ 2147483646 w 735"/>
              <a:gd name="T15" fmla="*/ 2147483646 h 532"/>
              <a:gd name="T16" fmla="*/ 2147483646 w 735"/>
              <a:gd name="T17" fmla="*/ 2147483646 h 532"/>
              <a:gd name="T18" fmla="*/ 2147483646 w 735"/>
              <a:gd name="T19" fmla="*/ 2147483646 h 532"/>
              <a:gd name="T20" fmla="*/ 2147483646 w 735"/>
              <a:gd name="T21" fmla="*/ 2147483646 h 532"/>
              <a:gd name="T22" fmla="*/ 2147483646 w 735"/>
              <a:gd name="T23" fmla="*/ 2147483646 h 532"/>
              <a:gd name="T24" fmla="*/ 2147483646 w 735"/>
              <a:gd name="T25" fmla="*/ 0 h 532"/>
              <a:gd name="T26" fmla="*/ 0 w 735"/>
              <a:gd name="T27" fmla="*/ 0 h 53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35"/>
              <a:gd name="T43" fmla="*/ 0 h 532"/>
              <a:gd name="T44" fmla="*/ 735 w 735"/>
              <a:gd name="T45" fmla="*/ 532 h 53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35" h="532">
                <a:moveTo>
                  <a:pt x="0" y="0"/>
                </a:moveTo>
                <a:cubicBezTo>
                  <a:pt x="0" y="0"/>
                  <a:pt x="85" y="216"/>
                  <a:pt x="382" y="202"/>
                </a:cubicBezTo>
                <a:cubicBezTo>
                  <a:pt x="479" y="202"/>
                  <a:pt x="577" y="202"/>
                  <a:pt x="577" y="202"/>
                </a:cubicBezTo>
                <a:cubicBezTo>
                  <a:pt x="577" y="202"/>
                  <a:pt x="639" y="201"/>
                  <a:pt x="637" y="249"/>
                </a:cubicBezTo>
                <a:cubicBezTo>
                  <a:pt x="638" y="325"/>
                  <a:pt x="639" y="402"/>
                  <a:pt x="639" y="402"/>
                </a:cubicBezTo>
                <a:lnTo>
                  <a:pt x="598" y="400"/>
                </a:lnTo>
                <a:lnTo>
                  <a:pt x="669" y="532"/>
                </a:lnTo>
                <a:lnTo>
                  <a:pt x="735" y="402"/>
                </a:lnTo>
                <a:lnTo>
                  <a:pt x="696" y="402"/>
                </a:lnTo>
                <a:cubicBezTo>
                  <a:pt x="696" y="402"/>
                  <a:pt x="695" y="314"/>
                  <a:pt x="694" y="226"/>
                </a:cubicBezTo>
                <a:cubicBezTo>
                  <a:pt x="687" y="160"/>
                  <a:pt x="616" y="150"/>
                  <a:pt x="616" y="150"/>
                </a:cubicBezTo>
                <a:cubicBezTo>
                  <a:pt x="556" y="137"/>
                  <a:pt x="473" y="153"/>
                  <a:pt x="335" y="149"/>
                </a:cubicBezTo>
                <a:cubicBezTo>
                  <a:pt x="110" y="126"/>
                  <a:pt x="69" y="0"/>
                  <a:pt x="69" y="0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80808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0" name="Freeform 4"/>
          <p:cNvSpPr>
            <a:spLocks/>
          </p:cNvSpPr>
          <p:nvPr/>
        </p:nvSpPr>
        <p:spPr bwMode="gray">
          <a:xfrm>
            <a:off x="4522788" y="2778125"/>
            <a:ext cx="366712" cy="1562100"/>
          </a:xfrm>
          <a:custGeom>
            <a:avLst/>
            <a:gdLst>
              <a:gd name="T0" fmla="*/ 2147483646 w 142"/>
              <a:gd name="T1" fmla="*/ 2147483646 h 604"/>
              <a:gd name="T2" fmla="*/ 2147483646 w 142"/>
              <a:gd name="T3" fmla="*/ 2147483646 h 604"/>
              <a:gd name="T4" fmla="*/ 0 w 142"/>
              <a:gd name="T5" fmla="*/ 2147483646 h 604"/>
              <a:gd name="T6" fmla="*/ 2147483646 w 142"/>
              <a:gd name="T7" fmla="*/ 2147483646 h 604"/>
              <a:gd name="T8" fmla="*/ 2147483646 w 142"/>
              <a:gd name="T9" fmla="*/ 2147483646 h 604"/>
              <a:gd name="T10" fmla="*/ 2147483646 w 142"/>
              <a:gd name="T11" fmla="*/ 2147483646 h 604"/>
              <a:gd name="T12" fmla="*/ 2147483646 w 142"/>
              <a:gd name="T13" fmla="*/ 0 h 604"/>
              <a:gd name="T14" fmla="*/ 2147483646 w 142"/>
              <a:gd name="T15" fmla="*/ 2147483646 h 60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2"/>
              <a:gd name="T25" fmla="*/ 0 h 604"/>
              <a:gd name="T26" fmla="*/ 142 w 142"/>
              <a:gd name="T27" fmla="*/ 604 h 60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80808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Freeform 5"/>
          <p:cNvSpPr>
            <a:spLocks/>
          </p:cNvSpPr>
          <p:nvPr/>
        </p:nvSpPr>
        <p:spPr bwMode="gray">
          <a:xfrm flipH="1">
            <a:off x="4922838" y="2843213"/>
            <a:ext cx="1900237" cy="1376362"/>
          </a:xfrm>
          <a:custGeom>
            <a:avLst/>
            <a:gdLst>
              <a:gd name="T0" fmla="*/ 0 w 735"/>
              <a:gd name="T1" fmla="*/ 0 h 532"/>
              <a:gd name="T2" fmla="*/ 2147483646 w 735"/>
              <a:gd name="T3" fmla="*/ 2147483646 h 532"/>
              <a:gd name="T4" fmla="*/ 2147483646 w 735"/>
              <a:gd name="T5" fmla="*/ 2147483646 h 532"/>
              <a:gd name="T6" fmla="*/ 2147483646 w 735"/>
              <a:gd name="T7" fmla="*/ 2147483646 h 532"/>
              <a:gd name="T8" fmla="*/ 2147483646 w 735"/>
              <a:gd name="T9" fmla="*/ 2147483646 h 532"/>
              <a:gd name="T10" fmla="*/ 2147483646 w 735"/>
              <a:gd name="T11" fmla="*/ 2147483646 h 532"/>
              <a:gd name="T12" fmla="*/ 2147483646 w 735"/>
              <a:gd name="T13" fmla="*/ 2147483646 h 532"/>
              <a:gd name="T14" fmla="*/ 2147483646 w 735"/>
              <a:gd name="T15" fmla="*/ 2147483646 h 532"/>
              <a:gd name="T16" fmla="*/ 2147483646 w 735"/>
              <a:gd name="T17" fmla="*/ 2147483646 h 532"/>
              <a:gd name="T18" fmla="*/ 2147483646 w 735"/>
              <a:gd name="T19" fmla="*/ 2147483646 h 532"/>
              <a:gd name="T20" fmla="*/ 2147483646 w 735"/>
              <a:gd name="T21" fmla="*/ 2147483646 h 532"/>
              <a:gd name="T22" fmla="*/ 2147483646 w 735"/>
              <a:gd name="T23" fmla="*/ 2147483646 h 532"/>
              <a:gd name="T24" fmla="*/ 2147483646 w 735"/>
              <a:gd name="T25" fmla="*/ 0 h 532"/>
              <a:gd name="T26" fmla="*/ 0 w 735"/>
              <a:gd name="T27" fmla="*/ 0 h 53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35"/>
              <a:gd name="T43" fmla="*/ 0 h 532"/>
              <a:gd name="T44" fmla="*/ 735 w 735"/>
              <a:gd name="T45" fmla="*/ 532 h 53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35" h="532">
                <a:moveTo>
                  <a:pt x="0" y="0"/>
                </a:moveTo>
                <a:cubicBezTo>
                  <a:pt x="0" y="0"/>
                  <a:pt x="85" y="216"/>
                  <a:pt x="382" y="202"/>
                </a:cubicBezTo>
                <a:cubicBezTo>
                  <a:pt x="479" y="202"/>
                  <a:pt x="577" y="202"/>
                  <a:pt x="577" y="202"/>
                </a:cubicBezTo>
                <a:cubicBezTo>
                  <a:pt x="577" y="202"/>
                  <a:pt x="639" y="201"/>
                  <a:pt x="637" y="249"/>
                </a:cubicBezTo>
                <a:cubicBezTo>
                  <a:pt x="638" y="325"/>
                  <a:pt x="639" y="402"/>
                  <a:pt x="639" y="402"/>
                </a:cubicBezTo>
                <a:lnTo>
                  <a:pt x="598" y="400"/>
                </a:lnTo>
                <a:lnTo>
                  <a:pt x="669" y="532"/>
                </a:lnTo>
                <a:lnTo>
                  <a:pt x="735" y="402"/>
                </a:lnTo>
                <a:lnTo>
                  <a:pt x="696" y="402"/>
                </a:lnTo>
                <a:cubicBezTo>
                  <a:pt x="696" y="402"/>
                  <a:pt x="695" y="314"/>
                  <a:pt x="694" y="226"/>
                </a:cubicBezTo>
                <a:cubicBezTo>
                  <a:pt x="687" y="160"/>
                  <a:pt x="616" y="150"/>
                  <a:pt x="616" y="150"/>
                </a:cubicBezTo>
                <a:cubicBezTo>
                  <a:pt x="556" y="137"/>
                  <a:pt x="473" y="153"/>
                  <a:pt x="335" y="149"/>
                </a:cubicBezTo>
                <a:cubicBezTo>
                  <a:pt x="110" y="126"/>
                  <a:pt x="69" y="0"/>
                  <a:pt x="69" y="0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80808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582" name="Group 6"/>
          <p:cNvGrpSpPr>
            <a:grpSpLocks/>
          </p:cNvGrpSpPr>
          <p:nvPr/>
        </p:nvGrpSpPr>
        <p:grpSpPr bwMode="auto">
          <a:xfrm>
            <a:off x="1547813" y="1628775"/>
            <a:ext cx="2082800" cy="1322388"/>
            <a:chOff x="4320" y="1152"/>
            <a:chExt cx="414" cy="402"/>
          </a:xfrm>
        </p:grpSpPr>
        <p:sp>
          <p:nvSpPr>
            <p:cNvPr id="16391" name="AutoShape 7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6392" name="Freeform 8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5000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24583" name="Rectangle 9"/>
          <p:cNvSpPr>
            <a:spLocks noChangeArrowheads="1"/>
          </p:cNvSpPr>
          <p:nvPr/>
        </p:nvSpPr>
        <p:spPr bwMode="gray">
          <a:xfrm>
            <a:off x="1301750" y="1857375"/>
            <a:ext cx="25955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sz="1800" b="1"/>
              <a:t>екстракти рідки (Extracta fluida</a:t>
            </a:r>
            <a:r>
              <a:rPr lang="ru-RU" altLang="en-US" sz="1800" b="1"/>
              <a:t>)</a:t>
            </a:r>
            <a:r>
              <a:rPr lang="uk-UA" altLang="en-US" sz="1800"/>
              <a:t> </a:t>
            </a:r>
            <a:endParaRPr lang="en-US" altLang="en-US" sz="1800"/>
          </a:p>
        </p:txBody>
      </p:sp>
      <p:grpSp>
        <p:nvGrpSpPr>
          <p:cNvPr id="24584" name="Group 10"/>
          <p:cNvGrpSpPr>
            <a:grpSpLocks/>
          </p:cNvGrpSpPr>
          <p:nvPr/>
        </p:nvGrpSpPr>
        <p:grpSpPr bwMode="auto">
          <a:xfrm>
            <a:off x="3708400" y="1628775"/>
            <a:ext cx="2016125" cy="1322388"/>
            <a:chOff x="4320" y="1152"/>
            <a:chExt cx="414" cy="402"/>
          </a:xfrm>
        </p:grpSpPr>
        <p:sp>
          <p:nvSpPr>
            <p:cNvPr id="16395" name="AutoShape 11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6396" name="Freeform 12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gamma/>
                    <a:tint val="48627"/>
                    <a:invGamma/>
                  </a:schemeClr>
                </a:gs>
                <a:gs pos="50000">
                  <a:schemeClr val="accent2">
                    <a:alpha val="0"/>
                  </a:schemeClr>
                </a:gs>
                <a:gs pos="100000">
                  <a:schemeClr val="accent2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24585" name="Group 13"/>
          <p:cNvGrpSpPr>
            <a:grpSpLocks/>
          </p:cNvGrpSpPr>
          <p:nvPr/>
        </p:nvGrpSpPr>
        <p:grpSpPr bwMode="auto">
          <a:xfrm>
            <a:off x="5795963" y="1628775"/>
            <a:ext cx="2089150" cy="1322388"/>
            <a:chOff x="4320" y="1152"/>
            <a:chExt cx="414" cy="402"/>
          </a:xfrm>
        </p:grpSpPr>
        <p:sp>
          <p:nvSpPr>
            <p:cNvPr id="16398" name="AutoShape 14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6399" name="Freeform 15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tint val="48627"/>
                    <a:invGamma/>
                  </a:schemeClr>
                </a:gs>
                <a:gs pos="50000">
                  <a:schemeClr val="hlink">
                    <a:alpha val="0"/>
                  </a:schemeClr>
                </a:gs>
                <a:gs pos="100000">
                  <a:schemeClr val="hlink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24586" name="Rectangle 16"/>
          <p:cNvSpPr>
            <a:spLocks noChangeArrowheads="1"/>
          </p:cNvSpPr>
          <p:nvPr/>
        </p:nvSpPr>
        <p:spPr bwMode="gray">
          <a:xfrm>
            <a:off x="3406775" y="1882775"/>
            <a:ext cx="26558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1800" b="1"/>
              <a:t>екстракти густі (</a:t>
            </a:r>
            <a:r>
              <a:rPr lang="en-US" altLang="en-US" sz="1800" b="1"/>
              <a:t>Extracta spissa</a:t>
            </a:r>
            <a:r>
              <a:rPr lang="ru-RU" altLang="en-US" sz="1800" b="1"/>
              <a:t>)</a:t>
            </a:r>
            <a:endParaRPr lang="en-US" altLang="en-US" sz="1800" b="1"/>
          </a:p>
        </p:txBody>
      </p:sp>
      <p:sp>
        <p:nvSpPr>
          <p:cNvPr id="24587" name="Rectangle 17"/>
          <p:cNvSpPr>
            <a:spLocks noChangeArrowheads="1"/>
          </p:cNvSpPr>
          <p:nvPr/>
        </p:nvSpPr>
        <p:spPr bwMode="gray">
          <a:xfrm>
            <a:off x="5935663" y="1916113"/>
            <a:ext cx="18891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1800" b="1"/>
              <a:t>екстракти сухі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1800" b="1"/>
              <a:t>(</a:t>
            </a:r>
            <a:r>
              <a:rPr lang="en-US" altLang="en-US" sz="1800" b="1"/>
              <a:t>Extracta sicca</a:t>
            </a:r>
            <a:r>
              <a:rPr lang="ru-RU" altLang="en-US" sz="1800" b="1"/>
              <a:t>)</a:t>
            </a:r>
            <a:endParaRPr lang="en-US" altLang="en-US" sz="1800" b="1"/>
          </a:p>
        </p:txBody>
      </p:sp>
      <p:sp>
        <p:nvSpPr>
          <p:cNvPr id="24588" name="AutoShape 19"/>
          <p:cNvSpPr>
            <a:spLocks noChangeArrowheads="1"/>
          </p:cNvSpPr>
          <p:nvPr/>
        </p:nvSpPr>
        <p:spPr bwMode="ltGray">
          <a:xfrm>
            <a:off x="2376488" y="4397375"/>
            <a:ext cx="5548312" cy="1241425"/>
          </a:xfrm>
          <a:prstGeom prst="roundRect">
            <a:avLst>
              <a:gd name="adj" fmla="val 16667"/>
            </a:avLst>
          </a:prstGeom>
          <a:noFill/>
          <a:ln w="57150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24589" name="Rectangle 20"/>
          <p:cNvSpPr>
            <a:spLocks noChangeArrowheads="1"/>
          </p:cNvSpPr>
          <p:nvPr/>
        </p:nvSpPr>
        <p:spPr bwMode="auto">
          <a:xfrm>
            <a:off x="2895600" y="4360863"/>
            <a:ext cx="47005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D7181F"/>
              </a:buClr>
              <a:buFont typeface="Wingdings" panose="05000000000000000000" pitchFamily="2" charset="2"/>
              <a:buNone/>
            </a:pPr>
            <a:r>
              <a:rPr lang="uk-UA" altLang="en-US" sz="2400" b="1">
                <a:solidFill>
                  <a:srgbClr val="333333"/>
                </a:solidFill>
              </a:rPr>
              <a:t>це концентровані витяги з лікарської рослинної сировини (ЛРС)</a:t>
            </a:r>
          </a:p>
        </p:txBody>
      </p:sp>
      <p:pic>
        <p:nvPicPr>
          <p:cNvPr id="24590" name="Picture 21" descr="YG_circl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076700"/>
            <a:ext cx="1936750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91" name="Rectangle 23"/>
          <p:cNvSpPr>
            <a:spLocks noChangeArrowheads="1"/>
          </p:cNvSpPr>
          <p:nvPr/>
        </p:nvSpPr>
        <p:spPr bwMode="auto">
          <a:xfrm>
            <a:off x="179388" y="6524625"/>
            <a:ext cx="1490662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24592" name="Text Box 25"/>
          <p:cNvSpPr txBox="1">
            <a:spLocks noChangeArrowheads="1"/>
          </p:cNvSpPr>
          <p:nvPr/>
        </p:nvSpPr>
        <p:spPr bwMode="auto">
          <a:xfrm>
            <a:off x="992188" y="4805363"/>
            <a:ext cx="1685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2000" b="1" i="1" u="sng">
                <a:solidFill>
                  <a:srgbClr val="FF0000"/>
                </a:solidFill>
              </a:rPr>
              <a:t>ЕКСТРАКТИ</a:t>
            </a:r>
            <a:endParaRPr lang="uk-UA" altLang="en-US" sz="2000" b="1" i="1" u="sng">
              <a:solidFill>
                <a:srgbClr val="FF0000"/>
              </a:solidFill>
            </a:endParaRPr>
          </a:p>
        </p:txBody>
      </p:sp>
      <p:sp>
        <p:nvSpPr>
          <p:cNvPr id="24593" name="Rectangle 26"/>
          <p:cNvSpPr>
            <a:spLocks noChangeArrowheads="1"/>
          </p:cNvSpPr>
          <p:nvPr/>
        </p:nvSpPr>
        <p:spPr bwMode="auto">
          <a:xfrm>
            <a:off x="1441450" y="1216025"/>
            <a:ext cx="6149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 b="1" u="sng"/>
              <a:t>класифікуються в залежності від консистенції на:</a:t>
            </a:r>
            <a:r>
              <a:rPr lang="uk-UA" altLang="en-US" sz="1800" b="1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mtClean="0"/>
              <a:t>ЕКСТРАКТИ</a:t>
            </a:r>
            <a:endParaRPr lang="en-US" altLang="en-US" smtClean="0"/>
          </a:p>
        </p:txBody>
      </p:sp>
      <p:sp>
        <p:nvSpPr>
          <p:cNvPr id="26627" name="AutoShape 3"/>
          <p:cNvSpPr>
            <a:spLocks noChangeArrowheads="1"/>
          </p:cNvSpPr>
          <p:nvPr/>
        </p:nvSpPr>
        <p:spPr bwMode="auto">
          <a:xfrm>
            <a:off x="5795963" y="2133600"/>
            <a:ext cx="3103562" cy="7683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tx1"/>
              </a:gs>
              <a:gs pos="50000">
                <a:srgbClr val="FFFFFF"/>
              </a:gs>
              <a:gs pos="100000">
                <a:schemeClr val="tx1"/>
              </a:gs>
            </a:gsLst>
            <a:lin ang="2700000" scaled="1"/>
          </a:gradFill>
          <a:ln w="15875">
            <a:solidFill>
              <a:srgbClr val="B2B2B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26628" name="AutoShape 4"/>
          <p:cNvSpPr>
            <a:spLocks noChangeArrowheads="1"/>
          </p:cNvSpPr>
          <p:nvPr/>
        </p:nvSpPr>
        <p:spPr bwMode="auto">
          <a:xfrm>
            <a:off x="1258888" y="2133600"/>
            <a:ext cx="3103562" cy="7699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tx1"/>
              </a:gs>
              <a:gs pos="50000">
                <a:srgbClr val="FFFFFF"/>
              </a:gs>
              <a:gs pos="100000">
                <a:schemeClr val="tx1"/>
              </a:gs>
            </a:gsLst>
            <a:lin ang="2700000" scaled="1"/>
          </a:gradFill>
          <a:ln w="15875">
            <a:solidFill>
              <a:srgbClr val="B2B2B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grpSp>
        <p:nvGrpSpPr>
          <p:cNvPr id="25605" name="Group 9"/>
          <p:cNvGrpSpPr>
            <a:grpSpLocks/>
          </p:cNvGrpSpPr>
          <p:nvPr/>
        </p:nvGrpSpPr>
        <p:grpSpPr bwMode="auto">
          <a:xfrm>
            <a:off x="971550" y="1268413"/>
            <a:ext cx="5905500" cy="647700"/>
            <a:chOff x="406" y="980"/>
            <a:chExt cx="2330" cy="294"/>
          </a:xfrm>
        </p:grpSpPr>
        <p:sp>
          <p:nvSpPr>
            <p:cNvPr id="25626" name="AutoShape 10"/>
            <p:cNvSpPr>
              <a:spLocks noChangeArrowheads="1"/>
            </p:cNvSpPr>
            <p:nvPr/>
          </p:nvSpPr>
          <p:spPr bwMode="gray">
            <a:xfrm>
              <a:off x="406" y="980"/>
              <a:ext cx="2330" cy="29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6B0C5"/>
                </a:gs>
                <a:gs pos="100000">
                  <a:srgbClr val="3289A8"/>
                </a:gs>
              </a:gsLst>
              <a:lin ang="0" scaled="1"/>
            </a:gradFill>
            <a:ln w="12700">
              <a:solidFill>
                <a:srgbClr val="3289A8"/>
              </a:solidFill>
              <a:round/>
              <a:headEnd/>
              <a:tailEnd/>
            </a:ln>
            <a:effectLst>
              <a:outerShdw dist="53882" dir="2700000" algn="ctr" rotWithShape="0">
                <a:srgbClr val="292929">
                  <a:alpha val="50000"/>
                </a:srgbClr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uk-UA" sz="1800">
                <a:solidFill>
                  <a:schemeClr val="tx1"/>
                </a:solidFill>
              </a:endParaRPr>
            </a:p>
          </p:txBody>
        </p:sp>
        <p:sp>
          <p:nvSpPr>
            <p:cNvPr id="26635" name="AutoShape 11"/>
            <p:cNvSpPr>
              <a:spLocks noChangeArrowheads="1"/>
            </p:cNvSpPr>
            <p:nvPr/>
          </p:nvSpPr>
          <p:spPr bwMode="gray">
            <a:xfrm flipH="1">
              <a:off x="2620" y="1005"/>
              <a:ext cx="104" cy="246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6636" name="AutoShape 12"/>
            <p:cNvSpPr>
              <a:spLocks noChangeArrowheads="1"/>
            </p:cNvSpPr>
            <p:nvPr/>
          </p:nvSpPr>
          <p:spPr bwMode="gray">
            <a:xfrm>
              <a:off x="420" y="1006"/>
              <a:ext cx="104" cy="242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26638" name="AutoShape 14"/>
          <p:cNvSpPr>
            <a:spLocks noChangeArrowheads="1"/>
          </p:cNvSpPr>
          <p:nvPr/>
        </p:nvSpPr>
        <p:spPr bwMode="gray">
          <a:xfrm>
            <a:off x="400050" y="2243138"/>
            <a:ext cx="1323975" cy="496887"/>
          </a:xfrm>
          <a:prstGeom prst="homePlate">
            <a:avLst>
              <a:gd name="adj" fmla="val 39919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62745"/>
                  <a:invGamma/>
                </a:schemeClr>
              </a:gs>
            </a:gsLst>
            <a:lin ang="5400000" scaled="1"/>
          </a:gradFill>
          <a:ln w="19050">
            <a:solidFill>
              <a:srgbClr val="FEFFFF"/>
            </a:solidFill>
            <a:miter lim="800000"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25607" name="Text Box 18"/>
          <p:cNvSpPr txBox="1">
            <a:spLocks noChangeArrowheads="1"/>
          </p:cNvSpPr>
          <p:nvPr/>
        </p:nvSpPr>
        <p:spPr bwMode="white">
          <a:xfrm>
            <a:off x="250825" y="2276475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altLang="en-US" sz="1800" b="1" i="1"/>
              <a:t>водні</a:t>
            </a:r>
            <a:r>
              <a:rPr lang="ru-RU" altLang="en-US" sz="1800" b="1" i="1"/>
              <a:t> </a:t>
            </a:r>
            <a:endParaRPr lang="en-US" altLang="en-US" sz="1800" b="1" i="1"/>
          </a:p>
        </p:txBody>
      </p:sp>
      <p:sp>
        <p:nvSpPr>
          <p:cNvPr id="26640" name="AutoShape 16"/>
          <p:cNvSpPr>
            <a:spLocks noChangeArrowheads="1"/>
          </p:cNvSpPr>
          <p:nvPr/>
        </p:nvSpPr>
        <p:spPr bwMode="gray">
          <a:xfrm>
            <a:off x="4932363" y="2276475"/>
            <a:ext cx="1323975" cy="493713"/>
          </a:xfrm>
          <a:prstGeom prst="homePlate">
            <a:avLst>
              <a:gd name="adj" fmla="val 40175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62745"/>
                  <a:invGamma/>
                </a:schemeClr>
              </a:gs>
            </a:gsLst>
            <a:lin ang="5400000" scaled="1"/>
          </a:gradFill>
          <a:ln w="19050">
            <a:solidFill>
              <a:srgbClr val="FEFFFF"/>
            </a:solidFill>
            <a:miter lim="800000"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26642" name="AutoShape 18"/>
          <p:cNvSpPr>
            <a:spLocks noChangeArrowheads="1"/>
          </p:cNvSpPr>
          <p:nvPr/>
        </p:nvSpPr>
        <p:spPr bwMode="auto">
          <a:xfrm>
            <a:off x="5795963" y="3429000"/>
            <a:ext cx="3103562" cy="7699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tx1"/>
              </a:gs>
              <a:gs pos="50000">
                <a:srgbClr val="FFFFFF"/>
              </a:gs>
              <a:gs pos="100000">
                <a:schemeClr val="tx1"/>
              </a:gs>
            </a:gsLst>
            <a:lin ang="2700000" scaled="1"/>
          </a:gradFill>
          <a:ln w="15875">
            <a:solidFill>
              <a:srgbClr val="B2B2B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26643" name="AutoShape 19"/>
          <p:cNvSpPr>
            <a:spLocks noChangeArrowheads="1"/>
          </p:cNvSpPr>
          <p:nvPr/>
        </p:nvSpPr>
        <p:spPr bwMode="auto">
          <a:xfrm>
            <a:off x="1258888" y="3429000"/>
            <a:ext cx="3103562" cy="7699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tx1"/>
              </a:gs>
              <a:gs pos="50000">
                <a:srgbClr val="FFFFFF"/>
              </a:gs>
              <a:gs pos="100000">
                <a:schemeClr val="tx1"/>
              </a:gs>
            </a:gsLst>
            <a:lin ang="2700000" scaled="1"/>
          </a:gradFill>
          <a:ln w="15875">
            <a:solidFill>
              <a:srgbClr val="B2B2B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26644" name="AutoShape 20"/>
          <p:cNvSpPr>
            <a:spLocks noChangeArrowheads="1"/>
          </p:cNvSpPr>
          <p:nvPr/>
        </p:nvSpPr>
        <p:spPr bwMode="gray">
          <a:xfrm>
            <a:off x="323850" y="3509963"/>
            <a:ext cx="1323975" cy="496887"/>
          </a:xfrm>
          <a:prstGeom prst="homePlate">
            <a:avLst>
              <a:gd name="adj" fmla="val 39919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62745"/>
                  <a:invGamma/>
                </a:schemeClr>
              </a:gs>
            </a:gsLst>
            <a:lin ang="5400000" scaled="1"/>
          </a:gradFill>
          <a:ln w="19050">
            <a:solidFill>
              <a:srgbClr val="FEFFFF"/>
            </a:solidFill>
            <a:miter lim="800000"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25612" name="Text Box 18"/>
          <p:cNvSpPr txBox="1">
            <a:spLocks noChangeArrowheads="1"/>
          </p:cNvSpPr>
          <p:nvPr/>
        </p:nvSpPr>
        <p:spPr bwMode="white">
          <a:xfrm>
            <a:off x="187325" y="3556000"/>
            <a:ext cx="15890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altLang="en-US" sz="1800" b="1" i="1"/>
              <a:t>спиртові</a:t>
            </a:r>
            <a:r>
              <a:rPr lang="ru-RU" altLang="en-US" sz="1800" i="1"/>
              <a:t> </a:t>
            </a:r>
            <a:endParaRPr lang="en-US" altLang="en-US" sz="1800" i="1"/>
          </a:p>
        </p:txBody>
      </p:sp>
      <p:sp>
        <p:nvSpPr>
          <p:cNvPr id="26646" name="AutoShape 22"/>
          <p:cNvSpPr>
            <a:spLocks noChangeArrowheads="1"/>
          </p:cNvSpPr>
          <p:nvPr/>
        </p:nvSpPr>
        <p:spPr bwMode="gray">
          <a:xfrm>
            <a:off x="4932363" y="3538538"/>
            <a:ext cx="1323975" cy="493712"/>
          </a:xfrm>
          <a:prstGeom prst="homePlate">
            <a:avLst>
              <a:gd name="adj" fmla="val 40175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62745"/>
                  <a:invGamma/>
                </a:schemeClr>
              </a:gs>
            </a:gsLst>
            <a:lin ang="5400000" scaled="1"/>
          </a:gradFill>
          <a:ln w="19050">
            <a:solidFill>
              <a:srgbClr val="FEFFFF"/>
            </a:solidFill>
            <a:miter lim="800000"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25614" name="Text Box 18"/>
          <p:cNvSpPr txBox="1">
            <a:spLocks noChangeArrowheads="1"/>
          </p:cNvSpPr>
          <p:nvPr/>
        </p:nvSpPr>
        <p:spPr bwMode="white">
          <a:xfrm>
            <a:off x="4859338" y="3644900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altLang="en-US" sz="1800" b="1" i="1"/>
              <a:t>масляні </a:t>
            </a:r>
            <a:endParaRPr lang="en-US" altLang="en-US" sz="1800" b="1" i="1"/>
          </a:p>
        </p:txBody>
      </p:sp>
      <p:sp>
        <p:nvSpPr>
          <p:cNvPr id="25615" name="Rectangle 33"/>
          <p:cNvSpPr>
            <a:spLocks noChangeArrowheads="1"/>
          </p:cNvSpPr>
          <p:nvPr/>
        </p:nvSpPr>
        <p:spPr bwMode="auto">
          <a:xfrm>
            <a:off x="179388" y="6524625"/>
            <a:ext cx="1490662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25616" name="Text Box 18"/>
          <p:cNvSpPr txBox="1">
            <a:spLocks noChangeArrowheads="1"/>
          </p:cNvSpPr>
          <p:nvPr/>
        </p:nvSpPr>
        <p:spPr bwMode="white">
          <a:xfrm>
            <a:off x="4859338" y="2349500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altLang="en-US" sz="1800" b="1" i="1"/>
              <a:t>етерні</a:t>
            </a:r>
          </a:p>
        </p:txBody>
      </p:sp>
      <p:sp>
        <p:nvSpPr>
          <p:cNvPr id="26663" name="AutoShape 39"/>
          <p:cNvSpPr>
            <a:spLocks noChangeArrowheads="1"/>
          </p:cNvSpPr>
          <p:nvPr/>
        </p:nvSpPr>
        <p:spPr bwMode="auto">
          <a:xfrm>
            <a:off x="3851275" y="4581525"/>
            <a:ext cx="3103563" cy="7683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tx1"/>
              </a:gs>
              <a:gs pos="50000">
                <a:srgbClr val="FFFFFF"/>
              </a:gs>
              <a:gs pos="100000">
                <a:schemeClr val="tx1"/>
              </a:gs>
            </a:gsLst>
            <a:lin ang="2700000" scaled="1"/>
          </a:gradFill>
          <a:ln w="15875">
            <a:solidFill>
              <a:srgbClr val="B2B2B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26662" name="AutoShape 38"/>
          <p:cNvSpPr>
            <a:spLocks noChangeArrowheads="1"/>
          </p:cNvSpPr>
          <p:nvPr/>
        </p:nvSpPr>
        <p:spPr bwMode="gray">
          <a:xfrm>
            <a:off x="2843213" y="4724400"/>
            <a:ext cx="1468437" cy="493713"/>
          </a:xfrm>
          <a:prstGeom prst="homePlate">
            <a:avLst>
              <a:gd name="adj" fmla="val 44559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62745"/>
                  <a:invGamma/>
                </a:schemeClr>
              </a:gs>
            </a:gsLst>
            <a:lin ang="5400000" scaled="1"/>
          </a:gradFill>
          <a:ln w="19050">
            <a:solidFill>
              <a:srgbClr val="FEFFFF"/>
            </a:solidFill>
            <a:miter lim="800000"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25619" name="Text Box 18"/>
          <p:cNvSpPr txBox="1">
            <a:spLocks noChangeArrowheads="1"/>
          </p:cNvSpPr>
          <p:nvPr/>
        </p:nvSpPr>
        <p:spPr bwMode="white">
          <a:xfrm>
            <a:off x="2695575" y="4772025"/>
            <a:ext cx="17287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altLang="en-US" sz="1800" b="1"/>
              <a:t>отримані</a:t>
            </a:r>
          </a:p>
        </p:txBody>
      </p:sp>
      <p:sp>
        <p:nvSpPr>
          <p:cNvPr id="25620" name="Rectangle 41"/>
          <p:cNvSpPr>
            <a:spLocks noChangeArrowheads="1"/>
          </p:cNvSpPr>
          <p:nvPr/>
        </p:nvSpPr>
        <p:spPr bwMode="auto">
          <a:xfrm>
            <a:off x="1230313" y="1255713"/>
            <a:ext cx="56165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1800" b="1" u="sng"/>
              <a:t>В ЗАЛЕЖНОСТІ ВІД ВИКОРИСТАНОГО ЕКСТРАГЕНТА КЛАСИФІКУЮТЬСЯ НА:</a:t>
            </a:r>
          </a:p>
        </p:txBody>
      </p:sp>
      <p:sp>
        <p:nvSpPr>
          <p:cNvPr id="25621" name="Rectangle 42"/>
          <p:cNvSpPr>
            <a:spLocks noChangeArrowheads="1"/>
          </p:cNvSpPr>
          <p:nvPr/>
        </p:nvSpPr>
        <p:spPr bwMode="auto">
          <a:xfrm>
            <a:off x="1908175" y="2276475"/>
            <a:ext cx="1949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Extracta aquosa</a:t>
            </a:r>
            <a:endParaRPr lang="ru-RU" altLang="en-US" sz="1800" b="1"/>
          </a:p>
        </p:txBody>
      </p:sp>
      <p:sp>
        <p:nvSpPr>
          <p:cNvPr id="25622" name="Rectangle 43"/>
          <p:cNvSpPr>
            <a:spLocks noChangeArrowheads="1"/>
          </p:cNvSpPr>
          <p:nvPr/>
        </p:nvSpPr>
        <p:spPr bwMode="auto">
          <a:xfrm>
            <a:off x="1763713" y="3644900"/>
            <a:ext cx="2305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Extracta spirituosa</a:t>
            </a:r>
            <a:r>
              <a:rPr lang="uk-UA" altLang="en-US" sz="1800"/>
              <a:t> </a:t>
            </a:r>
          </a:p>
        </p:txBody>
      </p:sp>
      <p:sp>
        <p:nvSpPr>
          <p:cNvPr id="25623" name="Rectangle 44"/>
          <p:cNvSpPr>
            <a:spLocks noChangeArrowheads="1"/>
          </p:cNvSpPr>
          <p:nvPr/>
        </p:nvSpPr>
        <p:spPr bwMode="auto">
          <a:xfrm>
            <a:off x="6372225" y="2349500"/>
            <a:ext cx="2152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Extracta aetherea</a:t>
            </a:r>
            <a:r>
              <a:rPr lang="uk-UA" altLang="en-US" sz="1800"/>
              <a:t> </a:t>
            </a:r>
          </a:p>
        </p:txBody>
      </p:sp>
      <p:sp>
        <p:nvSpPr>
          <p:cNvPr id="25624" name="Rectangle 45"/>
          <p:cNvSpPr>
            <a:spLocks noChangeArrowheads="1"/>
          </p:cNvSpPr>
          <p:nvPr/>
        </p:nvSpPr>
        <p:spPr bwMode="auto">
          <a:xfrm>
            <a:off x="6372225" y="3644900"/>
            <a:ext cx="1936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Extracta oleosa</a:t>
            </a:r>
            <a:r>
              <a:rPr lang="uk-UA" altLang="en-US" sz="1800"/>
              <a:t> </a:t>
            </a:r>
          </a:p>
        </p:txBody>
      </p:sp>
      <p:sp>
        <p:nvSpPr>
          <p:cNvPr id="25625" name="Rectangle 46"/>
          <p:cNvSpPr>
            <a:spLocks noChangeArrowheads="1"/>
          </p:cNvSpPr>
          <p:nvPr/>
        </p:nvSpPr>
        <p:spPr bwMode="auto">
          <a:xfrm>
            <a:off x="4356100" y="4632325"/>
            <a:ext cx="19637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 b="1"/>
              <a:t>за допомогою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 b="1"/>
              <a:t>зріджених газі</a:t>
            </a:r>
            <a:r>
              <a:rPr lang="ru-RU" altLang="en-US" sz="1800" b="1"/>
              <a:t>в</a:t>
            </a:r>
            <a:endParaRPr lang="uk-UA" altLang="en-U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Прямоугольник 3"/>
          <p:cNvSpPr>
            <a:spLocks noChangeArrowheads="1"/>
          </p:cNvSpPr>
          <p:nvPr/>
        </p:nvSpPr>
        <p:spPr bwMode="auto">
          <a:xfrm>
            <a:off x="179388" y="1557338"/>
            <a:ext cx="84963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1800" i="1">
                <a:latin typeface="Times New Roman" panose="02020603050405020304" pitchFamily="18" charset="0"/>
              </a:rPr>
              <a:t>Рідкі екстракти </a:t>
            </a:r>
            <a:r>
              <a:rPr lang="uk-UA" altLang="uk-UA" sz="1800">
                <a:latin typeface="Times New Roman" panose="02020603050405020304" pitchFamily="18" charset="0"/>
              </a:rPr>
              <a:t>— це рідкі концентровані водно-спиртові витяжки </a:t>
            </a:r>
            <a:r>
              <a:rPr lang="uk-UA" altLang="uk-UA" sz="1800" i="1">
                <a:latin typeface="Times New Roman" panose="02020603050405020304" pitchFamily="18" charset="0"/>
              </a:rPr>
              <a:t>з </a:t>
            </a:r>
            <a:r>
              <a:rPr lang="uk-UA" altLang="uk-UA" sz="1800">
                <a:latin typeface="Times New Roman" panose="02020603050405020304" pitchFamily="18" charset="0"/>
              </a:rPr>
              <a:t>лікарської рослинної сировини (ЛРС), одержані в співвідношенні 1:1. На фармацевтичних підприємствах рідкі екстракти готують за масою (з 1 кг сировини одержують 1 кг рідкого екстракту).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1800">
                <a:latin typeface="Times New Roman" panose="02020603050405020304" pitchFamily="18" charset="0"/>
              </a:rPr>
              <a:t>В якості </a:t>
            </a:r>
            <a:r>
              <a:rPr lang="uk-UA" altLang="uk-UA" sz="1800" b="1">
                <a:latin typeface="Times New Roman" panose="02020603050405020304" pitchFamily="18" charset="0"/>
              </a:rPr>
              <a:t>екстрагенту</a:t>
            </a:r>
            <a:r>
              <a:rPr lang="uk-UA" altLang="uk-UA" sz="1800">
                <a:latin typeface="Times New Roman" panose="02020603050405020304" pitchFamily="18" charset="0"/>
              </a:rPr>
              <a:t> при виробництві рідких екстрактів застосовують 50-70% етанол, дуже рідко інші концентрації.</a:t>
            </a:r>
            <a:r>
              <a:rPr lang="uk-UA" altLang="uk-UA" sz="180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7651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860800"/>
            <a:ext cx="8351837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Прямоугольник 3"/>
          <p:cNvSpPr>
            <a:spLocks noChangeArrowheads="1"/>
          </p:cNvSpPr>
          <p:nvPr/>
        </p:nvSpPr>
        <p:spPr bwMode="auto">
          <a:xfrm>
            <a:off x="1619250" y="1812925"/>
            <a:ext cx="1241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uk-UA" altLang="uk-UA" sz="1800" b="1"/>
              <a:t>Переваг</a:t>
            </a:r>
            <a:r>
              <a:rPr lang="uk-UA" altLang="uk-UA" sz="1800"/>
              <a:t>и</a:t>
            </a:r>
            <a:endParaRPr lang="uk-UA" altLang="uk-UA" sz="1800">
              <a:solidFill>
                <a:schemeClr val="tx1"/>
              </a:solidFill>
            </a:endParaRPr>
          </a:p>
        </p:txBody>
      </p:sp>
      <p:sp>
        <p:nvSpPr>
          <p:cNvPr id="28675" name="Прямоугольник 4"/>
          <p:cNvSpPr>
            <a:spLocks noChangeArrowheads="1"/>
          </p:cNvSpPr>
          <p:nvPr/>
        </p:nvSpPr>
        <p:spPr bwMode="auto">
          <a:xfrm>
            <a:off x="5937250" y="1795463"/>
            <a:ext cx="1228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uk-UA" altLang="uk-UA" sz="1800" b="1"/>
              <a:t>Недоліки</a:t>
            </a:r>
            <a:endParaRPr lang="uk-UA" altLang="uk-UA" sz="1800">
              <a:solidFill>
                <a:schemeClr val="tx1"/>
              </a:solidFill>
            </a:endParaRPr>
          </a:p>
        </p:txBody>
      </p:sp>
      <p:sp>
        <p:nvSpPr>
          <p:cNvPr id="28676" name="Прямоугольник 5"/>
          <p:cNvSpPr>
            <a:spLocks noChangeArrowheads="1"/>
          </p:cNvSpPr>
          <p:nvPr/>
        </p:nvSpPr>
        <p:spPr bwMode="auto">
          <a:xfrm>
            <a:off x="419100" y="2492375"/>
            <a:ext cx="343217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1800">
                <a:latin typeface="Times New Roman" panose="02020603050405020304" pitchFamily="18" charset="0"/>
                <a:cs typeface="Times New Roman" panose="02020603050405020304" pitchFamily="18" charset="0"/>
              </a:rPr>
              <a:t>1. Однакове співвідношення між діючими речовинами, які містяться в ЛРС і в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180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готовому продукті.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1800">
                <a:latin typeface="Times New Roman" panose="02020603050405020304" pitchFamily="18" charset="0"/>
                <a:cs typeface="Times New Roman" panose="02020603050405020304" pitchFamily="18" charset="0"/>
              </a:rPr>
              <a:t>2. Зручність в відмірюванні в умовах аптек бюретками або піпетками.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1800">
                <a:latin typeface="Times New Roman" panose="02020603050405020304" pitchFamily="18" charset="0"/>
                <a:cs typeface="Times New Roman" panose="02020603050405020304" pitchFamily="18" charset="0"/>
              </a:rPr>
              <a:t>3. Можливість одержання без застосування випаровування дозволяє одержати рідкі екстракти, які містять легкі речовини ( ефірні олії).</a:t>
            </a:r>
          </a:p>
        </p:txBody>
      </p:sp>
      <p:sp>
        <p:nvSpPr>
          <p:cNvPr id="28677" name="Прямоугольник 6"/>
          <p:cNvSpPr>
            <a:spLocks noChangeArrowheads="1"/>
          </p:cNvSpPr>
          <p:nvPr/>
        </p:nvSpPr>
        <p:spPr bwMode="auto">
          <a:xfrm>
            <a:off x="4859338" y="2487613"/>
            <a:ext cx="3384550" cy="313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uk-UA" sz="1800">
                <a:latin typeface="Times New Roman" panose="02020603050405020304" pitchFamily="18" charset="0"/>
                <a:cs typeface="Times New Roman" panose="02020603050405020304" pitchFamily="18" charset="0"/>
              </a:rPr>
              <a:t>1. наявність супутніх речовин;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uk-UA" sz="1800">
                <a:latin typeface="Times New Roman" panose="02020603050405020304" pitchFamily="18" charset="0"/>
                <a:cs typeface="Times New Roman" panose="02020603050405020304" pitchFamily="18" charset="0"/>
              </a:rPr>
              <a:t>2.поява осаду при незначному зниженні температури або частковому випаровуванні спирту;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uk-UA" sz="1800">
                <a:latin typeface="Times New Roman" panose="02020603050405020304" pitchFamily="18" charset="0"/>
                <a:cs typeface="Times New Roman" panose="02020603050405020304" pitchFamily="18" charset="0"/>
              </a:rPr>
              <a:t>3. необхідність зберігання в герметичній упаковці при температурі 15-20°С;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uk-UA" sz="1800">
                <a:latin typeface="Times New Roman" panose="02020603050405020304" pitchFamily="18" charset="0"/>
                <a:cs typeface="Times New Roman" panose="02020603050405020304" pitchFamily="18" charset="0"/>
              </a:rPr>
              <a:t>4. містять багато екстрагенту, тому є малотранспортабельними препаратами.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74650" y="206375"/>
            <a:ext cx="8589963" cy="86836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en-US" sz="3500" u="sng" dirty="0" smtClean="0">
                <a:solidFill>
                  <a:schemeClr val="tx2">
                    <a:lumMod val="50000"/>
                  </a:schemeClr>
                </a:solidFill>
              </a:rPr>
              <a:t>РІДКІ ЕКСТРАКТИ (</a:t>
            </a:r>
            <a:r>
              <a:rPr lang="en-US" sz="3500" dirty="0" err="1" smtClean="0">
                <a:solidFill>
                  <a:schemeClr val="tx2">
                    <a:lumMod val="50000"/>
                  </a:schemeClr>
                </a:solidFill>
              </a:rPr>
              <a:t>Extracta</a:t>
            </a:r>
            <a:r>
              <a:rPr lang="en-US" sz="3500" dirty="0" smtClean="0">
                <a:solidFill>
                  <a:schemeClr val="tx2">
                    <a:lumMod val="50000"/>
                  </a:schemeClr>
                </a:solidFill>
              </a:rPr>
              <a:t> </a:t>
            </a:r>
            <a:r>
              <a:rPr lang="en-US" sz="3500" dirty="0" err="1" smtClean="0">
                <a:solidFill>
                  <a:schemeClr val="tx2">
                    <a:lumMod val="50000"/>
                  </a:schemeClr>
                </a:solidFill>
              </a:rPr>
              <a:t>fluida</a:t>
            </a:r>
            <a:r>
              <a:rPr lang="uk-UA" sz="3500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  <a:endParaRPr lang="en-US" altLang="en-US" sz="3500" u="sng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29699" name="Group 3"/>
          <p:cNvGrpSpPr>
            <a:grpSpLocks/>
          </p:cNvGrpSpPr>
          <p:nvPr/>
        </p:nvGrpSpPr>
        <p:grpSpPr bwMode="auto">
          <a:xfrm>
            <a:off x="1908175" y="3429000"/>
            <a:ext cx="5311775" cy="688975"/>
            <a:chOff x="720" y="1392"/>
            <a:chExt cx="4058" cy="480"/>
          </a:xfrm>
        </p:grpSpPr>
        <p:sp>
          <p:nvSpPr>
            <p:cNvPr id="2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chemeClr val="accent2">
                    <a:gamma/>
                    <a:shade val="92157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29747" name="Group 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3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4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</p:grpSp>
      </p:grpSp>
      <p:grpSp>
        <p:nvGrpSpPr>
          <p:cNvPr id="29700" name="Group 8"/>
          <p:cNvGrpSpPr>
            <a:grpSpLocks/>
          </p:cNvGrpSpPr>
          <p:nvPr/>
        </p:nvGrpSpPr>
        <p:grpSpPr bwMode="auto">
          <a:xfrm>
            <a:off x="1908175" y="4292600"/>
            <a:ext cx="5311775" cy="688975"/>
            <a:chOff x="720" y="1392"/>
            <a:chExt cx="4058" cy="480"/>
          </a:xfrm>
        </p:grpSpPr>
        <p:sp>
          <p:nvSpPr>
            <p:cNvPr id="5" name="AutoShape 9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shade val="92157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29743" name="Group 10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6" name="AutoShape 11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alpha val="0"/>
                    </a:schemeClr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7" name="AutoShape 12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100000">
                    <a:schemeClr val="hlink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</p:grpSp>
      </p:grpSp>
      <p:grpSp>
        <p:nvGrpSpPr>
          <p:cNvPr id="29701" name="Group 13"/>
          <p:cNvGrpSpPr>
            <a:grpSpLocks/>
          </p:cNvGrpSpPr>
          <p:nvPr/>
        </p:nvGrpSpPr>
        <p:grpSpPr bwMode="auto">
          <a:xfrm>
            <a:off x="1908175" y="5157788"/>
            <a:ext cx="5311775" cy="688975"/>
            <a:chOff x="720" y="1392"/>
            <a:chExt cx="4058" cy="480"/>
          </a:xfrm>
        </p:grpSpPr>
        <p:sp>
          <p:nvSpPr>
            <p:cNvPr id="8" name="AutoShape 1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chemeClr val="folHlink">
                    <a:gamma/>
                    <a:shade val="92157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29739" name="Group 1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9" name="AutoShape 1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alpha val="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" name="AutoShape 1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gamma/>
                      <a:tint val="0"/>
                      <a:invGamma/>
                    </a:schemeClr>
                  </a:gs>
                  <a:gs pos="100000">
                    <a:schemeClr val="folHlink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</p:grpSp>
      </p:grpSp>
      <p:grpSp>
        <p:nvGrpSpPr>
          <p:cNvPr id="29702" name="Group 18"/>
          <p:cNvGrpSpPr>
            <a:grpSpLocks/>
          </p:cNvGrpSpPr>
          <p:nvPr/>
        </p:nvGrpSpPr>
        <p:grpSpPr bwMode="auto">
          <a:xfrm>
            <a:off x="1908175" y="2565400"/>
            <a:ext cx="5311775" cy="688975"/>
            <a:chOff x="720" y="1392"/>
            <a:chExt cx="4058" cy="480"/>
          </a:xfrm>
        </p:grpSpPr>
        <p:sp>
          <p:nvSpPr>
            <p:cNvPr id="11" name="AutoShape 19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29735" name="Group 20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13" name="AutoShape 21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4" name="AutoShape 22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</p:grpSp>
      </p:grpSp>
      <p:sp>
        <p:nvSpPr>
          <p:cNvPr id="29703" name="Text Box 23"/>
          <p:cNvSpPr txBox="1">
            <a:spLocks noChangeArrowheads="1"/>
          </p:cNvSpPr>
          <p:nvPr/>
        </p:nvSpPr>
        <p:spPr bwMode="white">
          <a:xfrm>
            <a:off x="2124075" y="2708275"/>
            <a:ext cx="37766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tx1"/>
              </a:buClr>
              <a:buFontTx/>
              <a:buNone/>
            </a:pPr>
            <a:r>
              <a:rPr lang="uk-UA" altLang="en-US" sz="1800" b="1"/>
              <a:t>Отримання витягів</a:t>
            </a:r>
            <a:r>
              <a:rPr lang="uk-UA" altLang="en-US" sz="1800"/>
              <a:t> </a:t>
            </a:r>
          </a:p>
        </p:txBody>
      </p:sp>
      <p:sp>
        <p:nvSpPr>
          <p:cNvPr id="29704" name="Text Box 24"/>
          <p:cNvSpPr txBox="1">
            <a:spLocks noChangeArrowheads="1"/>
          </p:cNvSpPr>
          <p:nvPr/>
        </p:nvSpPr>
        <p:spPr bwMode="white">
          <a:xfrm>
            <a:off x="1547813" y="3573463"/>
            <a:ext cx="4495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tx1"/>
              </a:buClr>
              <a:buFontTx/>
              <a:buNone/>
            </a:pPr>
            <a:r>
              <a:rPr lang="ru-RU" altLang="en-US" sz="1800" b="1"/>
              <a:t>Очищення витягів</a:t>
            </a:r>
            <a:r>
              <a:rPr lang="uk-UA" altLang="en-US" sz="1800"/>
              <a:t> </a:t>
            </a:r>
            <a:endParaRPr lang="en-US" altLang="en-US" sz="1800"/>
          </a:p>
        </p:txBody>
      </p:sp>
      <p:sp>
        <p:nvSpPr>
          <p:cNvPr id="29705" name="Text Box 25"/>
          <p:cNvSpPr txBox="1">
            <a:spLocks noChangeArrowheads="1"/>
          </p:cNvSpPr>
          <p:nvPr/>
        </p:nvSpPr>
        <p:spPr bwMode="white">
          <a:xfrm>
            <a:off x="1547813" y="4437063"/>
            <a:ext cx="4495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tx1"/>
              </a:buClr>
              <a:buFontTx/>
              <a:buNone/>
            </a:pPr>
            <a:r>
              <a:rPr lang="ru-RU" altLang="en-US" sz="1800" b="1"/>
              <a:t>Стандартизація</a:t>
            </a:r>
            <a:r>
              <a:rPr lang="uk-UA" altLang="en-US" sz="1800"/>
              <a:t> </a:t>
            </a:r>
            <a:endParaRPr lang="en-US" altLang="en-US" sz="1800"/>
          </a:p>
        </p:txBody>
      </p:sp>
      <p:sp>
        <p:nvSpPr>
          <p:cNvPr id="29706" name="Text Box 26"/>
          <p:cNvSpPr txBox="1">
            <a:spLocks noChangeArrowheads="1"/>
          </p:cNvSpPr>
          <p:nvPr/>
        </p:nvSpPr>
        <p:spPr bwMode="white">
          <a:xfrm>
            <a:off x="1908175" y="5300663"/>
            <a:ext cx="4495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tx1"/>
              </a:buClr>
              <a:buFontTx/>
              <a:buNone/>
            </a:pPr>
            <a:r>
              <a:rPr lang="ru-RU" altLang="en-US" sz="1800" b="1"/>
              <a:t>Розлив та фісування</a:t>
            </a:r>
            <a:r>
              <a:rPr lang="uk-UA" altLang="en-US" sz="1800"/>
              <a:t> </a:t>
            </a:r>
            <a:endParaRPr lang="en-US" altLang="en-US" sz="1800"/>
          </a:p>
        </p:txBody>
      </p:sp>
      <p:pic>
        <p:nvPicPr>
          <p:cNvPr id="29707" name="Picture 27" descr="1"/>
          <p:cNvPicPr>
            <a:picLocks noChangeAspect="1" noChangeArrowheads="1"/>
          </p:cNvPicPr>
          <p:nvPr/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06" t="64474" r="19473"/>
          <a:stretch>
            <a:fillRect/>
          </a:stretch>
        </p:blipFill>
        <p:spPr bwMode="auto">
          <a:xfrm>
            <a:off x="1692275" y="5157788"/>
            <a:ext cx="792163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8" name="Picture 28" descr="1"/>
          <p:cNvPicPr>
            <a:picLocks noChangeAspect="1" noChangeArrowheads="1"/>
          </p:cNvPicPr>
          <p:nvPr/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06" t="64474" r="19473"/>
          <a:stretch>
            <a:fillRect/>
          </a:stretch>
        </p:blipFill>
        <p:spPr bwMode="auto">
          <a:xfrm>
            <a:off x="1743075" y="4300538"/>
            <a:ext cx="792163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9" name="Picture 29" descr="1"/>
          <p:cNvPicPr>
            <a:picLocks noChangeAspect="1" noChangeArrowheads="1"/>
          </p:cNvPicPr>
          <p:nvPr/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06" t="64474" r="19473"/>
          <a:stretch>
            <a:fillRect/>
          </a:stretch>
        </p:blipFill>
        <p:spPr bwMode="auto">
          <a:xfrm>
            <a:off x="1743075" y="3449638"/>
            <a:ext cx="792163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0" name="Picture 30" descr="1"/>
          <p:cNvPicPr>
            <a:picLocks noChangeAspect="1" noChangeArrowheads="1"/>
          </p:cNvPicPr>
          <p:nvPr/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06" t="64474" r="19473"/>
          <a:stretch>
            <a:fillRect/>
          </a:stretch>
        </p:blipFill>
        <p:spPr bwMode="auto">
          <a:xfrm>
            <a:off x="1763713" y="2565400"/>
            <a:ext cx="792162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11" name="Text Box 31"/>
          <p:cNvSpPr txBox="1">
            <a:spLocks noChangeArrowheads="1"/>
          </p:cNvSpPr>
          <p:nvPr/>
        </p:nvSpPr>
        <p:spPr bwMode="white">
          <a:xfrm>
            <a:off x="2051050" y="5300663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en-US" sz="2400" b="1">
                <a:solidFill>
                  <a:srgbClr val="FFFFFF"/>
                </a:solidFill>
                <a:cs typeface="Arial" panose="020B0604020202020204" pitchFamily="34" charset="0"/>
              </a:rPr>
              <a:t>5</a:t>
            </a:r>
            <a:endParaRPr lang="en-US" altLang="en-US" sz="2400" b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9712" name="Text Box 32"/>
          <p:cNvSpPr txBox="1">
            <a:spLocks noChangeArrowheads="1"/>
          </p:cNvSpPr>
          <p:nvPr/>
        </p:nvSpPr>
        <p:spPr bwMode="white">
          <a:xfrm>
            <a:off x="2051050" y="2708275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en-US" sz="2400" b="1">
                <a:solidFill>
                  <a:srgbClr val="FFFFFF"/>
                </a:solidFill>
                <a:cs typeface="Arial" panose="020B0604020202020204" pitchFamily="34" charset="0"/>
              </a:rPr>
              <a:t>2</a:t>
            </a:r>
            <a:endParaRPr lang="en-US" altLang="en-US" sz="2400" b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9713" name="Text Box 33"/>
          <p:cNvSpPr txBox="1">
            <a:spLocks noChangeArrowheads="1"/>
          </p:cNvSpPr>
          <p:nvPr/>
        </p:nvSpPr>
        <p:spPr bwMode="white">
          <a:xfrm>
            <a:off x="2065338" y="3548063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en-US" sz="2400" b="1">
                <a:solidFill>
                  <a:srgbClr val="FFFFFF"/>
                </a:solidFill>
                <a:cs typeface="Arial" panose="020B0604020202020204" pitchFamily="34" charset="0"/>
              </a:rPr>
              <a:t>3</a:t>
            </a:r>
            <a:endParaRPr lang="en-US" altLang="en-US" sz="2400" b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9714" name="Text Box 34"/>
          <p:cNvSpPr txBox="1">
            <a:spLocks noChangeArrowheads="1"/>
          </p:cNvSpPr>
          <p:nvPr/>
        </p:nvSpPr>
        <p:spPr bwMode="white">
          <a:xfrm>
            <a:off x="2065338" y="4435475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en-US" sz="2400" b="1">
                <a:solidFill>
                  <a:srgbClr val="FFFFFF"/>
                </a:solidFill>
                <a:cs typeface="Arial" panose="020B0604020202020204" pitchFamily="34" charset="0"/>
              </a:rPr>
              <a:t>4</a:t>
            </a:r>
            <a:endParaRPr lang="en-US" altLang="en-US" sz="2400" b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9715" name="Rectangle 36"/>
          <p:cNvSpPr>
            <a:spLocks noChangeArrowheads="1"/>
          </p:cNvSpPr>
          <p:nvPr/>
        </p:nvSpPr>
        <p:spPr bwMode="auto">
          <a:xfrm>
            <a:off x="179388" y="6524625"/>
            <a:ext cx="1490662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29716" name="Rectangle 37"/>
          <p:cNvSpPr>
            <a:spLocks noChangeArrowheads="1"/>
          </p:cNvSpPr>
          <p:nvPr/>
        </p:nvSpPr>
        <p:spPr bwMode="auto">
          <a:xfrm>
            <a:off x="298450" y="1057275"/>
            <a:ext cx="8494713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uk-UA" altLang="en-US" sz="1800" b="1"/>
              <a:t>Рідкі екстракти </a:t>
            </a:r>
            <a:r>
              <a:rPr lang="en-US" altLang="uk-UA"/>
              <a:t> </a:t>
            </a:r>
            <a:r>
              <a:rPr lang="uk-UA" altLang="en-US" sz="1800"/>
              <a:t>– це рідкі концентровані водно-спиртові витяги з ЛРС, які отримають у співвідношенні 1:1</a:t>
            </a:r>
          </a:p>
        </p:txBody>
      </p:sp>
      <p:grpSp>
        <p:nvGrpSpPr>
          <p:cNvPr id="29717" name="Group 38"/>
          <p:cNvGrpSpPr>
            <a:grpSpLocks/>
          </p:cNvGrpSpPr>
          <p:nvPr/>
        </p:nvGrpSpPr>
        <p:grpSpPr bwMode="auto">
          <a:xfrm>
            <a:off x="1979613" y="1844675"/>
            <a:ext cx="5311775" cy="688975"/>
            <a:chOff x="720" y="1392"/>
            <a:chExt cx="4058" cy="480"/>
          </a:xfrm>
        </p:grpSpPr>
        <p:sp>
          <p:nvSpPr>
            <p:cNvPr id="7207" name="AutoShape 39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chemeClr val="folHlink">
                    <a:gamma/>
                    <a:shade val="92157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29731" name="Group 40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7209" name="AutoShape 41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alpha val="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7210" name="AutoShape 42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gamma/>
                      <a:tint val="0"/>
                      <a:invGamma/>
                    </a:schemeClr>
                  </a:gs>
                  <a:gs pos="100000">
                    <a:schemeClr val="folHlink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</p:grpSp>
      </p:grpSp>
      <p:pic>
        <p:nvPicPr>
          <p:cNvPr id="29718" name="Picture 43" descr="1"/>
          <p:cNvPicPr>
            <a:picLocks noChangeAspect="1" noChangeArrowheads="1"/>
          </p:cNvPicPr>
          <p:nvPr/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06" t="64474" r="19473"/>
          <a:stretch>
            <a:fillRect/>
          </a:stretch>
        </p:blipFill>
        <p:spPr bwMode="auto">
          <a:xfrm>
            <a:off x="1776413" y="1814513"/>
            <a:ext cx="792162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19" name="Text Box 44"/>
          <p:cNvSpPr txBox="1">
            <a:spLocks noChangeArrowheads="1"/>
          </p:cNvSpPr>
          <p:nvPr/>
        </p:nvSpPr>
        <p:spPr bwMode="white">
          <a:xfrm>
            <a:off x="2060575" y="1928813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en-US" sz="2400" b="1">
                <a:solidFill>
                  <a:srgbClr val="FFFFFF"/>
                </a:solidFill>
                <a:cs typeface="Arial" panose="020B0604020202020204" pitchFamily="34" charset="0"/>
              </a:rPr>
              <a:t>1</a:t>
            </a:r>
            <a:endParaRPr lang="en-US" altLang="en-US" sz="2400" b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grpSp>
        <p:nvGrpSpPr>
          <p:cNvPr id="29720" name="Group 45"/>
          <p:cNvGrpSpPr>
            <a:grpSpLocks/>
          </p:cNvGrpSpPr>
          <p:nvPr/>
        </p:nvGrpSpPr>
        <p:grpSpPr bwMode="auto">
          <a:xfrm>
            <a:off x="1908175" y="5892800"/>
            <a:ext cx="5311775" cy="688975"/>
            <a:chOff x="720" y="1392"/>
            <a:chExt cx="4058" cy="480"/>
          </a:xfrm>
        </p:grpSpPr>
        <p:sp>
          <p:nvSpPr>
            <p:cNvPr id="7214" name="AutoShape 46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29727" name="Group 47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7216" name="AutoShape 48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7217" name="AutoShape 49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</p:grpSp>
      </p:grpSp>
      <p:pic>
        <p:nvPicPr>
          <p:cNvPr id="29721" name="Picture 50" descr="1"/>
          <p:cNvPicPr>
            <a:picLocks noChangeAspect="1" noChangeArrowheads="1"/>
          </p:cNvPicPr>
          <p:nvPr/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06" t="64474" r="19473"/>
          <a:stretch>
            <a:fillRect/>
          </a:stretch>
        </p:blipFill>
        <p:spPr bwMode="auto">
          <a:xfrm>
            <a:off x="1725613" y="5905500"/>
            <a:ext cx="792162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22" name="Text Box 51"/>
          <p:cNvSpPr txBox="1">
            <a:spLocks noChangeArrowheads="1"/>
          </p:cNvSpPr>
          <p:nvPr/>
        </p:nvSpPr>
        <p:spPr bwMode="white">
          <a:xfrm>
            <a:off x="2051050" y="6021388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en-US" sz="2400" b="1">
                <a:solidFill>
                  <a:srgbClr val="FFFFFF"/>
                </a:solidFill>
                <a:cs typeface="Arial" panose="020B0604020202020204" pitchFamily="34" charset="0"/>
              </a:rPr>
              <a:t>6</a:t>
            </a:r>
            <a:endParaRPr lang="en-US" altLang="en-US" sz="2400" b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9723" name="Text Box 52"/>
          <p:cNvSpPr txBox="1">
            <a:spLocks noChangeArrowheads="1"/>
          </p:cNvSpPr>
          <p:nvPr/>
        </p:nvSpPr>
        <p:spPr bwMode="white">
          <a:xfrm>
            <a:off x="2466975" y="2005013"/>
            <a:ext cx="4495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tx1"/>
              </a:buClr>
              <a:buFontTx/>
              <a:buNone/>
            </a:pPr>
            <a:r>
              <a:rPr lang="uk-UA" altLang="en-US" sz="1800" b="1"/>
              <a:t>Підготовка сировини та екстрагента</a:t>
            </a:r>
            <a:r>
              <a:rPr lang="uk-UA" altLang="en-US" sz="1800"/>
              <a:t> </a:t>
            </a:r>
          </a:p>
        </p:txBody>
      </p:sp>
      <p:sp>
        <p:nvSpPr>
          <p:cNvPr id="29724" name="Text Box 53"/>
          <p:cNvSpPr txBox="1">
            <a:spLocks noChangeArrowheads="1"/>
          </p:cNvSpPr>
          <p:nvPr/>
        </p:nvSpPr>
        <p:spPr bwMode="auto">
          <a:xfrm rot="-5400000">
            <a:off x="-62707" y="3866357"/>
            <a:ext cx="31861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2000" b="1" i="1" u="sng"/>
              <a:t>СТАДІЇ ВИРОБНИЦТВА:</a:t>
            </a:r>
            <a:endParaRPr lang="uk-UA" altLang="en-US" sz="2000" b="1" i="1" u="sng"/>
          </a:p>
        </p:txBody>
      </p:sp>
      <p:sp>
        <p:nvSpPr>
          <p:cNvPr id="29725" name="Rectangle 54"/>
          <p:cNvSpPr>
            <a:spLocks noChangeArrowheads="1"/>
          </p:cNvSpPr>
          <p:nvPr/>
        </p:nvSpPr>
        <p:spPr bwMode="auto">
          <a:xfrm>
            <a:off x="2771775" y="6019800"/>
            <a:ext cx="32019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1800" b="1"/>
              <a:t>Пакування та маркування</a:t>
            </a:r>
            <a:r>
              <a:rPr lang="uk-UA" altLang="en-US" sz="1800" b="1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u="sng" smtClean="0"/>
              <a:t>РІДКІ ЕКСТРАКТИ</a:t>
            </a:r>
            <a:endParaRPr lang="en-US" altLang="en-US" u="sng" smtClean="0"/>
          </a:p>
        </p:txBody>
      </p:sp>
      <p:sp>
        <p:nvSpPr>
          <p:cNvPr id="30723" name="Oval 3"/>
          <p:cNvSpPr>
            <a:spLocks noChangeArrowheads="1"/>
          </p:cNvSpPr>
          <p:nvPr/>
        </p:nvSpPr>
        <p:spPr bwMode="gray">
          <a:xfrm>
            <a:off x="2552700" y="1970088"/>
            <a:ext cx="3554413" cy="3552825"/>
          </a:xfrm>
          <a:prstGeom prst="ellipse">
            <a:avLst/>
          </a:prstGeom>
          <a:gradFill rotWithShape="1">
            <a:gsLst>
              <a:gs pos="0">
                <a:srgbClr val="E6E6E6"/>
              </a:gs>
              <a:gs pos="14999">
                <a:srgbClr val="7D8496"/>
              </a:gs>
              <a:gs pos="53000">
                <a:srgbClr val="E6E6E6"/>
              </a:gs>
              <a:gs pos="67999">
                <a:srgbClr val="7D8496"/>
              </a:gs>
              <a:gs pos="92999">
                <a:srgbClr val="E6E6E6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30724" name="Oval 4"/>
          <p:cNvSpPr>
            <a:spLocks noChangeArrowheads="1"/>
          </p:cNvSpPr>
          <p:nvPr/>
        </p:nvSpPr>
        <p:spPr bwMode="gray">
          <a:xfrm>
            <a:off x="2987675" y="2420938"/>
            <a:ext cx="2609850" cy="2606675"/>
          </a:xfrm>
          <a:prstGeom prst="ellipse">
            <a:avLst/>
          </a:prstGeom>
          <a:gradFill rotWithShape="1">
            <a:gsLst>
              <a:gs pos="0">
                <a:srgbClr val="A1A1A1"/>
              </a:gs>
              <a:gs pos="50000">
                <a:srgbClr val="FFFFFF"/>
              </a:gs>
              <a:gs pos="100000">
                <a:srgbClr val="A1A1A1"/>
              </a:gs>
            </a:gsLst>
            <a:lin ang="2700000" scaled="1"/>
          </a:gradFill>
          <a:ln>
            <a:noFill/>
          </a:ln>
          <a:effectLst>
            <a:prstShdw prst="shdw17" dist="17961" dir="2700000">
              <a:srgbClr val="999999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gray">
          <a:xfrm>
            <a:off x="3187700" y="3224213"/>
            <a:ext cx="2317750" cy="830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МЕТОДИ ОТРИМАННЯ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grpSp>
        <p:nvGrpSpPr>
          <p:cNvPr id="30726" name="Group 9"/>
          <p:cNvGrpSpPr>
            <a:grpSpLocks/>
          </p:cNvGrpSpPr>
          <p:nvPr/>
        </p:nvGrpSpPr>
        <p:grpSpPr bwMode="auto">
          <a:xfrm>
            <a:off x="3203575" y="1125538"/>
            <a:ext cx="2160588" cy="2087562"/>
            <a:chOff x="708" y="2203"/>
            <a:chExt cx="751" cy="741"/>
          </a:xfrm>
        </p:grpSpPr>
        <p:sp>
          <p:nvSpPr>
            <p:cNvPr id="19466" name="Oval 10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pic>
          <p:nvPicPr>
            <p:cNvPr id="30738" name="Picture 11" descr="cir_lighteffect0"/>
            <p:cNvPicPr>
              <a:picLocks noChangeAspect="1" noChangeArrowheads="1"/>
            </p:cNvPicPr>
            <p:nvPr/>
          </p:nvPicPr>
          <p:blipFill>
            <a:blip r:embed="rId2">
              <a:lum bright="18000" contrast="-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27" name="Rectangle 12"/>
          <p:cNvSpPr>
            <a:spLocks noChangeArrowheads="1"/>
          </p:cNvSpPr>
          <p:nvPr/>
        </p:nvSpPr>
        <p:spPr bwMode="gray">
          <a:xfrm>
            <a:off x="3203575" y="1395413"/>
            <a:ext cx="214312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8F8F8"/>
                </a:solidFill>
                <a:cs typeface="Arial" panose="020B0604020202020204" pitchFamily="34" charset="0"/>
              </a:rPr>
              <a:t> </a:t>
            </a:r>
            <a:r>
              <a:rPr lang="uk-UA" altLang="en-US" sz="2000" b="1"/>
              <a:t>дробова мацерація в різних модифікаціях</a:t>
            </a:r>
          </a:p>
        </p:txBody>
      </p:sp>
      <p:grpSp>
        <p:nvGrpSpPr>
          <p:cNvPr id="30728" name="Group 13"/>
          <p:cNvGrpSpPr>
            <a:grpSpLocks/>
          </p:cNvGrpSpPr>
          <p:nvPr/>
        </p:nvGrpSpPr>
        <p:grpSpPr bwMode="auto">
          <a:xfrm>
            <a:off x="1403350" y="3500438"/>
            <a:ext cx="2330450" cy="2305050"/>
            <a:chOff x="708" y="2203"/>
            <a:chExt cx="751" cy="741"/>
          </a:xfrm>
        </p:grpSpPr>
        <p:sp>
          <p:nvSpPr>
            <p:cNvPr id="19470" name="Oval 14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pic>
          <p:nvPicPr>
            <p:cNvPr id="30736" name="Picture 15" descr="cir_lighteffect0"/>
            <p:cNvPicPr>
              <a:picLocks noChangeAspect="1" noChangeArrowheads="1"/>
            </p:cNvPicPr>
            <p:nvPr/>
          </p:nvPicPr>
          <p:blipFill>
            <a:blip r:embed="rId2">
              <a:lum bright="18000" contrast="-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29" name="Rectangle 16"/>
          <p:cNvSpPr>
            <a:spLocks noChangeArrowheads="1"/>
          </p:cNvSpPr>
          <p:nvPr/>
        </p:nvSpPr>
        <p:spPr bwMode="gray">
          <a:xfrm>
            <a:off x="1611313" y="4446588"/>
            <a:ext cx="18716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8F8F8"/>
                </a:solidFill>
                <a:cs typeface="Arial" panose="020B0604020202020204" pitchFamily="34" charset="0"/>
              </a:rPr>
              <a:t> </a:t>
            </a:r>
            <a:r>
              <a:rPr lang="ru-RU" altLang="en-US" sz="2000" b="1"/>
              <a:t>перколяція</a:t>
            </a:r>
            <a:endParaRPr lang="en-US" altLang="en-US" sz="2000" b="1"/>
          </a:p>
        </p:txBody>
      </p:sp>
      <p:grpSp>
        <p:nvGrpSpPr>
          <p:cNvPr id="30730" name="Group 17"/>
          <p:cNvGrpSpPr>
            <a:grpSpLocks/>
          </p:cNvGrpSpPr>
          <p:nvPr/>
        </p:nvGrpSpPr>
        <p:grpSpPr bwMode="auto">
          <a:xfrm>
            <a:off x="4859338" y="3644900"/>
            <a:ext cx="2241550" cy="2232025"/>
            <a:chOff x="708" y="2203"/>
            <a:chExt cx="751" cy="741"/>
          </a:xfrm>
        </p:grpSpPr>
        <p:sp>
          <p:nvSpPr>
            <p:cNvPr id="19474" name="Oval 18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pic>
          <p:nvPicPr>
            <p:cNvPr id="30734" name="Picture 19" descr="cir_lighteffect0"/>
            <p:cNvPicPr>
              <a:picLocks noChangeAspect="1" noChangeArrowheads="1"/>
            </p:cNvPicPr>
            <p:nvPr/>
          </p:nvPicPr>
          <p:blipFill>
            <a:blip r:embed="rId2">
              <a:lum bright="18000" contrast="-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31" name="Rectangle 20"/>
          <p:cNvSpPr>
            <a:spLocks noChangeArrowheads="1"/>
          </p:cNvSpPr>
          <p:nvPr/>
        </p:nvSpPr>
        <p:spPr bwMode="gray">
          <a:xfrm>
            <a:off x="4891088" y="4302125"/>
            <a:ext cx="21605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8F8F8"/>
                </a:solidFill>
                <a:cs typeface="Arial" panose="020B0604020202020204" pitchFamily="34" charset="0"/>
              </a:rPr>
              <a:t> </a:t>
            </a:r>
            <a:r>
              <a:rPr lang="uk-UA" altLang="en-US" sz="2000" b="1"/>
              <a:t>реперколяція в різних варіантах</a:t>
            </a:r>
            <a:r>
              <a:rPr lang="uk-UA" altLang="en-US" sz="1800"/>
              <a:t> </a:t>
            </a:r>
          </a:p>
        </p:txBody>
      </p:sp>
      <p:sp>
        <p:nvSpPr>
          <p:cNvPr id="30732" name="Rectangle 22"/>
          <p:cNvSpPr>
            <a:spLocks noChangeArrowheads="1"/>
          </p:cNvSpPr>
          <p:nvPr/>
        </p:nvSpPr>
        <p:spPr bwMode="auto">
          <a:xfrm>
            <a:off x="179388" y="6524625"/>
            <a:ext cx="1490662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u="sng" smtClean="0"/>
              <a:t>ПЕРКОЛЯЦІЯ</a:t>
            </a:r>
          </a:p>
        </p:txBody>
      </p:sp>
      <p:grpSp>
        <p:nvGrpSpPr>
          <p:cNvPr id="31747" name="Group 4"/>
          <p:cNvGrpSpPr>
            <a:grpSpLocks/>
          </p:cNvGrpSpPr>
          <p:nvPr/>
        </p:nvGrpSpPr>
        <p:grpSpPr bwMode="auto">
          <a:xfrm>
            <a:off x="1476375" y="1916113"/>
            <a:ext cx="3671888" cy="4032250"/>
            <a:chOff x="1156" y="1480"/>
            <a:chExt cx="2949" cy="2051"/>
          </a:xfrm>
        </p:grpSpPr>
        <p:sp>
          <p:nvSpPr>
            <p:cNvPr id="31751" name="Rectangle 5"/>
            <p:cNvSpPr>
              <a:spLocks noChangeArrowheads="1"/>
            </p:cNvSpPr>
            <p:nvPr/>
          </p:nvSpPr>
          <p:spPr bwMode="auto">
            <a:xfrm>
              <a:off x="1156" y="2931"/>
              <a:ext cx="574" cy="2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uk-UA" altLang="en-US" sz="1800" b="1"/>
                <a:t>Г.П.</a:t>
              </a:r>
              <a:endParaRPr lang="ru-RU" altLang="en-US" sz="1800" b="1"/>
            </a:p>
          </p:txBody>
        </p:sp>
        <p:sp>
          <p:nvSpPr>
            <p:cNvPr id="31752" name="Rectangle 6"/>
            <p:cNvSpPr>
              <a:spLocks noChangeArrowheads="1"/>
            </p:cNvSpPr>
            <p:nvPr/>
          </p:nvSpPr>
          <p:spPr bwMode="auto">
            <a:xfrm>
              <a:off x="1864" y="2750"/>
              <a:ext cx="835" cy="3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rIns="1800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uk-UA" altLang="en-US" sz="1800" b="1"/>
                <a:t>Відпуск </a:t>
              </a:r>
              <a:endParaRPr lang="ru-RU" altLang="en-US" sz="1800" b="1"/>
            </a:p>
          </p:txBody>
        </p:sp>
        <p:grpSp>
          <p:nvGrpSpPr>
            <p:cNvPr id="31753" name="Group 7"/>
            <p:cNvGrpSpPr>
              <a:grpSpLocks/>
            </p:cNvGrpSpPr>
            <p:nvPr/>
          </p:nvGrpSpPr>
          <p:grpSpPr bwMode="auto">
            <a:xfrm>
              <a:off x="1203" y="1480"/>
              <a:ext cx="1087" cy="1393"/>
              <a:chOff x="1203" y="1570"/>
              <a:chExt cx="542" cy="1303"/>
            </a:xfrm>
          </p:grpSpPr>
          <p:sp>
            <p:nvSpPr>
              <p:cNvPr id="31757" name="Rectangle 8"/>
              <p:cNvSpPr>
                <a:spLocks noChangeArrowheads="1"/>
              </p:cNvSpPr>
              <p:nvPr/>
            </p:nvSpPr>
            <p:spPr bwMode="auto">
              <a:xfrm>
                <a:off x="1399" y="1856"/>
                <a:ext cx="295" cy="57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uk-UA" altLang="en-US" sz="1800" b="1"/>
                  <a:t>І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uk-UA" altLang="en-US" sz="1800" b="1"/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uk-UA" altLang="en-US" sz="1800" b="1"/>
                  <a:t>100</a:t>
                </a:r>
                <a:endParaRPr lang="ru-RU" altLang="en-US" sz="1800" b="1"/>
              </a:p>
            </p:txBody>
          </p:sp>
          <p:sp>
            <p:nvSpPr>
              <p:cNvPr id="31758" name="AutoShape 9"/>
              <p:cNvSpPr>
                <a:spLocks noChangeArrowheads="1"/>
              </p:cNvSpPr>
              <p:nvPr/>
            </p:nvSpPr>
            <p:spPr bwMode="auto">
              <a:xfrm flipV="1">
                <a:off x="1399" y="2422"/>
                <a:ext cx="295" cy="150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31759" name="Line 10"/>
              <p:cNvSpPr>
                <a:spLocks noChangeShapeType="1"/>
              </p:cNvSpPr>
              <p:nvPr/>
            </p:nvSpPr>
            <p:spPr bwMode="auto">
              <a:xfrm>
                <a:off x="1203" y="1570"/>
                <a:ext cx="348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0" name="Line 11"/>
              <p:cNvSpPr>
                <a:spLocks noChangeShapeType="1"/>
              </p:cNvSpPr>
              <p:nvPr/>
            </p:nvSpPr>
            <p:spPr bwMode="auto">
              <a:xfrm>
                <a:off x="1551" y="1570"/>
                <a:ext cx="0" cy="29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1" name="Line 12"/>
              <p:cNvSpPr>
                <a:spLocks noChangeShapeType="1"/>
              </p:cNvSpPr>
              <p:nvPr/>
            </p:nvSpPr>
            <p:spPr bwMode="auto">
              <a:xfrm flipH="1">
                <a:off x="1399" y="2570"/>
                <a:ext cx="152" cy="30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2" name="Line 13"/>
              <p:cNvSpPr>
                <a:spLocks noChangeShapeType="1"/>
              </p:cNvSpPr>
              <p:nvPr/>
            </p:nvSpPr>
            <p:spPr bwMode="auto">
              <a:xfrm>
                <a:off x="1551" y="2570"/>
                <a:ext cx="194" cy="16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1754" name="Line 14"/>
            <p:cNvSpPr>
              <a:spLocks noChangeShapeType="1"/>
            </p:cNvSpPr>
            <p:nvPr/>
          </p:nvSpPr>
          <p:spPr bwMode="auto">
            <a:xfrm>
              <a:off x="2744" y="2886"/>
              <a:ext cx="64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55" name="Text Box 15"/>
            <p:cNvSpPr txBox="1">
              <a:spLocks noChangeArrowheads="1"/>
            </p:cNvSpPr>
            <p:nvPr/>
          </p:nvSpPr>
          <p:spPr bwMode="auto">
            <a:xfrm>
              <a:off x="2925" y="2387"/>
              <a:ext cx="1180" cy="4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ru-RU" altLang="en-US" sz="1600"/>
                <a:t>На упарювання</a:t>
              </a:r>
              <a:br>
                <a:rPr lang="ru-RU" altLang="en-US" sz="1600"/>
              </a:br>
              <a:r>
                <a:rPr lang="ru-RU" altLang="en-US" sz="1600">
                  <a:solidFill>
                    <a:schemeClr val="tx1"/>
                  </a:solidFill>
                </a:rPr>
                <a:t> </a:t>
              </a:r>
              <a:r>
                <a:rPr lang="ru-RU" altLang="en-US" sz="1600" b="1">
                  <a:solidFill>
                    <a:srgbClr val="FF3300"/>
                  </a:solidFill>
                </a:rPr>
                <a:t>до 15%</a:t>
              </a:r>
            </a:p>
          </p:txBody>
        </p:sp>
        <p:sp>
          <p:nvSpPr>
            <p:cNvPr id="31756" name="Text Box 16"/>
            <p:cNvSpPr txBox="1">
              <a:spLocks noChangeArrowheads="1"/>
            </p:cNvSpPr>
            <p:nvPr/>
          </p:nvSpPr>
          <p:spPr bwMode="auto">
            <a:xfrm>
              <a:off x="1156" y="3294"/>
              <a:ext cx="590" cy="2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800" b="1">
                  <a:solidFill>
                    <a:srgbClr val="FF3300"/>
                  </a:solidFill>
                </a:rPr>
                <a:t>85%</a:t>
              </a:r>
            </a:p>
          </p:txBody>
        </p:sp>
      </p:grpSp>
      <p:sp>
        <p:nvSpPr>
          <p:cNvPr id="31748" name="Rectangle 17"/>
          <p:cNvSpPr>
            <a:spLocks noChangeArrowheads="1"/>
          </p:cNvSpPr>
          <p:nvPr/>
        </p:nvSpPr>
        <p:spPr bwMode="auto">
          <a:xfrm>
            <a:off x="179388" y="6524625"/>
            <a:ext cx="1490662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31749" name="Rectangle 18"/>
          <p:cNvSpPr>
            <a:spLocks noChangeArrowheads="1"/>
          </p:cNvSpPr>
          <p:nvPr/>
        </p:nvSpPr>
        <p:spPr bwMode="auto">
          <a:xfrm>
            <a:off x="4254500" y="1346200"/>
            <a:ext cx="4889500" cy="11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uk-UA" altLang="en-US" sz="1800" b="1">
                <a:solidFill>
                  <a:schemeClr val="tx2"/>
                </a:solidFill>
              </a:rPr>
              <a:t>розрахунок необхідної кількості екстрагента проводять за формулою</a:t>
            </a:r>
            <a:r>
              <a:rPr lang="ru-RU" altLang="en-US" sz="1800" b="1">
                <a:solidFill>
                  <a:schemeClr val="tx2"/>
                </a:solidFill>
              </a:rPr>
              <a:t>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1">
              <a:solidFill>
                <a:schemeClr val="tx2"/>
              </a:solidFill>
            </a:endParaRPr>
          </a:p>
        </p:txBody>
      </p:sp>
      <p:sp>
        <p:nvSpPr>
          <p:cNvPr id="31750" name="Text Box 20"/>
          <p:cNvSpPr txBox="1">
            <a:spLocks noChangeArrowheads="1"/>
          </p:cNvSpPr>
          <p:nvPr/>
        </p:nvSpPr>
        <p:spPr bwMode="auto">
          <a:xfrm>
            <a:off x="6804025" y="2349500"/>
            <a:ext cx="21605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V</a:t>
            </a:r>
            <a:r>
              <a:rPr lang="ru-RU" altLang="en-US" sz="1800" b="1">
                <a:solidFill>
                  <a:srgbClr val="FF0000"/>
                </a:solidFill>
              </a:rPr>
              <a:t> = </a:t>
            </a:r>
            <a:r>
              <a:rPr lang="en-US" altLang="en-US" sz="1800" b="1">
                <a:solidFill>
                  <a:srgbClr val="FF0000"/>
                </a:solidFill>
              </a:rPr>
              <a:t>P</a:t>
            </a:r>
            <a:r>
              <a:rPr lang="ru-RU" altLang="en-US" sz="1800" b="1">
                <a:solidFill>
                  <a:srgbClr val="FF0000"/>
                </a:solidFill>
              </a:rPr>
              <a:t>∙</a:t>
            </a:r>
            <a:r>
              <a:rPr lang="en-US" altLang="en-US" sz="1800" b="1">
                <a:solidFill>
                  <a:srgbClr val="FF0000"/>
                </a:solidFill>
              </a:rPr>
              <a:t>n</a:t>
            </a:r>
            <a:r>
              <a:rPr lang="ru-RU" altLang="en-US" sz="1800" b="1">
                <a:solidFill>
                  <a:srgbClr val="FF0000"/>
                </a:solidFill>
              </a:rPr>
              <a:t> + </a:t>
            </a:r>
            <a:r>
              <a:rPr lang="en-US" altLang="en-US" sz="1800" b="1">
                <a:solidFill>
                  <a:srgbClr val="FF0000"/>
                </a:solidFill>
              </a:rPr>
              <a:t>P</a:t>
            </a:r>
            <a:r>
              <a:rPr lang="ru-RU" altLang="en-US" sz="1800" b="1">
                <a:solidFill>
                  <a:srgbClr val="FF0000"/>
                </a:solidFill>
              </a:rPr>
              <a:t>∙</a:t>
            </a:r>
            <a:r>
              <a:rPr lang="en-US" altLang="en-US" sz="1800" b="1">
                <a:solidFill>
                  <a:srgbClr val="FF0000"/>
                </a:solidFill>
              </a:rPr>
              <a:t>K</a:t>
            </a:r>
            <a:endParaRPr lang="ru-RU" altLang="en-US" sz="1600" b="1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u="sng" smtClean="0"/>
              <a:t>РЕПЕРКОЛЯЦІЯ</a:t>
            </a:r>
            <a:r>
              <a:rPr lang="ru-RU" altLang="en-US" smtClean="0"/>
              <a:t> </a:t>
            </a:r>
          </a:p>
        </p:txBody>
      </p:sp>
      <p:sp>
        <p:nvSpPr>
          <p:cNvPr id="32771" name="Rectangle 4"/>
          <p:cNvSpPr>
            <a:spLocks noChangeArrowheads="1"/>
          </p:cNvSpPr>
          <p:nvPr/>
        </p:nvSpPr>
        <p:spPr bwMode="auto">
          <a:xfrm>
            <a:off x="179388" y="6524625"/>
            <a:ext cx="1490662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grpSp>
        <p:nvGrpSpPr>
          <p:cNvPr id="32772" name="Group 5"/>
          <p:cNvGrpSpPr>
            <a:grpSpLocks/>
          </p:cNvGrpSpPr>
          <p:nvPr/>
        </p:nvGrpSpPr>
        <p:grpSpPr bwMode="auto">
          <a:xfrm>
            <a:off x="1785938" y="2000250"/>
            <a:ext cx="5689600" cy="2895600"/>
            <a:chOff x="1156" y="1253"/>
            <a:chExt cx="3584" cy="1824"/>
          </a:xfrm>
        </p:grpSpPr>
        <p:sp>
          <p:nvSpPr>
            <p:cNvPr id="32774" name="Rectangle 6"/>
            <p:cNvSpPr>
              <a:spLocks noChangeArrowheads="1"/>
            </p:cNvSpPr>
            <p:nvPr/>
          </p:nvSpPr>
          <p:spPr bwMode="auto">
            <a:xfrm>
              <a:off x="2442" y="1539"/>
              <a:ext cx="294" cy="5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uk-UA" altLang="en-US" sz="1200">
                  <a:solidFill>
                    <a:schemeClr val="tx1"/>
                  </a:solidFill>
                </a:rPr>
                <a:t>   </a:t>
              </a:r>
              <a:r>
                <a:rPr lang="uk-UA" altLang="en-US" sz="1200" b="1"/>
                <a:t>ІІ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uk-UA" altLang="en-US" sz="1200" b="1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uk-UA" altLang="en-US" sz="1200" b="1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uk-UA" altLang="en-US" sz="1200" b="1"/>
                <a:t>100</a:t>
              </a:r>
              <a:endParaRPr lang="ru-RU" altLang="en-US" sz="1800" b="1"/>
            </a:p>
          </p:txBody>
        </p:sp>
        <p:sp>
          <p:nvSpPr>
            <p:cNvPr id="32775" name="Rectangle 7"/>
            <p:cNvSpPr>
              <a:spLocks noChangeArrowheads="1"/>
            </p:cNvSpPr>
            <p:nvPr/>
          </p:nvSpPr>
          <p:spPr bwMode="auto">
            <a:xfrm>
              <a:off x="1399" y="1539"/>
              <a:ext cx="295" cy="5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uk-UA" altLang="en-US" sz="1200">
                  <a:solidFill>
                    <a:schemeClr val="tx1"/>
                  </a:solidFill>
                </a:rPr>
                <a:t>   </a:t>
              </a:r>
              <a:r>
                <a:rPr lang="uk-UA" altLang="en-US" sz="1200" b="1"/>
                <a:t>І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uk-UA" altLang="en-US" sz="1200" b="1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uk-UA" altLang="en-US" sz="1200" b="1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uk-UA" altLang="en-US" sz="1200" b="1"/>
                <a:t>100</a:t>
              </a:r>
              <a:endParaRPr lang="ru-RU" altLang="en-US" sz="1800" b="1"/>
            </a:p>
          </p:txBody>
        </p:sp>
        <p:sp>
          <p:nvSpPr>
            <p:cNvPr id="32776" name="Rectangle 8"/>
            <p:cNvSpPr>
              <a:spLocks noChangeArrowheads="1"/>
            </p:cNvSpPr>
            <p:nvPr/>
          </p:nvSpPr>
          <p:spPr bwMode="auto">
            <a:xfrm>
              <a:off x="3415" y="1539"/>
              <a:ext cx="295" cy="5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uk-UA" altLang="en-US" sz="1200">
                  <a:solidFill>
                    <a:schemeClr val="tx1"/>
                  </a:solidFill>
                </a:rPr>
                <a:t>  </a:t>
              </a:r>
              <a:r>
                <a:rPr lang="uk-UA" altLang="en-US" sz="1200" b="1"/>
                <a:t>ІІІ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uk-UA" altLang="en-US" sz="1200" b="1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uk-UA" altLang="en-US" sz="1200" b="1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uk-UA" altLang="en-US" sz="1200" b="1"/>
                <a:t>100</a:t>
              </a:r>
              <a:endParaRPr lang="ru-RU" altLang="en-US" sz="1800" b="1"/>
            </a:p>
          </p:txBody>
        </p:sp>
        <p:sp>
          <p:nvSpPr>
            <p:cNvPr id="32777" name="AutoShape 9"/>
            <p:cNvSpPr>
              <a:spLocks noChangeArrowheads="1"/>
            </p:cNvSpPr>
            <p:nvPr/>
          </p:nvSpPr>
          <p:spPr bwMode="auto">
            <a:xfrm flipV="1">
              <a:off x="1399" y="2105"/>
              <a:ext cx="295" cy="150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778" name="AutoShape 10"/>
            <p:cNvSpPr>
              <a:spLocks noChangeArrowheads="1"/>
            </p:cNvSpPr>
            <p:nvPr/>
          </p:nvSpPr>
          <p:spPr bwMode="auto">
            <a:xfrm flipV="1">
              <a:off x="2442" y="2105"/>
              <a:ext cx="294" cy="150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779" name="AutoShape 11"/>
            <p:cNvSpPr>
              <a:spLocks noChangeArrowheads="1"/>
            </p:cNvSpPr>
            <p:nvPr/>
          </p:nvSpPr>
          <p:spPr bwMode="auto">
            <a:xfrm flipV="1">
              <a:off x="3415" y="2112"/>
              <a:ext cx="295" cy="156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780" name="Rectangle 12"/>
            <p:cNvSpPr>
              <a:spLocks noChangeArrowheads="1"/>
            </p:cNvSpPr>
            <p:nvPr/>
          </p:nvSpPr>
          <p:spPr bwMode="auto">
            <a:xfrm>
              <a:off x="1156" y="2549"/>
              <a:ext cx="438" cy="2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uk-UA" altLang="en-US" sz="1200" b="1"/>
                <a:t>Г.П.1</a:t>
              </a:r>
              <a:endParaRPr lang="ru-RU" altLang="en-US" sz="1800" b="1"/>
            </a:p>
          </p:txBody>
        </p:sp>
        <p:sp>
          <p:nvSpPr>
            <p:cNvPr id="32781" name="Rectangle 13"/>
            <p:cNvSpPr>
              <a:spLocks noChangeArrowheads="1"/>
            </p:cNvSpPr>
            <p:nvPr/>
          </p:nvSpPr>
          <p:spPr bwMode="auto">
            <a:xfrm>
              <a:off x="2134" y="2549"/>
              <a:ext cx="412" cy="2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uk-UA" altLang="en-US" sz="1200" b="1"/>
                <a:t>Г.П.2</a:t>
              </a:r>
              <a:endParaRPr lang="ru-RU" altLang="en-US" sz="1800" b="1"/>
            </a:p>
          </p:txBody>
        </p:sp>
        <p:sp>
          <p:nvSpPr>
            <p:cNvPr id="32782" name="Rectangle 14"/>
            <p:cNvSpPr>
              <a:spLocks noChangeArrowheads="1"/>
            </p:cNvSpPr>
            <p:nvPr/>
          </p:nvSpPr>
          <p:spPr bwMode="auto">
            <a:xfrm>
              <a:off x="3181" y="2549"/>
              <a:ext cx="379" cy="2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uk-UA" altLang="en-US" sz="1200" b="1"/>
                <a:t>Г.П.3</a:t>
              </a:r>
              <a:endParaRPr lang="ru-RU" altLang="en-US" sz="1800" b="1"/>
            </a:p>
          </p:txBody>
        </p:sp>
        <p:sp>
          <p:nvSpPr>
            <p:cNvPr id="32783" name="Rectangle 15"/>
            <p:cNvSpPr>
              <a:spLocks noChangeArrowheads="1"/>
            </p:cNvSpPr>
            <p:nvPr/>
          </p:nvSpPr>
          <p:spPr bwMode="auto">
            <a:xfrm>
              <a:off x="1606" y="2423"/>
              <a:ext cx="439" cy="3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rIns="1800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uk-UA" altLang="en-US" sz="1200" b="1"/>
                <a:t>Відпуск 1</a:t>
              </a:r>
              <a:endParaRPr lang="ru-RU" altLang="en-US" sz="1800" b="1"/>
            </a:p>
          </p:txBody>
        </p:sp>
        <p:sp>
          <p:nvSpPr>
            <p:cNvPr id="32784" name="Rectangle 16"/>
            <p:cNvSpPr>
              <a:spLocks noChangeArrowheads="1"/>
            </p:cNvSpPr>
            <p:nvPr/>
          </p:nvSpPr>
          <p:spPr bwMode="auto">
            <a:xfrm>
              <a:off x="2565" y="2417"/>
              <a:ext cx="434" cy="3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rIns="1800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uk-UA" altLang="en-US" sz="1200" b="1"/>
                <a:t>Відпуск 2</a:t>
              </a:r>
              <a:endParaRPr lang="ru-RU" altLang="en-US" sz="1800" b="1"/>
            </a:p>
          </p:txBody>
        </p:sp>
        <p:sp>
          <p:nvSpPr>
            <p:cNvPr id="32785" name="Rectangle 17"/>
            <p:cNvSpPr>
              <a:spLocks noChangeArrowheads="1"/>
            </p:cNvSpPr>
            <p:nvPr/>
          </p:nvSpPr>
          <p:spPr bwMode="auto">
            <a:xfrm>
              <a:off x="3600" y="2417"/>
              <a:ext cx="397" cy="3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rIns="1800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uk-UA" altLang="en-US" sz="1200" b="1"/>
                <a:t>Відпуск 3</a:t>
              </a:r>
              <a:endParaRPr lang="ru-RU" altLang="en-US" sz="1800" b="1"/>
            </a:p>
          </p:txBody>
        </p:sp>
        <p:sp>
          <p:nvSpPr>
            <p:cNvPr id="32786" name="Line 18"/>
            <p:cNvSpPr>
              <a:spLocks noChangeShapeType="1"/>
            </p:cNvSpPr>
            <p:nvPr/>
          </p:nvSpPr>
          <p:spPr bwMode="auto">
            <a:xfrm>
              <a:off x="1203" y="1253"/>
              <a:ext cx="34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7" name="Line 19"/>
            <p:cNvSpPr>
              <a:spLocks noChangeShapeType="1"/>
            </p:cNvSpPr>
            <p:nvPr/>
          </p:nvSpPr>
          <p:spPr bwMode="auto">
            <a:xfrm>
              <a:off x="1551" y="1253"/>
              <a:ext cx="0" cy="2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8" name="Line 20"/>
            <p:cNvSpPr>
              <a:spLocks noChangeShapeType="1"/>
            </p:cNvSpPr>
            <p:nvPr/>
          </p:nvSpPr>
          <p:spPr bwMode="auto">
            <a:xfrm flipH="1">
              <a:off x="1399" y="2253"/>
              <a:ext cx="152" cy="30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9" name="Line 21"/>
            <p:cNvSpPr>
              <a:spLocks noChangeShapeType="1"/>
            </p:cNvSpPr>
            <p:nvPr/>
          </p:nvSpPr>
          <p:spPr bwMode="auto">
            <a:xfrm>
              <a:off x="1551" y="2253"/>
              <a:ext cx="194" cy="1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0" name="Line 22"/>
            <p:cNvSpPr>
              <a:spLocks noChangeShapeType="1"/>
            </p:cNvSpPr>
            <p:nvPr/>
          </p:nvSpPr>
          <p:spPr bwMode="auto">
            <a:xfrm>
              <a:off x="1993" y="2549"/>
              <a:ext cx="8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1" name="Line 23"/>
            <p:cNvSpPr>
              <a:spLocks noChangeShapeType="1"/>
            </p:cNvSpPr>
            <p:nvPr/>
          </p:nvSpPr>
          <p:spPr bwMode="auto">
            <a:xfrm flipV="1">
              <a:off x="2080" y="1253"/>
              <a:ext cx="0" cy="13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2" name="Line 24"/>
            <p:cNvSpPr>
              <a:spLocks noChangeShapeType="1"/>
            </p:cNvSpPr>
            <p:nvPr/>
          </p:nvSpPr>
          <p:spPr bwMode="auto">
            <a:xfrm>
              <a:off x="2080" y="1253"/>
              <a:ext cx="509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3" name="Line 25"/>
            <p:cNvSpPr>
              <a:spLocks noChangeShapeType="1"/>
            </p:cNvSpPr>
            <p:nvPr/>
          </p:nvSpPr>
          <p:spPr bwMode="auto">
            <a:xfrm>
              <a:off x="2589" y="1253"/>
              <a:ext cx="0" cy="2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4" name="Line 26"/>
            <p:cNvSpPr>
              <a:spLocks noChangeShapeType="1"/>
            </p:cNvSpPr>
            <p:nvPr/>
          </p:nvSpPr>
          <p:spPr bwMode="auto">
            <a:xfrm flipH="1">
              <a:off x="2382" y="2253"/>
              <a:ext cx="207" cy="30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5" name="Line 27"/>
            <p:cNvSpPr>
              <a:spLocks noChangeShapeType="1"/>
            </p:cNvSpPr>
            <p:nvPr/>
          </p:nvSpPr>
          <p:spPr bwMode="auto">
            <a:xfrm>
              <a:off x="2589" y="2253"/>
              <a:ext cx="147" cy="1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6" name="Line 28"/>
            <p:cNvSpPr>
              <a:spLocks noChangeShapeType="1"/>
            </p:cNvSpPr>
            <p:nvPr/>
          </p:nvSpPr>
          <p:spPr bwMode="auto">
            <a:xfrm>
              <a:off x="2999" y="2549"/>
              <a:ext cx="12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7" name="Line 29"/>
            <p:cNvSpPr>
              <a:spLocks noChangeShapeType="1"/>
            </p:cNvSpPr>
            <p:nvPr/>
          </p:nvSpPr>
          <p:spPr bwMode="auto">
            <a:xfrm flipV="1">
              <a:off x="3125" y="1253"/>
              <a:ext cx="0" cy="13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8" name="Line 30"/>
            <p:cNvSpPr>
              <a:spLocks noChangeShapeType="1"/>
            </p:cNvSpPr>
            <p:nvPr/>
          </p:nvSpPr>
          <p:spPr bwMode="auto">
            <a:xfrm>
              <a:off x="3125" y="1253"/>
              <a:ext cx="43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9" name="Line 31"/>
            <p:cNvSpPr>
              <a:spLocks noChangeShapeType="1"/>
            </p:cNvSpPr>
            <p:nvPr/>
          </p:nvSpPr>
          <p:spPr bwMode="auto">
            <a:xfrm>
              <a:off x="3560" y="1253"/>
              <a:ext cx="0" cy="2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00" name="Line 32"/>
            <p:cNvSpPr>
              <a:spLocks noChangeShapeType="1"/>
            </p:cNvSpPr>
            <p:nvPr/>
          </p:nvSpPr>
          <p:spPr bwMode="auto">
            <a:xfrm flipH="1">
              <a:off x="3415" y="2266"/>
              <a:ext cx="145" cy="2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01" name="Line 33"/>
            <p:cNvSpPr>
              <a:spLocks noChangeShapeType="1"/>
            </p:cNvSpPr>
            <p:nvPr/>
          </p:nvSpPr>
          <p:spPr bwMode="auto">
            <a:xfrm>
              <a:off x="3560" y="2266"/>
              <a:ext cx="150" cy="1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02" name="Line 34"/>
            <p:cNvSpPr>
              <a:spLocks noChangeShapeType="1"/>
            </p:cNvSpPr>
            <p:nvPr/>
          </p:nvSpPr>
          <p:spPr bwMode="auto">
            <a:xfrm>
              <a:off x="3997" y="2549"/>
              <a:ext cx="64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03" name="Text Box 35"/>
            <p:cNvSpPr txBox="1">
              <a:spLocks noChangeArrowheads="1"/>
            </p:cNvSpPr>
            <p:nvPr/>
          </p:nvSpPr>
          <p:spPr bwMode="auto">
            <a:xfrm>
              <a:off x="3791" y="2069"/>
              <a:ext cx="949" cy="3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uk-UA" altLang="en-US" sz="1400"/>
                <a:t>На упарювання до</a:t>
              </a:r>
              <a:r>
                <a:rPr lang="uk-UA" altLang="en-US" sz="1400">
                  <a:solidFill>
                    <a:schemeClr val="tx1"/>
                  </a:solidFill>
                </a:rPr>
                <a:t> </a:t>
              </a:r>
              <a:r>
                <a:rPr lang="uk-UA" altLang="en-US" sz="1400" b="1">
                  <a:solidFill>
                    <a:srgbClr val="FF3300"/>
                  </a:solidFill>
                </a:rPr>
                <a:t>20</a:t>
              </a:r>
              <a:r>
                <a:rPr lang="ru-RU" altLang="en-US" sz="1400" b="1">
                  <a:solidFill>
                    <a:srgbClr val="FF3300"/>
                  </a:solidFill>
                </a:rPr>
                <a:t>%</a:t>
              </a:r>
              <a:endParaRPr lang="ru-RU" altLang="en-US" sz="1800" b="1">
                <a:solidFill>
                  <a:srgbClr val="FF3300"/>
                </a:solidFill>
              </a:endParaRPr>
            </a:p>
          </p:txBody>
        </p:sp>
        <p:sp>
          <p:nvSpPr>
            <p:cNvPr id="32804" name="Text Box 36"/>
            <p:cNvSpPr txBox="1">
              <a:spLocks noChangeArrowheads="1"/>
            </p:cNvSpPr>
            <p:nvPr/>
          </p:nvSpPr>
          <p:spPr bwMode="auto">
            <a:xfrm>
              <a:off x="1178" y="2876"/>
              <a:ext cx="412" cy="18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400" b="1">
                  <a:solidFill>
                    <a:srgbClr val="FF3300"/>
                  </a:solidFill>
                </a:rPr>
                <a:t>80%</a:t>
              </a:r>
              <a:endParaRPr lang="ru-RU" altLang="en-US" sz="1800" b="1">
                <a:solidFill>
                  <a:srgbClr val="FF3300"/>
                </a:solidFill>
              </a:endParaRPr>
            </a:p>
          </p:txBody>
        </p:sp>
        <p:sp>
          <p:nvSpPr>
            <p:cNvPr id="32805" name="Text Box 37"/>
            <p:cNvSpPr txBox="1">
              <a:spLocks noChangeArrowheads="1"/>
            </p:cNvSpPr>
            <p:nvPr/>
          </p:nvSpPr>
          <p:spPr bwMode="auto">
            <a:xfrm>
              <a:off x="2153" y="2882"/>
              <a:ext cx="409" cy="19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400" b="1"/>
                <a:t>100%</a:t>
              </a:r>
              <a:endParaRPr lang="ru-RU" altLang="en-US" sz="1800" b="1"/>
            </a:p>
          </p:txBody>
        </p:sp>
        <p:sp>
          <p:nvSpPr>
            <p:cNvPr id="32806" name="Text Box 38"/>
            <p:cNvSpPr txBox="1">
              <a:spLocks noChangeArrowheads="1"/>
            </p:cNvSpPr>
            <p:nvPr/>
          </p:nvSpPr>
          <p:spPr bwMode="auto">
            <a:xfrm>
              <a:off x="3185" y="2882"/>
              <a:ext cx="383" cy="18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400" b="1"/>
                <a:t>100%</a:t>
              </a:r>
              <a:endParaRPr lang="ru-RU" altLang="en-US" sz="1800" b="1"/>
            </a:p>
          </p:txBody>
        </p:sp>
      </p:grpSp>
      <p:sp>
        <p:nvSpPr>
          <p:cNvPr id="32773" name="Rectangle 39"/>
          <p:cNvSpPr>
            <a:spLocks noChangeArrowheads="1"/>
          </p:cNvSpPr>
          <p:nvPr/>
        </p:nvSpPr>
        <p:spPr bwMode="auto">
          <a:xfrm>
            <a:off x="1619250" y="5373688"/>
            <a:ext cx="59769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uk-UA" altLang="en-US" sz="1800" b="1" u="sng">
                <a:solidFill>
                  <a:schemeClr val="bg1"/>
                </a:solidFill>
              </a:rPr>
              <a:t>Схема реперколяції з поділенням сировини на рівні частини з закінченим циклом</a:t>
            </a:r>
            <a:r>
              <a:rPr lang="uk-UA" altLang="en-US" sz="1800" b="1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Прямоугольник 3"/>
          <p:cNvSpPr>
            <a:spLocks noChangeArrowheads="1"/>
          </p:cNvSpPr>
          <p:nvPr/>
        </p:nvSpPr>
        <p:spPr bwMode="auto">
          <a:xfrm>
            <a:off x="2195513" y="549275"/>
            <a:ext cx="3768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uk-UA" altLang="en-US" b="1">
                <a:solidFill>
                  <a:srgbClr val="402A18"/>
                </a:solidFill>
                <a:latin typeface="Montserrat"/>
              </a:rPr>
              <a:t>Протитечійні методи екстракції</a:t>
            </a:r>
            <a:endParaRPr lang="uk-UA" alt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47625" y="4721225"/>
            <a:ext cx="8928100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цьому із сировини витискується зайве повітря. У горизонтально­му циліндрі - власне екстракторі - розміщений шнек (2), виконаний з листового перфорованого кислотостійкого матеріалу. Шнек просуває сировину до похилої частини апарата (8), що теж має шнек (3), за до­помогою якого матеріал просувається у верхню вивантажувальну час­тину екстрактора, де, звільняючись від екстрагенту, вивантажується в прийомну ємність (9).</a:t>
            </a:r>
          </a:p>
        </p:txBody>
      </p:sp>
      <p:pic>
        <p:nvPicPr>
          <p:cNvPr id="3379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3863"/>
            <a:ext cx="42481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Прямоугольник 6"/>
          <p:cNvSpPr>
            <a:spLocks noChangeArrowheads="1"/>
          </p:cNvSpPr>
          <p:nvPr/>
        </p:nvSpPr>
        <p:spPr bwMode="auto">
          <a:xfrm>
            <a:off x="4248150" y="2963863"/>
            <a:ext cx="47879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ru-RU" altLang="en-US">
                <a:solidFill>
                  <a:srgbClr val="402A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завантажувальний бункер (1) для сировини шнекового горизон­тального екстрактора подають подрібнений матеріал, який за допомо­гою вальців (6) переміщується усередину горизонтального корпуса (7).</a:t>
            </a:r>
            <a:endParaRPr lang="uk-UA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388" y="1141413"/>
            <a:ext cx="8662987" cy="20304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 ефективні з теоретичної точки зору динамічні методи одержання витягу, коли екстрагент у сировині перебуває в постійному русі. В апаратах із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протитечійним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переміщенням сировини й екстра­генту в будь-якому поперечному перерізі по довжині (або висоті) апа­рата має місце різниця концентрацій БАР у сировині й екстрагенті.</a:t>
            </a:r>
          </a:p>
          <a:p>
            <a:pPr algn="just">
              <a:defRPr/>
            </a:pP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апаратів цього типу запропонований </a:t>
            </a:r>
            <a:r>
              <a:rPr lang="uk-UA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шнековий горизонтальний екстрактор 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(рис. 1), вертикальний шнековий екстрактор, дисковий дифузійний апарат, пружинно-лопатевий екстрактор та ін.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Прямоугольник 1"/>
          <p:cNvSpPr>
            <a:spLocks noChangeArrowheads="1"/>
          </p:cNvSpPr>
          <p:nvPr/>
        </p:nvSpPr>
        <p:spPr bwMode="auto">
          <a:xfrm>
            <a:off x="319088" y="3068638"/>
            <a:ext cx="8497887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uk-UA" altLang="en-US">
                <a:solidFill>
                  <a:srgbClr val="402A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Свіжий екстрагент подають через штуцер (4), і далі він руха­ється назустріч сировині до зливального патрубка (5). По мірі руху екстрагент насичується екстрактивними речовинами й у вигляді на­сиченої витяжки зливається по патрубку (5). Такого типу апарати мають основну переваїу в тому, що в будь-якому перетині екстра­ктора наявна різниця концентрацій, що є рушійною силою процесу. Так, біля завантажувального бункера свіжа сировина стикається із вже досить концентрованими витяжками, які додатково насичуються екстрактивними речовинами й стають більш концентрованими. Ви­снажена сировина біля штуцера (4) входить у контакт зі свіжим екстрагентом, що витягує із си­ровини залишки екстрактивних речовин. Ефективність роботи такого типу апаратів буде залежа­ти від рівномірної подачі сирови­ни й екстрагенту й раціонально підібраної швидкості їх руху, що дозволяє максимально витягти екстрактивні речовини.</a:t>
            </a:r>
            <a:endParaRPr lang="uk-UA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819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0" y="1116013"/>
            <a:ext cx="424815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Прямоугольник 1"/>
          <p:cNvSpPr>
            <a:spLocks noChangeArrowheads="1"/>
          </p:cNvSpPr>
          <p:nvPr/>
        </p:nvSpPr>
        <p:spPr bwMode="auto">
          <a:xfrm>
            <a:off x="360363" y="981075"/>
            <a:ext cx="86042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en-US">
                <a:solidFill>
                  <a:srgbClr val="402A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 різновидом цих апара­тів є </a:t>
            </a:r>
            <a:r>
              <a:rPr lang="ru-RU" altLang="en-US" b="1">
                <a:solidFill>
                  <a:srgbClr val="402A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вертикальний шнековий екс­трактор </a:t>
            </a:r>
            <a:r>
              <a:rPr lang="ru-RU" altLang="en-US">
                <a:solidFill>
                  <a:srgbClr val="402A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(рис. 2).</a:t>
            </a:r>
            <a:endParaRPr lang="uk-UA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84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6113"/>
            <a:ext cx="2790825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27313" y="1484313"/>
            <a:ext cx="6516687" cy="50784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 складається із завантажу­вальної колони (1), екстракційної колони (3) і з’єднувального шне­ка (2). Завантажувальна й екстра­кційна колони являють собою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­</a:t>
            </a:r>
            <a:b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тикальні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циліндри, усередині яких обертаються шнекові вали. Між ними циліндрами розташований горизонтальний шнековий вал, за допомогою якого сировина із завантажувальної колони передається в екстракційну. Сировина подається в завантажувальну колону зверху і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шнеком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переміщується по колоні вниз, а далі надходить в екстракцій­ну колону, де шнек переміщає її догори. Тут відпрацьована сировина віджимається від екстрагенту й виштовхується з колони. Свіжий екс­трагент безупинно подається у верхню частину екстракційної колони, де зустрічається із сировиною, збідненою на екстрактивні речовини. У міру просування вниз по колоні екстрагент витягує із сировини діючі речовини. Далі екстрагент переміщується в завантажувальну колону і в міру просування догори насичується екстрактивними речовинами й у вигляді витяжки видаляється з колони. Цей екстрактор працює за прин­ципом протитечії.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u="sng" smtClean="0"/>
              <a:t>СТАНДАРТИЗАЦІЯ</a:t>
            </a:r>
          </a:p>
        </p:txBody>
      </p:sp>
      <p:sp>
        <p:nvSpPr>
          <p:cNvPr id="37891" name="AutoShape 4"/>
          <p:cNvSpPr>
            <a:spLocks noChangeArrowheads="1"/>
          </p:cNvSpPr>
          <p:nvPr/>
        </p:nvSpPr>
        <p:spPr bwMode="auto">
          <a:xfrm>
            <a:off x="1692275" y="2133600"/>
            <a:ext cx="5905500" cy="3455988"/>
          </a:xfrm>
          <a:prstGeom prst="roundRect">
            <a:avLst>
              <a:gd name="adj" fmla="val 5856"/>
            </a:avLst>
          </a:prstGeom>
          <a:solidFill>
            <a:srgbClr val="FFFFFF"/>
          </a:solidFill>
          <a:ln w="1905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uk-UA" altLang="en-US" sz="1800"/>
              <a:t>вміст діючих речовин</a:t>
            </a:r>
          </a:p>
          <a:p>
            <a:pPr eaLnBrk="1" hangingPunct="1">
              <a:spcBef>
                <a:spcPct val="0"/>
              </a:spcBef>
            </a:pPr>
            <a:r>
              <a:rPr lang="uk-UA" altLang="en-US" sz="1800"/>
              <a:t>вміст екстрактивних речовин (сухий залишок)</a:t>
            </a:r>
          </a:p>
          <a:p>
            <a:pPr eaLnBrk="1" hangingPunct="1">
              <a:spcBef>
                <a:spcPct val="0"/>
              </a:spcBef>
            </a:pPr>
            <a:r>
              <a:rPr lang="uk-UA" altLang="en-US" sz="1800"/>
              <a:t>вміст спирту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а) дистиляційним методом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б) за температурою кипіння</a:t>
            </a:r>
          </a:p>
          <a:p>
            <a:pPr eaLnBrk="1" hangingPunct="1">
              <a:spcBef>
                <a:spcPct val="0"/>
              </a:spcBef>
            </a:pPr>
            <a:r>
              <a:rPr lang="uk-UA" altLang="en-US" sz="1800"/>
              <a:t>щільність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а) за допомогою пікнометра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б) ареометром (денсиметром)</a:t>
            </a:r>
          </a:p>
          <a:p>
            <a:pPr eaLnBrk="1" hangingPunct="1">
              <a:spcBef>
                <a:spcPct val="0"/>
              </a:spcBef>
            </a:pPr>
            <a:r>
              <a:rPr lang="uk-UA" altLang="en-US" sz="1800"/>
              <a:t>важкі метали</a:t>
            </a:r>
          </a:p>
        </p:txBody>
      </p:sp>
      <p:sp>
        <p:nvSpPr>
          <p:cNvPr id="37892" name="Rectangle 5"/>
          <p:cNvSpPr>
            <a:spLocks noChangeArrowheads="1"/>
          </p:cNvSpPr>
          <p:nvPr/>
        </p:nvSpPr>
        <p:spPr bwMode="auto">
          <a:xfrm>
            <a:off x="179388" y="6524625"/>
            <a:ext cx="1490662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2206625" y="1482725"/>
            <a:ext cx="49260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sz="1800" b="1" u="sng">
                <a:solidFill>
                  <a:schemeClr val="bg1"/>
                </a:solidFill>
              </a:rPr>
              <a:t>В готових рідких екстрактах визначають</a:t>
            </a:r>
            <a:r>
              <a:rPr lang="ru-RU" altLang="en-US" sz="1800" b="1" u="sng">
                <a:solidFill>
                  <a:schemeClr val="bg1"/>
                </a:solidFill>
              </a:rPr>
              <a:t>: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Прямоугольник 4"/>
          <p:cNvSpPr>
            <a:spLocks noChangeArrowheads="1"/>
          </p:cNvSpPr>
          <p:nvPr/>
        </p:nvSpPr>
        <p:spPr bwMode="auto">
          <a:xfrm>
            <a:off x="274638" y="1268413"/>
            <a:ext cx="885825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В Державний реєстр лікарських засобів включено 13 видів рідких екстрактів.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Рідкі екстракти, які </a:t>
            </a: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готують на 70% спирті;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Екстракт глоду - із плодів.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Екстракт валеріани - із коренів та кореневищ.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Екстракт крушини - із кори.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Екстракт із кукурудзяних приймочок - із .кукурудзяних приймочок.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5. Екстракт великоголовника (левзеї) - із кореневищ з коріннями.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6. Екстракт водяного перцю - із трави.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7. Екстракт пасифлори - із трави.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8. Екстракт собачої кропиви - із трави.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9. Екстракт грициків звичайних (сар</a:t>
            </a:r>
            <a:r>
              <a:rPr lang="en-US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sella b</a:t>
            </a: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иг</a:t>
            </a:r>
            <a:r>
              <a:rPr lang="en-US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а ра</a:t>
            </a:r>
            <a:r>
              <a:rPr lang="en-US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storis)- </a:t>
            </a: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із трави.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Рідкі екстракти, які готують, </a:t>
            </a:r>
            <a:r>
              <a:rPr lang="uk-UA" altLang="uk-UA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40%</a:t>
            </a:r>
            <a:r>
              <a:rPr lang="uk-UA" altLang="uk-UA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 спирті:</a:t>
            </a:r>
            <a:endParaRPr lang="uk-UA" alt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Ех</a:t>
            </a:r>
            <a:r>
              <a:rPr lang="en-US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tr.</a:t>
            </a: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радіоли рожевої - із коренів;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Ех</a:t>
            </a:r>
            <a:r>
              <a:rPr lang="en-US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tr.</a:t>
            </a: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еле</a:t>
            </a:r>
            <a:r>
              <a:rPr lang="en-US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терококу - із кореневищ;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Ех</a:t>
            </a:r>
            <a:r>
              <a:rPr lang="en-US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tr.</a:t>
            </a: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чистецю </a:t>
            </a:r>
            <a:r>
              <a:rPr lang="uk-UA" altLang="uk-UA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із надземної частини. Рідкий екстракт</a:t>
            </a:r>
            <a:r>
              <a:rPr lang="uk-UA" altLang="uk-UA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 на</a:t>
            </a: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30%</a:t>
            </a:r>
            <a:r>
              <a:rPr lang="uk-UA" altLang="uk-UA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 спирті:</a:t>
            </a:r>
            <a:endParaRPr lang="uk-UA" alt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Ех</a:t>
            </a:r>
            <a:r>
              <a:rPr lang="en-US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tr. </a:t>
            </a: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чабрецю - із кореневищ.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Прямоугольник 3"/>
          <p:cNvSpPr>
            <a:spLocks noChangeArrowheads="1"/>
          </p:cNvSpPr>
          <p:nvPr/>
        </p:nvSpPr>
        <p:spPr bwMode="auto">
          <a:xfrm>
            <a:off x="900113" y="115888"/>
            <a:ext cx="676751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uk-UA" sz="2400" b="1">
                <a:latin typeface="Times New Roman" panose="02020603050405020304" pitchFamily="18" charset="0"/>
              </a:rPr>
              <a:t>Препарат</a:t>
            </a:r>
            <a:r>
              <a:rPr lang="ru-RU" altLang="uk-UA" sz="2400" b="1">
                <a:solidFill>
                  <a:schemeClr val="tx1"/>
                </a:solidFill>
              </a:rPr>
              <a:t/>
            </a:r>
            <a:br>
              <a:rPr lang="ru-RU" altLang="uk-UA" sz="2400" b="1">
                <a:solidFill>
                  <a:schemeClr val="tx1"/>
                </a:solidFill>
              </a:rPr>
            </a:br>
            <a:r>
              <a:rPr lang="ru-RU" altLang="uk-UA" sz="2400" b="1">
                <a:latin typeface="Times New Roman" panose="02020603050405020304" pitchFamily="18" charset="0"/>
              </a:rPr>
              <a:t>Седавіт виробництва АТ «Галичфарм»</a:t>
            </a:r>
            <a:endParaRPr lang="uk-UA" altLang="uk-UA" sz="2400" b="1">
              <a:solidFill>
                <a:schemeClr val="tx1"/>
              </a:solidFill>
            </a:endParaRPr>
          </a:p>
        </p:txBody>
      </p:sp>
      <p:pic>
        <p:nvPicPr>
          <p:cNvPr id="39939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341438"/>
            <a:ext cx="3590925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844675"/>
            <a:ext cx="3397250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620713"/>
            <a:ext cx="6477000" cy="503237"/>
          </a:xfrm>
        </p:spPr>
        <p:txBody>
          <a:bodyPr/>
          <a:lstStyle/>
          <a:p>
            <a:pPr eaLnBrk="1" hangingPunct="1"/>
            <a:r>
              <a:rPr lang="ru-RU" altLang="en-US" sz="4000" u="sng" smtClean="0"/>
              <a:t>ГУСТІ ЕКСТРАКТИ</a:t>
            </a:r>
            <a:r>
              <a:rPr lang="ru-RU" altLang="en-US" sz="4000" u="sng" smtClean="0">
                <a:solidFill>
                  <a:schemeClr val="tx1"/>
                </a:solidFill>
              </a:rPr>
              <a:t/>
            </a:r>
            <a:br>
              <a:rPr lang="ru-RU" altLang="en-US" sz="4000" u="sng" smtClean="0">
                <a:solidFill>
                  <a:schemeClr val="tx1"/>
                </a:solidFill>
              </a:rPr>
            </a:br>
            <a:endParaRPr lang="ru-RU" altLang="en-US" sz="4000" u="sng" smtClean="0">
              <a:solidFill>
                <a:schemeClr val="tx1"/>
              </a:solidFill>
            </a:endParaRPr>
          </a:p>
        </p:txBody>
      </p:sp>
      <p:sp>
        <p:nvSpPr>
          <p:cNvPr id="40963" name="Rectangle 5"/>
          <p:cNvSpPr>
            <a:spLocks noChangeArrowheads="1"/>
          </p:cNvSpPr>
          <p:nvPr/>
        </p:nvSpPr>
        <p:spPr bwMode="auto">
          <a:xfrm>
            <a:off x="107950" y="1268413"/>
            <a:ext cx="87122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 b="1" u="sng">
                <a:solidFill>
                  <a:srgbClr val="FF0000"/>
                </a:solidFill>
              </a:rPr>
              <a:t>Густі екстракти</a:t>
            </a:r>
            <a:r>
              <a:rPr lang="uk-UA" altLang="en-US" sz="1800">
                <a:solidFill>
                  <a:schemeClr val="tx1"/>
                </a:solidFill>
              </a:rPr>
              <a:t> </a:t>
            </a:r>
            <a:r>
              <a:rPr lang="uk-UA" altLang="en-US" sz="1800"/>
              <a:t>– </a:t>
            </a:r>
            <a:r>
              <a:rPr lang="uk-UA" altLang="en-US" sz="1800" b="1"/>
              <a:t>це концентровані витяги з лікарської рослинної сировини, які представляють собою в'язкі маси з вмістом вологи не більш 30%</a:t>
            </a:r>
          </a:p>
        </p:txBody>
      </p:sp>
      <p:sp>
        <p:nvSpPr>
          <p:cNvPr id="40964" name="Rectangle 6"/>
          <p:cNvSpPr>
            <a:spLocks noChangeArrowheads="1"/>
          </p:cNvSpPr>
          <p:nvPr/>
        </p:nvSpPr>
        <p:spPr bwMode="auto">
          <a:xfrm>
            <a:off x="179388" y="6524625"/>
            <a:ext cx="1490662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40965" name="Rectangle 7"/>
          <p:cNvSpPr>
            <a:spLocks noChangeArrowheads="1"/>
          </p:cNvSpPr>
          <p:nvPr/>
        </p:nvSpPr>
        <p:spPr bwMode="auto">
          <a:xfrm>
            <a:off x="1116013" y="2492375"/>
            <a:ext cx="7056437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572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572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572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57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57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en-US" sz="1800" b="1" u="sng">
                <a:solidFill>
                  <a:srgbClr val="AF2143"/>
                </a:solidFill>
              </a:rPr>
              <a:t>Виробництво густих екстрактів</a:t>
            </a:r>
            <a:r>
              <a:rPr lang="ru-RU" altLang="en-US" sz="1800">
                <a:solidFill>
                  <a:srgbClr val="AF2143"/>
                </a:solidFill>
              </a:rPr>
              <a:t> </a:t>
            </a:r>
            <a:r>
              <a:rPr lang="ru-RU" altLang="en-US" sz="1800" b="1" u="sng">
                <a:solidFill>
                  <a:srgbClr val="AF2143"/>
                </a:solidFill>
              </a:rPr>
              <a:t>включає стадії: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ru-RU" altLang="en-US" sz="1800">
              <a:solidFill>
                <a:srgbClr val="AF214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uk-UA" altLang="en-US" sz="1800"/>
              <a:t>Підготовку сировини та екстрагента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uk-UA" altLang="en-US" sz="1800"/>
              <a:t>Отримання витягу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uk-UA" altLang="en-US" sz="1800"/>
              <a:t>Очистка витягу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uk-UA" altLang="en-US" sz="1800"/>
              <a:t>Згущення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uk-UA" altLang="en-US" sz="1800"/>
              <a:t>Стандартизація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uk-UA" altLang="en-US" sz="1800"/>
              <a:t>Фасування, пакування, маркування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z="4000" u="sng" smtClean="0"/>
              <a:t>ОТРИМАННЯ ВИТЯГІВ</a:t>
            </a:r>
            <a:endParaRPr lang="en-US" altLang="en-US" sz="4000" u="sng" smtClean="0"/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gray">
          <a:xfrm>
            <a:off x="2108200" y="1603375"/>
            <a:ext cx="2586038" cy="3594100"/>
          </a:xfrm>
          <a:prstGeom prst="upArrow">
            <a:avLst>
              <a:gd name="adj1" fmla="val 56361"/>
              <a:gd name="adj2" fmla="val 78338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56078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ObliqueTopRight">
              <a:rot lat="0" lon="19199999" rev="0"/>
            </a:camera>
            <a:lightRig rig="legacyFlat3" dir="t"/>
          </a:scene3d>
          <a:sp3d extrusionH="430200" prstMaterial="legacyPlastic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12292" name="AutoShape 4"/>
          <p:cNvSpPr>
            <a:spLocks noChangeArrowheads="1"/>
          </p:cNvSpPr>
          <p:nvPr/>
        </p:nvSpPr>
        <p:spPr bwMode="gray">
          <a:xfrm>
            <a:off x="4303713" y="1743075"/>
            <a:ext cx="2614612" cy="3594100"/>
          </a:xfrm>
          <a:prstGeom prst="downArrow">
            <a:avLst>
              <a:gd name="adj1" fmla="val 65009"/>
              <a:gd name="adj2" fmla="val 57931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ObliqueTopRight">
              <a:rot lat="0" lon="600000" rev="0"/>
            </a:camera>
            <a:lightRig rig="legacyFlat3" dir="t"/>
          </a:scene3d>
          <a:sp3d extrusionH="430200" prstMaterial="legacyPlastic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41989" name="AutoShape 5"/>
          <p:cNvSpPr>
            <a:spLocks noChangeArrowheads="1"/>
          </p:cNvSpPr>
          <p:nvPr/>
        </p:nvSpPr>
        <p:spPr bwMode="gray">
          <a:xfrm>
            <a:off x="1295400" y="2443163"/>
            <a:ext cx="2090738" cy="654050"/>
          </a:xfrm>
          <a:prstGeom prst="roundRect">
            <a:avLst>
              <a:gd name="adj" fmla="val 16667"/>
            </a:avLst>
          </a:prstGeom>
          <a:solidFill>
            <a:srgbClr val="FFFFFF">
              <a:alpha val="89803"/>
            </a:srgbClr>
          </a:solidFill>
          <a:ln w="2857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41990" name="AutoShape 6"/>
          <p:cNvSpPr>
            <a:spLocks noChangeArrowheads="1"/>
          </p:cNvSpPr>
          <p:nvPr/>
        </p:nvSpPr>
        <p:spPr bwMode="gray">
          <a:xfrm>
            <a:off x="1295400" y="3270250"/>
            <a:ext cx="2090738" cy="654050"/>
          </a:xfrm>
          <a:prstGeom prst="roundRect">
            <a:avLst>
              <a:gd name="adj" fmla="val 16667"/>
            </a:avLst>
          </a:prstGeom>
          <a:solidFill>
            <a:srgbClr val="FFFFFF">
              <a:alpha val="89803"/>
            </a:srgbClr>
          </a:solidFill>
          <a:ln w="2857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41991" name="AutoShape 7"/>
          <p:cNvSpPr>
            <a:spLocks noChangeArrowheads="1"/>
          </p:cNvSpPr>
          <p:nvPr/>
        </p:nvSpPr>
        <p:spPr bwMode="gray">
          <a:xfrm>
            <a:off x="1295400" y="4086225"/>
            <a:ext cx="2090738" cy="654050"/>
          </a:xfrm>
          <a:prstGeom prst="roundRect">
            <a:avLst>
              <a:gd name="adj" fmla="val 16667"/>
            </a:avLst>
          </a:prstGeom>
          <a:solidFill>
            <a:srgbClr val="FFFFFF">
              <a:alpha val="89803"/>
            </a:srgbClr>
          </a:solidFill>
          <a:ln w="2857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41992" name="AutoShape 8"/>
          <p:cNvSpPr>
            <a:spLocks noChangeArrowheads="1"/>
          </p:cNvSpPr>
          <p:nvPr/>
        </p:nvSpPr>
        <p:spPr bwMode="gray">
          <a:xfrm>
            <a:off x="5707063" y="2441575"/>
            <a:ext cx="2090737" cy="652463"/>
          </a:xfrm>
          <a:prstGeom prst="roundRect">
            <a:avLst>
              <a:gd name="adj" fmla="val 16667"/>
            </a:avLst>
          </a:prstGeom>
          <a:solidFill>
            <a:srgbClr val="FFFFFF">
              <a:alpha val="89803"/>
            </a:srgbClr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41993" name="AutoShape 9"/>
          <p:cNvSpPr>
            <a:spLocks noChangeArrowheads="1"/>
          </p:cNvSpPr>
          <p:nvPr/>
        </p:nvSpPr>
        <p:spPr bwMode="gray">
          <a:xfrm>
            <a:off x="5707063" y="3298825"/>
            <a:ext cx="2090737" cy="652463"/>
          </a:xfrm>
          <a:prstGeom prst="roundRect">
            <a:avLst>
              <a:gd name="adj" fmla="val 16667"/>
            </a:avLst>
          </a:prstGeom>
          <a:solidFill>
            <a:srgbClr val="FFFFFF">
              <a:alpha val="89803"/>
            </a:srgbClr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41994" name="AutoShape 10"/>
          <p:cNvSpPr>
            <a:spLocks noChangeArrowheads="1"/>
          </p:cNvSpPr>
          <p:nvPr/>
        </p:nvSpPr>
        <p:spPr bwMode="gray">
          <a:xfrm>
            <a:off x="5707063" y="4140200"/>
            <a:ext cx="2090737" cy="654050"/>
          </a:xfrm>
          <a:prstGeom prst="roundRect">
            <a:avLst>
              <a:gd name="adj" fmla="val 16667"/>
            </a:avLst>
          </a:prstGeom>
          <a:solidFill>
            <a:srgbClr val="FFFFFF">
              <a:alpha val="89803"/>
            </a:srgbClr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41995" name="AutoShape 13"/>
          <p:cNvSpPr>
            <a:spLocks noChangeArrowheads="1"/>
          </p:cNvSpPr>
          <p:nvPr/>
        </p:nvSpPr>
        <p:spPr bwMode="auto">
          <a:xfrm>
            <a:off x="1443038" y="5413375"/>
            <a:ext cx="6315075" cy="83502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cap="rnd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en-US" sz="2000" b="1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1996" name="Text Box 38"/>
          <p:cNvSpPr txBox="1">
            <a:spLocks noChangeArrowheads="1"/>
          </p:cNvSpPr>
          <p:nvPr/>
        </p:nvSpPr>
        <p:spPr bwMode="gray">
          <a:xfrm>
            <a:off x="1306513" y="2473325"/>
            <a:ext cx="19827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altLang="en-US" sz="1800" b="1"/>
              <a:t>ремацерація та її варіанти</a:t>
            </a:r>
            <a:r>
              <a:rPr lang="uk-UA" altLang="en-US" sz="18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1997" name="Text Box 38"/>
          <p:cNvSpPr txBox="1">
            <a:spLocks noChangeArrowheads="1"/>
          </p:cNvSpPr>
          <p:nvPr/>
        </p:nvSpPr>
        <p:spPr bwMode="gray">
          <a:xfrm>
            <a:off x="1331913" y="3421063"/>
            <a:ext cx="19827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en-US" sz="1800" b="1"/>
              <a:t>перколяція</a:t>
            </a:r>
            <a:r>
              <a:rPr lang="ru-RU" altLang="en-US" sz="1800"/>
              <a:t> </a:t>
            </a:r>
            <a:endParaRPr lang="en-US" altLang="en-US" sz="1800"/>
          </a:p>
        </p:txBody>
      </p:sp>
      <p:sp>
        <p:nvSpPr>
          <p:cNvPr id="41998" name="Text Box 38"/>
          <p:cNvSpPr txBox="1">
            <a:spLocks noChangeArrowheads="1"/>
          </p:cNvSpPr>
          <p:nvPr/>
        </p:nvSpPr>
        <p:spPr bwMode="gray">
          <a:xfrm>
            <a:off x="1331913" y="4233863"/>
            <a:ext cx="19827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en-US" sz="1800" b="1"/>
              <a:t>реперколяція </a:t>
            </a:r>
            <a:endParaRPr lang="en-US" altLang="en-US" sz="1800" b="1"/>
          </a:p>
        </p:txBody>
      </p:sp>
      <p:sp>
        <p:nvSpPr>
          <p:cNvPr id="41999" name="Text Box 38"/>
          <p:cNvSpPr txBox="1">
            <a:spLocks noChangeArrowheads="1"/>
          </p:cNvSpPr>
          <p:nvPr/>
        </p:nvSpPr>
        <p:spPr bwMode="gray">
          <a:xfrm>
            <a:off x="5435600" y="2420938"/>
            <a:ext cx="2633663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60000"/>
              </a:lnSpc>
              <a:spcBef>
                <a:spcPct val="50000"/>
              </a:spcBef>
              <a:buFontTx/>
              <a:buNone/>
            </a:pPr>
            <a:r>
              <a:rPr lang="uk-UA" altLang="en-US" sz="1600" b="1"/>
              <a:t>протиточне екстрагування з циркуляційним перемішуванням</a:t>
            </a:r>
            <a:r>
              <a:rPr lang="uk-UA" altLang="en-US" sz="18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2000" name="Text Box 38"/>
          <p:cNvSpPr txBox="1">
            <a:spLocks noChangeArrowheads="1"/>
          </p:cNvSpPr>
          <p:nvPr/>
        </p:nvSpPr>
        <p:spPr bwMode="gray">
          <a:xfrm>
            <a:off x="5684838" y="3281363"/>
            <a:ext cx="21304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en-US" sz="1800" b="1"/>
              <a:t>циркуляційне екстрагування</a:t>
            </a:r>
            <a:r>
              <a:rPr lang="ru-RU" altLang="en-US" sz="1800"/>
              <a:t> </a:t>
            </a:r>
            <a:endParaRPr lang="en-US" altLang="en-US" sz="1800"/>
          </a:p>
        </p:txBody>
      </p:sp>
      <p:sp>
        <p:nvSpPr>
          <p:cNvPr id="42001" name="Text Box 38"/>
          <p:cNvSpPr txBox="1">
            <a:spLocks noChangeArrowheads="1"/>
          </p:cNvSpPr>
          <p:nvPr/>
        </p:nvSpPr>
        <p:spPr bwMode="gray">
          <a:xfrm>
            <a:off x="5508625" y="4149725"/>
            <a:ext cx="2376488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ru-RU" altLang="en-US" sz="1600" b="1"/>
              <a:t>безперервне протиточне екстрагування </a:t>
            </a:r>
            <a:r>
              <a:rPr lang="ru-RU" altLang="en-US" sz="1600"/>
              <a:t> </a:t>
            </a:r>
            <a:endParaRPr lang="en-US" altLang="en-US" sz="1600"/>
          </a:p>
        </p:txBody>
      </p:sp>
      <p:sp>
        <p:nvSpPr>
          <p:cNvPr id="42002" name="Rectangle 18"/>
          <p:cNvSpPr>
            <a:spLocks noChangeArrowheads="1"/>
          </p:cNvSpPr>
          <p:nvPr/>
        </p:nvSpPr>
        <p:spPr bwMode="auto">
          <a:xfrm>
            <a:off x="179388" y="6524625"/>
            <a:ext cx="1490662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42003" name="Rectangle 19"/>
          <p:cNvSpPr>
            <a:spLocks noChangeArrowheads="1"/>
          </p:cNvSpPr>
          <p:nvPr/>
        </p:nvSpPr>
        <p:spPr bwMode="auto">
          <a:xfrm>
            <a:off x="395288" y="5661025"/>
            <a:ext cx="84978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1800" b="1" i="1" u="sng">
                <a:solidFill>
                  <a:srgbClr val="AF2143"/>
                </a:solidFill>
              </a:rPr>
              <a:t>У виробництві густих та сухих екстрактів для отримання витягів з сировини застосовують різні способи: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7246937" cy="868363"/>
          </a:xfrm>
        </p:spPr>
        <p:txBody>
          <a:bodyPr/>
          <a:lstStyle/>
          <a:p>
            <a:pPr eaLnBrk="1" hangingPunct="1"/>
            <a:r>
              <a:rPr lang="ru-RU" altLang="en-US" sz="3600" u="sng" smtClean="0">
                <a:solidFill>
                  <a:srgbClr val="000000"/>
                </a:solidFill>
              </a:rPr>
              <a:t>ЦИРКУЛЯЦІЙНЕ ЕКТРАГУВАННЯ</a:t>
            </a:r>
          </a:p>
        </p:txBody>
      </p:sp>
      <p:grpSp>
        <p:nvGrpSpPr>
          <p:cNvPr id="43011" name="Group 4"/>
          <p:cNvGrpSpPr>
            <a:grpSpLocks/>
          </p:cNvGrpSpPr>
          <p:nvPr/>
        </p:nvGrpSpPr>
        <p:grpSpPr bwMode="auto">
          <a:xfrm>
            <a:off x="1187450" y="1700213"/>
            <a:ext cx="4608513" cy="4897437"/>
            <a:chOff x="3525" y="1718"/>
            <a:chExt cx="5687" cy="6750"/>
          </a:xfrm>
        </p:grpSpPr>
        <p:pic>
          <p:nvPicPr>
            <p:cNvPr id="43015" name="Picture 5" descr="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3" y="1718"/>
              <a:ext cx="4359" cy="6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16" name="Line 6"/>
            <p:cNvSpPr>
              <a:spLocks noChangeShapeType="1"/>
            </p:cNvSpPr>
            <p:nvPr/>
          </p:nvSpPr>
          <p:spPr bwMode="auto">
            <a:xfrm flipV="1">
              <a:off x="8972" y="2122"/>
              <a:ext cx="7" cy="74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17" name="Freeform 7"/>
            <p:cNvSpPr>
              <a:spLocks/>
            </p:cNvSpPr>
            <p:nvPr/>
          </p:nvSpPr>
          <p:spPr bwMode="auto">
            <a:xfrm>
              <a:off x="4431" y="4360"/>
              <a:ext cx="1245" cy="975"/>
            </a:xfrm>
            <a:custGeom>
              <a:avLst/>
              <a:gdLst>
                <a:gd name="T0" fmla="*/ 1245 w 1245"/>
                <a:gd name="T1" fmla="*/ 697 h 1035"/>
                <a:gd name="T2" fmla="*/ 1245 w 1245"/>
                <a:gd name="T3" fmla="*/ 815 h 1035"/>
                <a:gd name="T4" fmla="*/ 0 w 1245"/>
                <a:gd name="T5" fmla="*/ 815 h 1035"/>
                <a:gd name="T6" fmla="*/ 0 w 1245"/>
                <a:gd name="T7" fmla="*/ 0 h 10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45"/>
                <a:gd name="T13" fmla="*/ 0 h 1035"/>
                <a:gd name="T14" fmla="*/ 1245 w 1245"/>
                <a:gd name="T15" fmla="*/ 1035 h 10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45" h="1035">
                  <a:moveTo>
                    <a:pt x="1245" y="885"/>
                  </a:moveTo>
                  <a:lnTo>
                    <a:pt x="1245" y="1035"/>
                  </a:lnTo>
                  <a:lnTo>
                    <a:pt x="0" y="1035"/>
                  </a:lnTo>
                  <a:lnTo>
                    <a:pt x="0" y="0"/>
                  </a:lnTo>
                </a:path>
              </a:pathLst>
            </a:custGeom>
            <a:noFill/>
            <a:ln w="2540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18" name="Freeform 8"/>
            <p:cNvSpPr>
              <a:spLocks/>
            </p:cNvSpPr>
            <p:nvPr/>
          </p:nvSpPr>
          <p:spPr bwMode="auto">
            <a:xfrm>
              <a:off x="4130" y="4381"/>
              <a:ext cx="1793" cy="1629"/>
            </a:xfrm>
            <a:custGeom>
              <a:avLst/>
              <a:gdLst>
                <a:gd name="T0" fmla="*/ 1793 w 1793"/>
                <a:gd name="T1" fmla="*/ 1446 h 1695"/>
                <a:gd name="T2" fmla="*/ 0 w 1793"/>
                <a:gd name="T3" fmla="*/ 1446 h 1695"/>
                <a:gd name="T4" fmla="*/ 0 w 1793"/>
                <a:gd name="T5" fmla="*/ 0 h 1695"/>
                <a:gd name="T6" fmla="*/ 0 60000 65536"/>
                <a:gd name="T7" fmla="*/ 0 60000 65536"/>
                <a:gd name="T8" fmla="*/ 0 60000 65536"/>
                <a:gd name="T9" fmla="*/ 0 w 1793"/>
                <a:gd name="T10" fmla="*/ 0 h 1695"/>
                <a:gd name="T11" fmla="*/ 1793 w 1793"/>
                <a:gd name="T12" fmla="*/ 1695 h 1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93" h="1695">
                  <a:moveTo>
                    <a:pt x="1793" y="1695"/>
                  </a:moveTo>
                  <a:lnTo>
                    <a:pt x="0" y="1695"/>
                  </a:lnTo>
                  <a:lnTo>
                    <a:pt x="0" y="0"/>
                  </a:lnTo>
                </a:path>
              </a:pathLst>
            </a:custGeom>
            <a:noFill/>
            <a:ln w="2540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19" name="Arc 9"/>
            <p:cNvSpPr>
              <a:spLocks/>
            </p:cNvSpPr>
            <p:nvPr/>
          </p:nvSpPr>
          <p:spPr bwMode="auto">
            <a:xfrm>
              <a:off x="4126" y="4279"/>
              <a:ext cx="300" cy="150"/>
            </a:xfrm>
            <a:custGeom>
              <a:avLst/>
              <a:gdLst>
                <a:gd name="T0" fmla="*/ 0 w 38359"/>
                <a:gd name="T1" fmla="*/ 0 h 21600"/>
                <a:gd name="T2" fmla="*/ 0 w 38359"/>
                <a:gd name="T3" fmla="*/ 0 h 21600"/>
                <a:gd name="T4" fmla="*/ 0 w 38359"/>
                <a:gd name="T5" fmla="*/ 0 h 21600"/>
                <a:gd name="T6" fmla="*/ 0 60000 65536"/>
                <a:gd name="T7" fmla="*/ 0 60000 65536"/>
                <a:gd name="T8" fmla="*/ 0 60000 65536"/>
                <a:gd name="T9" fmla="*/ 0 w 38359"/>
                <a:gd name="T10" fmla="*/ 0 h 21600"/>
                <a:gd name="T11" fmla="*/ 38359 w 3835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359" h="21600" fill="none" extrusionOk="0">
                  <a:moveTo>
                    <a:pt x="0" y="11975"/>
                  </a:moveTo>
                  <a:cubicBezTo>
                    <a:pt x="3651" y="4638"/>
                    <a:pt x="11141" y="-1"/>
                    <a:pt x="19337" y="0"/>
                  </a:cubicBezTo>
                  <a:cubicBezTo>
                    <a:pt x="27285" y="0"/>
                    <a:pt x="34592" y="4365"/>
                    <a:pt x="38358" y="11366"/>
                  </a:cubicBezTo>
                </a:path>
                <a:path w="38359" h="21600" stroke="0" extrusionOk="0">
                  <a:moveTo>
                    <a:pt x="0" y="11975"/>
                  </a:moveTo>
                  <a:cubicBezTo>
                    <a:pt x="3651" y="4638"/>
                    <a:pt x="11141" y="-1"/>
                    <a:pt x="19337" y="0"/>
                  </a:cubicBezTo>
                  <a:cubicBezTo>
                    <a:pt x="27285" y="0"/>
                    <a:pt x="34592" y="4365"/>
                    <a:pt x="38358" y="11366"/>
                  </a:cubicBezTo>
                  <a:lnTo>
                    <a:pt x="19337" y="21600"/>
                  </a:lnTo>
                  <a:lnTo>
                    <a:pt x="0" y="11975"/>
                  </a:lnTo>
                  <a:close/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20" name="Text Box 10"/>
            <p:cNvSpPr txBox="1">
              <a:spLocks noChangeArrowheads="1"/>
            </p:cNvSpPr>
            <p:nvPr/>
          </p:nvSpPr>
          <p:spPr bwMode="auto">
            <a:xfrm>
              <a:off x="8580" y="5612"/>
              <a:ext cx="300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 b="1"/>
                <a:t>1</a:t>
              </a:r>
              <a:endParaRPr lang="ru-RU" altLang="en-US" sz="1800"/>
            </a:p>
          </p:txBody>
        </p:sp>
        <p:sp>
          <p:nvSpPr>
            <p:cNvPr id="43021" name="Text Box 11"/>
            <p:cNvSpPr txBox="1">
              <a:spLocks noChangeArrowheads="1"/>
            </p:cNvSpPr>
            <p:nvPr/>
          </p:nvSpPr>
          <p:spPr bwMode="auto">
            <a:xfrm>
              <a:off x="4680" y="4322"/>
              <a:ext cx="300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 b="1"/>
                <a:t>2</a:t>
              </a:r>
              <a:endParaRPr lang="ru-RU" altLang="en-US" sz="1800"/>
            </a:p>
          </p:txBody>
        </p:sp>
        <p:sp>
          <p:nvSpPr>
            <p:cNvPr id="43022" name="Text Box 12"/>
            <p:cNvSpPr txBox="1">
              <a:spLocks noChangeArrowheads="1"/>
            </p:cNvSpPr>
            <p:nvPr/>
          </p:nvSpPr>
          <p:spPr bwMode="auto">
            <a:xfrm>
              <a:off x="8550" y="2507"/>
              <a:ext cx="300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 b="1"/>
                <a:t>3</a:t>
              </a:r>
              <a:endParaRPr lang="ru-RU" altLang="en-US" sz="1800"/>
            </a:p>
          </p:txBody>
        </p:sp>
        <p:sp>
          <p:nvSpPr>
            <p:cNvPr id="43023" name="Text Box 13"/>
            <p:cNvSpPr txBox="1">
              <a:spLocks noChangeArrowheads="1"/>
            </p:cNvSpPr>
            <p:nvPr/>
          </p:nvSpPr>
          <p:spPr bwMode="auto">
            <a:xfrm>
              <a:off x="6735" y="3482"/>
              <a:ext cx="300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 b="1"/>
                <a:t>4</a:t>
              </a:r>
              <a:endParaRPr lang="ru-RU" altLang="en-US" sz="1800"/>
            </a:p>
          </p:txBody>
        </p:sp>
        <p:sp>
          <p:nvSpPr>
            <p:cNvPr id="43024" name="Line 14"/>
            <p:cNvSpPr>
              <a:spLocks noChangeShapeType="1"/>
            </p:cNvSpPr>
            <p:nvPr/>
          </p:nvSpPr>
          <p:spPr bwMode="auto">
            <a:xfrm flipH="1" flipV="1">
              <a:off x="3870" y="4487"/>
              <a:ext cx="255" cy="19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25" name="Text Box 15"/>
            <p:cNvSpPr txBox="1">
              <a:spLocks noChangeArrowheads="1"/>
            </p:cNvSpPr>
            <p:nvPr/>
          </p:nvSpPr>
          <p:spPr bwMode="auto">
            <a:xfrm>
              <a:off x="3525" y="4292"/>
              <a:ext cx="300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 b="1"/>
                <a:t>5</a:t>
              </a:r>
              <a:endParaRPr lang="ru-RU" altLang="en-US" sz="1800"/>
            </a:p>
          </p:txBody>
        </p:sp>
      </p:grpSp>
      <p:sp>
        <p:nvSpPr>
          <p:cNvPr id="43012" name="Rectangle 16"/>
          <p:cNvSpPr>
            <a:spLocks noChangeArrowheads="1"/>
          </p:cNvSpPr>
          <p:nvPr/>
        </p:nvSpPr>
        <p:spPr bwMode="auto">
          <a:xfrm>
            <a:off x="179388" y="6524625"/>
            <a:ext cx="1490662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43013" name="Rectangle 17"/>
          <p:cNvSpPr>
            <a:spLocks noChangeArrowheads="1"/>
          </p:cNvSpPr>
          <p:nvPr/>
        </p:nvSpPr>
        <p:spPr bwMode="auto">
          <a:xfrm>
            <a:off x="5003800" y="1341438"/>
            <a:ext cx="28035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2000">
                <a:solidFill>
                  <a:srgbClr val="AF2143"/>
                </a:solidFill>
              </a:rPr>
              <a:t>Апарат типу Сокслета</a:t>
            </a:r>
          </a:p>
        </p:txBody>
      </p:sp>
      <p:sp>
        <p:nvSpPr>
          <p:cNvPr id="43014" name="Rectangle 18"/>
          <p:cNvSpPr>
            <a:spLocks noChangeArrowheads="1"/>
          </p:cNvSpPr>
          <p:nvPr/>
        </p:nvSpPr>
        <p:spPr bwMode="auto">
          <a:xfrm>
            <a:off x="6478588" y="2565400"/>
            <a:ext cx="2665412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1800"/>
              <a:t>1 - куб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1800"/>
              <a:t>2 - екстрактор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1800"/>
              <a:t>3 - конденсатор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1800"/>
              <a:t>4 - збірник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1800"/>
              <a:t>5 - сифонна трубка</a:t>
            </a:r>
            <a:r>
              <a:rPr lang="ru-RU" altLang="en-US" sz="1800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3375"/>
            <a:ext cx="8218488" cy="868363"/>
          </a:xfrm>
        </p:spPr>
        <p:txBody>
          <a:bodyPr/>
          <a:lstStyle/>
          <a:p>
            <a:pPr eaLnBrk="1" hangingPunct="1"/>
            <a:r>
              <a:rPr lang="ru-RU" altLang="en-US" sz="3600" u="sng" smtClean="0">
                <a:solidFill>
                  <a:srgbClr val="000000"/>
                </a:solidFill>
              </a:rPr>
              <a:t>БЕЗПЕРЕРВНЕ ПРОТИТОЧНЕ ЕКСТРАГУВАННЯ</a:t>
            </a:r>
          </a:p>
        </p:txBody>
      </p:sp>
      <p:sp>
        <p:nvSpPr>
          <p:cNvPr id="44035" name="Rectangle 4"/>
          <p:cNvSpPr>
            <a:spLocks noChangeArrowheads="1"/>
          </p:cNvSpPr>
          <p:nvPr/>
        </p:nvSpPr>
        <p:spPr bwMode="auto">
          <a:xfrm>
            <a:off x="179388" y="6524625"/>
            <a:ext cx="1490662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grpSp>
        <p:nvGrpSpPr>
          <p:cNvPr id="44036" name="Group 5"/>
          <p:cNvGrpSpPr>
            <a:grpSpLocks/>
          </p:cNvGrpSpPr>
          <p:nvPr/>
        </p:nvGrpSpPr>
        <p:grpSpPr bwMode="auto">
          <a:xfrm>
            <a:off x="250825" y="1341438"/>
            <a:ext cx="6769100" cy="2879725"/>
            <a:chOff x="930" y="1253"/>
            <a:chExt cx="3764" cy="1332"/>
          </a:xfrm>
        </p:grpSpPr>
        <p:grpSp>
          <p:nvGrpSpPr>
            <p:cNvPr id="44039" name="Group 6"/>
            <p:cNvGrpSpPr>
              <a:grpSpLocks/>
            </p:cNvGrpSpPr>
            <p:nvPr/>
          </p:nvGrpSpPr>
          <p:grpSpPr bwMode="auto">
            <a:xfrm>
              <a:off x="930" y="1427"/>
              <a:ext cx="3414" cy="1002"/>
              <a:chOff x="1200" y="1635"/>
              <a:chExt cx="8535" cy="2505"/>
            </a:xfrm>
          </p:grpSpPr>
          <p:sp>
            <p:nvSpPr>
              <p:cNvPr id="44045" name="Rectangle 7"/>
              <p:cNvSpPr>
                <a:spLocks noChangeArrowheads="1"/>
              </p:cNvSpPr>
              <p:nvPr/>
            </p:nvSpPr>
            <p:spPr bwMode="auto">
              <a:xfrm>
                <a:off x="7500" y="2235"/>
                <a:ext cx="165" cy="375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4046" name="AutoShape 8"/>
              <p:cNvSpPr>
                <a:spLocks noChangeArrowheads="1"/>
              </p:cNvSpPr>
              <p:nvPr/>
            </p:nvSpPr>
            <p:spPr bwMode="auto">
              <a:xfrm>
                <a:off x="2595" y="2055"/>
                <a:ext cx="690" cy="555"/>
              </a:xfrm>
              <a:prstGeom prst="flowChartManualOperation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4047" name="Line 9"/>
              <p:cNvSpPr>
                <a:spLocks noChangeShapeType="1"/>
              </p:cNvSpPr>
              <p:nvPr/>
            </p:nvSpPr>
            <p:spPr bwMode="auto">
              <a:xfrm>
                <a:off x="2490" y="2055"/>
                <a:ext cx="90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48" name="Freeform 10"/>
              <p:cNvSpPr>
                <a:spLocks/>
              </p:cNvSpPr>
              <p:nvPr/>
            </p:nvSpPr>
            <p:spPr bwMode="auto">
              <a:xfrm>
                <a:off x="1830" y="1635"/>
                <a:ext cx="1125" cy="420"/>
              </a:xfrm>
              <a:custGeom>
                <a:avLst/>
                <a:gdLst>
                  <a:gd name="T0" fmla="*/ 0 w 1125"/>
                  <a:gd name="T1" fmla="*/ 0 h 420"/>
                  <a:gd name="T2" fmla="*/ 1125 w 1125"/>
                  <a:gd name="T3" fmla="*/ 0 h 420"/>
                  <a:gd name="T4" fmla="*/ 1125 w 1125"/>
                  <a:gd name="T5" fmla="*/ 420 h 420"/>
                  <a:gd name="T6" fmla="*/ 0 60000 65536"/>
                  <a:gd name="T7" fmla="*/ 0 60000 65536"/>
                  <a:gd name="T8" fmla="*/ 0 60000 65536"/>
                  <a:gd name="T9" fmla="*/ 0 w 1125"/>
                  <a:gd name="T10" fmla="*/ 0 h 420"/>
                  <a:gd name="T11" fmla="*/ 1125 w 1125"/>
                  <a:gd name="T12" fmla="*/ 420 h 4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25" h="420">
                    <a:moveTo>
                      <a:pt x="0" y="0"/>
                    </a:moveTo>
                    <a:lnTo>
                      <a:pt x="1125" y="0"/>
                    </a:lnTo>
                    <a:lnTo>
                      <a:pt x="1125" y="420"/>
                    </a:lnTo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49" name="Line 11"/>
              <p:cNvSpPr>
                <a:spLocks noChangeShapeType="1"/>
              </p:cNvSpPr>
              <p:nvPr/>
            </p:nvSpPr>
            <p:spPr bwMode="auto">
              <a:xfrm>
                <a:off x="7410" y="2235"/>
                <a:ext cx="323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50" name="Freeform 12"/>
              <p:cNvSpPr>
                <a:spLocks/>
              </p:cNvSpPr>
              <p:nvPr/>
            </p:nvSpPr>
            <p:spPr bwMode="auto">
              <a:xfrm>
                <a:off x="2490" y="1965"/>
                <a:ext cx="6930" cy="645"/>
              </a:xfrm>
              <a:custGeom>
                <a:avLst/>
                <a:gdLst>
                  <a:gd name="T0" fmla="*/ 0 w 6930"/>
                  <a:gd name="T1" fmla="*/ 645 h 645"/>
                  <a:gd name="T2" fmla="*/ 5295 w 6930"/>
                  <a:gd name="T3" fmla="*/ 645 h 645"/>
                  <a:gd name="T4" fmla="*/ 6930 w 6930"/>
                  <a:gd name="T5" fmla="*/ 0 h 645"/>
                  <a:gd name="T6" fmla="*/ 0 60000 65536"/>
                  <a:gd name="T7" fmla="*/ 0 60000 65536"/>
                  <a:gd name="T8" fmla="*/ 0 60000 65536"/>
                  <a:gd name="T9" fmla="*/ 0 w 6930"/>
                  <a:gd name="T10" fmla="*/ 0 h 645"/>
                  <a:gd name="T11" fmla="*/ 6930 w 6930"/>
                  <a:gd name="T12" fmla="*/ 645 h 64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930" h="645">
                    <a:moveTo>
                      <a:pt x="0" y="645"/>
                    </a:moveTo>
                    <a:lnTo>
                      <a:pt x="5295" y="645"/>
                    </a:lnTo>
                    <a:lnTo>
                      <a:pt x="6930" y="0"/>
                    </a:lnTo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51" name="Freeform 13"/>
              <p:cNvSpPr>
                <a:spLocks/>
              </p:cNvSpPr>
              <p:nvPr/>
            </p:nvSpPr>
            <p:spPr bwMode="auto">
              <a:xfrm>
                <a:off x="2475" y="2625"/>
                <a:ext cx="7185" cy="765"/>
              </a:xfrm>
              <a:custGeom>
                <a:avLst/>
                <a:gdLst>
                  <a:gd name="T0" fmla="*/ 0 w 7260"/>
                  <a:gd name="T1" fmla="*/ 765 h 765"/>
                  <a:gd name="T2" fmla="*/ 5123 w 7260"/>
                  <a:gd name="T3" fmla="*/ 765 h 765"/>
                  <a:gd name="T4" fmla="*/ 6965 w 7260"/>
                  <a:gd name="T5" fmla="*/ 0 h 765"/>
                  <a:gd name="T6" fmla="*/ 0 60000 65536"/>
                  <a:gd name="T7" fmla="*/ 0 60000 65536"/>
                  <a:gd name="T8" fmla="*/ 0 60000 65536"/>
                  <a:gd name="T9" fmla="*/ 0 w 7260"/>
                  <a:gd name="T10" fmla="*/ 0 h 765"/>
                  <a:gd name="T11" fmla="*/ 7260 w 7260"/>
                  <a:gd name="T12" fmla="*/ 765 h 76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60" h="765">
                    <a:moveTo>
                      <a:pt x="0" y="765"/>
                    </a:moveTo>
                    <a:lnTo>
                      <a:pt x="5340" y="765"/>
                    </a:lnTo>
                    <a:lnTo>
                      <a:pt x="7260" y="0"/>
                    </a:lnTo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52" name="Line 14"/>
              <p:cNvSpPr>
                <a:spLocks noChangeShapeType="1"/>
              </p:cNvSpPr>
              <p:nvPr/>
            </p:nvSpPr>
            <p:spPr bwMode="auto">
              <a:xfrm>
                <a:off x="9417" y="1959"/>
                <a:ext cx="249" cy="67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53" name="Freeform 15"/>
              <p:cNvSpPr>
                <a:spLocks/>
              </p:cNvSpPr>
              <p:nvPr/>
            </p:nvSpPr>
            <p:spPr bwMode="auto">
              <a:xfrm flipH="1">
                <a:off x="7575" y="1815"/>
                <a:ext cx="1125" cy="420"/>
              </a:xfrm>
              <a:custGeom>
                <a:avLst/>
                <a:gdLst>
                  <a:gd name="T0" fmla="*/ 0 w 1125"/>
                  <a:gd name="T1" fmla="*/ 0 h 420"/>
                  <a:gd name="T2" fmla="*/ 1125 w 1125"/>
                  <a:gd name="T3" fmla="*/ 0 h 420"/>
                  <a:gd name="T4" fmla="*/ 1125 w 1125"/>
                  <a:gd name="T5" fmla="*/ 420 h 420"/>
                  <a:gd name="T6" fmla="*/ 0 60000 65536"/>
                  <a:gd name="T7" fmla="*/ 0 60000 65536"/>
                  <a:gd name="T8" fmla="*/ 0 60000 65536"/>
                  <a:gd name="T9" fmla="*/ 0 w 1125"/>
                  <a:gd name="T10" fmla="*/ 0 h 420"/>
                  <a:gd name="T11" fmla="*/ 1125 w 1125"/>
                  <a:gd name="T12" fmla="*/ 420 h 4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25" h="420">
                    <a:moveTo>
                      <a:pt x="0" y="0"/>
                    </a:moveTo>
                    <a:lnTo>
                      <a:pt x="1125" y="0"/>
                    </a:lnTo>
                    <a:lnTo>
                      <a:pt x="1125" y="420"/>
                    </a:lnTo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54" name="Freeform 16"/>
              <p:cNvSpPr>
                <a:spLocks/>
              </p:cNvSpPr>
              <p:nvPr/>
            </p:nvSpPr>
            <p:spPr bwMode="auto">
              <a:xfrm>
                <a:off x="2145" y="2220"/>
                <a:ext cx="7590" cy="780"/>
              </a:xfrm>
              <a:custGeom>
                <a:avLst/>
                <a:gdLst>
                  <a:gd name="T0" fmla="*/ 0 w 7590"/>
                  <a:gd name="T1" fmla="*/ 780 h 780"/>
                  <a:gd name="T2" fmla="*/ 5640 w 7590"/>
                  <a:gd name="T3" fmla="*/ 780 h 780"/>
                  <a:gd name="T4" fmla="*/ 7590 w 7590"/>
                  <a:gd name="T5" fmla="*/ 0 h 780"/>
                  <a:gd name="T6" fmla="*/ 0 60000 65536"/>
                  <a:gd name="T7" fmla="*/ 0 60000 65536"/>
                  <a:gd name="T8" fmla="*/ 0 60000 65536"/>
                  <a:gd name="T9" fmla="*/ 0 w 7590"/>
                  <a:gd name="T10" fmla="*/ 0 h 780"/>
                  <a:gd name="T11" fmla="*/ 7590 w 7590"/>
                  <a:gd name="T12" fmla="*/ 780 h 78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590" h="780">
                    <a:moveTo>
                      <a:pt x="0" y="780"/>
                    </a:moveTo>
                    <a:lnTo>
                      <a:pt x="5640" y="780"/>
                    </a:lnTo>
                    <a:lnTo>
                      <a:pt x="7590" y="0"/>
                    </a:ln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lgDashDot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55" name="Line 17"/>
              <p:cNvSpPr>
                <a:spLocks noChangeShapeType="1"/>
              </p:cNvSpPr>
              <p:nvPr/>
            </p:nvSpPr>
            <p:spPr bwMode="auto">
              <a:xfrm>
                <a:off x="2490" y="2595"/>
                <a:ext cx="0" cy="79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4056" name="Group 18"/>
              <p:cNvGrpSpPr>
                <a:grpSpLocks/>
              </p:cNvGrpSpPr>
              <p:nvPr/>
            </p:nvGrpSpPr>
            <p:grpSpPr bwMode="auto">
              <a:xfrm flipV="1">
                <a:off x="2505" y="3390"/>
                <a:ext cx="323" cy="375"/>
                <a:chOff x="7650" y="2475"/>
                <a:chExt cx="323" cy="375"/>
              </a:xfrm>
            </p:grpSpPr>
            <p:sp>
              <p:nvSpPr>
                <p:cNvPr id="44069" name="Rectangle 19"/>
                <p:cNvSpPr>
                  <a:spLocks noChangeArrowheads="1"/>
                </p:cNvSpPr>
                <p:nvPr/>
              </p:nvSpPr>
              <p:spPr bwMode="auto">
                <a:xfrm>
                  <a:off x="7740" y="2475"/>
                  <a:ext cx="165" cy="375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ru-RU" altLang="en-US" sz="18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070" name="Line 20"/>
                <p:cNvSpPr>
                  <a:spLocks noChangeShapeType="1"/>
                </p:cNvSpPr>
                <p:nvPr/>
              </p:nvSpPr>
              <p:spPr bwMode="auto">
                <a:xfrm>
                  <a:off x="7650" y="2475"/>
                  <a:ext cx="323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4057" name="Freeform 21"/>
              <p:cNvSpPr>
                <a:spLocks/>
              </p:cNvSpPr>
              <p:nvPr/>
            </p:nvSpPr>
            <p:spPr bwMode="auto">
              <a:xfrm>
                <a:off x="1200" y="3765"/>
                <a:ext cx="1470" cy="345"/>
              </a:xfrm>
              <a:custGeom>
                <a:avLst/>
                <a:gdLst>
                  <a:gd name="T0" fmla="*/ 1470 w 1470"/>
                  <a:gd name="T1" fmla="*/ 0 h 345"/>
                  <a:gd name="T2" fmla="*/ 1470 w 1470"/>
                  <a:gd name="T3" fmla="*/ 345 h 345"/>
                  <a:gd name="T4" fmla="*/ 0 w 1470"/>
                  <a:gd name="T5" fmla="*/ 345 h 345"/>
                  <a:gd name="T6" fmla="*/ 0 60000 65536"/>
                  <a:gd name="T7" fmla="*/ 0 60000 65536"/>
                  <a:gd name="T8" fmla="*/ 0 60000 65536"/>
                  <a:gd name="T9" fmla="*/ 0 w 1470"/>
                  <a:gd name="T10" fmla="*/ 0 h 345"/>
                  <a:gd name="T11" fmla="*/ 1470 w 1470"/>
                  <a:gd name="T12" fmla="*/ 345 h 34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70" h="345">
                    <a:moveTo>
                      <a:pt x="1470" y="0"/>
                    </a:moveTo>
                    <a:lnTo>
                      <a:pt x="1470" y="345"/>
                    </a:lnTo>
                    <a:lnTo>
                      <a:pt x="0" y="345"/>
                    </a:lnTo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58" name="Freeform 22"/>
              <p:cNvSpPr>
                <a:spLocks/>
              </p:cNvSpPr>
              <p:nvPr/>
            </p:nvSpPr>
            <p:spPr bwMode="auto">
              <a:xfrm>
                <a:off x="2610" y="2070"/>
                <a:ext cx="6735" cy="1260"/>
              </a:xfrm>
              <a:custGeom>
                <a:avLst/>
                <a:gdLst>
                  <a:gd name="T0" fmla="*/ 0 w 6735"/>
                  <a:gd name="T1" fmla="*/ 1260 h 1260"/>
                  <a:gd name="T2" fmla="*/ 240 w 6735"/>
                  <a:gd name="T3" fmla="*/ 585 h 1260"/>
                  <a:gd name="T4" fmla="*/ 435 w 6735"/>
                  <a:gd name="T5" fmla="*/ 1260 h 1260"/>
                  <a:gd name="T6" fmla="*/ 705 w 6735"/>
                  <a:gd name="T7" fmla="*/ 585 h 1260"/>
                  <a:gd name="T8" fmla="*/ 885 w 6735"/>
                  <a:gd name="T9" fmla="*/ 1260 h 1260"/>
                  <a:gd name="T10" fmla="*/ 1125 w 6735"/>
                  <a:gd name="T11" fmla="*/ 600 h 1260"/>
                  <a:gd name="T12" fmla="*/ 1335 w 6735"/>
                  <a:gd name="T13" fmla="*/ 1260 h 1260"/>
                  <a:gd name="T14" fmla="*/ 1575 w 6735"/>
                  <a:gd name="T15" fmla="*/ 600 h 1260"/>
                  <a:gd name="T16" fmla="*/ 1800 w 6735"/>
                  <a:gd name="T17" fmla="*/ 1260 h 1260"/>
                  <a:gd name="T18" fmla="*/ 2025 w 6735"/>
                  <a:gd name="T19" fmla="*/ 600 h 1260"/>
                  <a:gd name="T20" fmla="*/ 2280 w 6735"/>
                  <a:gd name="T21" fmla="*/ 1245 h 1260"/>
                  <a:gd name="T22" fmla="*/ 2475 w 6735"/>
                  <a:gd name="T23" fmla="*/ 585 h 1260"/>
                  <a:gd name="T24" fmla="*/ 2700 w 6735"/>
                  <a:gd name="T25" fmla="*/ 1260 h 1260"/>
                  <a:gd name="T26" fmla="*/ 2910 w 6735"/>
                  <a:gd name="T27" fmla="*/ 585 h 1260"/>
                  <a:gd name="T28" fmla="*/ 3165 w 6735"/>
                  <a:gd name="T29" fmla="*/ 1260 h 1260"/>
                  <a:gd name="T30" fmla="*/ 3360 w 6735"/>
                  <a:gd name="T31" fmla="*/ 600 h 1260"/>
                  <a:gd name="T32" fmla="*/ 3600 w 6735"/>
                  <a:gd name="T33" fmla="*/ 1260 h 1260"/>
                  <a:gd name="T34" fmla="*/ 3810 w 6735"/>
                  <a:gd name="T35" fmla="*/ 585 h 1260"/>
                  <a:gd name="T36" fmla="*/ 4050 w 6735"/>
                  <a:gd name="T37" fmla="*/ 1260 h 1260"/>
                  <a:gd name="T38" fmla="*/ 4260 w 6735"/>
                  <a:gd name="T39" fmla="*/ 600 h 1260"/>
                  <a:gd name="T40" fmla="*/ 4500 w 6735"/>
                  <a:gd name="T41" fmla="*/ 1260 h 1260"/>
                  <a:gd name="T42" fmla="*/ 4695 w 6735"/>
                  <a:gd name="T43" fmla="*/ 585 h 1260"/>
                  <a:gd name="T44" fmla="*/ 4950 w 6735"/>
                  <a:gd name="T45" fmla="*/ 1260 h 1260"/>
                  <a:gd name="T46" fmla="*/ 5145 w 6735"/>
                  <a:gd name="T47" fmla="*/ 585 h 1260"/>
                  <a:gd name="T48" fmla="*/ 5460 w 6735"/>
                  <a:gd name="T49" fmla="*/ 1110 h 1260"/>
                  <a:gd name="T50" fmla="*/ 5490 w 6735"/>
                  <a:gd name="T51" fmla="*/ 465 h 1260"/>
                  <a:gd name="T52" fmla="*/ 5895 w 6735"/>
                  <a:gd name="T53" fmla="*/ 930 h 1260"/>
                  <a:gd name="T54" fmla="*/ 5910 w 6735"/>
                  <a:gd name="T55" fmla="*/ 315 h 1260"/>
                  <a:gd name="T56" fmla="*/ 6315 w 6735"/>
                  <a:gd name="T57" fmla="*/ 765 h 1260"/>
                  <a:gd name="T58" fmla="*/ 6330 w 6735"/>
                  <a:gd name="T59" fmla="*/ 150 h 1260"/>
                  <a:gd name="T60" fmla="*/ 6735 w 6735"/>
                  <a:gd name="T61" fmla="*/ 600 h 1260"/>
                  <a:gd name="T62" fmla="*/ 6705 w 6735"/>
                  <a:gd name="T63" fmla="*/ 0 h 126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735"/>
                  <a:gd name="T97" fmla="*/ 0 h 1260"/>
                  <a:gd name="T98" fmla="*/ 6735 w 6735"/>
                  <a:gd name="T99" fmla="*/ 1260 h 126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735" h="1260">
                    <a:moveTo>
                      <a:pt x="0" y="1260"/>
                    </a:moveTo>
                    <a:lnTo>
                      <a:pt x="240" y="585"/>
                    </a:lnTo>
                    <a:lnTo>
                      <a:pt x="435" y="1260"/>
                    </a:lnTo>
                    <a:lnTo>
                      <a:pt x="705" y="585"/>
                    </a:lnTo>
                    <a:lnTo>
                      <a:pt x="885" y="1260"/>
                    </a:lnTo>
                    <a:lnTo>
                      <a:pt x="1125" y="600"/>
                    </a:lnTo>
                    <a:lnTo>
                      <a:pt x="1335" y="1260"/>
                    </a:lnTo>
                    <a:lnTo>
                      <a:pt x="1575" y="600"/>
                    </a:lnTo>
                    <a:lnTo>
                      <a:pt x="1800" y="1260"/>
                    </a:lnTo>
                    <a:lnTo>
                      <a:pt x="2025" y="600"/>
                    </a:lnTo>
                    <a:lnTo>
                      <a:pt x="2280" y="1245"/>
                    </a:lnTo>
                    <a:lnTo>
                      <a:pt x="2475" y="585"/>
                    </a:lnTo>
                    <a:lnTo>
                      <a:pt x="2700" y="1260"/>
                    </a:lnTo>
                    <a:lnTo>
                      <a:pt x="2910" y="585"/>
                    </a:lnTo>
                    <a:lnTo>
                      <a:pt x="3165" y="1260"/>
                    </a:lnTo>
                    <a:lnTo>
                      <a:pt x="3360" y="600"/>
                    </a:lnTo>
                    <a:lnTo>
                      <a:pt x="3600" y="1260"/>
                    </a:lnTo>
                    <a:lnTo>
                      <a:pt x="3810" y="585"/>
                    </a:lnTo>
                    <a:lnTo>
                      <a:pt x="4050" y="1260"/>
                    </a:lnTo>
                    <a:lnTo>
                      <a:pt x="4260" y="600"/>
                    </a:lnTo>
                    <a:lnTo>
                      <a:pt x="4500" y="1260"/>
                    </a:lnTo>
                    <a:lnTo>
                      <a:pt x="4695" y="585"/>
                    </a:lnTo>
                    <a:lnTo>
                      <a:pt x="4950" y="1260"/>
                    </a:lnTo>
                    <a:lnTo>
                      <a:pt x="5145" y="585"/>
                    </a:lnTo>
                    <a:lnTo>
                      <a:pt x="5460" y="1110"/>
                    </a:lnTo>
                    <a:lnTo>
                      <a:pt x="5490" y="465"/>
                    </a:lnTo>
                    <a:lnTo>
                      <a:pt x="5895" y="930"/>
                    </a:lnTo>
                    <a:lnTo>
                      <a:pt x="5910" y="315"/>
                    </a:lnTo>
                    <a:lnTo>
                      <a:pt x="6315" y="765"/>
                    </a:lnTo>
                    <a:lnTo>
                      <a:pt x="6330" y="150"/>
                    </a:lnTo>
                    <a:lnTo>
                      <a:pt x="6735" y="600"/>
                    </a:lnTo>
                    <a:lnTo>
                      <a:pt x="6705" y="0"/>
                    </a:lnTo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59" name="Line 23"/>
              <p:cNvSpPr>
                <a:spLocks noChangeShapeType="1"/>
              </p:cNvSpPr>
              <p:nvPr/>
            </p:nvSpPr>
            <p:spPr bwMode="auto">
              <a:xfrm flipV="1">
                <a:off x="3120" y="1980"/>
                <a:ext cx="750" cy="31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60" name="Line 24"/>
              <p:cNvSpPr>
                <a:spLocks noChangeShapeType="1"/>
              </p:cNvSpPr>
              <p:nvPr/>
            </p:nvSpPr>
            <p:spPr bwMode="auto">
              <a:xfrm>
                <a:off x="2685" y="3585"/>
                <a:ext cx="795" cy="31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61" name="Line 25"/>
              <p:cNvSpPr>
                <a:spLocks noChangeShapeType="1"/>
              </p:cNvSpPr>
              <p:nvPr/>
            </p:nvSpPr>
            <p:spPr bwMode="auto">
              <a:xfrm flipH="1" flipV="1">
                <a:off x="6705" y="1980"/>
                <a:ext cx="855" cy="42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62" name="Line 26"/>
              <p:cNvSpPr>
                <a:spLocks noChangeShapeType="1"/>
              </p:cNvSpPr>
              <p:nvPr/>
            </p:nvSpPr>
            <p:spPr bwMode="auto">
              <a:xfrm flipH="1">
                <a:off x="8043" y="2700"/>
                <a:ext cx="765" cy="118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63" name="Line 27"/>
              <p:cNvSpPr>
                <a:spLocks noChangeShapeType="1"/>
              </p:cNvSpPr>
              <p:nvPr/>
            </p:nvSpPr>
            <p:spPr bwMode="auto">
              <a:xfrm>
                <a:off x="4953" y="3090"/>
                <a:ext cx="615" cy="78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64" name="Text Box 28"/>
              <p:cNvSpPr txBox="1">
                <a:spLocks noChangeArrowheads="1"/>
              </p:cNvSpPr>
              <p:nvPr/>
            </p:nvSpPr>
            <p:spPr bwMode="auto">
              <a:xfrm>
                <a:off x="3915" y="1770"/>
                <a:ext cx="210" cy="3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 b="1"/>
                  <a:t>1</a:t>
                </a:r>
                <a:endParaRPr lang="ru-RU" altLang="en-US" sz="1800"/>
              </a:p>
            </p:txBody>
          </p:sp>
          <p:sp>
            <p:nvSpPr>
              <p:cNvPr id="44065" name="Text Box 29"/>
              <p:cNvSpPr txBox="1">
                <a:spLocks noChangeArrowheads="1"/>
              </p:cNvSpPr>
              <p:nvPr/>
            </p:nvSpPr>
            <p:spPr bwMode="auto">
              <a:xfrm>
                <a:off x="6465" y="1770"/>
                <a:ext cx="210" cy="3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 b="1"/>
                  <a:t>4</a:t>
                </a:r>
                <a:endParaRPr lang="ru-RU" altLang="en-US" sz="1800"/>
              </a:p>
            </p:txBody>
          </p:sp>
          <p:sp>
            <p:nvSpPr>
              <p:cNvPr id="44066" name="Text Box 30"/>
              <p:cNvSpPr txBox="1">
                <a:spLocks noChangeArrowheads="1"/>
              </p:cNvSpPr>
              <p:nvPr/>
            </p:nvSpPr>
            <p:spPr bwMode="auto">
              <a:xfrm>
                <a:off x="5625" y="3750"/>
                <a:ext cx="210" cy="3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 b="1"/>
                  <a:t>2</a:t>
                </a:r>
                <a:endParaRPr lang="ru-RU" altLang="en-US" sz="1800"/>
              </a:p>
            </p:txBody>
          </p:sp>
          <p:sp>
            <p:nvSpPr>
              <p:cNvPr id="44067" name="Text Box 31"/>
              <p:cNvSpPr txBox="1">
                <a:spLocks noChangeArrowheads="1"/>
              </p:cNvSpPr>
              <p:nvPr/>
            </p:nvSpPr>
            <p:spPr bwMode="auto">
              <a:xfrm>
                <a:off x="7800" y="3765"/>
                <a:ext cx="210" cy="3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 b="1"/>
                  <a:t>3</a:t>
                </a:r>
                <a:endParaRPr lang="ru-RU" altLang="en-US" sz="1800"/>
              </a:p>
            </p:txBody>
          </p:sp>
          <p:sp>
            <p:nvSpPr>
              <p:cNvPr id="44068" name="Text Box 32"/>
              <p:cNvSpPr txBox="1">
                <a:spLocks noChangeArrowheads="1"/>
              </p:cNvSpPr>
              <p:nvPr/>
            </p:nvSpPr>
            <p:spPr bwMode="auto">
              <a:xfrm>
                <a:off x="3525" y="3750"/>
                <a:ext cx="210" cy="3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 b="1"/>
                  <a:t>5</a:t>
                </a:r>
                <a:endParaRPr lang="ru-RU" altLang="en-US" sz="1800"/>
              </a:p>
            </p:txBody>
          </p:sp>
        </p:grpSp>
        <p:sp>
          <p:nvSpPr>
            <p:cNvPr id="44040" name="Text Box 33"/>
            <p:cNvSpPr txBox="1">
              <a:spLocks noChangeArrowheads="1"/>
            </p:cNvSpPr>
            <p:nvPr/>
          </p:nvSpPr>
          <p:spPr bwMode="auto">
            <a:xfrm>
              <a:off x="1242" y="1253"/>
              <a:ext cx="502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 b="1"/>
                <a:t>сировина</a:t>
              </a:r>
              <a:endParaRPr lang="ru-RU" altLang="en-US" sz="1800"/>
            </a:p>
          </p:txBody>
        </p:sp>
        <p:sp>
          <p:nvSpPr>
            <p:cNvPr id="44041" name="Text Box 34"/>
            <p:cNvSpPr txBox="1">
              <a:spLocks noChangeArrowheads="1"/>
            </p:cNvSpPr>
            <p:nvPr/>
          </p:nvSpPr>
          <p:spPr bwMode="auto">
            <a:xfrm>
              <a:off x="966" y="2435"/>
              <a:ext cx="522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 b="1"/>
                <a:t>витяг</a:t>
              </a:r>
              <a:endParaRPr lang="ru-RU" altLang="en-US" sz="1800"/>
            </a:p>
          </p:txBody>
        </p:sp>
        <p:sp>
          <p:nvSpPr>
            <p:cNvPr id="44042" name="Text Box 35"/>
            <p:cNvSpPr txBox="1">
              <a:spLocks noChangeArrowheads="1"/>
            </p:cNvSpPr>
            <p:nvPr/>
          </p:nvSpPr>
          <p:spPr bwMode="auto">
            <a:xfrm>
              <a:off x="3492" y="1325"/>
              <a:ext cx="618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 b="1"/>
                <a:t>екстрагент</a:t>
              </a:r>
              <a:endParaRPr lang="ru-RU" altLang="en-US" sz="1800"/>
            </a:p>
          </p:txBody>
        </p:sp>
        <p:sp>
          <p:nvSpPr>
            <p:cNvPr id="44043" name="Freeform 36"/>
            <p:cNvSpPr>
              <a:spLocks/>
            </p:cNvSpPr>
            <p:nvPr/>
          </p:nvSpPr>
          <p:spPr bwMode="auto">
            <a:xfrm>
              <a:off x="4290" y="1721"/>
              <a:ext cx="102" cy="594"/>
            </a:xfrm>
            <a:custGeom>
              <a:avLst/>
              <a:gdLst>
                <a:gd name="T0" fmla="*/ 0 w 255"/>
                <a:gd name="T1" fmla="*/ 3 h 1485"/>
                <a:gd name="T2" fmla="*/ 6 w 255"/>
                <a:gd name="T3" fmla="*/ 0 h 1485"/>
                <a:gd name="T4" fmla="*/ 6 w 255"/>
                <a:gd name="T5" fmla="*/ 38 h 1485"/>
                <a:gd name="T6" fmla="*/ 0 60000 65536"/>
                <a:gd name="T7" fmla="*/ 0 60000 65536"/>
                <a:gd name="T8" fmla="*/ 0 60000 65536"/>
                <a:gd name="T9" fmla="*/ 0 w 255"/>
                <a:gd name="T10" fmla="*/ 0 h 1485"/>
                <a:gd name="T11" fmla="*/ 255 w 255"/>
                <a:gd name="T12" fmla="*/ 1485 h 14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5" h="1485">
                  <a:moveTo>
                    <a:pt x="0" y="120"/>
                  </a:moveTo>
                  <a:lnTo>
                    <a:pt x="255" y="0"/>
                  </a:lnTo>
                  <a:lnTo>
                    <a:pt x="255" y="1485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44" name="Text Box 37"/>
            <p:cNvSpPr txBox="1">
              <a:spLocks noChangeArrowheads="1"/>
            </p:cNvSpPr>
            <p:nvPr/>
          </p:nvSpPr>
          <p:spPr bwMode="auto">
            <a:xfrm>
              <a:off x="4416" y="1859"/>
              <a:ext cx="278" cy="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 b="1"/>
                <a:t>шрот</a:t>
              </a:r>
              <a:endParaRPr lang="ru-RU" altLang="en-US" sz="1800"/>
            </a:p>
          </p:txBody>
        </p:sp>
      </p:grpSp>
      <p:sp>
        <p:nvSpPr>
          <p:cNvPr id="44037" name="Rectangle 38"/>
          <p:cNvSpPr>
            <a:spLocks noChangeArrowheads="1"/>
          </p:cNvSpPr>
          <p:nvPr/>
        </p:nvSpPr>
        <p:spPr bwMode="auto">
          <a:xfrm>
            <a:off x="1331913" y="3933825"/>
            <a:ext cx="62468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2000" b="1">
                <a:solidFill>
                  <a:srgbClr val="AF2143"/>
                </a:solidFill>
              </a:rPr>
              <a:t>Схема шнекового горизонтального екстрактора</a:t>
            </a:r>
          </a:p>
        </p:txBody>
      </p:sp>
      <p:sp>
        <p:nvSpPr>
          <p:cNvPr id="44038" name="Rectangle 39"/>
          <p:cNvSpPr>
            <a:spLocks noChangeArrowheads="1"/>
          </p:cNvSpPr>
          <p:nvPr/>
        </p:nvSpPr>
        <p:spPr bwMode="auto">
          <a:xfrm>
            <a:off x="2051050" y="4724400"/>
            <a:ext cx="56642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1800"/>
              <a:t>1 - завантажувальний бункер 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1800"/>
              <a:t>2 - шнек ; </a:t>
            </a:r>
            <a:endParaRPr lang="en-US" altLang="en-US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1800"/>
              <a:t>3 - похилий шнек 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1800"/>
              <a:t>4 - патрубок подачі ектрагента;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1800"/>
              <a:t>5 - патрубок відведення готового витягу.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z="4000" u="sng" smtClean="0">
                <a:solidFill>
                  <a:srgbClr val="000000"/>
                </a:solidFill>
              </a:rPr>
              <a:t>ОЧИСТКА ВИТЯГІВ</a:t>
            </a:r>
            <a:endParaRPr lang="en-US" altLang="en-US" sz="4000" u="sng" smtClean="0">
              <a:solidFill>
                <a:srgbClr val="000000"/>
              </a:solidFill>
            </a:endParaRPr>
          </a:p>
        </p:txBody>
      </p:sp>
      <p:sp>
        <p:nvSpPr>
          <p:cNvPr id="45059" name="AutoShape 3"/>
          <p:cNvSpPr>
            <a:spLocks noChangeArrowheads="1"/>
          </p:cNvSpPr>
          <p:nvPr/>
        </p:nvSpPr>
        <p:spPr bwMode="gray">
          <a:xfrm>
            <a:off x="5418138" y="2957513"/>
            <a:ext cx="2849562" cy="2752725"/>
          </a:xfrm>
          <a:prstGeom prst="roundRect">
            <a:avLst>
              <a:gd name="adj" fmla="val 8014"/>
            </a:avLst>
          </a:prstGeom>
          <a:solidFill>
            <a:srgbClr val="F8F8F8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9220" name="AutoShape 4"/>
          <p:cNvSpPr>
            <a:spLocks noChangeArrowheads="1"/>
          </p:cNvSpPr>
          <p:nvPr/>
        </p:nvSpPr>
        <p:spPr bwMode="gray">
          <a:xfrm>
            <a:off x="5481638" y="3022600"/>
            <a:ext cx="2703512" cy="2611438"/>
          </a:xfrm>
          <a:prstGeom prst="roundRect">
            <a:avLst>
              <a:gd name="adj" fmla="val 7912"/>
            </a:avLst>
          </a:prstGeom>
          <a:gradFill rotWithShape="1">
            <a:gsLst>
              <a:gs pos="0">
                <a:schemeClr val="accent1">
                  <a:gamma/>
                  <a:tint val="38039"/>
                  <a:invGamma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ru-RU">
              <a:latin typeface="Arial" charset="0"/>
            </a:endParaRPr>
          </a:p>
        </p:txBody>
      </p:sp>
      <p:grpSp>
        <p:nvGrpSpPr>
          <p:cNvPr id="45061" name="Group 5"/>
          <p:cNvGrpSpPr>
            <a:grpSpLocks/>
          </p:cNvGrpSpPr>
          <p:nvPr/>
        </p:nvGrpSpPr>
        <p:grpSpPr bwMode="auto">
          <a:xfrm>
            <a:off x="896938" y="2393950"/>
            <a:ext cx="2857500" cy="466725"/>
            <a:chOff x="752" y="1413"/>
            <a:chExt cx="1321" cy="294"/>
          </a:xfrm>
        </p:grpSpPr>
        <p:sp>
          <p:nvSpPr>
            <p:cNvPr id="9222" name="AutoShape 6"/>
            <p:cNvSpPr>
              <a:spLocks noChangeArrowheads="1"/>
            </p:cNvSpPr>
            <p:nvPr/>
          </p:nvSpPr>
          <p:spPr bwMode="gray">
            <a:xfrm>
              <a:off x="752" y="1413"/>
              <a:ext cx="1321" cy="29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accent2">
                    <a:gamma/>
                    <a:shade val="79216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79216"/>
                    <a:invGamma/>
                  </a:schemeClr>
                </a:gs>
              </a:gsLst>
              <a:lin ang="0" scaled="1"/>
            </a:gradFill>
            <a:ln w="12700">
              <a:noFill/>
              <a:round/>
              <a:headEnd/>
              <a:tailEnd/>
            </a:ln>
            <a:effectLst>
              <a:outerShdw dist="53882" dir="2700000" algn="ctr" rotWithShape="0">
                <a:srgbClr val="292929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9223" name="AutoShape 7"/>
            <p:cNvSpPr>
              <a:spLocks noChangeArrowheads="1"/>
            </p:cNvSpPr>
            <p:nvPr/>
          </p:nvSpPr>
          <p:spPr bwMode="gray">
            <a:xfrm flipH="1">
              <a:off x="2007" y="1457"/>
              <a:ext cx="59" cy="204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9224" name="AutoShape 8"/>
            <p:cNvSpPr>
              <a:spLocks noChangeArrowheads="1"/>
            </p:cNvSpPr>
            <p:nvPr/>
          </p:nvSpPr>
          <p:spPr bwMode="gray">
            <a:xfrm>
              <a:off x="766" y="1457"/>
              <a:ext cx="59" cy="204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45062" name="Group 9"/>
          <p:cNvGrpSpPr>
            <a:grpSpLocks/>
          </p:cNvGrpSpPr>
          <p:nvPr/>
        </p:nvGrpSpPr>
        <p:grpSpPr bwMode="auto">
          <a:xfrm>
            <a:off x="5392738" y="2393950"/>
            <a:ext cx="2857500" cy="466725"/>
            <a:chOff x="3623" y="1413"/>
            <a:chExt cx="1321" cy="294"/>
          </a:xfrm>
        </p:grpSpPr>
        <p:sp>
          <p:nvSpPr>
            <p:cNvPr id="9226" name="AutoShape 10"/>
            <p:cNvSpPr>
              <a:spLocks noChangeArrowheads="1"/>
            </p:cNvSpPr>
            <p:nvPr/>
          </p:nvSpPr>
          <p:spPr bwMode="gray">
            <a:xfrm>
              <a:off x="3623" y="1413"/>
              <a:ext cx="1321" cy="29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accent1">
                    <a:gamma/>
                    <a:shade val="89020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9020"/>
                    <a:invGamma/>
                  </a:schemeClr>
                </a:gs>
              </a:gsLst>
              <a:lin ang="0" scaled="1"/>
            </a:gradFill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53882" dir="2700000" algn="ctr" rotWithShape="0">
                <a:srgbClr val="292929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9227" name="AutoShape 11"/>
            <p:cNvSpPr>
              <a:spLocks noChangeArrowheads="1"/>
            </p:cNvSpPr>
            <p:nvPr/>
          </p:nvSpPr>
          <p:spPr bwMode="gray">
            <a:xfrm flipH="1">
              <a:off x="4878" y="1457"/>
              <a:ext cx="59" cy="204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9228" name="AutoShape 12"/>
            <p:cNvSpPr>
              <a:spLocks noChangeArrowheads="1"/>
            </p:cNvSpPr>
            <p:nvPr/>
          </p:nvSpPr>
          <p:spPr bwMode="gray">
            <a:xfrm>
              <a:off x="3637" y="1457"/>
              <a:ext cx="59" cy="204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45063" name="AutoShape 13"/>
          <p:cNvSpPr>
            <a:spLocks noChangeArrowheads="1"/>
          </p:cNvSpPr>
          <p:nvPr/>
        </p:nvSpPr>
        <p:spPr bwMode="gray">
          <a:xfrm>
            <a:off x="896938" y="2957513"/>
            <a:ext cx="2849562" cy="2713037"/>
          </a:xfrm>
          <a:prstGeom prst="roundRect">
            <a:avLst>
              <a:gd name="adj" fmla="val 8014"/>
            </a:avLst>
          </a:prstGeom>
          <a:solidFill>
            <a:srgbClr val="F8F8F8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45064" name="Text Box 18"/>
          <p:cNvSpPr txBox="1">
            <a:spLocks noChangeArrowheads="1"/>
          </p:cNvSpPr>
          <p:nvPr/>
        </p:nvSpPr>
        <p:spPr bwMode="white">
          <a:xfrm>
            <a:off x="971550" y="2420938"/>
            <a:ext cx="2735263" cy="39687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altLang="uk-UA" sz="2000" b="1"/>
              <a:t>Очистка витягів</a:t>
            </a:r>
          </a:p>
        </p:txBody>
      </p:sp>
      <p:sp>
        <p:nvSpPr>
          <p:cNvPr id="45065" name="Text Box 18"/>
          <p:cNvSpPr txBox="1">
            <a:spLocks noChangeArrowheads="1"/>
          </p:cNvSpPr>
          <p:nvPr/>
        </p:nvSpPr>
        <p:spPr bwMode="white">
          <a:xfrm>
            <a:off x="5435600" y="2420938"/>
            <a:ext cx="2819400" cy="39687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altLang="uk-UA" sz="2000" b="1"/>
              <a:t>Згущення витягів</a:t>
            </a:r>
          </a:p>
        </p:txBody>
      </p:sp>
      <p:sp>
        <p:nvSpPr>
          <p:cNvPr id="9232" name="AutoShape 16"/>
          <p:cNvSpPr>
            <a:spLocks noChangeArrowheads="1"/>
          </p:cNvSpPr>
          <p:nvPr/>
        </p:nvSpPr>
        <p:spPr bwMode="blackGray">
          <a:xfrm rot="-10793605" flipH="1" flipV="1">
            <a:off x="3851275" y="3789363"/>
            <a:ext cx="1446213" cy="755650"/>
          </a:xfrm>
          <a:prstGeom prst="rightArrow">
            <a:avLst>
              <a:gd name="adj1" fmla="val 46509"/>
              <a:gd name="adj2" fmla="val 42052"/>
            </a:avLst>
          </a:prstGeom>
          <a:gradFill rotWithShape="1">
            <a:gsLst>
              <a:gs pos="0">
                <a:schemeClr val="accent2">
                  <a:gamma/>
                  <a:tint val="0"/>
                  <a:invGamma/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45067" name="AutoShape 28"/>
          <p:cNvSpPr>
            <a:spLocks noChangeArrowheads="1"/>
          </p:cNvSpPr>
          <p:nvPr/>
        </p:nvSpPr>
        <p:spPr bwMode="gray">
          <a:xfrm>
            <a:off x="973138" y="3184525"/>
            <a:ext cx="2698750" cy="428625"/>
          </a:xfrm>
          <a:prstGeom prst="roundRect">
            <a:avLst>
              <a:gd name="adj" fmla="val 50000"/>
            </a:avLst>
          </a:prstGeom>
          <a:solidFill>
            <a:schemeClr val="accent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571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45068" name="AutoShape 29"/>
          <p:cNvSpPr>
            <a:spLocks noChangeArrowheads="1"/>
          </p:cNvSpPr>
          <p:nvPr/>
        </p:nvSpPr>
        <p:spPr bwMode="gray">
          <a:xfrm>
            <a:off x="973138" y="3768725"/>
            <a:ext cx="2698750" cy="428625"/>
          </a:xfrm>
          <a:prstGeom prst="roundRect">
            <a:avLst>
              <a:gd name="adj" fmla="val 50000"/>
            </a:avLst>
          </a:prstGeom>
          <a:solidFill>
            <a:schemeClr val="accent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571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45069" name="AutoShape 30"/>
          <p:cNvSpPr>
            <a:spLocks noChangeArrowheads="1"/>
          </p:cNvSpPr>
          <p:nvPr/>
        </p:nvSpPr>
        <p:spPr bwMode="gray">
          <a:xfrm>
            <a:off x="973138" y="4329113"/>
            <a:ext cx="2698750" cy="684212"/>
          </a:xfrm>
          <a:prstGeom prst="roundRect">
            <a:avLst>
              <a:gd name="adj" fmla="val 50000"/>
            </a:avLst>
          </a:prstGeom>
          <a:solidFill>
            <a:schemeClr val="accent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571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45070" name="Rectangle 31"/>
          <p:cNvSpPr>
            <a:spLocks noChangeArrowheads="1"/>
          </p:cNvSpPr>
          <p:nvPr/>
        </p:nvSpPr>
        <p:spPr bwMode="gray">
          <a:xfrm>
            <a:off x="1004888" y="3189288"/>
            <a:ext cx="17970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uk-UA" altLang="en-US" sz="2000" b="1"/>
              <a:t>кип'ятінням</a:t>
            </a:r>
          </a:p>
        </p:txBody>
      </p:sp>
      <p:sp>
        <p:nvSpPr>
          <p:cNvPr id="45071" name="Rectangle 32"/>
          <p:cNvSpPr>
            <a:spLocks noChangeArrowheads="1"/>
          </p:cNvSpPr>
          <p:nvPr/>
        </p:nvSpPr>
        <p:spPr bwMode="gray">
          <a:xfrm>
            <a:off x="1004888" y="3773488"/>
            <a:ext cx="27130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uk-UA" altLang="en-US" sz="2000" b="1"/>
              <a:t>спиртоочищенням</a:t>
            </a:r>
            <a:r>
              <a:rPr lang="ru-RU" altLang="en-US" sz="2000" b="1"/>
              <a:t> </a:t>
            </a:r>
            <a:endParaRPr lang="en-US" altLang="en-US" sz="2000" b="1"/>
          </a:p>
        </p:txBody>
      </p:sp>
      <p:sp>
        <p:nvSpPr>
          <p:cNvPr id="45072" name="Rectangle 33"/>
          <p:cNvSpPr>
            <a:spLocks noChangeArrowheads="1"/>
          </p:cNvSpPr>
          <p:nvPr/>
        </p:nvSpPr>
        <p:spPr bwMode="gray">
          <a:xfrm>
            <a:off x="1004888" y="4332288"/>
            <a:ext cx="24225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1400" b="1">
                <a:cs typeface="Arial" panose="020B0604020202020204" pitchFamily="34" charset="0"/>
              </a:rPr>
              <a:t> </a:t>
            </a:r>
            <a:r>
              <a:rPr lang="uk-UA" altLang="en-US" sz="2000" b="1"/>
              <a:t>адсорбцією або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uk-UA" altLang="en-US" sz="2000" b="1"/>
              <a:t>їх комбінацією</a:t>
            </a:r>
          </a:p>
        </p:txBody>
      </p:sp>
      <p:sp>
        <p:nvSpPr>
          <p:cNvPr id="45073" name="Rectangle 38"/>
          <p:cNvSpPr>
            <a:spLocks noChangeArrowheads="1"/>
          </p:cNvSpPr>
          <p:nvPr/>
        </p:nvSpPr>
        <p:spPr bwMode="auto">
          <a:xfrm>
            <a:off x="179388" y="6524625"/>
            <a:ext cx="1490662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45074" name="Text Box 41"/>
          <p:cNvSpPr txBox="1">
            <a:spLocks noChangeArrowheads="1"/>
          </p:cNvSpPr>
          <p:nvPr/>
        </p:nvSpPr>
        <p:spPr bwMode="auto">
          <a:xfrm>
            <a:off x="5508625" y="3357563"/>
            <a:ext cx="2735263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 b="1"/>
              <a:t>Очищені витяги упарюють під вакуумом при температурі 50-60 °С до потрібної консистенції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7427913" cy="868362"/>
          </a:xfrm>
        </p:spPr>
        <p:txBody>
          <a:bodyPr/>
          <a:lstStyle/>
          <a:p>
            <a:pPr eaLnBrk="1" hangingPunct="1"/>
            <a:r>
              <a:rPr lang="ru-RU" altLang="en-US" u="sng" smtClean="0">
                <a:solidFill>
                  <a:srgbClr val="000000"/>
                </a:solidFill>
              </a:rPr>
              <a:t>ВИПАРНІ АПАРАТИ</a:t>
            </a:r>
            <a:r>
              <a:rPr lang="ru-RU" altLang="en-US" smtClean="0"/>
              <a:t> </a:t>
            </a:r>
            <a:endParaRPr lang="en-US" altLang="en-US" smtClean="0"/>
          </a:p>
        </p:txBody>
      </p:sp>
      <p:sp>
        <p:nvSpPr>
          <p:cNvPr id="47107" name="AutoShape 3"/>
          <p:cNvSpPr>
            <a:spLocks noChangeArrowheads="1"/>
          </p:cNvSpPr>
          <p:nvPr/>
        </p:nvSpPr>
        <p:spPr bwMode="gray">
          <a:xfrm>
            <a:off x="1547813" y="2133600"/>
            <a:ext cx="5256212" cy="1158875"/>
          </a:xfrm>
          <a:prstGeom prst="roundRect">
            <a:avLst>
              <a:gd name="adj" fmla="val 9144"/>
            </a:avLst>
          </a:prstGeom>
          <a:solidFill>
            <a:srgbClr val="F8F8F8"/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47108" name="AutoShape 4"/>
          <p:cNvSpPr>
            <a:spLocks noChangeArrowheads="1"/>
          </p:cNvSpPr>
          <p:nvPr/>
        </p:nvSpPr>
        <p:spPr bwMode="gray">
          <a:xfrm>
            <a:off x="1547813" y="3500438"/>
            <a:ext cx="5256212" cy="1182687"/>
          </a:xfrm>
          <a:prstGeom prst="roundRect">
            <a:avLst>
              <a:gd name="adj" fmla="val 9144"/>
            </a:avLst>
          </a:prstGeom>
          <a:solidFill>
            <a:srgbClr val="F8F8F8"/>
          </a:solidFill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47109" name="AutoShape 7"/>
          <p:cNvSpPr>
            <a:spLocks noChangeArrowheads="1"/>
          </p:cNvSpPr>
          <p:nvPr/>
        </p:nvSpPr>
        <p:spPr bwMode="gray">
          <a:xfrm>
            <a:off x="1547813" y="4868863"/>
            <a:ext cx="5256212" cy="1171575"/>
          </a:xfrm>
          <a:prstGeom prst="roundRect">
            <a:avLst>
              <a:gd name="adj" fmla="val 9144"/>
            </a:avLst>
          </a:prstGeom>
          <a:solidFill>
            <a:srgbClr val="F8F8F8"/>
          </a:solidFill>
          <a:ln w="2857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47110" name="Rectangle 18"/>
          <p:cNvSpPr>
            <a:spLocks noChangeArrowheads="1"/>
          </p:cNvSpPr>
          <p:nvPr/>
        </p:nvSpPr>
        <p:spPr bwMode="auto">
          <a:xfrm>
            <a:off x="179388" y="6524625"/>
            <a:ext cx="1490662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47111" name="Rectangle 19"/>
          <p:cNvSpPr>
            <a:spLocks noChangeArrowheads="1"/>
          </p:cNvSpPr>
          <p:nvPr/>
        </p:nvSpPr>
        <p:spPr bwMode="auto">
          <a:xfrm>
            <a:off x="323850" y="1268413"/>
            <a:ext cx="86407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sz="1800" b="1"/>
              <a:t>З багаточисленних конструкцій випарних апаратів у фармації знайшли призначення</a:t>
            </a:r>
            <a:r>
              <a:rPr lang="ru-RU" altLang="en-US" sz="1800" b="1"/>
              <a:t>:</a:t>
            </a:r>
          </a:p>
        </p:txBody>
      </p:sp>
      <p:sp>
        <p:nvSpPr>
          <p:cNvPr id="47112" name="Rectangle 20"/>
          <p:cNvSpPr>
            <a:spLocks noChangeArrowheads="1"/>
          </p:cNvSpPr>
          <p:nvPr/>
        </p:nvSpPr>
        <p:spPr bwMode="auto">
          <a:xfrm>
            <a:off x="1619250" y="2271713"/>
            <a:ext cx="38290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2400" b="1">
                <a:solidFill>
                  <a:schemeClr val="bg1"/>
                </a:solidFill>
              </a:rPr>
              <a:t>прямоточний роторний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2400" b="1">
                <a:solidFill>
                  <a:schemeClr val="bg1"/>
                </a:solidFill>
              </a:rPr>
              <a:t>випарний апарат</a:t>
            </a:r>
            <a:r>
              <a:rPr lang="uk-UA" altLang="en-US" sz="24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7113" name="Rectangle 21"/>
          <p:cNvSpPr>
            <a:spLocks noChangeArrowheads="1"/>
          </p:cNvSpPr>
          <p:nvPr/>
        </p:nvSpPr>
        <p:spPr bwMode="auto">
          <a:xfrm>
            <a:off x="1547813" y="3640138"/>
            <a:ext cx="49371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2400" b="1">
                <a:solidFill>
                  <a:schemeClr val="bg1"/>
                </a:solidFill>
              </a:rPr>
              <a:t>вакуум-циркуляційний апарат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2400" b="1">
                <a:solidFill>
                  <a:schemeClr val="bg1"/>
                </a:solidFill>
              </a:rPr>
              <a:t>фірми «Сімакс»</a:t>
            </a:r>
          </a:p>
        </p:txBody>
      </p:sp>
      <p:sp>
        <p:nvSpPr>
          <p:cNvPr id="47114" name="Rectangle 22"/>
          <p:cNvSpPr>
            <a:spLocks noChangeArrowheads="1"/>
          </p:cNvSpPr>
          <p:nvPr/>
        </p:nvSpPr>
        <p:spPr bwMode="auto">
          <a:xfrm>
            <a:off x="1692275" y="5227638"/>
            <a:ext cx="2806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2400" b="1">
                <a:solidFill>
                  <a:schemeClr val="bg1"/>
                </a:solidFill>
              </a:rPr>
              <a:t>пінний випарник</a:t>
            </a:r>
            <a:r>
              <a:rPr lang="uk-UA" altLang="en-US" sz="1800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49225" y="307975"/>
            <a:ext cx="6994525" cy="868363"/>
          </a:xfrm>
        </p:spPr>
        <p:txBody>
          <a:bodyPr/>
          <a:lstStyle/>
          <a:p>
            <a:pPr eaLnBrk="1" hangingPunct="1"/>
            <a:r>
              <a:rPr lang="ru-RU" altLang="en-US" sz="3600" u="sng" smtClean="0">
                <a:solidFill>
                  <a:srgbClr val="000000"/>
                </a:solidFill>
              </a:rPr>
              <a:t>РОТОРНИЙ ПРЯМОТОЧНИЙ ВИПАРНИЙ АПАРАТ</a:t>
            </a:r>
          </a:p>
        </p:txBody>
      </p:sp>
      <p:sp>
        <p:nvSpPr>
          <p:cNvPr id="48131" name="Rectangle 4"/>
          <p:cNvSpPr>
            <a:spLocks noChangeArrowheads="1"/>
          </p:cNvSpPr>
          <p:nvPr/>
        </p:nvSpPr>
        <p:spPr bwMode="auto">
          <a:xfrm>
            <a:off x="179388" y="6524625"/>
            <a:ext cx="1490662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grpSp>
        <p:nvGrpSpPr>
          <p:cNvPr id="48132" name="Group 5"/>
          <p:cNvGrpSpPr>
            <a:grpSpLocks noChangeAspect="1"/>
          </p:cNvGrpSpPr>
          <p:nvPr/>
        </p:nvGrpSpPr>
        <p:grpSpPr bwMode="auto">
          <a:xfrm>
            <a:off x="395288" y="1412875"/>
            <a:ext cx="4105275" cy="5111750"/>
            <a:chOff x="2281" y="6786"/>
            <a:chExt cx="4002" cy="5706"/>
          </a:xfrm>
        </p:grpSpPr>
        <p:sp>
          <p:nvSpPr>
            <p:cNvPr id="48134" name="AutoShape 6"/>
            <p:cNvSpPr>
              <a:spLocks noChangeAspect="1" noChangeArrowheads="1"/>
            </p:cNvSpPr>
            <p:nvPr/>
          </p:nvSpPr>
          <p:spPr bwMode="auto">
            <a:xfrm>
              <a:off x="2281" y="6786"/>
              <a:ext cx="4002" cy="5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en-US" sz="1800">
                <a:solidFill>
                  <a:schemeClr val="tx1"/>
                </a:solidFill>
              </a:endParaRPr>
            </a:p>
          </p:txBody>
        </p:sp>
        <p:grpSp>
          <p:nvGrpSpPr>
            <p:cNvPr id="48135" name="Group 7"/>
            <p:cNvGrpSpPr>
              <a:grpSpLocks/>
            </p:cNvGrpSpPr>
            <p:nvPr/>
          </p:nvGrpSpPr>
          <p:grpSpPr bwMode="auto">
            <a:xfrm>
              <a:off x="2951" y="6786"/>
              <a:ext cx="3116" cy="5276"/>
              <a:chOff x="4944" y="6930"/>
              <a:chExt cx="2598" cy="4644"/>
            </a:xfrm>
          </p:grpSpPr>
          <p:grpSp>
            <p:nvGrpSpPr>
              <p:cNvPr id="48157" name="Group 8"/>
              <p:cNvGrpSpPr>
                <a:grpSpLocks/>
              </p:cNvGrpSpPr>
              <p:nvPr/>
            </p:nvGrpSpPr>
            <p:grpSpPr bwMode="auto">
              <a:xfrm>
                <a:off x="6204" y="6930"/>
                <a:ext cx="240" cy="432"/>
                <a:chOff x="5970" y="5928"/>
                <a:chExt cx="240" cy="432"/>
              </a:xfrm>
            </p:grpSpPr>
            <p:sp>
              <p:nvSpPr>
                <p:cNvPr id="48217" name="Rectangle 9"/>
                <p:cNvSpPr>
                  <a:spLocks noChangeArrowheads="1"/>
                </p:cNvSpPr>
                <p:nvPr/>
              </p:nvSpPr>
              <p:spPr bwMode="auto">
                <a:xfrm>
                  <a:off x="5970" y="5988"/>
                  <a:ext cx="240" cy="312"/>
                </a:xfrm>
                <a:prstGeom prst="rect">
                  <a:avLst/>
                </a:prstGeom>
                <a:noFill/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ru-RU" altLang="en-US" sz="18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218" name="Freeform 10"/>
                <p:cNvSpPr>
                  <a:spLocks/>
                </p:cNvSpPr>
                <p:nvPr/>
              </p:nvSpPr>
              <p:spPr bwMode="auto">
                <a:xfrm>
                  <a:off x="5970" y="6306"/>
                  <a:ext cx="240" cy="54"/>
                </a:xfrm>
                <a:custGeom>
                  <a:avLst/>
                  <a:gdLst>
                    <a:gd name="T0" fmla="*/ 0 w 234"/>
                    <a:gd name="T1" fmla="*/ 0 h 54"/>
                    <a:gd name="T2" fmla="*/ 28 w 234"/>
                    <a:gd name="T3" fmla="*/ 54 h 54"/>
                    <a:gd name="T4" fmla="*/ 225 w 234"/>
                    <a:gd name="T5" fmla="*/ 54 h 54"/>
                    <a:gd name="T6" fmla="*/ 258 w 234"/>
                    <a:gd name="T7" fmla="*/ 0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34"/>
                    <a:gd name="T13" fmla="*/ 0 h 54"/>
                    <a:gd name="T14" fmla="*/ 234 w 234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34" h="54">
                      <a:moveTo>
                        <a:pt x="0" y="0"/>
                      </a:moveTo>
                      <a:lnTo>
                        <a:pt x="24" y="54"/>
                      </a:lnTo>
                      <a:lnTo>
                        <a:pt x="204" y="54"/>
                      </a:lnTo>
                      <a:lnTo>
                        <a:pt x="234" y="0"/>
                      </a:lnTo>
                    </a:path>
                  </a:pathLst>
                </a:custGeom>
                <a:noFill/>
                <a:ln w="1587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8219" name="Freeform 11"/>
                <p:cNvSpPr>
                  <a:spLocks/>
                </p:cNvSpPr>
                <p:nvPr/>
              </p:nvSpPr>
              <p:spPr bwMode="auto">
                <a:xfrm flipV="1">
                  <a:off x="5970" y="5928"/>
                  <a:ext cx="240" cy="54"/>
                </a:xfrm>
                <a:custGeom>
                  <a:avLst/>
                  <a:gdLst>
                    <a:gd name="T0" fmla="*/ 0 w 234"/>
                    <a:gd name="T1" fmla="*/ 0 h 54"/>
                    <a:gd name="T2" fmla="*/ 28 w 234"/>
                    <a:gd name="T3" fmla="*/ 54 h 54"/>
                    <a:gd name="T4" fmla="*/ 225 w 234"/>
                    <a:gd name="T5" fmla="*/ 54 h 54"/>
                    <a:gd name="T6" fmla="*/ 258 w 234"/>
                    <a:gd name="T7" fmla="*/ 0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34"/>
                    <a:gd name="T13" fmla="*/ 0 h 54"/>
                    <a:gd name="T14" fmla="*/ 234 w 234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34" h="54">
                      <a:moveTo>
                        <a:pt x="0" y="0"/>
                      </a:moveTo>
                      <a:lnTo>
                        <a:pt x="24" y="54"/>
                      </a:lnTo>
                      <a:lnTo>
                        <a:pt x="204" y="54"/>
                      </a:lnTo>
                      <a:lnTo>
                        <a:pt x="234" y="0"/>
                      </a:lnTo>
                    </a:path>
                  </a:pathLst>
                </a:custGeom>
                <a:noFill/>
                <a:ln w="1587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48158" name="Rectangle 12"/>
              <p:cNvSpPr>
                <a:spLocks noChangeArrowheads="1"/>
              </p:cNvSpPr>
              <p:nvPr/>
            </p:nvSpPr>
            <p:spPr bwMode="auto">
              <a:xfrm>
                <a:off x="6186" y="7422"/>
                <a:ext cx="276" cy="72"/>
              </a:xfrm>
              <a:prstGeom prst="rect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en-US" sz="18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8159" name="Group 13"/>
              <p:cNvGrpSpPr>
                <a:grpSpLocks/>
              </p:cNvGrpSpPr>
              <p:nvPr/>
            </p:nvGrpSpPr>
            <p:grpSpPr bwMode="auto">
              <a:xfrm>
                <a:off x="6816" y="7596"/>
                <a:ext cx="78" cy="228"/>
                <a:chOff x="6564" y="6594"/>
                <a:chExt cx="78" cy="228"/>
              </a:xfrm>
            </p:grpSpPr>
            <p:sp>
              <p:nvSpPr>
                <p:cNvPr id="48215" name="Rectangle 14"/>
                <p:cNvSpPr>
                  <a:spLocks noChangeArrowheads="1"/>
                </p:cNvSpPr>
                <p:nvPr/>
              </p:nvSpPr>
              <p:spPr bwMode="auto">
                <a:xfrm>
                  <a:off x="6564" y="6648"/>
                  <a:ext cx="78" cy="120"/>
                </a:xfrm>
                <a:prstGeom prst="rect">
                  <a:avLst/>
                </a:prstGeom>
                <a:noFill/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ru-RU" altLang="en-US" sz="18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216" name="Line 15"/>
                <p:cNvSpPr>
                  <a:spLocks noChangeShapeType="1"/>
                </p:cNvSpPr>
                <p:nvPr/>
              </p:nvSpPr>
              <p:spPr bwMode="auto">
                <a:xfrm>
                  <a:off x="6642" y="6594"/>
                  <a:ext cx="0" cy="228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48160" name="Rectangle 16"/>
              <p:cNvSpPr>
                <a:spLocks noChangeArrowheads="1"/>
              </p:cNvSpPr>
              <p:nvPr/>
            </p:nvSpPr>
            <p:spPr bwMode="auto">
              <a:xfrm>
                <a:off x="5832" y="7596"/>
                <a:ext cx="984" cy="462"/>
              </a:xfrm>
              <a:prstGeom prst="rect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8161" name="Arc 17"/>
              <p:cNvSpPr>
                <a:spLocks/>
              </p:cNvSpPr>
              <p:nvPr/>
            </p:nvSpPr>
            <p:spPr bwMode="auto">
              <a:xfrm>
                <a:off x="5952" y="7806"/>
                <a:ext cx="744" cy="66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21600"/>
                  <a:gd name="T11" fmla="*/ 43200 w 432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21600" fill="none" extrusionOk="0">
                    <a:moveTo>
                      <a:pt x="0" y="21528"/>
                    </a:moveTo>
                    <a:cubicBezTo>
                      <a:pt x="39" y="9626"/>
                      <a:pt x="9698" y="-1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</a:path>
                  <a:path w="43200" h="21600" stroke="0" extrusionOk="0">
                    <a:moveTo>
                      <a:pt x="0" y="21528"/>
                    </a:moveTo>
                    <a:cubicBezTo>
                      <a:pt x="39" y="9626"/>
                      <a:pt x="9698" y="-1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lnTo>
                      <a:pt x="21600" y="21600"/>
                    </a:lnTo>
                    <a:lnTo>
                      <a:pt x="0" y="21528"/>
                    </a:lnTo>
                    <a:close/>
                  </a:path>
                </a:pathLst>
              </a:cu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8162" name="Freeform 18"/>
              <p:cNvSpPr>
                <a:spLocks/>
              </p:cNvSpPr>
              <p:nvPr/>
            </p:nvSpPr>
            <p:spPr bwMode="auto">
              <a:xfrm>
                <a:off x="5718" y="8274"/>
                <a:ext cx="486" cy="144"/>
              </a:xfrm>
              <a:custGeom>
                <a:avLst/>
                <a:gdLst>
                  <a:gd name="T0" fmla="*/ 0 w 486"/>
                  <a:gd name="T1" fmla="*/ 0 h 144"/>
                  <a:gd name="T2" fmla="*/ 0 w 486"/>
                  <a:gd name="T3" fmla="*/ 72 h 144"/>
                  <a:gd name="T4" fmla="*/ 384 w 486"/>
                  <a:gd name="T5" fmla="*/ 72 h 144"/>
                  <a:gd name="T6" fmla="*/ 420 w 486"/>
                  <a:gd name="T7" fmla="*/ 144 h 144"/>
                  <a:gd name="T8" fmla="*/ 486 w 486"/>
                  <a:gd name="T9" fmla="*/ 144 h 144"/>
                  <a:gd name="T10" fmla="*/ 456 w 486"/>
                  <a:gd name="T11" fmla="*/ 0 h 144"/>
                  <a:gd name="T12" fmla="*/ 0 w 486"/>
                  <a:gd name="T13" fmla="*/ 0 h 1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86"/>
                  <a:gd name="T22" fmla="*/ 0 h 144"/>
                  <a:gd name="T23" fmla="*/ 486 w 486"/>
                  <a:gd name="T24" fmla="*/ 144 h 14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86" h="144">
                    <a:moveTo>
                      <a:pt x="0" y="0"/>
                    </a:moveTo>
                    <a:lnTo>
                      <a:pt x="0" y="72"/>
                    </a:lnTo>
                    <a:lnTo>
                      <a:pt x="384" y="72"/>
                    </a:lnTo>
                    <a:lnTo>
                      <a:pt x="420" y="144"/>
                    </a:lnTo>
                    <a:lnTo>
                      <a:pt x="486" y="144"/>
                    </a:lnTo>
                    <a:lnTo>
                      <a:pt x="456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8163" name="Line 19"/>
              <p:cNvSpPr>
                <a:spLocks noChangeShapeType="1"/>
              </p:cNvSpPr>
              <p:nvPr/>
            </p:nvSpPr>
            <p:spPr bwMode="auto">
              <a:xfrm>
                <a:off x="5718" y="8214"/>
                <a:ext cx="0" cy="198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grpSp>
            <p:nvGrpSpPr>
              <p:cNvPr id="48164" name="Group 20"/>
              <p:cNvGrpSpPr>
                <a:grpSpLocks/>
              </p:cNvGrpSpPr>
              <p:nvPr/>
            </p:nvGrpSpPr>
            <p:grpSpPr bwMode="auto">
              <a:xfrm>
                <a:off x="6054" y="8418"/>
                <a:ext cx="534" cy="84"/>
                <a:chOff x="5814" y="7416"/>
                <a:chExt cx="534" cy="84"/>
              </a:xfrm>
            </p:grpSpPr>
            <p:sp>
              <p:nvSpPr>
                <p:cNvPr id="48210" name="Freeform 21"/>
                <p:cNvSpPr>
                  <a:spLocks/>
                </p:cNvSpPr>
                <p:nvPr/>
              </p:nvSpPr>
              <p:spPr bwMode="auto">
                <a:xfrm>
                  <a:off x="5814" y="7416"/>
                  <a:ext cx="534" cy="84"/>
                </a:xfrm>
                <a:custGeom>
                  <a:avLst/>
                  <a:gdLst>
                    <a:gd name="T0" fmla="*/ 0 w 534"/>
                    <a:gd name="T1" fmla="*/ 84 h 84"/>
                    <a:gd name="T2" fmla="*/ 0 w 534"/>
                    <a:gd name="T3" fmla="*/ 0 h 84"/>
                    <a:gd name="T4" fmla="*/ 534 w 534"/>
                    <a:gd name="T5" fmla="*/ 0 h 84"/>
                    <a:gd name="T6" fmla="*/ 534 w 534"/>
                    <a:gd name="T7" fmla="*/ 78 h 8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34"/>
                    <a:gd name="T13" fmla="*/ 0 h 84"/>
                    <a:gd name="T14" fmla="*/ 534 w 534"/>
                    <a:gd name="T15" fmla="*/ 84 h 8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34" h="84">
                      <a:moveTo>
                        <a:pt x="0" y="84"/>
                      </a:moveTo>
                      <a:lnTo>
                        <a:pt x="0" y="0"/>
                      </a:lnTo>
                      <a:lnTo>
                        <a:pt x="534" y="0"/>
                      </a:lnTo>
                      <a:lnTo>
                        <a:pt x="534" y="78"/>
                      </a:lnTo>
                    </a:path>
                  </a:pathLst>
                </a:custGeom>
                <a:noFill/>
                <a:ln w="1587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8211" name="Line 22"/>
                <p:cNvSpPr>
                  <a:spLocks noChangeShapeType="1"/>
                </p:cNvSpPr>
                <p:nvPr/>
              </p:nvSpPr>
              <p:spPr bwMode="auto">
                <a:xfrm>
                  <a:off x="6030" y="7428"/>
                  <a:ext cx="0" cy="72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8212" name="Line 23"/>
                <p:cNvSpPr>
                  <a:spLocks noChangeShapeType="1"/>
                </p:cNvSpPr>
                <p:nvPr/>
              </p:nvSpPr>
              <p:spPr bwMode="auto">
                <a:xfrm>
                  <a:off x="6144" y="7422"/>
                  <a:ext cx="0" cy="72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8213" name="Line 24"/>
                <p:cNvSpPr>
                  <a:spLocks noChangeShapeType="1"/>
                </p:cNvSpPr>
                <p:nvPr/>
              </p:nvSpPr>
              <p:spPr bwMode="auto">
                <a:xfrm>
                  <a:off x="5928" y="7422"/>
                  <a:ext cx="0" cy="72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8214" name="Line 25"/>
                <p:cNvSpPr>
                  <a:spLocks noChangeShapeType="1"/>
                </p:cNvSpPr>
                <p:nvPr/>
              </p:nvSpPr>
              <p:spPr bwMode="auto">
                <a:xfrm>
                  <a:off x="6252" y="7422"/>
                  <a:ext cx="0" cy="72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48165" name="Rectangle 26"/>
              <p:cNvSpPr>
                <a:spLocks noChangeArrowheads="1"/>
              </p:cNvSpPr>
              <p:nvPr/>
            </p:nvSpPr>
            <p:spPr bwMode="auto">
              <a:xfrm>
                <a:off x="6066" y="8604"/>
                <a:ext cx="522" cy="270"/>
              </a:xfrm>
              <a:prstGeom prst="rect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8166" name="Rectangle 27"/>
              <p:cNvSpPr>
                <a:spLocks noChangeArrowheads="1"/>
              </p:cNvSpPr>
              <p:nvPr/>
            </p:nvSpPr>
            <p:spPr bwMode="auto">
              <a:xfrm>
                <a:off x="6060" y="9006"/>
                <a:ext cx="522" cy="270"/>
              </a:xfrm>
              <a:prstGeom prst="rect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8167" name="Rectangle 28"/>
              <p:cNvSpPr>
                <a:spLocks noChangeArrowheads="1"/>
              </p:cNvSpPr>
              <p:nvPr/>
            </p:nvSpPr>
            <p:spPr bwMode="auto">
              <a:xfrm>
                <a:off x="6060" y="9408"/>
                <a:ext cx="522" cy="270"/>
              </a:xfrm>
              <a:prstGeom prst="rect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8168" name="Rectangle 29"/>
              <p:cNvSpPr>
                <a:spLocks noChangeArrowheads="1"/>
              </p:cNvSpPr>
              <p:nvPr/>
            </p:nvSpPr>
            <p:spPr bwMode="auto">
              <a:xfrm>
                <a:off x="6072" y="9804"/>
                <a:ext cx="522" cy="270"/>
              </a:xfrm>
              <a:prstGeom prst="rect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8169" name="Rectangle 30"/>
              <p:cNvSpPr>
                <a:spLocks noChangeArrowheads="1"/>
              </p:cNvSpPr>
              <p:nvPr/>
            </p:nvSpPr>
            <p:spPr bwMode="auto">
              <a:xfrm>
                <a:off x="6072" y="10212"/>
                <a:ext cx="522" cy="270"/>
              </a:xfrm>
              <a:prstGeom prst="rect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8170" name="Rectangle 31"/>
              <p:cNvSpPr>
                <a:spLocks noChangeArrowheads="1"/>
              </p:cNvSpPr>
              <p:nvPr/>
            </p:nvSpPr>
            <p:spPr bwMode="auto">
              <a:xfrm>
                <a:off x="6072" y="10632"/>
                <a:ext cx="522" cy="270"/>
              </a:xfrm>
              <a:prstGeom prst="rect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en-US" sz="18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8171" name="Group 32"/>
              <p:cNvGrpSpPr>
                <a:grpSpLocks/>
              </p:cNvGrpSpPr>
              <p:nvPr/>
            </p:nvGrpSpPr>
            <p:grpSpPr bwMode="auto">
              <a:xfrm>
                <a:off x="6468" y="11340"/>
                <a:ext cx="192" cy="204"/>
                <a:chOff x="6480" y="11346"/>
                <a:chExt cx="192" cy="204"/>
              </a:xfrm>
            </p:grpSpPr>
            <p:sp>
              <p:nvSpPr>
                <p:cNvPr id="48208" name="Freeform 33"/>
                <p:cNvSpPr>
                  <a:spLocks/>
                </p:cNvSpPr>
                <p:nvPr/>
              </p:nvSpPr>
              <p:spPr bwMode="auto">
                <a:xfrm>
                  <a:off x="6480" y="11346"/>
                  <a:ext cx="156" cy="162"/>
                </a:xfrm>
                <a:custGeom>
                  <a:avLst/>
                  <a:gdLst>
                    <a:gd name="T0" fmla="*/ 0 w 138"/>
                    <a:gd name="T1" fmla="*/ 73 h 150"/>
                    <a:gd name="T2" fmla="*/ 157 w 138"/>
                    <a:gd name="T3" fmla="*/ 204 h 150"/>
                    <a:gd name="T4" fmla="*/ 225 w 138"/>
                    <a:gd name="T5" fmla="*/ 147 h 150"/>
                    <a:gd name="T6" fmla="*/ 49 w 138"/>
                    <a:gd name="T7" fmla="*/ 0 h 15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8"/>
                    <a:gd name="T13" fmla="*/ 0 h 150"/>
                    <a:gd name="T14" fmla="*/ 138 w 138"/>
                    <a:gd name="T15" fmla="*/ 150 h 15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8" h="150">
                      <a:moveTo>
                        <a:pt x="0" y="54"/>
                      </a:moveTo>
                      <a:lnTo>
                        <a:pt x="96" y="150"/>
                      </a:lnTo>
                      <a:lnTo>
                        <a:pt x="138" y="108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1587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8209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6552" y="11430"/>
                  <a:ext cx="120" cy="12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grpSp>
            <p:nvGrpSpPr>
              <p:cNvPr id="48172" name="Group 35"/>
              <p:cNvGrpSpPr>
                <a:grpSpLocks/>
              </p:cNvGrpSpPr>
              <p:nvPr/>
            </p:nvGrpSpPr>
            <p:grpSpPr bwMode="auto">
              <a:xfrm>
                <a:off x="6246" y="11466"/>
                <a:ext cx="150" cy="108"/>
                <a:chOff x="6030" y="10464"/>
                <a:chExt cx="150" cy="108"/>
              </a:xfrm>
            </p:grpSpPr>
            <p:sp>
              <p:nvSpPr>
                <p:cNvPr id="48206" name="Rectangle 36"/>
                <p:cNvSpPr>
                  <a:spLocks noChangeArrowheads="1"/>
                </p:cNvSpPr>
                <p:nvPr/>
              </p:nvSpPr>
              <p:spPr bwMode="auto">
                <a:xfrm>
                  <a:off x="6030" y="10512"/>
                  <a:ext cx="150" cy="60"/>
                </a:xfrm>
                <a:prstGeom prst="rect">
                  <a:avLst/>
                </a:prstGeom>
                <a:noFill/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ru-RU" altLang="en-US" sz="18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207" name="Rectangle 37"/>
                <p:cNvSpPr>
                  <a:spLocks noChangeArrowheads="1"/>
                </p:cNvSpPr>
                <p:nvPr/>
              </p:nvSpPr>
              <p:spPr bwMode="auto">
                <a:xfrm>
                  <a:off x="6054" y="10464"/>
                  <a:ext cx="108" cy="72"/>
                </a:xfrm>
                <a:prstGeom prst="rect">
                  <a:avLst/>
                </a:prstGeom>
                <a:solidFill>
                  <a:srgbClr val="FFFFFF"/>
                </a:soli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ru-RU" altLang="en-US" sz="180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8173" name="Group 38"/>
              <p:cNvGrpSpPr>
                <a:grpSpLocks/>
              </p:cNvGrpSpPr>
              <p:nvPr/>
            </p:nvGrpSpPr>
            <p:grpSpPr bwMode="auto">
              <a:xfrm>
                <a:off x="5688" y="9222"/>
                <a:ext cx="150" cy="216"/>
                <a:chOff x="5454" y="8220"/>
                <a:chExt cx="150" cy="216"/>
              </a:xfrm>
            </p:grpSpPr>
            <p:sp>
              <p:nvSpPr>
                <p:cNvPr id="48204" name="Rectangle 39"/>
                <p:cNvSpPr>
                  <a:spLocks noChangeArrowheads="1"/>
                </p:cNvSpPr>
                <p:nvPr/>
              </p:nvSpPr>
              <p:spPr bwMode="auto">
                <a:xfrm>
                  <a:off x="5454" y="8280"/>
                  <a:ext cx="150" cy="90"/>
                </a:xfrm>
                <a:prstGeom prst="rect">
                  <a:avLst/>
                </a:prstGeom>
                <a:noFill/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ru-RU" altLang="en-US" sz="18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205" name="Line 40"/>
                <p:cNvSpPr>
                  <a:spLocks noChangeShapeType="1"/>
                </p:cNvSpPr>
                <p:nvPr/>
              </p:nvSpPr>
              <p:spPr bwMode="auto">
                <a:xfrm>
                  <a:off x="5454" y="8220"/>
                  <a:ext cx="0" cy="216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grpSp>
            <p:nvGrpSpPr>
              <p:cNvPr id="48174" name="Group 41"/>
              <p:cNvGrpSpPr>
                <a:grpSpLocks/>
              </p:cNvGrpSpPr>
              <p:nvPr/>
            </p:nvGrpSpPr>
            <p:grpSpPr bwMode="auto">
              <a:xfrm>
                <a:off x="5682" y="10680"/>
                <a:ext cx="150" cy="216"/>
                <a:chOff x="5454" y="8220"/>
                <a:chExt cx="150" cy="216"/>
              </a:xfrm>
            </p:grpSpPr>
            <p:sp>
              <p:nvSpPr>
                <p:cNvPr id="48202" name="Rectangle 42"/>
                <p:cNvSpPr>
                  <a:spLocks noChangeArrowheads="1"/>
                </p:cNvSpPr>
                <p:nvPr/>
              </p:nvSpPr>
              <p:spPr bwMode="auto">
                <a:xfrm>
                  <a:off x="5454" y="8280"/>
                  <a:ext cx="150" cy="90"/>
                </a:xfrm>
                <a:prstGeom prst="rect">
                  <a:avLst/>
                </a:prstGeom>
                <a:noFill/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ru-RU" altLang="en-US" sz="18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203" name="Line 43"/>
                <p:cNvSpPr>
                  <a:spLocks noChangeShapeType="1"/>
                </p:cNvSpPr>
                <p:nvPr/>
              </p:nvSpPr>
              <p:spPr bwMode="auto">
                <a:xfrm>
                  <a:off x="5454" y="8220"/>
                  <a:ext cx="0" cy="216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grpSp>
            <p:nvGrpSpPr>
              <p:cNvPr id="48175" name="Group 44"/>
              <p:cNvGrpSpPr>
                <a:grpSpLocks/>
              </p:cNvGrpSpPr>
              <p:nvPr/>
            </p:nvGrpSpPr>
            <p:grpSpPr bwMode="auto">
              <a:xfrm flipH="1">
                <a:off x="6810" y="9558"/>
                <a:ext cx="150" cy="216"/>
                <a:chOff x="5454" y="8220"/>
                <a:chExt cx="150" cy="216"/>
              </a:xfrm>
            </p:grpSpPr>
            <p:sp>
              <p:nvSpPr>
                <p:cNvPr id="48200" name="Rectangle 45"/>
                <p:cNvSpPr>
                  <a:spLocks noChangeArrowheads="1"/>
                </p:cNvSpPr>
                <p:nvPr/>
              </p:nvSpPr>
              <p:spPr bwMode="auto">
                <a:xfrm>
                  <a:off x="5454" y="8280"/>
                  <a:ext cx="150" cy="90"/>
                </a:xfrm>
                <a:prstGeom prst="rect">
                  <a:avLst/>
                </a:prstGeom>
                <a:noFill/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ru-RU" altLang="en-US" sz="18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201" name="Line 46"/>
                <p:cNvSpPr>
                  <a:spLocks noChangeShapeType="1"/>
                </p:cNvSpPr>
                <p:nvPr/>
              </p:nvSpPr>
              <p:spPr bwMode="auto">
                <a:xfrm>
                  <a:off x="5454" y="8220"/>
                  <a:ext cx="0" cy="216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grpSp>
            <p:nvGrpSpPr>
              <p:cNvPr id="48176" name="Group 47"/>
              <p:cNvGrpSpPr>
                <a:grpSpLocks/>
              </p:cNvGrpSpPr>
              <p:nvPr/>
            </p:nvGrpSpPr>
            <p:grpSpPr bwMode="auto">
              <a:xfrm flipH="1">
                <a:off x="6810" y="8508"/>
                <a:ext cx="150" cy="216"/>
                <a:chOff x="5454" y="8220"/>
                <a:chExt cx="150" cy="216"/>
              </a:xfrm>
            </p:grpSpPr>
            <p:sp>
              <p:nvSpPr>
                <p:cNvPr id="48198" name="Rectangle 48"/>
                <p:cNvSpPr>
                  <a:spLocks noChangeArrowheads="1"/>
                </p:cNvSpPr>
                <p:nvPr/>
              </p:nvSpPr>
              <p:spPr bwMode="auto">
                <a:xfrm>
                  <a:off x="5454" y="8280"/>
                  <a:ext cx="150" cy="90"/>
                </a:xfrm>
                <a:prstGeom prst="rect">
                  <a:avLst/>
                </a:prstGeom>
                <a:noFill/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ru-RU" altLang="en-US" sz="18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199" name="Line 49"/>
                <p:cNvSpPr>
                  <a:spLocks noChangeShapeType="1"/>
                </p:cNvSpPr>
                <p:nvPr/>
              </p:nvSpPr>
              <p:spPr bwMode="auto">
                <a:xfrm>
                  <a:off x="5454" y="8220"/>
                  <a:ext cx="0" cy="216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48177" name="Line 50"/>
              <p:cNvSpPr>
                <a:spLocks noChangeShapeType="1"/>
              </p:cNvSpPr>
              <p:nvPr/>
            </p:nvSpPr>
            <p:spPr bwMode="auto">
              <a:xfrm>
                <a:off x="6324" y="7362"/>
                <a:ext cx="0" cy="4104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8178" name="Freeform 51"/>
              <p:cNvSpPr>
                <a:spLocks/>
              </p:cNvSpPr>
              <p:nvPr/>
            </p:nvSpPr>
            <p:spPr bwMode="auto">
              <a:xfrm>
                <a:off x="5832" y="8064"/>
                <a:ext cx="426" cy="3450"/>
              </a:xfrm>
              <a:custGeom>
                <a:avLst/>
                <a:gdLst>
                  <a:gd name="T0" fmla="*/ 0 w 426"/>
                  <a:gd name="T1" fmla="*/ 0 h 3450"/>
                  <a:gd name="T2" fmla="*/ 96 w 426"/>
                  <a:gd name="T3" fmla="*/ 138 h 3450"/>
                  <a:gd name="T4" fmla="*/ 96 w 426"/>
                  <a:gd name="T5" fmla="*/ 2940 h 3450"/>
                  <a:gd name="T6" fmla="*/ 426 w 426"/>
                  <a:gd name="T7" fmla="*/ 3450 h 34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26"/>
                  <a:gd name="T13" fmla="*/ 0 h 3450"/>
                  <a:gd name="T14" fmla="*/ 426 w 426"/>
                  <a:gd name="T15" fmla="*/ 3450 h 34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26" h="3450">
                    <a:moveTo>
                      <a:pt x="0" y="0"/>
                    </a:moveTo>
                    <a:lnTo>
                      <a:pt x="96" y="138"/>
                    </a:lnTo>
                    <a:lnTo>
                      <a:pt x="96" y="2940"/>
                    </a:lnTo>
                    <a:lnTo>
                      <a:pt x="426" y="3450"/>
                    </a:lnTo>
                  </a:path>
                </a:pathLst>
              </a:custGeom>
              <a:noFill/>
              <a:ln w="1587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8179" name="Freeform 52"/>
              <p:cNvSpPr>
                <a:spLocks/>
              </p:cNvSpPr>
              <p:nvPr/>
            </p:nvSpPr>
            <p:spPr bwMode="auto">
              <a:xfrm flipH="1">
                <a:off x="6390" y="8064"/>
                <a:ext cx="426" cy="3450"/>
              </a:xfrm>
              <a:custGeom>
                <a:avLst/>
                <a:gdLst>
                  <a:gd name="T0" fmla="*/ 0 w 426"/>
                  <a:gd name="T1" fmla="*/ 0 h 3450"/>
                  <a:gd name="T2" fmla="*/ 96 w 426"/>
                  <a:gd name="T3" fmla="*/ 138 h 3450"/>
                  <a:gd name="T4" fmla="*/ 96 w 426"/>
                  <a:gd name="T5" fmla="*/ 2940 h 3450"/>
                  <a:gd name="T6" fmla="*/ 426 w 426"/>
                  <a:gd name="T7" fmla="*/ 3450 h 34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26"/>
                  <a:gd name="T13" fmla="*/ 0 h 3450"/>
                  <a:gd name="T14" fmla="*/ 426 w 426"/>
                  <a:gd name="T15" fmla="*/ 3450 h 34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26" h="3450">
                    <a:moveTo>
                      <a:pt x="0" y="0"/>
                    </a:moveTo>
                    <a:lnTo>
                      <a:pt x="96" y="138"/>
                    </a:lnTo>
                    <a:lnTo>
                      <a:pt x="96" y="2940"/>
                    </a:lnTo>
                    <a:lnTo>
                      <a:pt x="426" y="3450"/>
                    </a:lnTo>
                  </a:path>
                </a:pathLst>
              </a:custGeom>
              <a:noFill/>
              <a:ln w="1587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8180" name="Line 53"/>
              <p:cNvSpPr>
                <a:spLocks noChangeShapeType="1"/>
              </p:cNvSpPr>
              <p:nvPr/>
            </p:nvSpPr>
            <p:spPr bwMode="auto">
              <a:xfrm>
                <a:off x="5922" y="8196"/>
                <a:ext cx="798" cy="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grpSp>
            <p:nvGrpSpPr>
              <p:cNvPr id="48181" name="Group 54"/>
              <p:cNvGrpSpPr>
                <a:grpSpLocks/>
              </p:cNvGrpSpPr>
              <p:nvPr/>
            </p:nvGrpSpPr>
            <p:grpSpPr bwMode="auto">
              <a:xfrm>
                <a:off x="5838" y="8418"/>
                <a:ext cx="90" cy="2556"/>
                <a:chOff x="5604" y="7416"/>
                <a:chExt cx="90" cy="2556"/>
              </a:xfrm>
            </p:grpSpPr>
            <p:sp>
              <p:nvSpPr>
                <p:cNvPr id="48196" name="Freeform 55"/>
                <p:cNvSpPr>
                  <a:spLocks/>
                </p:cNvSpPr>
                <p:nvPr/>
              </p:nvSpPr>
              <p:spPr bwMode="auto">
                <a:xfrm>
                  <a:off x="5604" y="7416"/>
                  <a:ext cx="90" cy="1086"/>
                </a:xfrm>
                <a:custGeom>
                  <a:avLst/>
                  <a:gdLst>
                    <a:gd name="T0" fmla="*/ 90 w 90"/>
                    <a:gd name="T1" fmla="*/ 0 h 1086"/>
                    <a:gd name="T2" fmla="*/ 0 w 90"/>
                    <a:gd name="T3" fmla="*/ 96 h 1086"/>
                    <a:gd name="T4" fmla="*/ 0 w 90"/>
                    <a:gd name="T5" fmla="*/ 996 h 1086"/>
                    <a:gd name="T6" fmla="*/ 90 w 90"/>
                    <a:gd name="T7" fmla="*/ 1086 h 108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0"/>
                    <a:gd name="T13" fmla="*/ 0 h 1086"/>
                    <a:gd name="T14" fmla="*/ 90 w 90"/>
                    <a:gd name="T15" fmla="*/ 1086 h 108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0" h="1086">
                      <a:moveTo>
                        <a:pt x="90" y="0"/>
                      </a:moveTo>
                      <a:lnTo>
                        <a:pt x="0" y="96"/>
                      </a:lnTo>
                      <a:lnTo>
                        <a:pt x="0" y="996"/>
                      </a:lnTo>
                      <a:lnTo>
                        <a:pt x="90" y="1086"/>
                      </a:lnTo>
                    </a:path>
                  </a:pathLst>
                </a:custGeom>
                <a:noFill/>
                <a:ln w="1587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8197" name="Freeform 56"/>
                <p:cNvSpPr>
                  <a:spLocks/>
                </p:cNvSpPr>
                <p:nvPr/>
              </p:nvSpPr>
              <p:spPr bwMode="auto">
                <a:xfrm>
                  <a:off x="5604" y="8496"/>
                  <a:ext cx="90" cy="1476"/>
                </a:xfrm>
                <a:custGeom>
                  <a:avLst/>
                  <a:gdLst>
                    <a:gd name="T0" fmla="*/ 90 w 90"/>
                    <a:gd name="T1" fmla="*/ 0 h 1476"/>
                    <a:gd name="T2" fmla="*/ 0 w 90"/>
                    <a:gd name="T3" fmla="*/ 78 h 1476"/>
                    <a:gd name="T4" fmla="*/ 0 w 90"/>
                    <a:gd name="T5" fmla="*/ 1398 h 1476"/>
                    <a:gd name="T6" fmla="*/ 84 w 90"/>
                    <a:gd name="T7" fmla="*/ 1476 h 147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0"/>
                    <a:gd name="T13" fmla="*/ 0 h 1476"/>
                    <a:gd name="T14" fmla="*/ 90 w 90"/>
                    <a:gd name="T15" fmla="*/ 1476 h 147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0" h="1476">
                      <a:moveTo>
                        <a:pt x="90" y="0"/>
                      </a:moveTo>
                      <a:lnTo>
                        <a:pt x="0" y="78"/>
                      </a:lnTo>
                      <a:lnTo>
                        <a:pt x="0" y="1398"/>
                      </a:lnTo>
                      <a:lnTo>
                        <a:pt x="84" y="1476"/>
                      </a:lnTo>
                    </a:path>
                  </a:pathLst>
                </a:custGeom>
                <a:noFill/>
                <a:ln w="1587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grpSp>
            <p:nvGrpSpPr>
              <p:cNvPr id="48182" name="Group 57"/>
              <p:cNvGrpSpPr>
                <a:grpSpLocks/>
              </p:cNvGrpSpPr>
              <p:nvPr/>
            </p:nvGrpSpPr>
            <p:grpSpPr bwMode="auto">
              <a:xfrm flipH="1">
                <a:off x="6720" y="8412"/>
                <a:ext cx="90" cy="2556"/>
                <a:chOff x="5604" y="7416"/>
                <a:chExt cx="90" cy="2556"/>
              </a:xfrm>
            </p:grpSpPr>
            <p:sp>
              <p:nvSpPr>
                <p:cNvPr id="48194" name="Freeform 58"/>
                <p:cNvSpPr>
                  <a:spLocks/>
                </p:cNvSpPr>
                <p:nvPr/>
              </p:nvSpPr>
              <p:spPr bwMode="auto">
                <a:xfrm>
                  <a:off x="5604" y="7416"/>
                  <a:ext cx="90" cy="1086"/>
                </a:xfrm>
                <a:custGeom>
                  <a:avLst/>
                  <a:gdLst>
                    <a:gd name="T0" fmla="*/ 90 w 90"/>
                    <a:gd name="T1" fmla="*/ 0 h 1086"/>
                    <a:gd name="T2" fmla="*/ 0 w 90"/>
                    <a:gd name="T3" fmla="*/ 96 h 1086"/>
                    <a:gd name="T4" fmla="*/ 0 w 90"/>
                    <a:gd name="T5" fmla="*/ 996 h 1086"/>
                    <a:gd name="T6" fmla="*/ 90 w 90"/>
                    <a:gd name="T7" fmla="*/ 1086 h 108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0"/>
                    <a:gd name="T13" fmla="*/ 0 h 1086"/>
                    <a:gd name="T14" fmla="*/ 90 w 90"/>
                    <a:gd name="T15" fmla="*/ 1086 h 108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0" h="1086">
                      <a:moveTo>
                        <a:pt x="90" y="0"/>
                      </a:moveTo>
                      <a:lnTo>
                        <a:pt x="0" y="96"/>
                      </a:lnTo>
                      <a:lnTo>
                        <a:pt x="0" y="996"/>
                      </a:lnTo>
                      <a:lnTo>
                        <a:pt x="90" y="1086"/>
                      </a:lnTo>
                    </a:path>
                  </a:pathLst>
                </a:custGeom>
                <a:noFill/>
                <a:ln w="1587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8195" name="Freeform 59"/>
                <p:cNvSpPr>
                  <a:spLocks/>
                </p:cNvSpPr>
                <p:nvPr/>
              </p:nvSpPr>
              <p:spPr bwMode="auto">
                <a:xfrm>
                  <a:off x="5604" y="8496"/>
                  <a:ext cx="90" cy="1476"/>
                </a:xfrm>
                <a:custGeom>
                  <a:avLst/>
                  <a:gdLst>
                    <a:gd name="T0" fmla="*/ 90 w 90"/>
                    <a:gd name="T1" fmla="*/ 0 h 1476"/>
                    <a:gd name="T2" fmla="*/ 0 w 90"/>
                    <a:gd name="T3" fmla="*/ 78 h 1476"/>
                    <a:gd name="T4" fmla="*/ 0 w 90"/>
                    <a:gd name="T5" fmla="*/ 1398 h 1476"/>
                    <a:gd name="T6" fmla="*/ 84 w 90"/>
                    <a:gd name="T7" fmla="*/ 1476 h 147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0"/>
                    <a:gd name="T13" fmla="*/ 0 h 1476"/>
                    <a:gd name="T14" fmla="*/ 90 w 90"/>
                    <a:gd name="T15" fmla="*/ 1476 h 147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0" h="1476">
                      <a:moveTo>
                        <a:pt x="90" y="0"/>
                      </a:moveTo>
                      <a:lnTo>
                        <a:pt x="0" y="78"/>
                      </a:lnTo>
                      <a:lnTo>
                        <a:pt x="0" y="1398"/>
                      </a:lnTo>
                      <a:lnTo>
                        <a:pt x="84" y="1476"/>
                      </a:lnTo>
                    </a:path>
                  </a:pathLst>
                </a:custGeom>
                <a:noFill/>
                <a:ln w="1587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grpSp>
            <p:nvGrpSpPr>
              <p:cNvPr id="48183" name="Group 60"/>
              <p:cNvGrpSpPr>
                <a:grpSpLocks/>
              </p:cNvGrpSpPr>
              <p:nvPr/>
            </p:nvGrpSpPr>
            <p:grpSpPr bwMode="auto">
              <a:xfrm>
                <a:off x="6996" y="9606"/>
                <a:ext cx="546" cy="114"/>
                <a:chOff x="4488" y="9024"/>
                <a:chExt cx="546" cy="114"/>
              </a:xfrm>
            </p:grpSpPr>
            <p:sp>
              <p:nvSpPr>
                <p:cNvPr id="48192" name="AutoShape 61"/>
                <p:cNvSpPr>
                  <a:spLocks noChangeArrowheads="1"/>
                </p:cNvSpPr>
                <p:nvPr/>
              </p:nvSpPr>
              <p:spPr bwMode="auto">
                <a:xfrm rot="-5400000">
                  <a:off x="4485" y="9027"/>
                  <a:ext cx="114" cy="108"/>
                </a:xfrm>
                <a:prstGeom prst="flowChartExtract">
                  <a:avLst/>
                </a:prstGeom>
                <a:noFill/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ru-RU" altLang="en-US" sz="18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193" name="Line 62"/>
                <p:cNvSpPr>
                  <a:spLocks noChangeShapeType="1"/>
                </p:cNvSpPr>
                <p:nvPr/>
              </p:nvSpPr>
              <p:spPr bwMode="auto">
                <a:xfrm>
                  <a:off x="4596" y="9084"/>
                  <a:ext cx="438" cy="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48184" name="AutoShape 63"/>
              <p:cNvSpPr>
                <a:spLocks noChangeArrowheads="1"/>
              </p:cNvSpPr>
              <p:nvPr/>
            </p:nvSpPr>
            <p:spPr bwMode="auto">
              <a:xfrm rot="10800000">
                <a:off x="5394" y="9726"/>
                <a:ext cx="114" cy="108"/>
              </a:xfrm>
              <a:prstGeom prst="flowChartExtract">
                <a:avLst/>
              </a:prstGeom>
              <a:solidFill>
                <a:srgbClr val="000000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8185" name="AutoShape 64"/>
              <p:cNvSpPr>
                <a:spLocks noChangeArrowheads="1"/>
              </p:cNvSpPr>
              <p:nvPr/>
            </p:nvSpPr>
            <p:spPr bwMode="auto">
              <a:xfrm rot="10800000">
                <a:off x="5370" y="11178"/>
                <a:ext cx="114" cy="108"/>
              </a:xfrm>
              <a:prstGeom prst="flowChartExtract">
                <a:avLst/>
              </a:prstGeom>
              <a:solidFill>
                <a:srgbClr val="000000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8186" name="Freeform 65"/>
              <p:cNvSpPr>
                <a:spLocks/>
              </p:cNvSpPr>
              <p:nvPr/>
            </p:nvSpPr>
            <p:spPr bwMode="auto">
              <a:xfrm>
                <a:off x="5448" y="9324"/>
                <a:ext cx="240" cy="396"/>
              </a:xfrm>
              <a:custGeom>
                <a:avLst/>
                <a:gdLst>
                  <a:gd name="T0" fmla="*/ 240 w 240"/>
                  <a:gd name="T1" fmla="*/ 0 h 396"/>
                  <a:gd name="T2" fmla="*/ 0 w 240"/>
                  <a:gd name="T3" fmla="*/ 0 h 396"/>
                  <a:gd name="T4" fmla="*/ 0 w 240"/>
                  <a:gd name="T5" fmla="*/ 396 h 396"/>
                  <a:gd name="T6" fmla="*/ 0 60000 65536"/>
                  <a:gd name="T7" fmla="*/ 0 60000 65536"/>
                  <a:gd name="T8" fmla="*/ 0 60000 65536"/>
                  <a:gd name="T9" fmla="*/ 0 w 240"/>
                  <a:gd name="T10" fmla="*/ 0 h 396"/>
                  <a:gd name="T11" fmla="*/ 240 w 240"/>
                  <a:gd name="T12" fmla="*/ 396 h 3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0" h="396">
                    <a:moveTo>
                      <a:pt x="240" y="0"/>
                    </a:moveTo>
                    <a:lnTo>
                      <a:pt x="0" y="0"/>
                    </a:lnTo>
                    <a:lnTo>
                      <a:pt x="0" y="396"/>
                    </a:lnTo>
                  </a:path>
                </a:pathLst>
              </a:custGeom>
              <a:noFill/>
              <a:ln w="1587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8187" name="Freeform 66"/>
              <p:cNvSpPr>
                <a:spLocks/>
              </p:cNvSpPr>
              <p:nvPr/>
            </p:nvSpPr>
            <p:spPr bwMode="auto">
              <a:xfrm>
                <a:off x="5430" y="10782"/>
                <a:ext cx="240" cy="396"/>
              </a:xfrm>
              <a:custGeom>
                <a:avLst/>
                <a:gdLst>
                  <a:gd name="T0" fmla="*/ 240 w 240"/>
                  <a:gd name="T1" fmla="*/ 0 h 396"/>
                  <a:gd name="T2" fmla="*/ 0 w 240"/>
                  <a:gd name="T3" fmla="*/ 0 h 396"/>
                  <a:gd name="T4" fmla="*/ 0 w 240"/>
                  <a:gd name="T5" fmla="*/ 396 h 396"/>
                  <a:gd name="T6" fmla="*/ 0 60000 65536"/>
                  <a:gd name="T7" fmla="*/ 0 60000 65536"/>
                  <a:gd name="T8" fmla="*/ 0 60000 65536"/>
                  <a:gd name="T9" fmla="*/ 0 w 240"/>
                  <a:gd name="T10" fmla="*/ 0 h 396"/>
                  <a:gd name="T11" fmla="*/ 240 w 240"/>
                  <a:gd name="T12" fmla="*/ 396 h 3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0" h="396">
                    <a:moveTo>
                      <a:pt x="240" y="0"/>
                    </a:moveTo>
                    <a:lnTo>
                      <a:pt x="0" y="0"/>
                    </a:lnTo>
                    <a:lnTo>
                      <a:pt x="0" y="396"/>
                    </a:lnTo>
                  </a:path>
                </a:pathLst>
              </a:custGeom>
              <a:noFill/>
              <a:ln w="1587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8188" name="Line 67"/>
              <p:cNvSpPr>
                <a:spLocks noChangeShapeType="1"/>
              </p:cNvSpPr>
              <p:nvPr/>
            </p:nvSpPr>
            <p:spPr bwMode="auto">
              <a:xfrm>
                <a:off x="4944" y="8304"/>
                <a:ext cx="762" cy="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grpSp>
            <p:nvGrpSpPr>
              <p:cNvPr id="48189" name="Group 68"/>
              <p:cNvGrpSpPr>
                <a:grpSpLocks/>
              </p:cNvGrpSpPr>
              <p:nvPr/>
            </p:nvGrpSpPr>
            <p:grpSpPr bwMode="auto">
              <a:xfrm>
                <a:off x="6984" y="8544"/>
                <a:ext cx="546" cy="114"/>
                <a:chOff x="4488" y="9024"/>
                <a:chExt cx="546" cy="114"/>
              </a:xfrm>
            </p:grpSpPr>
            <p:sp>
              <p:nvSpPr>
                <p:cNvPr id="48190" name="AutoShape 69"/>
                <p:cNvSpPr>
                  <a:spLocks noChangeArrowheads="1"/>
                </p:cNvSpPr>
                <p:nvPr/>
              </p:nvSpPr>
              <p:spPr bwMode="auto">
                <a:xfrm rot="-5400000">
                  <a:off x="4485" y="9027"/>
                  <a:ext cx="114" cy="108"/>
                </a:xfrm>
                <a:prstGeom prst="flowChartExtract">
                  <a:avLst/>
                </a:prstGeom>
                <a:noFill/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ru-RU" altLang="en-US" sz="18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191" name="Line 70"/>
                <p:cNvSpPr>
                  <a:spLocks noChangeShapeType="1"/>
                </p:cNvSpPr>
                <p:nvPr/>
              </p:nvSpPr>
              <p:spPr bwMode="auto">
                <a:xfrm>
                  <a:off x="4596" y="9084"/>
                  <a:ext cx="438" cy="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</p:grpSp>
        <p:sp>
          <p:nvSpPr>
            <p:cNvPr id="48136" name="Text Box 71"/>
            <p:cNvSpPr txBox="1">
              <a:spLocks noChangeArrowheads="1"/>
            </p:cNvSpPr>
            <p:nvPr/>
          </p:nvSpPr>
          <p:spPr bwMode="auto">
            <a:xfrm>
              <a:off x="2281" y="8020"/>
              <a:ext cx="1361" cy="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 b="1"/>
                <a:t>Витяг</a:t>
              </a: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48137" name="Line 72"/>
            <p:cNvSpPr>
              <a:spLocks noChangeShapeType="1"/>
            </p:cNvSpPr>
            <p:nvPr/>
          </p:nvSpPr>
          <p:spPr bwMode="auto">
            <a:xfrm flipH="1">
              <a:off x="3282" y="10229"/>
              <a:ext cx="842" cy="3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38" name="Text Box 73"/>
            <p:cNvSpPr txBox="1">
              <a:spLocks noChangeArrowheads="1"/>
            </p:cNvSpPr>
            <p:nvPr/>
          </p:nvSpPr>
          <p:spPr bwMode="auto">
            <a:xfrm>
              <a:off x="3083" y="10378"/>
              <a:ext cx="292" cy="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400"/>
                <a:t>1</a:t>
              </a:r>
              <a:endParaRPr lang="ru-RU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48139" name="Line 74"/>
            <p:cNvSpPr>
              <a:spLocks noChangeShapeType="1"/>
            </p:cNvSpPr>
            <p:nvPr/>
          </p:nvSpPr>
          <p:spPr bwMode="auto">
            <a:xfrm>
              <a:off x="5189" y="10944"/>
              <a:ext cx="684" cy="2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40" name="Text Box 75"/>
            <p:cNvSpPr txBox="1">
              <a:spLocks noChangeArrowheads="1"/>
            </p:cNvSpPr>
            <p:nvPr/>
          </p:nvSpPr>
          <p:spPr bwMode="auto">
            <a:xfrm>
              <a:off x="5855" y="11012"/>
              <a:ext cx="292" cy="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400"/>
                <a:t>2</a:t>
              </a:r>
              <a:endParaRPr lang="ru-RU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48141" name="Text Box 76"/>
            <p:cNvSpPr txBox="1">
              <a:spLocks noChangeArrowheads="1"/>
            </p:cNvSpPr>
            <p:nvPr/>
          </p:nvSpPr>
          <p:spPr bwMode="auto">
            <a:xfrm>
              <a:off x="5851" y="11647"/>
              <a:ext cx="292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400"/>
                <a:t>3</a:t>
              </a:r>
              <a:endParaRPr lang="ru-RU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48142" name="Line 77"/>
            <p:cNvSpPr>
              <a:spLocks noChangeShapeType="1"/>
            </p:cNvSpPr>
            <p:nvPr/>
          </p:nvSpPr>
          <p:spPr bwMode="auto">
            <a:xfrm>
              <a:off x="4613" y="11558"/>
              <a:ext cx="1238" cy="2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43" name="Line 78"/>
            <p:cNvSpPr>
              <a:spLocks noChangeShapeType="1"/>
            </p:cNvSpPr>
            <p:nvPr/>
          </p:nvSpPr>
          <p:spPr bwMode="auto">
            <a:xfrm flipV="1">
              <a:off x="4807" y="10501"/>
              <a:ext cx="1044" cy="19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44" name="Text Box 79"/>
            <p:cNvSpPr txBox="1">
              <a:spLocks noChangeArrowheads="1"/>
            </p:cNvSpPr>
            <p:nvPr/>
          </p:nvSpPr>
          <p:spPr bwMode="auto">
            <a:xfrm>
              <a:off x="5858" y="10310"/>
              <a:ext cx="292" cy="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400"/>
                <a:t>4</a:t>
              </a:r>
              <a:endParaRPr lang="ru-RU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48145" name="Line 80"/>
            <p:cNvSpPr>
              <a:spLocks noChangeShapeType="1"/>
            </p:cNvSpPr>
            <p:nvPr/>
          </p:nvSpPr>
          <p:spPr bwMode="auto">
            <a:xfrm flipH="1">
              <a:off x="3339" y="8375"/>
              <a:ext cx="677" cy="79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46" name="Text Box 81"/>
            <p:cNvSpPr txBox="1">
              <a:spLocks noChangeArrowheads="1"/>
            </p:cNvSpPr>
            <p:nvPr/>
          </p:nvSpPr>
          <p:spPr bwMode="auto">
            <a:xfrm>
              <a:off x="3087" y="9009"/>
              <a:ext cx="292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400"/>
                <a:t>5</a:t>
              </a:r>
              <a:endParaRPr lang="ru-RU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48147" name="Line 82"/>
            <p:cNvSpPr>
              <a:spLocks noChangeShapeType="1"/>
            </p:cNvSpPr>
            <p:nvPr/>
          </p:nvSpPr>
          <p:spPr bwMode="auto">
            <a:xfrm flipV="1">
              <a:off x="4915" y="8033"/>
              <a:ext cx="936" cy="4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48" name="Text Box 83"/>
            <p:cNvSpPr txBox="1">
              <a:spLocks noChangeArrowheads="1"/>
            </p:cNvSpPr>
            <p:nvPr/>
          </p:nvSpPr>
          <p:spPr bwMode="auto">
            <a:xfrm>
              <a:off x="5844" y="7836"/>
              <a:ext cx="292" cy="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400"/>
                <a:t>6</a:t>
              </a:r>
              <a:endParaRPr lang="ru-RU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48149" name="Line 84"/>
            <p:cNvSpPr>
              <a:spLocks noChangeShapeType="1"/>
            </p:cNvSpPr>
            <p:nvPr/>
          </p:nvSpPr>
          <p:spPr bwMode="auto">
            <a:xfrm>
              <a:off x="4951" y="11933"/>
              <a:ext cx="900" cy="3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50" name="Text Box 85"/>
            <p:cNvSpPr txBox="1">
              <a:spLocks noChangeArrowheads="1"/>
            </p:cNvSpPr>
            <p:nvPr/>
          </p:nvSpPr>
          <p:spPr bwMode="auto">
            <a:xfrm>
              <a:off x="5848" y="12103"/>
              <a:ext cx="291" cy="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400"/>
                <a:t>7</a:t>
              </a:r>
              <a:endParaRPr lang="ru-RU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48151" name="Line 86"/>
            <p:cNvSpPr>
              <a:spLocks noChangeShapeType="1"/>
            </p:cNvSpPr>
            <p:nvPr/>
          </p:nvSpPr>
          <p:spPr bwMode="auto">
            <a:xfrm flipH="1" flipV="1">
              <a:off x="3966" y="7113"/>
              <a:ext cx="395" cy="6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52" name="Line 87"/>
            <p:cNvSpPr>
              <a:spLocks noChangeShapeType="1"/>
            </p:cNvSpPr>
            <p:nvPr/>
          </p:nvSpPr>
          <p:spPr bwMode="auto">
            <a:xfrm flipH="1" flipV="1">
              <a:off x="3318" y="7604"/>
              <a:ext cx="791" cy="3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53" name="Text Box 88"/>
            <p:cNvSpPr txBox="1">
              <a:spLocks noChangeArrowheads="1"/>
            </p:cNvSpPr>
            <p:nvPr/>
          </p:nvSpPr>
          <p:spPr bwMode="auto">
            <a:xfrm>
              <a:off x="3058" y="7413"/>
              <a:ext cx="292" cy="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400"/>
                <a:t>8</a:t>
              </a:r>
              <a:endParaRPr lang="ru-RU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48154" name="Text Box 89"/>
            <p:cNvSpPr txBox="1">
              <a:spLocks noChangeArrowheads="1"/>
            </p:cNvSpPr>
            <p:nvPr/>
          </p:nvSpPr>
          <p:spPr bwMode="auto">
            <a:xfrm>
              <a:off x="3760" y="6861"/>
              <a:ext cx="292" cy="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400"/>
                <a:t>9</a:t>
              </a:r>
              <a:endParaRPr lang="ru-RU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48155" name="Text Box 90"/>
            <p:cNvSpPr txBox="1">
              <a:spLocks noChangeArrowheads="1"/>
            </p:cNvSpPr>
            <p:nvPr/>
          </p:nvSpPr>
          <p:spPr bwMode="auto">
            <a:xfrm>
              <a:off x="5844" y="7379"/>
              <a:ext cx="439" cy="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400"/>
                <a:t>10</a:t>
              </a:r>
              <a:endParaRPr lang="ru-RU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48156" name="Line 91"/>
            <p:cNvSpPr>
              <a:spLocks noChangeShapeType="1"/>
            </p:cNvSpPr>
            <p:nvPr/>
          </p:nvSpPr>
          <p:spPr bwMode="auto">
            <a:xfrm flipV="1">
              <a:off x="5297" y="7590"/>
              <a:ext cx="540" cy="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48133" name="Rectangle 92"/>
          <p:cNvSpPr>
            <a:spLocks noChangeArrowheads="1"/>
          </p:cNvSpPr>
          <p:nvPr/>
        </p:nvSpPr>
        <p:spPr bwMode="auto">
          <a:xfrm>
            <a:off x="5184775" y="2205038"/>
            <a:ext cx="3959225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1800"/>
              <a:t>1 – </a:t>
            </a:r>
            <a:r>
              <a:rPr lang="uk-UA" altLang="en-US" sz="1800"/>
              <a:t>корпус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2 – парова рубашка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3 – обертовий вал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4 – шкребки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5 – штуцер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6 – розподільне кільце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7 – штуцер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8 – сепараційна камера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9 – каплевідбійник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10 – патрубок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66688" y="257175"/>
            <a:ext cx="6477000" cy="868363"/>
          </a:xfrm>
        </p:spPr>
        <p:txBody>
          <a:bodyPr/>
          <a:lstStyle/>
          <a:p>
            <a:pPr eaLnBrk="1" hangingPunct="1"/>
            <a:r>
              <a:rPr lang="ru-RU" altLang="en-US" sz="3200" u="sng" smtClean="0">
                <a:solidFill>
                  <a:srgbClr val="000000"/>
                </a:solidFill>
              </a:rPr>
              <a:t>ВАКУУМ-ЦИРКУЛЯЦІЙНИЙ АПАРАТ ФІРМИ «СІМАКС»</a:t>
            </a:r>
          </a:p>
        </p:txBody>
      </p:sp>
      <p:sp>
        <p:nvSpPr>
          <p:cNvPr id="49155" name="Rectangle 4"/>
          <p:cNvSpPr>
            <a:spLocks noChangeArrowheads="1"/>
          </p:cNvSpPr>
          <p:nvPr/>
        </p:nvSpPr>
        <p:spPr bwMode="auto">
          <a:xfrm>
            <a:off x="179388" y="6524625"/>
            <a:ext cx="1490662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pic>
        <p:nvPicPr>
          <p:cNvPr id="49156" name="Picture 5" descr="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484313"/>
            <a:ext cx="575945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Rectangle 6"/>
          <p:cNvSpPr>
            <a:spLocks noChangeArrowheads="1"/>
          </p:cNvSpPr>
          <p:nvPr/>
        </p:nvSpPr>
        <p:spPr bwMode="auto">
          <a:xfrm>
            <a:off x="6281738" y="1484313"/>
            <a:ext cx="2862262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1800"/>
              <a:t>1 – </a:t>
            </a:r>
            <a:r>
              <a:rPr lang="uk-UA" altLang="en-US" sz="1800"/>
              <a:t>колба-приймач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2 – калорифер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3 – циркуляційна труба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4 – хобот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5 – зазор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6 – колба-розширник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7 – труба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8 – конденсатор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9 – колба-збірник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10 – штуцер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11 – зливний патрубок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z="4000" u="sng" smtClean="0">
                <a:solidFill>
                  <a:srgbClr val="000000"/>
                </a:solidFill>
              </a:rPr>
              <a:t>ПІННИЙ ВИПАРНИК</a:t>
            </a:r>
          </a:p>
        </p:txBody>
      </p:sp>
      <p:sp>
        <p:nvSpPr>
          <p:cNvPr id="50179" name="Rectangle 4"/>
          <p:cNvSpPr>
            <a:spLocks noChangeArrowheads="1"/>
          </p:cNvSpPr>
          <p:nvPr/>
        </p:nvSpPr>
        <p:spPr bwMode="auto">
          <a:xfrm>
            <a:off x="179388" y="6524625"/>
            <a:ext cx="1490662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grpSp>
        <p:nvGrpSpPr>
          <p:cNvPr id="50180" name="Group 5"/>
          <p:cNvGrpSpPr>
            <a:grpSpLocks noChangeAspect="1"/>
          </p:cNvGrpSpPr>
          <p:nvPr/>
        </p:nvGrpSpPr>
        <p:grpSpPr bwMode="auto">
          <a:xfrm>
            <a:off x="250825" y="1196975"/>
            <a:ext cx="4292600" cy="5111750"/>
            <a:chOff x="2281" y="9576"/>
            <a:chExt cx="2467" cy="3315"/>
          </a:xfrm>
        </p:grpSpPr>
        <p:sp>
          <p:nvSpPr>
            <p:cNvPr id="50182" name="AutoShape 6"/>
            <p:cNvSpPr>
              <a:spLocks noChangeAspect="1" noChangeArrowheads="1"/>
            </p:cNvSpPr>
            <p:nvPr/>
          </p:nvSpPr>
          <p:spPr bwMode="auto">
            <a:xfrm>
              <a:off x="2281" y="9576"/>
              <a:ext cx="2467" cy="3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en-US" sz="1800">
                <a:solidFill>
                  <a:schemeClr val="tx1"/>
                </a:solidFill>
              </a:endParaRPr>
            </a:p>
          </p:txBody>
        </p:sp>
        <p:grpSp>
          <p:nvGrpSpPr>
            <p:cNvPr id="50183" name="Group 7"/>
            <p:cNvGrpSpPr>
              <a:grpSpLocks/>
            </p:cNvGrpSpPr>
            <p:nvPr/>
          </p:nvGrpSpPr>
          <p:grpSpPr bwMode="auto">
            <a:xfrm>
              <a:off x="2718" y="10039"/>
              <a:ext cx="297" cy="568"/>
              <a:chOff x="4657" y="8061"/>
              <a:chExt cx="551" cy="804"/>
            </a:xfrm>
          </p:grpSpPr>
          <p:grpSp>
            <p:nvGrpSpPr>
              <p:cNvPr id="50296" name="Group 8"/>
              <p:cNvGrpSpPr>
                <a:grpSpLocks/>
              </p:cNvGrpSpPr>
              <p:nvPr/>
            </p:nvGrpSpPr>
            <p:grpSpPr bwMode="auto">
              <a:xfrm>
                <a:off x="4659" y="8250"/>
                <a:ext cx="549" cy="615"/>
                <a:chOff x="4953" y="8502"/>
                <a:chExt cx="549" cy="615"/>
              </a:xfrm>
            </p:grpSpPr>
            <p:sp>
              <p:nvSpPr>
                <p:cNvPr id="50301" name="Freeform 9"/>
                <p:cNvSpPr>
                  <a:spLocks/>
                </p:cNvSpPr>
                <p:nvPr/>
              </p:nvSpPr>
              <p:spPr bwMode="auto">
                <a:xfrm>
                  <a:off x="4953" y="8502"/>
                  <a:ext cx="537" cy="615"/>
                </a:xfrm>
                <a:custGeom>
                  <a:avLst/>
                  <a:gdLst>
                    <a:gd name="T0" fmla="*/ 537 w 537"/>
                    <a:gd name="T1" fmla="*/ 114 h 615"/>
                    <a:gd name="T2" fmla="*/ 537 w 537"/>
                    <a:gd name="T3" fmla="*/ 0 h 615"/>
                    <a:gd name="T4" fmla="*/ 0 w 537"/>
                    <a:gd name="T5" fmla="*/ 0 h 615"/>
                    <a:gd name="T6" fmla="*/ 0 w 537"/>
                    <a:gd name="T7" fmla="*/ 615 h 615"/>
                    <a:gd name="T8" fmla="*/ 537 w 537"/>
                    <a:gd name="T9" fmla="*/ 615 h 615"/>
                    <a:gd name="T10" fmla="*/ 537 w 537"/>
                    <a:gd name="T11" fmla="*/ 270 h 61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37"/>
                    <a:gd name="T19" fmla="*/ 0 h 615"/>
                    <a:gd name="T20" fmla="*/ 537 w 537"/>
                    <a:gd name="T21" fmla="*/ 615 h 61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37" h="615">
                      <a:moveTo>
                        <a:pt x="537" y="114"/>
                      </a:moveTo>
                      <a:lnTo>
                        <a:pt x="537" y="0"/>
                      </a:lnTo>
                      <a:lnTo>
                        <a:pt x="0" y="0"/>
                      </a:lnTo>
                      <a:lnTo>
                        <a:pt x="0" y="615"/>
                      </a:lnTo>
                      <a:lnTo>
                        <a:pt x="537" y="615"/>
                      </a:lnTo>
                      <a:lnTo>
                        <a:pt x="537" y="270"/>
                      </a:lnTo>
                    </a:path>
                  </a:pathLst>
                </a:custGeom>
                <a:noFill/>
                <a:ln w="12700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0302" name="Arc 10"/>
                <p:cNvSpPr>
                  <a:spLocks/>
                </p:cNvSpPr>
                <p:nvPr/>
              </p:nvSpPr>
              <p:spPr bwMode="auto">
                <a:xfrm>
                  <a:off x="5454" y="8607"/>
                  <a:ext cx="48" cy="171"/>
                </a:xfrm>
                <a:custGeom>
                  <a:avLst/>
                  <a:gdLst>
                    <a:gd name="T0" fmla="*/ 0 w 21600"/>
                    <a:gd name="T1" fmla="*/ 0 h 43197"/>
                    <a:gd name="T2" fmla="*/ 0 w 21600"/>
                    <a:gd name="T3" fmla="*/ 0 h 43197"/>
                    <a:gd name="T4" fmla="*/ 0 w 21600"/>
                    <a:gd name="T5" fmla="*/ 0 h 43197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3197"/>
                    <a:gd name="T11" fmla="*/ 21600 w 21600"/>
                    <a:gd name="T12" fmla="*/ 43197 h 4319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3197" fill="none" extrusionOk="0">
                      <a:moveTo>
                        <a:pt x="21600" y="43197"/>
                      </a:moveTo>
                      <a:cubicBezTo>
                        <a:pt x="9670" y="43197"/>
                        <a:pt x="0" y="33526"/>
                        <a:pt x="0" y="21597"/>
                      </a:cubicBezTo>
                      <a:cubicBezTo>
                        <a:pt x="-1" y="9803"/>
                        <a:pt x="9459" y="189"/>
                        <a:pt x="21251" y="-1"/>
                      </a:cubicBezTo>
                    </a:path>
                    <a:path w="21600" h="43197" stroke="0" extrusionOk="0">
                      <a:moveTo>
                        <a:pt x="21600" y="43197"/>
                      </a:moveTo>
                      <a:cubicBezTo>
                        <a:pt x="9670" y="43197"/>
                        <a:pt x="0" y="33526"/>
                        <a:pt x="0" y="21597"/>
                      </a:cubicBezTo>
                      <a:cubicBezTo>
                        <a:pt x="-1" y="9803"/>
                        <a:pt x="9459" y="189"/>
                        <a:pt x="21251" y="-1"/>
                      </a:cubicBezTo>
                      <a:lnTo>
                        <a:pt x="21600" y="21597"/>
                      </a:lnTo>
                      <a:lnTo>
                        <a:pt x="21600" y="43197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50297" name="Arc 11"/>
              <p:cNvSpPr>
                <a:spLocks/>
              </p:cNvSpPr>
              <p:nvPr/>
            </p:nvSpPr>
            <p:spPr bwMode="auto">
              <a:xfrm>
                <a:off x="4657" y="8144"/>
                <a:ext cx="541" cy="107"/>
              </a:xfrm>
              <a:custGeom>
                <a:avLst/>
                <a:gdLst>
                  <a:gd name="T0" fmla="*/ 0 w 43200"/>
                  <a:gd name="T1" fmla="*/ 0 h 21717"/>
                  <a:gd name="T2" fmla="*/ 0 w 43200"/>
                  <a:gd name="T3" fmla="*/ 0 h 21717"/>
                  <a:gd name="T4" fmla="*/ 0 w 43200"/>
                  <a:gd name="T5" fmla="*/ 0 h 21717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21717"/>
                  <a:gd name="T11" fmla="*/ 43200 w 43200"/>
                  <a:gd name="T12" fmla="*/ 21717 h 2171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21717" fill="none" extrusionOk="0">
                    <a:moveTo>
                      <a:pt x="0" y="21716"/>
                    </a:moveTo>
                    <a:cubicBezTo>
                      <a:pt x="0" y="21677"/>
                      <a:pt x="0" y="2163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1717" stroke="0" extrusionOk="0">
                    <a:moveTo>
                      <a:pt x="0" y="21716"/>
                    </a:moveTo>
                    <a:cubicBezTo>
                      <a:pt x="0" y="21677"/>
                      <a:pt x="0" y="2163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lnTo>
                      <a:pt x="0" y="21716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0298" name="Freeform 12"/>
              <p:cNvSpPr>
                <a:spLocks/>
              </p:cNvSpPr>
              <p:nvPr/>
            </p:nvSpPr>
            <p:spPr bwMode="auto">
              <a:xfrm>
                <a:off x="4839" y="8064"/>
                <a:ext cx="186" cy="87"/>
              </a:xfrm>
              <a:custGeom>
                <a:avLst/>
                <a:gdLst>
                  <a:gd name="T0" fmla="*/ 0 w 186"/>
                  <a:gd name="T1" fmla="*/ 84 h 87"/>
                  <a:gd name="T2" fmla="*/ 0 w 186"/>
                  <a:gd name="T3" fmla="*/ 0 h 87"/>
                  <a:gd name="T4" fmla="*/ 186 w 186"/>
                  <a:gd name="T5" fmla="*/ 0 h 87"/>
                  <a:gd name="T6" fmla="*/ 186 w 186"/>
                  <a:gd name="T7" fmla="*/ 87 h 8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6"/>
                  <a:gd name="T13" fmla="*/ 0 h 87"/>
                  <a:gd name="T14" fmla="*/ 186 w 186"/>
                  <a:gd name="T15" fmla="*/ 87 h 8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6" h="87">
                    <a:moveTo>
                      <a:pt x="0" y="84"/>
                    </a:moveTo>
                    <a:lnTo>
                      <a:pt x="0" y="0"/>
                    </a:lnTo>
                    <a:lnTo>
                      <a:pt x="186" y="0"/>
                    </a:lnTo>
                    <a:lnTo>
                      <a:pt x="186" y="87"/>
                    </a:ln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0299" name="Line 13"/>
              <p:cNvSpPr>
                <a:spLocks noChangeShapeType="1"/>
              </p:cNvSpPr>
              <p:nvPr/>
            </p:nvSpPr>
            <p:spPr bwMode="auto">
              <a:xfrm flipV="1">
                <a:off x="4791" y="8061"/>
                <a:ext cx="285" cy="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0300" name="Line 14"/>
              <p:cNvSpPr>
                <a:spLocks noChangeShapeType="1"/>
              </p:cNvSpPr>
              <p:nvPr/>
            </p:nvSpPr>
            <p:spPr bwMode="auto">
              <a:xfrm>
                <a:off x="5091" y="8172"/>
                <a:ext cx="0" cy="6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50184" name="Group 15"/>
            <p:cNvGrpSpPr>
              <a:grpSpLocks/>
            </p:cNvGrpSpPr>
            <p:nvPr/>
          </p:nvGrpSpPr>
          <p:grpSpPr bwMode="auto">
            <a:xfrm>
              <a:off x="2765" y="10779"/>
              <a:ext cx="205" cy="68"/>
              <a:chOff x="4743" y="9108"/>
              <a:chExt cx="378" cy="96"/>
            </a:xfrm>
          </p:grpSpPr>
          <p:sp>
            <p:nvSpPr>
              <p:cNvPr id="50294" name="Rectangle 16"/>
              <p:cNvSpPr>
                <a:spLocks noChangeArrowheads="1"/>
              </p:cNvSpPr>
              <p:nvPr/>
            </p:nvSpPr>
            <p:spPr bwMode="auto">
              <a:xfrm>
                <a:off x="4743" y="9108"/>
                <a:ext cx="375" cy="96"/>
              </a:xfrm>
              <a:prstGeom prst="rect">
                <a:avLst/>
              </a:prstGeom>
              <a:noFill/>
              <a:ln w="1270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50295" name="Line 17"/>
              <p:cNvSpPr>
                <a:spLocks noChangeShapeType="1"/>
              </p:cNvSpPr>
              <p:nvPr/>
            </p:nvSpPr>
            <p:spPr bwMode="auto">
              <a:xfrm>
                <a:off x="4743" y="9156"/>
                <a:ext cx="37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50185" name="Rectangle 18"/>
            <p:cNvSpPr>
              <a:spLocks noChangeArrowheads="1"/>
            </p:cNvSpPr>
            <p:nvPr/>
          </p:nvSpPr>
          <p:spPr bwMode="auto">
            <a:xfrm>
              <a:off x="2805" y="10607"/>
              <a:ext cx="124" cy="172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186" name="Line 19"/>
            <p:cNvSpPr>
              <a:spLocks noChangeShapeType="1"/>
            </p:cNvSpPr>
            <p:nvPr/>
          </p:nvSpPr>
          <p:spPr bwMode="auto">
            <a:xfrm>
              <a:off x="2805" y="10842"/>
              <a:ext cx="0" cy="15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187" name="Line 20"/>
            <p:cNvSpPr>
              <a:spLocks noChangeShapeType="1"/>
            </p:cNvSpPr>
            <p:nvPr/>
          </p:nvSpPr>
          <p:spPr bwMode="auto">
            <a:xfrm>
              <a:off x="2929" y="10842"/>
              <a:ext cx="0" cy="15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188" name="Freeform 21"/>
            <p:cNvSpPr>
              <a:spLocks/>
            </p:cNvSpPr>
            <p:nvPr/>
          </p:nvSpPr>
          <p:spPr bwMode="auto">
            <a:xfrm>
              <a:off x="2633" y="11090"/>
              <a:ext cx="465" cy="1070"/>
            </a:xfrm>
            <a:custGeom>
              <a:avLst/>
              <a:gdLst>
                <a:gd name="T0" fmla="*/ 0 w 860"/>
                <a:gd name="T1" fmla="*/ 377 h 1515"/>
                <a:gd name="T2" fmla="*/ 0 w 860"/>
                <a:gd name="T3" fmla="*/ 0 h 1515"/>
                <a:gd name="T4" fmla="*/ 74 w 860"/>
                <a:gd name="T5" fmla="*/ 0 h 1515"/>
                <a:gd name="T6" fmla="*/ 74 w 860"/>
                <a:gd name="T7" fmla="*/ 377 h 15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0"/>
                <a:gd name="T13" fmla="*/ 0 h 1515"/>
                <a:gd name="T14" fmla="*/ 860 w 860"/>
                <a:gd name="T15" fmla="*/ 1515 h 15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0" h="1515">
                  <a:moveTo>
                    <a:pt x="0" y="1515"/>
                  </a:moveTo>
                  <a:lnTo>
                    <a:pt x="0" y="0"/>
                  </a:lnTo>
                  <a:lnTo>
                    <a:pt x="860" y="0"/>
                  </a:lnTo>
                  <a:lnTo>
                    <a:pt x="860" y="1515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189" name="Arc 22"/>
            <p:cNvSpPr>
              <a:spLocks/>
            </p:cNvSpPr>
            <p:nvPr/>
          </p:nvSpPr>
          <p:spPr bwMode="auto">
            <a:xfrm>
              <a:off x="2635" y="10994"/>
              <a:ext cx="458" cy="100"/>
            </a:xfrm>
            <a:custGeom>
              <a:avLst/>
              <a:gdLst>
                <a:gd name="T0" fmla="*/ 0 w 43200"/>
                <a:gd name="T1" fmla="*/ 0 h 21717"/>
                <a:gd name="T2" fmla="*/ 0 w 43200"/>
                <a:gd name="T3" fmla="*/ 0 h 21717"/>
                <a:gd name="T4" fmla="*/ 0 w 43200"/>
                <a:gd name="T5" fmla="*/ 0 h 21717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717"/>
                <a:gd name="T11" fmla="*/ 43200 w 43200"/>
                <a:gd name="T12" fmla="*/ 21717 h 217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717" fill="none" extrusionOk="0">
                  <a:moveTo>
                    <a:pt x="0" y="21716"/>
                  </a:moveTo>
                  <a:cubicBezTo>
                    <a:pt x="0" y="21677"/>
                    <a:pt x="0" y="2163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717" stroke="0" extrusionOk="0">
                  <a:moveTo>
                    <a:pt x="0" y="21716"/>
                  </a:moveTo>
                  <a:cubicBezTo>
                    <a:pt x="0" y="21677"/>
                    <a:pt x="0" y="2163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lnTo>
                    <a:pt x="0" y="217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190" name="Line 23"/>
            <p:cNvSpPr>
              <a:spLocks noChangeShapeType="1"/>
            </p:cNvSpPr>
            <p:nvPr/>
          </p:nvSpPr>
          <p:spPr bwMode="auto">
            <a:xfrm>
              <a:off x="2594" y="11090"/>
              <a:ext cx="54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191" name="Arc 24"/>
            <p:cNvSpPr>
              <a:spLocks/>
            </p:cNvSpPr>
            <p:nvPr/>
          </p:nvSpPr>
          <p:spPr bwMode="auto">
            <a:xfrm flipV="1">
              <a:off x="2635" y="12156"/>
              <a:ext cx="462" cy="153"/>
            </a:xfrm>
            <a:custGeom>
              <a:avLst/>
              <a:gdLst>
                <a:gd name="T0" fmla="*/ 0 w 43200"/>
                <a:gd name="T1" fmla="*/ 0 h 21717"/>
                <a:gd name="T2" fmla="*/ 0 w 43200"/>
                <a:gd name="T3" fmla="*/ 0 h 21717"/>
                <a:gd name="T4" fmla="*/ 0 w 43200"/>
                <a:gd name="T5" fmla="*/ 0 h 21717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717"/>
                <a:gd name="T11" fmla="*/ 43200 w 43200"/>
                <a:gd name="T12" fmla="*/ 21717 h 217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717" fill="none" extrusionOk="0">
                  <a:moveTo>
                    <a:pt x="0" y="21716"/>
                  </a:moveTo>
                  <a:cubicBezTo>
                    <a:pt x="0" y="21677"/>
                    <a:pt x="0" y="2163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717" stroke="0" extrusionOk="0">
                  <a:moveTo>
                    <a:pt x="0" y="21716"/>
                  </a:moveTo>
                  <a:cubicBezTo>
                    <a:pt x="0" y="21677"/>
                    <a:pt x="0" y="2163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lnTo>
                    <a:pt x="0" y="217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192" name="AutoShape 25"/>
            <p:cNvSpPr>
              <a:spLocks noChangeArrowheads="1"/>
            </p:cNvSpPr>
            <p:nvPr/>
          </p:nvSpPr>
          <p:spPr bwMode="auto">
            <a:xfrm>
              <a:off x="2828" y="12605"/>
              <a:ext cx="76" cy="137"/>
            </a:xfrm>
            <a:prstGeom prst="flowChartCollate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193" name="AutoShape 26"/>
            <p:cNvSpPr>
              <a:spLocks noChangeArrowheads="1"/>
            </p:cNvSpPr>
            <p:nvPr/>
          </p:nvSpPr>
          <p:spPr bwMode="auto">
            <a:xfrm rot="5400000">
              <a:off x="3065" y="12445"/>
              <a:ext cx="98" cy="105"/>
            </a:xfrm>
            <a:prstGeom prst="flowChartCollate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194" name="Oval 27"/>
            <p:cNvSpPr>
              <a:spLocks noChangeArrowheads="1"/>
            </p:cNvSpPr>
            <p:nvPr/>
          </p:nvSpPr>
          <p:spPr bwMode="auto">
            <a:xfrm>
              <a:off x="3402" y="12385"/>
              <a:ext cx="176" cy="229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195" name="Line 28"/>
            <p:cNvSpPr>
              <a:spLocks noChangeShapeType="1"/>
            </p:cNvSpPr>
            <p:nvPr/>
          </p:nvSpPr>
          <p:spPr bwMode="auto">
            <a:xfrm>
              <a:off x="3500" y="12307"/>
              <a:ext cx="9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50196" name="Group 29"/>
            <p:cNvGrpSpPr>
              <a:grpSpLocks/>
            </p:cNvGrpSpPr>
            <p:nvPr/>
          </p:nvGrpSpPr>
          <p:grpSpPr bwMode="auto">
            <a:xfrm>
              <a:off x="3540" y="10935"/>
              <a:ext cx="653" cy="319"/>
              <a:chOff x="6180" y="9330"/>
              <a:chExt cx="1210" cy="450"/>
            </a:xfrm>
          </p:grpSpPr>
          <p:sp>
            <p:nvSpPr>
              <p:cNvPr id="50285" name="Freeform 30"/>
              <p:cNvSpPr>
                <a:spLocks/>
              </p:cNvSpPr>
              <p:nvPr/>
            </p:nvSpPr>
            <p:spPr bwMode="auto">
              <a:xfrm>
                <a:off x="6180" y="9330"/>
                <a:ext cx="1210" cy="450"/>
              </a:xfrm>
              <a:custGeom>
                <a:avLst/>
                <a:gdLst>
                  <a:gd name="T0" fmla="*/ 0 w 1210"/>
                  <a:gd name="T1" fmla="*/ 0 h 450"/>
                  <a:gd name="T2" fmla="*/ 970 w 1210"/>
                  <a:gd name="T3" fmla="*/ 0 h 450"/>
                  <a:gd name="T4" fmla="*/ 970 w 1210"/>
                  <a:gd name="T5" fmla="*/ 340 h 450"/>
                  <a:gd name="T6" fmla="*/ 1210 w 1210"/>
                  <a:gd name="T7" fmla="*/ 340 h 450"/>
                  <a:gd name="T8" fmla="*/ 1210 w 1210"/>
                  <a:gd name="T9" fmla="*/ 450 h 450"/>
                  <a:gd name="T10" fmla="*/ 250 w 1210"/>
                  <a:gd name="T11" fmla="*/ 450 h 450"/>
                  <a:gd name="T12" fmla="*/ 250 w 1210"/>
                  <a:gd name="T13" fmla="*/ 105 h 450"/>
                  <a:gd name="T14" fmla="*/ 0 w 1210"/>
                  <a:gd name="T15" fmla="*/ 105 h 450"/>
                  <a:gd name="T16" fmla="*/ 0 w 1210"/>
                  <a:gd name="T17" fmla="*/ 0 h 45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10"/>
                  <a:gd name="T28" fmla="*/ 0 h 450"/>
                  <a:gd name="T29" fmla="*/ 1210 w 1210"/>
                  <a:gd name="T30" fmla="*/ 450 h 45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10" h="450">
                    <a:moveTo>
                      <a:pt x="0" y="0"/>
                    </a:moveTo>
                    <a:lnTo>
                      <a:pt x="970" y="0"/>
                    </a:lnTo>
                    <a:lnTo>
                      <a:pt x="970" y="340"/>
                    </a:lnTo>
                    <a:lnTo>
                      <a:pt x="1210" y="340"/>
                    </a:lnTo>
                    <a:lnTo>
                      <a:pt x="1210" y="450"/>
                    </a:lnTo>
                    <a:lnTo>
                      <a:pt x="250" y="450"/>
                    </a:lnTo>
                    <a:lnTo>
                      <a:pt x="250" y="105"/>
                    </a:lnTo>
                    <a:lnTo>
                      <a:pt x="0" y="1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0286" name="Line 31"/>
              <p:cNvSpPr>
                <a:spLocks noChangeShapeType="1"/>
              </p:cNvSpPr>
              <p:nvPr/>
            </p:nvSpPr>
            <p:spPr bwMode="auto">
              <a:xfrm>
                <a:off x="6570" y="9330"/>
                <a:ext cx="0" cy="4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0287" name="Line 32"/>
              <p:cNvSpPr>
                <a:spLocks noChangeShapeType="1"/>
              </p:cNvSpPr>
              <p:nvPr/>
            </p:nvSpPr>
            <p:spPr bwMode="auto">
              <a:xfrm>
                <a:off x="7010" y="9330"/>
                <a:ext cx="0" cy="4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0288" name="Line 33"/>
              <p:cNvSpPr>
                <a:spLocks noChangeShapeType="1"/>
              </p:cNvSpPr>
              <p:nvPr/>
            </p:nvSpPr>
            <p:spPr bwMode="auto">
              <a:xfrm>
                <a:off x="6570" y="9395"/>
                <a:ext cx="4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0289" name="Line 34"/>
              <p:cNvSpPr>
                <a:spLocks noChangeShapeType="1"/>
              </p:cNvSpPr>
              <p:nvPr/>
            </p:nvSpPr>
            <p:spPr bwMode="auto">
              <a:xfrm>
                <a:off x="6570" y="9460"/>
                <a:ext cx="4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0290" name="Line 35"/>
              <p:cNvSpPr>
                <a:spLocks noChangeShapeType="1"/>
              </p:cNvSpPr>
              <p:nvPr/>
            </p:nvSpPr>
            <p:spPr bwMode="auto">
              <a:xfrm>
                <a:off x="6570" y="9520"/>
                <a:ext cx="4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0291" name="Line 36"/>
              <p:cNvSpPr>
                <a:spLocks noChangeShapeType="1"/>
              </p:cNvSpPr>
              <p:nvPr/>
            </p:nvSpPr>
            <p:spPr bwMode="auto">
              <a:xfrm>
                <a:off x="6575" y="9585"/>
                <a:ext cx="4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0292" name="Line 37"/>
              <p:cNvSpPr>
                <a:spLocks noChangeShapeType="1"/>
              </p:cNvSpPr>
              <p:nvPr/>
            </p:nvSpPr>
            <p:spPr bwMode="auto">
              <a:xfrm>
                <a:off x="6575" y="9645"/>
                <a:ext cx="4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0293" name="Line 38"/>
              <p:cNvSpPr>
                <a:spLocks noChangeShapeType="1"/>
              </p:cNvSpPr>
              <p:nvPr/>
            </p:nvSpPr>
            <p:spPr bwMode="auto">
              <a:xfrm>
                <a:off x="6570" y="9705"/>
                <a:ext cx="4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50197" name="Rectangle 39"/>
            <p:cNvSpPr>
              <a:spLocks noChangeArrowheads="1"/>
            </p:cNvSpPr>
            <p:nvPr/>
          </p:nvSpPr>
          <p:spPr bwMode="auto">
            <a:xfrm>
              <a:off x="3639" y="10758"/>
              <a:ext cx="551" cy="47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198" name="Freeform 40"/>
            <p:cNvSpPr>
              <a:spLocks/>
            </p:cNvSpPr>
            <p:nvPr/>
          </p:nvSpPr>
          <p:spPr bwMode="auto">
            <a:xfrm>
              <a:off x="3638" y="10812"/>
              <a:ext cx="53" cy="35"/>
            </a:xfrm>
            <a:custGeom>
              <a:avLst/>
              <a:gdLst>
                <a:gd name="T0" fmla="*/ 0 w 100"/>
                <a:gd name="T1" fmla="*/ 13 h 50"/>
                <a:gd name="T2" fmla="*/ 4 w 100"/>
                <a:gd name="T3" fmla="*/ 0 h 50"/>
                <a:gd name="T4" fmla="*/ 8 w 100"/>
                <a:gd name="T5" fmla="*/ 13 h 50"/>
                <a:gd name="T6" fmla="*/ 0 60000 65536"/>
                <a:gd name="T7" fmla="*/ 0 60000 65536"/>
                <a:gd name="T8" fmla="*/ 0 60000 65536"/>
                <a:gd name="T9" fmla="*/ 0 w 100"/>
                <a:gd name="T10" fmla="*/ 0 h 50"/>
                <a:gd name="T11" fmla="*/ 100 w 100"/>
                <a:gd name="T12" fmla="*/ 50 h 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" h="50">
                  <a:moveTo>
                    <a:pt x="0" y="50"/>
                  </a:moveTo>
                  <a:lnTo>
                    <a:pt x="50" y="0"/>
                  </a:lnTo>
                  <a:lnTo>
                    <a:pt x="100" y="5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199" name="Freeform 41"/>
            <p:cNvSpPr>
              <a:spLocks/>
            </p:cNvSpPr>
            <p:nvPr/>
          </p:nvSpPr>
          <p:spPr bwMode="auto">
            <a:xfrm>
              <a:off x="3714" y="10812"/>
              <a:ext cx="55" cy="35"/>
            </a:xfrm>
            <a:custGeom>
              <a:avLst/>
              <a:gdLst>
                <a:gd name="T0" fmla="*/ 0 w 100"/>
                <a:gd name="T1" fmla="*/ 13 h 50"/>
                <a:gd name="T2" fmla="*/ 4 w 100"/>
                <a:gd name="T3" fmla="*/ 0 h 50"/>
                <a:gd name="T4" fmla="*/ 9 w 100"/>
                <a:gd name="T5" fmla="*/ 13 h 50"/>
                <a:gd name="T6" fmla="*/ 0 60000 65536"/>
                <a:gd name="T7" fmla="*/ 0 60000 65536"/>
                <a:gd name="T8" fmla="*/ 0 60000 65536"/>
                <a:gd name="T9" fmla="*/ 0 w 100"/>
                <a:gd name="T10" fmla="*/ 0 h 50"/>
                <a:gd name="T11" fmla="*/ 100 w 100"/>
                <a:gd name="T12" fmla="*/ 50 h 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" h="50">
                  <a:moveTo>
                    <a:pt x="0" y="50"/>
                  </a:moveTo>
                  <a:lnTo>
                    <a:pt x="50" y="0"/>
                  </a:lnTo>
                  <a:lnTo>
                    <a:pt x="100" y="5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00" name="Freeform 42"/>
            <p:cNvSpPr>
              <a:spLocks/>
            </p:cNvSpPr>
            <p:nvPr/>
          </p:nvSpPr>
          <p:spPr bwMode="auto">
            <a:xfrm>
              <a:off x="3798" y="10812"/>
              <a:ext cx="54" cy="35"/>
            </a:xfrm>
            <a:custGeom>
              <a:avLst/>
              <a:gdLst>
                <a:gd name="T0" fmla="*/ 0 w 100"/>
                <a:gd name="T1" fmla="*/ 13 h 50"/>
                <a:gd name="T2" fmla="*/ 4 w 100"/>
                <a:gd name="T3" fmla="*/ 0 h 50"/>
                <a:gd name="T4" fmla="*/ 9 w 100"/>
                <a:gd name="T5" fmla="*/ 13 h 50"/>
                <a:gd name="T6" fmla="*/ 0 60000 65536"/>
                <a:gd name="T7" fmla="*/ 0 60000 65536"/>
                <a:gd name="T8" fmla="*/ 0 60000 65536"/>
                <a:gd name="T9" fmla="*/ 0 w 100"/>
                <a:gd name="T10" fmla="*/ 0 h 50"/>
                <a:gd name="T11" fmla="*/ 100 w 100"/>
                <a:gd name="T12" fmla="*/ 50 h 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" h="50">
                  <a:moveTo>
                    <a:pt x="0" y="50"/>
                  </a:moveTo>
                  <a:lnTo>
                    <a:pt x="50" y="0"/>
                  </a:lnTo>
                  <a:lnTo>
                    <a:pt x="100" y="5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01" name="Freeform 43"/>
            <p:cNvSpPr>
              <a:spLocks/>
            </p:cNvSpPr>
            <p:nvPr/>
          </p:nvSpPr>
          <p:spPr bwMode="auto">
            <a:xfrm>
              <a:off x="3880" y="10812"/>
              <a:ext cx="53" cy="35"/>
            </a:xfrm>
            <a:custGeom>
              <a:avLst/>
              <a:gdLst>
                <a:gd name="T0" fmla="*/ 0 w 100"/>
                <a:gd name="T1" fmla="*/ 13 h 50"/>
                <a:gd name="T2" fmla="*/ 4 w 100"/>
                <a:gd name="T3" fmla="*/ 0 h 50"/>
                <a:gd name="T4" fmla="*/ 8 w 100"/>
                <a:gd name="T5" fmla="*/ 13 h 50"/>
                <a:gd name="T6" fmla="*/ 0 60000 65536"/>
                <a:gd name="T7" fmla="*/ 0 60000 65536"/>
                <a:gd name="T8" fmla="*/ 0 60000 65536"/>
                <a:gd name="T9" fmla="*/ 0 w 100"/>
                <a:gd name="T10" fmla="*/ 0 h 50"/>
                <a:gd name="T11" fmla="*/ 100 w 100"/>
                <a:gd name="T12" fmla="*/ 50 h 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" h="50">
                  <a:moveTo>
                    <a:pt x="0" y="50"/>
                  </a:moveTo>
                  <a:lnTo>
                    <a:pt x="50" y="0"/>
                  </a:lnTo>
                  <a:lnTo>
                    <a:pt x="100" y="5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02" name="Freeform 44"/>
            <p:cNvSpPr>
              <a:spLocks/>
            </p:cNvSpPr>
            <p:nvPr/>
          </p:nvSpPr>
          <p:spPr bwMode="auto">
            <a:xfrm>
              <a:off x="3955" y="10812"/>
              <a:ext cx="54" cy="35"/>
            </a:xfrm>
            <a:custGeom>
              <a:avLst/>
              <a:gdLst>
                <a:gd name="T0" fmla="*/ 0 w 100"/>
                <a:gd name="T1" fmla="*/ 13 h 50"/>
                <a:gd name="T2" fmla="*/ 4 w 100"/>
                <a:gd name="T3" fmla="*/ 0 h 50"/>
                <a:gd name="T4" fmla="*/ 9 w 100"/>
                <a:gd name="T5" fmla="*/ 13 h 50"/>
                <a:gd name="T6" fmla="*/ 0 60000 65536"/>
                <a:gd name="T7" fmla="*/ 0 60000 65536"/>
                <a:gd name="T8" fmla="*/ 0 60000 65536"/>
                <a:gd name="T9" fmla="*/ 0 w 100"/>
                <a:gd name="T10" fmla="*/ 0 h 50"/>
                <a:gd name="T11" fmla="*/ 100 w 100"/>
                <a:gd name="T12" fmla="*/ 50 h 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" h="50">
                  <a:moveTo>
                    <a:pt x="0" y="50"/>
                  </a:moveTo>
                  <a:lnTo>
                    <a:pt x="50" y="0"/>
                  </a:lnTo>
                  <a:lnTo>
                    <a:pt x="100" y="5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03" name="Freeform 45"/>
            <p:cNvSpPr>
              <a:spLocks/>
            </p:cNvSpPr>
            <p:nvPr/>
          </p:nvSpPr>
          <p:spPr bwMode="auto">
            <a:xfrm>
              <a:off x="4036" y="10812"/>
              <a:ext cx="54" cy="35"/>
            </a:xfrm>
            <a:custGeom>
              <a:avLst/>
              <a:gdLst>
                <a:gd name="T0" fmla="*/ 0 w 100"/>
                <a:gd name="T1" fmla="*/ 13 h 50"/>
                <a:gd name="T2" fmla="*/ 4 w 100"/>
                <a:gd name="T3" fmla="*/ 0 h 50"/>
                <a:gd name="T4" fmla="*/ 9 w 100"/>
                <a:gd name="T5" fmla="*/ 13 h 50"/>
                <a:gd name="T6" fmla="*/ 0 60000 65536"/>
                <a:gd name="T7" fmla="*/ 0 60000 65536"/>
                <a:gd name="T8" fmla="*/ 0 60000 65536"/>
                <a:gd name="T9" fmla="*/ 0 w 100"/>
                <a:gd name="T10" fmla="*/ 0 h 50"/>
                <a:gd name="T11" fmla="*/ 100 w 100"/>
                <a:gd name="T12" fmla="*/ 50 h 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" h="50">
                  <a:moveTo>
                    <a:pt x="0" y="50"/>
                  </a:moveTo>
                  <a:lnTo>
                    <a:pt x="50" y="0"/>
                  </a:lnTo>
                  <a:lnTo>
                    <a:pt x="100" y="5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50204" name="Group 46"/>
            <p:cNvGrpSpPr>
              <a:grpSpLocks/>
            </p:cNvGrpSpPr>
            <p:nvPr/>
          </p:nvGrpSpPr>
          <p:grpSpPr bwMode="auto">
            <a:xfrm>
              <a:off x="3605" y="10568"/>
              <a:ext cx="523" cy="1084"/>
              <a:chOff x="6295" y="8810"/>
              <a:chExt cx="970" cy="1535"/>
            </a:xfrm>
          </p:grpSpPr>
          <p:grpSp>
            <p:nvGrpSpPr>
              <p:cNvPr id="50274" name="Group 47"/>
              <p:cNvGrpSpPr>
                <a:grpSpLocks/>
              </p:cNvGrpSpPr>
              <p:nvPr/>
            </p:nvGrpSpPr>
            <p:grpSpPr bwMode="auto">
              <a:xfrm>
                <a:off x="6870" y="8810"/>
                <a:ext cx="395" cy="1535"/>
                <a:chOff x="6870" y="8810"/>
                <a:chExt cx="395" cy="1535"/>
              </a:xfrm>
            </p:grpSpPr>
            <p:grpSp>
              <p:nvGrpSpPr>
                <p:cNvPr id="50281" name="Group 48"/>
                <p:cNvGrpSpPr>
                  <a:grpSpLocks/>
                </p:cNvGrpSpPr>
                <p:nvPr/>
              </p:nvGrpSpPr>
              <p:grpSpPr bwMode="auto">
                <a:xfrm>
                  <a:off x="6870" y="8810"/>
                  <a:ext cx="395" cy="860"/>
                  <a:chOff x="6870" y="8810"/>
                  <a:chExt cx="395" cy="860"/>
                </a:xfrm>
              </p:grpSpPr>
              <p:sp>
                <p:nvSpPr>
                  <p:cNvPr id="50283" name="Freeform 49"/>
                  <p:cNvSpPr>
                    <a:spLocks/>
                  </p:cNvSpPr>
                  <p:nvPr/>
                </p:nvSpPr>
                <p:spPr bwMode="auto">
                  <a:xfrm flipH="1">
                    <a:off x="6870" y="8810"/>
                    <a:ext cx="395" cy="265"/>
                  </a:xfrm>
                  <a:custGeom>
                    <a:avLst/>
                    <a:gdLst>
                      <a:gd name="T0" fmla="*/ 395 w 395"/>
                      <a:gd name="T1" fmla="*/ 0 h 265"/>
                      <a:gd name="T2" fmla="*/ 0 w 395"/>
                      <a:gd name="T3" fmla="*/ 190 h 265"/>
                      <a:gd name="T4" fmla="*/ 0 w 395"/>
                      <a:gd name="T5" fmla="*/ 265 h 265"/>
                      <a:gd name="T6" fmla="*/ 0 60000 65536"/>
                      <a:gd name="T7" fmla="*/ 0 60000 65536"/>
                      <a:gd name="T8" fmla="*/ 0 60000 65536"/>
                      <a:gd name="T9" fmla="*/ 0 w 395"/>
                      <a:gd name="T10" fmla="*/ 0 h 265"/>
                      <a:gd name="T11" fmla="*/ 395 w 395"/>
                      <a:gd name="T12" fmla="*/ 265 h 265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95" h="265">
                        <a:moveTo>
                          <a:pt x="395" y="0"/>
                        </a:moveTo>
                        <a:lnTo>
                          <a:pt x="0" y="190"/>
                        </a:lnTo>
                        <a:lnTo>
                          <a:pt x="0" y="265"/>
                        </a:lnTo>
                      </a:path>
                    </a:pathLst>
                  </a:custGeom>
                  <a:noFill/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0" tIns="0" rIns="0" bIns="0"/>
                  <a:lstStyle/>
                  <a:p>
                    <a:endParaRPr lang="en-US"/>
                  </a:p>
                </p:txBody>
              </p:sp>
              <p:sp>
                <p:nvSpPr>
                  <p:cNvPr id="50284" name="Line 50"/>
                  <p:cNvSpPr>
                    <a:spLocks noChangeShapeType="1"/>
                  </p:cNvSpPr>
                  <p:nvPr/>
                </p:nvSpPr>
                <p:spPr bwMode="auto">
                  <a:xfrm>
                    <a:off x="7265" y="9150"/>
                    <a:ext cx="0" cy="52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lIns="0" tIns="0" rIns="0" bIns="0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0282" name="Freeform 51"/>
                <p:cNvSpPr>
                  <a:spLocks/>
                </p:cNvSpPr>
                <p:nvPr/>
              </p:nvSpPr>
              <p:spPr bwMode="auto">
                <a:xfrm flipH="1">
                  <a:off x="6900" y="9775"/>
                  <a:ext cx="365" cy="570"/>
                </a:xfrm>
                <a:custGeom>
                  <a:avLst/>
                  <a:gdLst>
                    <a:gd name="T0" fmla="*/ 365 w 365"/>
                    <a:gd name="T1" fmla="*/ 570 h 570"/>
                    <a:gd name="T2" fmla="*/ 0 w 365"/>
                    <a:gd name="T3" fmla="*/ 205 h 570"/>
                    <a:gd name="T4" fmla="*/ 0 w 365"/>
                    <a:gd name="T5" fmla="*/ 0 h 570"/>
                    <a:gd name="T6" fmla="*/ 0 60000 65536"/>
                    <a:gd name="T7" fmla="*/ 0 60000 65536"/>
                    <a:gd name="T8" fmla="*/ 0 60000 65536"/>
                    <a:gd name="T9" fmla="*/ 0 w 365"/>
                    <a:gd name="T10" fmla="*/ 0 h 570"/>
                    <a:gd name="T11" fmla="*/ 365 w 365"/>
                    <a:gd name="T12" fmla="*/ 570 h 57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65" h="570">
                      <a:moveTo>
                        <a:pt x="365" y="570"/>
                      </a:moveTo>
                      <a:lnTo>
                        <a:pt x="0" y="205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grpSp>
            <p:nvGrpSpPr>
              <p:cNvPr id="50275" name="Group 52"/>
              <p:cNvGrpSpPr>
                <a:grpSpLocks/>
              </p:cNvGrpSpPr>
              <p:nvPr/>
            </p:nvGrpSpPr>
            <p:grpSpPr bwMode="auto">
              <a:xfrm>
                <a:off x="6295" y="8810"/>
                <a:ext cx="395" cy="1530"/>
                <a:chOff x="6295" y="8810"/>
                <a:chExt cx="395" cy="1530"/>
              </a:xfrm>
            </p:grpSpPr>
            <p:grpSp>
              <p:nvGrpSpPr>
                <p:cNvPr id="50276" name="Group 53"/>
                <p:cNvGrpSpPr>
                  <a:grpSpLocks/>
                </p:cNvGrpSpPr>
                <p:nvPr/>
              </p:nvGrpSpPr>
              <p:grpSpPr bwMode="auto">
                <a:xfrm>
                  <a:off x="6295" y="8810"/>
                  <a:ext cx="395" cy="515"/>
                  <a:chOff x="6295" y="8810"/>
                  <a:chExt cx="395" cy="515"/>
                </a:xfrm>
              </p:grpSpPr>
              <p:sp>
                <p:nvSpPr>
                  <p:cNvPr id="50279" name="Freeform 54"/>
                  <p:cNvSpPr>
                    <a:spLocks/>
                  </p:cNvSpPr>
                  <p:nvPr/>
                </p:nvSpPr>
                <p:spPr bwMode="auto">
                  <a:xfrm>
                    <a:off x="6295" y="8810"/>
                    <a:ext cx="395" cy="265"/>
                  </a:xfrm>
                  <a:custGeom>
                    <a:avLst/>
                    <a:gdLst>
                      <a:gd name="T0" fmla="*/ 395 w 395"/>
                      <a:gd name="T1" fmla="*/ 0 h 265"/>
                      <a:gd name="T2" fmla="*/ 0 w 395"/>
                      <a:gd name="T3" fmla="*/ 190 h 265"/>
                      <a:gd name="T4" fmla="*/ 0 w 395"/>
                      <a:gd name="T5" fmla="*/ 265 h 265"/>
                      <a:gd name="T6" fmla="*/ 0 60000 65536"/>
                      <a:gd name="T7" fmla="*/ 0 60000 65536"/>
                      <a:gd name="T8" fmla="*/ 0 60000 65536"/>
                      <a:gd name="T9" fmla="*/ 0 w 395"/>
                      <a:gd name="T10" fmla="*/ 0 h 265"/>
                      <a:gd name="T11" fmla="*/ 395 w 395"/>
                      <a:gd name="T12" fmla="*/ 265 h 265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95" h="265">
                        <a:moveTo>
                          <a:pt x="395" y="0"/>
                        </a:moveTo>
                        <a:lnTo>
                          <a:pt x="0" y="190"/>
                        </a:lnTo>
                        <a:lnTo>
                          <a:pt x="0" y="265"/>
                        </a:lnTo>
                      </a:path>
                    </a:pathLst>
                  </a:custGeom>
                  <a:noFill/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0" tIns="0" rIns="0" bIns="0"/>
                  <a:lstStyle/>
                  <a:p>
                    <a:endParaRPr lang="en-US"/>
                  </a:p>
                </p:txBody>
              </p:sp>
              <p:sp>
                <p:nvSpPr>
                  <p:cNvPr id="50280" name="Line 55"/>
                  <p:cNvSpPr>
                    <a:spLocks noChangeShapeType="1"/>
                  </p:cNvSpPr>
                  <p:nvPr/>
                </p:nvSpPr>
                <p:spPr bwMode="auto">
                  <a:xfrm>
                    <a:off x="6295" y="9065"/>
                    <a:ext cx="0" cy="26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lIns="0" tIns="0" rIns="0" bIns="0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0277" name="Freeform 56"/>
                <p:cNvSpPr>
                  <a:spLocks/>
                </p:cNvSpPr>
                <p:nvPr/>
              </p:nvSpPr>
              <p:spPr bwMode="auto">
                <a:xfrm>
                  <a:off x="6295" y="9770"/>
                  <a:ext cx="365" cy="570"/>
                </a:xfrm>
                <a:custGeom>
                  <a:avLst/>
                  <a:gdLst>
                    <a:gd name="T0" fmla="*/ 365 w 365"/>
                    <a:gd name="T1" fmla="*/ 570 h 570"/>
                    <a:gd name="T2" fmla="*/ 0 w 365"/>
                    <a:gd name="T3" fmla="*/ 205 h 570"/>
                    <a:gd name="T4" fmla="*/ 0 w 365"/>
                    <a:gd name="T5" fmla="*/ 0 h 570"/>
                    <a:gd name="T6" fmla="*/ 0 60000 65536"/>
                    <a:gd name="T7" fmla="*/ 0 60000 65536"/>
                    <a:gd name="T8" fmla="*/ 0 60000 65536"/>
                    <a:gd name="T9" fmla="*/ 0 w 365"/>
                    <a:gd name="T10" fmla="*/ 0 h 570"/>
                    <a:gd name="T11" fmla="*/ 365 w 365"/>
                    <a:gd name="T12" fmla="*/ 570 h 57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65" h="570">
                      <a:moveTo>
                        <a:pt x="365" y="570"/>
                      </a:moveTo>
                      <a:lnTo>
                        <a:pt x="0" y="205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0278" name="Line 57"/>
                <p:cNvSpPr>
                  <a:spLocks noChangeShapeType="1"/>
                </p:cNvSpPr>
                <p:nvPr/>
              </p:nvSpPr>
              <p:spPr bwMode="auto">
                <a:xfrm>
                  <a:off x="6295" y="9425"/>
                  <a:ext cx="0" cy="39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</p:grpSp>
        <p:sp>
          <p:nvSpPr>
            <p:cNvPr id="50205" name="Arc 58"/>
            <p:cNvSpPr>
              <a:spLocks/>
            </p:cNvSpPr>
            <p:nvPr/>
          </p:nvSpPr>
          <p:spPr bwMode="auto">
            <a:xfrm flipH="1" flipV="1">
              <a:off x="3804" y="11736"/>
              <a:ext cx="124" cy="23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06" name="Line 59"/>
            <p:cNvSpPr>
              <a:spLocks noChangeShapeType="1"/>
            </p:cNvSpPr>
            <p:nvPr/>
          </p:nvSpPr>
          <p:spPr bwMode="auto">
            <a:xfrm flipV="1">
              <a:off x="3802" y="11542"/>
              <a:ext cx="0" cy="19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07" name="Arc 60"/>
            <p:cNvSpPr>
              <a:spLocks/>
            </p:cNvSpPr>
            <p:nvPr/>
          </p:nvSpPr>
          <p:spPr bwMode="auto">
            <a:xfrm flipH="1" flipV="1">
              <a:off x="3933" y="11719"/>
              <a:ext cx="47" cy="10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08" name="Line 61"/>
            <p:cNvSpPr>
              <a:spLocks noChangeShapeType="1"/>
            </p:cNvSpPr>
            <p:nvPr/>
          </p:nvSpPr>
          <p:spPr bwMode="auto">
            <a:xfrm>
              <a:off x="3933" y="11545"/>
              <a:ext cx="0" cy="17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09" name="Oval 62"/>
            <p:cNvSpPr>
              <a:spLocks noChangeArrowheads="1"/>
            </p:cNvSpPr>
            <p:nvPr/>
          </p:nvSpPr>
          <p:spPr bwMode="auto">
            <a:xfrm>
              <a:off x="3971" y="11825"/>
              <a:ext cx="107" cy="142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10" name="Line 63"/>
            <p:cNvSpPr>
              <a:spLocks noChangeShapeType="1"/>
            </p:cNvSpPr>
            <p:nvPr/>
          </p:nvSpPr>
          <p:spPr bwMode="auto">
            <a:xfrm flipH="1">
              <a:off x="3914" y="11969"/>
              <a:ext cx="11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11" name="Line 64"/>
            <p:cNvSpPr>
              <a:spLocks noChangeShapeType="1"/>
            </p:cNvSpPr>
            <p:nvPr/>
          </p:nvSpPr>
          <p:spPr bwMode="auto">
            <a:xfrm>
              <a:off x="3976" y="11825"/>
              <a:ext cx="4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12" name="Arc 65"/>
            <p:cNvSpPr>
              <a:spLocks/>
            </p:cNvSpPr>
            <p:nvPr/>
          </p:nvSpPr>
          <p:spPr bwMode="auto">
            <a:xfrm>
              <a:off x="3831" y="10246"/>
              <a:ext cx="83" cy="9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13" name="Line 66"/>
            <p:cNvSpPr>
              <a:spLocks noChangeShapeType="1"/>
            </p:cNvSpPr>
            <p:nvPr/>
          </p:nvSpPr>
          <p:spPr bwMode="auto">
            <a:xfrm>
              <a:off x="3006" y="10246"/>
              <a:ext cx="82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14" name="Line 67"/>
            <p:cNvSpPr>
              <a:spLocks noChangeShapeType="1"/>
            </p:cNvSpPr>
            <p:nvPr/>
          </p:nvSpPr>
          <p:spPr bwMode="auto">
            <a:xfrm>
              <a:off x="3006" y="10370"/>
              <a:ext cx="76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15" name="Line 68"/>
            <p:cNvSpPr>
              <a:spLocks noChangeShapeType="1"/>
            </p:cNvSpPr>
            <p:nvPr/>
          </p:nvSpPr>
          <p:spPr bwMode="auto">
            <a:xfrm flipV="1">
              <a:off x="3820" y="10440"/>
              <a:ext cx="0" cy="13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16" name="Line 69"/>
            <p:cNvSpPr>
              <a:spLocks noChangeShapeType="1"/>
            </p:cNvSpPr>
            <p:nvPr/>
          </p:nvSpPr>
          <p:spPr bwMode="auto">
            <a:xfrm flipV="1">
              <a:off x="3914" y="10335"/>
              <a:ext cx="0" cy="24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17" name="Arc 70"/>
            <p:cNvSpPr>
              <a:spLocks/>
            </p:cNvSpPr>
            <p:nvPr/>
          </p:nvSpPr>
          <p:spPr bwMode="auto">
            <a:xfrm>
              <a:off x="3758" y="10369"/>
              <a:ext cx="62" cy="9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18" name="Line 71"/>
            <p:cNvSpPr>
              <a:spLocks noChangeShapeType="1"/>
            </p:cNvSpPr>
            <p:nvPr/>
          </p:nvSpPr>
          <p:spPr bwMode="auto">
            <a:xfrm flipH="1">
              <a:off x="3275" y="10313"/>
              <a:ext cx="41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19" name="Freeform 72"/>
            <p:cNvSpPr>
              <a:spLocks/>
            </p:cNvSpPr>
            <p:nvPr/>
          </p:nvSpPr>
          <p:spPr bwMode="auto">
            <a:xfrm>
              <a:off x="3642" y="11514"/>
              <a:ext cx="87" cy="113"/>
            </a:xfrm>
            <a:custGeom>
              <a:avLst/>
              <a:gdLst>
                <a:gd name="T0" fmla="*/ 9 w 160"/>
                <a:gd name="T1" fmla="*/ 0 h 160"/>
                <a:gd name="T2" fmla="*/ 0 w 160"/>
                <a:gd name="T3" fmla="*/ 25 h 160"/>
                <a:gd name="T4" fmla="*/ 5 w 160"/>
                <a:gd name="T5" fmla="*/ 40 h 160"/>
                <a:gd name="T6" fmla="*/ 14 w 160"/>
                <a:gd name="T7" fmla="*/ 15 h 1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0"/>
                <a:gd name="T13" fmla="*/ 0 h 160"/>
                <a:gd name="T14" fmla="*/ 160 w 160"/>
                <a:gd name="T15" fmla="*/ 160 h 1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0" h="160">
                  <a:moveTo>
                    <a:pt x="100" y="0"/>
                  </a:moveTo>
                  <a:lnTo>
                    <a:pt x="0" y="100"/>
                  </a:lnTo>
                  <a:lnTo>
                    <a:pt x="60" y="160"/>
                  </a:lnTo>
                  <a:lnTo>
                    <a:pt x="160" y="6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20" name="Line 73"/>
            <p:cNvSpPr>
              <a:spLocks noChangeShapeType="1"/>
            </p:cNvSpPr>
            <p:nvPr/>
          </p:nvSpPr>
          <p:spPr bwMode="auto">
            <a:xfrm>
              <a:off x="3620" y="11560"/>
              <a:ext cx="74" cy="9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21" name="Freeform 74"/>
            <p:cNvSpPr>
              <a:spLocks/>
            </p:cNvSpPr>
            <p:nvPr/>
          </p:nvSpPr>
          <p:spPr bwMode="auto">
            <a:xfrm>
              <a:off x="2833" y="12309"/>
              <a:ext cx="62" cy="70"/>
            </a:xfrm>
            <a:custGeom>
              <a:avLst/>
              <a:gdLst>
                <a:gd name="T0" fmla="*/ 0 w 115"/>
                <a:gd name="T1" fmla="*/ 0 h 100"/>
                <a:gd name="T2" fmla="*/ 0 w 115"/>
                <a:gd name="T3" fmla="*/ 24 h 100"/>
                <a:gd name="T4" fmla="*/ 10 w 115"/>
                <a:gd name="T5" fmla="*/ 23 h 100"/>
                <a:gd name="T6" fmla="*/ 10 w 115"/>
                <a:gd name="T7" fmla="*/ 0 h 1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100"/>
                <a:gd name="T14" fmla="*/ 115 w 115"/>
                <a:gd name="T15" fmla="*/ 100 h 1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100">
                  <a:moveTo>
                    <a:pt x="0" y="0"/>
                  </a:moveTo>
                  <a:lnTo>
                    <a:pt x="0" y="100"/>
                  </a:lnTo>
                  <a:lnTo>
                    <a:pt x="115" y="95"/>
                  </a:lnTo>
                  <a:lnTo>
                    <a:pt x="115" y="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22" name="Line 75"/>
            <p:cNvSpPr>
              <a:spLocks noChangeShapeType="1"/>
            </p:cNvSpPr>
            <p:nvPr/>
          </p:nvSpPr>
          <p:spPr bwMode="auto">
            <a:xfrm>
              <a:off x="2811" y="12379"/>
              <a:ext cx="10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23" name="Rectangle 76"/>
            <p:cNvSpPr>
              <a:spLocks noChangeArrowheads="1"/>
            </p:cNvSpPr>
            <p:nvPr/>
          </p:nvSpPr>
          <p:spPr bwMode="auto">
            <a:xfrm>
              <a:off x="3098" y="11635"/>
              <a:ext cx="61" cy="56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24" name="Line 77"/>
            <p:cNvSpPr>
              <a:spLocks noChangeShapeType="1"/>
            </p:cNvSpPr>
            <p:nvPr/>
          </p:nvSpPr>
          <p:spPr bwMode="auto">
            <a:xfrm flipV="1">
              <a:off x="2868" y="9576"/>
              <a:ext cx="0" cy="40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25" name="Line 78"/>
            <p:cNvSpPr>
              <a:spLocks noChangeShapeType="1"/>
            </p:cNvSpPr>
            <p:nvPr/>
          </p:nvSpPr>
          <p:spPr bwMode="auto">
            <a:xfrm flipV="1">
              <a:off x="3271" y="10973"/>
              <a:ext cx="266" cy="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26" name="Line 79"/>
            <p:cNvSpPr>
              <a:spLocks noChangeShapeType="1"/>
            </p:cNvSpPr>
            <p:nvPr/>
          </p:nvSpPr>
          <p:spPr bwMode="auto">
            <a:xfrm>
              <a:off x="2865" y="12379"/>
              <a:ext cx="0" cy="2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27" name="Line 80"/>
            <p:cNvSpPr>
              <a:spLocks noChangeShapeType="1"/>
            </p:cNvSpPr>
            <p:nvPr/>
          </p:nvSpPr>
          <p:spPr bwMode="auto">
            <a:xfrm>
              <a:off x="2865" y="12746"/>
              <a:ext cx="0" cy="14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28" name="Line 81"/>
            <p:cNvSpPr>
              <a:spLocks noChangeShapeType="1"/>
            </p:cNvSpPr>
            <p:nvPr/>
          </p:nvSpPr>
          <p:spPr bwMode="auto">
            <a:xfrm flipV="1">
              <a:off x="2865" y="12498"/>
              <a:ext cx="192" cy="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29" name="Line 82"/>
            <p:cNvSpPr>
              <a:spLocks noChangeShapeType="1"/>
            </p:cNvSpPr>
            <p:nvPr/>
          </p:nvSpPr>
          <p:spPr bwMode="auto">
            <a:xfrm>
              <a:off x="3165" y="12504"/>
              <a:ext cx="23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30" name="Line 83"/>
            <p:cNvSpPr>
              <a:spLocks noChangeShapeType="1"/>
            </p:cNvSpPr>
            <p:nvPr/>
          </p:nvSpPr>
          <p:spPr bwMode="auto">
            <a:xfrm>
              <a:off x="3400" y="12502"/>
              <a:ext cx="8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31" name="Oval 84"/>
            <p:cNvSpPr>
              <a:spLocks noChangeArrowheads="1"/>
            </p:cNvSpPr>
            <p:nvPr/>
          </p:nvSpPr>
          <p:spPr bwMode="auto">
            <a:xfrm>
              <a:off x="3481" y="12492"/>
              <a:ext cx="14" cy="20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32" name="Freeform 85"/>
            <p:cNvSpPr>
              <a:spLocks/>
            </p:cNvSpPr>
            <p:nvPr/>
          </p:nvSpPr>
          <p:spPr bwMode="auto">
            <a:xfrm>
              <a:off x="4193" y="11211"/>
              <a:ext cx="113" cy="260"/>
            </a:xfrm>
            <a:custGeom>
              <a:avLst/>
              <a:gdLst>
                <a:gd name="T0" fmla="*/ 0 w 210"/>
                <a:gd name="T1" fmla="*/ 0 h 370"/>
                <a:gd name="T2" fmla="*/ 18 w 210"/>
                <a:gd name="T3" fmla="*/ 0 h 370"/>
                <a:gd name="T4" fmla="*/ 18 w 210"/>
                <a:gd name="T5" fmla="*/ 91 h 370"/>
                <a:gd name="T6" fmla="*/ 0 60000 65536"/>
                <a:gd name="T7" fmla="*/ 0 60000 65536"/>
                <a:gd name="T8" fmla="*/ 0 60000 65536"/>
                <a:gd name="T9" fmla="*/ 0 w 210"/>
                <a:gd name="T10" fmla="*/ 0 h 370"/>
                <a:gd name="T11" fmla="*/ 210 w 210"/>
                <a:gd name="T12" fmla="*/ 370 h 37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0" h="370">
                  <a:moveTo>
                    <a:pt x="0" y="0"/>
                  </a:moveTo>
                  <a:lnTo>
                    <a:pt x="210" y="0"/>
                  </a:lnTo>
                  <a:lnTo>
                    <a:pt x="210" y="37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33" name="Freeform 86"/>
            <p:cNvSpPr>
              <a:spLocks/>
            </p:cNvSpPr>
            <p:nvPr/>
          </p:nvSpPr>
          <p:spPr bwMode="auto">
            <a:xfrm>
              <a:off x="3550" y="10780"/>
              <a:ext cx="1198" cy="1533"/>
            </a:xfrm>
            <a:custGeom>
              <a:avLst/>
              <a:gdLst>
                <a:gd name="T0" fmla="*/ 0 w 2230"/>
                <a:gd name="T1" fmla="*/ 540 h 2170"/>
                <a:gd name="T2" fmla="*/ 0 w 2230"/>
                <a:gd name="T3" fmla="*/ 501 h 2170"/>
                <a:gd name="T4" fmla="*/ 186 w 2230"/>
                <a:gd name="T5" fmla="*/ 501 h 2170"/>
                <a:gd name="T6" fmla="*/ 186 w 2230"/>
                <a:gd name="T7" fmla="*/ 0 h 2170"/>
                <a:gd name="T8" fmla="*/ 100 w 2230"/>
                <a:gd name="T9" fmla="*/ 0 h 21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30"/>
                <a:gd name="T16" fmla="*/ 0 h 2170"/>
                <a:gd name="T17" fmla="*/ 2230 w 2230"/>
                <a:gd name="T18" fmla="*/ 2170 h 21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30" h="2170">
                  <a:moveTo>
                    <a:pt x="0" y="2170"/>
                  </a:moveTo>
                  <a:lnTo>
                    <a:pt x="0" y="2010"/>
                  </a:lnTo>
                  <a:lnTo>
                    <a:pt x="2230" y="2010"/>
                  </a:lnTo>
                  <a:lnTo>
                    <a:pt x="2230" y="0"/>
                  </a:lnTo>
                  <a:lnTo>
                    <a:pt x="1200" y="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34" name="Line 87"/>
            <p:cNvSpPr>
              <a:spLocks noChangeShapeType="1"/>
            </p:cNvSpPr>
            <p:nvPr/>
          </p:nvSpPr>
          <p:spPr bwMode="auto">
            <a:xfrm>
              <a:off x="3798" y="11549"/>
              <a:ext cx="13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35" name="Line 88"/>
            <p:cNvSpPr>
              <a:spLocks noChangeShapeType="1"/>
            </p:cNvSpPr>
            <p:nvPr/>
          </p:nvSpPr>
          <p:spPr bwMode="auto">
            <a:xfrm>
              <a:off x="3162" y="11604"/>
              <a:ext cx="0" cy="1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36" name="Freeform 89"/>
            <p:cNvSpPr>
              <a:spLocks/>
            </p:cNvSpPr>
            <p:nvPr/>
          </p:nvSpPr>
          <p:spPr bwMode="auto">
            <a:xfrm>
              <a:off x="3162" y="11612"/>
              <a:ext cx="491" cy="48"/>
            </a:xfrm>
            <a:custGeom>
              <a:avLst/>
              <a:gdLst>
                <a:gd name="T0" fmla="*/ 0 w 910"/>
                <a:gd name="T1" fmla="*/ 24 h 60"/>
                <a:gd name="T2" fmla="*/ 72 w 910"/>
                <a:gd name="T3" fmla="*/ 24 h 60"/>
                <a:gd name="T4" fmla="*/ 77 w 910"/>
                <a:gd name="T5" fmla="*/ 0 h 60"/>
                <a:gd name="T6" fmla="*/ 0 60000 65536"/>
                <a:gd name="T7" fmla="*/ 0 60000 65536"/>
                <a:gd name="T8" fmla="*/ 0 60000 65536"/>
                <a:gd name="T9" fmla="*/ 0 w 910"/>
                <a:gd name="T10" fmla="*/ 0 h 60"/>
                <a:gd name="T11" fmla="*/ 910 w 910"/>
                <a:gd name="T12" fmla="*/ 60 h 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10" h="60">
                  <a:moveTo>
                    <a:pt x="0" y="60"/>
                  </a:moveTo>
                  <a:lnTo>
                    <a:pt x="850" y="60"/>
                  </a:lnTo>
                  <a:lnTo>
                    <a:pt x="910" y="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37" name="Line 90"/>
            <p:cNvSpPr>
              <a:spLocks noChangeShapeType="1"/>
            </p:cNvSpPr>
            <p:nvPr/>
          </p:nvSpPr>
          <p:spPr bwMode="auto">
            <a:xfrm>
              <a:off x="4190" y="10715"/>
              <a:ext cx="0" cy="14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38" name="Line 91"/>
            <p:cNvSpPr>
              <a:spLocks noChangeShapeType="1"/>
            </p:cNvSpPr>
            <p:nvPr/>
          </p:nvSpPr>
          <p:spPr bwMode="auto">
            <a:xfrm>
              <a:off x="3537" y="10884"/>
              <a:ext cx="0" cy="17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39" name="Line 92"/>
            <p:cNvSpPr>
              <a:spLocks noChangeShapeType="1"/>
            </p:cNvSpPr>
            <p:nvPr/>
          </p:nvSpPr>
          <p:spPr bwMode="auto">
            <a:xfrm>
              <a:off x="4190" y="11127"/>
              <a:ext cx="0" cy="1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40" name="Arc 93"/>
            <p:cNvSpPr>
              <a:spLocks/>
            </p:cNvSpPr>
            <p:nvPr/>
          </p:nvSpPr>
          <p:spPr bwMode="auto">
            <a:xfrm flipH="1" flipV="1">
              <a:off x="4002" y="11838"/>
              <a:ext cx="39" cy="5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41" name="Arc 94"/>
            <p:cNvSpPr>
              <a:spLocks/>
            </p:cNvSpPr>
            <p:nvPr/>
          </p:nvSpPr>
          <p:spPr bwMode="auto">
            <a:xfrm rot="2773781" flipH="1" flipV="1">
              <a:off x="4018" y="11846"/>
              <a:ext cx="50" cy="4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42" name="Arc 95"/>
            <p:cNvSpPr>
              <a:spLocks/>
            </p:cNvSpPr>
            <p:nvPr/>
          </p:nvSpPr>
          <p:spPr bwMode="auto">
            <a:xfrm rot="6500377" flipH="1" flipV="1">
              <a:off x="4027" y="11879"/>
              <a:ext cx="51" cy="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43" name="Arc 96"/>
            <p:cNvSpPr>
              <a:spLocks/>
            </p:cNvSpPr>
            <p:nvPr/>
          </p:nvSpPr>
          <p:spPr bwMode="auto">
            <a:xfrm>
              <a:off x="4019" y="11892"/>
              <a:ext cx="39" cy="5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44" name="Arc 97"/>
            <p:cNvSpPr>
              <a:spLocks/>
            </p:cNvSpPr>
            <p:nvPr/>
          </p:nvSpPr>
          <p:spPr bwMode="auto">
            <a:xfrm rot="3415690">
              <a:off x="3991" y="11910"/>
              <a:ext cx="51" cy="4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45" name="Arc 98"/>
            <p:cNvSpPr>
              <a:spLocks/>
            </p:cNvSpPr>
            <p:nvPr/>
          </p:nvSpPr>
          <p:spPr bwMode="auto">
            <a:xfrm rot="6075795">
              <a:off x="3975" y="11890"/>
              <a:ext cx="51" cy="4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46" name="Arc 99"/>
            <p:cNvSpPr>
              <a:spLocks/>
            </p:cNvSpPr>
            <p:nvPr/>
          </p:nvSpPr>
          <p:spPr bwMode="auto">
            <a:xfrm rot="8878531">
              <a:off x="3980" y="11850"/>
              <a:ext cx="39" cy="5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47" name="Text Box 100"/>
            <p:cNvSpPr txBox="1">
              <a:spLocks noChangeArrowheads="1"/>
            </p:cNvSpPr>
            <p:nvPr/>
          </p:nvSpPr>
          <p:spPr bwMode="auto">
            <a:xfrm>
              <a:off x="3275" y="10736"/>
              <a:ext cx="25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/>
                <a:t>Пара</a:t>
              </a: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48" name="Text Box 101"/>
            <p:cNvSpPr txBox="1">
              <a:spLocks noChangeArrowheads="1"/>
            </p:cNvSpPr>
            <p:nvPr/>
          </p:nvSpPr>
          <p:spPr bwMode="auto">
            <a:xfrm>
              <a:off x="2566" y="9630"/>
              <a:ext cx="282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/>
                <a:t>Пара</a:t>
              </a: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49" name="Text Box 102"/>
            <p:cNvSpPr txBox="1">
              <a:spLocks noChangeArrowheads="1"/>
            </p:cNvSpPr>
            <p:nvPr/>
          </p:nvSpPr>
          <p:spPr bwMode="auto">
            <a:xfrm>
              <a:off x="3139" y="11651"/>
              <a:ext cx="599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/>
                <a:t>Витяг </a:t>
              </a: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50" name="Line 103"/>
            <p:cNvSpPr>
              <a:spLocks noChangeShapeType="1"/>
            </p:cNvSpPr>
            <p:nvPr/>
          </p:nvSpPr>
          <p:spPr bwMode="auto">
            <a:xfrm flipH="1">
              <a:off x="2440" y="11952"/>
              <a:ext cx="232" cy="1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51" name="Text Box 104"/>
            <p:cNvSpPr txBox="1">
              <a:spLocks noChangeArrowheads="1"/>
            </p:cNvSpPr>
            <p:nvPr/>
          </p:nvSpPr>
          <p:spPr bwMode="auto">
            <a:xfrm>
              <a:off x="2281" y="11989"/>
              <a:ext cx="172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/>
                <a:t>1</a:t>
              </a: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52" name="Line 105"/>
            <p:cNvSpPr>
              <a:spLocks noChangeShapeType="1"/>
            </p:cNvSpPr>
            <p:nvPr/>
          </p:nvSpPr>
          <p:spPr bwMode="auto">
            <a:xfrm>
              <a:off x="3547" y="12524"/>
              <a:ext cx="219" cy="1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53" name="Text Box 106"/>
            <p:cNvSpPr txBox="1">
              <a:spLocks noChangeArrowheads="1"/>
            </p:cNvSpPr>
            <p:nvPr/>
          </p:nvSpPr>
          <p:spPr bwMode="auto">
            <a:xfrm>
              <a:off x="3786" y="12545"/>
              <a:ext cx="17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/>
                <a:t>2</a:t>
              </a: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54" name="Line 107"/>
            <p:cNvSpPr>
              <a:spLocks noChangeShapeType="1"/>
            </p:cNvSpPr>
            <p:nvPr/>
          </p:nvSpPr>
          <p:spPr bwMode="auto">
            <a:xfrm flipV="1">
              <a:off x="4187" y="10541"/>
              <a:ext cx="162" cy="2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55" name="Text Box 108"/>
            <p:cNvSpPr txBox="1">
              <a:spLocks noChangeArrowheads="1"/>
            </p:cNvSpPr>
            <p:nvPr/>
          </p:nvSpPr>
          <p:spPr bwMode="auto">
            <a:xfrm>
              <a:off x="4362" y="10397"/>
              <a:ext cx="17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/>
                <a:t>3</a:t>
              </a: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56" name="Line 109"/>
            <p:cNvSpPr>
              <a:spLocks noChangeShapeType="1"/>
            </p:cNvSpPr>
            <p:nvPr/>
          </p:nvSpPr>
          <p:spPr bwMode="auto">
            <a:xfrm flipV="1">
              <a:off x="3928" y="10406"/>
              <a:ext cx="136" cy="3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57" name="Text Box 110"/>
            <p:cNvSpPr txBox="1">
              <a:spLocks noChangeArrowheads="1"/>
            </p:cNvSpPr>
            <p:nvPr/>
          </p:nvSpPr>
          <p:spPr bwMode="auto">
            <a:xfrm>
              <a:off x="4077" y="10227"/>
              <a:ext cx="171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/>
                <a:t>4</a:t>
              </a: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58" name="Line 111"/>
            <p:cNvSpPr>
              <a:spLocks noChangeShapeType="1"/>
            </p:cNvSpPr>
            <p:nvPr/>
          </p:nvSpPr>
          <p:spPr bwMode="auto">
            <a:xfrm flipH="1">
              <a:off x="3443" y="11134"/>
              <a:ext cx="340" cy="1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59" name="Text Box 112"/>
            <p:cNvSpPr txBox="1">
              <a:spLocks noChangeArrowheads="1"/>
            </p:cNvSpPr>
            <p:nvPr/>
          </p:nvSpPr>
          <p:spPr bwMode="auto">
            <a:xfrm>
              <a:off x="3268" y="11164"/>
              <a:ext cx="17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/>
                <a:t>5</a:t>
              </a: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60" name="Line 113"/>
            <p:cNvSpPr>
              <a:spLocks noChangeShapeType="1"/>
            </p:cNvSpPr>
            <p:nvPr/>
          </p:nvSpPr>
          <p:spPr bwMode="auto">
            <a:xfrm>
              <a:off x="4064" y="11940"/>
              <a:ext cx="220" cy="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61" name="Text Box 114"/>
            <p:cNvSpPr txBox="1">
              <a:spLocks noChangeArrowheads="1"/>
            </p:cNvSpPr>
            <p:nvPr/>
          </p:nvSpPr>
          <p:spPr bwMode="auto">
            <a:xfrm>
              <a:off x="4297" y="11885"/>
              <a:ext cx="17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/>
                <a:t>7</a:t>
              </a: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62" name="Line 115"/>
            <p:cNvSpPr>
              <a:spLocks noChangeShapeType="1"/>
            </p:cNvSpPr>
            <p:nvPr/>
          </p:nvSpPr>
          <p:spPr bwMode="auto">
            <a:xfrm>
              <a:off x="3976" y="11508"/>
              <a:ext cx="308" cy="29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63" name="Text Box 116"/>
            <p:cNvSpPr txBox="1">
              <a:spLocks noChangeArrowheads="1"/>
            </p:cNvSpPr>
            <p:nvPr/>
          </p:nvSpPr>
          <p:spPr bwMode="auto">
            <a:xfrm>
              <a:off x="4297" y="11706"/>
              <a:ext cx="172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/>
                <a:t>6</a:t>
              </a: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64" name="Line 117"/>
            <p:cNvSpPr>
              <a:spLocks noChangeShapeType="1"/>
            </p:cNvSpPr>
            <p:nvPr/>
          </p:nvSpPr>
          <p:spPr bwMode="auto">
            <a:xfrm flipH="1">
              <a:off x="2462" y="10384"/>
              <a:ext cx="486" cy="1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65" name="Line 118"/>
            <p:cNvSpPr>
              <a:spLocks noChangeShapeType="1"/>
            </p:cNvSpPr>
            <p:nvPr/>
          </p:nvSpPr>
          <p:spPr bwMode="auto">
            <a:xfrm flipH="1">
              <a:off x="2482" y="10244"/>
              <a:ext cx="272" cy="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66" name="Text Box 119"/>
            <p:cNvSpPr txBox="1">
              <a:spLocks noChangeArrowheads="1"/>
            </p:cNvSpPr>
            <p:nvPr/>
          </p:nvSpPr>
          <p:spPr bwMode="auto">
            <a:xfrm>
              <a:off x="2284" y="10461"/>
              <a:ext cx="17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/>
                <a:t>9</a:t>
              </a: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67" name="Text Box 120"/>
            <p:cNvSpPr txBox="1">
              <a:spLocks noChangeArrowheads="1"/>
            </p:cNvSpPr>
            <p:nvPr/>
          </p:nvSpPr>
          <p:spPr bwMode="auto">
            <a:xfrm>
              <a:off x="2284" y="10147"/>
              <a:ext cx="17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/>
                <a:t>8</a:t>
              </a: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68" name="Line 121"/>
            <p:cNvSpPr>
              <a:spLocks noChangeShapeType="1"/>
            </p:cNvSpPr>
            <p:nvPr/>
          </p:nvSpPr>
          <p:spPr bwMode="auto">
            <a:xfrm flipV="1">
              <a:off x="2916" y="10025"/>
              <a:ext cx="317" cy="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69" name="Text Box 122"/>
            <p:cNvSpPr txBox="1">
              <a:spLocks noChangeArrowheads="1"/>
            </p:cNvSpPr>
            <p:nvPr/>
          </p:nvSpPr>
          <p:spPr bwMode="auto">
            <a:xfrm>
              <a:off x="3246" y="9910"/>
              <a:ext cx="17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/>
                <a:t>10</a:t>
              </a: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70" name="Line 123"/>
            <p:cNvSpPr>
              <a:spLocks noChangeShapeType="1"/>
            </p:cNvSpPr>
            <p:nvPr/>
          </p:nvSpPr>
          <p:spPr bwMode="auto">
            <a:xfrm flipH="1" flipV="1">
              <a:off x="3426" y="11482"/>
              <a:ext cx="201" cy="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271" name="Text Box 124"/>
            <p:cNvSpPr txBox="1">
              <a:spLocks noChangeArrowheads="1"/>
            </p:cNvSpPr>
            <p:nvPr/>
          </p:nvSpPr>
          <p:spPr bwMode="auto">
            <a:xfrm>
              <a:off x="3268" y="11381"/>
              <a:ext cx="17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/>
                <a:t>11</a:t>
              </a: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72" name="Text Box 125"/>
            <p:cNvSpPr txBox="1">
              <a:spLocks noChangeArrowheads="1"/>
            </p:cNvSpPr>
            <p:nvPr/>
          </p:nvSpPr>
          <p:spPr bwMode="auto">
            <a:xfrm>
              <a:off x="4324" y="11033"/>
              <a:ext cx="329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200"/>
                <a:t>Конд.</a:t>
              </a: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73" name="Freeform 126"/>
            <p:cNvSpPr>
              <a:spLocks/>
            </p:cNvSpPr>
            <p:nvPr/>
          </p:nvSpPr>
          <p:spPr bwMode="auto">
            <a:xfrm>
              <a:off x="3520" y="12307"/>
              <a:ext cx="59" cy="195"/>
            </a:xfrm>
            <a:custGeom>
              <a:avLst/>
              <a:gdLst>
                <a:gd name="T0" fmla="*/ 0 w 108"/>
                <a:gd name="T1" fmla="*/ 28 h 276"/>
                <a:gd name="T2" fmla="*/ 0 w 108"/>
                <a:gd name="T3" fmla="*/ 0 h 276"/>
                <a:gd name="T4" fmla="*/ 9 w 108"/>
                <a:gd name="T5" fmla="*/ 0 h 276"/>
                <a:gd name="T6" fmla="*/ 9 w 108"/>
                <a:gd name="T7" fmla="*/ 69 h 27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276"/>
                <a:gd name="T14" fmla="*/ 108 w 108"/>
                <a:gd name="T15" fmla="*/ 276 h 2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276">
                  <a:moveTo>
                    <a:pt x="0" y="114"/>
                  </a:moveTo>
                  <a:lnTo>
                    <a:pt x="0" y="0"/>
                  </a:lnTo>
                  <a:lnTo>
                    <a:pt x="108" y="0"/>
                  </a:lnTo>
                  <a:lnTo>
                    <a:pt x="108" y="276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50181" name="Rectangle 127"/>
          <p:cNvSpPr>
            <a:spLocks noChangeArrowheads="1"/>
          </p:cNvSpPr>
          <p:nvPr/>
        </p:nvSpPr>
        <p:spPr bwMode="auto">
          <a:xfrm>
            <a:off x="5057775" y="1916113"/>
            <a:ext cx="4086225" cy="311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1800"/>
              <a:t>1 – </a:t>
            </a:r>
            <a:r>
              <a:rPr lang="uk-UA" altLang="en-US" sz="1800"/>
              <a:t>робоча ємкість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2 – насос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3 – патрубок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4 – розподільний пристрій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5 – трубки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6 – випарна камера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7 – вентилятор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8 – сепаратор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9 – перегородка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10 – патрубок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/>
              <a:t>11 – патрубок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u="sng" smtClean="0">
                <a:solidFill>
                  <a:srgbClr val="000000"/>
                </a:solidFill>
              </a:rPr>
              <a:t>СТАНДАРТИЗАЦІЯ</a:t>
            </a:r>
            <a:endParaRPr lang="en-US" altLang="en-US" u="sng" smtClean="0">
              <a:solidFill>
                <a:srgbClr val="000000"/>
              </a:solidFill>
            </a:endParaRPr>
          </a:p>
        </p:txBody>
      </p:sp>
      <p:sp>
        <p:nvSpPr>
          <p:cNvPr id="51203" name="Rectangle 12"/>
          <p:cNvSpPr>
            <a:spLocks noChangeArrowheads="1"/>
          </p:cNvSpPr>
          <p:nvPr/>
        </p:nvSpPr>
        <p:spPr bwMode="gray">
          <a:xfrm>
            <a:off x="395288" y="1196975"/>
            <a:ext cx="8281987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>
                <a:solidFill>
                  <a:schemeClr val="bg1"/>
                </a:solidFill>
              </a:rPr>
              <a:t>Готові густі екстракти піддають стандартизації.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uk-UA" altLang="en-US" sz="180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uk-UA" altLang="en-US" sz="180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 b="1" i="1">
                <a:solidFill>
                  <a:srgbClr val="AF2143"/>
                </a:solidFill>
              </a:rPr>
              <a:t>Стандартизація густих екстрактів проводять  при наявності:</a:t>
            </a:r>
          </a:p>
          <a:p>
            <a:pPr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en-US" altLang="en-US" sz="1800" b="1" i="1">
              <a:solidFill>
                <a:srgbClr val="AF2143"/>
              </a:solidFill>
              <a:cs typeface="Arial" panose="020B0604020202020204" pitchFamily="34" charset="0"/>
            </a:endParaRPr>
          </a:p>
        </p:txBody>
      </p:sp>
      <p:sp>
        <p:nvSpPr>
          <p:cNvPr id="51204" name="AutoShape 2"/>
          <p:cNvSpPr>
            <a:spLocks noChangeArrowheads="1"/>
          </p:cNvSpPr>
          <p:nvPr/>
        </p:nvSpPr>
        <p:spPr bwMode="ltGray">
          <a:xfrm>
            <a:off x="3727450" y="2762250"/>
            <a:ext cx="4122738" cy="1003300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chemeClr val="accent2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51205" name="AutoShape 3"/>
          <p:cNvSpPr>
            <a:spLocks noChangeArrowheads="1"/>
          </p:cNvSpPr>
          <p:nvPr/>
        </p:nvSpPr>
        <p:spPr bwMode="ltGray">
          <a:xfrm>
            <a:off x="3714750" y="3925888"/>
            <a:ext cx="4114800" cy="971550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chemeClr val="folHlink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51206" name="AutoShape 4"/>
          <p:cNvSpPr>
            <a:spLocks noChangeArrowheads="1"/>
          </p:cNvSpPr>
          <p:nvPr/>
        </p:nvSpPr>
        <p:spPr bwMode="ltGray">
          <a:xfrm>
            <a:off x="3692525" y="4991100"/>
            <a:ext cx="4137025" cy="982663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51207" name="Text Box 6"/>
          <p:cNvSpPr txBox="1">
            <a:spLocks noChangeArrowheads="1"/>
          </p:cNvSpPr>
          <p:nvPr/>
        </p:nvSpPr>
        <p:spPr bwMode="gray">
          <a:xfrm>
            <a:off x="4356100" y="3141663"/>
            <a:ext cx="31908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 b="1"/>
              <a:t>діючих речовин</a:t>
            </a:r>
          </a:p>
        </p:txBody>
      </p:sp>
      <p:sp>
        <p:nvSpPr>
          <p:cNvPr id="51208" name="Text Box 7"/>
          <p:cNvSpPr txBox="1">
            <a:spLocks noChangeArrowheads="1"/>
          </p:cNvSpPr>
          <p:nvPr/>
        </p:nvSpPr>
        <p:spPr bwMode="gray">
          <a:xfrm>
            <a:off x="4427538" y="4221163"/>
            <a:ext cx="3511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 b="1"/>
              <a:t>вологи (не більш 30%)</a:t>
            </a:r>
          </a:p>
        </p:txBody>
      </p:sp>
      <p:sp>
        <p:nvSpPr>
          <p:cNvPr id="51209" name="Text Box 8"/>
          <p:cNvSpPr txBox="1">
            <a:spLocks noChangeArrowheads="1"/>
          </p:cNvSpPr>
          <p:nvPr/>
        </p:nvSpPr>
        <p:spPr bwMode="gray">
          <a:xfrm>
            <a:off x="4427538" y="5229225"/>
            <a:ext cx="34194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50000"/>
              </a:spcBef>
              <a:buFontTx/>
              <a:buNone/>
            </a:pPr>
            <a:r>
              <a:rPr lang="uk-UA" altLang="en-US" sz="1800" b="1"/>
              <a:t>важких  металів 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  <a:buFontTx/>
              <a:buNone/>
            </a:pPr>
            <a:r>
              <a:rPr lang="uk-UA" altLang="en-US" sz="1800" b="1"/>
              <a:t>(не більш 0,01%)</a:t>
            </a:r>
          </a:p>
        </p:txBody>
      </p:sp>
      <p:sp>
        <p:nvSpPr>
          <p:cNvPr id="51210" name="AutoShape 9"/>
          <p:cNvSpPr>
            <a:spLocks noChangeArrowheads="1"/>
          </p:cNvSpPr>
          <p:nvPr/>
        </p:nvSpPr>
        <p:spPr bwMode="gray">
          <a:xfrm>
            <a:off x="3835400" y="3114675"/>
            <a:ext cx="469900" cy="371475"/>
          </a:xfrm>
          <a:prstGeom prst="rightArrow">
            <a:avLst>
              <a:gd name="adj1" fmla="val 50000"/>
              <a:gd name="adj2" fmla="val 52707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51211" name="AutoShape 10"/>
          <p:cNvSpPr>
            <a:spLocks noChangeArrowheads="1"/>
          </p:cNvSpPr>
          <p:nvPr/>
        </p:nvSpPr>
        <p:spPr bwMode="gray">
          <a:xfrm>
            <a:off x="3843338" y="4179888"/>
            <a:ext cx="469900" cy="371475"/>
          </a:xfrm>
          <a:prstGeom prst="rightArrow">
            <a:avLst>
              <a:gd name="adj1" fmla="val 50000"/>
              <a:gd name="adj2" fmla="val 52707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51212" name="AutoShape 11"/>
          <p:cNvSpPr>
            <a:spLocks noChangeArrowheads="1"/>
          </p:cNvSpPr>
          <p:nvPr/>
        </p:nvSpPr>
        <p:spPr bwMode="gray">
          <a:xfrm>
            <a:off x="3833813" y="5294313"/>
            <a:ext cx="469900" cy="371475"/>
          </a:xfrm>
          <a:prstGeom prst="rightArrow">
            <a:avLst>
              <a:gd name="adj1" fmla="val 50000"/>
              <a:gd name="adj2" fmla="val 52707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grpSp>
        <p:nvGrpSpPr>
          <p:cNvPr id="51213" name="Group 13"/>
          <p:cNvGrpSpPr>
            <a:grpSpLocks/>
          </p:cNvGrpSpPr>
          <p:nvPr/>
        </p:nvGrpSpPr>
        <p:grpSpPr bwMode="auto">
          <a:xfrm>
            <a:off x="1609725" y="4760913"/>
            <a:ext cx="2238375" cy="1330325"/>
            <a:chOff x="471" y="272"/>
            <a:chExt cx="1161" cy="1539"/>
          </a:xfrm>
        </p:grpSpPr>
        <p:sp>
          <p:nvSpPr>
            <p:cNvPr id="51224" name="Oval 14"/>
            <p:cNvSpPr>
              <a:spLocks noChangeArrowheads="1"/>
            </p:cNvSpPr>
            <p:nvPr/>
          </p:nvSpPr>
          <p:spPr bwMode="ltGray">
            <a:xfrm>
              <a:off x="471" y="1438"/>
              <a:ext cx="1159" cy="362"/>
            </a:xfrm>
            <a:prstGeom prst="ellipse">
              <a:avLst/>
            </a:prstGeom>
            <a:gradFill rotWithShape="1">
              <a:gsLst>
                <a:gs pos="0">
                  <a:srgbClr val="C1CF9D"/>
                </a:gs>
                <a:gs pos="50000">
                  <a:srgbClr val="E5EBD5"/>
                </a:gs>
                <a:gs pos="100000">
                  <a:srgbClr val="C1CF9D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" name="AutoShape 15"/>
            <p:cNvSpPr>
              <a:spLocks noChangeArrowheads="1"/>
            </p:cNvSpPr>
            <p:nvPr/>
          </p:nvSpPr>
          <p:spPr bwMode="ltGray">
            <a:xfrm>
              <a:off x="473" y="272"/>
              <a:ext cx="1159" cy="1539"/>
            </a:xfrm>
            <a:prstGeom prst="can">
              <a:avLst>
                <a:gd name="adj" fmla="val 33197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>
                    <a:alpha val="50000"/>
                  </a:schemeClr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51214" name="Group 16"/>
          <p:cNvGrpSpPr>
            <a:grpSpLocks/>
          </p:cNvGrpSpPr>
          <p:nvPr/>
        </p:nvGrpSpPr>
        <p:grpSpPr bwMode="auto">
          <a:xfrm>
            <a:off x="1609725" y="3686175"/>
            <a:ext cx="2238375" cy="1330325"/>
            <a:chOff x="471" y="272"/>
            <a:chExt cx="1161" cy="1539"/>
          </a:xfrm>
        </p:grpSpPr>
        <p:sp>
          <p:nvSpPr>
            <p:cNvPr id="51222" name="Oval 17"/>
            <p:cNvSpPr>
              <a:spLocks noChangeArrowheads="1"/>
            </p:cNvSpPr>
            <p:nvPr/>
          </p:nvSpPr>
          <p:spPr bwMode="ltGray">
            <a:xfrm>
              <a:off x="471" y="1438"/>
              <a:ext cx="1159" cy="362"/>
            </a:xfrm>
            <a:prstGeom prst="ellipse">
              <a:avLst/>
            </a:prstGeom>
            <a:gradFill rotWithShape="1">
              <a:gsLst>
                <a:gs pos="0">
                  <a:srgbClr val="C1CF9D"/>
                </a:gs>
                <a:gs pos="50000">
                  <a:srgbClr val="E5EBD5"/>
                </a:gs>
                <a:gs pos="100000">
                  <a:srgbClr val="C1CF9D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" name="AutoShape 18"/>
            <p:cNvSpPr>
              <a:spLocks noChangeArrowheads="1"/>
            </p:cNvSpPr>
            <p:nvPr/>
          </p:nvSpPr>
          <p:spPr bwMode="ltGray">
            <a:xfrm>
              <a:off x="473" y="272"/>
              <a:ext cx="1159" cy="1539"/>
            </a:xfrm>
            <a:prstGeom prst="can">
              <a:avLst>
                <a:gd name="adj" fmla="val 33197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>
                    <a:alpha val="50000"/>
                  </a:schemeClr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51215" name="Group 19"/>
          <p:cNvGrpSpPr>
            <a:grpSpLocks/>
          </p:cNvGrpSpPr>
          <p:nvPr/>
        </p:nvGrpSpPr>
        <p:grpSpPr bwMode="auto">
          <a:xfrm>
            <a:off x="1609725" y="2598738"/>
            <a:ext cx="2238375" cy="1330325"/>
            <a:chOff x="471" y="272"/>
            <a:chExt cx="1161" cy="1539"/>
          </a:xfrm>
        </p:grpSpPr>
        <p:sp>
          <p:nvSpPr>
            <p:cNvPr id="51220" name="Oval 20"/>
            <p:cNvSpPr>
              <a:spLocks noChangeArrowheads="1"/>
            </p:cNvSpPr>
            <p:nvPr/>
          </p:nvSpPr>
          <p:spPr bwMode="ltGray">
            <a:xfrm>
              <a:off x="471" y="1438"/>
              <a:ext cx="1159" cy="362"/>
            </a:xfrm>
            <a:prstGeom prst="ellipse">
              <a:avLst/>
            </a:prstGeom>
            <a:gradFill rotWithShape="1">
              <a:gsLst>
                <a:gs pos="0">
                  <a:srgbClr val="C1CF9D"/>
                </a:gs>
                <a:gs pos="50000">
                  <a:srgbClr val="E5EBD5"/>
                </a:gs>
                <a:gs pos="100000">
                  <a:srgbClr val="C1CF9D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1525" name="AutoShape 21"/>
            <p:cNvSpPr>
              <a:spLocks noChangeArrowheads="1"/>
            </p:cNvSpPr>
            <p:nvPr/>
          </p:nvSpPr>
          <p:spPr bwMode="ltGray">
            <a:xfrm>
              <a:off x="473" y="272"/>
              <a:ext cx="1159" cy="1539"/>
            </a:xfrm>
            <a:prstGeom prst="can">
              <a:avLst>
                <a:gd name="adj" fmla="val 33197"/>
              </a:avLst>
            </a:pr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>
                    <a:alpha val="50000"/>
                  </a:schemeClr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51216" name="Rectangle 26"/>
          <p:cNvSpPr>
            <a:spLocks noChangeArrowheads="1"/>
          </p:cNvSpPr>
          <p:nvPr/>
        </p:nvSpPr>
        <p:spPr bwMode="auto">
          <a:xfrm>
            <a:off x="179388" y="6524625"/>
            <a:ext cx="1490662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51217" name="Text Box 27"/>
          <p:cNvSpPr txBox="1">
            <a:spLocks noChangeArrowheads="1"/>
          </p:cNvSpPr>
          <p:nvPr/>
        </p:nvSpPr>
        <p:spPr bwMode="auto">
          <a:xfrm>
            <a:off x="2555875" y="3094038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2400" b="1"/>
              <a:t>1</a:t>
            </a:r>
          </a:p>
        </p:txBody>
      </p:sp>
      <p:sp>
        <p:nvSpPr>
          <p:cNvPr id="51218" name="Text Box 28"/>
          <p:cNvSpPr txBox="1">
            <a:spLocks noChangeArrowheads="1"/>
          </p:cNvSpPr>
          <p:nvPr/>
        </p:nvSpPr>
        <p:spPr bwMode="auto">
          <a:xfrm>
            <a:off x="2555875" y="4244975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2400" b="1"/>
              <a:t>2</a:t>
            </a:r>
          </a:p>
        </p:txBody>
      </p:sp>
      <p:sp>
        <p:nvSpPr>
          <p:cNvPr id="51219" name="Text Box 29"/>
          <p:cNvSpPr txBox="1">
            <a:spLocks noChangeArrowheads="1"/>
          </p:cNvSpPr>
          <p:nvPr/>
        </p:nvSpPr>
        <p:spPr bwMode="auto">
          <a:xfrm>
            <a:off x="2555875" y="532606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2400" b="1"/>
              <a:t>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3038" y="260350"/>
            <a:ext cx="9001125" cy="6464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uk-UA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Номенклатура</a:t>
            </a:r>
            <a:endParaRPr lang="uk-UA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uk-UA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Екстракт беладони густий.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Вихідна сировина - листя, екстрагент - 20% спирт. Метод одержання -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реперколяція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Діючі речовини -1,4-1,6%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алкалоїдів.Спазмолітичний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знеболюючий засіб.</a:t>
            </a:r>
          </a:p>
          <a:p>
            <a:pPr algn="just">
              <a:defRPr/>
            </a:pP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Раніше одержували методом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бісмацерації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екстрагент - хлороформна вода. Метод очищення - кип'ятіння та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спиртоочистка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defRPr/>
            </a:pPr>
            <a:r>
              <a:rPr lang="uk-UA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Екстракт валеріани густий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. Корені та кореневища. Екстрагент - 40% спирт. Метод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перколяції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за допомогою зрідженого газу (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Сметанін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Містить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ізовалеріанову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валеріанову, органічні кислоти, алкалоїди, дубильні речовини. Заспокійливий засіб</a:t>
            </a:r>
          </a:p>
          <a:p>
            <a:pPr algn="just">
              <a:defRPr/>
            </a:pPr>
            <a:r>
              <a:rPr lang="uk-UA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Екстракт бобівника трилистого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Листя бобівника, екстрагент - кипляча вода. Містить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глікозиди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меніантин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меніантрин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флавони, рутин (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жовтогінний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антисептичний засіб).</a:t>
            </a:r>
          </a:p>
          <a:p>
            <a:pPr algn="just">
              <a:defRPr/>
            </a:pPr>
            <a:r>
              <a:rPr lang="uk-UA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Екстракт чоловічої папороті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Висушені кореневища. Екстрагент - ефір,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дихлоретан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Метод одержання - циркуляційний, в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апараті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Сокслета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Містить кислоти,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аспідинол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Протиглистний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засіб.</a:t>
            </a:r>
          </a:p>
          <a:p>
            <a:pPr algn="just">
              <a:defRPr/>
            </a:pPr>
            <a:r>
              <a:rPr lang="uk-UA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Екстракт перцю гіркого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Плоди. Містить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капсицаїн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Подразнюючий і відволікаючий засіб.</a:t>
            </a:r>
          </a:p>
          <a:p>
            <a:pPr algn="just">
              <a:defRPr/>
            </a:pP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Екстракт</a:t>
            </a:r>
            <a:r>
              <a:rPr lang="uk-UA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полину гіркого.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Трава. Екстрагент -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хлорофорна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вода. Метод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перкаляції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Спиртоочистка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Містить гіркоти, ефірні олії, вітамін С, дубильні речовини.</a:t>
            </a:r>
          </a:p>
          <a:p>
            <a:pPr algn="just">
              <a:defRPr/>
            </a:pPr>
            <a:r>
              <a:rPr lang="uk-UA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Екстракт кореня </a:t>
            </a:r>
            <a:r>
              <a:rPr lang="uk-UA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гліциризи</a:t>
            </a:r>
            <a:r>
              <a:rPr lang="uk-UA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Корені та кореневища. Екстрагент - 1% водний розчин аміаку. Метод дрібної мацерації. Раніше — екстрагент 0,25% водний розчин аміаку. Аміак додають для переводу вільної </a:t>
            </a:r>
            <a:r>
              <a:rPr lang="uk-UA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гліциризинової</a:t>
            </a:r>
            <a:r>
              <a:rPr lang="uk-UA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кислоти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не розчиняється у воді, в легкорозчинну сіль. Містить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гліциринову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кислоту (</a:t>
            </a:r>
            <a:r>
              <a:rPr lang="uk-UA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не менше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14%, флавоноїди). Протизапальний,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відхаркуючий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засіб.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u="sng" smtClean="0"/>
              <a:t>СУХІ ЕКСТРАКТИ</a:t>
            </a:r>
          </a:p>
        </p:txBody>
      </p:sp>
      <p:sp>
        <p:nvSpPr>
          <p:cNvPr id="53251" name="Rectangle 4"/>
          <p:cNvSpPr>
            <a:spLocks noChangeArrowheads="1"/>
          </p:cNvSpPr>
          <p:nvPr/>
        </p:nvSpPr>
        <p:spPr bwMode="auto">
          <a:xfrm>
            <a:off x="179388" y="6524625"/>
            <a:ext cx="1490662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53252" name="Rectangle 5"/>
          <p:cNvSpPr>
            <a:spLocks noChangeArrowheads="1"/>
          </p:cNvSpPr>
          <p:nvPr/>
        </p:nvSpPr>
        <p:spPr bwMode="auto">
          <a:xfrm>
            <a:off x="323850" y="1404938"/>
            <a:ext cx="84978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uk-UA" altLang="en-US" sz="1800" b="1" u="sng">
                <a:solidFill>
                  <a:srgbClr val="FF0000"/>
                </a:solidFill>
              </a:rPr>
              <a:t>Сухі екстракти</a:t>
            </a:r>
            <a:r>
              <a:rPr lang="uk-UA" altLang="en-US" sz="1800">
                <a:solidFill>
                  <a:schemeClr val="tx1"/>
                </a:solidFill>
              </a:rPr>
              <a:t> </a:t>
            </a:r>
            <a:r>
              <a:rPr lang="uk-UA" altLang="en-US" sz="1800"/>
              <a:t>– це концентровані витяги з лікарської рослинної сировини, які є сипучими маси з вмістом вологи не більш 5%.</a:t>
            </a:r>
          </a:p>
        </p:txBody>
      </p:sp>
      <p:sp>
        <p:nvSpPr>
          <p:cNvPr id="53253" name="Freeform 6"/>
          <p:cNvSpPr>
            <a:spLocks/>
          </p:cNvSpPr>
          <p:nvPr/>
        </p:nvSpPr>
        <p:spPr bwMode="gray">
          <a:xfrm flipH="1">
            <a:off x="684213" y="3716338"/>
            <a:ext cx="3024187" cy="2663825"/>
          </a:xfrm>
          <a:custGeom>
            <a:avLst/>
            <a:gdLst>
              <a:gd name="T0" fmla="*/ 2147483646 w 1299"/>
              <a:gd name="T1" fmla="*/ 2147483646 h 1008"/>
              <a:gd name="T2" fmla="*/ 2147483646 w 1299"/>
              <a:gd name="T3" fmla="*/ 2147483646 h 1008"/>
              <a:gd name="T4" fmla="*/ 2147483646 w 1299"/>
              <a:gd name="T5" fmla="*/ 2147483646 h 1008"/>
              <a:gd name="T6" fmla="*/ 2147483646 w 1299"/>
              <a:gd name="T7" fmla="*/ 0 h 1008"/>
              <a:gd name="T8" fmla="*/ 2147483646 w 1299"/>
              <a:gd name="T9" fmla="*/ 0 h 1008"/>
              <a:gd name="T10" fmla="*/ 0 w 1299"/>
              <a:gd name="T11" fmla="*/ 2147483646 h 1008"/>
              <a:gd name="T12" fmla="*/ 2147483646 w 1299"/>
              <a:gd name="T13" fmla="*/ 2147483646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99"/>
              <a:gd name="T22" fmla="*/ 0 h 1008"/>
              <a:gd name="T23" fmla="*/ 1299 w 1299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99" h="1008">
                <a:moveTo>
                  <a:pt x="303" y="1008"/>
                </a:moveTo>
                <a:cubicBezTo>
                  <a:pt x="801" y="1008"/>
                  <a:pt x="1299" y="1008"/>
                  <a:pt x="1299" y="1008"/>
                </a:cubicBezTo>
                <a:cubicBezTo>
                  <a:pt x="1299" y="1008"/>
                  <a:pt x="1297" y="661"/>
                  <a:pt x="1296" y="315"/>
                </a:cubicBezTo>
                <a:cubicBezTo>
                  <a:pt x="1290" y="150"/>
                  <a:pt x="1161" y="0"/>
                  <a:pt x="942" y="0"/>
                </a:cubicBezTo>
                <a:cubicBezTo>
                  <a:pt x="472" y="0"/>
                  <a:pt x="3" y="0"/>
                  <a:pt x="3" y="0"/>
                </a:cubicBezTo>
                <a:cubicBezTo>
                  <a:pt x="3" y="0"/>
                  <a:pt x="1" y="361"/>
                  <a:pt x="0" y="723"/>
                </a:cubicBezTo>
                <a:cubicBezTo>
                  <a:pt x="0" y="915"/>
                  <a:pt x="144" y="1002"/>
                  <a:pt x="303" y="1008"/>
                </a:cubicBez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4" name="Freeform 7"/>
          <p:cNvSpPr>
            <a:spLocks/>
          </p:cNvSpPr>
          <p:nvPr/>
        </p:nvSpPr>
        <p:spPr bwMode="gray">
          <a:xfrm flipH="1">
            <a:off x="5580063" y="3644900"/>
            <a:ext cx="2879725" cy="2592388"/>
          </a:xfrm>
          <a:custGeom>
            <a:avLst/>
            <a:gdLst>
              <a:gd name="T0" fmla="*/ 2147483646 w 1299"/>
              <a:gd name="T1" fmla="*/ 2147483646 h 1008"/>
              <a:gd name="T2" fmla="*/ 2147483646 w 1299"/>
              <a:gd name="T3" fmla="*/ 2147483646 h 1008"/>
              <a:gd name="T4" fmla="*/ 2147483646 w 1299"/>
              <a:gd name="T5" fmla="*/ 2147483646 h 1008"/>
              <a:gd name="T6" fmla="*/ 2147483646 w 1299"/>
              <a:gd name="T7" fmla="*/ 0 h 1008"/>
              <a:gd name="T8" fmla="*/ 2147483646 w 1299"/>
              <a:gd name="T9" fmla="*/ 0 h 1008"/>
              <a:gd name="T10" fmla="*/ 0 w 1299"/>
              <a:gd name="T11" fmla="*/ 2147483646 h 1008"/>
              <a:gd name="T12" fmla="*/ 2147483646 w 1299"/>
              <a:gd name="T13" fmla="*/ 2147483646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99"/>
              <a:gd name="T22" fmla="*/ 0 h 1008"/>
              <a:gd name="T23" fmla="*/ 1299 w 1299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99" h="1008">
                <a:moveTo>
                  <a:pt x="303" y="1008"/>
                </a:moveTo>
                <a:cubicBezTo>
                  <a:pt x="801" y="1008"/>
                  <a:pt x="1299" y="1008"/>
                  <a:pt x="1299" y="1008"/>
                </a:cubicBezTo>
                <a:cubicBezTo>
                  <a:pt x="1299" y="1008"/>
                  <a:pt x="1297" y="661"/>
                  <a:pt x="1296" y="315"/>
                </a:cubicBezTo>
                <a:cubicBezTo>
                  <a:pt x="1290" y="150"/>
                  <a:pt x="1161" y="0"/>
                  <a:pt x="942" y="0"/>
                </a:cubicBezTo>
                <a:cubicBezTo>
                  <a:pt x="472" y="0"/>
                  <a:pt x="3" y="0"/>
                  <a:pt x="3" y="0"/>
                </a:cubicBezTo>
                <a:cubicBezTo>
                  <a:pt x="3" y="0"/>
                  <a:pt x="1" y="361"/>
                  <a:pt x="0" y="723"/>
                </a:cubicBezTo>
                <a:cubicBezTo>
                  <a:pt x="0" y="915"/>
                  <a:pt x="144" y="1002"/>
                  <a:pt x="303" y="10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5" name="Rectangle 8"/>
          <p:cNvSpPr>
            <a:spLocks noChangeArrowheads="1"/>
          </p:cNvSpPr>
          <p:nvPr/>
        </p:nvSpPr>
        <p:spPr bwMode="auto">
          <a:xfrm>
            <a:off x="0" y="2489200"/>
            <a:ext cx="4537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sz="1800" b="1" i="1">
                <a:solidFill>
                  <a:srgbClr val="AF2143"/>
                </a:solidFill>
              </a:rPr>
              <a:t>Екстракти з </a:t>
            </a:r>
            <a:r>
              <a:rPr lang="uk-UA" altLang="en-US" sz="1800" b="1" i="1" u="sng">
                <a:solidFill>
                  <a:srgbClr val="AF2143"/>
                </a:solidFill>
              </a:rPr>
              <a:t>нелімітованою </a:t>
            </a:r>
            <a:r>
              <a:rPr lang="uk-UA" altLang="en-US" sz="1800" b="1" i="1">
                <a:solidFill>
                  <a:srgbClr val="AF2143"/>
                </a:solidFill>
              </a:rPr>
              <a:t> верхньою межею </a:t>
            </a:r>
            <a:endParaRPr lang="uk-UA" altLang="en-US" sz="1800" b="1">
              <a:solidFill>
                <a:srgbClr val="AF2143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sz="1800" b="1" i="1">
                <a:solidFill>
                  <a:srgbClr val="AF2143"/>
                </a:solidFill>
              </a:rPr>
              <a:t>діючих речовин:</a:t>
            </a:r>
          </a:p>
        </p:txBody>
      </p:sp>
      <p:sp>
        <p:nvSpPr>
          <p:cNvPr id="53256" name="Rectangle 9"/>
          <p:cNvSpPr>
            <a:spLocks noChangeArrowheads="1"/>
          </p:cNvSpPr>
          <p:nvPr/>
        </p:nvSpPr>
        <p:spPr bwMode="auto">
          <a:xfrm>
            <a:off x="4787900" y="2492375"/>
            <a:ext cx="46291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sz="1800" b="1" i="1">
                <a:solidFill>
                  <a:srgbClr val="AF2143"/>
                </a:solidFill>
              </a:rPr>
              <a:t>Екстракти з </a:t>
            </a:r>
            <a:r>
              <a:rPr lang="uk-UA" altLang="en-US" sz="1800" b="1" i="1" u="sng">
                <a:solidFill>
                  <a:srgbClr val="AF2143"/>
                </a:solidFill>
              </a:rPr>
              <a:t>лімітованою</a:t>
            </a:r>
            <a:r>
              <a:rPr lang="uk-UA" altLang="en-US" sz="1800" b="1" i="1">
                <a:solidFill>
                  <a:srgbClr val="AF2143"/>
                </a:solidFill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sz="1800" b="1" i="1">
                <a:solidFill>
                  <a:srgbClr val="AF2143"/>
                </a:solidFill>
              </a:rPr>
              <a:t>верхньою  межею </a:t>
            </a:r>
            <a:endParaRPr lang="uk-UA" altLang="en-US" sz="1800">
              <a:solidFill>
                <a:srgbClr val="AF2143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sz="1800" b="1" i="1">
                <a:solidFill>
                  <a:srgbClr val="AF2143"/>
                </a:solidFill>
              </a:rPr>
              <a:t>діючих речовин:</a:t>
            </a:r>
          </a:p>
        </p:txBody>
      </p:sp>
      <p:sp>
        <p:nvSpPr>
          <p:cNvPr id="53257" name="Rectangle 10"/>
          <p:cNvSpPr>
            <a:spLocks noChangeArrowheads="1"/>
          </p:cNvSpPr>
          <p:nvPr/>
        </p:nvSpPr>
        <p:spPr bwMode="auto">
          <a:xfrm>
            <a:off x="595313" y="3873500"/>
            <a:ext cx="3240087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sz="1800" i="1"/>
              <a:t>Екстракти жостеру, ревеню, сабура, солодкового кореня, марени, безсмертника, алтейного кореня та т.п., котрі отримують </a:t>
            </a:r>
            <a:r>
              <a:rPr lang="uk-UA" altLang="en-US" sz="1800" b="1" i="1"/>
              <a:t>без додавання</a:t>
            </a:r>
            <a:r>
              <a:rPr lang="uk-UA" altLang="en-US" sz="1800" i="1"/>
              <a:t> до них будь-яких наповнювачів.</a:t>
            </a:r>
          </a:p>
        </p:txBody>
      </p:sp>
      <p:sp>
        <p:nvSpPr>
          <p:cNvPr id="53258" name="Rectangle 11"/>
          <p:cNvSpPr>
            <a:spLocks noChangeArrowheads="1"/>
          </p:cNvSpPr>
          <p:nvPr/>
        </p:nvSpPr>
        <p:spPr bwMode="auto">
          <a:xfrm>
            <a:off x="5867400" y="3925888"/>
            <a:ext cx="2663825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 i="1"/>
              <a:t>Екстракти беладони, опію, блювотного кореня </a:t>
            </a:r>
            <a:r>
              <a:rPr lang="uk-UA" altLang="en-US" sz="1800" b="1" i="1"/>
              <a:t>містять наповнювачі</a:t>
            </a:r>
            <a:r>
              <a:rPr lang="uk-UA" altLang="en-US" sz="1800" i="1"/>
              <a:t> (молочний цукор, глюкозу, декстрин, крохмаль та ін.)</a:t>
            </a:r>
            <a:r>
              <a:rPr lang="uk-UA" altLang="en-US" sz="1800"/>
              <a:t>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Прямоугольник 3"/>
          <p:cNvSpPr>
            <a:spLocks noChangeArrowheads="1"/>
          </p:cNvSpPr>
          <p:nvPr/>
        </p:nvSpPr>
        <p:spPr bwMode="auto">
          <a:xfrm>
            <a:off x="468313" y="1268413"/>
            <a:ext cx="1327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uk-UA" altLang="uk-UA" sz="1800" b="1">
                <a:solidFill>
                  <a:srgbClr val="424242"/>
                </a:solidFill>
                <a:latin typeface="Tahoma" panose="020B0604030504040204" pitchFamily="34" charset="0"/>
              </a:rPr>
              <a:t>Переваги</a:t>
            </a:r>
            <a:endParaRPr lang="uk-UA" altLang="uk-UA" sz="1800">
              <a:solidFill>
                <a:schemeClr val="tx1"/>
              </a:solidFill>
            </a:endParaRPr>
          </a:p>
        </p:txBody>
      </p:sp>
      <p:sp>
        <p:nvSpPr>
          <p:cNvPr id="54275" name="Прямоугольник 4"/>
          <p:cNvSpPr>
            <a:spLocks noChangeArrowheads="1"/>
          </p:cNvSpPr>
          <p:nvPr/>
        </p:nvSpPr>
        <p:spPr bwMode="auto">
          <a:xfrm>
            <a:off x="5148263" y="1289050"/>
            <a:ext cx="13001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uk-UA" altLang="uk-UA" sz="1800" b="1">
                <a:solidFill>
                  <a:srgbClr val="424242"/>
                </a:solidFill>
                <a:latin typeface="Tahoma" panose="020B0604030504040204" pitchFamily="34" charset="0"/>
              </a:rPr>
              <a:t>Недоліки</a:t>
            </a:r>
            <a:endParaRPr lang="uk-UA" altLang="uk-UA" sz="1800">
              <a:solidFill>
                <a:schemeClr val="tx1"/>
              </a:solidFill>
            </a:endParaRPr>
          </a:p>
        </p:txBody>
      </p:sp>
      <p:sp>
        <p:nvSpPr>
          <p:cNvPr id="54276" name="Прямоугольник 5"/>
          <p:cNvSpPr>
            <a:spLocks noChangeArrowheads="1"/>
          </p:cNvSpPr>
          <p:nvPr/>
        </p:nvSpPr>
        <p:spPr bwMode="auto">
          <a:xfrm>
            <a:off x="465138" y="1989138"/>
            <a:ext cx="425132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вони зручні в застосуванні;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мають мінімально можливу масу;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більший термін зберігання.</a:t>
            </a:r>
          </a:p>
        </p:txBody>
      </p:sp>
      <p:sp>
        <p:nvSpPr>
          <p:cNvPr id="54277" name="Прямоугольник 6"/>
          <p:cNvSpPr>
            <a:spLocks noChangeArrowheads="1"/>
          </p:cNvSpPr>
          <p:nvPr/>
        </p:nvSpPr>
        <p:spPr bwMode="auto">
          <a:xfrm>
            <a:off x="4932363" y="1916113"/>
            <a:ext cx="3671887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 високу гігроскопічність, у зв”язку з чим вони перетворюються у грудкоподібні маси і втрачають сипкість</a:t>
            </a:r>
            <a:endParaRPr lang="uk-UA" altLang="uk-UA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4213" y="4005263"/>
            <a:ext cx="7775575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наповнювачі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молочний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цукор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глюкозу і </a:t>
            </a:r>
            <a:r>
              <a:rPr lang="ru-RU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крохмаль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Наповнювачі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висушеного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 на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розмолу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u="sng" smtClean="0"/>
              <a:t>СУХІ ЕКСТРАКТИ</a:t>
            </a:r>
          </a:p>
        </p:txBody>
      </p:sp>
      <p:sp>
        <p:nvSpPr>
          <p:cNvPr id="55299" name="Rectangle 4"/>
          <p:cNvSpPr>
            <a:spLocks noChangeArrowheads="1"/>
          </p:cNvSpPr>
          <p:nvPr/>
        </p:nvSpPr>
        <p:spPr bwMode="auto">
          <a:xfrm>
            <a:off x="179388" y="6524625"/>
            <a:ext cx="1490662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201613" y="1182688"/>
            <a:ext cx="11906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2000" b="1">
                <a:solidFill>
                  <a:srgbClr val="FF0000"/>
                </a:solidFill>
              </a:rPr>
              <a:t>Схема 1</a:t>
            </a: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1039813" y="1627188"/>
            <a:ext cx="62150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1800" b="1" u="sng"/>
              <a:t>Технологічний процес виробництва включає стадії:</a:t>
            </a: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2268538" y="2187575"/>
            <a:ext cx="4792662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tabLst>
                <a:tab pos="4572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572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572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57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57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AutoNum type="arabicPeriod"/>
            </a:pPr>
            <a:r>
              <a:rPr lang="uk-UA" altLang="en-US" sz="2000"/>
              <a:t>Підготовка сировини та екстрагента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AutoNum type="arabicPeriod"/>
            </a:pPr>
            <a:r>
              <a:rPr lang="uk-UA" altLang="en-US" sz="2000"/>
              <a:t>Отримання витягів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AutoNum type="arabicPeriod"/>
            </a:pPr>
            <a:r>
              <a:rPr lang="uk-UA" altLang="en-US" sz="2000"/>
              <a:t>Очистка витягів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AutoNum type="arabicPeriod"/>
            </a:pPr>
            <a:r>
              <a:rPr lang="uk-UA" altLang="en-US" sz="2000">
                <a:solidFill>
                  <a:srgbClr val="AF2143"/>
                </a:solidFill>
              </a:rPr>
              <a:t>Згущення очищених витягів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AutoNum type="arabicPeriod"/>
            </a:pPr>
            <a:r>
              <a:rPr lang="uk-UA" altLang="en-US" sz="2000">
                <a:solidFill>
                  <a:srgbClr val="AF2143"/>
                </a:solidFill>
              </a:rPr>
              <a:t>Сушка згущених витягів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AutoNum type="arabicPeriod"/>
            </a:pPr>
            <a:r>
              <a:rPr lang="uk-UA" altLang="en-US" sz="2000"/>
              <a:t>Пакування та маркування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u="sng" smtClean="0"/>
              <a:t>СУХІ ЕКСТРАКТИ</a:t>
            </a:r>
          </a:p>
        </p:txBody>
      </p:sp>
      <p:sp>
        <p:nvSpPr>
          <p:cNvPr id="56323" name="Rectangle 4"/>
          <p:cNvSpPr>
            <a:spLocks noChangeArrowheads="1"/>
          </p:cNvSpPr>
          <p:nvPr/>
        </p:nvSpPr>
        <p:spPr bwMode="auto">
          <a:xfrm>
            <a:off x="179388" y="6524625"/>
            <a:ext cx="1490662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56324" name="Rectangle 5"/>
          <p:cNvSpPr>
            <a:spLocks noChangeArrowheads="1"/>
          </p:cNvSpPr>
          <p:nvPr/>
        </p:nvSpPr>
        <p:spPr bwMode="auto">
          <a:xfrm>
            <a:off x="179388" y="1171575"/>
            <a:ext cx="11906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2000" b="1">
                <a:solidFill>
                  <a:srgbClr val="FF0000"/>
                </a:solidFill>
              </a:rPr>
              <a:t>Схема 2</a:t>
            </a:r>
          </a:p>
        </p:txBody>
      </p:sp>
      <p:sp>
        <p:nvSpPr>
          <p:cNvPr id="56325" name="Rectangle 6"/>
          <p:cNvSpPr>
            <a:spLocks noChangeArrowheads="1"/>
          </p:cNvSpPr>
          <p:nvPr/>
        </p:nvSpPr>
        <p:spPr bwMode="auto">
          <a:xfrm>
            <a:off x="755650" y="1557338"/>
            <a:ext cx="6375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1800" b="1" u="sng"/>
              <a:t>Технологіческий процес виробництва включає стадії:</a:t>
            </a:r>
          </a:p>
        </p:txBody>
      </p:sp>
      <p:sp>
        <p:nvSpPr>
          <p:cNvPr id="56326" name="Rectangle 7"/>
          <p:cNvSpPr>
            <a:spLocks noChangeArrowheads="1"/>
          </p:cNvSpPr>
          <p:nvPr/>
        </p:nvSpPr>
        <p:spPr bwMode="auto">
          <a:xfrm>
            <a:off x="2268538" y="2400300"/>
            <a:ext cx="4792662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tabLst>
                <a:tab pos="4572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572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572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57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57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AutoNum type="arabicPeriod"/>
            </a:pPr>
            <a:r>
              <a:rPr lang="uk-UA" altLang="en-US" sz="2000"/>
              <a:t>Підготовка сировини та екстрагента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AutoNum type="arabicPeriod"/>
            </a:pPr>
            <a:r>
              <a:rPr lang="uk-UA" altLang="en-US" sz="2000"/>
              <a:t>Отримання витягів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AutoNum type="arabicPeriod"/>
            </a:pPr>
            <a:r>
              <a:rPr lang="uk-UA" altLang="en-US" sz="2000"/>
              <a:t>Очистка витягів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AutoNum type="arabicPeriod"/>
            </a:pPr>
            <a:r>
              <a:rPr lang="uk-UA" altLang="en-US" sz="2000">
                <a:solidFill>
                  <a:srgbClr val="AF2143"/>
                </a:solidFill>
              </a:rPr>
              <a:t>Сушка очищених витягів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AutoNum type="arabicPeriod"/>
            </a:pPr>
            <a:r>
              <a:rPr lang="uk-UA" altLang="en-US" sz="2000"/>
              <a:t>Пакування та маркування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8358188" cy="868363"/>
          </a:xfrm>
        </p:spPr>
        <p:txBody>
          <a:bodyPr/>
          <a:lstStyle/>
          <a:p>
            <a:pPr eaLnBrk="1" hangingPunct="1"/>
            <a:r>
              <a:rPr lang="ru-RU" altLang="en-US" sz="3600" u="sng" smtClean="0"/>
              <a:t>ЗГУЩЕННЯ ТА СУШКА ВИТЯГІВ</a:t>
            </a: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gray">
          <a:xfrm>
            <a:off x="539750" y="1268413"/>
            <a:ext cx="3960813" cy="1728787"/>
          </a:xfrm>
          <a:prstGeom prst="rect">
            <a:avLst/>
          </a:prstGeom>
          <a:gradFill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57348" name="Rectangle 5"/>
          <p:cNvSpPr>
            <a:spLocks noChangeArrowheads="1"/>
          </p:cNvSpPr>
          <p:nvPr/>
        </p:nvSpPr>
        <p:spPr bwMode="auto">
          <a:xfrm>
            <a:off x="179388" y="6524625"/>
            <a:ext cx="1490662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gray">
          <a:xfrm>
            <a:off x="4500563" y="2997200"/>
            <a:ext cx="4032250" cy="1728788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tint val="0"/>
                  <a:invGamma/>
                  <a:alpha val="0"/>
                </a:schemeClr>
              </a:gs>
              <a:gs pos="100000">
                <a:schemeClr val="folHlink">
                  <a:alpha val="50000"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57350" name="Rectangle 7"/>
          <p:cNvSpPr>
            <a:spLocks noChangeArrowheads="1"/>
          </p:cNvSpPr>
          <p:nvPr/>
        </p:nvSpPr>
        <p:spPr bwMode="auto">
          <a:xfrm>
            <a:off x="611188" y="1700213"/>
            <a:ext cx="80645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sz="1800" b="1" i="1">
                <a:solidFill>
                  <a:schemeClr val="tx2"/>
                </a:solidFill>
              </a:rPr>
              <a:t>Для згущення рідких витягів застосовують апарати, представлені в темі «Екстракти густі»</a:t>
            </a:r>
          </a:p>
        </p:txBody>
      </p:sp>
      <p:sp>
        <p:nvSpPr>
          <p:cNvPr id="57351" name="Rectangle 8"/>
          <p:cNvSpPr>
            <a:spLocks noChangeArrowheads="1"/>
          </p:cNvSpPr>
          <p:nvPr/>
        </p:nvSpPr>
        <p:spPr bwMode="auto">
          <a:xfrm>
            <a:off x="755650" y="3141663"/>
            <a:ext cx="7777163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uk-UA" altLang="en-US" sz="1800" b="1"/>
              <a:t>Потім витяг згущений до консистенції густого екстракту шаром 0,5-0,8 см намазують на листи, які розміщують на обігріті полки сушарки. Температура сушки 50-60 °С.</a:t>
            </a:r>
            <a:r>
              <a:rPr lang="uk-UA" altLang="en-US" sz="1800"/>
              <a:t> </a:t>
            </a:r>
          </a:p>
        </p:txBody>
      </p:sp>
      <p:sp>
        <p:nvSpPr>
          <p:cNvPr id="61451" name="Rectangle 11"/>
          <p:cNvSpPr>
            <a:spLocks noChangeArrowheads="1"/>
          </p:cNvSpPr>
          <p:nvPr/>
        </p:nvSpPr>
        <p:spPr bwMode="gray">
          <a:xfrm>
            <a:off x="684213" y="4724400"/>
            <a:ext cx="4464050" cy="1611313"/>
          </a:xfrm>
          <a:prstGeom prst="rect">
            <a:avLst/>
          </a:prstGeom>
          <a:gradFill rotWithShape="1">
            <a:gsLst>
              <a:gs pos="0">
                <a:schemeClr val="accent2">
                  <a:alpha val="50000"/>
                </a:schemeClr>
              </a:gs>
              <a:gs pos="100000">
                <a:schemeClr val="accent2">
                  <a:gamma/>
                  <a:tint val="0"/>
                  <a:invGamma/>
                  <a:alpha val="0"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57353" name="Rectangle 12"/>
          <p:cNvSpPr>
            <a:spLocks noChangeArrowheads="1"/>
          </p:cNvSpPr>
          <p:nvPr/>
        </p:nvSpPr>
        <p:spPr bwMode="auto">
          <a:xfrm>
            <a:off x="827088" y="5081588"/>
            <a:ext cx="77057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uk-UA" altLang="en-US" sz="1800" b="1">
                <a:solidFill>
                  <a:srgbClr val="0646C6"/>
                </a:solidFill>
              </a:rPr>
              <a:t>Для висушування рідких витягів використовують розпилювальні сушарки. Такі сушарки працюють під атмосферним тиском.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u="sng" smtClean="0">
                <a:solidFill>
                  <a:srgbClr val="000000"/>
                </a:solidFill>
              </a:rPr>
              <a:t>СТАНДАРТИЗАЦІЯ</a:t>
            </a:r>
            <a:endParaRPr lang="en-US" altLang="en-US" u="sng" smtClean="0">
              <a:solidFill>
                <a:srgbClr val="000000"/>
              </a:solidFill>
            </a:endParaRPr>
          </a:p>
        </p:txBody>
      </p:sp>
      <p:sp>
        <p:nvSpPr>
          <p:cNvPr id="17415" name="AutoShape 7"/>
          <p:cNvSpPr>
            <a:spLocks noChangeArrowheads="1"/>
          </p:cNvSpPr>
          <p:nvPr/>
        </p:nvSpPr>
        <p:spPr bwMode="ltGray">
          <a:xfrm>
            <a:off x="2484438" y="1989138"/>
            <a:ext cx="2735262" cy="1439862"/>
          </a:xfrm>
          <a:prstGeom prst="homePlate">
            <a:avLst>
              <a:gd name="adj" fmla="val 47492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69804"/>
                  <a:invGamma/>
                </a:schemeClr>
              </a:gs>
            </a:gsLst>
            <a:lin ang="2700000" scaled="1"/>
          </a:gradFill>
          <a:ln w="12700" algn="ctr">
            <a:noFill/>
            <a:prstDash val="dash"/>
            <a:miter lim="800000"/>
            <a:headEnd/>
            <a:tailEnd/>
          </a:ln>
          <a:effectLst>
            <a:outerShdw dist="56796" dir="3806097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58372" name="Rectangle 13"/>
          <p:cNvSpPr>
            <a:spLocks noChangeArrowheads="1"/>
          </p:cNvSpPr>
          <p:nvPr/>
        </p:nvSpPr>
        <p:spPr bwMode="auto">
          <a:xfrm>
            <a:off x="711200" y="1339850"/>
            <a:ext cx="75009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1800" b="1" i="1">
                <a:solidFill>
                  <a:srgbClr val="FC040A"/>
                </a:solidFill>
              </a:rPr>
              <a:t>Стандартизація густих екстрактів проводиться по вмісту:</a:t>
            </a:r>
          </a:p>
        </p:txBody>
      </p:sp>
      <p:sp>
        <p:nvSpPr>
          <p:cNvPr id="58373" name="Rectangle 14"/>
          <p:cNvSpPr>
            <a:spLocks noChangeArrowheads="1"/>
          </p:cNvSpPr>
          <p:nvPr/>
        </p:nvSpPr>
        <p:spPr bwMode="auto">
          <a:xfrm>
            <a:off x="179388" y="6524625"/>
            <a:ext cx="1490662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58374" name="AutoShape 15"/>
          <p:cNvSpPr>
            <a:spLocks noChangeArrowheads="1"/>
          </p:cNvSpPr>
          <p:nvPr/>
        </p:nvSpPr>
        <p:spPr bwMode="ltGray">
          <a:xfrm>
            <a:off x="5795963" y="3500438"/>
            <a:ext cx="2735262" cy="1439862"/>
          </a:xfrm>
          <a:prstGeom prst="homePlate">
            <a:avLst>
              <a:gd name="adj" fmla="val 47492"/>
            </a:avLst>
          </a:prstGeom>
          <a:solidFill>
            <a:srgbClr val="FF6600"/>
          </a:solidFill>
          <a:ln>
            <a:noFill/>
          </a:ln>
          <a:effectLst>
            <a:outerShdw dist="56796" dir="3806097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>
              <a:solidFill>
                <a:schemeClr val="tx1"/>
              </a:solidFill>
            </a:endParaRPr>
          </a:p>
        </p:txBody>
      </p:sp>
      <p:sp>
        <p:nvSpPr>
          <p:cNvPr id="58375" name="AutoShape 16"/>
          <p:cNvSpPr>
            <a:spLocks noChangeArrowheads="1"/>
          </p:cNvSpPr>
          <p:nvPr/>
        </p:nvSpPr>
        <p:spPr bwMode="ltGray">
          <a:xfrm>
            <a:off x="571500" y="4429125"/>
            <a:ext cx="2735263" cy="1439863"/>
          </a:xfrm>
          <a:prstGeom prst="homePlate">
            <a:avLst>
              <a:gd name="adj" fmla="val 47492"/>
            </a:avLst>
          </a:prstGeom>
          <a:solidFill>
            <a:srgbClr val="FFFF00"/>
          </a:solidFill>
          <a:ln>
            <a:noFill/>
          </a:ln>
          <a:effectLst>
            <a:outerShdw dist="56796" dir="3806097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>
              <a:solidFill>
                <a:schemeClr val="tx1"/>
              </a:solidFill>
            </a:endParaRPr>
          </a:p>
        </p:txBody>
      </p:sp>
      <p:sp>
        <p:nvSpPr>
          <p:cNvPr id="58376" name="Rectangle 17"/>
          <p:cNvSpPr>
            <a:spLocks noChangeArrowheads="1"/>
          </p:cNvSpPr>
          <p:nvPr/>
        </p:nvSpPr>
        <p:spPr bwMode="auto">
          <a:xfrm>
            <a:off x="2790825" y="2490788"/>
            <a:ext cx="20367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1800" b="1"/>
              <a:t>діючих речовин</a:t>
            </a:r>
          </a:p>
        </p:txBody>
      </p:sp>
      <p:sp>
        <p:nvSpPr>
          <p:cNvPr id="58377" name="Rectangle 18"/>
          <p:cNvSpPr>
            <a:spLocks noChangeArrowheads="1"/>
          </p:cNvSpPr>
          <p:nvPr/>
        </p:nvSpPr>
        <p:spPr bwMode="auto">
          <a:xfrm>
            <a:off x="457200" y="4940300"/>
            <a:ext cx="2616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1800" b="1"/>
              <a:t>вологи (не більш 5%)</a:t>
            </a:r>
          </a:p>
        </p:txBody>
      </p:sp>
      <p:sp>
        <p:nvSpPr>
          <p:cNvPr id="58378" name="Rectangle 19"/>
          <p:cNvSpPr>
            <a:spLocks noChangeArrowheads="1"/>
          </p:cNvSpPr>
          <p:nvPr/>
        </p:nvSpPr>
        <p:spPr bwMode="auto">
          <a:xfrm>
            <a:off x="6048375" y="3933825"/>
            <a:ext cx="2057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sz="1800" b="1"/>
              <a:t>важких металів </a:t>
            </a:r>
            <a:endParaRPr lang="uk-UA" altLang="en-US" sz="18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sz="1800" b="1"/>
              <a:t>(не більш 0,01%</a:t>
            </a:r>
            <a:r>
              <a:rPr lang="ru-RU" altLang="en-US" sz="1800" b="1"/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388" y="1196975"/>
            <a:ext cx="8713787" cy="449262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ru-RU" altLang="en-US" sz="2200" i="1">
                <a:solidFill>
                  <a:srgbClr val="0C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Контрольні питання</a:t>
            </a:r>
            <a:r>
              <a:rPr lang="ru-RU" altLang="en-US" sz="2200">
                <a:solidFill>
                  <a:srgbClr val="0C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uk-UA" altLang="en-US" sz="2200">
              <a:solidFill>
                <a:srgbClr val="0C2F13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ru-RU" altLang="en-US" sz="2200">
                <a:solidFill>
                  <a:srgbClr val="0C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Фактори, що впливають на повноту і швидкість витягання діючих речовин. </a:t>
            </a:r>
            <a:endParaRPr lang="uk-UA" altLang="en-US" sz="2200">
              <a:solidFill>
                <a:srgbClr val="0C2F13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ru-RU" altLang="en-US" sz="2200">
                <a:solidFill>
                  <a:srgbClr val="0C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Сутність процесу вилучення.</a:t>
            </a:r>
            <a:endParaRPr lang="uk-UA" altLang="en-US" sz="2200">
              <a:solidFill>
                <a:srgbClr val="0C2F13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ru-RU" altLang="en-US" sz="2200">
                <a:solidFill>
                  <a:srgbClr val="0C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Сучасний асортимент екстрагентів і вимоги, пропоновані до них.</a:t>
            </a:r>
            <a:endParaRPr lang="uk-UA" altLang="en-US" sz="2200">
              <a:solidFill>
                <a:srgbClr val="0C2F13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ru-RU" altLang="en-US" sz="2200">
                <a:solidFill>
                  <a:srgbClr val="0C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altLang="en-US" sz="2200">
                <a:solidFill>
                  <a:srgbClr val="0C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 інтенсифікації виробництва настойок.</a:t>
            </a:r>
            <a:endParaRPr lang="uk-UA" altLang="en-US" sz="2200">
              <a:solidFill>
                <a:srgbClr val="0C2F13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200">
                <a:solidFill>
                  <a:srgbClr val="0C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uk-UA" altLang="en-US" sz="2200">
                <a:solidFill>
                  <a:srgbClr val="0C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 способів отримання рідких екстрактів.</a:t>
            </a:r>
            <a:endParaRPr lang="uk-UA" altLang="en-US" sz="2200">
              <a:solidFill>
                <a:srgbClr val="0C2F13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ru-RU" altLang="en-US" sz="2200">
                <a:solidFill>
                  <a:srgbClr val="0C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uk-UA" altLang="en-US" sz="2200">
                <a:solidFill>
                  <a:srgbClr val="0C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повноти виснаження сировини.</a:t>
            </a:r>
            <a:endParaRPr lang="uk-UA" altLang="en-US" sz="2200">
              <a:solidFill>
                <a:srgbClr val="0C2F13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uk-UA" altLang="en-US" sz="2200">
                <a:solidFill>
                  <a:srgbClr val="0C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Екстрагенти, які використовуються у виробництві густих і сухих екстрактів. </a:t>
            </a:r>
          </a:p>
          <a:p>
            <a:r>
              <a:rPr lang="uk-UA" altLang="en-US" sz="2200">
                <a:solidFill>
                  <a:srgbClr val="0C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Способи очищення витягів у виробництві густих і сухих екстрактів.</a:t>
            </a:r>
          </a:p>
          <a:p>
            <a:r>
              <a:rPr lang="uk-UA" altLang="en-US" sz="2200">
                <a:solidFill>
                  <a:srgbClr val="0C2F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Що представляють собою екстракти. Як їх класифікують. Назвіть їх недоліки та переваги.</a:t>
            </a:r>
            <a:endParaRPr lang="uk-UA" altLang="en-US" sz="2200">
              <a:solidFill>
                <a:srgbClr val="0C2F13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www.themegallery.com</a:t>
            </a:r>
          </a:p>
        </p:txBody>
      </p:sp>
      <p:sp>
        <p:nvSpPr>
          <p:cNvPr id="60419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124200" y="2565400"/>
            <a:ext cx="6019800" cy="1470025"/>
          </a:xfrm>
        </p:spPr>
        <p:txBody>
          <a:bodyPr/>
          <a:lstStyle/>
          <a:p>
            <a:pPr eaLnBrk="1" hangingPunct="1"/>
            <a:r>
              <a:rPr lang="uk-UA" altLang="en-US" sz="6600" smtClean="0">
                <a:solidFill>
                  <a:schemeClr val="tx2"/>
                </a:solidFill>
              </a:rPr>
              <a:t>Дякую</a:t>
            </a:r>
            <a:br>
              <a:rPr lang="uk-UA" altLang="en-US" sz="6600" smtClean="0">
                <a:solidFill>
                  <a:schemeClr val="tx2"/>
                </a:solidFill>
              </a:rPr>
            </a:br>
            <a:r>
              <a:rPr lang="uk-UA" altLang="en-US" sz="6600" smtClean="0">
                <a:solidFill>
                  <a:schemeClr val="tx2"/>
                </a:solidFill>
              </a:rPr>
              <a:t>за увагу</a:t>
            </a:r>
            <a:r>
              <a:rPr lang="ru-RU" altLang="en-US" sz="6600" smtClean="0">
                <a:solidFill>
                  <a:schemeClr val="tx2"/>
                </a:solidFill>
              </a:rPr>
              <a:t>!</a:t>
            </a:r>
            <a:endParaRPr lang="en-US" altLang="en-US" sz="6600" smtClean="0">
              <a:solidFill>
                <a:schemeClr val="tx2"/>
              </a:solidFill>
            </a:endParaRPr>
          </a:p>
        </p:txBody>
      </p:sp>
      <p:sp>
        <p:nvSpPr>
          <p:cNvPr id="60420" name="Rectangle 5"/>
          <p:cNvSpPr>
            <a:spLocks noChangeArrowheads="1"/>
          </p:cNvSpPr>
          <p:nvPr/>
        </p:nvSpPr>
        <p:spPr bwMode="auto">
          <a:xfrm>
            <a:off x="179388" y="908050"/>
            <a:ext cx="1223962" cy="4333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60421" name="Rectangle 6"/>
          <p:cNvSpPr>
            <a:spLocks noChangeArrowheads="1"/>
          </p:cNvSpPr>
          <p:nvPr/>
        </p:nvSpPr>
        <p:spPr bwMode="auto">
          <a:xfrm>
            <a:off x="6877050" y="6248400"/>
            <a:ext cx="2087563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74TGp_natural_light_ani">
  <a:themeElements>
    <a:clrScheme name="574TGp_natural_light_ani 3">
      <a:dk1>
        <a:srgbClr val="808080"/>
      </a:dk1>
      <a:lt1>
        <a:srgbClr val="DDE89A"/>
      </a:lt1>
      <a:dk2>
        <a:srgbClr val="329A2A"/>
      </a:dk2>
      <a:lt2>
        <a:srgbClr val="185E25"/>
      </a:lt2>
      <a:accent1>
        <a:srgbClr val="80CB35"/>
      </a:accent1>
      <a:accent2>
        <a:srgbClr val="518CD3"/>
      </a:accent2>
      <a:accent3>
        <a:srgbClr val="ADCAAC"/>
      </a:accent3>
      <a:accent4>
        <a:srgbClr val="BDC683"/>
      </a:accent4>
      <a:accent5>
        <a:srgbClr val="C0E2AE"/>
      </a:accent5>
      <a:accent6>
        <a:srgbClr val="497EBF"/>
      </a:accent6>
      <a:hlink>
        <a:srgbClr val="E15D7C"/>
      </a:hlink>
      <a:folHlink>
        <a:srgbClr val="DB9153"/>
      </a:folHlink>
    </a:clrScheme>
    <a:fontScheme name="574TGp_natural_light_a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74TGp_natural_light_ani 1">
        <a:dk1>
          <a:srgbClr val="808080"/>
        </a:dk1>
        <a:lt1>
          <a:srgbClr val="EADCC0"/>
        </a:lt1>
        <a:dk2>
          <a:srgbClr val="F97407"/>
        </a:dk2>
        <a:lt2>
          <a:srgbClr val="E65D00"/>
        </a:lt2>
        <a:accent1>
          <a:srgbClr val="FBCF2D"/>
        </a:accent1>
        <a:accent2>
          <a:srgbClr val="5C8CDA"/>
        </a:accent2>
        <a:accent3>
          <a:srgbClr val="FBBCAA"/>
        </a:accent3>
        <a:accent4>
          <a:srgbClr val="C8BCA4"/>
        </a:accent4>
        <a:accent5>
          <a:srgbClr val="FDE4AD"/>
        </a:accent5>
        <a:accent6>
          <a:srgbClr val="537EC5"/>
        </a:accent6>
        <a:hlink>
          <a:srgbClr val="87D242"/>
        </a:hlink>
        <a:folHlink>
          <a:srgbClr val="DA647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74TGp_natural_light_ani 2">
        <a:dk1>
          <a:srgbClr val="808080"/>
        </a:dk1>
        <a:lt1>
          <a:srgbClr val="9BD3E5"/>
        </a:lt1>
        <a:dk2>
          <a:srgbClr val="357DA9"/>
        </a:dk2>
        <a:lt2>
          <a:srgbClr val="101C56"/>
        </a:lt2>
        <a:accent1>
          <a:srgbClr val="58BECC"/>
        </a:accent1>
        <a:accent2>
          <a:srgbClr val="8A5BDF"/>
        </a:accent2>
        <a:accent3>
          <a:srgbClr val="AEBFD1"/>
        </a:accent3>
        <a:accent4>
          <a:srgbClr val="84B4C3"/>
        </a:accent4>
        <a:accent5>
          <a:srgbClr val="B4DBE2"/>
        </a:accent5>
        <a:accent6>
          <a:srgbClr val="7D52CA"/>
        </a:accent6>
        <a:hlink>
          <a:srgbClr val="6ECC4C"/>
        </a:hlink>
        <a:folHlink>
          <a:srgbClr val="DD693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74TGp_natural_light_ani 3">
        <a:dk1>
          <a:srgbClr val="808080"/>
        </a:dk1>
        <a:lt1>
          <a:srgbClr val="DDE89A"/>
        </a:lt1>
        <a:dk2>
          <a:srgbClr val="329A2A"/>
        </a:dk2>
        <a:lt2>
          <a:srgbClr val="185E25"/>
        </a:lt2>
        <a:accent1>
          <a:srgbClr val="80CB35"/>
        </a:accent1>
        <a:accent2>
          <a:srgbClr val="518CD3"/>
        </a:accent2>
        <a:accent3>
          <a:srgbClr val="ADCAAC"/>
        </a:accent3>
        <a:accent4>
          <a:srgbClr val="BDC683"/>
        </a:accent4>
        <a:accent5>
          <a:srgbClr val="C0E2AE"/>
        </a:accent5>
        <a:accent6>
          <a:srgbClr val="497EBF"/>
        </a:accent6>
        <a:hlink>
          <a:srgbClr val="E15D7C"/>
        </a:hlink>
        <a:folHlink>
          <a:srgbClr val="DB915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3CB8CCDF23BED409F3FE5945E306F43" ma:contentTypeVersion="10" ma:contentTypeDescription="Создание документа." ma:contentTypeScope="" ma:versionID="a5befcdd20d43ed39934c1f02423637c">
  <xsd:schema xmlns:xsd="http://www.w3.org/2001/XMLSchema" xmlns:xs="http://www.w3.org/2001/XMLSchema" xmlns:p="http://schemas.microsoft.com/office/2006/metadata/properties" xmlns:ns2="45d57cf4-bf62-474f-b286-d8f4a14f1b63" xmlns:ns3="fbcf6702-70f8-4d7a-8bc3-64ccf8bebe13" targetNamespace="http://schemas.microsoft.com/office/2006/metadata/properties" ma:root="true" ma:fieldsID="ad8c36f7a8f815efcbeade04165c27c7" ns2:_="" ns3:_="">
    <xsd:import namespace="45d57cf4-bf62-474f-b286-d8f4a14f1b63"/>
    <xsd:import namespace="fbcf6702-70f8-4d7a-8bc3-64ccf8bebe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d57cf4-bf62-474f-b286-d8f4a14f1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cf6702-70f8-4d7a-8bc3-64ccf8bebe1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e5f2ce5-05bb-45ce-b969-f883d2f10b98}" ma:internalName="TaxCatchAll" ma:showField="CatchAllData" ma:web="fbcf6702-70f8-4d7a-8bc3-64ccf8bebe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5d57cf4-bf62-474f-b286-d8f4a14f1b63">
      <Terms xmlns="http://schemas.microsoft.com/office/infopath/2007/PartnerControls"/>
    </lcf76f155ced4ddcb4097134ff3c332f>
    <TaxCatchAll xmlns="fbcf6702-70f8-4d7a-8bc3-64ccf8bebe13"/>
  </documentManagement>
</p:properties>
</file>

<file path=customXml/itemProps1.xml><?xml version="1.0" encoding="utf-8"?>
<ds:datastoreItem xmlns:ds="http://schemas.openxmlformats.org/officeDocument/2006/customXml" ds:itemID="{3E25577D-EBC9-42F1-AF01-1475FC2879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d57cf4-bf62-474f-b286-d8f4a14f1b63"/>
    <ds:schemaRef ds:uri="fbcf6702-70f8-4d7a-8bc3-64ccf8bebe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D718ADA-D14E-4635-BFE9-D4F91ADFF1B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EF8995-9D74-48B3-AD40-008953F25D3D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bcf6702-70f8-4d7a-8bc3-64ccf8bebe13"/>
    <ds:schemaRef ds:uri="http://purl.org/dc/elements/1.1/"/>
    <ds:schemaRef ds:uri="http://schemas.microsoft.com/office/2006/metadata/properties"/>
    <ds:schemaRef ds:uri="45d57cf4-bf62-474f-b286-d8f4a14f1b63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574TGp_natural_light_ani</Template>
  <TotalTime>896</TotalTime>
  <Words>1690</Words>
  <Application>Microsoft Office PowerPoint</Application>
  <PresentationFormat>Экран (4:3)</PresentationFormat>
  <Paragraphs>356</Paragraphs>
  <Slides>53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2" baseType="lpstr">
      <vt:lpstr>Arial</vt:lpstr>
      <vt:lpstr>Times New Roman</vt:lpstr>
      <vt:lpstr>Arial Black</vt:lpstr>
      <vt:lpstr>Wingdings</vt:lpstr>
      <vt:lpstr>Montserrat</vt:lpstr>
      <vt:lpstr>Calibri</vt:lpstr>
      <vt:lpstr>Tahoma</vt:lpstr>
      <vt:lpstr>Courier New</vt:lpstr>
      <vt:lpstr>574TGp_natural_light_ani</vt:lpstr>
      <vt:lpstr>Виробництво фітохімічних препаратів згідно вимогам GMP.</vt:lpstr>
      <vt:lpstr>ПЛАН заняття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ЕКСТРАКТИ</vt:lpstr>
      <vt:lpstr>ЕКСТРАКТИ</vt:lpstr>
      <vt:lpstr>Презентация PowerPoint</vt:lpstr>
      <vt:lpstr>Презентация PowerPoint</vt:lpstr>
      <vt:lpstr>РІДКІ ЕКСТРАКТИ (Extracta fluida)</vt:lpstr>
      <vt:lpstr>РІДКІ ЕКСТРАКТИ</vt:lpstr>
      <vt:lpstr>ПЕРКОЛЯЦІЯ</vt:lpstr>
      <vt:lpstr>РЕПЕРКОЛЯЦІЯ </vt:lpstr>
      <vt:lpstr>Презентация PowerPoint</vt:lpstr>
      <vt:lpstr>Презентация PowerPoint</vt:lpstr>
      <vt:lpstr>Презентация PowerPoint</vt:lpstr>
      <vt:lpstr>СТАНДАРТИЗАЦІЯ</vt:lpstr>
      <vt:lpstr>Презентация PowerPoint</vt:lpstr>
      <vt:lpstr>Презентация PowerPoint</vt:lpstr>
      <vt:lpstr>ГУСТІ ЕКСТРАКТИ </vt:lpstr>
      <vt:lpstr>ОТРИМАННЯ ВИТЯГІВ</vt:lpstr>
      <vt:lpstr>ЦИРКУЛЯЦІЙНЕ ЕКТРАГУВАННЯ</vt:lpstr>
      <vt:lpstr>БЕЗПЕРЕРВНЕ ПРОТИТОЧНЕ ЕКСТРАГУВАННЯ</vt:lpstr>
      <vt:lpstr>ОЧИСТКА ВИТЯГІВ</vt:lpstr>
      <vt:lpstr>ВИПАРНІ АПАРАТИ </vt:lpstr>
      <vt:lpstr>РОТОРНИЙ ПРЯМОТОЧНИЙ ВИПАРНИЙ АПАРАТ</vt:lpstr>
      <vt:lpstr>ВАКУУМ-ЦИРКУЛЯЦІЙНИЙ АПАРАТ ФІРМИ «СІМАКС»</vt:lpstr>
      <vt:lpstr>ПІННИЙ ВИПАРНИК</vt:lpstr>
      <vt:lpstr>СТАНДАРТИЗАЦІЯ</vt:lpstr>
      <vt:lpstr>Презентация PowerPoint</vt:lpstr>
      <vt:lpstr>СУХІ ЕКСТРАКТИ</vt:lpstr>
      <vt:lpstr>Презентация PowerPoint</vt:lpstr>
      <vt:lpstr>СУХІ ЕКСТРАКТИ</vt:lpstr>
      <vt:lpstr>СУХІ ЕКСТРАКТИ</vt:lpstr>
      <vt:lpstr>ЗГУЩЕННЯ ТА СУШКА ВИТЯГІВ</vt:lpstr>
      <vt:lpstr>СТАНДАРТИЗАЦІЯ</vt:lpstr>
      <vt:lpstr>Презентация PowerPoint</vt:lpstr>
      <vt:lpstr>Дякую за увагу!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Malinovsky</dc:creator>
  <cp:lastModifiedBy>Юлия Молодан</cp:lastModifiedBy>
  <cp:revision>115</cp:revision>
  <dcterms:created xsi:type="dcterms:W3CDTF">2010-04-04T19:03:08Z</dcterms:created>
  <dcterms:modified xsi:type="dcterms:W3CDTF">2023-11-30T00:11:05Z</dcterms:modified>
</cp:coreProperties>
</file>